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02" r:id="rId4"/>
    <p:sldId id="279" r:id="rId5"/>
    <p:sldId id="316" r:id="rId6"/>
    <p:sldId id="327" r:id="rId7"/>
    <p:sldId id="355" r:id="rId8"/>
    <p:sldId id="276" r:id="rId9"/>
    <p:sldId id="356" r:id="rId10"/>
    <p:sldId id="357" r:id="rId11"/>
    <p:sldId id="298" r:id="rId12"/>
    <p:sldId id="314" r:id="rId13"/>
    <p:sldId id="330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1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C61C2-9F6E-DC1E-9C57-ADDF446E1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7515A5-F2DE-4B2B-C546-5A5F78F61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76280-58A0-B960-DA21-24EE2F464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D5522-5AD1-9687-E930-CEC18C878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AA929-8B25-ABF7-555E-F56461304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F218BD-FBED-3FE4-F8FA-03CE8C96CBA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3C6FABB8-460C-0827-E545-D4F926AB1D6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71C63763-2AC7-C48F-BD9A-BD9F3A3ED65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9210ACBA-46F7-4D30-FCF3-47E9E15D9D55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6D48F0-9515-7F0E-BD5F-10AD7FD4AEB8}"/>
              </a:ext>
            </a:extLst>
          </p:cNvPr>
          <p:cNvSpPr txBox="1"/>
          <p:nvPr/>
        </p:nvSpPr>
        <p:spPr>
          <a:xfrm>
            <a:off x="1078803" y="924764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correct form of the verb in brackets. Then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exchanges with your partner.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B76DC65-CB42-2CCB-7038-F39EED744A2B}"/>
              </a:ext>
            </a:extLst>
          </p:cNvPr>
          <p:cNvSpPr/>
          <p:nvPr/>
        </p:nvSpPr>
        <p:spPr>
          <a:xfrm>
            <a:off x="576197" y="109733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FBBF4A-5B4F-EDD6-E683-A8FE90511115}"/>
              </a:ext>
            </a:extLst>
          </p:cNvPr>
          <p:cNvSpPr txBox="1"/>
          <p:nvPr/>
        </p:nvSpPr>
        <p:spPr>
          <a:xfrm>
            <a:off x="628983" y="10109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024BB-1D35-32B5-81D5-9F15C1D3E098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38B4A2-36A0-3F6D-5E5E-61D952490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82" y="2342029"/>
            <a:ext cx="11596236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to protect and preserve our national parks?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advise that we should (limit)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number of visitors every day.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600" b="0" i="0" dirty="0">
              <a:solidFill>
                <a:srgbClr val="242021"/>
              </a:solidFill>
              <a:effectLst/>
              <a:latin typeface="ChronicaPro-Book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to improve our health?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recommend (eat)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more fruits and vegetables.</a:t>
            </a:r>
            <a:r>
              <a:rPr lang="en-US" sz="2600" dirty="0"/>
              <a:t>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5365220-64B1-D200-AF49-E8F6E1E7371F}"/>
              </a:ext>
            </a:extLst>
          </p:cNvPr>
          <p:cNvSpPr txBox="1"/>
          <p:nvPr/>
        </p:nvSpPr>
        <p:spPr>
          <a:xfrm>
            <a:off x="3963999" y="297376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E8AF8C6-05C2-250F-4BC5-D43E59FD7CB1}"/>
              </a:ext>
            </a:extLst>
          </p:cNvPr>
          <p:cNvSpPr txBox="1"/>
          <p:nvPr/>
        </p:nvSpPr>
        <p:spPr>
          <a:xfrm>
            <a:off x="2840011" y="472834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2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1090573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he / she should do in the following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situations, using suggest / advise / recommend + V-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ing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clauses with should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51" y="2465181"/>
            <a:ext cx="3624536" cy="370882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71FBFC-03FC-226C-CB91-7F7A25720231}"/>
              </a:ext>
            </a:extLst>
          </p:cNvPr>
          <p:cNvSpPr txBox="1"/>
          <p:nvPr/>
        </p:nvSpPr>
        <p:spPr>
          <a:xfrm>
            <a:off x="657477" y="2700818"/>
            <a:ext cx="64123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His / Her laptop has broken down.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/ She is considering buying a new smartphone.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/ She likes to read a lot of books but he / she doesn’t want them to take up too much space.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/ She is feeling tired.</a:t>
            </a:r>
            <a:r>
              <a:rPr lang="en-US" sz="2800" dirty="0"/>
              <a:t>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795440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suggest / advise / recommend + V-</a:t>
            </a:r>
            <a:r>
              <a:rPr lang="en-US" sz="3600" dirty="0" err="1"/>
              <a:t>ing</a:t>
            </a:r>
            <a:r>
              <a:rPr lang="en-US" sz="3600" dirty="0"/>
              <a:t> or clauses with should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6" y="219045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739" y="278433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</a:t>
            </a:r>
            <a:r>
              <a:rPr lang="en-US" sz="3600"/>
              <a:t>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8175" y="117388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suggest / advise / recommend + V-</a:t>
            </a:r>
            <a:r>
              <a:rPr lang="en-US" dirty="0" err="1">
                <a:solidFill>
                  <a:schemeClr val="tx1"/>
                </a:solidFill>
              </a:rPr>
              <a:t>ing</a:t>
            </a:r>
            <a:r>
              <a:rPr lang="en-US" dirty="0">
                <a:solidFill>
                  <a:schemeClr val="tx1"/>
                </a:solidFill>
              </a:rPr>
              <a:t> or clauses with should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868" y="2818839"/>
            <a:ext cx="6536433" cy="278463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1: Choose the correct answer A, B, C, or 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2: Write the correct form of each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3: Find a mistake in the underlined parts in each sentence below and correct it.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4: Fill in each blank with the correct form of the verb in brackets. Then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exchanges with your partner.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5: Work in pairs. Tell your partner what he / she should do in the following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situations, using suggest / advise / recommend + V-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clauses with should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2580" y="5683025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6200000" flipH="1">
            <a:off x="1752452" y="4337851"/>
            <a:ext cx="1577903" cy="1080129"/>
          </a:xfrm>
          <a:prstGeom prst="curvedConnector3">
            <a:avLst>
              <a:gd name="adj1" fmla="val 50000"/>
            </a:avLst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2870" y="5727428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5296074" y="2390229"/>
            <a:ext cx="6812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+ you have bad marks?</a:t>
            </a:r>
            <a:endParaRPr lang="vi-VN" sz="4000" b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5215812" y="1413602"/>
            <a:ext cx="59951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do when: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DD723E-EE00-72B6-8424-276AF415BF02}"/>
              </a:ext>
            </a:extLst>
          </p:cNvPr>
          <p:cNvSpPr txBox="1"/>
          <p:nvPr/>
        </p:nvSpPr>
        <p:spPr>
          <a:xfrm>
            <a:off x="4807298" y="3380498"/>
            <a:ext cx="6812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+ you cough a lot?</a:t>
            </a:r>
            <a:endParaRPr lang="vi-VN" sz="4000" b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D05B380-CAFA-EC22-B892-8AB26881EE40}"/>
              </a:ext>
            </a:extLst>
          </p:cNvPr>
          <p:cNvSpPr txBox="1"/>
          <p:nvPr/>
        </p:nvSpPr>
        <p:spPr>
          <a:xfrm>
            <a:off x="6182685" y="4370767"/>
            <a:ext cx="6812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+ your teacher missunderstands you?</a:t>
            </a:r>
            <a:endParaRPr lang="vi-VN" sz="4000" b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9032" y="2581626"/>
            <a:ext cx="107915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After the verbs suggest, advise, and recommend we can use V-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 or a clause with should to report someone’s ideas about what someone else should do, or what they should do themselves.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+ suggest / advise / recommend + V-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ing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 panose="020B0004020202020204" pitchFamily="34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+ suggest / advise / recommend + (that) + sb + (should) + bare infinitive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303954" y="1209784"/>
            <a:ext cx="1170907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suggest / advise / recommend + V-</a:t>
            </a:r>
            <a:r>
              <a:rPr lang="en-US" sz="3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suggest / advise / recommend + a clause with should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981014" y="4999908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+ My sister suggested buying a new laptop.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+ They recommended (that) he (should) give up writing.</a:t>
            </a:r>
            <a:endParaRPr lang="vi-VN" sz="28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95" y="1896216"/>
            <a:ext cx="11371209" cy="45937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sales assistant suggested that Tom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portable laptop.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should buy 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will buy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buys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bought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My smartphone broke down last week, and Mary recommended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it to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repair </a:t>
            </a:r>
            <a:r>
              <a:rPr lang="en-US" sz="2600" b="0" i="0" dirty="0" err="1">
                <a:solidFill>
                  <a:srgbClr val="242021"/>
                </a:solidFill>
                <a:effectLst/>
                <a:latin typeface="ChronicaPro-Book"/>
              </a:rPr>
              <a:t>centre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will bring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bringing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bring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me bring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My uncle recommended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robotic vacuum cleaner.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to buy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buying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to buying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buy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suggest that you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directions carefully before assembling the computer.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should read 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would read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will read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could read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She advises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yoga class to improve flexibility and relaxation.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to take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took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take 		</a:t>
            </a:r>
            <a:r>
              <a:rPr lang="en-US" sz="2600" b="0" i="0" dirty="0">
                <a:solidFill>
                  <a:srgbClr val="1FB0E6"/>
                </a:solidFill>
                <a:effectLst/>
                <a:latin typeface="ChronicaPro-Medium"/>
              </a:rPr>
              <a:t>D.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taking</a:t>
            </a:r>
            <a:r>
              <a:rPr lang="en-US" sz="2600" dirty="0"/>
              <a:t> 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8AA7057E-568C-E515-413C-A3855C18B71E}"/>
              </a:ext>
            </a:extLst>
          </p:cNvPr>
          <p:cNvSpPr/>
          <p:nvPr/>
        </p:nvSpPr>
        <p:spPr>
          <a:xfrm>
            <a:off x="576999" y="2259544"/>
            <a:ext cx="501805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800AE84F-9D36-101B-1AB0-AB954E6176C2}"/>
              </a:ext>
            </a:extLst>
          </p:cNvPr>
          <p:cNvSpPr/>
          <p:nvPr/>
        </p:nvSpPr>
        <p:spPr>
          <a:xfrm>
            <a:off x="6005928" y="3447149"/>
            <a:ext cx="501805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C83FF1BE-D1EA-0FA9-256E-DC0FAFFD6FA2}"/>
              </a:ext>
            </a:extLst>
          </p:cNvPr>
          <p:cNvSpPr/>
          <p:nvPr/>
        </p:nvSpPr>
        <p:spPr>
          <a:xfrm>
            <a:off x="3262728" y="4283490"/>
            <a:ext cx="501805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428CA6A-F8AC-EA43-839F-301770D8D46C}"/>
              </a:ext>
            </a:extLst>
          </p:cNvPr>
          <p:cNvSpPr/>
          <p:nvPr/>
        </p:nvSpPr>
        <p:spPr>
          <a:xfrm>
            <a:off x="524213" y="5109829"/>
            <a:ext cx="501805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80164632-A6DC-AF46-8D95-9AE63D7DD01B}"/>
              </a:ext>
            </a:extLst>
          </p:cNvPr>
          <p:cNvSpPr/>
          <p:nvPr/>
        </p:nvSpPr>
        <p:spPr>
          <a:xfrm>
            <a:off x="5983995" y="5912717"/>
            <a:ext cx="501805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09" y="1855133"/>
            <a:ext cx="11459837" cy="48079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dirty="0"/>
              <a:t>1. </a:t>
            </a:r>
            <a:r>
              <a:rPr lang="en-US" sz="2600" dirty="0"/>
              <a:t>I recommended (collect) __________________ old electronic devices.</a:t>
            </a:r>
            <a:br>
              <a:rPr lang="en-US" sz="2600" dirty="0"/>
            </a:br>
            <a:r>
              <a:rPr lang="en-US" sz="2600" b="1" dirty="0"/>
              <a:t>2. </a:t>
            </a:r>
            <a:r>
              <a:rPr lang="en-US" sz="2600" dirty="0"/>
              <a:t>The sales assistant suggested that I (exchange) ___________________ the digital music player I bought last month.</a:t>
            </a:r>
            <a:br>
              <a:rPr lang="en-US" sz="2600" dirty="0"/>
            </a:br>
            <a:r>
              <a:rPr lang="en-US" sz="2600" b="1" dirty="0"/>
              <a:t>3. </a:t>
            </a:r>
            <a:r>
              <a:rPr lang="en-US" sz="2600" dirty="0"/>
              <a:t>The teacher advised that we (access) __________________ the Internet for extra</a:t>
            </a:r>
            <a:br>
              <a:rPr lang="en-US" sz="2600" dirty="0"/>
            </a:br>
            <a:r>
              <a:rPr lang="en-US" sz="2600" dirty="0"/>
              <a:t>information about our lecture.</a:t>
            </a:r>
            <a:br>
              <a:rPr lang="en-US" sz="2600" dirty="0"/>
            </a:br>
            <a:r>
              <a:rPr lang="en-US" sz="2600" b="1" dirty="0"/>
              <a:t>4. </a:t>
            </a:r>
            <a:r>
              <a:rPr lang="en-US" sz="2600" dirty="0"/>
              <a:t>The doctor advised (not use) _________________ digital devices before bedtime.</a:t>
            </a:r>
            <a:br>
              <a:rPr lang="en-US" sz="2600" dirty="0"/>
            </a:br>
            <a:r>
              <a:rPr lang="en-US" sz="2600" b="1" dirty="0"/>
              <a:t>5. </a:t>
            </a:r>
            <a:r>
              <a:rPr lang="en-US" sz="2600" dirty="0"/>
              <a:t>My classmate recommended that I (have) ________________ the PC repaired as soon as possible.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4619763" y="1870315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13098B0-0CD2-EB43-3299-EA44A51C4CC3}"/>
              </a:ext>
            </a:extLst>
          </p:cNvPr>
          <p:cNvSpPr txBox="1"/>
          <p:nvPr/>
        </p:nvSpPr>
        <p:spPr>
          <a:xfrm>
            <a:off x="6999771" y="2516646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(should) exchange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586959A-BECE-7C96-E053-9B85E547CD37}"/>
              </a:ext>
            </a:extLst>
          </p:cNvPr>
          <p:cNvSpPr txBox="1"/>
          <p:nvPr/>
        </p:nvSpPr>
        <p:spPr>
          <a:xfrm>
            <a:off x="5617020" y="3681900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(should) access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ED43948-4F5F-0942-F03F-6526B2AFC7A2}"/>
              </a:ext>
            </a:extLst>
          </p:cNvPr>
          <p:cNvSpPr txBox="1"/>
          <p:nvPr/>
        </p:nvSpPr>
        <p:spPr>
          <a:xfrm>
            <a:off x="4899517" y="4880079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to use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92E0DE1-38EF-5AF6-380F-3D1F9682C99C}"/>
              </a:ext>
            </a:extLst>
          </p:cNvPr>
          <p:cNvSpPr txBox="1"/>
          <p:nvPr/>
        </p:nvSpPr>
        <p:spPr>
          <a:xfrm>
            <a:off x="6539246" y="5464854"/>
            <a:ext cx="420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have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55802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40C416F-EB0F-F7C7-F5D8-FBDABA29DAF1}"/>
              </a:ext>
            </a:extLst>
          </p:cNvPr>
          <p:cNvSpPr txBox="1"/>
          <p:nvPr/>
        </p:nvSpPr>
        <p:spPr>
          <a:xfrm>
            <a:off x="205607" y="1757553"/>
            <a:ext cx="116958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teacher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suggested that we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don’t waste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time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playing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video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games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advise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to try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new workout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routine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to</a:t>
            </a:r>
            <a:r>
              <a:rPr lang="en-US" sz="2600" b="1" u="sng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keep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things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interesting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Her parents recommend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that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she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studies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harder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so that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she can get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into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a good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i="0" dirty="0">
                <a:solidFill>
                  <a:srgbClr val="242021"/>
                </a:solidFill>
                <a:effectLst/>
                <a:latin typeface="ChronicaPro-Book"/>
              </a:rPr>
              <a:t>university.</a:t>
            </a:r>
          </a:p>
          <a:p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sales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assistant suggested that I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must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choose a tablet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with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a brighter </a:t>
            </a:r>
            <a:r>
              <a:rPr lang="en-US" sz="2600" b="1" i="0" u="sng" dirty="0" err="1">
                <a:solidFill>
                  <a:srgbClr val="242021"/>
                </a:solidFill>
                <a:effectLst/>
                <a:latin typeface="ChronicaPro-Book"/>
              </a:rPr>
              <a:t>colour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If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you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like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chicken, I recommend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eat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at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the restaurant </a:t>
            </a:r>
            <a:r>
              <a:rPr lang="en-US" sz="2600" b="1" i="0" u="sng" dirty="0">
                <a:solidFill>
                  <a:srgbClr val="242021"/>
                </a:solidFill>
                <a:effectLst/>
                <a:latin typeface="ChronicaPro-Book"/>
              </a:rPr>
              <a:t>opposite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our office.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br>
              <a:rPr lang="en-US" sz="2600" dirty="0"/>
            </a:br>
            <a:endParaRPr lang="vi-VN" sz="2600" dirty="0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89984FCC-A302-D51A-3078-2A72C296D6E6}"/>
              </a:ext>
            </a:extLst>
          </p:cNvPr>
          <p:cNvSpPr/>
          <p:nvPr/>
        </p:nvSpPr>
        <p:spPr>
          <a:xfrm>
            <a:off x="4792159" y="1719311"/>
            <a:ext cx="1809362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F75BC79-D643-2407-CA87-4D650C2826EC}"/>
              </a:ext>
            </a:extLst>
          </p:cNvPr>
          <p:cNvSpPr txBox="1"/>
          <p:nvPr/>
        </p:nvSpPr>
        <p:spPr>
          <a:xfrm>
            <a:off x="6411813" y="2013750"/>
            <a:ext cx="526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waste/ should not waste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E811CD3F-BA1F-3059-EC60-D03EB7926978}"/>
              </a:ext>
            </a:extLst>
          </p:cNvPr>
          <p:cNvSpPr/>
          <p:nvPr/>
        </p:nvSpPr>
        <p:spPr>
          <a:xfrm>
            <a:off x="1648734" y="2563019"/>
            <a:ext cx="916046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720A017-0C47-FEA9-0960-4548EEDA325C}"/>
              </a:ext>
            </a:extLst>
          </p:cNvPr>
          <p:cNvSpPr txBox="1"/>
          <p:nvPr/>
        </p:nvSpPr>
        <p:spPr>
          <a:xfrm>
            <a:off x="2430828" y="2854722"/>
            <a:ext cx="526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trying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37D7ED58-7B59-D1C0-A2D8-343216C8D279}"/>
              </a:ext>
            </a:extLst>
          </p:cNvPr>
          <p:cNvSpPr/>
          <p:nvPr/>
        </p:nvSpPr>
        <p:spPr>
          <a:xfrm>
            <a:off x="5137505" y="3276631"/>
            <a:ext cx="1107177" cy="6176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D2E6DA42-9BD0-4F70-C98C-CE43C3F06975}"/>
              </a:ext>
            </a:extLst>
          </p:cNvPr>
          <p:cNvSpPr txBox="1"/>
          <p:nvPr/>
        </p:nvSpPr>
        <p:spPr>
          <a:xfrm>
            <a:off x="6094828" y="3759300"/>
            <a:ext cx="526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/ should study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27F47EA2-E7E7-6630-23C3-AAEDBB2C9044}"/>
              </a:ext>
            </a:extLst>
          </p:cNvPr>
          <p:cNvSpPr/>
          <p:nvPr/>
        </p:nvSpPr>
        <p:spPr>
          <a:xfrm>
            <a:off x="5336839" y="4427744"/>
            <a:ext cx="790192" cy="6176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64100D2A-20E1-9B0F-C542-489183DC177B}"/>
              </a:ext>
            </a:extLst>
          </p:cNvPr>
          <p:cNvSpPr txBox="1"/>
          <p:nvPr/>
        </p:nvSpPr>
        <p:spPr>
          <a:xfrm>
            <a:off x="5994749" y="4836629"/>
            <a:ext cx="526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869DCAD5-3B35-C1C5-5696-23EEB7CF8D1C}"/>
              </a:ext>
            </a:extLst>
          </p:cNvPr>
          <p:cNvSpPr/>
          <p:nvPr/>
        </p:nvSpPr>
        <p:spPr>
          <a:xfrm>
            <a:off x="4900901" y="5270055"/>
            <a:ext cx="674709" cy="6176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9B99D0AE-9D65-61ED-D529-AC60A40AAFA1}"/>
              </a:ext>
            </a:extLst>
          </p:cNvPr>
          <p:cNvSpPr txBox="1"/>
          <p:nvPr/>
        </p:nvSpPr>
        <p:spPr>
          <a:xfrm>
            <a:off x="5575610" y="5697120"/>
            <a:ext cx="526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4" grpId="0"/>
      <p:bldP spid="15" grpId="0" animBg="1"/>
      <p:bldP spid="21" grpId="0"/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924764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correct form of the verb in brackets. Then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exchanges with your partner.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09733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109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82" y="1759150"/>
            <a:ext cx="11596236" cy="48200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to create three dimensional objects?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recommend (use)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3D printer.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600" b="0" i="0" dirty="0">
              <a:solidFill>
                <a:srgbClr val="242021"/>
              </a:solidFill>
              <a:effectLst/>
              <a:latin typeface="ChronicaPro-Book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to prevent global warming?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suggest we should (reduce)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exhaust fumes.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600" b="0" i="0" dirty="0">
              <a:solidFill>
                <a:srgbClr val="242021"/>
              </a:solidFill>
              <a:effectLst/>
              <a:latin typeface="ChronicaPro-Book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What should we do if we want to communicate with others on the move?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 advise (use)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 smartphone.</a:t>
            </a:r>
            <a:endParaRPr lang="en-US" sz="26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681608" y="239995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4376594" y="419719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1728179" y="59332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3986</TotalTime>
  <Words>1082</Words>
  <PresentationFormat>Màn hình rộng</PresentationFormat>
  <Paragraphs>103</Paragraphs>
  <Slides>14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7" baseType="lpstr">
      <vt:lpstr>Adobe Gothic Std B</vt:lpstr>
      <vt:lpstr>Aptos Narrow</vt:lpstr>
      <vt:lpstr>Arial</vt:lpstr>
      <vt:lpstr>Calibri</vt:lpstr>
      <vt:lpstr>Calibri Light</vt:lpstr>
      <vt:lpstr>ChronicaPro-Bold</vt:lpstr>
      <vt:lpstr>ChronicaPro-Book</vt:lpstr>
      <vt:lpstr>ChronicaPro-Medium</vt:lpstr>
      <vt:lpstr>ChronicaProMediumIt</vt:lpstr>
      <vt:lpstr>Myriad Pro</vt:lpstr>
      <vt:lpstr>Source Sans Pro SemiBold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2024-02-23T07:55:22Z</dcterms:modified>
</cp:coreProperties>
</file>