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media/image24.jp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9" r:id="rId2"/>
    <p:sldMasterId id="2147483762" r:id="rId3"/>
    <p:sldMasterId id="2147483788" r:id="rId4"/>
  </p:sldMasterIdLst>
  <p:notesMasterIdLst>
    <p:notesMasterId r:id="rId26"/>
  </p:notesMasterIdLst>
  <p:sldIdLst>
    <p:sldId id="1080" r:id="rId5"/>
    <p:sldId id="1125" r:id="rId6"/>
    <p:sldId id="1129" r:id="rId7"/>
    <p:sldId id="1183" r:id="rId8"/>
    <p:sldId id="1152" r:id="rId9"/>
    <p:sldId id="1153" r:id="rId10"/>
    <p:sldId id="1154" r:id="rId11"/>
    <p:sldId id="1155" r:id="rId12"/>
    <p:sldId id="1156" r:id="rId13"/>
    <p:sldId id="1157" r:id="rId14"/>
    <p:sldId id="1158" r:id="rId15"/>
    <p:sldId id="1184" r:id="rId16"/>
    <p:sldId id="1160" r:id="rId17"/>
    <p:sldId id="1161" r:id="rId18"/>
    <p:sldId id="704" r:id="rId19"/>
    <p:sldId id="1167" r:id="rId20"/>
    <p:sldId id="705" r:id="rId21"/>
    <p:sldId id="710" r:id="rId22"/>
    <p:sldId id="1173" r:id="rId23"/>
    <p:sldId id="712" r:id="rId24"/>
    <p:sldId id="110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364" autoAdjust="0"/>
  </p:normalViewPr>
  <p:slideViewPr>
    <p:cSldViewPr snapToGrid="0">
      <p:cViewPr varScale="1">
        <p:scale>
          <a:sx n="70" d="100"/>
          <a:sy n="70" d="100"/>
        </p:scale>
        <p:origin x="7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t>13-Dec-22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202688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696402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886241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448644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909985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9369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5127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6378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4943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9324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7507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220790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499049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838787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245415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568656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28689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254641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154325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13-Dec-22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257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13-Dec-22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508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13-Dec-22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95637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rang chiếu Tiêu đề">
    <p:spTree>
      <p:nvGrpSpPr>
        <p:cNvPr id="1" name=""/>
        <p:cNvGrpSpPr/>
        <p:nvPr/>
      </p:nvGrpSpPr>
      <p:grpSpPr>
        <a:xfrm>
          <a:off x="0" y="0"/>
          <a:ext cx="0" cy="0"/>
          <a:chOff x="0" y="0"/>
          <a:chExt cx="0" cy="0"/>
        </a:xfrm>
      </p:grpSpPr>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1" name="Hình ảnh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êu đề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Chỗ dành sẵn cho Ngày tháng 3"/>
          <p:cNvSpPr>
            <a:spLocks noGrp="1"/>
          </p:cNvSpPr>
          <p:nvPr>
            <p:ph type="dt" sz="half" idx="10"/>
          </p:nvPr>
        </p:nvSpPr>
        <p:spPr/>
        <p:txBody>
          <a:bodyPr rtlCol="0"/>
          <a:lstStyle>
            <a:lvl1pPr>
              <a:defRPr baseline="0">
                <a:solidFill>
                  <a:schemeClr val="tx1">
                    <a:lumMod val="20000"/>
                    <a:lumOff val="8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62A524-D553-4150-B31D-CC2921A3C179}" type="datetime1">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13/12/2022</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lvl1pPr>
              <a:defRPr baseline="0">
                <a:solidFill>
                  <a:schemeClr val="tx1">
                    <a:lumMod val="20000"/>
                    <a:lumOff val="8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lvl1pPr>
              <a:defRPr baseline="0">
                <a:solidFill>
                  <a:schemeClr val="tx1">
                    <a:lumMod val="20000"/>
                    <a:lumOff val="8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120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F48432CE-9B19-4D50-9877-D9B3D5A56E6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13/12/2022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585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ang chiếu Tiêu đề có Ảnh">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11" name="Chỗ dành sẵn cho Hình ảnh 10" descr="Chỗ dành sẵn trống để thêm một hình ảnh. Bấm vào chỗ dành sẵn, rồi chọn hình ảnh mà bạn muốn thêm."/>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n-US" noProof="0" smtClean="0"/>
              <a:t>Click icon to add picture</a:t>
            </a:r>
            <a:endParaRPr lang="vi-VN" noProof="0"/>
          </a:p>
        </p:txBody>
      </p:sp>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nvGrpSpPr>
          <p:cNvPr id="14" name="Nhóm 13"/>
          <p:cNvGrpSpPr/>
          <p:nvPr/>
        </p:nvGrpSpPr>
        <p:grpSpPr>
          <a:xfrm>
            <a:off x="0" y="1143000"/>
            <a:ext cx="12192000" cy="63125"/>
            <a:chOff x="507492" y="1501519"/>
            <a:chExt cx="8129016" cy="63125"/>
          </a:xfrm>
        </p:grpSpPr>
        <p:cxnSp>
          <p:nvCxnSpPr>
            <p:cNvPr id="15" name="Đường nối Thẳng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Đường nối Thẳng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Hình ảnh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Nhóm 12"/>
          <p:cNvGrpSpPr/>
          <p:nvPr/>
        </p:nvGrpSpPr>
        <p:grpSpPr>
          <a:xfrm rot="10800000">
            <a:off x="0" y="5645510"/>
            <a:ext cx="12192000" cy="63125"/>
            <a:chOff x="507492" y="1501519"/>
            <a:chExt cx="8129016" cy="63125"/>
          </a:xfrm>
        </p:grpSpPr>
        <p:cxnSp>
          <p:nvCxnSpPr>
            <p:cNvPr id="17" name="Đường nối Thẳng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Đường nối Thẳng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808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grpSp>
        <p:nvGrpSpPr>
          <p:cNvPr id="8" name="Nhóm 7"/>
          <p:cNvGrpSpPr/>
          <p:nvPr/>
        </p:nvGrpSpPr>
        <p:grpSpPr>
          <a:xfrm>
            <a:off x="0" y="2514600"/>
            <a:ext cx="12192000" cy="3194035"/>
            <a:chOff x="647402" y="2514600"/>
            <a:chExt cx="10838688" cy="3194035"/>
          </a:xfrm>
        </p:grpSpPr>
        <p:grpSp>
          <p:nvGrpSpPr>
            <p:cNvPr id="9" name="Nhóm 8"/>
            <p:cNvGrpSpPr/>
            <p:nvPr/>
          </p:nvGrpSpPr>
          <p:grpSpPr>
            <a:xfrm>
              <a:off x="647402" y="2514600"/>
              <a:ext cx="10838688" cy="63125"/>
              <a:chOff x="507492" y="1501519"/>
              <a:chExt cx="8129016" cy="63125"/>
            </a:xfrm>
          </p:grpSpPr>
          <p:cxnSp>
            <p:nvCxnSpPr>
              <p:cNvPr id="14" name="Đường nối Thẳng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Đường nối Thẳng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Hình chữ nhật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1" name="Nhóm 10"/>
            <p:cNvGrpSpPr/>
            <p:nvPr/>
          </p:nvGrpSpPr>
          <p:grpSpPr>
            <a:xfrm rot="10800000">
              <a:off x="647402" y="5645510"/>
              <a:ext cx="10838688" cy="63125"/>
              <a:chOff x="507492" y="1501519"/>
              <a:chExt cx="8129016" cy="63125"/>
            </a:xfrm>
          </p:grpSpPr>
          <p:cxnSp>
            <p:nvCxnSpPr>
              <p:cNvPr id="12" name="Đường nối Thẳng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Hình ảnh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êu đề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a:t>Bấm để chỉnh sửa kiểu văn bản Bản cái</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1537BAA-94AF-4BB2-B5CD-9D7D39829126}"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13/12/2022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933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ội dung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E42CA78C-E794-464E-9E53-85D796E007EB}"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13/12/2022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95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4" name="Chỗ dành sẵn cho Nội dung 3"/>
          <p:cNvSpPr>
            <a:spLocks noGrp="1"/>
          </p:cNvSpPr>
          <p:nvPr>
            <p:ph sz="half" idx="2" hasCustomPrompt="1"/>
          </p:nvPr>
        </p:nvSpPr>
        <p:spPr>
          <a:xfrm>
            <a:off x="110490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Văn bản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6" name="Chỗ dành sẵn cho Nội dung 5"/>
          <p:cNvSpPr>
            <a:spLocks noGrp="1"/>
          </p:cNvSpPr>
          <p:nvPr>
            <p:ph sz="quarter" idx="4" hasCustomPrompt="1"/>
          </p:nvPr>
        </p:nvSpPr>
        <p:spPr>
          <a:xfrm>
            <a:off x="616611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7" name="Chỗ dành sẵn cho Ngày tháng 6"/>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F02C9D8-A4BA-4B1F-9D4C-F8A2801E9099}"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13/12/2022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8" name="Chỗ dành sẵn cho Chân trang 7"/>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9" name="Chỗ dành sẵn cho Số hiệu Bản chiếu 8"/>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748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gày tháng 2"/>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D496535-7181-4DCE-B5FF-CF08423E869A}"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13/12/2022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Chân trang 3"/>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Số hiệu Bản chiếu 4"/>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16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B4702B9-3BAD-477C-A9F6-8D20C16F0B9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13/12/2022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3" name="Chỗ dành sẵn cho Chân trang 2"/>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Số hiệu Bản chiếu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958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13-Dec-22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2584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Nội dung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70DFE86-86E7-44B0-B670-DF786F8D427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13/12/2022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73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Hình ảnh 2" descr="Chỗ dành sẵn trống để thêm một hình ảnh. Bấm vào chỗ dành sẵn, rồi chọn hình ảnh mà bạn muốn thêm."/>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smtClean="0"/>
              <a:t>Click icon to add picture</a:t>
            </a:r>
            <a:endParaRPr lang="vi-VN" noProof="0"/>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A4E5610-4918-48A8-8C52-2B00BFDF87E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13/12/2022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042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DC0E1A-71D8-40A3-BC24-669FAC7D422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13/12/2022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44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372600" y="365125"/>
            <a:ext cx="1714500" cy="5811838"/>
          </a:xfrm>
        </p:spPr>
        <p:txBody>
          <a:bodyPr vert="eaVert"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a:xfrm>
            <a:off x="1104900" y="365125"/>
            <a:ext cx="8098896" cy="5811838"/>
          </a:xfrm>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CEA59D-308E-4F63-B4DE-D4E03AE8D94C}"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13/12/2022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7" name="Nhóm 6"/>
          <p:cNvGrpSpPr/>
          <p:nvPr/>
        </p:nvGrpSpPr>
        <p:grpSpPr>
          <a:xfrm rot="5400000">
            <a:off x="6514047" y="3228843"/>
            <a:ext cx="5632704" cy="84403"/>
            <a:chOff x="1073150" y="1219201"/>
            <a:chExt cx="10058400" cy="63125"/>
          </a:xfrm>
        </p:grpSpPr>
        <p:cxnSp>
          <p:nvCxnSpPr>
            <p:cNvPr id="8" name="Đường nối Thẳng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Đường nối Thẳng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086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37339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197120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1491427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6547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7620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2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998770-F393-4B4F-B3D4-7B26E33AAB39}" type="datetimeFigureOut">
              <a:rPr lang="en-US" smtClean="0"/>
              <a:t>13-Dec-22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02169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7492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96890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8635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516654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048359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48390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1876032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53021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86932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759980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t>13-Dec-22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66180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7902433"/>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405906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14539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23795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42391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818672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7707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976196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948479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1034919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t>13-Dec-22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773904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3628122"/>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1619941"/>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75921649"/>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94031965"/>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3962713"/>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988157"/>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79898485"/>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07325179"/>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28778757"/>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192280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t>13-Dec-22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931808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08163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t>13-Dec-22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8924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13-Dec-22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3964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13-Dec-22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16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3.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t>13-Dec-22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t>‹#›</a:t>
            </a:fld>
            <a:endParaRPr lang="en-US"/>
          </a:p>
        </p:txBody>
      </p:sp>
    </p:spTree>
    <p:extLst>
      <p:ext uri="{BB962C8B-B14F-4D97-AF65-F5344CB8AC3E}">
        <p14:creationId xmlns:p14="http://schemas.microsoft.com/office/powerpoint/2010/main" val="24729026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vi-VN" noProof="0"/>
              <a:t>Bấm để chỉnh sửa kiểu tiêu đề Bản cái</a:t>
            </a:r>
          </a:p>
        </p:txBody>
      </p:sp>
      <p:sp>
        <p:nvSpPr>
          <p:cNvPr id="3" name="Chỗ dành sẵn cho Văn bản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a:p>
            <a:pPr lvl="5" rtl="0"/>
            <a:r>
              <a:rPr lang="vi-VN" noProof="0"/>
              <a:t>Mức sáu</a:t>
            </a:r>
          </a:p>
          <a:p>
            <a:pPr lvl="6" rtl="0"/>
            <a:r>
              <a:rPr lang="vi-VN" noProof="0"/>
              <a:t>Mức bảy</a:t>
            </a:r>
          </a:p>
          <a:p>
            <a:pPr lvl="7" rtl="0"/>
            <a:r>
              <a:rPr lang="vi-VN" noProof="0"/>
              <a:t>Mức tám</a:t>
            </a:r>
          </a:p>
          <a:p>
            <a:pPr lvl="8" rtl="0"/>
            <a:r>
              <a:rPr lang="vi-VN" noProof="0"/>
              <a:t>Mức chín</a:t>
            </a:r>
          </a:p>
        </p:txBody>
      </p:sp>
      <p:sp>
        <p:nvSpPr>
          <p:cNvPr id="4" name="Chỗ dành sẵn cho Ngày tháng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B9F846-5AEB-445A-8D59-5D5072F11D5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13/12/2022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15" name="Nhóm 14"/>
          <p:cNvGrpSpPr/>
          <p:nvPr/>
        </p:nvGrpSpPr>
        <p:grpSpPr>
          <a:xfrm>
            <a:off x="1103376" y="1219201"/>
            <a:ext cx="9985248" cy="84403"/>
            <a:chOff x="1073150" y="1219201"/>
            <a:chExt cx="10058400" cy="63125"/>
          </a:xfrm>
        </p:grpSpPr>
        <p:cxnSp>
          <p:nvCxnSpPr>
            <p:cNvPr id="13" name="Đường nối Thẳng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Đường nối Thẳng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856771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01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419426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1232846" y="2142698"/>
            <a:ext cx="9971965" cy="2192908"/>
          </a:xfrm>
          <a:prstGeom prst="rect">
            <a:avLst/>
          </a:prstGeom>
        </p:spPr>
        <p:txBody>
          <a:bodyPr wrap="square">
            <a:spAutoFit/>
          </a:bodyPr>
          <a:lstStyle/>
          <a:p>
            <a:pPr marR="91440" algn="ctr">
              <a:lnSpc>
                <a:spcPct val="115000"/>
              </a:lnSpc>
              <a:spcBef>
                <a:spcPts val="600"/>
              </a:spcBef>
              <a:spcAft>
                <a:spcPts val="600"/>
              </a:spcAft>
            </a:pPr>
            <a:r>
              <a:rPr lang="da-DK" sz="44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HOẠT ĐỘNG LUYỆN TẬP: </a:t>
            </a:r>
            <a:endParaRPr lang="da-DK" sz="4400" b="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R="91440" algn="ctr">
              <a:lnSpc>
                <a:spcPct val="115000"/>
              </a:lnSpc>
              <a:spcBef>
                <a:spcPts val="600"/>
              </a:spcBef>
              <a:spcAft>
                <a:spcPts val="600"/>
              </a:spcAft>
            </a:pPr>
            <a:r>
              <a:rPr lang="da-DK" sz="66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LUYỆN </a:t>
            </a:r>
            <a:r>
              <a:rPr lang="da-DK" sz="6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TỔNG </a:t>
            </a:r>
            <a:r>
              <a:rPr lang="da-DK" sz="66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HỢP</a:t>
            </a:r>
            <a:endParaRPr lang="en-US" sz="66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3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5994" y="561792"/>
            <a:ext cx="11186615" cy="5831853"/>
          </a:xfrm>
          <a:prstGeom prst="rect">
            <a:avLst/>
          </a:prstGeom>
        </p:spPr>
        <p:txBody>
          <a:bodyPr wrap="square">
            <a:spAutoFit/>
          </a:bodyPr>
          <a:lstStyle/>
          <a:p>
            <a:pPr algn="just" fontAlgn="base">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Câu 6. </a:t>
            </a:r>
            <a:r>
              <a:rPr lang="en-US" sz="2800">
                <a:solidFill>
                  <a:srgbClr val="000000"/>
                </a:solidFill>
                <a:latin typeface="Times New Roman" panose="02020603050405020304" pitchFamily="18" charset="0"/>
                <a:ea typeface="Times New Roman" panose="02020603050405020304" pitchFamily="18" charset="0"/>
              </a:rPr>
              <a:t>Lí lẽ nào sau đây </a:t>
            </a:r>
            <a:r>
              <a:rPr lang="en-US" sz="2800" b="1">
                <a:solidFill>
                  <a:srgbClr val="000000"/>
                </a:solidFill>
                <a:latin typeface="Times New Roman" panose="02020603050405020304" pitchFamily="18" charset="0"/>
                <a:ea typeface="Times New Roman" panose="02020603050405020304" pitchFamily="18" charset="0"/>
              </a:rPr>
              <a:t>không</a:t>
            </a:r>
            <a:r>
              <a:rPr lang="en-US" sz="2800">
                <a:solidFill>
                  <a:srgbClr val="000000"/>
                </a:solidFill>
                <a:latin typeface="Times New Roman" panose="02020603050405020304" pitchFamily="18" charset="0"/>
                <a:ea typeface="Times New Roman" panose="02020603050405020304" pitchFamily="18" charset="0"/>
              </a:rPr>
              <a:t> được đề cập trong văn bản?</a:t>
            </a:r>
            <a:endParaRPr lang="en-US" sz="24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solidFill>
                  <a:srgbClr val="000000"/>
                </a:solidFill>
                <a:latin typeface="Times New Roman" panose="02020603050405020304" pitchFamily="18" charset="0"/>
                <a:ea typeface="Times New Roman" panose="02020603050405020304" pitchFamily="18" charset="0"/>
              </a:rPr>
              <a:t>A. Trước Cách mạng tháng Tám, dưới ách đô hộ của thực dân, nhân dân ta phải chịu cảnh thất học, mù chữ;</a:t>
            </a:r>
            <a:endParaRPr lang="en-US" sz="2400">
              <a:latin typeface="Times New Roman" panose="02020603050405020304" pitchFamily="18" charset="0"/>
              <a:ea typeface="Times New Roman" panose="02020603050405020304" pitchFamily="18" charset="0"/>
            </a:endParaRPr>
          </a:p>
          <a:p>
            <a:pPr algn="just" fontAlgn="base">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B. Kìm hãm sự phát triển văn hóa của dân tộc, không cho nhân dân giao lưu giữa các địa phương.</a:t>
            </a:r>
            <a:endParaRPr lang="en-US" sz="24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solidFill>
                  <a:srgbClr val="000000"/>
                </a:solidFill>
                <a:latin typeface="Times New Roman" panose="02020603050405020304" pitchFamily="18" charset="0"/>
                <a:ea typeface="Times New Roman" panose="02020603050405020304" pitchFamily="18" charset="0"/>
              </a:rPr>
              <a:t>C. Nay đã dành được độc lập; để xây dựng đất nước thì không thể không học, mọi người phải biết đọc, biết viết;</a:t>
            </a:r>
            <a:endParaRPr lang="en-US" sz="24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solidFill>
                  <a:srgbClr val="000000"/>
                </a:solidFill>
                <a:latin typeface="Times New Roman" panose="02020603050405020304" pitchFamily="18" charset="0"/>
                <a:ea typeface="Times New Roman" panose="02020603050405020304" pitchFamily="18" charset="0"/>
              </a:rPr>
              <a:t>D. Biến việc học thành việc làm rộng khắp, với các hình thức cụ thể có thể áp dụng mọi lúc, mọi nơi.</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66804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6854" y="1078172"/>
            <a:ext cx="11395881" cy="4616648"/>
          </a:xfrm>
          <a:prstGeom prst="rect">
            <a:avLst/>
          </a:prstGeom>
        </p:spPr>
        <p:txBody>
          <a:bodyPr wrap="square">
            <a:spAutoFit/>
          </a:bodyPr>
          <a:lstStyle/>
          <a:p>
            <a:pPr algn="just" fontAlgn="base">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Câu 7.</a:t>
            </a:r>
            <a:r>
              <a:rPr lang="en-US" sz="2800" b="1"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Tác giả đã sử dụng biện pháp tiêu biểu nào trong đoạn trích sau?</a:t>
            </a:r>
            <a:endParaRPr lang="en-US" sz="2400">
              <a:latin typeface="Times New Roman" panose="02020603050405020304" pitchFamily="18" charset="0"/>
              <a:ea typeface="Times New Roman" panose="02020603050405020304" pitchFamily="18" charset="0"/>
            </a:endParaRPr>
          </a:p>
          <a:p>
            <a:pPr algn="just" fontAlgn="base">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“Muốn giữ vững nền độc lập,</a:t>
            </a:r>
            <a:endParaRPr lang="en-US" sz="2400">
              <a:latin typeface="Times New Roman" panose="02020603050405020304" pitchFamily="18" charset="0"/>
              <a:ea typeface="Times New Roman" panose="02020603050405020304" pitchFamily="18" charset="0"/>
            </a:endParaRPr>
          </a:p>
          <a:p>
            <a:pPr algn="just" fontAlgn="base">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Muốn làm cho dân mạnh nước giàu,</a:t>
            </a:r>
            <a:endParaRPr lang="en-US" sz="2400">
              <a:latin typeface="Times New Roman" panose="02020603050405020304" pitchFamily="18" charset="0"/>
              <a:ea typeface="Times New Roman" panose="02020603050405020304" pitchFamily="18" charset="0"/>
            </a:endParaRPr>
          </a:p>
          <a:p>
            <a:pPr algn="just" fontAlgn="base">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Mọi người Việt Nam phải hiểu biết quyền lợi của mình, bổn phận của mình, phải có kiến thức mới để có thể tham gia vào công cuộc xây dựng nước nhà, và trước hết phải biết đọc, biết viết chữ quốc ngữ.”</a:t>
            </a:r>
            <a:endParaRPr lang="en-US" sz="2400">
              <a:latin typeface="Times New Roman" panose="02020603050405020304" pitchFamily="18" charset="0"/>
              <a:ea typeface="Times New Roman" panose="02020603050405020304" pitchFamily="18" charset="0"/>
            </a:endParaRPr>
          </a:p>
          <a:p>
            <a:pPr algn="just" fontAlgn="base">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A. Nói quá</a:t>
            </a:r>
            <a:r>
              <a:rPr lang="en-US" sz="2800">
                <a:solidFill>
                  <a:srgbClr val="000000"/>
                </a:solidFill>
                <a:latin typeface="Times New Roman" panose="02020603050405020304" pitchFamily="18" charset="0"/>
                <a:ea typeface="Times New Roman" panose="02020603050405020304" pitchFamily="18" charset="0"/>
              </a:rPr>
              <a:t>	</a:t>
            </a:r>
            <a:r>
              <a:rPr lang="en-US" sz="2800" smtClean="0">
                <a:solidFill>
                  <a:srgbClr val="000000"/>
                </a:solidFill>
                <a:latin typeface="Times New Roman" panose="02020603050405020304" pitchFamily="18" charset="0"/>
                <a:ea typeface="Times New Roman" panose="02020603050405020304" pitchFamily="18" charset="0"/>
              </a:rPr>
              <a:t>    B</a:t>
            </a:r>
            <a:r>
              <a:rPr lang="en-US" sz="2800">
                <a:solidFill>
                  <a:srgbClr val="000000"/>
                </a:solidFill>
                <a:latin typeface="Times New Roman" panose="02020603050405020304" pitchFamily="18" charset="0"/>
                <a:ea typeface="Times New Roman" panose="02020603050405020304" pitchFamily="18" charset="0"/>
              </a:rPr>
              <a:t>. Nói giảm nói </a:t>
            </a:r>
            <a:r>
              <a:rPr lang="en-US" sz="2800">
                <a:solidFill>
                  <a:srgbClr val="000000"/>
                </a:solidFill>
                <a:latin typeface="Times New Roman" panose="02020603050405020304" pitchFamily="18" charset="0"/>
                <a:ea typeface="Times New Roman" panose="02020603050405020304" pitchFamily="18" charset="0"/>
              </a:rPr>
              <a:t>tránh        </a:t>
            </a:r>
            <a:r>
              <a:rPr lang="en-US" sz="2800" smtClean="0">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C. Điệp từ	</a:t>
            </a:r>
            <a:r>
              <a:rPr lang="en-US" sz="2800">
                <a:solidFill>
                  <a:srgbClr val="000000"/>
                </a:solidFill>
                <a:latin typeface="Times New Roman" panose="02020603050405020304" pitchFamily="18" charset="0"/>
                <a:ea typeface="Times New Roman" panose="02020603050405020304" pitchFamily="18" charset="0"/>
              </a:rPr>
              <a:t>	</a:t>
            </a:r>
            <a:r>
              <a:rPr lang="en-US" sz="2800" smtClean="0">
                <a:solidFill>
                  <a:srgbClr val="000000"/>
                </a:solidFill>
                <a:latin typeface="Times New Roman" panose="02020603050405020304" pitchFamily="18" charset="0"/>
                <a:ea typeface="Times New Roman" panose="02020603050405020304" pitchFamily="18" charset="0"/>
              </a:rPr>
              <a:t>   D</a:t>
            </a:r>
            <a:r>
              <a:rPr lang="en-US" sz="2800">
                <a:solidFill>
                  <a:srgbClr val="000000"/>
                </a:solidFill>
                <a:latin typeface="Times New Roman" panose="02020603050405020304" pitchFamily="18" charset="0"/>
                <a:ea typeface="Times New Roman" panose="02020603050405020304" pitchFamily="18" charset="0"/>
              </a:rPr>
              <a:t>. So sánh</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69010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28300" y="1897037"/>
            <a:ext cx="9485194" cy="3246530"/>
          </a:xfrm>
          <a:prstGeom prst="rect">
            <a:avLst/>
          </a:prstGeom>
        </p:spPr>
        <p:txBody>
          <a:bodyPr wrap="square">
            <a:spAutoFit/>
          </a:bodyPr>
          <a:lstStyle/>
          <a:p>
            <a:pPr algn="just" fontAlgn="base">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Câu 8.</a:t>
            </a:r>
            <a:r>
              <a:rPr lang="en-US" sz="2800">
                <a:solidFill>
                  <a:srgbClr val="000000"/>
                </a:solidFill>
                <a:latin typeface="Times New Roman" panose="02020603050405020304" pitchFamily="18" charset="0"/>
                <a:ea typeface="Times New Roman" panose="02020603050405020304" pitchFamily="18" charset="0"/>
              </a:rPr>
              <a:t> Trong các từ sau, từ nào </a:t>
            </a:r>
            <a:r>
              <a:rPr lang="en-US" sz="2800" b="1">
                <a:solidFill>
                  <a:srgbClr val="000000"/>
                </a:solidFill>
                <a:latin typeface="Times New Roman" panose="02020603050405020304" pitchFamily="18" charset="0"/>
                <a:ea typeface="Times New Roman" panose="02020603050405020304" pitchFamily="18" charset="0"/>
              </a:rPr>
              <a:t>không</a:t>
            </a:r>
            <a:r>
              <a:rPr lang="en-US" sz="2800">
                <a:solidFill>
                  <a:srgbClr val="000000"/>
                </a:solidFill>
                <a:latin typeface="Times New Roman" panose="02020603050405020304" pitchFamily="18" charset="0"/>
                <a:ea typeface="Times New Roman" panose="02020603050405020304" pitchFamily="18" charset="0"/>
              </a:rPr>
              <a:t> phải là từ Hán Việt?</a:t>
            </a:r>
            <a:endParaRPr lang="en-US" sz="2400">
              <a:latin typeface="Times New Roman" panose="02020603050405020304" pitchFamily="18" charset="0"/>
              <a:ea typeface="Times New Roman" panose="02020603050405020304" pitchFamily="18" charset="0"/>
            </a:endParaRPr>
          </a:p>
          <a:p>
            <a:pPr marL="514350" indent="-514350" algn="just" fontAlgn="base">
              <a:lnSpc>
                <a:spcPct val="150000"/>
              </a:lnSpc>
              <a:spcAft>
                <a:spcPts val="0"/>
              </a:spcAft>
              <a:buAutoNum type="alphaUcPeriod"/>
            </a:pPr>
            <a:r>
              <a:rPr lang="en-US" sz="2800" smtClean="0">
                <a:solidFill>
                  <a:srgbClr val="000000"/>
                </a:solidFill>
                <a:latin typeface="Times New Roman" panose="02020603050405020304" pitchFamily="18" charset="0"/>
                <a:ea typeface="Times New Roman" panose="02020603050405020304" pitchFamily="18" charset="0"/>
              </a:rPr>
              <a:t>Quốc </a:t>
            </a:r>
            <a:r>
              <a:rPr lang="en-US" sz="2800">
                <a:solidFill>
                  <a:srgbClr val="000000"/>
                </a:solidFill>
                <a:latin typeface="Times New Roman" panose="02020603050405020304" pitchFamily="18" charset="0"/>
                <a:ea typeface="Times New Roman" panose="02020603050405020304" pitchFamily="18" charset="0"/>
              </a:rPr>
              <a:t>dân						</a:t>
            </a:r>
            <a:r>
              <a:rPr lang="en-US" sz="2800">
                <a:solidFill>
                  <a:srgbClr val="000000"/>
                </a:solidFill>
                <a:latin typeface="Times New Roman" panose="02020603050405020304" pitchFamily="18" charset="0"/>
                <a:ea typeface="Times New Roman" panose="02020603050405020304" pitchFamily="18" charset="0"/>
              </a:rPr>
              <a:t>          </a:t>
            </a:r>
            <a:endParaRPr lang="en-US" sz="2800" smtClean="0">
              <a:solidFill>
                <a:srgbClr val="000000"/>
              </a:solidFill>
              <a:latin typeface="Times New Roman" panose="02020603050405020304" pitchFamily="18" charset="0"/>
              <a:ea typeface="Times New Roman" panose="02020603050405020304" pitchFamily="18" charset="0"/>
            </a:endParaRPr>
          </a:p>
          <a:p>
            <a:pPr marL="514350" indent="-514350" algn="just" fontAlgn="base">
              <a:lnSpc>
                <a:spcPct val="150000"/>
              </a:lnSpc>
              <a:spcAft>
                <a:spcPts val="0"/>
              </a:spcAft>
              <a:buAutoNum type="alphaUcPeriod"/>
            </a:pPr>
            <a:r>
              <a:rPr lang="en-US" sz="2800" smtClean="0">
                <a:solidFill>
                  <a:srgbClr val="000000"/>
                </a:solidFill>
                <a:latin typeface="Times New Roman" panose="02020603050405020304" pitchFamily="18" charset="0"/>
                <a:ea typeface="Times New Roman" panose="02020603050405020304" pitchFamily="18" charset="0"/>
              </a:rPr>
              <a:t>Phụ </a:t>
            </a:r>
            <a:r>
              <a:rPr lang="en-US" sz="2800">
                <a:solidFill>
                  <a:srgbClr val="000000"/>
                </a:solidFill>
                <a:latin typeface="Times New Roman" panose="02020603050405020304" pitchFamily="18" charset="0"/>
                <a:ea typeface="Times New Roman" panose="02020603050405020304" pitchFamily="18" charset="0"/>
              </a:rPr>
              <a:t>nữ                </a:t>
            </a:r>
            <a:endParaRPr lang="en-US" sz="2800" smtClean="0">
              <a:solidFill>
                <a:srgbClr val="000000"/>
              </a:solidFill>
              <a:latin typeface="Times New Roman" panose="02020603050405020304" pitchFamily="18" charset="0"/>
              <a:ea typeface="Times New Roman" panose="02020603050405020304" pitchFamily="18" charset="0"/>
            </a:endParaRPr>
          </a:p>
          <a:p>
            <a:pPr marL="514350" indent="-514350" algn="just" fontAlgn="base">
              <a:lnSpc>
                <a:spcPct val="150000"/>
              </a:lnSpc>
              <a:spcAft>
                <a:spcPts val="0"/>
              </a:spcAft>
              <a:buAutoNum type="alphaUcPeriod"/>
            </a:pPr>
            <a:r>
              <a:rPr lang="en-US" sz="2800" smtClean="0">
                <a:solidFill>
                  <a:srgbClr val="000000"/>
                </a:solidFill>
                <a:latin typeface="Times New Roman" panose="02020603050405020304" pitchFamily="18" charset="0"/>
                <a:ea typeface="Times New Roman" panose="02020603050405020304" pitchFamily="18" charset="0"/>
              </a:rPr>
              <a:t>Tư </a:t>
            </a:r>
            <a:r>
              <a:rPr lang="en-US" sz="2800">
                <a:solidFill>
                  <a:srgbClr val="000000"/>
                </a:solidFill>
                <a:latin typeface="Times New Roman" panose="02020603050405020304" pitchFamily="18" charset="0"/>
                <a:ea typeface="Times New Roman" panose="02020603050405020304" pitchFamily="18" charset="0"/>
              </a:rPr>
              <a:t>gia						</a:t>
            </a:r>
            <a:r>
              <a:rPr lang="en-US" sz="2800">
                <a:solidFill>
                  <a:srgbClr val="000000"/>
                </a:solidFill>
                <a:latin typeface="Times New Roman" panose="02020603050405020304" pitchFamily="18" charset="0"/>
                <a:ea typeface="Times New Roman" panose="02020603050405020304" pitchFamily="18" charset="0"/>
              </a:rPr>
              <a:t>          </a:t>
            </a:r>
            <a:endParaRPr lang="en-US" sz="2800" smtClean="0">
              <a:solidFill>
                <a:srgbClr val="000000"/>
              </a:solidFill>
              <a:latin typeface="Times New Roman" panose="02020603050405020304" pitchFamily="18" charset="0"/>
              <a:ea typeface="Times New Roman" panose="02020603050405020304" pitchFamily="18" charset="0"/>
            </a:endParaRPr>
          </a:p>
          <a:p>
            <a:pPr marL="514350" indent="-514350" algn="just" fontAlgn="base">
              <a:lnSpc>
                <a:spcPct val="150000"/>
              </a:lnSpc>
              <a:spcAft>
                <a:spcPts val="0"/>
              </a:spcAft>
              <a:buAutoNum type="alphaUcPeriod"/>
            </a:pPr>
            <a:r>
              <a:rPr lang="en-US" sz="2800" smtClean="0">
                <a:solidFill>
                  <a:srgbClr val="000000"/>
                </a:solidFill>
                <a:latin typeface="Times New Roman" panose="02020603050405020304" pitchFamily="18" charset="0"/>
                <a:ea typeface="Times New Roman" panose="02020603050405020304" pitchFamily="18" charset="0"/>
              </a:rPr>
              <a:t>Người </a:t>
            </a:r>
            <a:r>
              <a:rPr lang="en-US" sz="2800">
                <a:solidFill>
                  <a:srgbClr val="000000"/>
                </a:solidFill>
                <a:latin typeface="Times New Roman" panose="02020603050405020304" pitchFamily="18" charset="0"/>
                <a:ea typeface="Times New Roman" panose="02020603050405020304" pitchFamily="18" charset="0"/>
              </a:rPr>
              <a:t>làm</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02655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4526" y="1433015"/>
            <a:ext cx="10017457" cy="3323987"/>
          </a:xfrm>
          <a:prstGeom prst="rect">
            <a:avLst/>
          </a:prstGeom>
        </p:spPr>
        <p:txBody>
          <a:bodyPr wrap="square">
            <a:spAutoFit/>
          </a:bodyPr>
          <a:lstStyle/>
          <a:p>
            <a:pPr algn="just" fontAlgn="base">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Câu 9.</a:t>
            </a:r>
            <a:r>
              <a:rPr lang="en-US" sz="2800" b="1"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Nêu những bằng chứng thể hiện chính sách cai trị tàn bạo của thực dân Pháp và hậu quả của nó đối với người dân Việt Nam.</a:t>
            </a:r>
            <a:endParaRPr lang="en-US" sz="2400">
              <a:latin typeface="Times New Roman" panose="02020603050405020304" pitchFamily="18" charset="0"/>
              <a:ea typeface="Times New Roman" panose="02020603050405020304" pitchFamily="18" charset="0"/>
            </a:endParaRPr>
          </a:p>
          <a:p>
            <a:pPr algn="just" fontAlgn="base">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Câu 10.</a:t>
            </a:r>
            <a:r>
              <a:rPr lang="en-US" sz="2800">
                <a:solidFill>
                  <a:srgbClr val="000000"/>
                </a:solidFill>
                <a:latin typeface="Times New Roman" panose="02020603050405020304" pitchFamily="18" charset="0"/>
                <a:ea typeface="Times New Roman" panose="02020603050405020304" pitchFamily="18" charset="0"/>
              </a:rPr>
              <a:t> Đọc văn bản, em có suy nghĩ gì về bổn phận và trách nhiệm của mình với dân tộc khi còn ngồi trên ghế nhà trường (trình bày ngắn gọn từ 2 đến 3 câu).</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79827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092" y="1856096"/>
            <a:ext cx="10904560" cy="3697166"/>
          </a:xfrm>
          <a:prstGeom prst="rect">
            <a:avLst/>
          </a:prstGeom>
        </p:spPr>
        <p:txBody>
          <a:bodyPr wrap="square">
            <a:spAutoFit/>
          </a:bodyPr>
          <a:lstStyle/>
          <a:p>
            <a:pPr algn="just">
              <a:lnSpc>
                <a:spcPct val="150000"/>
              </a:lnSpc>
              <a:spcAft>
                <a:spcPts val="0"/>
              </a:spcAft>
            </a:pPr>
            <a:r>
              <a:rPr lang="en-US" sz="320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a:latin typeface="Times New Roman" panose="02020603050405020304" pitchFamily="18" charset="0"/>
                <a:ea typeface="Times New Roman" panose="02020603050405020304" pitchFamily="18" charset="0"/>
                <a:cs typeface="Times New Roman" panose="02020603050405020304" pitchFamily="18" charset="0"/>
              </a:rPr>
              <a:t> </a:t>
            </a:r>
            <a:r>
              <a:rPr lang="en-US" sz="3200">
                <a:latin typeface="Times New Roman" panose="02020603050405020304" pitchFamily="18" charset="0"/>
                <a:ea typeface="Calibri" panose="020F0502020204030204" pitchFamily="34" charset="0"/>
              </a:rPr>
              <a:t>Chứng kiến một số vụ tai nạn xảy ra, không ít người chỉ đứng nhìn, chụp mấy bức hình rồi bỏ đi, để mặc nạn nhân đang rất cần được giúp đỡ. Có bạn cho rằng việc ấy đã có lực lượng cảnh sát hoặc y tế lo, cuộc sống bận rộn công việc nên không thể trách họ. Em hãy viết bài văn trình bày ý kiến của em về vấn đề đó.</a:t>
            </a:r>
            <a:endParaRPr lang="en-US" sz="2800">
              <a:effectLst/>
              <a:latin typeface="Times New Roman" panose="02020603050405020304" pitchFamily="18" charset="0"/>
              <a:ea typeface="Times New Roman" panose="02020603050405020304" pitchFamily="18" charset="0"/>
            </a:endParaRPr>
          </a:p>
        </p:txBody>
      </p:sp>
      <p:sp>
        <p:nvSpPr>
          <p:cNvPr id="3" name="Rectangle 2"/>
          <p:cNvSpPr/>
          <p:nvPr/>
        </p:nvSpPr>
        <p:spPr>
          <a:xfrm>
            <a:off x="1033185" y="842327"/>
            <a:ext cx="4821705" cy="584775"/>
          </a:xfrm>
          <a:prstGeom prst="rect">
            <a:avLst/>
          </a:prstGeom>
        </p:spPr>
        <p:txBody>
          <a:bodyPr wrap="none">
            <a:spAutoFit/>
          </a:bodyPr>
          <a:lstStyle/>
          <a:p>
            <a:pPr>
              <a:spcAft>
                <a:spcPts val="0"/>
              </a:spcAft>
            </a:pPr>
            <a:r>
              <a:rPr lang="vi-VN" sz="3200" b="1">
                <a:solidFill>
                  <a:srgbClr val="FF0000"/>
                </a:solidFill>
                <a:latin typeface="Times New Roman" panose="02020603050405020304" pitchFamily="18" charset="0"/>
                <a:ea typeface="Times New Roman" panose="02020603050405020304" pitchFamily="18" charset="0"/>
              </a:rPr>
              <a:t>PHẦN II. VIẾT (4,0 điểm)</a:t>
            </a:r>
            <a:endParaRPr lang="en-US" sz="320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26597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6FDC76C2-D69A-4C29-AE4A-99692B3CDCFF}"/>
              </a:ext>
            </a:extLst>
          </p:cNvPr>
          <p:cNvSpPr>
            <a:spLocks noChangeArrowheads="1"/>
          </p:cNvSpPr>
          <p:nvPr/>
        </p:nvSpPr>
        <p:spPr bwMode="auto">
          <a:xfrm>
            <a:off x="4203511" y="735864"/>
            <a:ext cx="3985146" cy="710798"/>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A17A33E-072A-4DA2-99E1-F8981104256C}"/>
              </a:ext>
            </a:extLst>
          </p:cNvPr>
          <p:cNvSpPr txBox="1"/>
          <p:nvPr/>
        </p:nvSpPr>
        <p:spPr>
          <a:xfrm>
            <a:off x="4099743" y="799398"/>
            <a:ext cx="4116210" cy="556434"/>
          </a:xfrm>
          <a:prstGeom prst="rect">
            <a:avLst/>
          </a:prstGeom>
          <a:noFill/>
        </p:spPr>
        <p:txBody>
          <a:bodyPr wrap="square">
            <a:spAutoFit/>
          </a:bodyPr>
          <a:lstStyle/>
          <a:p>
            <a:pPr algn="ctr">
              <a:lnSpc>
                <a:spcPct val="115000"/>
              </a:lnSpc>
              <a:spcBef>
                <a:spcPts val="600"/>
              </a:spcBef>
              <a:spcAft>
                <a:spcPts val="6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ĐÁP ÁN HƯỚNG DẪN</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268619124"/>
              </p:ext>
            </p:extLst>
          </p:nvPr>
        </p:nvGraphicFramePr>
        <p:xfrm>
          <a:off x="636124" y="2866030"/>
          <a:ext cx="11155541" cy="1913647"/>
        </p:xfrm>
        <a:graphic>
          <a:graphicData uri="http://schemas.openxmlformats.org/drawingml/2006/table">
            <a:tbl>
              <a:tblPr firstRow="1" firstCol="1" bandRow="1"/>
              <a:tblGrid>
                <a:gridCol w="1238397">
                  <a:extLst>
                    <a:ext uri="{9D8B030D-6E8A-4147-A177-3AD203B41FA5}">
                      <a16:colId xmlns:a16="http://schemas.microsoft.com/office/drawing/2014/main" val="3015368585"/>
                    </a:ext>
                  </a:extLst>
                </a:gridCol>
                <a:gridCol w="1239643">
                  <a:extLst>
                    <a:ext uri="{9D8B030D-6E8A-4147-A177-3AD203B41FA5}">
                      <a16:colId xmlns:a16="http://schemas.microsoft.com/office/drawing/2014/main" val="3421162395"/>
                    </a:ext>
                  </a:extLst>
                </a:gridCol>
                <a:gridCol w="1239643">
                  <a:extLst>
                    <a:ext uri="{9D8B030D-6E8A-4147-A177-3AD203B41FA5}">
                      <a16:colId xmlns:a16="http://schemas.microsoft.com/office/drawing/2014/main" val="1584808828"/>
                    </a:ext>
                  </a:extLst>
                </a:gridCol>
                <a:gridCol w="1239643">
                  <a:extLst>
                    <a:ext uri="{9D8B030D-6E8A-4147-A177-3AD203B41FA5}">
                      <a16:colId xmlns:a16="http://schemas.microsoft.com/office/drawing/2014/main" val="2497268841"/>
                    </a:ext>
                  </a:extLst>
                </a:gridCol>
                <a:gridCol w="1239643">
                  <a:extLst>
                    <a:ext uri="{9D8B030D-6E8A-4147-A177-3AD203B41FA5}">
                      <a16:colId xmlns:a16="http://schemas.microsoft.com/office/drawing/2014/main" val="1133061903"/>
                    </a:ext>
                  </a:extLst>
                </a:gridCol>
                <a:gridCol w="1239643">
                  <a:extLst>
                    <a:ext uri="{9D8B030D-6E8A-4147-A177-3AD203B41FA5}">
                      <a16:colId xmlns:a16="http://schemas.microsoft.com/office/drawing/2014/main" val="2697188884"/>
                    </a:ext>
                  </a:extLst>
                </a:gridCol>
                <a:gridCol w="1239643">
                  <a:extLst>
                    <a:ext uri="{9D8B030D-6E8A-4147-A177-3AD203B41FA5}">
                      <a16:colId xmlns:a16="http://schemas.microsoft.com/office/drawing/2014/main" val="1686158572"/>
                    </a:ext>
                  </a:extLst>
                </a:gridCol>
                <a:gridCol w="1239643">
                  <a:extLst>
                    <a:ext uri="{9D8B030D-6E8A-4147-A177-3AD203B41FA5}">
                      <a16:colId xmlns:a16="http://schemas.microsoft.com/office/drawing/2014/main" val="2413191450"/>
                    </a:ext>
                  </a:extLst>
                </a:gridCol>
                <a:gridCol w="1239643">
                  <a:extLst>
                    <a:ext uri="{9D8B030D-6E8A-4147-A177-3AD203B41FA5}">
                      <a16:colId xmlns:a16="http://schemas.microsoft.com/office/drawing/2014/main" val="432386637"/>
                    </a:ext>
                  </a:extLst>
                </a:gridCol>
              </a:tblGrid>
              <a:tr h="651488">
                <a:tc>
                  <a:txBody>
                    <a:bodyPr/>
                    <a:lstStyle/>
                    <a:p>
                      <a:pPr algn="just">
                        <a:lnSpc>
                          <a:spcPct val="150000"/>
                        </a:lnSpc>
                        <a:spcAft>
                          <a:spcPts val="0"/>
                        </a:spcAft>
                        <a:tabLst>
                          <a:tab pos="57150" algn="l"/>
                        </a:tabLs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smtClean="0">
                          <a:effectLst/>
                          <a:latin typeface="Calibri" panose="020F0502020204030204" pitchFamily="34" charset="0"/>
                          <a:ea typeface="Times New Roman" panose="02020603050405020304" pitchFamily="18" charset="0"/>
                          <a:cs typeface="Times New Roman" panose="02020603050405020304" pitchFamily="18" charset="0"/>
                        </a:rPr>
                        <a:t>8</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09348590"/>
                  </a:ext>
                </a:extLst>
              </a:tr>
              <a:tr h="1262159">
                <a:tc>
                  <a:txBody>
                    <a:bodyPr/>
                    <a:lstStyle/>
                    <a:p>
                      <a:pPr algn="just">
                        <a:lnSpc>
                          <a:spcPct val="150000"/>
                        </a:lnSpc>
                        <a:spcAft>
                          <a:spcPts val="0"/>
                        </a:spcAft>
                        <a:tabLst>
                          <a:tab pos="57150" algn="l"/>
                        </a:tabLs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Đáp án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30000"/>
                        </a:lnSpc>
                        <a:spcAft>
                          <a:spcPts val="0"/>
                        </a:spcAft>
                      </a:pPr>
                      <a:r>
                        <a:rPr lang="en-US" sz="2800" smtClean="0">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545957708"/>
                  </a:ext>
                </a:extLst>
              </a:tr>
            </a:tbl>
          </a:graphicData>
        </a:graphic>
      </p:graphicFrame>
      <p:sp>
        <p:nvSpPr>
          <p:cNvPr id="4" name="Rectangle 3"/>
          <p:cNvSpPr/>
          <p:nvPr/>
        </p:nvSpPr>
        <p:spPr>
          <a:xfrm>
            <a:off x="513295" y="1975537"/>
            <a:ext cx="3506088" cy="523220"/>
          </a:xfrm>
          <a:prstGeom prst="rect">
            <a:avLst/>
          </a:prstGeom>
        </p:spPr>
        <p:txBody>
          <a:bodyPr wrap="none">
            <a:spAutoFit/>
          </a:bodyPr>
          <a:lstStyle/>
          <a:p>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PHẦN I. ĐỌC HIỂU </a:t>
            </a:r>
            <a:endParaRPr lang="en-US" sz="2800"/>
          </a:p>
        </p:txBody>
      </p:sp>
      <p:sp>
        <p:nvSpPr>
          <p:cNvPr id="8" name="Rectangle 7"/>
          <p:cNvSpPr/>
          <p:nvPr/>
        </p:nvSpPr>
        <p:spPr>
          <a:xfrm>
            <a:off x="848796" y="5510498"/>
            <a:ext cx="8201284" cy="523220"/>
          </a:xfrm>
          <a:prstGeom prst="rect">
            <a:avLst/>
          </a:prstGeom>
        </p:spPr>
        <p:txBody>
          <a:bodyPr wrap="none">
            <a:spAutoFit/>
          </a:bodyPr>
          <a:lstStyle/>
          <a:p>
            <a:r>
              <a:rPr lang="en-US" sz="2800" b="1" i="1">
                <a:latin typeface="Times New Roman" panose="02020603050405020304" pitchFamily="18" charset="0"/>
                <a:ea typeface="Times New Roman" panose="02020603050405020304" pitchFamily="18" charset="0"/>
                <a:cs typeface="Times New Roman" panose="02020603050405020304" pitchFamily="18" charset="0"/>
              </a:rPr>
              <a:t>Hướng dẫn chấm</a:t>
            </a:r>
            <a:r>
              <a:rPr lang="en-US" sz="2800" i="1">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Mỗi câu trả lời đúng được 0,5 điểm.</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066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1250"/>
                                        <p:tgtEl>
                                          <p:spTgt spid="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4"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C204245-526B-4CA7-B95E-B93A6BFED447}"/>
              </a:ext>
            </a:extLst>
          </p:cNvPr>
          <p:cNvGraphicFramePr>
            <a:graphicFrameLocks noGrp="1"/>
          </p:cNvGraphicFramePr>
          <p:nvPr>
            <p:extLst>
              <p:ext uri="{D42A27DB-BD31-4B8C-83A1-F6EECF244321}">
                <p14:modId xmlns:p14="http://schemas.microsoft.com/office/powerpoint/2010/main" val="455701173"/>
              </p:ext>
            </p:extLst>
          </p:nvPr>
        </p:nvGraphicFramePr>
        <p:xfrm>
          <a:off x="450377" y="791569"/>
          <a:ext cx="11300346" cy="5619637"/>
        </p:xfrm>
        <a:graphic>
          <a:graphicData uri="http://schemas.openxmlformats.org/drawingml/2006/table">
            <a:tbl>
              <a:tblPr firstRow="1" firstCol="1" bandRow="1">
                <a:tableStyleId>{5940675A-B579-460E-94D1-54222C63F5DA}</a:tableStyleId>
              </a:tblPr>
              <a:tblGrid>
                <a:gridCol w="878883">
                  <a:extLst>
                    <a:ext uri="{9D8B030D-6E8A-4147-A177-3AD203B41FA5}">
                      <a16:colId xmlns:a16="http://schemas.microsoft.com/office/drawing/2014/main" val="3228751901"/>
                    </a:ext>
                  </a:extLst>
                </a:gridCol>
                <a:gridCol w="844204">
                  <a:extLst>
                    <a:ext uri="{9D8B030D-6E8A-4147-A177-3AD203B41FA5}">
                      <a16:colId xmlns:a16="http://schemas.microsoft.com/office/drawing/2014/main" val="2265615486"/>
                    </a:ext>
                  </a:extLst>
                </a:gridCol>
                <a:gridCol w="8692681">
                  <a:extLst>
                    <a:ext uri="{9D8B030D-6E8A-4147-A177-3AD203B41FA5}">
                      <a16:colId xmlns:a16="http://schemas.microsoft.com/office/drawing/2014/main" val="3213179218"/>
                    </a:ext>
                  </a:extLst>
                </a:gridCol>
                <a:gridCol w="884578">
                  <a:extLst>
                    <a:ext uri="{9D8B030D-6E8A-4147-A177-3AD203B41FA5}">
                      <a16:colId xmlns:a16="http://schemas.microsoft.com/office/drawing/2014/main" val="3978810540"/>
                    </a:ext>
                  </a:extLst>
                </a:gridCol>
              </a:tblGrid>
              <a:tr h="694348">
                <a:tc>
                  <a:txBody>
                    <a:bodyPr/>
                    <a:lstStyle/>
                    <a:p>
                      <a:pPr algn="ct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Phần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Câu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Nội</a:t>
                      </a:r>
                      <a:r>
                        <a:rPr lang="vi-VN" sz="2800" dirty="0">
                          <a:effectLst/>
                          <a:latin typeface="Times New Roman" panose="02020603050405020304" pitchFamily="18" charset="0"/>
                          <a:cs typeface="Times New Roman" panose="02020603050405020304" pitchFamily="18" charset="0"/>
                        </a:rPr>
                        <a:t> dung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extLst>
                  <a:ext uri="{0D108BD9-81ED-4DB2-BD59-A6C34878D82A}">
                    <a16:rowId xmlns:a16="http://schemas.microsoft.com/office/drawing/2014/main" val="2309817244"/>
                  </a:ext>
                </a:extLst>
              </a:tr>
              <a:tr h="4925289">
                <a:tc>
                  <a:txBody>
                    <a:bodyPr/>
                    <a:lstStyle/>
                    <a:p>
                      <a:endParaRPr lang="en-US" sz="2800"/>
                    </a:p>
                  </a:txBody>
                  <a:tcPr/>
                </a:tc>
                <a:tc>
                  <a:txBody>
                    <a:bodyPr/>
                    <a:lstStyle/>
                    <a:p>
                      <a:pPr algn="ctr">
                        <a:lnSpc>
                          <a:spcPct val="100000"/>
                        </a:lnSpc>
                        <a:spcBef>
                          <a:spcPts val="600"/>
                        </a:spcBef>
                        <a:spcAft>
                          <a:spcPts val="600"/>
                        </a:spcAft>
                      </a:pPr>
                      <a:r>
                        <a:rPr lang="en-SG" sz="2800" b="1" smtClean="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50000"/>
                        </a:lnSpc>
                        <a:spcAft>
                          <a:spcPts val="0"/>
                        </a:spcAft>
                      </a:pPr>
                      <a:r>
                        <a:rPr lang="en-US" sz="2800" smtClean="0">
                          <a:solidFill>
                            <a:srgbClr val="000000"/>
                          </a:solidFill>
                          <a:effectLst/>
                          <a:latin typeface="Times New Roman" panose="02020603050405020304" pitchFamily="18" charset="0"/>
                          <a:ea typeface="Times New Roman" panose="02020603050405020304" pitchFamily="18" charset="0"/>
                        </a:rPr>
                        <a:t>*Bằng chứng được tác giả sử dụng:</a:t>
                      </a:r>
                      <a:endParaRPr lang="en-US" sz="2400" smtClean="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smtClean="0">
                          <a:solidFill>
                            <a:srgbClr val="000000"/>
                          </a:solidFill>
                          <a:effectLst/>
                          <a:latin typeface="Times New Roman" panose="02020603050405020304" pitchFamily="18" charset="0"/>
                          <a:ea typeface="Times New Roman" panose="02020603050405020304" pitchFamily="18" charset="0"/>
                        </a:rPr>
                        <a:t>+ Để chỉ ra chính sách cai trị tàn bạo của thực dân Pháp: thi hành chính sách ngu dân. Chúng hạn chế mở trường học, chúng không muốn cho dân ta biết chữ.</a:t>
                      </a:r>
                      <a:endParaRPr lang="en-US" sz="2400" smtClean="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smtClean="0">
                          <a:solidFill>
                            <a:srgbClr val="000000"/>
                          </a:solidFill>
                          <a:effectLst/>
                          <a:latin typeface="Times New Roman" panose="02020603050405020304" pitchFamily="18" charset="0"/>
                          <a:ea typeface="Times New Roman" panose="02020603050405020304" pitchFamily="18" charset="0"/>
                        </a:rPr>
                        <a:t>+ Để chỉ hậu quả của nó đối với người dân Việt Nam: mù chữ 95%, nghĩa là hầu hết người Việt Nam mù chữ.</a:t>
                      </a:r>
                      <a:endParaRPr lang="en-US" sz="2400" smtClean="0">
                        <a:effectLst/>
                        <a:latin typeface="Times New Roman" panose="02020603050405020304" pitchFamily="18" charset="0"/>
                        <a:ea typeface="Times New Roman" panose="02020603050405020304" pitchFamily="18" charset="0"/>
                      </a:endParaRPr>
                    </a:p>
                    <a:p>
                      <a:pPr>
                        <a:lnSpc>
                          <a:spcPct val="150000"/>
                        </a:lnSpc>
                      </a:pPr>
                      <a:r>
                        <a:rPr lang="en-US" sz="2800" smtClean="0">
                          <a:solidFill>
                            <a:srgbClr val="000000"/>
                          </a:solidFill>
                          <a:effectLst/>
                          <a:latin typeface="Times New Roman" panose="02020603050405020304" pitchFamily="18" charset="0"/>
                          <a:ea typeface="Times New Roman" panose="02020603050405020304" pitchFamily="18" charset="0"/>
                        </a:rPr>
                        <a:t>(</a:t>
                      </a:r>
                      <a:r>
                        <a:rPr lang="en-US" sz="2800" i="1" smtClean="0">
                          <a:solidFill>
                            <a:srgbClr val="000000"/>
                          </a:solidFill>
                          <a:effectLst/>
                          <a:latin typeface="Times New Roman" panose="02020603050405020304" pitchFamily="18" charset="0"/>
                          <a:ea typeface="Times New Roman" panose="02020603050405020304" pitchFamily="18" charset="0"/>
                        </a:rPr>
                        <a:t>Nêu đúng mỗi bằng chứng cho 0,5 điểm</a:t>
                      </a:r>
                      <a:r>
                        <a:rPr lang="en-US" sz="2800" smtClean="0">
                          <a:solidFill>
                            <a:srgbClr val="000000"/>
                          </a:solidFill>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5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901005153"/>
                  </a:ext>
                </a:extLst>
              </a:tr>
            </a:tbl>
          </a:graphicData>
        </a:graphic>
      </p:graphicFrame>
    </p:spTree>
    <p:extLst>
      <p:ext uri="{BB962C8B-B14F-4D97-AF65-F5344CB8AC3E}">
        <p14:creationId xmlns:p14="http://schemas.microsoft.com/office/powerpoint/2010/main" val="257479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C204245-526B-4CA7-B95E-B93A6BFED447}"/>
              </a:ext>
            </a:extLst>
          </p:cNvPr>
          <p:cNvGraphicFramePr>
            <a:graphicFrameLocks noGrp="1"/>
          </p:cNvGraphicFramePr>
          <p:nvPr>
            <p:extLst>
              <p:ext uri="{D42A27DB-BD31-4B8C-83A1-F6EECF244321}">
                <p14:modId xmlns:p14="http://schemas.microsoft.com/office/powerpoint/2010/main" val="1856226962"/>
              </p:ext>
            </p:extLst>
          </p:nvPr>
        </p:nvGraphicFramePr>
        <p:xfrm>
          <a:off x="532261" y="532261"/>
          <a:ext cx="11054687" cy="5227093"/>
        </p:xfrm>
        <a:graphic>
          <a:graphicData uri="http://schemas.openxmlformats.org/drawingml/2006/table">
            <a:tbl>
              <a:tblPr firstRow="1" firstCol="1" bandRow="1">
                <a:tableStyleId>{5940675A-B579-460E-94D1-54222C63F5DA}</a:tableStyleId>
              </a:tblPr>
              <a:tblGrid>
                <a:gridCol w="859777">
                  <a:extLst>
                    <a:ext uri="{9D8B030D-6E8A-4147-A177-3AD203B41FA5}">
                      <a16:colId xmlns:a16="http://schemas.microsoft.com/office/drawing/2014/main" val="3228751901"/>
                    </a:ext>
                  </a:extLst>
                </a:gridCol>
                <a:gridCol w="825852">
                  <a:extLst>
                    <a:ext uri="{9D8B030D-6E8A-4147-A177-3AD203B41FA5}">
                      <a16:colId xmlns:a16="http://schemas.microsoft.com/office/drawing/2014/main" val="2265615486"/>
                    </a:ext>
                  </a:extLst>
                </a:gridCol>
                <a:gridCol w="8503710">
                  <a:extLst>
                    <a:ext uri="{9D8B030D-6E8A-4147-A177-3AD203B41FA5}">
                      <a16:colId xmlns:a16="http://schemas.microsoft.com/office/drawing/2014/main" val="3213179218"/>
                    </a:ext>
                  </a:extLst>
                </a:gridCol>
                <a:gridCol w="865348">
                  <a:extLst>
                    <a:ext uri="{9D8B030D-6E8A-4147-A177-3AD203B41FA5}">
                      <a16:colId xmlns:a16="http://schemas.microsoft.com/office/drawing/2014/main" val="3978810540"/>
                    </a:ext>
                  </a:extLst>
                </a:gridCol>
              </a:tblGrid>
              <a:tr h="696034">
                <a:tc>
                  <a:txBody>
                    <a:bodyPr/>
                    <a:lstStyle/>
                    <a:p>
                      <a:pPr algn="ct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Phần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Câu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Nội</a:t>
                      </a:r>
                      <a:r>
                        <a:rPr lang="vi-VN" sz="2800" dirty="0">
                          <a:effectLst/>
                          <a:latin typeface="Times New Roman" panose="02020603050405020304" pitchFamily="18" charset="0"/>
                          <a:cs typeface="Times New Roman" panose="02020603050405020304" pitchFamily="18" charset="0"/>
                        </a:rPr>
                        <a:t> dung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extLst>
                  <a:ext uri="{0D108BD9-81ED-4DB2-BD59-A6C34878D82A}">
                    <a16:rowId xmlns:a16="http://schemas.microsoft.com/office/drawing/2014/main" val="2309817244"/>
                  </a:ext>
                </a:extLst>
              </a:tr>
              <a:tr h="4531059">
                <a:tc>
                  <a:txBody>
                    <a:bodyPr/>
                    <a:lstStyle/>
                    <a:p>
                      <a:endParaRPr lang="en-US" sz="2800"/>
                    </a:p>
                  </a:txBody>
                  <a:tcPr/>
                </a:tc>
                <a:tc>
                  <a:txBody>
                    <a:bodyPr/>
                    <a:lstStyle/>
                    <a:p>
                      <a:pPr algn="ctr">
                        <a:lnSpc>
                          <a:spcPct val="100000"/>
                        </a:lnSpc>
                        <a:spcBef>
                          <a:spcPts val="600"/>
                        </a:spcBef>
                        <a:spcAft>
                          <a:spcPts val="600"/>
                        </a:spcAft>
                      </a:pPr>
                      <a:r>
                        <a:rPr lang="en-SG" sz="2800" b="1" smtClean="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pPr>
                      <a:r>
                        <a:rPr lang="en-US" sz="2800" smtClean="0">
                          <a:effectLst/>
                          <a:latin typeface="Times New Roman" panose="02020603050405020304" pitchFamily="18" charset="0"/>
                          <a:ea typeface="Calibri" panose="020F0502020204030204" pitchFamily="34" charset="0"/>
                        </a:rPr>
                        <a:t>HS nêu được bổn phận, trách nhiệm theo nhận thức riêng của cá nhân. Có thể hướng tới các bài học sau:</a:t>
                      </a:r>
                      <a:endParaRPr lang="en-US" sz="2400" smtClean="0">
                        <a:effectLst/>
                        <a:latin typeface="Times New Roman" panose="02020603050405020304" pitchFamily="18" charset="0"/>
                        <a:ea typeface="Times New Roman" panose="02020603050405020304" pitchFamily="18" charset="0"/>
                      </a:endParaRPr>
                    </a:p>
                    <a:p>
                      <a:pPr algn="just">
                        <a:spcAft>
                          <a:spcPts val="0"/>
                        </a:spcAft>
                      </a:pPr>
                      <a:r>
                        <a:rPr lang="en-US" sz="2800" smtClean="0">
                          <a:effectLst/>
                          <a:latin typeface="Times New Roman" panose="02020603050405020304" pitchFamily="18" charset="0"/>
                          <a:ea typeface="Calibri" panose="020F0502020204030204" pitchFamily="34" charset="0"/>
                        </a:rPr>
                        <a:t>+ Chăm chỉ học hành để rèn đức, luyện tài;</a:t>
                      </a:r>
                      <a:endParaRPr lang="en-US" sz="2400" smtClean="0">
                        <a:effectLst/>
                        <a:latin typeface="Times New Roman" panose="02020603050405020304" pitchFamily="18" charset="0"/>
                        <a:ea typeface="Times New Roman" panose="02020603050405020304" pitchFamily="18" charset="0"/>
                      </a:endParaRPr>
                    </a:p>
                    <a:p>
                      <a:pPr algn="just">
                        <a:spcAft>
                          <a:spcPts val="0"/>
                        </a:spcAft>
                      </a:pPr>
                      <a:r>
                        <a:rPr lang="en-US" sz="2800" smtClean="0">
                          <a:effectLst/>
                          <a:latin typeface="Times New Roman" panose="02020603050405020304" pitchFamily="18" charset="0"/>
                          <a:ea typeface="Calibri" panose="020F0502020204030204" pitchFamily="34" charset="0"/>
                        </a:rPr>
                        <a:t>+ Nghe lời cha mẹ và thầy cô;</a:t>
                      </a:r>
                      <a:endParaRPr lang="en-US" sz="2400" smtClean="0">
                        <a:effectLst/>
                        <a:latin typeface="Times New Roman" panose="02020603050405020304" pitchFamily="18" charset="0"/>
                        <a:ea typeface="Times New Roman" panose="02020603050405020304" pitchFamily="18" charset="0"/>
                      </a:endParaRPr>
                    </a:p>
                    <a:p>
                      <a:pPr algn="just">
                        <a:spcAft>
                          <a:spcPts val="0"/>
                        </a:spcAft>
                      </a:pPr>
                      <a:r>
                        <a:rPr lang="en-US" sz="2800" smtClean="0">
                          <a:effectLst/>
                          <a:latin typeface="Times New Roman" panose="02020603050405020304" pitchFamily="18" charset="0"/>
                          <a:ea typeface="Calibri" panose="020F0502020204030204" pitchFamily="34" charset="0"/>
                        </a:rPr>
                        <a:t>+ Làm những công việc vừa sức;</a:t>
                      </a:r>
                      <a:endParaRPr lang="en-US" sz="2400" smtClean="0">
                        <a:effectLst/>
                        <a:latin typeface="Times New Roman" panose="02020603050405020304" pitchFamily="18" charset="0"/>
                        <a:ea typeface="Times New Roman" panose="02020603050405020304" pitchFamily="18" charset="0"/>
                      </a:endParaRPr>
                    </a:p>
                    <a:p>
                      <a:pPr algn="just">
                        <a:spcAft>
                          <a:spcPts val="0"/>
                        </a:spcAft>
                      </a:pPr>
                      <a:r>
                        <a:rPr lang="en-US" sz="2800" smtClean="0">
                          <a:effectLst/>
                          <a:latin typeface="Times New Roman" panose="02020603050405020304" pitchFamily="18" charset="0"/>
                          <a:ea typeface="Calibri" panose="020F0502020204030204" pitchFamily="34" charset="0"/>
                        </a:rPr>
                        <a:t>+ Yêu thương và giúp đỡ người khác;</a:t>
                      </a:r>
                      <a:endParaRPr lang="en-US" sz="2400" smtClean="0">
                        <a:effectLst/>
                        <a:latin typeface="Times New Roman" panose="02020603050405020304" pitchFamily="18" charset="0"/>
                        <a:ea typeface="Times New Roman" panose="02020603050405020304" pitchFamily="18" charset="0"/>
                      </a:endParaRPr>
                    </a:p>
                    <a:p>
                      <a:pPr algn="just">
                        <a:spcAft>
                          <a:spcPts val="0"/>
                        </a:spcAft>
                      </a:pPr>
                      <a:r>
                        <a:rPr lang="en-US" sz="2800" smtClean="0">
                          <a:effectLst/>
                          <a:latin typeface="Times New Roman" panose="02020603050405020304" pitchFamily="18" charset="0"/>
                          <a:ea typeface="Calibri" panose="020F0502020204030204" pitchFamily="34" charset="0"/>
                        </a:rPr>
                        <a:t>+ Tích cực tham gia các hoạt động xã hội.</a:t>
                      </a:r>
                      <a:endParaRPr lang="en-US" sz="2400" smtClean="0">
                        <a:effectLst/>
                        <a:latin typeface="Times New Roman" panose="02020603050405020304" pitchFamily="18" charset="0"/>
                        <a:ea typeface="Times New Roman" panose="02020603050405020304" pitchFamily="18" charset="0"/>
                      </a:endParaRPr>
                    </a:p>
                    <a:p>
                      <a:pPr algn="just">
                        <a:spcAft>
                          <a:spcPts val="0"/>
                        </a:spcAft>
                      </a:pPr>
                      <a:r>
                        <a:rPr lang="en-US" sz="2800" smtClean="0">
                          <a:effectLst/>
                          <a:latin typeface="Times New Roman" panose="02020603050405020304" pitchFamily="18" charset="0"/>
                          <a:ea typeface="Calibri" panose="020F0502020204030204" pitchFamily="34" charset="0"/>
                        </a:rPr>
                        <a:t>+….</a:t>
                      </a:r>
                      <a:endParaRPr lang="en-US" sz="2400" smtClean="0">
                        <a:effectLst/>
                        <a:latin typeface="Times New Roman" panose="02020603050405020304" pitchFamily="18" charset="0"/>
                        <a:ea typeface="Times New Roman" panose="02020603050405020304" pitchFamily="18" charset="0"/>
                      </a:endParaRPr>
                    </a:p>
                    <a:p>
                      <a:r>
                        <a:rPr lang="en-US" sz="2800" smtClean="0">
                          <a:effectLst/>
                          <a:latin typeface="Times New Roman" panose="02020603050405020304" pitchFamily="18" charset="0"/>
                          <a:ea typeface="Calibri" panose="020F0502020204030204" pitchFamily="34" charset="0"/>
                        </a:rPr>
                        <a:t>(</a:t>
                      </a:r>
                      <a:r>
                        <a:rPr lang="en-US" sz="2800" i="1" smtClean="0">
                          <a:effectLst/>
                          <a:latin typeface="Times New Roman" panose="02020603050405020304" pitchFamily="18" charset="0"/>
                          <a:ea typeface="Calibri" panose="020F0502020204030204" pitchFamily="34" charset="0"/>
                        </a:rPr>
                        <a:t>HS nêu được 1 bài học cho 0,5đ; 2 bài học cho 0,75đ điểm. Nếu từ 3 bài học trở lên cho tối đa</a:t>
                      </a:r>
                      <a:r>
                        <a:rPr lang="en-US" sz="2800" smtClean="0">
                          <a:effectLst/>
                          <a:latin typeface="Times New Roman" panose="02020603050405020304" pitchFamily="18" charset="0"/>
                          <a:ea typeface="Calibri" panose="020F0502020204030204" pitchFamily="34" charset="0"/>
                        </a:rPr>
                        <a:t>).</a:t>
                      </a:r>
                      <a:endParaRPr lang="vi-VN" sz="2800"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5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901005153"/>
                  </a:ext>
                </a:extLst>
              </a:tr>
            </a:tbl>
          </a:graphicData>
        </a:graphic>
      </p:graphicFrame>
    </p:spTree>
    <p:extLst>
      <p:ext uri="{BB962C8B-B14F-4D97-AF65-F5344CB8AC3E}">
        <p14:creationId xmlns:p14="http://schemas.microsoft.com/office/powerpoint/2010/main" val="33155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528AAF-A5BE-480D-B370-02DB61E030B1}"/>
              </a:ext>
            </a:extLst>
          </p:cNvPr>
          <p:cNvGraphicFramePr>
            <a:graphicFrameLocks noGrp="1"/>
          </p:cNvGraphicFramePr>
          <p:nvPr>
            <p:extLst>
              <p:ext uri="{D42A27DB-BD31-4B8C-83A1-F6EECF244321}">
                <p14:modId xmlns:p14="http://schemas.microsoft.com/office/powerpoint/2010/main" val="2033742257"/>
              </p:ext>
            </p:extLst>
          </p:nvPr>
        </p:nvGraphicFramePr>
        <p:xfrm>
          <a:off x="409433" y="682388"/>
          <a:ext cx="11368584" cy="5500047"/>
        </p:xfrm>
        <a:graphic>
          <a:graphicData uri="http://schemas.openxmlformats.org/drawingml/2006/table">
            <a:tbl>
              <a:tblPr firstRow="1" firstCol="1" bandRow="1">
                <a:tableStyleId>{5940675A-B579-460E-94D1-54222C63F5DA}</a:tableStyleId>
              </a:tblPr>
              <a:tblGrid>
                <a:gridCol w="704101">
                  <a:extLst>
                    <a:ext uri="{9D8B030D-6E8A-4147-A177-3AD203B41FA5}">
                      <a16:colId xmlns:a16="http://schemas.microsoft.com/office/drawing/2014/main" val="1076315128"/>
                    </a:ext>
                  </a:extLst>
                </a:gridCol>
                <a:gridCol w="751392">
                  <a:extLst>
                    <a:ext uri="{9D8B030D-6E8A-4147-A177-3AD203B41FA5}">
                      <a16:colId xmlns:a16="http://schemas.microsoft.com/office/drawing/2014/main" val="3895637340"/>
                    </a:ext>
                  </a:extLst>
                </a:gridCol>
                <a:gridCol w="8937601">
                  <a:extLst>
                    <a:ext uri="{9D8B030D-6E8A-4147-A177-3AD203B41FA5}">
                      <a16:colId xmlns:a16="http://schemas.microsoft.com/office/drawing/2014/main" val="3025704839"/>
                    </a:ext>
                  </a:extLst>
                </a:gridCol>
                <a:gridCol w="975490">
                  <a:extLst>
                    <a:ext uri="{9D8B030D-6E8A-4147-A177-3AD203B41FA5}">
                      <a16:colId xmlns:a16="http://schemas.microsoft.com/office/drawing/2014/main" val="2355765119"/>
                    </a:ext>
                  </a:extLst>
                </a:gridCol>
              </a:tblGrid>
              <a:tr h="972743">
                <a:tc>
                  <a:txBody>
                    <a:bodyPr/>
                    <a:lstStyle/>
                    <a:p>
                      <a:pPr algn="ctr">
                        <a:lnSpc>
                          <a:spcPct val="115000"/>
                        </a:lnSpc>
                        <a:spcBef>
                          <a:spcPts val="200"/>
                        </a:spcBef>
                        <a:spcAft>
                          <a:spcPts val="100"/>
                        </a:spcAft>
                      </a:pPr>
                      <a:r>
                        <a:rPr lang="en-US" sz="2800" dirty="0">
                          <a:effectLst/>
                          <a:latin typeface="Times New Roman" panose="02020603050405020304" pitchFamily="18" charset="0"/>
                          <a:cs typeface="Times New Roman" panose="02020603050405020304" pitchFamily="18" charset="0"/>
                        </a:rPr>
                        <a:t>II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marL="0" marR="0" indent="0" algn="just" defTabSz="914400" rtl="0" eaLnBrk="1" fontAlgn="auto" latinLnBrk="0" hangingPunct="1">
                        <a:lnSpc>
                          <a:spcPct val="115000"/>
                        </a:lnSpc>
                        <a:spcBef>
                          <a:spcPts val="200"/>
                        </a:spcBef>
                        <a:spcAft>
                          <a:spcPts val="100"/>
                        </a:spcAft>
                        <a:buClrTx/>
                        <a:buSzTx/>
                        <a:buFontTx/>
                        <a:buNone/>
                        <a:tabLst/>
                        <a:defRPr/>
                      </a:pPr>
                      <a:r>
                        <a:rPr lang="en-SG" sz="2800" b="1" smtClean="0">
                          <a:latin typeface="Times New Roman" panose="02020603050405020304" pitchFamily="18" charset="0"/>
                          <a:ea typeface="Times New Roman" panose="02020603050405020304" pitchFamily="18" charset="0"/>
                          <a:cs typeface="Times New Roman" panose="02020603050405020304" pitchFamily="18" charset="0"/>
                        </a:rPr>
                        <a:t>LÀM VĂN</a:t>
                      </a:r>
                      <a:endParaRPr lang="en-US" sz="2800" dirty="0" smtClean="0">
                        <a:latin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smtClean="0">
                          <a:effectLst/>
                          <a:latin typeface="Times New Roman" panose="02020603050405020304" pitchFamily="18" charset="0"/>
                          <a:cs typeface="Times New Roman" panose="02020603050405020304" pitchFamily="18" charset="0"/>
                        </a:rPr>
                        <a:t>4</a:t>
                      </a:r>
                      <a:r>
                        <a:rPr lang="vi-VN" sz="2800" smtClean="0">
                          <a:effectLst/>
                          <a:latin typeface="Times New Roman" panose="02020603050405020304" pitchFamily="18" charset="0"/>
                          <a:cs typeface="Times New Roman" panose="02020603050405020304" pitchFamily="18" charset="0"/>
                        </a:rPr>
                        <a:t>,0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extLst>
                  <a:ext uri="{0D108BD9-81ED-4DB2-BD59-A6C34878D82A}">
                    <a16:rowId xmlns:a16="http://schemas.microsoft.com/office/drawing/2014/main" val="3784286609"/>
                  </a:ext>
                </a:extLst>
              </a:tr>
              <a:tr h="1940273">
                <a:tc rowSpan="2">
                  <a:txBody>
                    <a:bodyPr/>
                    <a:lstStyle/>
                    <a:p>
                      <a:pP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just">
                        <a:lnSpc>
                          <a:spcPct val="115000"/>
                        </a:lnSpc>
                        <a:spcAft>
                          <a:spcPts val="0"/>
                        </a:spcAft>
                      </a:pPr>
                      <a:r>
                        <a:rPr lang="en-US" sz="2800" b="1" i="1">
                          <a:effectLst/>
                          <a:latin typeface="Times New Roman" panose="02020603050405020304" pitchFamily="18" charset="0"/>
                          <a:ea typeface="Arial" panose="020B0604020202020204" pitchFamily="34" charset="0"/>
                          <a:cs typeface="Times New Roman" panose="02020603050405020304" pitchFamily="18" charset="0"/>
                        </a:rPr>
                        <a:t>a. Đảm bảo cấu trúc bài nghị luận: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800">
                          <a:effectLst/>
                          <a:latin typeface="Times New Roman" panose="02020603050405020304" pitchFamily="18" charset="0"/>
                          <a:ea typeface="Arial" panose="020B0604020202020204" pitchFamily="34" charset="0"/>
                          <a:cs typeface="Times New Roman" panose="02020603050405020304" pitchFamily="18" charset="0"/>
                        </a:rPr>
                        <a:t>Mở bài nêu được vấn đề, thân bài triển khai được vấn đề, kết bài khái quát được vấn đề.</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15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0,</a:t>
                      </a:r>
                      <a:r>
                        <a:rPr lang="vi-VN" sz="2800">
                          <a:effectLst/>
                          <a:latin typeface="Times New Roman" panose="02020603050405020304" pitchFamily="18" charset="0"/>
                          <a:ea typeface="Calibri" panose="020F0502020204030204" pitchFamily="34" charset="0"/>
                          <a:cs typeface="Times New Roman" panose="02020603050405020304" pitchFamily="18" charset="0"/>
                        </a:rPr>
                        <a:t>25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extLst>
                  <a:ext uri="{0D108BD9-81ED-4DB2-BD59-A6C34878D82A}">
                    <a16:rowId xmlns:a16="http://schemas.microsoft.com/office/drawing/2014/main" val="284275905"/>
                  </a:ext>
                </a:extLst>
              </a:tr>
              <a:tr h="2587031">
                <a:tc vMerge="1">
                  <a:txBody>
                    <a:bodyPr/>
                    <a:lstStyle/>
                    <a:p>
                      <a:endParaRPr lang="en-US"/>
                    </a:p>
                  </a:txBody>
                  <a:tcPr/>
                </a:tc>
                <a:tc>
                  <a:txBody>
                    <a:bodyPr/>
                    <a:lstStyle/>
                    <a:p>
                      <a:pPr algn="ctr">
                        <a:lnSpc>
                          <a:spcPct val="115000"/>
                        </a:lnSpc>
                        <a:spcBef>
                          <a:spcPts val="200"/>
                        </a:spcBef>
                        <a:spcAft>
                          <a:spcPts val="1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just">
                        <a:lnSpc>
                          <a:spcPct val="115000"/>
                        </a:lnSpc>
                        <a:spcAft>
                          <a:spcPts val="0"/>
                        </a:spcAft>
                      </a:pPr>
                      <a:r>
                        <a:rPr lang="en-US" sz="2800" b="1" i="1">
                          <a:effectLst/>
                          <a:latin typeface="Times New Roman" panose="02020603050405020304" pitchFamily="18" charset="0"/>
                          <a:ea typeface="Arial" panose="020B0604020202020204" pitchFamily="34" charset="0"/>
                          <a:cs typeface="Times New Roman" panose="02020603050405020304" pitchFamily="18" charset="0"/>
                        </a:rPr>
                        <a:t>b</a:t>
                      </a:r>
                      <a:r>
                        <a:rPr lang="vi-VN" sz="2800" b="1" i="1">
                          <a:effectLst/>
                          <a:latin typeface="Times New Roman" panose="02020603050405020304" pitchFamily="18" charset="0"/>
                          <a:ea typeface="Arial" panose="020B0604020202020204" pitchFamily="34" charset="0"/>
                          <a:cs typeface="Times New Roman" panose="02020603050405020304" pitchFamily="18" charset="0"/>
                        </a:rPr>
                        <a:t>. Xác định đúng </a:t>
                      </a:r>
                      <a:r>
                        <a:rPr lang="en-US" sz="2800" b="1" i="1">
                          <a:effectLst/>
                          <a:latin typeface="Times New Roman" panose="02020603050405020304" pitchFamily="18" charset="0"/>
                          <a:ea typeface="Arial" panose="020B0604020202020204" pitchFamily="34" charset="0"/>
                          <a:cs typeface="Times New Roman" panose="02020603050405020304" pitchFamily="18" charset="0"/>
                        </a:rPr>
                        <a:t>yêu cầu của đề:</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800">
                          <a:effectLst/>
                          <a:latin typeface="Times New Roman" panose="02020603050405020304" pitchFamily="18" charset="0"/>
                          <a:ea typeface="Arial" panose="020B0604020202020204" pitchFamily="34" charset="0"/>
                          <a:cs typeface="Times New Roman" panose="02020603050405020304" pitchFamily="18" charset="0"/>
                        </a:rPr>
                        <a:t>Hành vi ứng xử chưa đẹp trong xã hội. (hiện tượng vô cảm, thiếu trách nhiệm khi đứng trước các nạn nhân cần được giúp đỡ)</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15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0,</a:t>
                      </a:r>
                      <a:r>
                        <a:rPr lang="vi-VN" sz="2800">
                          <a:effectLst/>
                          <a:latin typeface="Times New Roman" panose="02020603050405020304" pitchFamily="18" charset="0"/>
                          <a:ea typeface="Calibri" panose="020F0502020204030204" pitchFamily="34" charset="0"/>
                          <a:cs typeface="Times New Roman" panose="02020603050405020304" pitchFamily="18" charset="0"/>
                        </a:rPr>
                        <a:t>25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extLst>
                  <a:ext uri="{0D108BD9-81ED-4DB2-BD59-A6C34878D82A}">
                    <a16:rowId xmlns:a16="http://schemas.microsoft.com/office/drawing/2014/main" val="2192542845"/>
                  </a:ext>
                </a:extLst>
              </a:tr>
            </a:tbl>
          </a:graphicData>
        </a:graphic>
      </p:graphicFrame>
    </p:spTree>
    <p:extLst>
      <p:ext uri="{BB962C8B-B14F-4D97-AF65-F5344CB8AC3E}">
        <p14:creationId xmlns:p14="http://schemas.microsoft.com/office/powerpoint/2010/main" val="281092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528AAF-A5BE-480D-B370-02DB61E030B1}"/>
              </a:ext>
            </a:extLst>
          </p:cNvPr>
          <p:cNvGraphicFramePr>
            <a:graphicFrameLocks noGrp="1"/>
          </p:cNvGraphicFramePr>
          <p:nvPr>
            <p:extLst>
              <p:ext uri="{D42A27DB-BD31-4B8C-83A1-F6EECF244321}">
                <p14:modId xmlns:p14="http://schemas.microsoft.com/office/powerpoint/2010/main" val="3710463192"/>
              </p:ext>
            </p:extLst>
          </p:nvPr>
        </p:nvGraphicFramePr>
        <p:xfrm>
          <a:off x="491318" y="736980"/>
          <a:ext cx="11270369" cy="5554637"/>
        </p:xfrm>
        <a:graphic>
          <a:graphicData uri="http://schemas.openxmlformats.org/drawingml/2006/table">
            <a:tbl>
              <a:tblPr firstRow="1" firstCol="1" bandRow="1">
                <a:tableStyleId>{5940675A-B579-460E-94D1-54222C63F5DA}</a:tableStyleId>
              </a:tblPr>
              <a:tblGrid>
                <a:gridCol w="662187">
                  <a:extLst>
                    <a:ext uri="{9D8B030D-6E8A-4147-A177-3AD203B41FA5}">
                      <a16:colId xmlns:a16="http://schemas.microsoft.com/office/drawing/2014/main" val="1076315128"/>
                    </a:ext>
                  </a:extLst>
                </a:gridCol>
                <a:gridCol w="564611">
                  <a:extLst>
                    <a:ext uri="{9D8B030D-6E8A-4147-A177-3AD203B41FA5}">
                      <a16:colId xmlns:a16="http://schemas.microsoft.com/office/drawing/2014/main" val="3895637340"/>
                    </a:ext>
                  </a:extLst>
                </a:gridCol>
                <a:gridCol w="9281980">
                  <a:extLst>
                    <a:ext uri="{9D8B030D-6E8A-4147-A177-3AD203B41FA5}">
                      <a16:colId xmlns:a16="http://schemas.microsoft.com/office/drawing/2014/main" val="3025704839"/>
                    </a:ext>
                  </a:extLst>
                </a:gridCol>
                <a:gridCol w="761591">
                  <a:extLst>
                    <a:ext uri="{9D8B030D-6E8A-4147-A177-3AD203B41FA5}">
                      <a16:colId xmlns:a16="http://schemas.microsoft.com/office/drawing/2014/main" val="2355765119"/>
                    </a:ext>
                  </a:extLst>
                </a:gridCol>
              </a:tblGrid>
              <a:tr h="5554637">
                <a:tc>
                  <a:txBody>
                    <a:bodyPr/>
                    <a:lstStyle/>
                    <a:p>
                      <a:endParaRPr lang="en-US" dirty="0"/>
                    </a:p>
                  </a:txBody>
                  <a:tcPr>
                    <a:solidFill>
                      <a:schemeClr val="accent4">
                        <a:lumMod val="20000"/>
                        <a:lumOff val="80000"/>
                      </a:schemeClr>
                    </a:solidFill>
                  </a:tcPr>
                </a:tc>
                <a:tc>
                  <a:txBody>
                    <a:bodyPr/>
                    <a:lstStyle/>
                    <a:p>
                      <a:pPr algn="ctr">
                        <a:lnSpc>
                          <a:spcPct val="150000"/>
                        </a:lnSpc>
                        <a:spcBef>
                          <a:spcPts val="200"/>
                        </a:spcBef>
                        <a:spcAft>
                          <a:spcPts val="1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just">
                        <a:lnSpc>
                          <a:spcPct val="115000"/>
                        </a:lnSpc>
                        <a:spcAft>
                          <a:spcPts val="0"/>
                        </a:spcAft>
                      </a:pPr>
                      <a:r>
                        <a:rPr lang="en-US" sz="2800" b="1" i="1">
                          <a:effectLst/>
                          <a:latin typeface="Times New Roman" panose="02020603050405020304" pitchFamily="18" charset="0"/>
                          <a:ea typeface="Arial" panose="020B0604020202020204" pitchFamily="34" charset="0"/>
                          <a:cs typeface="Times New Roman" panose="02020603050405020304" pitchFamily="18" charset="0"/>
                        </a:rPr>
                        <a:t>c. Triển khai vấn đề nghị luận thành các ý kiến: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800">
                          <a:effectLst/>
                          <a:latin typeface="Times New Roman" panose="02020603050405020304" pitchFamily="18" charset="0"/>
                          <a:ea typeface="Arial" panose="020B0604020202020204" pitchFamily="34" charset="0"/>
                          <a:cs typeface="Times New Roman" panose="02020603050405020304" pitchFamily="18" charset="0"/>
                        </a:rPr>
                        <a:t>HS có thể triển khai theo nhiều cách, nhưng cần vận dụng tốt các thao tác lập luận, kết hợp chặt chẽ giữa lí lẽ và dẫn chứng; đảm bảo các yêu cầu sau: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800">
                          <a:effectLst/>
                          <a:latin typeface="Times New Roman" panose="02020603050405020304" pitchFamily="18" charset="0"/>
                          <a:ea typeface="Arial" panose="020B0604020202020204" pitchFamily="34" charset="0"/>
                          <a:cs typeface="Times New Roman" panose="02020603050405020304" pitchFamily="18" charset="0"/>
                        </a:rPr>
                        <a:t>- Mô tả về hiện tượng đó diễn ra trong cuộc sống; thể hiện thái độ phê phán, phản đối hiện tượng này.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800">
                          <a:effectLst/>
                          <a:latin typeface="Times New Roman" panose="02020603050405020304" pitchFamily="18" charset="0"/>
                          <a:ea typeface="Arial" panose="020B0604020202020204" pitchFamily="34" charset="0"/>
                          <a:cs typeface="Times New Roman" panose="02020603050405020304" pitchFamily="18" charset="0"/>
                        </a:rPr>
                        <a:t>- Lí giải nguyên nhân và hậu quả của hành vi chưa đẹp trong xã hội.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800">
                          <a:effectLst/>
                          <a:latin typeface="Times New Roman" panose="02020603050405020304" pitchFamily="18" charset="0"/>
                          <a:ea typeface="Arial" panose="020B0604020202020204" pitchFamily="34" charset="0"/>
                          <a:cs typeface="Times New Roman" panose="02020603050405020304" pitchFamily="18" charset="0"/>
                        </a:rPr>
                        <a:t>- Nêu cách ửng xử khi gặp những trường hợp cần sự giúp đỡ của người khác.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15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2,5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extLst>
                  <a:ext uri="{0D108BD9-81ED-4DB2-BD59-A6C34878D82A}">
                    <a16:rowId xmlns:a16="http://schemas.microsoft.com/office/drawing/2014/main" val="2192542845"/>
                  </a:ext>
                </a:extLst>
              </a:tr>
            </a:tbl>
          </a:graphicData>
        </a:graphic>
      </p:graphicFrame>
    </p:spTree>
    <p:extLst>
      <p:ext uri="{BB962C8B-B14F-4D97-AF65-F5344CB8AC3E}">
        <p14:creationId xmlns:p14="http://schemas.microsoft.com/office/powerpoint/2010/main" val="51396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87411" y="346797"/>
            <a:ext cx="2153154" cy="323165"/>
          </a:xfrm>
          <a:prstGeom prst="rect">
            <a:avLst/>
          </a:prstGeom>
        </p:spPr>
        <p:txBody>
          <a:bodyPr wrap="none">
            <a:spAutoFit/>
          </a:bodyPr>
          <a:lstStyle/>
          <a:p>
            <a:pPr marL="457200" algn="ctr">
              <a:lnSpc>
                <a:spcPts val="1800"/>
              </a:lnSpc>
              <a:spcAft>
                <a:spcPts val="0"/>
              </a:spcAft>
            </a:pPr>
            <a:r>
              <a:rPr lang="en-US" sz="3200" b="1" u="sng">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BÀI </a:t>
            </a:r>
          </a:p>
        </p:txBody>
      </p:sp>
      <p:sp>
        <p:nvSpPr>
          <p:cNvPr id="4" name="Rectangle 3"/>
          <p:cNvSpPr/>
          <p:nvPr/>
        </p:nvSpPr>
        <p:spPr>
          <a:xfrm>
            <a:off x="604453" y="821030"/>
            <a:ext cx="5735866" cy="584775"/>
          </a:xfrm>
          <a:prstGeom prst="rect">
            <a:avLst/>
          </a:prstGeom>
        </p:spPr>
        <p:txBody>
          <a:bodyPr wrap="none">
            <a:spAutoFit/>
          </a:bodyPr>
          <a:lstStyle/>
          <a:p>
            <a:pPr algn="just">
              <a:spcAft>
                <a:spcPts val="0"/>
              </a:spcAft>
            </a:pPr>
            <a:r>
              <a:rPr lang="en-US" sz="32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PHẦN I. ĐỌC HIỂU (6,0 điểm)</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604453" y="1527472"/>
            <a:ext cx="3010761" cy="523220"/>
          </a:xfrm>
          <a:prstGeom prst="rect">
            <a:avLst/>
          </a:prstGeom>
        </p:spPr>
        <p:txBody>
          <a:bodyPr wrap="none">
            <a:spAutoFit/>
          </a:bodyPr>
          <a:lstStyle/>
          <a:p>
            <a:pPr lvl="0" algn="just"/>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Đọc văn bản sau </a:t>
            </a:r>
            <a:r>
              <a:rPr lang="en-US" sz="2800" b="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818866" y="2090607"/>
            <a:ext cx="10699845" cy="3892861"/>
          </a:xfrm>
          <a:prstGeom prst="rect">
            <a:avLst/>
          </a:prstGeom>
        </p:spPr>
        <p:txBody>
          <a:bodyPr wrap="square">
            <a:spAutoFit/>
          </a:bodyPr>
          <a:lstStyle/>
          <a:p>
            <a:pPr algn="ctr">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CHỐNG NẠN THẤT HỌC</a:t>
            </a:r>
            <a:endParaRPr lang="en-US" sz="2400">
              <a:latin typeface="Times New Roman" panose="02020603050405020304" pitchFamily="18" charset="0"/>
              <a:ea typeface="Times New Roman" panose="02020603050405020304" pitchFamily="18" charset="0"/>
            </a:endParaRPr>
          </a:p>
          <a:p>
            <a:pPr algn="r">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Hồ Chí Minh</a:t>
            </a:r>
            <a:endParaRPr lang="en-US" sz="2400">
              <a:latin typeface="Times New Roman" panose="02020603050405020304" pitchFamily="18" charset="0"/>
              <a:ea typeface="Times New Roman" panose="02020603050405020304" pitchFamily="18" charset="0"/>
            </a:endParaRPr>
          </a:p>
          <a:p>
            <a:pPr>
              <a:lnSpc>
                <a:spcPct val="150000"/>
              </a:lnSpc>
              <a:spcAft>
                <a:spcPts val="0"/>
              </a:spcAft>
            </a:pPr>
            <a:r>
              <a:rPr lang="en-US" sz="2800" i="1">
                <a:solidFill>
                  <a:srgbClr val="000000"/>
                </a:solidFill>
                <a:latin typeface="Times New Roman" panose="02020603050405020304" pitchFamily="18" charset="0"/>
                <a:ea typeface="Times New Roman" panose="02020603050405020304" pitchFamily="18" charset="0"/>
              </a:rPr>
              <a:t>Quốc dân Việt Nam!</a:t>
            </a:r>
            <a:endParaRPr lang="en-US" sz="2400">
              <a:latin typeface="Times New Roman" panose="02020603050405020304" pitchFamily="18" charset="0"/>
              <a:ea typeface="Times New Roman" panose="02020603050405020304" pitchFamily="18" charset="0"/>
            </a:endParaRPr>
          </a:p>
          <a:p>
            <a:pPr algn="just" fontAlgn="base">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Khi xưa Pháp cai trị nước ta, chúng thi hành chính sách ngu dân. Chúng hạn chế mở trường học, chúng không muốn cho dân ta biết chữ để dễ lừa dối dân ta và bóc lột dân </a:t>
            </a:r>
            <a:r>
              <a:rPr lang="en-US" sz="2800">
                <a:solidFill>
                  <a:srgbClr val="000000"/>
                </a:solidFill>
                <a:latin typeface="Times New Roman" panose="02020603050405020304" pitchFamily="18" charset="0"/>
                <a:ea typeface="Times New Roman" panose="02020603050405020304" pitchFamily="18" charset="0"/>
              </a:rPr>
              <a:t>ta</a:t>
            </a:r>
            <a:r>
              <a:rPr lang="en-US" sz="2800" smtClean="0">
                <a:solidFill>
                  <a:srgbClr val="000000"/>
                </a:solidFill>
                <a:latin typeface="Times New Roman" panose="02020603050405020304" pitchFamily="18" charset="0"/>
                <a:ea typeface="Times New Roman" panose="02020603050405020304" pitchFamily="18" charset="0"/>
              </a:rPr>
              <a:t>.</a:t>
            </a:r>
            <a:endParaRPr lang="en-US" sz="24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96382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528AAF-A5BE-480D-B370-02DB61E030B1}"/>
              </a:ext>
            </a:extLst>
          </p:cNvPr>
          <p:cNvGraphicFramePr>
            <a:graphicFrameLocks noGrp="1"/>
          </p:cNvGraphicFramePr>
          <p:nvPr>
            <p:extLst>
              <p:ext uri="{D42A27DB-BD31-4B8C-83A1-F6EECF244321}">
                <p14:modId xmlns:p14="http://schemas.microsoft.com/office/powerpoint/2010/main" val="3572712631"/>
              </p:ext>
            </p:extLst>
          </p:nvPr>
        </p:nvGraphicFramePr>
        <p:xfrm>
          <a:off x="536812" y="1160061"/>
          <a:ext cx="10968251" cy="4801098"/>
        </p:xfrm>
        <a:graphic>
          <a:graphicData uri="http://schemas.openxmlformats.org/drawingml/2006/table">
            <a:tbl>
              <a:tblPr firstRow="1" firstCol="1" bandRow="1">
                <a:tableStyleId>{5940675A-B579-460E-94D1-54222C63F5DA}</a:tableStyleId>
              </a:tblPr>
              <a:tblGrid>
                <a:gridCol w="874531">
                  <a:extLst>
                    <a:ext uri="{9D8B030D-6E8A-4147-A177-3AD203B41FA5}">
                      <a16:colId xmlns:a16="http://schemas.microsoft.com/office/drawing/2014/main" val="1076315128"/>
                    </a:ext>
                  </a:extLst>
                </a:gridCol>
                <a:gridCol w="676765">
                  <a:extLst>
                    <a:ext uri="{9D8B030D-6E8A-4147-A177-3AD203B41FA5}">
                      <a16:colId xmlns:a16="http://schemas.microsoft.com/office/drawing/2014/main" val="3895637340"/>
                    </a:ext>
                  </a:extLst>
                </a:gridCol>
                <a:gridCol w="8473495">
                  <a:extLst>
                    <a:ext uri="{9D8B030D-6E8A-4147-A177-3AD203B41FA5}">
                      <a16:colId xmlns:a16="http://schemas.microsoft.com/office/drawing/2014/main" val="3025704839"/>
                    </a:ext>
                  </a:extLst>
                </a:gridCol>
                <a:gridCol w="943460">
                  <a:extLst>
                    <a:ext uri="{9D8B030D-6E8A-4147-A177-3AD203B41FA5}">
                      <a16:colId xmlns:a16="http://schemas.microsoft.com/office/drawing/2014/main" val="2355765119"/>
                    </a:ext>
                  </a:extLst>
                </a:gridCol>
              </a:tblGrid>
              <a:tr h="2142698">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lnSpc>
                          <a:spcPct val="115000"/>
                        </a:lnSpc>
                        <a:spcBef>
                          <a:spcPts val="200"/>
                        </a:spcBef>
                        <a:spcAft>
                          <a:spcPts val="10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just">
                        <a:lnSpc>
                          <a:spcPct val="150000"/>
                        </a:lnSpc>
                        <a:spcAft>
                          <a:spcPts val="0"/>
                        </a:spcAft>
                      </a:pPr>
                      <a:r>
                        <a:rPr lang="vi-VN" sz="2800" b="1" i="1">
                          <a:effectLst/>
                          <a:latin typeface="Times New Roman" panose="02020603050405020304" pitchFamily="18" charset="0"/>
                          <a:ea typeface="Calibri" panose="020F0502020204030204" pitchFamily="34" charset="0"/>
                          <a:cs typeface="Times New Roman" panose="02020603050405020304" pitchFamily="18" charset="0"/>
                        </a:rPr>
                        <a:t>d. Chính tả, ngữ pháp</a:t>
                      </a:r>
                      <a:r>
                        <a:rPr lang="en-US" sz="2800" b="1" i="1">
                          <a:effectLst/>
                          <a:latin typeface="Times New Roman" panose="02020603050405020304" pitchFamily="18" charset="0"/>
                          <a:ea typeface="Calibri" panose="020F0502020204030204" pitchFamily="34" charset="0"/>
                          <a:cs typeface="Times New Roman" panose="02020603050405020304" pitchFamily="18" charset="0"/>
                        </a:rPr>
                        <a:t>:</a:t>
                      </a:r>
                      <a:r>
                        <a:rPr lang="en-US" sz="28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effectLst/>
                          <a:latin typeface="Times New Roman" panose="02020603050405020304" pitchFamily="18" charset="0"/>
                          <a:ea typeface="Arial" panose="020B0604020202020204" pitchFamily="34" charset="0"/>
                          <a:cs typeface="Times New Roman" panose="02020603050405020304" pitchFamily="18" charset="0"/>
                        </a:rPr>
                        <a:t>Chữ viết cẩn thận, rõ ràng, bài văn trình bày sạch sẽ, không mắc lỗi chính tả, lỗi diễn đạt.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50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0,</a:t>
                      </a:r>
                      <a:r>
                        <a:rPr lang="en-US" sz="2800">
                          <a:effectLst/>
                          <a:latin typeface="Times New Roman" panose="02020603050405020304" pitchFamily="18" charset="0"/>
                          <a:ea typeface="Calibri" panose="020F0502020204030204" pitchFamily="34" charset="0"/>
                          <a:cs typeface="Times New Roman" panose="02020603050405020304" pitchFamily="18" charset="0"/>
                        </a:rPr>
                        <a:t>2</a:t>
                      </a:r>
                      <a:r>
                        <a:rPr lang="vi-VN" sz="2800">
                          <a:effectLst/>
                          <a:latin typeface="Times New Roman" panose="02020603050405020304" pitchFamily="18" charset="0"/>
                          <a:ea typeface="Calibri" panose="020F0502020204030204" pitchFamily="34"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extLst>
                  <a:ext uri="{0D108BD9-81ED-4DB2-BD59-A6C34878D82A}">
                    <a16:rowId xmlns:a16="http://schemas.microsoft.com/office/drawing/2014/main" val="2192542845"/>
                  </a:ext>
                </a:extLst>
              </a:tr>
              <a:tr h="2658400">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lnSpc>
                          <a:spcPct val="115000"/>
                        </a:lnSpc>
                        <a:spcBef>
                          <a:spcPts val="200"/>
                        </a:spcBef>
                        <a:spcAft>
                          <a:spcPts val="10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just">
                        <a:lnSpc>
                          <a:spcPct val="150000"/>
                        </a:lnSpc>
                        <a:spcAft>
                          <a:spcPts val="0"/>
                        </a:spcAft>
                      </a:pPr>
                      <a:r>
                        <a:rPr lang="vi-VN" sz="2800" b="1" i="1">
                          <a:effectLst/>
                          <a:latin typeface="Times New Roman" panose="02020603050405020304" pitchFamily="18" charset="0"/>
                          <a:ea typeface="Calibri" panose="020F0502020204030204" pitchFamily="34" charset="0"/>
                          <a:cs typeface="Times New Roman" panose="02020603050405020304" pitchFamily="18" charset="0"/>
                        </a:rPr>
                        <a:t>e. Sáng tạo</a:t>
                      </a:r>
                      <a:r>
                        <a:rPr lang="en-US" sz="2800" b="1" i="1">
                          <a:effectLst/>
                          <a:latin typeface="Times New Roman" panose="02020603050405020304" pitchFamily="18" charset="0"/>
                          <a:ea typeface="Calibri" panose="020F0502020204030204" pitchFamily="34" charset="0"/>
                          <a:cs typeface="Times New Roman" panose="02020603050405020304" pitchFamily="18" charset="0"/>
                        </a:rPr>
                        <a:t>:</a:t>
                      </a:r>
                      <a:r>
                        <a:rPr lang="en-US" sz="2800">
                          <a:effectLst/>
                          <a:latin typeface="Times New Roman" panose="02020603050405020304" pitchFamily="18" charset="0"/>
                          <a:ea typeface="Arial" panose="020B0604020202020204" pitchFamily="34" charset="0"/>
                          <a:cs typeface="Times New Roman" panose="02020603050405020304" pitchFamily="18" charset="0"/>
                        </a:rPr>
                        <a:t> Nhận thức sâu sắc về vấn đề nghị luận; có cách diễn đạt sáng tạo</a:t>
                      </a:r>
                      <a:r>
                        <a:rPr lang="vi-VN" sz="280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50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0,25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extLst>
                  <a:ext uri="{0D108BD9-81ED-4DB2-BD59-A6C34878D82A}">
                    <a16:rowId xmlns:a16="http://schemas.microsoft.com/office/drawing/2014/main" val="4100677538"/>
                  </a:ext>
                </a:extLst>
              </a:tr>
            </a:tbl>
          </a:graphicData>
        </a:graphic>
      </p:graphicFrame>
    </p:spTree>
    <p:extLst>
      <p:ext uri="{BB962C8B-B14F-4D97-AF65-F5344CB8AC3E}">
        <p14:creationId xmlns:p14="http://schemas.microsoft.com/office/powerpoint/2010/main" val="350466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04792" y="453063"/>
            <a:ext cx="3991349" cy="622799"/>
          </a:xfrm>
          <a:prstGeom prst="rect">
            <a:avLst/>
          </a:prstGeom>
        </p:spPr>
        <p:txBody>
          <a:bodyPr wrap="none">
            <a:spAutoFit/>
          </a:bodyPr>
          <a:lstStyle/>
          <a:p>
            <a:pPr algn="ctr">
              <a:lnSpc>
                <a:spcPct val="115000"/>
              </a:lnSpc>
              <a:spcBef>
                <a:spcPts val="600"/>
              </a:spcBef>
              <a:spcAft>
                <a:spcPts val="600"/>
              </a:spcAft>
            </a:pP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NHIỆM VỤ VỀ NHÀ</a:t>
            </a:r>
            <a:endParaRPr lang="en-US" sz="24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532264" y="2224586"/>
            <a:ext cx="11341288" cy="2896947"/>
          </a:xfrm>
          <a:prstGeom prst="rect">
            <a:avLst/>
          </a:prstGeom>
        </p:spPr>
        <p:txBody>
          <a:bodyPr wrap="square">
            <a:spAutoFit/>
          </a:bodyPr>
          <a:lstStyle/>
          <a:p>
            <a:pPr indent="180340">
              <a:lnSpc>
                <a:spcPct val="200000"/>
              </a:lnSpc>
              <a:spcAft>
                <a:spcPts val="0"/>
              </a:spcAft>
            </a:pPr>
            <a:r>
              <a:rPr lang="pt-BR" sz="3200">
                <a:solidFill>
                  <a:srgbClr val="0D0D0D"/>
                </a:solidFill>
                <a:latin typeface="Times New Roman" panose="02020603050405020304" pitchFamily="18" charset="0"/>
                <a:ea typeface="Times New Roman" panose="02020603050405020304" pitchFamily="18" charset="0"/>
              </a:rPr>
              <a:t>- Tìm đọc và tham khảo các tài liệu liên quan đến nội dung bài học.</a:t>
            </a:r>
            <a:endParaRPr lang="en-US" sz="2800">
              <a:latin typeface="Times New Roman" panose="02020603050405020304" pitchFamily="18" charset="0"/>
              <a:ea typeface="Times New Roman" panose="02020603050405020304" pitchFamily="18" charset="0"/>
            </a:endParaRPr>
          </a:p>
          <a:p>
            <a:pPr indent="180340">
              <a:lnSpc>
                <a:spcPct val="200000"/>
              </a:lnSpc>
              <a:spcAft>
                <a:spcPts val="0"/>
              </a:spcAft>
            </a:pPr>
            <a:r>
              <a:rPr lang="pt-BR" sz="3200">
                <a:solidFill>
                  <a:srgbClr val="0D0D0D"/>
                </a:solidFill>
                <a:latin typeface="Times New Roman" panose="02020603050405020304" pitchFamily="18" charset="0"/>
                <a:ea typeface="Times New Roman" panose="02020603050405020304" pitchFamily="18" charset="0"/>
              </a:rPr>
              <a:t>- Học bài ở nhà, ôn tập các nội dung đã học.</a:t>
            </a:r>
            <a:endParaRPr lang="en-US" sz="2800">
              <a:latin typeface="Times New Roman" panose="02020603050405020304" pitchFamily="18" charset="0"/>
              <a:ea typeface="Times New Roman" panose="02020603050405020304" pitchFamily="18" charset="0"/>
            </a:endParaRPr>
          </a:p>
          <a:p>
            <a:pPr indent="180340">
              <a:lnSpc>
                <a:spcPct val="200000"/>
              </a:lnSpc>
              <a:spcAft>
                <a:spcPts val="0"/>
              </a:spcAft>
            </a:pPr>
            <a:r>
              <a:rPr lang="pt-BR" sz="3200">
                <a:solidFill>
                  <a:srgbClr val="0D0D0D"/>
                </a:solidFill>
                <a:latin typeface="Times New Roman" panose="02020603050405020304" pitchFamily="18" charset="0"/>
                <a:ea typeface="Times New Roman" panose="02020603050405020304" pitchFamily="18" charset="0"/>
              </a:rPr>
              <a:t>- Làm hoàn chỉnh các đề bài.</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1491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093" y="600501"/>
            <a:ext cx="11177516" cy="5693866"/>
          </a:xfrm>
          <a:prstGeom prst="rect">
            <a:avLst/>
          </a:prstGeom>
        </p:spPr>
        <p:txBody>
          <a:bodyPr wrap="square">
            <a:spAutoFit/>
          </a:bodyPr>
          <a:lstStyle/>
          <a:p>
            <a:pPr algn="just" fontAlgn="base">
              <a:spcAft>
                <a:spcPts val="0"/>
              </a:spcAft>
            </a:pPr>
            <a:r>
              <a:rPr lang="en-US" sz="2800">
                <a:solidFill>
                  <a:srgbClr val="000000"/>
                </a:solidFill>
                <a:latin typeface="Times New Roman" panose="02020603050405020304" pitchFamily="18" charset="0"/>
                <a:ea typeface="Times New Roman" panose="02020603050405020304" pitchFamily="18" charset="0"/>
              </a:rPr>
              <a:t>Số người Việt Nam thất học so với số người trong nước là 95 phần trăm, nghĩa là hầu hết người Việt Nam mù chữ. Như thế thì tiến bộ làm sao được?</a:t>
            </a:r>
            <a:endParaRPr lang="en-US" sz="2400">
              <a:latin typeface="Times New Roman" panose="02020603050405020304" pitchFamily="18" charset="0"/>
              <a:ea typeface="Times New Roman" panose="02020603050405020304" pitchFamily="18" charset="0"/>
            </a:endParaRPr>
          </a:p>
          <a:p>
            <a:pPr algn="just" fontAlgn="base">
              <a:spcAft>
                <a:spcPts val="0"/>
              </a:spcAft>
            </a:pPr>
            <a:r>
              <a:rPr lang="en-US" sz="2800">
                <a:solidFill>
                  <a:srgbClr val="000000"/>
                </a:solidFill>
                <a:latin typeface="Times New Roman" panose="02020603050405020304" pitchFamily="18" charset="0"/>
                <a:ea typeface="Times New Roman" panose="02020603050405020304" pitchFamily="18" charset="0"/>
              </a:rPr>
              <a:t>Nay chúng ta đã giành được quyền độc lập. Một trong những công việc phải thực hiện cấp tốc trong lúc này, là nâng cao dân trí.</a:t>
            </a:r>
            <a:endParaRPr lang="en-US" sz="2400">
              <a:latin typeface="Times New Roman" panose="02020603050405020304" pitchFamily="18" charset="0"/>
              <a:ea typeface="Times New Roman" panose="02020603050405020304" pitchFamily="18" charset="0"/>
            </a:endParaRPr>
          </a:p>
          <a:p>
            <a:pPr algn="just" fontAlgn="base">
              <a:spcAft>
                <a:spcPts val="0"/>
              </a:spcAft>
            </a:pPr>
            <a:r>
              <a:rPr lang="en-US" sz="2800">
                <a:solidFill>
                  <a:srgbClr val="000000"/>
                </a:solidFill>
                <a:latin typeface="Times New Roman" panose="02020603050405020304" pitchFamily="18" charset="0"/>
                <a:ea typeface="Times New Roman" panose="02020603050405020304" pitchFamily="18" charset="0"/>
              </a:rPr>
              <a:t>Chính phủ đã ra hạn trong một năm, tất cả mọi người Việt Nam đều phải biết chữ quốc ngữ. Chính phủ đã lập một Nha Bình dân học vụ để trông nom việc học của dân chúng.</a:t>
            </a:r>
            <a:endParaRPr lang="en-US" sz="2400">
              <a:latin typeface="Times New Roman" panose="02020603050405020304" pitchFamily="18" charset="0"/>
              <a:ea typeface="Times New Roman" panose="02020603050405020304" pitchFamily="18" charset="0"/>
            </a:endParaRPr>
          </a:p>
          <a:p>
            <a:pPr algn="just" fontAlgn="base">
              <a:spcAft>
                <a:spcPts val="0"/>
              </a:spcAft>
            </a:pPr>
            <a:r>
              <a:rPr lang="en-US" sz="2800" i="1">
                <a:solidFill>
                  <a:srgbClr val="000000"/>
                </a:solidFill>
                <a:latin typeface="Times New Roman" panose="02020603050405020304" pitchFamily="18" charset="0"/>
                <a:ea typeface="Times New Roman" panose="02020603050405020304" pitchFamily="18" charset="0"/>
              </a:rPr>
              <a:t>Quốc dân Việt Nam!</a:t>
            </a:r>
            <a:endParaRPr lang="en-US" sz="2400">
              <a:latin typeface="Times New Roman" panose="02020603050405020304" pitchFamily="18" charset="0"/>
              <a:ea typeface="Times New Roman" panose="02020603050405020304" pitchFamily="18" charset="0"/>
            </a:endParaRPr>
          </a:p>
          <a:p>
            <a:pPr algn="just" fontAlgn="base">
              <a:spcAft>
                <a:spcPts val="0"/>
              </a:spcAft>
            </a:pPr>
            <a:r>
              <a:rPr lang="en-US" sz="2800">
                <a:solidFill>
                  <a:srgbClr val="000000"/>
                </a:solidFill>
                <a:latin typeface="Times New Roman" panose="02020603050405020304" pitchFamily="18" charset="0"/>
                <a:ea typeface="Times New Roman" panose="02020603050405020304" pitchFamily="18" charset="0"/>
              </a:rPr>
              <a:t>Muốn giữ vững nền độc lập,</a:t>
            </a:r>
            <a:endParaRPr lang="en-US" sz="2400">
              <a:latin typeface="Times New Roman" panose="02020603050405020304" pitchFamily="18" charset="0"/>
              <a:ea typeface="Times New Roman" panose="02020603050405020304" pitchFamily="18" charset="0"/>
            </a:endParaRPr>
          </a:p>
          <a:p>
            <a:pPr algn="just" fontAlgn="base">
              <a:spcAft>
                <a:spcPts val="0"/>
              </a:spcAft>
            </a:pPr>
            <a:r>
              <a:rPr lang="en-US" sz="2800">
                <a:solidFill>
                  <a:srgbClr val="000000"/>
                </a:solidFill>
                <a:latin typeface="Times New Roman" panose="02020603050405020304" pitchFamily="18" charset="0"/>
                <a:ea typeface="Times New Roman" panose="02020603050405020304" pitchFamily="18" charset="0"/>
              </a:rPr>
              <a:t>Muốn làm cho dân mạnh nước giàu,</a:t>
            </a:r>
            <a:endParaRPr lang="en-US" sz="2400">
              <a:latin typeface="Times New Roman" panose="02020603050405020304" pitchFamily="18" charset="0"/>
              <a:ea typeface="Times New Roman" panose="02020603050405020304" pitchFamily="18" charset="0"/>
            </a:endParaRPr>
          </a:p>
          <a:p>
            <a:pPr algn="just" fontAlgn="base">
              <a:spcAft>
                <a:spcPts val="0"/>
              </a:spcAft>
            </a:pPr>
            <a:r>
              <a:rPr lang="en-US" sz="2800">
                <a:solidFill>
                  <a:srgbClr val="000000"/>
                </a:solidFill>
                <a:latin typeface="Times New Roman" panose="02020603050405020304" pitchFamily="18" charset="0"/>
                <a:ea typeface="Times New Roman" panose="02020603050405020304" pitchFamily="18" charset="0"/>
              </a:rPr>
              <a:t>Mọi người Việt Nam phải hiểu biết quyền lợi của mình, bổn phận của mình, phải có kiến thức mới để có thể tham gia vào công cuộc xây dựng nước nhà, và trước hết phải biết đọc, biết viết chữ quốc ngữ.</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29169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911" y="436728"/>
            <a:ext cx="11177516" cy="6124754"/>
          </a:xfrm>
          <a:prstGeom prst="rect">
            <a:avLst/>
          </a:prstGeom>
        </p:spPr>
        <p:txBody>
          <a:bodyPr wrap="square">
            <a:spAutoFit/>
          </a:bodyPr>
          <a:lstStyle/>
          <a:p>
            <a:pPr algn="just" fontAlgn="base">
              <a:spcAft>
                <a:spcPts val="0"/>
              </a:spcAft>
            </a:pPr>
            <a:r>
              <a:rPr lang="en-US" sz="2800" smtClean="0">
                <a:solidFill>
                  <a:srgbClr val="000000"/>
                </a:solidFill>
                <a:latin typeface="Times New Roman" panose="02020603050405020304" pitchFamily="18" charset="0"/>
                <a:ea typeface="Times New Roman" panose="02020603050405020304" pitchFamily="18" charset="0"/>
              </a:rPr>
              <a:t>   Những </a:t>
            </a:r>
            <a:r>
              <a:rPr lang="en-US" sz="2800">
                <a:solidFill>
                  <a:srgbClr val="000000"/>
                </a:solidFill>
                <a:latin typeface="Times New Roman" panose="02020603050405020304" pitchFamily="18" charset="0"/>
                <a:ea typeface="Times New Roman" panose="02020603050405020304" pitchFamily="18" charset="0"/>
              </a:rPr>
              <a:t>người đã biết chữ hãy dạy cho những người chưa biết chữ, hãy góp sức vào bình dân học vụ, như các anh chị em trong sáu, bảy năm nay đã gây phong trào truyền bá quốc ngữ, giúp đồng bào thất học.</a:t>
            </a:r>
            <a:endParaRPr lang="en-US" sz="2400">
              <a:latin typeface="Times New Roman" panose="02020603050405020304" pitchFamily="18" charset="0"/>
              <a:ea typeface="Times New Roman" panose="02020603050405020304" pitchFamily="18" charset="0"/>
            </a:endParaRPr>
          </a:p>
          <a:p>
            <a:pPr algn="just" fontAlgn="base">
              <a:spcAft>
                <a:spcPts val="0"/>
              </a:spcAft>
            </a:pPr>
            <a:r>
              <a:rPr lang="en-US" sz="2800">
                <a:solidFill>
                  <a:srgbClr val="000000"/>
                </a:solidFill>
                <a:latin typeface="Times New Roman" panose="02020603050405020304" pitchFamily="18" charset="0"/>
                <a:ea typeface="Times New Roman" panose="02020603050405020304" pitchFamily="18" charset="0"/>
              </a:rPr>
              <a:t>Những người chưa biết chữ hãy gắng sức mà học cho biết đi. Vợ chưa biết thì chồng bảo, em chưa biết thì anh bảo, cha mẹ không biết thì con bảo, người ăn người làm không biết thì chủ nhà bảo, các người giàu có thì mở lớp học ở tư gia dạy cho những người không biết chữ ở hàng xóm láng giềng, các chủ ấp, chủ đồn điền, chủ hầm mỏ, nhà máy thì mở lớp học cho những tá điền, những người làm của mình.</a:t>
            </a:r>
            <a:endParaRPr lang="en-US" sz="2400">
              <a:latin typeface="Times New Roman" panose="02020603050405020304" pitchFamily="18" charset="0"/>
              <a:ea typeface="Times New Roman" panose="02020603050405020304" pitchFamily="18" charset="0"/>
            </a:endParaRPr>
          </a:p>
          <a:p>
            <a:pPr algn="just" fontAlgn="base">
              <a:spcAft>
                <a:spcPts val="0"/>
              </a:spcAft>
            </a:pPr>
            <a:r>
              <a:rPr lang="en-US" sz="2800">
                <a:solidFill>
                  <a:srgbClr val="000000"/>
                </a:solidFill>
                <a:latin typeface="Times New Roman" panose="02020603050405020304" pitchFamily="18" charset="0"/>
                <a:ea typeface="Times New Roman" panose="02020603050405020304" pitchFamily="18" charset="0"/>
              </a:rPr>
              <a:t>Phụ nữ lại càng cần phải học, đã lâu chị em bị kìm hãm, đây là lúc chị em phải cố gắng để kịp nam giới, để xứng đáng mình là một phần tử trong nước, có quyền bầu cử và ứng cử.</a:t>
            </a:r>
            <a:endParaRPr lang="en-US" sz="2400">
              <a:latin typeface="Times New Roman" panose="02020603050405020304" pitchFamily="18" charset="0"/>
              <a:ea typeface="Times New Roman" panose="02020603050405020304" pitchFamily="18" charset="0"/>
            </a:endParaRPr>
          </a:p>
          <a:p>
            <a:pPr algn="just" fontAlgn="base">
              <a:spcAft>
                <a:spcPts val="0"/>
              </a:spcAft>
            </a:pPr>
            <a:r>
              <a:rPr lang="en-US" sz="2800">
                <a:solidFill>
                  <a:srgbClr val="000000"/>
                </a:solidFill>
                <a:latin typeface="Times New Roman" panose="02020603050405020304" pitchFamily="18" charset="0"/>
                <a:ea typeface="Times New Roman" panose="02020603050405020304" pitchFamily="18" charset="0"/>
              </a:rPr>
              <a:t>Công việc này, mong anh chị em thanh niên sốt sắng giúp sức.</a:t>
            </a:r>
            <a:endParaRPr lang="en-US" sz="2400">
              <a:latin typeface="Times New Roman" panose="02020603050405020304" pitchFamily="18" charset="0"/>
              <a:ea typeface="Times New Roman" panose="02020603050405020304" pitchFamily="18" charset="0"/>
            </a:endParaRPr>
          </a:p>
          <a:p>
            <a:pPr algn="r" fontAlgn="base">
              <a:spcAft>
                <a:spcPts val="0"/>
              </a:spcAft>
            </a:pPr>
            <a:r>
              <a:rPr lang="en-US" sz="2800">
                <a:solidFill>
                  <a:srgbClr val="000000"/>
                </a:solidFill>
                <a:latin typeface="Times New Roman" panose="02020603050405020304" pitchFamily="18" charset="0"/>
                <a:ea typeface="Times New Roman" panose="02020603050405020304" pitchFamily="18" charset="0"/>
              </a:rPr>
              <a:t>(</a:t>
            </a:r>
            <a:r>
              <a:rPr lang="en-US" sz="2800" i="1">
                <a:solidFill>
                  <a:srgbClr val="000000"/>
                </a:solidFill>
                <a:latin typeface="Times New Roman" panose="02020603050405020304" pitchFamily="18" charset="0"/>
                <a:ea typeface="Times New Roman" panose="02020603050405020304" pitchFamily="18" charset="0"/>
              </a:rPr>
              <a:t>Hồ Chí Minh toàn tập</a:t>
            </a:r>
            <a:r>
              <a:rPr lang="en-US" sz="2800">
                <a:solidFill>
                  <a:srgbClr val="000000"/>
                </a:solidFill>
                <a:latin typeface="Times New Roman" panose="02020603050405020304" pitchFamily="18" charset="0"/>
                <a:ea typeface="Times New Roman" panose="02020603050405020304" pitchFamily="18" charset="0"/>
              </a:rPr>
              <a:t>, tập 4)</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78115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7105" y="1937185"/>
            <a:ext cx="8024883" cy="3323987"/>
          </a:xfrm>
          <a:prstGeom prst="rect">
            <a:avLst/>
          </a:prstGeom>
        </p:spPr>
        <p:txBody>
          <a:bodyPr wrap="square">
            <a:spAutoFit/>
          </a:bodyPr>
          <a:lstStyle/>
          <a:p>
            <a:pPr algn="just" fontAlgn="base">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Câu 1.</a:t>
            </a:r>
            <a:r>
              <a:rPr lang="en-US" sz="2800">
                <a:solidFill>
                  <a:srgbClr val="000000"/>
                </a:solidFill>
                <a:latin typeface="Times New Roman" panose="02020603050405020304" pitchFamily="18" charset="0"/>
                <a:ea typeface="Times New Roman" panose="02020603050405020304" pitchFamily="18" charset="0"/>
              </a:rPr>
              <a:t> Văn bản trên thuộc kiểu văn bản:</a:t>
            </a:r>
            <a:endParaRPr lang="en-US" sz="2400">
              <a:latin typeface="Times New Roman" panose="02020603050405020304" pitchFamily="18" charset="0"/>
              <a:ea typeface="Times New Roman" panose="02020603050405020304" pitchFamily="18" charset="0"/>
            </a:endParaRPr>
          </a:p>
          <a:p>
            <a:pPr algn="just" fontAlgn="base">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A. thông tin.						</a:t>
            </a:r>
            <a:endParaRPr lang="en-US" sz="2400">
              <a:latin typeface="Times New Roman" panose="02020603050405020304" pitchFamily="18" charset="0"/>
              <a:ea typeface="Times New Roman" panose="02020603050405020304" pitchFamily="18" charset="0"/>
            </a:endParaRPr>
          </a:p>
          <a:p>
            <a:pPr algn="just" fontAlgn="base">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B. báo chí.    </a:t>
            </a:r>
            <a:endParaRPr lang="en-US" sz="2400">
              <a:latin typeface="Times New Roman" panose="02020603050405020304" pitchFamily="18" charset="0"/>
              <a:ea typeface="Times New Roman" panose="02020603050405020304" pitchFamily="18" charset="0"/>
            </a:endParaRPr>
          </a:p>
          <a:p>
            <a:pPr algn="just" fontAlgn="base">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C. văn học.					</a:t>
            </a:r>
            <a:endParaRPr lang="en-US" sz="2400">
              <a:latin typeface="Times New Roman" panose="02020603050405020304" pitchFamily="18" charset="0"/>
              <a:ea typeface="Times New Roman" panose="02020603050405020304" pitchFamily="18" charset="0"/>
            </a:endParaRPr>
          </a:p>
          <a:p>
            <a:pPr algn="just" fontAlgn="base">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D. nghị luận.</a:t>
            </a:r>
            <a:endParaRPr lang="en-US" sz="2400">
              <a:effectLst/>
              <a:latin typeface="Times New Roman" panose="02020603050405020304" pitchFamily="18" charset="0"/>
              <a:ea typeface="Times New Roman" panose="02020603050405020304" pitchFamily="18" charset="0"/>
            </a:endParaRPr>
          </a:p>
        </p:txBody>
      </p:sp>
      <p:sp>
        <p:nvSpPr>
          <p:cNvPr id="3" name="Rectangle 2"/>
          <p:cNvSpPr/>
          <p:nvPr/>
        </p:nvSpPr>
        <p:spPr>
          <a:xfrm>
            <a:off x="887105" y="982639"/>
            <a:ext cx="10249469" cy="523220"/>
          </a:xfrm>
          <a:prstGeom prst="rect">
            <a:avLst/>
          </a:prstGeom>
        </p:spPr>
        <p:txBody>
          <a:bodyPr wrap="square">
            <a:spAutoFit/>
          </a:bodyPr>
          <a:lstStyle/>
          <a:p>
            <a:pPr algn="just" fontAlgn="base">
              <a:spcAft>
                <a:spcPts val="0"/>
              </a:spcAft>
            </a:pPr>
            <a:r>
              <a:rPr lang="en-US" sz="2800" b="1">
                <a:solidFill>
                  <a:srgbClr val="FF0000"/>
                </a:solidFill>
                <a:latin typeface="Times New Roman" panose="02020603050405020304" pitchFamily="18" charset="0"/>
                <a:ea typeface="Times New Roman" panose="02020603050405020304" pitchFamily="18" charset="0"/>
              </a:rPr>
              <a:t>Và trả lời các câu hỏi:</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78345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1947" y="1542195"/>
            <a:ext cx="10003808" cy="3697166"/>
          </a:xfrm>
          <a:prstGeom prst="rect">
            <a:avLst/>
          </a:prstGeom>
        </p:spPr>
        <p:txBody>
          <a:bodyPr wrap="square">
            <a:spAutoFit/>
          </a:bodyPr>
          <a:lstStyle/>
          <a:p>
            <a:pPr algn="just" fontAlgn="base">
              <a:lnSpc>
                <a:spcPct val="150000"/>
              </a:lnSpc>
              <a:spcAft>
                <a:spcPts val="0"/>
              </a:spcAft>
            </a:pPr>
            <a:r>
              <a:rPr lang="en-US" sz="3200" b="1">
                <a:solidFill>
                  <a:srgbClr val="000000"/>
                </a:solidFill>
                <a:latin typeface="Times New Roman" panose="02020603050405020304" pitchFamily="18" charset="0"/>
                <a:ea typeface="Times New Roman" panose="02020603050405020304" pitchFamily="18" charset="0"/>
              </a:rPr>
              <a:t>Câu 2.</a:t>
            </a:r>
            <a:r>
              <a:rPr lang="en-US" sz="3200">
                <a:solidFill>
                  <a:srgbClr val="000000"/>
                </a:solidFill>
                <a:latin typeface="Times New Roman" panose="02020603050405020304" pitchFamily="18" charset="0"/>
                <a:ea typeface="Times New Roman" panose="02020603050405020304" pitchFamily="18" charset="0"/>
              </a:rPr>
              <a:t> Tác giả viết văn bản trên nhằm mục đích gì?</a:t>
            </a:r>
            <a:endParaRPr lang="en-US" sz="2800">
              <a:latin typeface="Times New Roman" panose="02020603050405020304" pitchFamily="18" charset="0"/>
              <a:ea typeface="Times New Roman" panose="02020603050405020304" pitchFamily="18" charset="0"/>
            </a:endParaRPr>
          </a:p>
          <a:p>
            <a:pPr algn="just" fontAlgn="base">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rPr>
              <a:t>A. Kêu gọi nhân dân cùng nhau đánh giặc.</a:t>
            </a:r>
            <a:endParaRPr lang="en-US" sz="2800">
              <a:latin typeface="Times New Roman" panose="02020603050405020304" pitchFamily="18" charset="0"/>
              <a:ea typeface="Times New Roman" panose="02020603050405020304" pitchFamily="18" charset="0"/>
            </a:endParaRPr>
          </a:p>
          <a:p>
            <a:pPr algn="just" fontAlgn="base">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rPr>
              <a:t>B. Kêu gọi nhân dân cùng nhau chống nạn thất học.</a:t>
            </a:r>
            <a:endParaRPr lang="en-US" sz="2800">
              <a:latin typeface="Times New Roman" panose="02020603050405020304" pitchFamily="18" charset="0"/>
              <a:ea typeface="Times New Roman" panose="02020603050405020304" pitchFamily="18" charset="0"/>
            </a:endParaRPr>
          </a:p>
          <a:p>
            <a:pPr algn="just" fontAlgn="base">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rPr>
              <a:t>C. Kêu gọi nhân dân cùng nhau xây dựng đất nước.</a:t>
            </a:r>
            <a:endParaRPr lang="en-US" sz="2800">
              <a:latin typeface="Times New Roman" panose="02020603050405020304" pitchFamily="18" charset="0"/>
              <a:ea typeface="Times New Roman" panose="02020603050405020304" pitchFamily="18" charset="0"/>
            </a:endParaRPr>
          </a:p>
          <a:p>
            <a:pPr algn="just" fontAlgn="base">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rPr>
              <a:t>D. Kêu gọi nhân dân chống lại những hủ tục phong kiến.</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56773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7105" y="1129437"/>
            <a:ext cx="10413241" cy="4539191"/>
          </a:xfrm>
          <a:prstGeom prst="rect">
            <a:avLst/>
          </a:prstGeom>
        </p:spPr>
        <p:txBody>
          <a:bodyPr wrap="square">
            <a:spAutoFit/>
          </a:bodyPr>
          <a:lstStyle/>
          <a:p>
            <a:pPr algn="just" fontAlgn="base">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Câu 3.</a:t>
            </a:r>
            <a:r>
              <a:rPr lang="en-US" sz="2800">
                <a:solidFill>
                  <a:srgbClr val="000000"/>
                </a:solidFill>
                <a:latin typeface="Times New Roman" panose="02020603050405020304" pitchFamily="18" charset="0"/>
                <a:ea typeface="Times New Roman" panose="02020603050405020304" pitchFamily="18" charset="0"/>
              </a:rPr>
              <a:t> Ý kiến của tác giả được thể hiện trong câu văn nào sau đây?</a:t>
            </a:r>
            <a:endParaRPr lang="en-US" sz="2400">
              <a:latin typeface="Times New Roman" panose="02020603050405020304" pitchFamily="18" charset="0"/>
              <a:ea typeface="Times New Roman" panose="02020603050405020304" pitchFamily="18" charset="0"/>
            </a:endParaRPr>
          </a:p>
          <a:p>
            <a:pPr algn="just" fontAlgn="base">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A. "Một trong những công việc phải thực hiện cấp tốc trong lúc này, là nâng cao dân trí"</a:t>
            </a:r>
            <a:endParaRPr lang="en-US" sz="2400">
              <a:latin typeface="Times New Roman" panose="02020603050405020304" pitchFamily="18" charset="0"/>
              <a:ea typeface="Times New Roman" panose="02020603050405020304" pitchFamily="18" charset="0"/>
            </a:endParaRPr>
          </a:p>
          <a:p>
            <a:pPr algn="just" fontAlgn="base">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B. "Nay chúng ta đã giành được quyền độc lập".</a:t>
            </a:r>
            <a:endParaRPr lang="en-US" sz="2400">
              <a:latin typeface="Times New Roman" panose="02020603050405020304" pitchFamily="18" charset="0"/>
              <a:ea typeface="Times New Roman" panose="02020603050405020304" pitchFamily="18" charset="0"/>
            </a:endParaRPr>
          </a:p>
          <a:p>
            <a:pPr algn="just" fontAlgn="base">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C. 	"Công việc này, mong anh chị em thanh niên sốt sắng giúp sức".</a:t>
            </a:r>
            <a:endParaRPr lang="en-US" sz="2400">
              <a:latin typeface="Times New Roman" panose="02020603050405020304" pitchFamily="18" charset="0"/>
              <a:ea typeface="Times New Roman" panose="02020603050405020304" pitchFamily="18" charset="0"/>
            </a:endParaRPr>
          </a:p>
          <a:p>
            <a:pPr algn="just" fontAlgn="base">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D. "Chính phủ đã lập một Nha Bình dân học vụ để trông nom việc học của dân chúng".</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29793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1696" y="1091821"/>
            <a:ext cx="10345003" cy="4524315"/>
          </a:xfrm>
          <a:prstGeom prst="rect">
            <a:avLst/>
          </a:prstGeom>
        </p:spPr>
        <p:txBody>
          <a:bodyPr wrap="square">
            <a:spAutoFit/>
          </a:bodyPr>
          <a:lstStyle/>
          <a:p>
            <a:pPr algn="just" fontAlgn="base">
              <a:lnSpc>
                <a:spcPct val="150000"/>
              </a:lnSpc>
              <a:spcAft>
                <a:spcPts val="0"/>
              </a:spcAft>
            </a:pPr>
            <a:r>
              <a:rPr lang="en-US" sz="3200" b="1">
                <a:solidFill>
                  <a:srgbClr val="000000"/>
                </a:solidFill>
                <a:latin typeface="Times New Roman" panose="02020603050405020304" pitchFamily="18" charset="0"/>
                <a:ea typeface="Times New Roman" panose="02020603050405020304" pitchFamily="18" charset="0"/>
              </a:rPr>
              <a:t>Câu 4.</a:t>
            </a:r>
            <a:r>
              <a:rPr lang="en-US" sz="3200" b="1" i="1">
                <a:solidFill>
                  <a:srgbClr val="000000"/>
                </a:solidFill>
                <a:latin typeface="Times New Roman" panose="02020603050405020304" pitchFamily="18" charset="0"/>
                <a:ea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rPr>
              <a:t>Tại sao thực dân Pháp lại thực hiện “chính sách ngu dân” với người Việt?</a:t>
            </a:r>
            <a:endParaRPr lang="en-US" sz="2800">
              <a:latin typeface="Times New Roman" panose="02020603050405020304" pitchFamily="18" charset="0"/>
              <a:ea typeface="Times New Roman" panose="02020603050405020304" pitchFamily="18" charset="0"/>
            </a:endParaRPr>
          </a:p>
          <a:p>
            <a:pPr algn="just" fontAlgn="base">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rPr>
              <a:t>A. không tốn kém kinh phí để mở trường, lớp.</a:t>
            </a:r>
            <a:endParaRPr lang="en-US" sz="2800">
              <a:latin typeface="Times New Roman" panose="02020603050405020304" pitchFamily="18" charset="0"/>
              <a:ea typeface="Times New Roman" panose="02020603050405020304" pitchFamily="18" charset="0"/>
            </a:endParaRPr>
          </a:p>
          <a:p>
            <a:pPr algn="just" fontAlgn="base">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rPr>
              <a:t>B. muốn tập trung vào khai thác thuộc địa.</a:t>
            </a:r>
            <a:endParaRPr lang="en-US" sz="2800">
              <a:latin typeface="Times New Roman" panose="02020603050405020304" pitchFamily="18" charset="0"/>
              <a:ea typeface="Times New Roman" panose="02020603050405020304" pitchFamily="18" charset="0"/>
            </a:endParaRPr>
          </a:p>
          <a:p>
            <a:pPr algn="just" fontAlgn="base">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rPr>
              <a:t>C. dễ lừa dối dân ta và bóc lột dân ta.</a:t>
            </a:r>
            <a:endParaRPr lang="en-US" sz="2800">
              <a:latin typeface="Times New Roman" panose="02020603050405020304" pitchFamily="18" charset="0"/>
              <a:ea typeface="Times New Roman" panose="02020603050405020304" pitchFamily="18" charset="0"/>
            </a:endParaRPr>
          </a:p>
          <a:p>
            <a:pPr algn="just" fontAlgn="base">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rPr>
              <a:t>D. hệ thống giáo dục chưa phát triển.</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74794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7922" y="1555845"/>
            <a:ext cx="10836323" cy="4616648"/>
          </a:xfrm>
          <a:prstGeom prst="rect">
            <a:avLst/>
          </a:prstGeom>
        </p:spPr>
        <p:txBody>
          <a:bodyPr wrap="square">
            <a:spAutoFit/>
          </a:bodyPr>
          <a:lstStyle/>
          <a:p>
            <a:pPr algn="just" fontAlgn="base">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Câu 5. </a:t>
            </a:r>
            <a:r>
              <a:rPr lang="en-US" sz="2800">
                <a:solidFill>
                  <a:srgbClr val="000000"/>
                </a:solidFill>
                <a:latin typeface="Times New Roman" panose="02020603050405020304" pitchFamily="18" charset="0"/>
                <a:ea typeface="Times New Roman" panose="02020603050405020304" pitchFamily="18" charset="0"/>
              </a:rPr>
              <a:t>Theo tác giả, phụ nữ cần phải học là để:</a:t>
            </a:r>
            <a:endParaRPr lang="en-US" sz="2400">
              <a:latin typeface="Times New Roman" panose="02020603050405020304" pitchFamily="18" charset="0"/>
              <a:ea typeface="Times New Roman" panose="02020603050405020304" pitchFamily="18" charset="0"/>
            </a:endParaRPr>
          </a:p>
          <a:p>
            <a:pPr algn="just" fontAlgn="base">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A. xứng đáng mình là một phần tử trong nước, có quyền bầu cử và ứng cử.</a:t>
            </a:r>
            <a:endParaRPr lang="en-US" sz="2400">
              <a:latin typeface="Times New Roman" panose="02020603050405020304" pitchFamily="18" charset="0"/>
              <a:ea typeface="Times New Roman" panose="02020603050405020304" pitchFamily="18" charset="0"/>
            </a:endParaRPr>
          </a:p>
          <a:p>
            <a:pPr algn="just" fontAlgn="base">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B. mở mang tầm hiểu biết của bản thân, xã hội tôn trọng.</a:t>
            </a:r>
            <a:endParaRPr lang="en-US" sz="2400">
              <a:latin typeface="Times New Roman" panose="02020603050405020304" pitchFamily="18" charset="0"/>
              <a:ea typeface="Times New Roman" panose="02020603050405020304" pitchFamily="18" charset="0"/>
            </a:endParaRPr>
          </a:p>
          <a:p>
            <a:pPr algn="just" fontAlgn="base">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C. nuôi dạy con cái và tham gia các công việc xã hội.</a:t>
            </a:r>
            <a:endParaRPr lang="en-US" sz="2400">
              <a:latin typeface="Times New Roman" panose="02020603050405020304" pitchFamily="18" charset="0"/>
              <a:ea typeface="Times New Roman" panose="02020603050405020304" pitchFamily="18" charset="0"/>
            </a:endParaRPr>
          </a:p>
          <a:p>
            <a:pPr algn="just" fontAlgn="base">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D. không bị áp bức, đè nén trong xã hội.</a:t>
            </a:r>
            <a:endParaRPr lang="en-US" sz="2400">
              <a:latin typeface="Times New Roman" panose="02020603050405020304" pitchFamily="18" charset="0"/>
              <a:ea typeface="Times New Roman" panose="02020603050405020304" pitchFamily="18" charset="0"/>
            </a:endParaRPr>
          </a:p>
          <a:p>
            <a:pPr marL="736600">
              <a:lnSpc>
                <a:spcPct val="150000"/>
              </a:lnSpc>
            </a:pPr>
            <a:r>
              <a:rPr lang="en-US" sz="2800" smtClean="0">
                <a:solidFill>
                  <a:srgbClr val="000000"/>
                </a:solidFill>
                <a:latin typeface="Times New Roman" panose="02020603050405020304" pitchFamily="18" charset="0"/>
                <a:ea typeface="Times New Roman" panose="02020603050405020304" pitchFamily="18" charset="0"/>
              </a:rPr>
              <a:t/>
            </a:r>
            <a:br>
              <a:rPr lang="en-US" sz="2800" smtClean="0">
                <a:solidFill>
                  <a:srgbClr val="000000"/>
                </a:solidFill>
                <a:latin typeface="Times New Roman" panose="02020603050405020304" pitchFamily="18" charset="0"/>
                <a:ea typeface="Times New Roman" panose="02020603050405020304" pitchFamily="18" charset="0"/>
              </a:rPr>
            </a:b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9818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ăn học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3_TF03431380_Win32" id="{97A0B05D-6A43-465A-975C-5643A4A8F354}" vid="{9870D970-F83A-40C9-94BE-B2C804BC00AB}"/>
    </a:ext>
  </a:extLst>
</a:theme>
</file>

<file path=ppt/theme/theme3.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1398</TotalTime>
  <Words>1714</Words>
  <PresentationFormat>Widescreen</PresentationFormat>
  <Paragraphs>154</Paragraphs>
  <Slides>21</Slides>
  <Notes>19</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21</vt:i4>
      </vt:variant>
    </vt:vector>
  </HeadingPairs>
  <TitlesOfParts>
    <vt:vector size="34" baseType="lpstr">
      <vt:lpstr>Arial</vt:lpstr>
      <vt:lpstr>Arial Unicode MS</vt:lpstr>
      <vt:lpstr>Calibri</vt:lpstr>
      <vt:lpstr>Calibri Light</vt:lpstr>
      <vt:lpstr>等线</vt:lpstr>
      <vt:lpstr>等线 Light</vt:lpstr>
      <vt:lpstr>Plantagenet Cherokee</vt:lpstr>
      <vt:lpstr>Times New Roman</vt:lpstr>
      <vt:lpstr>Wingdings</vt:lpstr>
      <vt:lpstr>Office Theme</vt:lpstr>
      <vt:lpstr>Văn học 16x9</vt:lpstr>
      <vt:lpstr>Contents Slide Master</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2022-06-02T15:23:58Z</dcterms:created>
  <dcterms:modified xsi:type="dcterms:W3CDTF">2022-12-13T15:02:10Z</dcterms:modified>
</cp:coreProperties>
</file>