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1" r:id="rId2"/>
    <p:sldId id="342" r:id="rId3"/>
    <p:sldId id="343" r:id="rId4"/>
    <p:sldId id="258" r:id="rId5"/>
    <p:sldId id="344" r:id="rId6"/>
    <p:sldId id="345" r:id="rId7"/>
    <p:sldId id="346" r:id="rId8"/>
    <p:sldId id="347" r:id="rId9"/>
    <p:sldId id="340" r:id="rId10"/>
    <p:sldId id="358" r:id="rId11"/>
    <p:sldId id="359" r:id="rId12"/>
    <p:sldId id="360" r:id="rId13"/>
    <p:sldId id="361" r:id="rId14"/>
    <p:sldId id="362"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7" r:id="rId38"/>
    <p:sldId id="386" r:id="rId39"/>
    <p:sldId id="388" r:id="rId40"/>
    <p:sldId id="3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400"/>
    <a:srgbClr val="790B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782A3-5956-4A6F-B595-9222212666B0}" v="3835" dt="2021-01-07T15:00:41.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74B7-EF21-47FB-A5BB-7DCE38CB2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83768437-26AA-4677-B72F-1DD91ED5C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C2A8F9EC-9E60-455B-99D3-DCC11FB5F8E4}"/>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5" name="Footer Placeholder 4">
            <a:extLst>
              <a:ext uri="{FF2B5EF4-FFF2-40B4-BE49-F238E27FC236}">
                <a16:creationId xmlns:a16="http://schemas.microsoft.com/office/drawing/2014/main" id="{F476D722-8672-4ADF-966A-6ED9D70FB6E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7970A1B-43F4-458A-9C3D-603EA91F1128}"/>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229898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F99E-EE00-4C5B-937C-372C7D4A2C80}"/>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44ADD30-4E30-4175-826C-FCD4E867A2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6E79D69-C293-440D-95D2-77A83122D123}"/>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5" name="Footer Placeholder 4">
            <a:extLst>
              <a:ext uri="{FF2B5EF4-FFF2-40B4-BE49-F238E27FC236}">
                <a16:creationId xmlns:a16="http://schemas.microsoft.com/office/drawing/2014/main" id="{32144BA3-8B9E-45BF-8B5A-38515EC743D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720DDB5-8440-46F3-94B0-3BB57D2E60C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266501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D13CF-58F6-42D3-A7E4-C42502C2CA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67481FA-E51C-4F35-84F2-9B140816C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EB0F908-6343-4AEC-A5C7-30DF43489E98}"/>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5" name="Footer Placeholder 4">
            <a:extLst>
              <a:ext uri="{FF2B5EF4-FFF2-40B4-BE49-F238E27FC236}">
                <a16:creationId xmlns:a16="http://schemas.microsoft.com/office/drawing/2014/main" id="{25692FE8-708E-45B6-B1C6-A9B5F2FD83D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B679287-48B8-43D5-A47D-FAF4D9C4E09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27001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50A1-8B16-4235-BDAF-FEB309A9ADB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B56AC61-3CE6-4FE3-ADEC-57CF015950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80C9E5D-FFD2-4D4E-B53A-A8F988497D6F}"/>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5" name="Footer Placeholder 4">
            <a:extLst>
              <a:ext uri="{FF2B5EF4-FFF2-40B4-BE49-F238E27FC236}">
                <a16:creationId xmlns:a16="http://schemas.microsoft.com/office/drawing/2014/main" id="{23D49432-9803-46AF-9532-E1E2679A1CD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BC337A7-EE8B-459F-81B0-18F9CBC0B6A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13957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770C-3FEE-446E-9A94-1A3FF496E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A8379B44-BEDD-4D1B-80C9-42BEF533F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B3E57E-C798-4762-B097-D49AFAC81C2F}"/>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5" name="Footer Placeholder 4">
            <a:extLst>
              <a:ext uri="{FF2B5EF4-FFF2-40B4-BE49-F238E27FC236}">
                <a16:creationId xmlns:a16="http://schemas.microsoft.com/office/drawing/2014/main" id="{F1BDF487-D7EC-41B4-9C4B-CAF881F1925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3457A34-E48D-4928-AC9C-57D9B9006322}"/>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12344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9B7-F0E4-4232-8784-C55D216036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537A0B4-F679-4308-A9EB-F3A2A84A7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EE80FF8-1A3E-441D-9911-0F6090CF00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E6FDA85-311B-42DA-B568-1ABB4DFA6600}"/>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6" name="Footer Placeholder 5">
            <a:extLst>
              <a:ext uri="{FF2B5EF4-FFF2-40B4-BE49-F238E27FC236}">
                <a16:creationId xmlns:a16="http://schemas.microsoft.com/office/drawing/2014/main" id="{A8EBF3F9-2016-4F20-8AFE-7799651EB49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70C0FF8-DB5B-46FC-A099-0267E80968E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96607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3167-EBA6-4E8B-86E6-DCB26475B69D}"/>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FAA802B-8233-422F-BFB9-FE27F3957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076EFA-315A-443B-A48B-DB8EA4F51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AFAF8A31-3239-4EB2-95A4-C469DBA8B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0C9D7-6754-4946-90C9-016026E0F0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310E9D9C-39CC-4C0A-A3A3-46896A90BB1C}"/>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8" name="Footer Placeholder 7">
            <a:extLst>
              <a:ext uri="{FF2B5EF4-FFF2-40B4-BE49-F238E27FC236}">
                <a16:creationId xmlns:a16="http://schemas.microsoft.com/office/drawing/2014/main" id="{6027DFA8-9E4A-4CFB-8792-1C828182B57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E8341D4B-21E7-43AB-930B-FA2098F4A9B4}"/>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6469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977C-6C21-4104-BB28-608454D24B0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3EC7E6F-26EF-4EE3-A7B1-CC90630B3A35}"/>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4" name="Footer Placeholder 3">
            <a:extLst>
              <a:ext uri="{FF2B5EF4-FFF2-40B4-BE49-F238E27FC236}">
                <a16:creationId xmlns:a16="http://schemas.microsoft.com/office/drawing/2014/main" id="{4142FFF2-DAE1-44E2-9CFE-AE22EBDAF218}"/>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329C5C21-6C13-464E-87D6-B11E0E382CA2}"/>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152903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5D707-F90D-4CE1-B424-74842EFBC232}"/>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3" name="Footer Placeholder 2">
            <a:extLst>
              <a:ext uri="{FF2B5EF4-FFF2-40B4-BE49-F238E27FC236}">
                <a16:creationId xmlns:a16="http://schemas.microsoft.com/office/drawing/2014/main" id="{275609F8-720E-4A4A-A71E-0349F18C6A0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B6CCB858-B5FC-4B7D-93FE-99D2FC7A55CE}"/>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72752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E327-1CE9-413F-929E-F7D71ED85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9E3B1E50-AEA5-46B8-B9E8-ABE1E4030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08418507-92A0-4770-88F5-F36527D94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7128C-E10C-4D41-92F2-43CAB4AA8A26}"/>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6" name="Footer Placeholder 5">
            <a:extLst>
              <a:ext uri="{FF2B5EF4-FFF2-40B4-BE49-F238E27FC236}">
                <a16:creationId xmlns:a16="http://schemas.microsoft.com/office/drawing/2014/main" id="{49230A5A-8C8F-4BBC-8F38-9CBF507DC61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FFC22A4-2FC2-4DFF-9873-10B997606381}"/>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147038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D9A5-53C1-4971-BD13-77436DC72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53BBF10-20F9-4BC6-BB2D-933E99429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62974A75-490B-48C7-8983-E66932D0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F9E7B-5AE6-4E18-B793-2A08F54BA595}"/>
              </a:ext>
            </a:extLst>
          </p:cNvPr>
          <p:cNvSpPr>
            <a:spLocks noGrp="1"/>
          </p:cNvSpPr>
          <p:nvPr>
            <p:ph type="dt" sz="half" idx="10"/>
          </p:nvPr>
        </p:nvSpPr>
        <p:spPr/>
        <p:txBody>
          <a:bodyPr/>
          <a:lstStyle/>
          <a:p>
            <a:fld id="{D58A3767-BAF4-49DA-8235-3C84EEF81B07}" type="datetimeFigureOut">
              <a:rPr lang="fr-FR" smtClean="0"/>
              <a:t>13/07/2023</a:t>
            </a:fld>
            <a:endParaRPr lang="fr-FR"/>
          </a:p>
        </p:txBody>
      </p:sp>
      <p:sp>
        <p:nvSpPr>
          <p:cNvPr id="6" name="Footer Placeholder 5">
            <a:extLst>
              <a:ext uri="{FF2B5EF4-FFF2-40B4-BE49-F238E27FC236}">
                <a16:creationId xmlns:a16="http://schemas.microsoft.com/office/drawing/2014/main" id="{5130C702-6730-4CB0-AA16-3C5CB097731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07FCF50-83B8-4626-9103-74ADAE972258}"/>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818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B096B-85B9-476A-B925-F8D00BE50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79F0C23-B3F2-4D56-A885-31E31C1D8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E6FE1B-E6F5-4A22-A672-EE7F4F933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A3767-BAF4-49DA-8235-3C84EEF81B07}" type="datetimeFigureOut">
              <a:rPr lang="fr-FR" smtClean="0"/>
              <a:t>13/07/2023</a:t>
            </a:fld>
            <a:endParaRPr lang="fr-FR"/>
          </a:p>
        </p:txBody>
      </p:sp>
      <p:sp>
        <p:nvSpPr>
          <p:cNvPr id="5" name="Footer Placeholder 4">
            <a:extLst>
              <a:ext uri="{FF2B5EF4-FFF2-40B4-BE49-F238E27FC236}">
                <a16:creationId xmlns:a16="http://schemas.microsoft.com/office/drawing/2014/main" id="{9FAE3788-8B10-4C19-9648-56DC7C3D6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8BF5BEFA-8148-438A-857B-56BDF8ECA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4903B-B3FD-4840-8165-E3F1F300F3CE}" type="slidenum">
              <a:rPr lang="fr-FR" smtClean="0"/>
              <a:t>‹#›</a:t>
            </a:fld>
            <a:endParaRPr lang="fr-FR"/>
          </a:p>
        </p:txBody>
      </p:sp>
    </p:spTree>
    <p:extLst>
      <p:ext uri="{BB962C8B-B14F-4D97-AF65-F5344CB8AC3E}">
        <p14:creationId xmlns:p14="http://schemas.microsoft.com/office/powerpoint/2010/main" val="1236577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7D6A85-C34B-4D7E-B15E-41279C9AC164}"/>
              </a:ext>
            </a:extLst>
          </p:cNvPr>
          <p:cNvPicPr>
            <a:picLocks noChangeAspect="1"/>
          </p:cNvPicPr>
          <p:nvPr/>
        </p:nvPicPr>
        <p:blipFill rotWithShape="1">
          <a:blip r:embed="rId2">
            <a:extLst>
              <a:ext uri="{28A0092B-C50C-407E-A947-70E740481C1C}">
                <a14:useLocalDpi xmlns:a14="http://schemas.microsoft.com/office/drawing/2010/main" val="0"/>
              </a:ext>
            </a:extLst>
          </a:blip>
          <a:srcRect l="7468" t="27337" r="13270" b="21627"/>
          <a:stretch/>
        </p:blipFill>
        <p:spPr>
          <a:xfrm>
            <a:off x="2237172" y="656948"/>
            <a:ext cx="7741329" cy="2157273"/>
          </a:xfrm>
          <a:prstGeom prst="rect">
            <a:avLst/>
          </a:prstGeom>
        </p:spPr>
      </p:pic>
      <p:pic>
        <p:nvPicPr>
          <p:cNvPr id="13" name="Picture 12">
            <a:extLst>
              <a:ext uri="{FF2B5EF4-FFF2-40B4-BE49-F238E27FC236}">
                <a16:creationId xmlns:a16="http://schemas.microsoft.com/office/drawing/2014/main" id="{904CA32F-0FF9-4689-AE78-48184D652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960" y="3173766"/>
            <a:ext cx="3796242" cy="2157274"/>
          </a:xfrm>
          <a:prstGeom prst="rect">
            <a:avLst/>
          </a:prstGeom>
        </p:spPr>
      </p:pic>
      <p:pic>
        <p:nvPicPr>
          <p:cNvPr id="15" name="Picture 14">
            <a:extLst>
              <a:ext uri="{FF2B5EF4-FFF2-40B4-BE49-F238E27FC236}">
                <a16:creationId xmlns:a16="http://schemas.microsoft.com/office/drawing/2014/main" id="{CF40AAA4-18C3-4082-89EC-85CADE4D18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462" y="3089136"/>
            <a:ext cx="3603039" cy="2326534"/>
          </a:xfrm>
          <a:prstGeom prst="rect">
            <a:avLst/>
          </a:prstGeom>
        </p:spPr>
      </p:pic>
      <p:sp>
        <p:nvSpPr>
          <p:cNvPr id="17" name="TextBox 16">
            <a:extLst>
              <a:ext uri="{FF2B5EF4-FFF2-40B4-BE49-F238E27FC236}">
                <a16:creationId xmlns:a16="http://schemas.microsoft.com/office/drawing/2014/main" id="{45988E23-9648-4DFE-949B-5BCBF8E52047}"/>
              </a:ext>
            </a:extLst>
          </p:cNvPr>
          <p:cNvSpPr txBox="1"/>
          <p:nvPr/>
        </p:nvSpPr>
        <p:spPr>
          <a:xfrm>
            <a:off x="3124940" y="5690585"/>
            <a:ext cx="685356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0423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ld Texture Background Image">
            <a:extLst>
              <a:ext uri="{FF2B5EF4-FFF2-40B4-BE49-F238E27FC236}">
                <a16:creationId xmlns:a16="http://schemas.microsoft.com/office/drawing/2014/main" id="{70514BFE-D6BB-48E7-8B89-D20DAA645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0" name="TextBox 9">
            <a:extLst>
              <a:ext uri="{FF2B5EF4-FFF2-40B4-BE49-F238E27FC236}">
                <a16:creationId xmlns:a16="http://schemas.microsoft.com/office/drawing/2014/main" id="{183349AF-27E3-413E-AAFB-29A15560DD01}"/>
              </a:ext>
            </a:extLst>
          </p:cNvPr>
          <p:cNvSpPr txBox="1"/>
          <p:nvPr/>
        </p:nvSpPr>
        <p:spPr>
          <a:xfrm>
            <a:off x="1940641" y="2161517"/>
            <a:ext cx="8435259" cy="2893100"/>
          </a:xfrm>
          <a:prstGeom prst="rect">
            <a:avLst/>
          </a:prstGeom>
          <a:noFill/>
        </p:spPr>
        <p:txBody>
          <a:bodyPr wrap="square" rtlCol="0">
            <a:spAutoFit/>
          </a:bodyPr>
          <a:lstStyle/>
          <a:p>
            <a:pPr algn="just"/>
            <a:r>
              <a:rPr lang="fr-FR" sz="2600" dirty="0" err="1">
                <a:solidFill>
                  <a:schemeClr val="bg1"/>
                </a:solidFill>
                <a:latin typeface="Montserrat" panose="00000500000000000000" pitchFamily="2" charset="0"/>
              </a:rPr>
              <a:t>Các</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em</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học</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sinh</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lần</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lượt</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trả</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lời</a:t>
            </a:r>
            <a:r>
              <a:rPr lang="fr-FR" sz="2600" dirty="0">
                <a:solidFill>
                  <a:schemeClr val="bg1"/>
                </a:solidFill>
                <a:latin typeface="Montserrat" panose="00000500000000000000" pitchFamily="2" charset="0"/>
              </a:rPr>
              <a:t> </a:t>
            </a:r>
            <a:r>
              <a:rPr lang="fr-FR" sz="2600" b="1" dirty="0">
                <a:solidFill>
                  <a:srgbClr val="FFC000"/>
                </a:solidFill>
                <a:latin typeface="Montserrat" panose="00000500000000000000" pitchFamily="2" charset="0"/>
              </a:rPr>
              <a:t>27 </a:t>
            </a:r>
            <a:r>
              <a:rPr lang="fr-FR" sz="2600" b="1" dirty="0" err="1">
                <a:solidFill>
                  <a:srgbClr val="FFC000"/>
                </a:solidFill>
                <a:latin typeface="Montserrat" panose="00000500000000000000" pitchFamily="2" charset="0"/>
              </a:rPr>
              <a:t>câu</a:t>
            </a:r>
            <a:r>
              <a:rPr lang="fr-FR" sz="2600" b="1" dirty="0">
                <a:solidFill>
                  <a:srgbClr val="FFC000"/>
                </a:solidFill>
                <a:latin typeface="Montserrat" panose="00000500000000000000" pitchFamily="2" charset="0"/>
              </a:rPr>
              <a:t> </a:t>
            </a:r>
            <a:r>
              <a:rPr lang="fr-FR" sz="2600" b="1" dirty="0" err="1">
                <a:solidFill>
                  <a:srgbClr val="FFC000"/>
                </a:solidFill>
                <a:latin typeface="Montserrat" panose="00000500000000000000" pitchFamily="2" charset="0"/>
              </a:rPr>
              <a:t>hỏi</a:t>
            </a:r>
            <a:r>
              <a:rPr lang="fr-FR" sz="2600" b="1" dirty="0">
                <a:solidFill>
                  <a:srgbClr val="FFC000"/>
                </a:solidFill>
                <a:latin typeface="Montserrat" panose="00000500000000000000" pitchFamily="2" charset="0"/>
              </a:rPr>
              <a:t> </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vào</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bảng</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Nếu</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trả</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lời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đúng</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thì</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được</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giữ</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lại</a:t>
            </a:r>
            <a:r>
              <a:rPr lang="fr-FR" sz="2600" dirty="0">
                <a:solidFill>
                  <a:schemeClr val="bg1"/>
                </a:solidFill>
                <a:latin typeface="Montserrat" panose="00000500000000000000" pitchFamily="2" charset="0"/>
              </a:rPr>
              <a:t> ở </a:t>
            </a:r>
            <a:r>
              <a:rPr lang="fr-FR" sz="2600" dirty="0" err="1">
                <a:solidFill>
                  <a:schemeClr val="bg1"/>
                </a:solidFill>
                <a:latin typeface="Montserrat" panose="00000500000000000000" pitchFamily="2" charset="0"/>
              </a:rPr>
              <a:t>trên</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hiện</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trường</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để</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trả</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lời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câu</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tiếp</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theo</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Nếu</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sai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bị</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loại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và</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bước</a:t>
            </a:r>
            <a:r>
              <a:rPr lang="fr-FR" sz="2600" dirty="0">
                <a:solidFill>
                  <a:schemeClr val="bg1"/>
                </a:solidFill>
                <a:latin typeface="Montserrat" panose="00000500000000000000" pitchFamily="2" charset="0"/>
              </a:rPr>
              <a:t> ra </a:t>
            </a:r>
            <a:r>
              <a:rPr lang="fr-FR" sz="2600" dirty="0" err="1">
                <a:solidFill>
                  <a:schemeClr val="bg1"/>
                </a:solidFill>
                <a:latin typeface="Montserrat" panose="00000500000000000000" pitchFamily="2" charset="0"/>
              </a:rPr>
              <a:t>khỏi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hiện</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trường</a:t>
            </a:r>
            <a:r>
              <a:rPr lang="fr-FR" sz="2600" dirty="0">
                <a:solidFill>
                  <a:schemeClr val="bg1"/>
                </a:solidFill>
                <a:latin typeface="Montserrat" panose="00000500000000000000" pitchFamily="2" charset="0"/>
              </a:rPr>
              <a:t>. 2 </a:t>
            </a:r>
            <a:r>
              <a:rPr lang="fr-FR" sz="2600" dirty="0" err="1">
                <a:solidFill>
                  <a:schemeClr val="bg1"/>
                </a:solidFill>
                <a:latin typeface="Montserrat" panose="00000500000000000000" pitchFamily="2" charset="0"/>
              </a:rPr>
              <a:t>Người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còn</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lại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cuối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cùng</a:t>
            </a:r>
            <a:r>
              <a:rPr lang="fr-FR" sz="2600" dirty="0">
                <a:solidFill>
                  <a:schemeClr val="bg1"/>
                </a:solidFill>
                <a:latin typeface="Montserrat" panose="00000500000000000000" pitchFamily="2" charset="0"/>
              </a:rPr>
              <a:t> là </a:t>
            </a:r>
            <a:r>
              <a:rPr lang="fr-FR" sz="2600" dirty="0" err="1">
                <a:solidFill>
                  <a:schemeClr val="bg1"/>
                </a:solidFill>
                <a:latin typeface="Montserrat" panose="00000500000000000000" pitchFamily="2" charset="0"/>
              </a:rPr>
              <a:t>người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xuất</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sắc</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nhất</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Người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nào</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trả</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lời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đúng</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câu</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hỏi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cuối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cùng</a:t>
            </a:r>
            <a:r>
              <a:rPr lang="fr-FR" sz="2600" dirty="0">
                <a:solidFill>
                  <a:schemeClr val="bg1"/>
                </a:solidFill>
                <a:latin typeface="Montserrat" panose="00000500000000000000" pitchFamily="2" charset="0"/>
              </a:rPr>
              <a:t> là </a:t>
            </a:r>
            <a:r>
              <a:rPr lang="fr-FR" sz="2600" dirty="0" err="1">
                <a:solidFill>
                  <a:schemeClr val="bg1"/>
                </a:solidFill>
                <a:latin typeface="Montserrat" panose="00000500000000000000" pitchFamily="2" charset="0"/>
              </a:rPr>
              <a:t>người</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chiến</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thắng</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rung</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được</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chuông</a:t>
            </a:r>
            <a:r>
              <a:rPr lang="fr-FR" sz="2600" dirty="0">
                <a:solidFill>
                  <a:schemeClr val="bg1"/>
                </a:solidFill>
                <a:latin typeface="Montserrat" panose="00000500000000000000" pitchFamily="2" charset="0"/>
              </a:rPr>
              <a:t> </a:t>
            </a:r>
            <a:r>
              <a:rPr lang="fr-FR" sz="2600" dirty="0" err="1">
                <a:solidFill>
                  <a:schemeClr val="bg1"/>
                </a:solidFill>
                <a:latin typeface="Montserrat" panose="00000500000000000000" pitchFamily="2" charset="0"/>
              </a:rPr>
              <a:t>vàng</a:t>
            </a:r>
            <a:r>
              <a:rPr lang="fr-FR" sz="2600" dirty="0">
                <a:solidFill>
                  <a:schemeClr val="bg1"/>
                </a:solidFill>
                <a:latin typeface="Montserrat" panose="00000500000000000000" pitchFamily="2" charset="0"/>
              </a:rPr>
              <a:t>.</a:t>
            </a:r>
          </a:p>
        </p:txBody>
      </p:sp>
      <p:sp>
        <p:nvSpPr>
          <p:cNvPr id="18" name="TextBox 17">
            <a:extLst>
              <a:ext uri="{FF2B5EF4-FFF2-40B4-BE49-F238E27FC236}">
                <a16:creationId xmlns:a16="http://schemas.microsoft.com/office/drawing/2014/main" id="{2C57131F-C79D-4825-BD7B-1FBE387F303C}"/>
              </a:ext>
            </a:extLst>
          </p:cNvPr>
          <p:cNvSpPr txBox="1"/>
          <p:nvPr/>
        </p:nvSpPr>
        <p:spPr>
          <a:xfrm>
            <a:off x="3068243" y="852332"/>
            <a:ext cx="6407395" cy="769441"/>
          </a:xfrm>
          <a:prstGeom prst="rect">
            <a:avLst/>
          </a:prstGeom>
          <a:noFill/>
        </p:spPr>
        <p:txBody>
          <a:bodyPr wrap="none" rtlCol="0">
            <a:spAutoFit/>
            <a:scene3d>
              <a:camera prst="orthographicFront"/>
              <a:lightRig rig="threePt" dir="t"/>
            </a:scene3d>
            <a:sp3d extrusionH="57150">
              <a:bevelT w="38100" h="38100" prst="angle"/>
            </a:sp3d>
          </a:bodyPr>
          <a:lstStyle/>
          <a:p>
            <a:r>
              <a:rPr lang="fr-FR" sz="44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RUNG CHUÔNG VÀNG</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301" y="-123663"/>
            <a:ext cx="2721429" cy="2721429"/>
          </a:xfrm>
          <a:prstGeom prst="rect">
            <a:avLst/>
          </a:prstGeom>
        </p:spPr>
      </p:pic>
      <p:pic>
        <p:nvPicPr>
          <p:cNvPr id="3" name="Nhac RCV">
            <a:hlinkClick r:id="" action="ppaction://media"/>
            <a:extLst>
              <a:ext uri="{FF2B5EF4-FFF2-40B4-BE49-F238E27FC236}">
                <a16:creationId xmlns:a16="http://schemas.microsoft.com/office/drawing/2014/main" id="{B129DF28-4564-4F2F-A4BC-626EE50414F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52332"/>
            <a:ext cx="609600" cy="609600"/>
          </a:xfrm>
          <a:prstGeom prst="rect">
            <a:avLst/>
          </a:prstGeom>
        </p:spPr>
      </p:pic>
    </p:spTree>
    <p:extLst>
      <p:ext uri="{BB962C8B-B14F-4D97-AF65-F5344CB8AC3E}">
        <p14:creationId xmlns:p14="http://schemas.microsoft.com/office/powerpoint/2010/main" val="349941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92"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22" presetClass="entr" presetSubtype="8" fill="hold" nodeType="withEffect">
                                  <p:stCondLst>
                                    <p:cond delay="0"/>
                                  </p:stCondLst>
                                  <p:iterate type="lt">
                                    <p:tmPct val="16923"/>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1000"/>
                                        <p:tgtEl>
                                          <p:spTgt spid="18">
                                            <p:txEl>
                                              <p:pRg st="0" end="0"/>
                                            </p:txEl>
                                          </p:spTgt>
                                        </p:tgtEl>
                                      </p:cBhvr>
                                    </p:animEffect>
                                  </p:childTnLst>
                                </p:cTn>
                              </p:par>
                              <p:par>
                                <p:cTn id="16" presetID="14" presetClass="entr" presetSubtype="10" repeatCount="5000" fill="hold" grpId="0" nodeType="withEffect">
                                  <p:stCondLst>
                                    <p:cond delay="3250"/>
                                  </p:stCondLst>
                                  <p:iterate type="lt">
                                    <p:tmPct val="0"/>
                                  </p:iterate>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750"/>
                                        <p:tgtEl>
                                          <p:spTgt spid="18">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10" grpId="0"/>
      <p:bldP spid="1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938992"/>
          </a:xfrm>
          <a:prstGeom prst="rect">
            <a:avLst/>
          </a:prstGeom>
          <a:noFill/>
        </p:spPr>
        <p:txBody>
          <a:bodyPr wrap="square" rtlCol="0">
            <a:spAutoFit/>
          </a:bodyPr>
          <a:lstStyle/>
          <a:p>
            <a:r>
              <a:rPr lang="vi-VN" sz="2000" b="1" dirty="0">
                <a:solidFill>
                  <a:schemeClr val="bg1"/>
                </a:solidFill>
              </a:rPr>
              <a:t>Câu </a:t>
            </a:r>
            <a:r>
              <a:rPr lang="en-US" sz="2000" b="1" dirty="0">
                <a:solidFill>
                  <a:schemeClr val="bg1"/>
                </a:solidFill>
              </a:rPr>
              <a:t>1</a:t>
            </a:r>
            <a:r>
              <a:rPr lang="vi-VN" sz="2000" b="1" dirty="0">
                <a:solidFill>
                  <a:schemeClr val="bg1"/>
                </a:solidFill>
              </a:rPr>
              <a:t>. Công thức hóa học của acid có gốc acid (= S) và (≡ PO</a:t>
            </a:r>
            <a:r>
              <a:rPr lang="vi-VN" sz="2000" b="1" baseline="-25000" dirty="0">
                <a:solidFill>
                  <a:schemeClr val="bg1"/>
                </a:solidFill>
              </a:rPr>
              <a:t>4</a:t>
            </a:r>
            <a:r>
              <a:rPr lang="vi-VN" sz="2000" b="1" dirty="0">
                <a:solidFill>
                  <a:schemeClr val="bg1"/>
                </a:solidFill>
              </a:rPr>
              <a:t>) lần lượt là:</a:t>
            </a:r>
            <a:endParaRPr lang="en-US" sz="2000" b="1" dirty="0">
              <a:solidFill>
                <a:schemeClr val="bg1"/>
              </a:solidFill>
            </a:endParaRPr>
          </a:p>
          <a:p>
            <a:r>
              <a:rPr lang="en-US" sz="2000" b="1" dirty="0">
                <a:solidFill>
                  <a:schemeClr val="bg1"/>
                </a:solidFill>
              </a:rPr>
              <a:t>A. HS</a:t>
            </a:r>
            <a:r>
              <a:rPr lang="en-US" sz="2000" b="1" baseline="-25000" dirty="0">
                <a:solidFill>
                  <a:schemeClr val="bg1"/>
                </a:solidFill>
              </a:rPr>
              <a:t>2</a:t>
            </a:r>
            <a:r>
              <a:rPr lang="en-US" sz="2000" b="1" dirty="0">
                <a:solidFill>
                  <a:schemeClr val="bg1"/>
                </a:solidFill>
              </a:rPr>
              <a:t>; H</a:t>
            </a:r>
            <a:r>
              <a:rPr lang="en-US" sz="2000" b="1" baseline="-25000" dirty="0">
                <a:solidFill>
                  <a:schemeClr val="bg1"/>
                </a:solidFill>
              </a:rPr>
              <a:t>3</a:t>
            </a:r>
            <a:r>
              <a:rPr lang="en-US" sz="2000" b="1" dirty="0">
                <a:solidFill>
                  <a:schemeClr val="bg1"/>
                </a:solidFill>
              </a:rPr>
              <a:t>PO</a:t>
            </a:r>
            <a:r>
              <a:rPr lang="en-US" sz="2000" b="1" baseline="-25000" dirty="0">
                <a:solidFill>
                  <a:schemeClr val="bg1"/>
                </a:solidFill>
              </a:rPr>
              <a:t>4</a:t>
            </a:r>
            <a:r>
              <a:rPr lang="en-US" sz="2000" b="1" dirty="0">
                <a:solidFill>
                  <a:schemeClr val="bg1"/>
                </a:solidFill>
              </a:rPr>
              <a:t>.</a:t>
            </a:r>
          </a:p>
          <a:p>
            <a:r>
              <a:rPr lang="en-US" sz="2000" b="1" dirty="0">
                <a:solidFill>
                  <a:schemeClr val="bg1"/>
                </a:solidFill>
              </a:rPr>
              <a:t>B. H</a:t>
            </a:r>
            <a:r>
              <a:rPr lang="en-US" sz="2000" b="1" baseline="-25000" dirty="0">
                <a:solidFill>
                  <a:schemeClr val="bg1"/>
                </a:solidFill>
              </a:rPr>
              <a:t>2</a:t>
            </a:r>
            <a:r>
              <a:rPr lang="en-US" sz="2000" b="1" dirty="0">
                <a:solidFill>
                  <a:schemeClr val="bg1"/>
                </a:solidFill>
              </a:rPr>
              <a:t>S; H(PO4)</a:t>
            </a:r>
            <a:r>
              <a:rPr lang="en-US" sz="2000" b="1" baseline="-25000" dirty="0">
                <a:solidFill>
                  <a:schemeClr val="bg1"/>
                </a:solidFill>
              </a:rPr>
              <a:t>3</a:t>
            </a:r>
            <a:r>
              <a:rPr lang="en-US" sz="2000" b="1" dirty="0">
                <a:solidFill>
                  <a:schemeClr val="bg1"/>
                </a:solidFill>
              </a:rPr>
              <a:t>.</a:t>
            </a:r>
          </a:p>
          <a:p>
            <a:r>
              <a:rPr lang="en-US" sz="2000" b="1" dirty="0">
                <a:solidFill>
                  <a:schemeClr val="bg1"/>
                </a:solidFill>
              </a:rPr>
              <a:t>C. H</a:t>
            </a:r>
            <a:r>
              <a:rPr lang="en-US" sz="2000" b="1" baseline="-25000" dirty="0">
                <a:solidFill>
                  <a:schemeClr val="bg1"/>
                </a:solidFill>
              </a:rPr>
              <a:t>2</a:t>
            </a:r>
            <a:r>
              <a:rPr lang="en-US" sz="2000" b="1" dirty="0">
                <a:solidFill>
                  <a:schemeClr val="bg1"/>
                </a:solidFill>
              </a:rPr>
              <a:t>S; H</a:t>
            </a:r>
            <a:r>
              <a:rPr lang="en-US" sz="2000" b="1" baseline="-25000" dirty="0">
                <a:solidFill>
                  <a:schemeClr val="bg1"/>
                </a:solidFill>
              </a:rPr>
              <a:t>3</a:t>
            </a:r>
            <a:r>
              <a:rPr lang="en-US" sz="2000" b="1" dirty="0">
                <a:solidFill>
                  <a:schemeClr val="bg1"/>
                </a:solidFill>
              </a:rPr>
              <a:t>PO</a:t>
            </a:r>
            <a:r>
              <a:rPr lang="en-US" sz="2000" b="1" baseline="-25000" dirty="0">
                <a:solidFill>
                  <a:schemeClr val="bg1"/>
                </a:solidFill>
              </a:rPr>
              <a:t>4</a:t>
            </a:r>
            <a:r>
              <a:rPr lang="en-US" sz="2000" b="1" dirty="0">
                <a:solidFill>
                  <a:schemeClr val="bg1"/>
                </a:solidFill>
              </a:rPr>
              <a:t>.</a:t>
            </a:r>
          </a:p>
          <a:p>
            <a:r>
              <a:rPr lang="en-US" sz="2000" b="1" dirty="0">
                <a:solidFill>
                  <a:schemeClr val="bg1"/>
                </a:solidFill>
              </a:rPr>
              <a:t>D. HS; HPO</a:t>
            </a:r>
            <a:r>
              <a:rPr lang="en-US" sz="2000" b="1" baseline="-25000" dirty="0">
                <a:solidFill>
                  <a:schemeClr val="bg1"/>
                </a:solidFill>
              </a:rPr>
              <a:t>4</a:t>
            </a:r>
            <a:r>
              <a:rPr lang="en-US" sz="2000" b="1" dirty="0">
                <a:solidFill>
                  <a:schemeClr val="bg1"/>
                </a:solidFill>
              </a:rPr>
              <a:t>.</a:t>
            </a: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341373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631216"/>
          </a:xfrm>
          <a:prstGeom prst="rect">
            <a:avLst/>
          </a:prstGeom>
          <a:noFill/>
        </p:spPr>
        <p:txBody>
          <a:bodyPr wrap="square" rtlCol="0">
            <a:spAutoFit/>
          </a:bodyPr>
          <a:lstStyle/>
          <a:p>
            <a:r>
              <a:rPr lang="vi-VN" sz="2000" b="1" dirty="0">
                <a:solidFill>
                  <a:schemeClr val="bg1"/>
                </a:solidFill>
              </a:rPr>
              <a:t>Câu </a:t>
            </a:r>
            <a:r>
              <a:rPr lang="en-US" sz="2000" b="1" dirty="0">
                <a:solidFill>
                  <a:schemeClr val="bg1"/>
                </a:solidFill>
              </a:rPr>
              <a:t>2</a:t>
            </a:r>
            <a:r>
              <a:rPr lang="vi-VN" sz="2000" b="1" dirty="0">
                <a:solidFill>
                  <a:schemeClr val="bg1"/>
                </a:solidFill>
              </a:rPr>
              <a:t>. </a:t>
            </a:r>
            <a:r>
              <a:rPr lang="vi-VN" sz="2000" dirty="0">
                <a:solidFill>
                  <a:schemeClr val="bg1"/>
                </a:solidFill>
              </a:rPr>
              <a:t>Thành phần phân tử của base gồm  </a:t>
            </a:r>
            <a:endParaRPr lang="en-US" sz="2000" dirty="0">
              <a:solidFill>
                <a:schemeClr val="bg1"/>
              </a:solidFill>
            </a:endParaRPr>
          </a:p>
          <a:p>
            <a:r>
              <a:rPr lang="vi-VN" sz="2000" dirty="0">
                <a:solidFill>
                  <a:schemeClr val="bg1"/>
                </a:solidFill>
              </a:rPr>
              <a:t>A. một nguyên tử kim loại và một hay nhiều nhóm –OH.</a:t>
            </a:r>
            <a:endParaRPr lang="en-US" sz="2000" dirty="0">
              <a:solidFill>
                <a:schemeClr val="bg1"/>
              </a:solidFill>
            </a:endParaRPr>
          </a:p>
          <a:p>
            <a:r>
              <a:rPr lang="vi-VN" sz="2000" dirty="0">
                <a:solidFill>
                  <a:schemeClr val="bg1"/>
                </a:solidFill>
              </a:rPr>
              <a:t>B. một nguyên tử kim loại và nhiều nhóm –OH.</a:t>
            </a:r>
            <a:endParaRPr lang="en-US" sz="2000" dirty="0">
              <a:solidFill>
                <a:schemeClr val="bg1"/>
              </a:solidFill>
            </a:endParaRPr>
          </a:p>
          <a:p>
            <a:r>
              <a:rPr lang="vi-VN" sz="2000" dirty="0">
                <a:solidFill>
                  <a:schemeClr val="bg1"/>
                </a:solidFill>
              </a:rPr>
              <a:t>C. một hay nhiều nguyên tử kim loại và một hay nhiều nhóm –OH.</a:t>
            </a:r>
            <a:endParaRPr lang="en-US" sz="2000" dirty="0">
              <a:solidFill>
                <a:schemeClr val="bg1"/>
              </a:solidFill>
            </a:endParaRPr>
          </a:p>
          <a:p>
            <a:r>
              <a:rPr lang="vi-VN" sz="2000" dirty="0">
                <a:solidFill>
                  <a:schemeClr val="bg1"/>
                </a:solidFill>
              </a:rPr>
              <a:t>D. một hay nhiều nguyên tử kim loại và nhiều nhóm –OH.</a:t>
            </a:r>
            <a:endParaRPr lang="en-US" sz="2000"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17394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2308324"/>
          </a:xfrm>
          <a:prstGeom prst="rect">
            <a:avLst/>
          </a:prstGeom>
          <a:noFill/>
        </p:spPr>
        <p:txBody>
          <a:bodyPr wrap="square" rtlCol="0">
            <a:spAutoFit/>
          </a:bodyPr>
          <a:lstStyle/>
          <a:p>
            <a:r>
              <a:rPr lang="vi-VN" sz="2400" b="1" dirty="0">
                <a:solidFill>
                  <a:schemeClr val="bg1"/>
                </a:solidFill>
              </a:rPr>
              <a:t>Câu 3:</a:t>
            </a:r>
            <a:r>
              <a:rPr lang="vi-VN" sz="2400" dirty="0">
                <a:solidFill>
                  <a:schemeClr val="bg1"/>
                </a:solidFill>
              </a:rPr>
              <a:t> Thành phần của Oxide bắt buộc phải chứa nguyên tố nào dưới đây?</a:t>
            </a:r>
            <a:endParaRPr lang="en-US" sz="2400" dirty="0">
              <a:solidFill>
                <a:schemeClr val="bg1"/>
              </a:solidFill>
            </a:endParaRPr>
          </a:p>
          <a:p>
            <a:r>
              <a:rPr lang="en-US" sz="2400" dirty="0">
                <a:solidFill>
                  <a:schemeClr val="bg1"/>
                </a:solidFill>
              </a:rPr>
              <a:t>A. Oxi</a:t>
            </a:r>
          </a:p>
          <a:p>
            <a:r>
              <a:rPr lang="en-US" sz="2400" dirty="0">
                <a:solidFill>
                  <a:schemeClr val="bg1"/>
                </a:solidFill>
              </a:rPr>
              <a:t>B. Halogen</a:t>
            </a:r>
          </a:p>
          <a:p>
            <a:r>
              <a:rPr lang="en-US" sz="2400" dirty="0">
                <a:solidFill>
                  <a:schemeClr val="bg1"/>
                </a:solidFill>
              </a:rPr>
              <a:t>C. hydro</a:t>
            </a:r>
          </a:p>
          <a:p>
            <a:r>
              <a:rPr lang="en-US" sz="2400" dirty="0">
                <a:solidFill>
                  <a:schemeClr val="bg1"/>
                </a:solidFill>
              </a:rPr>
              <a:t>D. Sulfur</a:t>
            </a: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49396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477328"/>
          </a:xfrm>
          <a:prstGeom prst="rect">
            <a:avLst/>
          </a:prstGeom>
          <a:noFill/>
        </p:spPr>
        <p:txBody>
          <a:bodyPr wrap="square" rtlCol="0">
            <a:spAutoFit/>
          </a:bodyPr>
          <a:lstStyle/>
          <a:p>
            <a:r>
              <a:rPr lang="vi-VN" b="1" dirty="0">
                <a:solidFill>
                  <a:schemeClr val="bg1"/>
                </a:solidFill>
              </a:rPr>
              <a:t>Câu </a:t>
            </a:r>
            <a:r>
              <a:rPr lang="en-US" b="1" dirty="0">
                <a:solidFill>
                  <a:schemeClr val="bg1"/>
                </a:solidFill>
              </a:rPr>
              <a:t>4</a:t>
            </a:r>
            <a:r>
              <a:rPr lang="vi-VN" b="1" dirty="0">
                <a:solidFill>
                  <a:schemeClr val="bg1"/>
                </a:solidFill>
              </a:rPr>
              <a:t>. </a:t>
            </a:r>
            <a:r>
              <a:rPr lang="vi-VN" dirty="0">
                <a:solidFill>
                  <a:schemeClr val="bg1"/>
                </a:solidFill>
              </a:rPr>
              <a:t>Tính chất hóa học nào sau đây không phải là của muối: </a:t>
            </a:r>
            <a:endParaRPr lang="en-US" dirty="0">
              <a:solidFill>
                <a:schemeClr val="bg1"/>
              </a:solidFill>
            </a:endParaRPr>
          </a:p>
          <a:p>
            <a:r>
              <a:rPr lang="vi-VN" dirty="0">
                <a:solidFill>
                  <a:schemeClr val="bg1"/>
                </a:solidFill>
              </a:rPr>
              <a:t>A. Tác dụng với kim loại sinh ra muối mới và khí bay hơi</a:t>
            </a:r>
            <a:endParaRPr lang="en-US" dirty="0">
              <a:solidFill>
                <a:schemeClr val="bg1"/>
              </a:solidFill>
            </a:endParaRPr>
          </a:p>
          <a:p>
            <a:r>
              <a:rPr lang="vi-VN" dirty="0">
                <a:solidFill>
                  <a:schemeClr val="bg1"/>
                </a:solidFill>
              </a:rPr>
              <a:t>B. Tác dụng với acid tạo thành muối mới và acid mới</a:t>
            </a:r>
            <a:endParaRPr lang="en-US" dirty="0">
              <a:solidFill>
                <a:schemeClr val="bg1"/>
              </a:solidFill>
            </a:endParaRPr>
          </a:p>
          <a:p>
            <a:r>
              <a:rPr lang="vi-VN" dirty="0">
                <a:solidFill>
                  <a:schemeClr val="bg1"/>
                </a:solidFill>
              </a:rPr>
              <a:t>C. Tác dụng với base tạo thành muối mới và base mới</a:t>
            </a:r>
            <a:endParaRPr lang="en-US" dirty="0">
              <a:solidFill>
                <a:schemeClr val="bg1"/>
              </a:solidFill>
            </a:endParaRPr>
          </a:p>
          <a:p>
            <a:r>
              <a:rPr lang="vi-VN" dirty="0">
                <a:solidFill>
                  <a:schemeClr val="bg1"/>
                </a:solidFill>
              </a:rPr>
              <a:t>D. Bị phân hủy ở nhiệt độ cao</a:t>
            </a:r>
            <a:endParaRPr lang="en-US"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301358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477328"/>
          </a:xfrm>
          <a:prstGeom prst="rect">
            <a:avLst/>
          </a:prstGeom>
          <a:noFill/>
        </p:spPr>
        <p:txBody>
          <a:bodyPr wrap="square" rtlCol="0">
            <a:spAutoFit/>
          </a:bodyPr>
          <a:lstStyle/>
          <a:p>
            <a:r>
              <a:rPr lang="vi-VN" b="1" dirty="0">
                <a:solidFill>
                  <a:schemeClr val="bg1"/>
                </a:solidFill>
              </a:rPr>
              <a:t>Câu 5: Phân bón dạng đơn gồm</a:t>
            </a:r>
            <a:endParaRPr lang="en-US" b="1" dirty="0">
              <a:solidFill>
                <a:schemeClr val="bg1"/>
              </a:solidFill>
            </a:endParaRPr>
          </a:p>
          <a:p>
            <a:r>
              <a:rPr lang="vi-VN" b="1" dirty="0">
                <a:solidFill>
                  <a:schemeClr val="bg1"/>
                </a:solidFill>
              </a:rPr>
              <a:t>A. Phân đạm (chứa N).</a:t>
            </a:r>
            <a:endParaRPr lang="en-US" b="1" dirty="0">
              <a:solidFill>
                <a:schemeClr val="bg1"/>
              </a:solidFill>
            </a:endParaRPr>
          </a:p>
          <a:p>
            <a:r>
              <a:rPr lang="vi-VN" b="1" dirty="0">
                <a:solidFill>
                  <a:schemeClr val="bg1"/>
                </a:solidFill>
              </a:rPr>
              <a:t>B. Phân lân (chứa P).</a:t>
            </a:r>
            <a:endParaRPr lang="en-US" b="1" dirty="0">
              <a:solidFill>
                <a:schemeClr val="bg1"/>
              </a:solidFill>
            </a:endParaRPr>
          </a:p>
          <a:p>
            <a:r>
              <a:rPr lang="fr-FR" b="1" dirty="0">
                <a:solidFill>
                  <a:schemeClr val="bg1"/>
                </a:solidFill>
              </a:rPr>
              <a:t>C. </a:t>
            </a:r>
            <a:r>
              <a:rPr lang="fr-FR" b="1" dirty="0" err="1">
                <a:solidFill>
                  <a:schemeClr val="bg1"/>
                </a:solidFill>
              </a:rPr>
              <a:t>Phân</a:t>
            </a:r>
            <a:r>
              <a:rPr lang="fr-FR" b="1" dirty="0">
                <a:solidFill>
                  <a:schemeClr val="bg1"/>
                </a:solidFill>
              </a:rPr>
              <a:t> potassium (</a:t>
            </a:r>
            <a:r>
              <a:rPr lang="fr-FR" b="1" dirty="0" err="1">
                <a:solidFill>
                  <a:schemeClr val="bg1"/>
                </a:solidFill>
              </a:rPr>
              <a:t>chứa</a:t>
            </a:r>
            <a:r>
              <a:rPr lang="fr-FR" b="1" dirty="0">
                <a:solidFill>
                  <a:schemeClr val="bg1"/>
                </a:solidFill>
              </a:rPr>
              <a:t> K).</a:t>
            </a:r>
            <a:endParaRPr lang="en-US" b="1" dirty="0">
              <a:solidFill>
                <a:schemeClr val="bg1"/>
              </a:solidFill>
            </a:endParaRPr>
          </a:p>
          <a:p>
            <a:r>
              <a:rPr lang="en-US" b="1" dirty="0">
                <a:solidFill>
                  <a:schemeClr val="bg1"/>
                </a:solidFill>
              </a:rPr>
              <a:t>D. </a:t>
            </a:r>
            <a:r>
              <a:rPr lang="en-US" b="1" dirty="0" err="1">
                <a:solidFill>
                  <a:schemeClr val="bg1"/>
                </a:solidFill>
              </a:rPr>
              <a:t>Cả</a:t>
            </a:r>
            <a:r>
              <a:rPr lang="en-US" b="1" dirty="0">
                <a:solidFill>
                  <a:schemeClr val="bg1"/>
                </a:solidFill>
              </a:rPr>
              <a:t> A, B, C </a:t>
            </a:r>
            <a:r>
              <a:rPr lang="en-US" b="1" dirty="0" err="1">
                <a:solidFill>
                  <a:schemeClr val="bg1"/>
                </a:solidFill>
              </a:rPr>
              <a:t>đều</a:t>
            </a:r>
            <a:r>
              <a:rPr lang="en-US" b="1" dirty="0">
                <a:solidFill>
                  <a:schemeClr val="bg1"/>
                </a:solidFill>
              </a:rPr>
              <a:t> </a:t>
            </a:r>
            <a:r>
              <a:rPr lang="en-US" b="1" dirty="0" err="1">
                <a:solidFill>
                  <a:schemeClr val="bg1"/>
                </a:solidFill>
              </a:rPr>
              <a:t>đúng</a:t>
            </a:r>
            <a:r>
              <a:rPr lang="en-US" b="1" dirty="0">
                <a:solidFill>
                  <a:schemeClr val="bg1"/>
                </a:solidFill>
              </a:rPr>
              <a:t>.</a:t>
            </a: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78732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938992"/>
          </a:xfrm>
          <a:prstGeom prst="rect">
            <a:avLst/>
          </a:prstGeom>
          <a:noFill/>
        </p:spPr>
        <p:txBody>
          <a:bodyPr wrap="square" rtlCol="0">
            <a:spAutoFit/>
          </a:bodyPr>
          <a:lstStyle/>
          <a:p>
            <a:r>
              <a:rPr lang="en-US" sz="2400" b="1" dirty="0" err="1">
                <a:solidFill>
                  <a:schemeClr val="bg1"/>
                </a:solidFill>
              </a:rPr>
              <a:t>Câu</a:t>
            </a:r>
            <a:r>
              <a:rPr lang="en-US" sz="2400" b="1" dirty="0">
                <a:solidFill>
                  <a:schemeClr val="bg1"/>
                </a:solidFill>
              </a:rPr>
              <a:t> 6.</a:t>
            </a:r>
            <a:r>
              <a:rPr lang="en-US" sz="2400" dirty="0">
                <a:solidFill>
                  <a:schemeClr val="bg1"/>
                </a:solidFill>
              </a:rPr>
              <a:t> </a:t>
            </a:r>
            <a:r>
              <a:rPr lang="en-US" sz="2400" dirty="0" err="1">
                <a:solidFill>
                  <a:schemeClr val="bg1"/>
                </a:solidFill>
              </a:rPr>
              <a:t>Chất</a:t>
            </a:r>
            <a:r>
              <a:rPr lang="en-US" sz="2400" dirty="0">
                <a:solidFill>
                  <a:schemeClr val="bg1"/>
                </a:solidFill>
              </a:rPr>
              <a:t> </a:t>
            </a:r>
            <a:r>
              <a:rPr lang="en-US" sz="2400" dirty="0" err="1">
                <a:solidFill>
                  <a:schemeClr val="bg1"/>
                </a:solidFill>
              </a:rPr>
              <a:t>nào</a:t>
            </a:r>
            <a:r>
              <a:rPr lang="en-US" sz="2400" dirty="0">
                <a:solidFill>
                  <a:schemeClr val="bg1"/>
                </a:solidFill>
              </a:rPr>
              <a:t> </a:t>
            </a:r>
            <a:r>
              <a:rPr lang="en-US" sz="2400" dirty="0" err="1">
                <a:solidFill>
                  <a:schemeClr val="bg1"/>
                </a:solidFill>
              </a:rPr>
              <a:t>sau</a:t>
            </a:r>
            <a:r>
              <a:rPr lang="en-US" sz="2400" dirty="0">
                <a:solidFill>
                  <a:schemeClr val="bg1"/>
                </a:solidFill>
              </a:rPr>
              <a:t> </a:t>
            </a:r>
            <a:r>
              <a:rPr lang="en-US" sz="2400" dirty="0" err="1">
                <a:solidFill>
                  <a:schemeClr val="bg1"/>
                </a:solidFill>
              </a:rPr>
              <a:t>đây</a:t>
            </a:r>
            <a:r>
              <a:rPr lang="en-US" sz="2400" dirty="0">
                <a:solidFill>
                  <a:schemeClr val="bg1"/>
                </a:solidFill>
              </a:rPr>
              <a:t> </a:t>
            </a:r>
            <a:r>
              <a:rPr lang="en-US" sz="2400" dirty="0" err="1">
                <a:solidFill>
                  <a:schemeClr val="bg1"/>
                </a:solidFill>
              </a:rPr>
              <a:t>là</a:t>
            </a:r>
            <a:r>
              <a:rPr lang="en-US" sz="2400" dirty="0">
                <a:solidFill>
                  <a:schemeClr val="bg1"/>
                </a:solidFill>
              </a:rPr>
              <a:t> acid?</a:t>
            </a:r>
          </a:p>
          <a:p>
            <a:r>
              <a:rPr lang="en-US" sz="2400" dirty="0">
                <a:solidFill>
                  <a:schemeClr val="bg1"/>
                </a:solidFill>
              </a:rPr>
              <a:t>A. HCl.</a:t>
            </a:r>
          </a:p>
          <a:p>
            <a:r>
              <a:rPr lang="en-US" sz="2400" dirty="0">
                <a:solidFill>
                  <a:schemeClr val="bg1"/>
                </a:solidFill>
              </a:rPr>
              <a:t>B. NaCl.</a:t>
            </a:r>
          </a:p>
          <a:p>
            <a:r>
              <a:rPr lang="en-US" sz="2400" dirty="0">
                <a:solidFill>
                  <a:schemeClr val="bg1"/>
                </a:solidFill>
              </a:rPr>
              <a:t>C. Ba(OH)</a:t>
            </a:r>
            <a:r>
              <a:rPr lang="en-US" sz="2400" baseline="-25000" dirty="0">
                <a:solidFill>
                  <a:schemeClr val="bg1"/>
                </a:solidFill>
              </a:rPr>
              <a:t>2</a:t>
            </a:r>
            <a:r>
              <a:rPr lang="en-US" sz="2400" dirty="0">
                <a:solidFill>
                  <a:schemeClr val="bg1"/>
                </a:solidFill>
              </a:rPr>
              <a:t>.</a:t>
            </a:r>
          </a:p>
          <a:p>
            <a:r>
              <a:rPr lang="en-US" sz="2400" dirty="0">
                <a:solidFill>
                  <a:schemeClr val="bg1"/>
                </a:solidFill>
              </a:rPr>
              <a:t>D. MgSO</a:t>
            </a:r>
            <a:r>
              <a:rPr lang="en-US" sz="2400" baseline="-25000" dirty="0">
                <a:solidFill>
                  <a:schemeClr val="bg1"/>
                </a:solidFill>
              </a:rPr>
              <a:t>4</a:t>
            </a:r>
            <a:r>
              <a:rPr lang="en-US" sz="2400" dirty="0">
                <a:solidFill>
                  <a:schemeClr val="bg1"/>
                </a:solidFill>
              </a:rPr>
              <a:t>.</a:t>
            </a: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92780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477328"/>
          </a:xfrm>
          <a:prstGeom prst="rect">
            <a:avLst/>
          </a:prstGeom>
          <a:noFill/>
        </p:spPr>
        <p:txBody>
          <a:bodyPr wrap="square" rtlCol="0">
            <a:spAutoFit/>
          </a:bodyPr>
          <a:lstStyle/>
          <a:p>
            <a:r>
              <a:rPr lang="vi-VN" b="1" dirty="0">
                <a:solidFill>
                  <a:schemeClr val="bg1"/>
                </a:solidFill>
              </a:rPr>
              <a:t>Câu </a:t>
            </a:r>
            <a:r>
              <a:rPr lang="en-US" b="1" dirty="0">
                <a:solidFill>
                  <a:schemeClr val="bg1"/>
                </a:solidFill>
              </a:rPr>
              <a:t>7</a:t>
            </a:r>
            <a:r>
              <a:rPr lang="vi-VN" b="1" dirty="0">
                <a:solidFill>
                  <a:schemeClr val="bg1"/>
                </a:solidFill>
              </a:rPr>
              <a:t>. Tên gọi của NaOH là </a:t>
            </a:r>
            <a:endParaRPr lang="en-US" b="1" dirty="0">
              <a:solidFill>
                <a:schemeClr val="bg1"/>
              </a:solidFill>
            </a:endParaRPr>
          </a:p>
          <a:p>
            <a:r>
              <a:rPr lang="vi-VN" b="1" dirty="0">
                <a:solidFill>
                  <a:schemeClr val="bg1"/>
                </a:solidFill>
              </a:rPr>
              <a:t>A. Sodium Oxide </a:t>
            </a:r>
            <a:endParaRPr lang="en-US" b="1" dirty="0">
              <a:solidFill>
                <a:schemeClr val="bg1"/>
              </a:solidFill>
            </a:endParaRPr>
          </a:p>
          <a:p>
            <a:r>
              <a:rPr lang="vi-VN" b="1" dirty="0">
                <a:solidFill>
                  <a:schemeClr val="bg1"/>
                </a:solidFill>
              </a:rPr>
              <a:t>B. Sodium hydroxide </a:t>
            </a:r>
            <a:endParaRPr lang="en-US" b="1" dirty="0">
              <a:solidFill>
                <a:schemeClr val="bg1"/>
              </a:solidFill>
            </a:endParaRPr>
          </a:p>
          <a:p>
            <a:r>
              <a:rPr lang="vi-VN" b="1" dirty="0">
                <a:solidFill>
                  <a:schemeClr val="bg1"/>
                </a:solidFill>
              </a:rPr>
              <a:t>C. Sodium (II) hydroxide               </a:t>
            </a:r>
            <a:endParaRPr lang="en-US" b="1" dirty="0">
              <a:solidFill>
                <a:schemeClr val="bg1"/>
              </a:solidFill>
            </a:endParaRPr>
          </a:p>
          <a:p>
            <a:r>
              <a:rPr lang="vi-VN" b="1" dirty="0">
                <a:solidFill>
                  <a:schemeClr val="bg1"/>
                </a:solidFill>
              </a:rPr>
              <a:t>D. Sodium hydride</a:t>
            </a:r>
            <a:endParaRPr lang="en-US"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97554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785104"/>
          </a:xfrm>
          <a:prstGeom prst="rect">
            <a:avLst/>
          </a:prstGeom>
          <a:noFill/>
        </p:spPr>
        <p:txBody>
          <a:bodyPr wrap="square" rtlCol="0">
            <a:spAutoFit/>
          </a:bodyPr>
          <a:lstStyle/>
          <a:p>
            <a:r>
              <a:rPr lang="vi-VN" dirty="0">
                <a:solidFill>
                  <a:schemeClr val="bg1"/>
                </a:solidFill>
              </a:rPr>
              <a:t>Câu 8: Oxide là hợp chất tạo nên từ mấy nguyên tố?</a:t>
            </a:r>
            <a:endParaRPr lang="en-US" dirty="0">
              <a:solidFill>
                <a:schemeClr val="bg1"/>
              </a:solidFill>
            </a:endParaRPr>
          </a:p>
          <a:p>
            <a:r>
              <a:rPr lang="vi-VN" dirty="0">
                <a:solidFill>
                  <a:schemeClr val="bg1"/>
                </a:solidFill>
              </a:rPr>
              <a:t>A. 1</a:t>
            </a:r>
            <a:endParaRPr lang="en-US" dirty="0">
              <a:solidFill>
                <a:schemeClr val="bg1"/>
              </a:solidFill>
            </a:endParaRPr>
          </a:p>
          <a:p>
            <a:r>
              <a:rPr lang="vi-VN" dirty="0">
                <a:solidFill>
                  <a:schemeClr val="bg1"/>
                </a:solidFill>
              </a:rPr>
              <a:t>B. 2</a:t>
            </a:r>
            <a:endParaRPr lang="en-US" dirty="0">
              <a:solidFill>
                <a:schemeClr val="bg1"/>
              </a:solidFill>
            </a:endParaRPr>
          </a:p>
          <a:p>
            <a:r>
              <a:rPr lang="vi-VN" dirty="0">
                <a:solidFill>
                  <a:schemeClr val="bg1"/>
                </a:solidFill>
              </a:rPr>
              <a:t>C. 3</a:t>
            </a:r>
            <a:endParaRPr lang="en-US" dirty="0">
              <a:solidFill>
                <a:schemeClr val="bg1"/>
              </a:solidFill>
            </a:endParaRPr>
          </a:p>
          <a:p>
            <a:r>
              <a:rPr lang="vi-VN" dirty="0">
                <a:solidFill>
                  <a:schemeClr val="bg1"/>
                </a:solidFill>
              </a:rPr>
              <a:t>D. 4</a:t>
            </a:r>
            <a:endParaRPr lang="en-US" dirty="0">
              <a:solidFill>
                <a:schemeClr val="bg1"/>
              </a:solidFill>
            </a:endParaRPr>
          </a:p>
          <a:p>
            <a:r>
              <a:rPr lang="en-US" sz="2000" dirty="0">
                <a:solidFill>
                  <a:schemeClr val="bg1"/>
                </a:solidFill>
              </a:rPr>
              <a:t>D. HS; HPO</a:t>
            </a:r>
            <a:r>
              <a:rPr lang="en-US" sz="2000" baseline="-25000" dirty="0">
                <a:solidFill>
                  <a:schemeClr val="bg1"/>
                </a:solidFill>
              </a:rPr>
              <a:t>4</a:t>
            </a:r>
            <a:r>
              <a:rPr lang="en-US" sz="2000" dirty="0">
                <a:solidFill>
                  <a:schemeClr val="bg1"/>
                </a:solidFill>
              </a:rPr>
              <a:t>.</a:t>
            </a: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358851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477328"/>
          </a:xfrm>
          <a:prstGeom prst="rect">
            <a:avLst/>
          </a:prstGeom>
          <a:noFill/>
        </p:spPr>
        <p:txBody>
          <a:bodyPr wrap="square" rtlCol="0">
            <a:spAutoFit/>
          </a:bodyPr>
          <a:lstStyle/>
          <a:p>
            <a:r>
              <a:rPr lang="vi-VN" b="1" dirty="0">
                <a:solidFill>
                  <a:schemeClr val="bg1"/>
                </a:solidFill>
              </a:rPr>
              <a:t>Câu </a:t>
            </a:r>
            <a:r>
              <a:rPr lang="fr-FR" b="1" dirty="0">
                <a:solidFill>
                  <a:schemeClr val="bg1"/>
                </a:solidFill>
              </a:rPr>
              <a:t>9</a:t>
            </a:r>
            <a:r>
              <a:rPr lang="vi-VN" b="1" dirty="0">
                <a:solidFill>
                  <a:schemeClr val="bg1"/>
                </a:solidFill>
              </a:rPr>
              <a:t>.</a:t>
            </a:r>
            <a:r>
              <a:rPr lang="vi-VN" dirty="0">
                <a:solidFill>
                  <a:schemeClr val="bg1"/>
                </a:solidFill>
              </a:rPr>
              <a:t> Nung potassium nitrate (KNO</a:t>
            </a:r>
            <a:r>
              <a:rPr lang="vi-VN" baseline="-25000" dirty="0">
                <a:solidFill>
                  <a:schemeClr val="bg1"/>
                </a:solidFill>
              </a:rPr>
              <a:t>3</a:t>
            </a:r>
            <a:r>
              <a:rPr lang="vi-VN" dirty="0">
                <a:solidFill>
                  <a:schemeClr val="bg1"/>
                </a:solidFill>
              </a:rPr>
              <a:t>) ở nhiệt độ cao, ta thu được chất khí là:</a:t>
            </a:r>
            <a:endParaRPr lang="en-US" dirty="0">
              <a:solidFill>
                <a:schemeClr val="bg1"/>
              </a:solidFill>
            </a:endParaRPr>
          </a:p>
          <a:p>
            <a:r>
              <a:rPr lang="vi-VN" dirty="0">
                <a:solidFill>
                  <a:schemeClr val="bg1"/>
                </a:solidFill>
              </a:rPr>
              <a:t>A. NO.                  </a:t>
            </a:r>
            <a:endParaRPr lang="en-US" dirty="0">
              <a:solidFill>
                <a:schemeClr val="bg1"/>
              </a:solidFill>
            </a:endParaRPr>
          </a:p>
          <a:p>
            <a:r>
              <a:rPr lang="vi-VN" dirty="0">
                <a:solidFill>
                  <a:schemeClr val="bg1"/>
                </a:solidFill>
              </a:rPr>
              <a:t>B. N</a:t>
            </a:r>
            <a:r>
              <a:rPr lang="vi-VN" baseline="-25000" dirty="0">
                <a:solidFill>
                  <a:schemeClr val="bg1"/>
                </a:solidFill>
              </a:rPr>
              <a:t>2</a:t>
            </a:r>
            <a:r>
              <a:rPr lang="vi-VN" dirty="0">
                <a:solidFill>
                  <a:schemeClr val="bg1"/>
                </a:solidFill>
              </a:rPr>
              <a:t>O                                   </a:t>
            </a:r>
            <a:endParaRPr lang="en-US" dirty="0">
              <a:solidFill>
                <a:schemeClr val="bg1"/>
              </a:solidFill>
            </a:endParaRPr>
          </a:p>
          <a:p>
            <a:r>
              <a:rPr lang="vi-VN" dirty="0">
                <a:solidFill>
                  <a:schemeClr val="bg1"/>
                </a:solidFill>
              </a:rPr>
              <a:t>C. N</a:t>
            </a:r>
            <a:r>
              <a:rPr lang="vi-VN" baseline="-25000" dirty="0">
                <a:solidFill>
                  <a:schemeClr val="bg1"/>
                </a:solidFill>
              </a:rPr>
              <a:t>2</a:t>
            </a:r>
            <a:r>
              <a:rPr lang="vi-VN" dirty="0">
                <a:solidFill>
                  <a:schemeClr val="bg1"/>
                </a:solidFill>
              </a:rPr>
              <a:t>O</a:t>
            </a:r>
            <a:r>
              <a:rPr lang="vi-VN" baseline="-25000" dirty="0">
                <a:solidFill>
                  <a:schemeClr val="bg1"/>
                </a:solidFill>
              </a:rPr>
              <a:t>5</a:t>
            </a:r>
            <a:r>
              <a:rPr lang="vi-VN" dirty="0">
                <a:solidFill>
                  <a:schemeClr val="bg1"/>
                </a:solidFill>
              </a:rPr>
              <a:t>                 </a:t>
            </a:r>
            <a:endParaRPr lang="en-US" dirty="0">
              <a:solidFill>
                <a:schemeClr val="bg1"/>
              </a:solidFill>
            </a:endParaRPr>
          </a:p>
          <a:p>
            <a:r>
              <a:rPr lang="vi-VN" dirty="0">
                <a:solidFill>
                  <a:schemeClr val="bg1"/>
                </a:solidFill>
              </a:rPr>
              <a:t>D. O</a:t>
            </a:r>
            <a:r>
              <a:rPr lang="vi-VN" baseline="-25000" dirty="0">
                <a:solidFill>
                  <a:schemeClr val="bg1"/>
                </a:solidFill>
              </a:rPr>
              <a:t>2</a:t>
            </a:r>
            <a:r>
              <a:rPr lang="vi-VN" dirty="0">
                <a:solidFill>
                  <a:schemeClr val="bg1"/>
                </a:solidFill>
              </a:rPr>
              <a:t>.</a:t>
            </a:r>
            <a:endParaRPr lang="en-US"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388245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4CA32F-0FF9-4689-AE78-48184D652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413" y="2705326"/>
            <a:ext cx="3796242" cy="2157274"/>
          </a:xfrm>
          <a:prstGeom prst="rect">
            <a:avLst/>
          </a:prstGeom>
        </p:spPr>
      </p:pic>
      <p:pic>
        <p:nvPicPr>
          <p:cNvPr id="15" name="Picture 14">
            <a:extLst>
              <a:ext uri="{FF2B5EF4-FFF2-40B4-BE49-F238E27FC236}">
                <a16:creationId xmlns:a16="http://schemas.microsoft.com/office/drawing/2014/main" id="{CF40AAA4-18C3-4082-89EC-85CADE4D1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613" y="2605597"/>
            <a:ext cx="3603039" cy="2326534"/>
          </a:xfrm>
          <a:prstGeom prst="rect">
            <a:avLst/>
          </a:prstGeom>
        </p:spPr>
      </p:pic>
      <p:pic>
        <p:nvPicPr>
          <p:cNvPr id="3" name="Picture 2">
            <a:extLst>
              <a:ext uri="{FF2B5EF4-FFF2-40B4-BE49-F238E27FC236}">
                <a16:creationId xmlns:a16="http://schemas.microsoft.com/office/drawing/2014/main" id="{AC1FBEC5-AE94-438C-A73F-1BBE31122940}"/>
              </a:ext>
            </a:extLst>
          </p:cNvPr>
          <p:cNvPicPr>
            <a:picLocks noChangeAspect="1"/>
          </p:cNvPicPr>
          <p:nvPr/>
        </p:nvPicPr>
        <p:blipFill rotWithShape="1">
          <a:blip r:embed="rId4">
            <a:extLst>
              <a:ext uri="{28A0092B-C50C-407E-A947-70E740481C1C}">
                <a14:useLocalDpi xmlns:a14="http://schemas.microsoft.com/office/drawing/2010/main" val="0"/>
              </a:ext>
            </a:extLst>
          </a:blip>
          <a:srcRect t="29288" b="10905"/>
          <a:stretch/>
        </p:blipFill>
        <p:spPr>
          <a:xfrm>
            <a:off x="2850487" y="448323"/>
            <a:ext cx="6171429" cy="2157274"/>
          </a:xfrm>
          <a:prstGeom prst="rect">
            <a:avLst/>
          </a:prstGeom>
        </p:spPr>
      </p:pic>
      <p:sp>
        <p:nvSpPr>
          <p:cNvPr id="4" name="TextBox 3">
            <a:extLst>
              <a:ext uri="{FF2B5EF4-FFF2-40B4-BE49-F238E27FC236}">
                <a16:creationId xmlns:a16="http://schemas.microsoft.com/office/drawing/2014/main" id="{E7CCC30B-EC06-4D6E-82B4-7671C48BA102}"/>
              </a:ext>
            </a:extLst>
          </p:cNvPr>
          <p:cNvSpPr txBox="1"/>
          <p:nvPr/>
        </p:nvSpPr>
        <p:spPr>
          <a:xfrm>
            <a:off x="3488924" y="4795823"/>
            <a:ext cx="114522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Oxide</a:t>
            </a:r>
          </a:p>
        </p:txBody>
      </p:sp>
      <p:sp>
        <p:nvSpPr>
          <p:cNvPr id="5" name="TextBox 4">
            <a:extLst>
              <a:ext uri="{FF2B5EF4-FFF2-40B4-BE49-F238E27FC236}">
                <a16:creationId xmlns:a16="http://schemas.microsoft.com/office/drawing/2014/main" id="{A2353297-9E6F-427B-98BB-AB31CC1B4068}"/>
              </a:ext>
            </a:extLst>
          </p:cNvPr>
          <p:cNvSpPr txBox="1"/>
          <p:nvPr/>
        </p:nvSpPr>
        <p:spPr>
          <a:xfrm>
            <a:off x="7261285" y="4932131"/>
            <a:ext cx="1473693"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Muối</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81751E6-6CAF-4108-B38D-7FC84DF7D667}"/>
              </a:ext>
            </a:extLst>
          </p:cNvPr>
          <p:cNvSpPr txBox="1"/>
          <p:nvPr/>
        </p:nvSpPr>
        <p:spPr>
          <a:xfrm>
            <a:off x="819484" y="5455351"/>
            <a:ext cx="10280341"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ÔN TẬP CHƯƠNG II: </a:t>
            </a:r>
          </a:p>
          <a:p>
            <a:pPr algn="ctr"/>
            <a:r>
              <a:rPr lang="en-US" sz="3200" dirty="0">
                <a:latin typeface="Times New Roman" panose="02020603050405020304" pitchFamily="18" charset="0"/>
                <a:cs typeface="Times New Roman" panose="02020603050405020304" pitchFamily="18" charset="0"/>
              </a:rPr>
              <a:t>ACID, BASE, OXIDE, MUỐI, PHÂN BÓN HÓA HỌC</a:t>
            </a:r>
          </a:p>
        </p:txBody>
      </p:sp>
    </p:spTree>
    <p:extLst>
      <p:ext uri="{BB962C8B-B14F-4D97-AF65-F5344CB8AC3E}">
        <p14:creationId xmlns:p14="http://schemas.microsoft.com/office/powerpoint/2010/main" val="108307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755078" y="2244724"/>
            <a:ext cx="8433267" cy="1477328"/>
          </a:xfrm>
          <a:prstGeom prst="rect">
            <a:avLst/>
          </a:prstGeom>
          <a:noFill/>
        </p:spPr>
        <p:txBody>
          <a:bodyPr wrap="square" rtlCol="0">
            <a:spAutoFit/>
          </a:bodyPr>
          <a:lstStyle/>
          <a:p>
            <a:r>
              <a:rPr lang="vi-VN" b="1" dirty="0">
                <a:solidFill>
                  <a:schemeClr val="bg1"/>
                </a:solidFill>
              </a:rPr>
              <a:t>Câu 10</a:t>
            </a:r>
            <a:r>
              <a:rPr lang="vi-VN" dirty="0">
                <a:solidFill>
                  <a:schemeClr val="bg1"/>
                </a:solidFill>
              </a:rPr>
              <a:t>: Trong các loại phân bón sau, phân bón hóa học kép là</a:t>
            </a:r>
            <a:endParaRPr lang="en-US" dirty="0">
              <a:solidFill>
                <a:schemeClr val="bg1"/>
              </a:solidFill>
            </a:endParaRPr>
          </a:p>
          <a:p>
            <a:r>
              <a:rPr lang="en-US" dirty="0">
                <a:solidFill>
                  <a:schemeClr val="bg1"/>
                </a:solidFill>
              </a:rPr>
              <a:t>A. NH</a:t>
            </a:r>
            <a:r>
              <a:rPr lang="en-US" baseline="-25000" dirty="0">
                <a:solidFill>
                  <a:schemeClr val="bg1"/>
                </a:solidFill>
              </a:rPr>
              <a:t>4</a:t>
            </a:r>
            <a:r>
              <a:rPr lang="en-US" dirty="0">
                <a:solidFill>
                  <a:schemeClr val="bg1"/>
                </a:solidFill>
              </a:rPr>
              <a:t>NO</a:t>
            </a:r>
            <a:r>
              <a:rPr lang="en-US" baseline="-25000" dirty="0">
                <a:solidFill>
                  <a:schemeClr val="bg1"/>
                </a:solidFill>
              </a:rPr>
              <a:t>3</a:t>
            </a:r>
            <a:endParaRPr lang="en-US" dirty="0">
              <a:solidFill>
                <a:schemeClr val="bg1"/>
              </a:solidFill>
            </a:endParaRPr>
          </a:p>
          <a:p>
            <a:r>
              <a:rPr lang="en-US" dirty="0">
                <a:solidFill>
                  <a:schemeClr val="bg1"/>
                </a:solidFill>
              </a:rPr>
              <a:t>B. K</a:t>
            </a:r>
            <a:r>
              <a:rPr lang="en-US" baseline="-25000" dirty="0">
                <a:solidFill>
                  <a:schemeClr val="bg1"/>
                </a:solidFill>
              </a:rPr>
              <a:t>2</a:t>
            </a:r>
            <a:r>
              <a:rPr lang="en-US" dirty="0">
                <a:solidFill>
                  <a:schemeClr val="bg1"/>
                </a:solidFill>
              </a:rPr>
              <a:t>SO</a:t>
            </a:r>
            <a:r>
              <a:rPr lang="en-US" baseline="-25000" dirty="0">
                <a:solidFill>
                  <a:schemeClr val="bg1"/>
                </a:solidFill>
              </a:rPr>
              <a:t>4</a:t>
            </a:r>
            <a:endParaRPr lang="en-US" dirty="0">
              <a:solidFill>
                <a:schemeClr val="bg1"/>
              </a:solidFill>
            </a:endParaRPr>
          </a:p>
          <a:p>
            <a:r>
              <a:rPr lang="en-US" dirty="0">
                <a:solidFill>
                  <a:schemeClr val="bg1"/>
                </a:solidFill>
              </a:rPr>
              <a:t>C. (NH</a:t>
            </a:r>
            <a:r>
              <a:rPr lang="en-US" baseline="-25000" dirty="0">
                <a:solidFill>
                  <a:schemeClr val="bg1"/>
                </a:solidFill>
              </a:rPr>
              <a:t>4</a:t>
            </a:r>
            <a:r>
              <a:rPr lang="en-US" dirty="0">
                <a:solidFill>
                  <a:schemeClr val="bg1"/>
                </a:solidFill>
              </a:rPr>
              <a:t>)</a:t>
            </a:r>
            <a:r>
              <a:rPr lang="en-US" baseline="-25000" dirty="0">
                <a:solidFill>
                  <a:schemeClr val="bg1"/>
                </a:solidFill>
              </a:rPr>
              <a:t>2</a:t>
            </a:r>
            <a:r>
              <a:rPr lang="en-US" dirty="0">
                <a:solidFill>
                  <a:schemeClr val="bg1"/>
                </a:solidFill>
              </a:rPr>
              <a:t>SO</a:t>
            </a:r>
            <a:r>
              <a:rPr lang="en-US" baseline="-25000" dirty="0">
                <a:solidFill>
                  <a:schemeClr val="bg1"/>
                </a:solidFill>
              </a:rPr>
              <a:t>4</a:t>
            </a:r>
            <a:endParaRPr lang="en-US" dirty="0">
              <a:solidFill>
                <a:schemeClr val="bg1"/>
              </a:solidFill>
            </a:endParaRPr>
          </a:p>
          <a:p>
            <a:r>
              <a:rPr lang="en-US" dirty="0">
                <a:solidFill>
                  <a:schemeClr val="bg1"/>
                </a:solidFill>
              </a:rPr>
              <a:t>D. KNO</a:t>
            </a:r>
            <a:r>
              <a:rPr lang="en-US" baseline="-25000" dirty="0">
                <a:solidFill>
                  <a:schemeClr val="bg1"/>
                </a:solidFill>
              </a:rPr>
              <a:t>3</a:t>
            </a:r>
            <a:endParaRPr lang="en-US"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99019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785104"/>
          </a:xfrm>
          <a:prstGeom prst="rect">
            <a:avLst/>
          </a:prstGeom>
          <a:noFill/>
        </p:spPr>
        <p:txBody>
          <a:bodyPr wrap="square" rtlCol="0">
            <a:spAutoFit/>
          </a:bodyPr>
          <a:lstStyle/>
          <a:p>
            <a:r>
              <a:rPr lang="vi-VN" dirty="0">
                <a:solidFill>
                  <a:schemeClr val="bg1"/>
                </a:solidFill>
              </a:rPr>
              <a:t>Câu </a:t>
            </a:r>
            <a:r>
              <a:rPr lang="en-US" dirty="0">
                <a:solidFill>
                  <a:schemeClr val="bg1"/>
                </a:solidFill>
              </a:rPr>
              <a:t>11</a:t>
            </a:r>
            <a:r>
              <a:rPr lang="vi-VN" dirty="0">
                <a:solidFill>
                  <a:schemeClr val="bg1"/>
                </a:solidFill>
              </a:rPr>
              <a:t>. Acid là những chất làm cho quỳ tím chuyển sang màu nào trong số các màu sau đây?</a:t>
            </a:r>
            <a:endParaRPr lang="en-US" dirty="0">
              <a:solidFill>
                <a:schemeClr val="bg1"/>
              </a:solidFill>
            </a:endParaRPr>
          </a:p>
          <a:p>
            <a:r>
              <a:rPr lang="vi-VN" dirty="0">
                <a:solidFill>
                  <a:schemeClr val="bg1"/>
                </a:solidFill>
              </a:rPr>
              <a:t>A. Xanh</a:t>
            </a:r>
            <a:endParaRPr lang="en-US" dirty="0">
              <a:solidFill>
                <a:schemeClr val="bg1"/>
              </a:solidFill>
            </a:endParaRPr>
          </a:p>
          <a:p>
            <a:r>
              <a:rPr lang="vi-VN" dirty="0">
                <a:solidFill>
                  <a:schemeClr val="bg1"/>
                </a:solidFill>
              </a:rPr>
              <a:t>B. Đỏ</a:t>
            </a:r>
            <a:endParaRPr lang="en-US" dirty="0">
              <a:solidFill>
                <a:schemeClr val="bg1"/>
              </a:solidFill>
            </a:endParaRPr>
          </a:p>
          <a:p>
            <a:r>
              <a:rPr lang="vi-VN" dirty="0">
                <a:solidFill>
                  <a:schemeClr val="bg1"/>
                </a:solidFill>
              </a:rPr>
              <a:t>C. Tím</a:t>
            </a:r>
            <a:endParaRPr lang="en-US" dirty="0">
              <a:solidFill>
                <a:schemeClr val="bg1"/>
              </a:solidFill>
            </a:endParaRPr>
          </a:p>
          <a:p>
            <a:r>
              <a:rPr lang="vi-VN" dirty="0">
                <a:solidFill>
                  <a:schemeClr val="bg1"/>
                </a:solidFill>
              </a:rPr>
              <a:t>D. Vàng</a:t>
            </a:r>
            <a:endParaRPr lang="en-US"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38660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477328"/>
          </a:xfrm>
          <a:prstGeom prst="rect">
            <a:avLst/>
          </a:prstGeom>
          <a:noFill/>
        </p:spPr>
        <p:txBody>
          <a:bodyPr wrap="square" rtlCol="0">
            <a:spAutoFit/>
          </a:bodyPr>
          <a:lstStyle/>
          <a:p>
            <a:r>
              <a:rPr lang="vi-VN" dirty="0">
                <a:solidFill>
                  <a:schemeClr val="bg1"/>
                </a:solidFill>
              </a:rPr>
              <a:t>Câu 12. Hợp chất nào sau đây là base?  </a:t>
            </a:r>
            <a:endParaRPr lang="en-US" dirty="0">
              <a:solidFill>
                <a:schemeClr val="bg1"/>
              </a:solidFill>
            </a:endParaRPr>
          </a:p>
          <a:p>
            <a:r>
              <a:rPr lang="vi-VN" dirty="0">
                <a:solidFill>
                  <a:schemeClr val="bg1"/>
                </a:solidFill>
              </a:rPr>
              <a:t>A. Đồng (II) nitrate                                      </a:t>
            </a:r>
            <a:endParaRPr lang="en-US" dirty="0">
              <a:solidFill>
                <a:schemeClr val="bg1"/>
              </a:solidFill>
            </a:endParaRPr>
          </a:p>
          <a:p>
            <a:r>
              <a:rPr lang="vi-VN" dirty="0">
                <a:solidFill>
                  <a:schemeClr val="bg1"/>
                </a:solidFill>
              </a:rPr>
              <a:t>B. Potassium chloride</a:t>
            </a:r>
            <a:endParaRPr lang="en-US" dirty="0">
              <a:solidFill>
                <a:schemeClr val="bg1"/>
              </a:solidFill>
            </a:endParaRPr>
          </a:p>
          <a:p>
            <a:r>
              <a:rPr lang="vi-VN" dirty="0">
                <a:solidFill>
                  <a:schemeClr val="bg1"/>
                </a:solidFill>
              </a:rPr>
              <a:t>C. Iron (II) sulfate                                         </a:t>
            </a:r>
            <a:endParaRPr lang="en-US" dirty="0">
              <a:solidFill>
                <a:schemeClr val="bg1"/>
              </a:solidFill>
            </a:endParaRPr>
          </a:p>
          <a:p>
            <a:r>
              <a:rPr lang="vi-VN" dirty="0">
                <a:solidFill>
                  <a:schemeClr val="bg1"/>
                </a:solidFill>
              </a:rPr>
              <a:t>D. Calcium hydroxide</a:t>
            </a:r>
            <a:endParaRPr lang="en-US"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18271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477328"/>
          </a:xfrm>
          <a:prstGeom prst="rect">
            <a:avLst/>
          </a:prstGeom>
          <a:noFill/>
        </p:spPr>
        <p:txBody>
          <a:bodyPr wrap="square" rtlCol="0">
            <a:spAutoFit/>
          </a:bodyPr>
          <a:lstStyle/>
          <a:p>
            <a:r>
              <a:rPr lang="vi-VN" dirty="0">
                <a:solidFill>
                  <a:schemeClr val="bg1"/>
                </a:solidFill>
              </a:rPr>
              <a:t>Câu 13: Đáp án nào dưới đây có tên gọi đúng với công thức của Oxide?</a:t>
            </a:r>
            <a:endParaRPr lang="en-US" dirty="0">
              <a:solidFill>
                <a:schemeClr val="bg1"/>
              </a:solidFill>
            </a:endParaRPr>
          </a:p>
          <a:p>
            <a:r>
              <a:rPr lang="en-US" dirty="0">
                <a:solidFill>
                  <a:schemeClr val="bg1"/>
                </a:solidFill>
              </a:rPr>
              <a:t>A. CO: carbon(II) Oxide</a:t>
            </a:r>
          </a:p>
          <a:p>
            <a:r>
              <a:rPr lang="en-US" dirty="0">
                <a:solidFill>
                  <a:schemeClr val="bg1"/>
                </a:solidFill>
              </a:rPr>
              <a:t>B. </a:t>
            </a:r>
            <a:r>
              <a:rPr lang="en-US" dirty="0" err="1">
                <a:solidFill>
                  <a:schemeClr val="bg1"/>
                </a:solidFill>
              </a:rPr>
              <a:t>CuO</a:t>
            </a:r>
            <a:r>
              <a:rPr lang="en-US" dirty="0">
                <a:solidFill>
                  <a:schemeClr val="bg1"/>
                </a:solidFill>
              </a:rPr>
              <a:t>: </a:t>
            </a:r>
            <a:r>
              <a:rPr lang="en-US" dirty="0" err="1">
                <a:solidFill>
                  <a:schemeClr val="bg1"/>
                </a:solidFill>
              </a:rPr>
              <a:t>đồng</a:t>
            </a:r>
            <a:r>
              <a:rPr lang="en-US" dirty="0">
                <a:solidFill>
                  <a:schemeClr val="bg1"/>
                </a:solidFill>
              </a:rPr>
              <a:t>(II) Oxide</a:t>
            </a:r>
          </a:p>
          <a:p>
            <a:r>
              <a:rPr lang="en-US" dirty="0">
                <a:solidFill>
                  <a:schemeClr val="bg1"/>
                </a:solidFill>
              </a:rPr>
              <a:t>C. </a:t>
            </a:r>
            <a:r>
              <a:rPr lang="en-US" dirty="0" err="1">
                <a:solidFill>
                  <a:schemeClr val="bg1"/>
                </a:solidFill>
              </a:rPr>
              <a:t>FeO</a:t>
            </a:r>
            <a:r>
              <a:rPr lang="en-US" dirty="0">
                <a:solidFill>
                  <a:schemeClr val="bg1"/>
                </a:solidFill>
              </a:rPr>
              <a:t>: Iron(III) Oxide</a:t>
            </a:r>
          </a:p>
          <a:p>
            <a:r>
              <a:rPr lang="en-US" dirty="0">
                <a:solidFill>
                  <a:schemeClr val="bg1"/>
                </a:solidFill>
              </a:rPr>
              <a:t>D. </a:t>
            </a:r>
            <a:r>
              <a:rPr lang="en-US" dirty="0" err="1">
                <a:solidFill>
                  <a:schemeClr val="bg1"/>
                </a:solidFill>
              </a:rPr>
              <a:t>CaO</a:t>
            </a:r>
            <a:r>
              <a:rPr lang="en-US" dirty="0">
                <a:solidFill>
                  <a:schemeClr val="bg1"/>
                </a:solidFill>
              </a:rPr>
              <a:t>: Calcium </a:t>
            </a:r>
            <a:r>
              <a:rPr lang="en-US" dirty="0" err="1">
                <a:solidFill>
                  <a:schemeClr val="bg1"/>
                </a:solidFill>
              </a:rPr>
              <a:t>triOxide</a:t>
            </a:r>
            <a:endParaRPr lang="en-US"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318469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477328"/>
          </a:xfrm>
          <a:prstGeom prst="rect">
            <a:avLst/>
          </a:prstGeom>
          <a:noFill/>
        </p:spPr>
        <p:txBody>
          <a:bodyPr wrap="square" rtlCol="0">
            <a:spAutoFit/>
          </a:bodyPr>
          <a:lstStyle/>
          <a:p>
            <a:r>
              <a:rPr lang="vi-VN" b="1" dirty="0">
                <a:solidFill>
                  <a:schemeClr val="bg1"/>
                </a:solidFill>
              </a:rPr>
              <a:t>Câu </a:t>
            </a:r>
            <a:r>
              <a:rPr lang="en-US" b="1" dirty="0">
                <a:solidFill>
                  <a:schemeClr val="bg1"/>
                </a:solidFill>
              </a:rPr>
              <a:t>14</a:t>
            </a:r>
            <a:r>
              <a:rPr lang="vi-VN" b="1" dirty="0">
                <a:solidFill>
                  <a:schemeClr val="bg1"/>
                </a:solidFill>
              </a:rPr>
              <a:t>. Để làm sạch dung dịch NaCl có lẫn Na</a:t>
            </a:r>
            <a:r>
              <a:rPr lang="vi-VN" b="1" baseline="-25000" dirty="0">
                <a:solidFill>
                  <a:schemeClr val="bg1"/>
                </a:solidFill>
              </a:rPr>
              <a:t>2</a:t>
            </a:r>
            <a:r>
              <a:rPr lang="vi-VN" b="1" dirty="0">
                <a:solidFill>
                  <a:schemeClr val="bg1"/>
                </a:solidFill>
              </a:rPr>
              <a:t>SO</a:t>
            </a:r>
            <a:r>
              <a:rPr lang="vi-VN" b="1" baseline="-25000" dirty="0">
                <a:solidFill>
                  <a:schemeClr val="bg1"/>
                </a:solidFill>
              </a:rPr>
              <a:t>4</a:t>
            </a:r>
            <a:r>
              <a:rPr lang="vi-VN" b="1" dirty="0">
                <a:solidFill>
                  <a:schemeClr val="bg1"/>
                </a:solidFill>
              </a:rPr>
              <a:t> ta dùng:</a:t>
            </a:r>
            <a:endParaRPr lang="en-US" b="1" dirty="0">
              <a:solidFill>
                <a:schemeClr val="bg1"/>
              </a:solidFill>
            </a:endParaRPr>
          </a:p>
          <a:p>
            <a:r>
              <a:rPr lang="vi-VN" b="1" dirty="0">
                <a:solidFill>
                  <a:schemeClr val="bg1"/>
                </a:solidFill>
              </a:rPr>
              <a:t>A. Dung dịch AgNO</a:t>
            </a:r>
            <a:r>
              <a:rPr lang="vi-VN" b="1" baseline="-25000" dirty="0">
                <a:solidFill>
                  <a:schemeClr val="bg1"/>
                </a:solidFill>
              </a:rPr>
              <a:t>3</a:t>
            </a:r>
            <a:r>
              <a:rPr lang="vi-VN" b="1" dirty="0">
                <a:solidFill>
                  <a:schemeClr val="bg1"/>
                </a:solidFill>
              </a:rPr>
              <a:t>.                                         </a:t>
            </a:r>
            <a:endParaRPr lang="en-US" b="1" dirty="0">
              <a:solidFill>
                <a:schemeClr val="bg1"/>
              </a:solidFill>
            </a:endParaRPr>
          </a:p>
          <a:p>
            <a:r>
              <a:rPr lang="vi-VN" b="1" dirty="0">
                <a:solidFill>
                  <a:schemeClr val="bg1"/>
                </a:solidFill>
              </a:rPr>
              <a:t>B. Dung dịch HCl.</a:t>
            </a:r>
            <a:endParaRPr lang="en-US" b="1" dirty="0">
              <a:solidFill>
                <a:schemeClr val="bg1"/>
              </a:solidFill>
            </a:endParaRPr>
          </a:p>
          <a:p>
            <a:r>
              <a:rPr lang="vi-VN" b="1" dirty="0">
                <a:solidFill>
                  <a:schemeClr val="bg1"/>
                </a:solidFill>
              </a:rPr>
              <a:t>C. Dung dịch BaCl</a:t>
            </a:r>
            <a:r>
              <a:rPr lang="vi-VN" b="1" baseline="-25000" dirty="0">
                <a:solidFill>
                  <a:schemeClr val="bg1"/>
                </a:solidFill>
              </a:rPr>
              <a:t>2</a:t>
            </a:r>
            <a:r>
              <a:rPr lang="vi-VN" b="1" dirty="0">
                <a:solidFill>
                  <a:schemeClr val="bg1"/>
                </a:solidFill>
              </a:rPr>
              <a:t>.                                            </a:t>
            </a:r>
            <a:endParaRPr lang="en-US" b="1" dirty="0">
              <a:solidFill>
                <a:schemeClr val="bg1"/>
              </a:solidFill>
            </a:endParaRPr>
          </a:p>
          <a:p>
            <a:r>
              <a:rPr lang="vi-VN" b="1" dirty="0">
                <a:solidFill>
                  <a:schemeClr val="bg1"/>
                </a:solidFill>
              </a:rPr>
              <a:t>D. Dung dịch Pb(NO</a:t>
            </a:r>
            <a:r>
              <a:rPr lang="vi-VN" b="1" baseline="-25000" dirty="0">
                <a:solidFill>
                  <a:schemeClr val="bg1"/>
                </a:solidFill>
              </a:rPr>
              <a:t>3</a:t>
            </a:r>
            <a:r>
              <a:rPr lang="vi-VN" b="1" dirty="0">
                <a:solidFill>
                  <a:schemeClr val="bg1"/>
                </a:solidFill>
              </a:rPr>
              <a:t>)</a:t>
            </a:r>
            <a:r>
              <a:rPr lang="vi-VN" b="1" baseline="-25000" dirty="0">
                <a:solidFill>
                  <a:schemeClr val="bg1"/>
                </a:solidFill>
              </a:rPr>
              <a:t>2</a:t>
            </a:r>
            <a:r>
              <a:rPr lang="vi-VN" b="1" dirty="0">
                <a:solidFill>
                  <a:schemeClr val="bg1"/>
                </a:solidFill>
              </a:rPr>
              <a:t>.</a:t>
            </a:r>
            <a:endParaRPr lang="en-US"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7151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754326"/>
          </a:xfrm>
          <a:prstGeom prst="rect">
            <a:avLst/>
          </a:prstGeom>
          <a:noFill/>
        </p:spPr>
        <p:txBody>
          <a:bodyPr wrap="square" rtlCol="0">
            <a:spAutoFit/>
          </a:bodyPr>
          <a:lstStyle/>
          <a:p>
            <a:r>
              <a:rPr lang="vi-VN" b="1" dirty="0">
                <a:solidFill>
                  <a:schemeClr val="bg1"/>
                </a:solidFill>
              </a:rPr>
              <a:t>Câu 15: Cho 12 gam NaOH vào dung dịch NH</a:t>
            </a:r>
            <a:r>
              <a:rPr lang="vi-VN" b="1" baseline="-25000" dirty="0">
                <a:solidFill>
                  <a:schemeClr val="bg1"/>
                </a:solidFill>
              </a:rPr>
              <a:t>4</a:t>
            </a:r>
            <a:r>
              <a:rPr lang="vi-VN" b="1" dirty="0">
                <a:solidFill>
                  <a:schemeClr val="bg1"/>
                </a:solidFill>
              </a:rPr>
              <a:t>NO</a:t>
            </a:r>
            <a:r>
              <a:rPr lang="vi-VN" b="1" baseline="-25000" dirty="0">
                <a:solidFill>
                  <a:schemeClr val="bg1"/>
                </a:solidFill>
              </a:rPr>
              <a:t>3</a:t>
            </a:r>
            <a:r>
              <a:rPr lang="vi-VN" b="1" dirty="0">
                <a:solidFill>
                  <a:schemeClr val="bg1"/>
                </a:solidFill>
              </a:rPr>
              <a:t> dư thì thể tích thoát ra ở đktc là</a:t>
            </a:r>
            <a:endParaRPr lang="en-US" b="1" dirty="0">
              <a:solidFill>
                <a:schemeClr val="bg1"/>
              </a:solidFill>
            </a:endParaRPr>
          </a:p>
          <a:p>
            <a:r>
              <a:rPr lang="vi-VN" b="1" dirty="0">
                <a:solidFill>
                  <a:schemeClr val="bg1"/>
                </a:solidFill>
              </a:rPr>
              <a:t>A. 7,437 lít</a:t>
            </a:r>
            <a:endParaRPr lang="en-US" b="1" dirty="0">
              <a:solidFill>
                <a:schemeClr val="bg1"/>
              </a:solidFill>
            </a:endParaRPr>
          </a:p>
          <a:p>
            <a:r>
              <a:rPr lang="vi-VN" b="1" dirty="0">
                <a:solidFill>
                  <a:schemeClr val="bg1"/>
                </a:solidFill>
              </a:rPr>
              <a:t>B. 7,40 lít</a:t>
            </a:r>
            <a:endParaRPr lang="en-US" b="1" dirty="0">
              <a:solidFill>
                <a:schemeClr val="bg1"/>
              </a:solidFill>
            </a:endParaRPr>
          </a:p>
          <a:p>
            <a:r>
              <a:rPr lang="vi-VN" b="1" dirty="0">
                <a:solidFill>
                  <a:schemeClr val="bg1"/>
                </a:solidFill>
              </a:rPr>
              <a:t>C. 8,20 lít</a:t>
            </a:r>
            <a:endParaRPr lang="en-US" b="1" dirty="0">
              <a:solidFill>
                <a:schemeClr val="bg1"/>
              </a:solidFill>
            </a:endParaRPr>
          </a:p>
          <a:p>
            <a:r>
              <a:rPr lang="vi-VN" b="1" dirty="0">
                <a:solidFill>
                  <a:schemeClr val="bg1"/>
                </a:solidFill>
              </a:rPr>
              <a:t>D. 5,65 lít</a:t>
            </a:r>
            <a:endParaRPr lang="en-US"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36679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2308324"/>
          </a:xfrm>
          <a:prstGeom prst="rect">
            <a:avLst/>
          </a:prstGeom>
          <a:noFill/>
        </p:spPr>
        <p:txBody>
          <a:bodyPr wrap="square" rtlCol="0">
            <a:spAutoFit/>
          </a:bodyPr>
          <a:lstStyle/>
          <a:p>
            <a:r>
              <a:rPr lang="vi-VN" b="1" dirty="0">
                <a:solidFill>
                  <a:schemeClr val="bg1"/>
                </a:solidFill>
              </a:rPr>
              <a:t>Câu 16. Một chất lỏng không màu có khả năng hóa đỏ một chất chỉ thị thông dụng. Nó tác dụng với một số kim loại giải phóng Hydrogen và nó giải phóng khí CO</a:t>
            </a:r>
            <a:r>
              <a:rPr lang="vi-VN" b="1" baseline="-25000" dirty="0">
                <a:solidFill>
                  <a:schemeClr val="bg1"/>
                </a:solidFill>
              </a:rPr>
              <a:t>2</a:t>
            </a:r>
            <a:r>
              <a:rPr lang="vi-VN" b="1" dirty="0">
                <a:solidFill>
                  <a:schemeClr val="bg1"/>
                </a:solidFill>
              </a:rPr>
              <a:t> khi thêm vào muối Hydrocarbonate. Kết luận nào dưới đây là phù hợp nhất cho chất lỏng ban đầu?</a:t>
            </a:r>
            <a:endParaRPr lang="en-US" b="1" dirty="0">
              <a:solidFill>
                <a:schemeClr val="bg1"/>
              </a:solidFill>
            </a:endParaRPr>
          </a:p>
          <a:p>
            <a:r>
              <a:rPr lang="vi-VN" b="1" dirty="0">
                <a:solidFill>
                  <a:schemeClr val="bg1"/>
                </a:solidFill>
              </a:rPr>
              <a:t>A. Kiềm</a:t>
            </a:r>
            <a:endParaRPr lang="en-US" b="1" dirty="0">
              <a:solidFill>
                <a:schemeClr val="bg1"/>
              </a:solidFill>
            </a:endParaRPr>
          </a:p>
          <a:p>
            <a:r>
              <a:rPr lang="vi-VN" b="1" dirty="0">
                <a:solidFill>
                  <a:schemeClr val="bg1"/>
                </a:solidFill>
              </a:rPr>
              <a:t>B. Base</a:t>
            </a:r>
            <a:endParaRPr lang="en-US" b="1" dirty="0">
              <a:solidFill>
                <a:schemeClr val="bg1"/>
              </a:solidFill>
            </a:endParaRPr>
          </a:p>
          <a:p>
            <a:r>
              <a:rPr lang="vi-VN" b="1" dirty="0">
                <a:solidFill>
                  <a:schemeClr val="bg1"/>
                </a:solidFill>
              </a:rPr>
              <a:t>C. Muối</a:t>
            </a:r>
            <a:endParaRPr lang="en-US" b="1" dirty="0">
              <a:solidFill>
                <a:schemeClr val="bg1"/>
              </a:solidFill>
            </a:endParaRPr>
          </a:p>
          <a:p>
            <a:r>
              <a:rPr lang="vi-VN" b="1" dirty="0">
                <a:solidFill>
                  <a:schemeClr val="bg1"/>
                </a:solidFill>
              </a:rPr>
              <a:t>D. Acid</a:t>
            </a:r>
            <a:endParaRPr lang="en-US"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67562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755078" y="2280256"/>
            <a:ext cx="8433267" cy="1754326"/>
          </a:xfrm>
          <a:prstGeom prst="rect">
            <a:avLst/>
          </a:prstGeom>
          <a:noFill/>
        </p:spPr>
        <p:txBody>
          <a:bodyPr wrap="square" rtlCol="0">
            <a:spAutoFit/>
          </a:bodyPr>
          <a:lstStyle/>
          <a:p>
            <a:r>
              <a:rPr lang="vi-VN" b="1" dirty="0">
                <a:solidFill>
                  <a:schemeClr val="bg1"/>
                </a:solidFill>
              </a:rPr>
              <a:t>Câu 17. Kết luận nào dưới đây là đúng theo thuyết A-rê-ni-ut ?</a:t>
            </a:r>
            <a:endParaRPr lang="en-US" b="1" dirty="0">
              <a:solidFill>
                <a:schemeClr val="bg1"/>
              </a:solidFill>
            </a:endParaRPr>
          </a:p>
          <a:p>
            <a:r>
              <a:rPr lang="vi-VN" b="1" dirty="0">
                <a:solidFill>
                  <a:schemeClr val="bg1"/>
                </a:solidFill>
              </a:rPr>
              <a:t>A. Một hợp chất trong thành phần phân tử có hydrogen là acid</a:t>
            </a:r>
            <a:endParaRPr lang="en-US" b="1" dirty="0">
              <a:solidFill>
                <a:schemeClr val="bg1"/>
              </a:solidFill>
            </a:endParaRPr>
          </a:p>
          <a:p>
            <a:r>
              <a:rPr lang="vi-VN" b="1" dirty="0">
                <a:solidFill>
                  <a:schemeClr val="bg1"/>
                </a:solidFill>
              </a:rPr>
              <a:t>B. Một hợp chất trong thành phần phân tử có nhóm OH là base.</a:t>
            </a:r>
            <a:endParaRPr lang="en-US" b="1" dirty="0">
              <a:solidFill>
                <a:schemeClr val="bg1"/>
              </a:solidFill>
            </a:endParaRPr>
          </a:p>
          <a:p>
            <a:r>
              <a:rPr lang="vi-VN" b="1" dirty="0">
                <a:solidFill>
                  <a:schemeClr val="bg1"/>
                </a:solidFill>
              </a:rPr>
              <a:t>C. Một hợp chất trong thành phần phân tử có hydrogen và phân li ra H+ trong nước là acid.</a:t>
            </a:r>
            <a:endParaRPr lang="en-US" b="1" dirty="0">
              <a:solidFill>
                <a:schemeClr val="bg1"/>
              </a:solidFill>
            </a:endParaRPr>
          </a:p>
          <a:p>
            <a:r>
              <a:rPr lang="vi-VN" b="1" dirty="0">
                <a:solidFill>
                  <a:schemeClr val="bg1"/>
                </a:solidFill>
              </a:rPr>
              <a:t>D. Một base không nhất thiết phải có nhóm OH- trong thành phần phân tử.</a:t>
            </a:r>
            <a:endParaRPr lang="en-US"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44671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477328"/>
          </a:xfrm>
          <a:prstGeom prst="rect">
            <a:avLst/>
          </a:prstGeom>
          <a:noFill/>
        </p:spPr>
        <p:txBody>
          <a:bodyPr wrap="square" rtlCol="0">
            <a:spAutoFit/>
          </a:bodyPr>
          <a:lstStyle/>
          <a:p>
            <a:r>
              <a:rPr lang="vi-VN" b="1" dirty="0">
                <a:solidFill>
                  <a:schemeClr val="bg1"/>
                </a:solidFill>
              </a:rPr>
              <a:t>Câu 18. Tên gọi của Oxide có công thức P</a:t>
            </a:r>
            <a:r>
              <a:rPr lang="vi-VN" b="1" baseline="-25000" dirty="0">
                <a:solidFill>
                  <a:schemeClr val="bg1"/>
                </a:solidFill>
              </a:rPr>
              <a:t>2</a:t>
            </a:r>
            <a:r>
              <a:rPr lang="vi-VN" b="1" dirty="0">
                <a:solidFill>
                  <a:schemeClr val="bg1"/>
                </a:solidFill>
              </a:rPr>
              <a:t>O</a:t>
            </a:r>
            <a:r>
              <a:rPr lang="vi-VN" b="1" baseline="-25000" dirty="0">
                <a:solidFill>
                  <a:schemeClr val="bg1"/>
                </a:solidFill>
              </a:rPr>
              <a:t>5</a:t>
            </a:r>
            <a:r>
              <a:rPr lang="vi-VN" b="1" dirty="0">
                <a:solidFill>
                  <a:schemeClr val="bg1"/>
                </a:solidFill>
              </a:rPr>
              <a:t> là</a:t>
            </a:r>
            <a:endParaRPr lang="en-US" b="1" dirty="0">
              <a:solidFill>
                <a:schemeClr val="bg1"/>
              </a:solidFill>
            </a:endParaRPr>
          </a:p>
          <a:p>
            <a:r>
              <a:rPr lang="fr-FR" b="1" dirty="0">
                <a:solidFill>
                  <a:schemeClr val="bg1"/>
                </a:solidFill>
              </a:rPr>
              <a:t>A. </a:t>
            </a:r>
            <a:r>
              <a:rPr lang="fr-FR" b="1" dirty="0" err="1">
                <a:solidFill>
                  <a:schemeClr val="bg1"/>
                </a:solidFill>
              </a:rPr>
              <a:t>Diphosphorus</a:t>
            </a:r>
            <a:r>
              <a:rPr lang="fr-FR" b="1" dirty="0">
                <a:solidFill>
                  <a:schemeClr val="bg1"/>
                </a:solidFill>
              </a:rPr>
              <a:t> </a:t>
            </a:r>
            <a:r>
              <a:rPr lang="fr-FR" b="1" dirty="0" err="1">
                <a:solidFill>
                  <a:schemeClr val="bg1"/>
                </a:solidFill>
              </a:rPr>
              <a:t>trioxide</a:t>
            </a:r>
            <a:endParaRPr lang="en-US" b="1" dirty="0">
              <a:solidFill>
                <a:schemeClr val="bg1"/>
              </a:solidFill>
            </a:endParaRPr>
          </a:p>
          <a:p>
            <a:r>
              <a:rPr lang="fr-FR" b="1" dirty="0">
                <a:solidFill>
                  <a:schemeClr val="bg1"/>
                </a:solidFill>
              </a:rPr>
              <a:t>B. </a:t>
            </a:r>
            <a:r>
              <a:rPr lang="fr-FR" b="1" dirty="0" err="1">
                <a:solidFill>
                  <a:schemeClr val="bg1"/>
                </a:solidFill>
              </a:rPr>
              <a:t>Phosphorus</a:t>
            </a:r>
            <a:r>
              <a:rPr lang="fr-FR" b="1" dirty="0">
                <a:solidFill>
                  <a:schemeClr val="bg1"/>
                </a:solidFill>
              </a:rPr>
              <a:t> Oxide</a:t>
            </a:r>
            <a:endParaRPr lang="en-US" b="1" dirty="0">
              <a:solidFill>
                <a:schemeClr val="bg1"/>
              </a:solidFill>
            </a:endParaRPr>
          </a:p>
          <a:p>
            <a:r>
              <a:rPr lang="fr-FR" b="1" dirty="0">
                <a:solidFill>
                  <a:schemeClr val="bg1"/>
                </a:solidFill>
              </a:rPr>
              <a:t>C. </a:t>
            </a:r>
            <a:r>
              <a:rPr lang="fr-FR" b="1" dirty="0" err="1">
                <a:solidFill>
                  <a:schemeClr val="bg1"/>
                </a:solidFill>
              </a:rPr>
              <a:t>Diphosphorus</a:t>
            </a:r>
            <a:r>
              <a:rPr lang="fr-FR" b="1" dirty="0">
                <a:solidFill>
                  <a:schemeClr val="bg1"/>
                </a:solidFill>
              </a:rPr>
              <a:t> Oxide</a:t>
            </a:r>
            <a:endParaRPr lang="en-US" b="1" dirty="0">
              <a:solidFill>
                <a:schemeClr val="bg1"/>
              </a:solidFill>
            </a:endParaRPr>
          </a:p>
          <a:p>
            <a:r>
              <a:rPr lang="fr-FR" b="1" dirty="0">
                <a:solidFill>
                  <a:schemeClr val="bg1"/>
                </a:solidFill>
              </a:rPr>
              <a:t>D. </a:t>
            </a:r>
            <a:r>
              <a:rPr lang="fr-FR" b="1" dirty="0" err="1">
                <a:solidFill>
                  <a:schemeClr val="bg1"/>
                </a:solidFill>
              </a:rPr>
              <a:t>Diphosphorus</a:t>
            </a:r>
            <a:r>
              <a:rPr lang="fr-FR" b="1" dirty="0">
                <a:solidFill>
                  <a:schemeClr val="bg1"/>
                </a:solidFill>
              </a:rPr>
              <a:t> </a:t>
            </a:r>
            <a:r>
              <a:rPr lang="fr-FR" b="1" dirty="0" err="1">
                <a:solidFill>
                  <a:schemeClr val="bg1"/>
                </a:solidFill>
              </a:rPr>
              <a:t>pentaoxide</a:t>
            </a:r>
            <a:endParaRPr lang="en-US"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3643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3108543"/>
          </a:xfrm>
          <a:prstGeom prst="rect">
            <a:avLst/>
          </a:prstGeom>
          <a:noFill/>
        </p:spPr>
        <p:txBody>
          <a:bodyPr wrap="square" rtlCol="0">
            <a:spAutoFit/>
          </a:bodyPr>
          <a:lstStyle/>
          <a:p>
            <a:r>
              <a:rPr lang="vi-VN" sz="2800" b="1" dirty="0">
                <a:solidFill>
                  <a:schemeClr val="bg1"/>
                </a:solidFill>
              </a:rPr>
              <a:t>Câu </a:t>
            </a:r>
            <a:r>
              <a:rPr lang="fr-FR" sz="2800" b="1" dirty="0">
                <a:solidFill>
                  <a:schemeClr val="bg1"/>
                </a:solidFill>
              </a:rPr>
              <a:t>19</a:t>
            </a:r>
            <a:r>
              <a:rPr lang="vi-VN" sz="2800" b="1" dirty="0">
                <a:solidFill>
                  <a:schemeClr val="bg1"/>
                </a:solidFill>
              </a:rPr>
              <a:t>. Để có được dung dịch NaCl 32%, thì khối lượng NaCl cần lấy hoà tan vào 200 gam nước là:</a:t>
            </a:r>
            <a:endParaRPr lang="en-US" sz="2800" b="1" dirty="0">
              <a:solidFill>
                <a:schemeClr val="bg1"/>
              </a:solidFill>
            </a:endParaRPr>
          </a:p>
          <a:p>
            <a:r>
              <a:rPr lang="vi-VN" sz="2800" b="1" dirty="0">
                <a:solidFill>
                  <a:schemeClr val="bg1"/>
                </a:solidFill>
              </a:rPr>
              <a:t>A. 90g.                 </a:t>
            </a:r>
            <a:endParaRPr lang="en-US" sz="2800" b="1" dirty="0">
              <a:solidFill>
                <a:schemeClr val="bg1"/>
              </a:solidFill>
            </a:endParaRPr>
          </a:p>
          <a:p>
            <a:r>
              <a:rPr lang="vi-VN" sz="2800" b="1" dirty="0">
                <a:solidFill>
                  <a:schemeClr val="bg1"/>
                </a:solidFill>
              </a:rPr>
              <a:t>B. 94,12 g.                      </a:t>
            </a:r>
            <a:endParaRPr lang="en-US" sz="2800" b="1" dirty="0">
              <a:solidFill>
                <a:schemeClr val="bg1"/>
              </a:solidFill>
            </a:endParaRPr>
          </a:p>
          <a:p>
            <a:r>
              <a:rPr lang="vi-VN" sz="2800" b="1" dirty="0">
                <a:solidFill>
                  <a:schemeClr val="bg1"/>
                </a:solidFill>
              </a:rPr>
              <a:t>C. 100g.                </a:t>
            </a:r>
            <a:endParaRPr lang="en-US" sz="2800" b="1" dirty="0">
              <a:solidFill>
                <a:schemeClr val="bg1"/>
              </a:solidFill>
            </a:endParaRPr>
          </a:p>
          <a:p>
            <a:r>
              <a:rPr lang="vi-VN" sz="2800" b="1" dirty="0">
                <a:solidFill>
                  <a:schemeClr val="bg1"/>
                </a:solidFill>
              </a:rPr>
              <a:t>D. 141,18 g.</a:t>
            </a:r>
            <a:endParaRPr lang="en-US" sz="2800"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9650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CD4F8-A1F0-4E1E-BFA3-1B6E7B4241AD}"/>
              </a:ext>
            </a:extLst>
          </p:cNvPr>
          <p:cNvSpPr txBox="1"/>
          <p:nvPr/>
        </p:nvSpPr>
        <p:spPr>
          <a:xfrm>
            <a:off x="1337756" y="362588"/>
            <a:ext cx="911736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7894694-2954-4824-9B9B-E28DF339FD2F}"/>
              </a:ext>
            </a:extLst>
          </p:cNvPr>
          <p:cNvGraphicFramePr>
            <a:graphicFrameLocks noGrp="1"/>
          </p:cNvGraphicFramePr>
          <p:nvPr/>
        </p:nvGraphicFramePr>
        <p:xfrm>
          <a:off x="1458814" y="1000813"/>
          <a:ext cx="4376315" cy="1851343"/>
        </p:xfrm>
        <a:graphic>
          <a:graphicData uri="http://schemas.openxmlformats.org/drawingml/2006/table">
            <a:tbl>
              <a:tblPr firstRow="1" firstCol="1" bandRow="1">
                <a:tableStyleId>{5C22544A-7EE6-4342-B048-85BDC9FD1C3A}</a:tableStyleId>
              </a:tblPr>
              <a:tblGrid>
                <a:gridCol w="3094629">
                  <a:extLst>
                    <a:ext uri="{9D8B030D-6E8A-4147-A177-3AD203B41FA5}">
                      <a16:colId xmlns:a16="http://schemas.microsoft.com/office/drawing/2014/main" val="3389051849"/>
                    </a:ext>
                  </a:extLst>
                </a:gridCol>
                <a:gridCol w="1281686">
                  <a:extLst>
                    <a:ext uri="{9D8B030D-6E8A-4147-A177-3AD203B41FA5}">
                      <a16:colId xmlns:a16="http://schemas.microsoft.com/office/drawing/2014/main" val="862110944"/>
                    </a:ext>
                  </a:extLst>
                </a:gridCol>
              </a:tblGrid>
              <a:tr h="254555">
                <a:tc gridSpan="2">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1, Acid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81496051"/>
                  </a:ext>
                </a:extLst>
              </a:tr>
              <a:tr h="254555">
                <a:tc>
                  <a:txBody>
                    <a:bodyPr/>
                    <a:lstStyle/>
                    <a:p>
                      <a:pPr algn="just">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niệm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3931346"/>
                  </a:ext>
                </a:extLst>
              </a:tr>
              <a:tr h="254555">
                <a:tc>
                  <a:txBody>
                    <a:bodyPr/>
                    <a:lstStyle/>
                    <a:p>
                      <a:pPr algn="just">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678573"/>
                  </a:ext>
                </a:extLst>
              </a:tr>
              <a:tr h="527488">
                <a:tc>
                  <a:txBody>
                    <a:bodyPr/>
                    <a:lstStyle/>
                    <a:p>
                      <a:pPr algn="just">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acid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0975713"/>
                  </a:ext>
                </a:extLst>
              </a:tr>
            </a:tbl>
          </a:graphicData>
        </a:graphic>
      </p:graphicFrame>
      <p:graphicFrame>
        <p:nvGraphicFramePr>
          <p:cNvPr id="5" name="Table 4">
            <a:extLst>
              <a:ext uri="{FF2B5EF4-FFF2-40B4-BE49-F238E27FC236}">
                <a16:creationId xmlns:a16="http://schemas.microsoft.com/office/drawing/2014/main" id="{952DDD44-E087-4778-9848-6A383BB26615}"/>
              </a:ext>
            </a:extLst>
          </p:cNvPr>
          <p:cNvGraphicFramePr>
            <a:graphicFrameLocks noGrp="1"/>
          </p:cNvGraphicFramePr>
          <p:nvPr/>
        </p:nvGraphicFramePr>
        <p:xfrm>
          <a:off x="1458813" y="2967161"/>
          <a:ext cx="4376315" cy="1824990"/>
        </p:xfrm>
        <a:graphic>
          <a:graphicData uri="http://schemas.openxmlformats.org/drawingml/2006/table">
            <a:tbl>
              <a:tblPr firstRow="1" firstCol="1" bandRow="1">
                <a:tableStyleId>{5C22544A-7EE6-4342-B048-85BDC9FD1C3A}</a:tableStyleId>
              </a:tblPr>
              <a:tblGrid>
                <a:gridCol w="2686602">
                  <a:extLst>
                    <a:ext uri="{9D8B030D-6E8A-4147-A177-3AD203B41FA5}">
                      <a16:colId xmlns:a16="http://schemas.microsoft.com/office/drawing/2014/main" val="4063307210"/>
                    </a:ext>
                  </a:extLst>
                </a:gridCol>
                <a:gridCol w="1689713">
                  <a:extLst>
                    <a:ext uri="{9D8B030D-6E8A-4147-A177-3AD203B41FA5}">
                      <a16:colId xmlns:a16="http://schemas.microsoft.com/office/drawing/2014/main" val="1918605893"/>
                    </a:ext>
                  </a:extLst>
                </a:gridCol>
              </a:tblGrid>
              <a:tr h="0">
                <a:tc gridSpan="2">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2, Base – Thang PH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661051640"/>
                  </a:ext>
                </a:extLst>
              </a:tr>
              <a:tr h="0">
                <a:tc>
                  <a:txBody>
                    <a:bodyPr/>
                    <a:lstStyle/>
                    <a:p>
                      <a:pPr algn="just">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niệm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5335135"/>
                  </a:ext>
                </a:extLst>
              </a:tr>
              <a:tr h="0">
                <a:tc>
                  <a:txBody>
                    <a:bodyPr/>
                    <a:lstStyle/>
                    <a:p>
                      <a:pPr algn="just">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gọi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tên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8783247"/>
                  </a:ext>
                </a:extLst>
              </a:tr>
              <a:tr h="0">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Tính chất hóa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5671029"/>
                  </a:ext>
                </a:extLst>
              </a:tr>
              <a:tr h="0">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Thang PH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1441341"/>
                  </a:ext>
                </a:extLst>
              </a:tr>
            </a:tbl>
          </a:graphicData>
        </a:graphic>
      </p:graphicFrame>
      <p:graphicFrame>
        <p:nvGraphicFramePr>
          <p:cNvPr id="6" name="Table 5">
            <a:extLst>
              <a:ext uri="{FF2B5EF4-FFF2-40B4-BE49-F238E27FC236}">
                <a16:creationId xmlns:a16="http://schemas.microsoft.com/office/drawing/2014/main" id="{BEDF3944-C870-44F0-B36D-1F5166BBEF37}"/>
              </a:ext>
            </a:extLst>
          </p:cNvPr>
          <p:cNvGraphicFramePr>
            <a:graphicFrameLocks noGrp="1"/>
          </p:cNvGraphicFramePr>
          <p:nvPr/>
        </p:nvGraphicFramePr>
        <p:xfrm>
          <a:off x="1443185" y="4933509"/>
          <a:ext cx="4376316" cy="1459992"/>
        </p:xfrm>
        <a:graphic>
          <a:graphicData uri="http://schemas.openxmlformats.org/drawingml/2006/table">
            <a:tbl>
              <a:tblPr firstRow="1" firstCol="1" bandRow="1">
                <a:tableStyleId>{5C22544A-7EE6-4342-B048-85BDC9FD1C3A}</a:tableStyleId>
              </a:tblPr>
              <a:tblGrid>
                <a:gridCol w="2800579">
                  <a:extLst>
                    <a:ext uri="{9D8B030D-6E8A-4147-A177-3AD203B41FA5}">
                      <a16:colId xmlns:a16="http://schemas.microsoft.com/office/drawing/2014/main" val="371685755"/>
                    </a:ext>
                  </a:extLst>
                </a:gridCol>
                <a:gridCol w="1575737">
                  <a:extLst>
                    <a:ext uri="{9D8B030D-6E8A-4147-A177-3AD203B41FA5}">
                      <a16:colId xmlns:a16="http://schemas.microsoft.com/office/drawing/2014/main" val="2235443762"/>
                    </a:ext>
                  </a:extLst>
                </a:gridCol>
              </a:tblGrid>
              <a:tr h="0">
                <a:tc gridSpan="2">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3, Oxide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257442145"/>
                  </a:ext>
                </a:extLst>
              </a:tr>
              <a:tr h="0">
                <a:tc>
                  <a:txBody>
                    <a:bodyPr/>
                    <a:lstStyle/>
                    <a:p>
                      <a:pPr algn="just">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niệm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5087255"/>
                  </a:ext>
                </a:extLst>
              </a:tr>
              <a:tr h="0">
                <a:tc>
                  <a:txBody>
                    <a:bodyPr/>
                    <a:lstStyle/>
                    <a:p>
                      <a:pPr algn="just">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7473028"/>
                  </a:ext>
                </a:extLst>
              </a:tr>
              <a:tr h="0">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Tính chất hóa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5446323"/>
                  </a:ext>
                </a:extLst>
              </a:tr>
            </a:tbl>
          </a:graphicData>
        </a:graphic>
      </p:graphicFrame>
      <p:graphicFrame>
        <p:nvGraphicFramePr>
          <p:cNvPr id="7" name="Table 6">
            <a:extLst>
              <a:ext uri="{FF2B5EF4-FFF2-40B4-BE49-F238E27FC236}">
                <a16:creationId xmlns:a16="http://schemas.microsoft.com/office/drawing/2014/main" id="{C1748D1D-372B-4E20-84A4-15A8F3E22217}"/>
              </a:ext>
            </a:extLst>
          </p:cNvPr>
          <p:cNvGraphicFramePr>
            <a:graphicFrameLocks noGrp="1"/>
          </p:cNvGraphicFramePr>
          <p:nvPr/>
        </p:nvGraphicFramePr>
        <p:xfrm>
          <a:off x="6816758" y="1027166"/>
          <a:ext cx="4333595" cy="1824990"/>
        </p:xfrm>
        <a:graphic>
          <a:graphicData uri="http://schemas.openxmlformats.org/drawingml/2006/table">
            <a:tbl>
              <a:tblPr firstRow="1" firstCol="1" bandRow="1">
                <a:tableStyleId>{5C22544A-7EE6-4342-B048-85BDC9FD1C3A}</a:tableStyleId>
              </a:tblPr>
              <a:tblGrid>
                <a:gridCol w="2868780">
                  <a:extLst>
                    <a:ext uri="{9D8B030D-6E8A-4147-A177-3AD203B41FA5}">
                      <a16:colId xmlns:a16="http://schemas.microsoft.com/office/drawing/2014/main" val="4271776418"/>
                    </a:ext>
                  </a:extLst>
                </a:gridCol>
                <a:gridCol w="1464815">
                  <a:extLst>
                    <a:ext uri="{9D8B030D-6E8A-4147-A177-3AD203B41FA5}">
                      <a16:colId xmlns:a16="http://schemas.microsoft.com/office/drawing/2014/main" val="1421984306"/>
                    </a:ext>
                  </a:extLst>
                </a:gridCol>
              </a:tblGrid>
              <a:tr h="0">
                <a:tc gridSpan="2">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4, </a:t>
                      </a:r>
                      <a:r>
                        <a:rPr lang="en-US" sz="2400" dirty="0" err="1">
                          <a:effectLst/>
                          <a:latin typeface="Times New Roman" panose="02020603050405020304" pitchFamily="18" charset="0"/>
                          <a:cs typeface="Times New Roman" panose="02020603050405020304" pitchFamily="18" charset="0"/>
                        </a:rPr>
                        <a:t>Muối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31567648"/>
                  </a:ext>
                </a:extLst>
              </a:tr>
              <a:tr h="0">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Khái niệm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3083845"/>
                  </a:ext>
                </a:extLst>
              </a:tr>
              <a:tr h="0">
                <a:tc>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tan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8840523"/>
                  </a:ext>
                </a:extLst>
              </a:tr>
              <a:tr h="0">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Tính chất hóa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0077287"/>
                  </a:ext>
                </a:extLst>
              </a:tr>
              <a:tr h="0">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Điều chế</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843364"/>
                  </a:ext>
                </a:extLst>
              </a:tr>
            </a:tbl>
          </a:graphicData>
        </a:graphic>
      </p:graphicFrame>
      <p:graphicFrame>
        <p:nvGraphicFramePr>
          <p:cNvPr id="8" name="Table 7">
            <a:extLst>
              <a:ext uri="{FF2B5EF4-FFF2-40B4-BE49-F238E27FC236}">
                <a16:creationId xmlns:a16="http://schemas.microsoft.com/office/drawing/2014/main" id="{A77848D9-CA02-46C5-A304-0CBBC7EFE38F}"/>
              </a:ext>
            </a:extLst>
          </p:cNvPr>
          <p:cNvGraphicFramePr>
            <a:graphicFrameLocks noGrp="1"/>
          </p:cNvGraphicFramePr>
          <p:nvPr/>
        </p:nvGraphicFramePr>
        <p:xfrm>
          <a:off x="6816758" y="3545473"/>
          <a:ext cx="4453255" cy="2581339"/>
        </p:xfrm>
        <a:graphic>
          <a:graphicData uri="http://schemas.openxmlformats.org/drawingml/2006/table">
            <a:tbl>
              <a:tblPr firstRow="1" firstCol="1" bandRow="1">
                <a:tableStyleId>{5C22544A-7EE6-4342-B048-85BDC9FD1C3A}</a:tableStyleId>
              </a:tblPr>
              <a:tblGrid>
                <a:gridCol w="2226310">
                  <a:extLst>
                    <a:ext uri="{9D8B030D-6E8A-4147-A177-3AD203B41FA5}">
                      <a16:colId xmlns:a16="http://schemas.microsoft.com/office/drawing/2014/main" val="1099423838"/>
                    </a:ext>
                  </a:extLst>
                </a:gridCol>
                <a:gridCol w="2226945">
                  <a:extLst>
                    <a:ext uri="{9D8B030D-6E8A-4147-A177-3AD203B41FA5}">
                      <a16:colId xmlns:a16="http://schemas.microsoft.com/office/drawing/2014/main" val="58359245"/>
                    </a:ext>
                  </a:extLst>
                </a:gridCol>
              </a:tblGrid>
              <a:tr h="0">
                <a:tc gridSpan="2">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5,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bón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491584698"/>
                  </a:ext>
                </a:extLst>
              </a:tr>
              <a:tr h="0">
                <a:tc>
                  <a:txBody>
                    <a:bodyPr/>
                    <a:lstStyle/>
                    <a:p>
                      <a:pPr algn="just">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101210"/>
                  </a:ext>
                </a:extLst>
              </a:tr>
              <a:tr h="0">
                <a:tc>
                  <a:txBody>
                    <a:bodyPr/>
                    <a:lstStyle/>
                    <a:p>
                      <a:pPr algn="just">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lân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621081"/>
                  </a:ext>
                </a:extLst>
              </a:tr>
              <a:tr h="0">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Phân kali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2781206"/>
                  </a:ext>
                </a:extLst>
              </a:tr>
              <a:tr h="0">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Phân NPK</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0727738"/>
                  </a:ext>
                </a:extLst>
              </a:tr>
              <a:tr h="0">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Nguyên tắc bón phân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974375"/>
                  </a:ext>
                </a:extLst>
              </a:tr>
            </a:tbl>
          </a:graphicData>
        </a:graphic>
      </p:graphicFrame>
    </p:spTree>
    <p:extLst>
      <p:ext uri="{BB962C8B-B14F-4D97-AF65-F5344CB8AC3E}">
        <p14:creationId xmlns:p14="http://schemas.microsoft.com/office/powerpoint/2010/main" val="978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2308324"/>
          </a:xfrm>
          <a:prstGeom prst="rect">
            <a:avLst/>
          </a:prstGeom>
          <a:noFill/>
        </p:spPr>
        <p:txBody>
          <a:bodyPr wrap="square" rtlCol="0">
            <a:spAutoFit/>
          </a:bodyPr>
          <a:lstStyle/>
          <a:p>
            <a:r>
              <a:rPr lang="vi-VN" sz="2400" b="1" dirty="0">
                <a:solidFill>
                  <a:schemeClr val="bg1"/>
                </a:solidFill>
              </a:rPr>
              <a:t>Câu 20: Trong các loại phân bón hoá học sau loại nào là phân đạm?</a:t>
            </a:r>
            <a:endParaRPr lang="en-US" sz="2400" b="1" dirty="0">
              <a:solidFill>
                <a:schemeClr val="bg1"/>
              </a:solidFill>
            </a:endParaRPr>
          </a:p>
          <a:p>
            <a:r>
              <a:rPr lang="en-US" sz="2400" b="1" dirty="0">
                <a:solidFill>
                  <a:schemeClr val="bg1"/>
                </a:solidFill>
              </a:rPr>
              <a:t>A. Ca</a:t>
            </a:r>
            <a:r>
              <a:rPr lang="en-US" sz="2400" b="1" baseline="-25000" dirty="0">
                <a:solidFill>
                  <a:schemeClr val="bg1"/>
                </a:solidFill>
              </a:rPr>
              <a:t>3</a:t>
            </a:r>
            <a:r>
              <a:rPr lang="en-US" sz="2400" b="1" dirty="0">
                <a:solidFill>
                  <a:schemeClr val="bg1"/>
                </a:solidFill>
              </a:rPr>
              <a:t>(PO</a:t>
            </a:r>
            <a:r>
              <a:rPr lang="en-US" sz="2400" b="1" baseline="-25000" dirty="0">
                <a:solidFill>
                  <a:schemeClr val="bg1"/>
                </a:solidFill>
              </a:rPr>
              <a:t>4</a:t>
            </a:r>
            <a:r>
              <a:rPr lang="en-US" sz="2400" b="1" dirty="0">
                <a:solidFill>
                  <a:schemeClr val="bg1"/>
                </a:solidFill>
              </a:rPr>
              <a:t>)</a:t>
            </a:r>
            <a:r>
              <a:rPr lang="en-US" sz="2400" b="1" baseline="-25000" dirty="0">
                <a:solidFill>
                  <a:schemeClr val="bg1"/>
                </a:solidFill>
              </a:rPr>
              <a:t>2</a:t>
            </a:r>
            <a:endParaRPr lang="en-US" sz="2400" b="1" dirty="0">
              <a:solidFill>
                <a:schemeClr val="bg1"/>
              </a:solidFill>
            </a:endParaRPr>
          </a:p>
          <a:p>
            <a:r>
              <a:rPr lang="en-US" sz="2400" b="1" dirty="0">
                <a:solidFill>
                  <a:schemeClr val="bg1"/>
                </a:solidFill>
              </a:rPr>
              <a:t>B. NH</a:t>
            </a:r>
            <a:r>
              <a:rPr lang="en-US" sz="2400" b="1" baseline="-25000" dirty="0">
                <a:solidFill>
                  <a:schemeClr val="bg1"/>
                </a:solidFill>
              </a:rPr>
              <a:t>4</a:t>
            </a:r>
            <a:r>
              <a:rPr lang="en-US" sz="2400" b="1" dirty="0">
                <a:solidFill>
                  <a:schemeClr val="bg1"/>
                </a:solidFill>
              </a:rPr>
              <a:t>NO</a:t>
            </a:r>
            <a:r>
              <a:rPr lang="en-US" sz="2400" b="1" baseline="-25000" dirty="0">
                <a:solidFill>
                  <a:schemeClr val="bg1"/>
                </a:solidFill>
              </a:rPr>
              <a:t>3</a:t>
            </a:r>
            <a:endParaRPr lang="en-US" sz="2400" b="1" dirty="0">
              <a:solidFill>
                <a:schemeClr val="bg1"/>
              </a:solidFill>
            </a:endParaRPr>
          </a:p>
          <a:p>
            <a:r>
              <a:rPr lang="en-US" sz="2400" b="1" dirty="0">
                <a:solidFill>
                  <a:schemeClr val="bg1"/>
                </a:solidFill>
              </a:rPr>
              <a:t>C. </a:t>
            </a:r>
            <a:r>
              <a:rPr lang="en-US" sz="2400" b="1" dirty="0" err="1">
                <a:solidFill>
                  <a:schemeClr val="bg1"/>
                </a:solidFill>
              </a:rPr>
              <a:t>KCl</a:t>
            </a:r>
            <a:endParaRPr lang="en-US" sz="2400" b="1" dirty="0">
              <a:solidFill>
                <a:schemeClr val="bg1"/>
              </a:solidFill>
            </a:endParaRPr>
          </a:p>
          <a:p>
            <a:r>
              <a:rPr lang="en-US" sz="2400" b="1" dirty="0">
                <a:solidFill>
                  <a:schemeClr val="bg1"/>
                </a:solidFill>
              </a:rPr>
              <a:t>D. K</a:t>
            </a:r>
            <a:r>
              <a:rPr lang="en-US" sz="2400" b="1" baseline="-25000" dirty="0">
                <a:solidFill>
                  <a:schemeClr val="bg1"/>
                </a:solidFill>
              </a:rPr>
              <a:t>2</a:t>
            </a:r>
            <a:r>
              <a:rPr lang="en-US" sz="2400" b="1" dirty="0">
                <a:solidFill>
                  <a:schemeClr val="bg1"/>
                </a:solidFill>
              </a:rPr>
              <a:t>SO</a:t>
            </a:r>
            <a:r>
              <a:rPr lang="en-US" sz="2400" b="1" baseline="-25000" dirty="0">
                <a:solidFill>
                  <a:schemeClr val="bg1"/>
                </a:solidFill>
              </a:rPr>
              <a:t>4</a:t>
            </a:r>
            <a:endParaRPr lang="en-US" sz="2400"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189114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938992"/>
          </a:xfrm>
          <a:prstGeom prst="rect">
            <a:avLst/>
          </a:prstGeom>
          <a:noFill/>
        </p:spPr>
        <p:txBody>
          <a:bodyPr wrap="square" rtlCol="0">
            <a:spAutoFit/>
          </a:bodyPr>
          <a:lstStyle/>
          <a:p>
            <a:r>
              <a:rPr lang="vi-VN" sz="2400" b="1" dirty="0">
                <a:solidFill>
                  <a:schemeClr val="bg1"/>
                </a:solidFill>
              </a:rPr>
              <a:t>Câu </a:t>
            </a:r>
            <a:r>
              <a:rPr lang="en-US" sz="2400" b="1" dirty="0">
                <a:solidFill>
                  <a:schemeClr val="bg1"/>
                </a:solidFill>
              </a:rPr>
              <a:t>21</a:t>
            </a:r>
            <a:r>
              <a:rPr lang="vi-VN" sz="2400" b="1" dirty="0">
                <a:solidFill>
                  <a:schemeClr val="bg1"/>
                </a:solidFill>
              </a:rPr>
              <a:t>. Dãy chất toàn bao gồm acid là</a:t>
            </a:r>
            <a:endParaRPr lang="en-US" sz="2400" b="1" dirty="0">
              <a:solidFill>
                <a:schemeClr val="bg1"/>
              </a:solidFill>
            </a:endParaRPr>
          </a:p>
          <a:p>
            <a:r>
              <a:rPr lang="vi-VN" sz="2400" b="1" dirty="0">
                <a:solidFill>
                  <a:schemeClr val="bg1"/>
                </a:solidFill>
              </a:rPr>
              <a:t>A. HCl; NaOH</a:t>
            </a:r>
            <a:endParaRPr lang="en-US" sz="2400" b="1" dirty="0">
              <a:solidFill>
                <a:schemeClr val="bg1"/>
              </a:solidFill>
            </a:endParaRPr>
          </a:p>
          <a:p>
            <a:r>
              <a:rPr lang="vi-VN" sz="2400" b="1" dirty="0">
                <a:solidFill>
                  <a:schemeClr val="bg1"/>
                </a:solidFill>
              </a:rPr>
              <a:t>B. CaO, H</a:t>
            </a:r>
            <a:r>
              <a:rPr lang="vi-VN" sz="2400" b="1" baseline="-25000" dirty="0">
                <a:solidFill>
                  <a:schemeClr val="bg1"/>
                </a:solidFill>
              </a:rPr>
              <a:t>2</a:t>
            </a:r>
            <a:r>
              <a:rPr lang="vi-VN" sz="2400" b="1" dirty="0">
                <a:solidFill>
                  <a:schemeClr val="bg1"/>
                </a:solidFill>
              </a:rPr>
              <a:t>SO</a:t>
            </a:r>
            <a:r>
              <a:rPr lang="vi-VN" sz="2400" b="1" baseline="-25000" dirty="0">
                <a:solidFill>
                  <a:schemeClr val="bg1"/>
                </a:solidFill>
              </a:rPr>
              <a:t>4</a:t>
            </a:r>
            <a:endParaRPr lang="en-US" sz="2400" b="1" dirty="0">
              <a:solidFill>
                <a:schemeClr val="bg1"/>
              </a:solidFill>
            </a:endParaRPr>
          </a:p>
          <a:p>
            <a:r>
              <a:rPr lang="vi-VN" sz="2400" b="1" dirty="0">
                <a:solidFill>
                  <a:schemeClr val="bg1"/>
                </a:solidFill>
              </a:rPr>
              <a:t>C. H</a:t>
            </a:r>
            <a:r>
              <a:rPr lang="vi-VN" sz="2400" b="1" baseline="-25000" dirty="0">
                <a:solidFill>
                  <a:schemeClr val="bg1"/>
                </a:solidFill>
              </a:rPr>
              <a:t>3</a:t>
            </a:r>
            <a:r>
              <a:rPr lang="vi-VN" sz="2400" b="1" dirty="0">
                <a:solidFill>
                  <a:schemeClr val="bg1"/>
                </a:solidFill>
              </a:rPr>
              <a:t>PO</a:t>
            </a:r>
            <a:r>
              <a:rPr lang="vi-VN" sz="2400" b="1" baseline="-25000" dirty="0">
                <a:solidFill>
                  <a:schemeClr val="bg1"/>
                </a:solidFill>
              </a:rPr>
              <a:t>4</a:t>
            </a:r>
            <a:r>
              <a:rPr lang="vi-VN" sz="2400" b="1" dirty="0">
                <a:solidFill>
                  <a:schemeClr val="bg1"/>
                </a:solidFill>
              </a:rPr>
              <a:t>, HNO</a:t>
            </a:r>
            <a:r>
              <a:rPr lang="vi-VN" sz="2400" b="1" baseline="-25000" dirty="0">
                <a:solidFill>
                  <a:schemeClr val="bg1"/>
                </a:solidFill>
              </a:rPr>
              <a:t>3</a:t>
            </a:r>
            <a:r>
              <a:rPr lang="vi-VN" sz="2400" b="1" dirty="0">
                <a:solidFill>
                  <a:schemeClr val="bg1"/>
                </a:solidFill>
              </a:rPr>
              <a:t>, HCl</a:t>
            </a:r>
            <a:endParaRPr lang="en-US" sz="2400" b="1" dirty="0">
              <a:solidFill>
                <a:schemeClr val="bg1"/>
              </a:solidFill>
            </a:endParaRPr>
          </a:p>
          <a:p>
            <a:r>
              <a:rPr lang="vi-VN" sz="2400" b="1" dirty="0">
                <a:solidFill>
                  <a:schemeClr val="bg1"/>
                </a:solidFill>
              </a:rPr>
              <a:t>D. NaCl, KOH</a:t>
            </a:r>
            <a:endParaRPr lang="en-US" sz="2400"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16328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938992"/>
          </a:xfrm>
          <a:prstGeom prst="rect">
            <a:avLst/>
          </a:prstGeom>
          <a:noFill/>
        </p:spPr>
        <p:txBody>
          <a:bodyPr wrap="square" rtlCol="0">
            <a:spAutoFit/>
          </a:bodyPr>
          <a:lstStyle/>
          <a:p>
            <a:r>
              <a:rPr lang="vi-VN" sz="2400" b="1" dirty="0">
                <a:solidFill>
                  <a:schemeClr val="bg1"/>
                </a:solidFill>
              </a:rPr>
              <a:t>Câu 22. Các hydroxide lưỡng tính</a:t>
            </a:r>
            <a:endParaRPr lang="en-US" sz="2400" b="1" dirty="0">
              <a:solidFill>
                <a:schemeClr val="bg1"/>
              </a:solidFill>
            </a:endParaRPr>
          </a:p>
          <a:p>
            <a:r>
              <a:rPr lang="vi-VN" sz="2400" b="1" dirty="0">
                <a:solidFill>
                  <a:schemeClr val="bg1"/>
                </a:solidFill>
              </a:rPr>
              <a:t>A. Có tính acid mạnh, tính base yếu</a:t>
            </a:r>
            <a:endParaRPr lang="en-US" sz="2400" b="1" dirty="0">
              <a:solidFill>
                <a:schemeClr val="bg1"/>
              </a:solidFill>
            </a:endParaRPr>
          </a:p>
          <a:p>
            <a:r>
              <a:rPr lang="vi-VN" sz="2400" b="1" dirty="0">
                <a:solidFill>
                  <a:schemeClr val="bg1"/>
                </a:solidFill>
              </a:rPr>
              <a:t>B. Có tính acid yếu, tính base mạnh</a:t>
            </a:r>
            <a:endParaRPr lang="en-US" sz="2400" b="1" dirty="0">
              <a:solidFill>
                <a:schemeClr val="bg1"/>
              </a:solidFill>
            </a:endParaRPr>
          </a:p>
          <a:p>
            <a:r>
              <a:rPr lang="vi-VN" sz="2400" b="1" dirty="0">
                <a:solidFill>
                  <a:schemeClr val="bg1"/>
                </a:solidFill>
              </a:rPr>
              <a:t>C. Có tính acid mạnh, tính base mạnh</a:t>
            </a:r>
            <a:endParaRPr lang="en-US" sz="2400" b="1" dirty="0">
              <a:solidFill>
                <a:schemeClr val="bg1"/>
              </a:solidFill>
            </a:endParaRPr>
          </a:p>
          <a:p>
            <a:r>
              <a:rPr lang="vi-VN" sz="2400" b="1" dirty="0">
                <a:solidFill>
                  <a:schemeClr val="bg1"/>
                </a:solidFill>
              </a:rPr>
              <a:t>D. Có tính acid và tính base yếu</a:t>
            </a:r>
            <a:endParaRPr lang="en-US" sz="2400"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2615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938992"/>
          </a:xfrm>
          <a:prstGeom prst="rect">
            <a:avLst/>
          </a:prstGeom>
          <a:noFill/>
        </p:spPr>
        <p:txBody>
          <a:bodyPr wrap="square" rtlCol="0">
            <a:spAutoFit/>
          </a:bodyPr>
          <a:lstStyle/>
          <a:p>
            <a:r>
              <a:rPr lang="vi-VN" sz="2000" b="1" dirty="0">
                <a:solidFill>
                  <a:schemeClr val="bg1"/>
                </a:solidFill>
              </a:rPr>
              <a:t>Câu 23. Oxide là gì?</a:t>
            </a:r>
            <a:endParaRPr lang="en-US" sz="2000" b="1" dirty="0">
              <a:solidFill>
                <a:schemeClr val="bg1"/>
              </a:solidFill>
            </a:endParaRPr>
          </a:p>
          <a:p>
            <a:r>
              <a:rPr lang="vi-VN" sz="2000" b="1" dirty="0">
                <a:solidFill>
                  <a:schemeClr val="bg1"/>
                </a:solidFill>
              </a:rPr>
              <a:t>A. Hỗn hợp của nguyên tố Oxygen với một nguyên tố khác.</a:t>
            </a:r>
            <a:endParaRPr lang="en-US" sz="2000" b="1" dirty="0">
              <a:solidFill>
                <a:schemeClr val="bg1"/>
              </a:solidFill>
            </a:endParaRPr>
          </a:p>
          <a:p>
            <a:r>
              <a:rPr lang="vi-VN" sz="2000" b="1" dirty="0">
                <a:solidFill>
                  <a:schemeClr val="bg1"/>
                </a:solidFill>
              </a:rPr>
              <a:t>B. Hợp chất của nguyên tố phi kim với một nguyên tố hóa học khác.</a:t>
            </a:r>
            <a:endParaRPr lang="en-US" sz="2000" b="1" dirty="0">
              <a:solidFill>
                <a:schemeClr val="bg1"/>
              </a:solidFill>
            </a:endParaRPr>
          </a:p>
          <a:p>
            <a:r>
              <a:rPr lang="vi-VN" sz="2000" b="1" dirty="0">
                <a:solidFill>
                  <a:schemeClr val="bg1"/>
                </a:solidFill>
              </a:rPr>
              <a:t>C. Hợp chất của Oxygen với một nguyên tố hóa học khác.</a:t>
            </a:r>
            <a:endParaRPr lang="en-US" sz="2000" b="1" dirty="0">
              <a:solidFill>
                <a:schemeClr val="bg1"/>
              </a:solidFill>
            </a:endParaRPr>
          </a:p>
          <a:p>
            <a:r>
              <a:rPr lang="vi-VN" sz="2000" b="1" dirty="0">
                <a:solidFill>
                  <a:schemeClr val="bg1"/>
                </a:solidFill>
              </a:rPr>
              <a:t>D. Hợp chất của nguyên tố kim loại với một nguyên tố hóa học khác.</a:t>
            </a:r>
            <a:endParaRPr lang="en-US" sz="2000"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3120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2308324"/>
          </a:xfrm>
          <a:prstGeom prst="rect">
            <a:avLst/>
          </a:prstGeom>
          <a:noFill/>
        </p:spPr>
        <p:txBody>
          <a:bodyPr wrap="square" rtlCol="0">
            <a:spAutoFit/>
          </a:bodyPr>
          <a:lstStyle/>
          <a:p>
            <a:r>
              <a:rPr lang="vi-VN" sz="2400" b="1" dirty="0">
                <a:solidFill>
                  <a:schemeClr val="bg1"/>
                </a:solidFill>
              </a:rPr>
              <a:t>Câu 24.</a:t>
            </a:r>
            <a:r>
              <a:rPr lang="vi-VN" sz="2400" dirty="0">
                <a:solidFill>
                  <a:schemeClr val="bg1"/>
                </a:solidFill>
              </a:rPr>
              <a:t> Trộn những cặp chất nào sau đây ta thu được NaCl ?</a:t>
            </a:r>
            <a:endParaRPr lang="en-US" sz="2400" dirty="0">
              <a:solidFill>
                <a:schemeClr val="bg1"/>
              </a:solidFill>
            </a:endParaRPr>
          </a:p>
          <a:p>
            <a:r>
              <a:rPr lang="vi-VN" sz="2400" dirty="0">
                <a:solidFill>
                  <a:schemeClr val="bg1"/>
                </a:solidFill>
              </a:rPr>
              <a:t>A. Dung dich Na</a:t>
            </a:r>
            <a:r>
              <a:rPr lang="vi-VN" sz="2400" baseline="-25000" dirty="0">
                <a:solidFill>
                  <a:schemeClr val="bg1"/>
                </a:solidFill>
              </a:rPr>
              <a:t>2</a:t>
            </a:r>
            <a:r>
              <a:rPr lang="vi-VN" sz="2400" dirty="0">
                <a:solidFill>
                  <a:schemeClr val="bg1"/>
                </a:solidFill>
              </a:rPr>
              <a:t>CO</a:t>
            </a:r>
            <a:r>
              <a:rPr lang="vi-VN" sz="2400" baseline="-25000" dirty="0">
                <a:solidFill>
                  <a:schemeClr val="bg1"/>
                </a:solidFill>
              </a:rPr>
              <a:t>3</a:t>
            </a:r>
            <a:r>
              <a:rPr lang="vi-VN" sz="2400" dirty="0">
                <a:solidFill>
                  <a:schemeClr val="bg1"/>
                </a:solidFill>
              </a:rPr>
              <a:t> và dung dịch BaCl</a:t>
            </a:r>
            <a:r>
              <a:rPr lang="vi-VN" sz="2400" baseline="-25000" dirty="0">
                <a:solidFill>
                  <a:schemeClr val="bg1"/>
                </a:solidFill>
              </a:rPr>
              <a:t>2</a:t>
            </a:r>
            <a:endParaRPr lang="en-US" sz="2400" dirty="0">
              <a:solidFill>
                <a:schemeClr val="bg1"/>
              </a:solidFill>
            </a:endParaRPr>
          </a:p>
          <a:p>
            <a:r>
              <a:rPr lang="vi-VN" sz="2400" dirty="0">
                <a:solidFill>
                  <a:schemeClr val="bg1"/>
                </a:solidFill>
              </a:rPr>
              <a:t>B. Dung dịch NaNO</a:t>
            </a:r>
            <a:r>
              <a:rPr lang="vi-VN" sz="2400" baseline="-25000" dirty="0">
                <a:solidFill>
                  <a:schemeClr val="bg1"/>
                </a:solidFill>
              </a:rPr>
              <a:t>3</a:t>
            </a:r>
            <a:r>
              <a:rPr lang="vi-VN" sz="2400" dirty="0">
                <a:solidFill>
                  <a:schemeClr val="bg1"/>
                </a:solidFill>
              </a:rPr>
              <a:t> và CaCl</a:t>
            </a:r>
            <a:r>
              <a:rPr lang="vi-VN" sz="2400" baseline="-25000" dirty="0">
                <a:solidFill>
                  <a:schemeClr val="bg1"/>
                </a:solidFill>
              </a:rPr>
              <a:t>2</a:t>
            </a:r>
            <a:r>
              <a:rPr lang="vi-VN" sz="2400" dirty="0">
                <a:solidFill>
                  <a:schemeClr val="bg1"/>
                </a:solidFill>
              </a:rPr>
              <a:t>.</a:t>
            </a:r>
            <a:endParaRPr lang="en-US" sz="2400" dirty="0">
              <a:solidFill>
                <a:schemeClr val="bg1"/>
              </a:solidFill>
            </a:endParaRPr>
          </a:p>
          <a:p>
            <a:r>
              <a:rPr lang="vi-VN" sz="2400" dirty="0">
                <a:solidFill>
                  <a:schemeClr val="bg1"/>
                </a:solidFill>
              </a:rPr>
              <a:t>C. Dung dịch KCl và dung dịch NaNO</a:t>
            </a:r>
            <a:r>
              <a:rPr lang="vi-VN" sz="2400" baseline="-25000" dirty="0">
                <a:solidFill>
                  <a:schemeClr val="bg1"/>
                </a:solidFill>
              </a:rPr>
              <a:t>3</a:t>
            </a:r>
            <a:endParaRPr lang="en-US" sz="2400" dirty="0">
              <a:solidFill>
                <a:schemeClr val="bg1"/>
              </a:solidFill>
            </a:endParaRPr>
          </a:p>
          <a:p>
            <a:r>
              <a:rPr lang="vi-VN" sz="2400" dirty="0">
                <a:solidFill>
                  <a:schemeClr val="bg1"/>
                </a:solidFill>
              </a:rPr>
              <a:t>D. Dung dịch Na</a:t>
            </a:r>
            <a:r>
              <a:rPr lang="vi-VN" sz="2400" baseline="-25000" dirty="0">
                <a:solidFill>
                  <a:schemeClr val="bg1"/>
                </a:solidFill>
              </a:rPr>
              <a:t>2</a:t>
            </a:r>
            <a:r>
              <a:rPr lang="vi-VN" sz="2400" dirty="0">
                <a:solidFill>
                  <a:schemeClr val="bg1"/>
                </a:solidFill>
              </a:rPr>
              <a:t>SO</a:t>
            </a:r>
            <a:r>
              <a:rPr lang="vi-VN" sz="2400" baseline="-25000" dirty="0">
                <a:solidFill>
                  <a:schemeClr val="bg1"/>
                </a:solidFill>
              </a:rPr>
              <a:t>4</a:t>
            </a:r>
            <a:r>
              <a:rPr lang="vi-VN" sz="2400" dirty="0">
                <a:solidFill>
                  <a:schemeClr val="bg1"/>
                </a:solidFill>
              </a:rPr>
              <a:t> và dung dịch KCl</a:t>
            </a:r>
            <a:endParaRPr lang="en-US" sz="2400"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38363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400110"/>
          </a:xfrm>
          <a:prstGeom prst="rect">
            <a:avLst/>
          </a:prstGeom>
          <a:noFill/>
        </p:spPr>
        <p:txBody>
          <a:bodyPr wrap="square" rtlCol="0">
            <a:spAutoFit/>
          </a:bodyPr>
          <a:lstStyle/>
          <a:p>
            <a:endParaRPr lang="en-US" sz="2000" b="1" dirty="0">
              <a:solidFill>
                <a:schemeClr val="bg1"/>
              </a:solidFill>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538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938992"/>
          </a:xfrm>
          <a:prstGeom prst="rect">
            <a:avLst/>
          </a:prstGeom>
          <a:noFill/>
        </p:spPr>
        <p:txBody>
          <a:bodyPr wrap="square" rtlCol="0">
            <a:spAutoFit/>
          </a:bodyPr>
          <a:lstStyle/>
          <a:p>
            <a:r>
              <a:rPr lang="en-US" sz="2000" dirty="0" err="1">
                <a:solidFill>
                  <a:schemeClr val="bg1"/>
                </a:solidFill>
              </a:rPr>
              <a:t>Câu</a:t>
            </a:r>
            <a:r>
              <a:rPr lang="en-US" sz="2000" dirty="0">
                <a:solidFill>
                  <a:schemeClr val="bg1"/>
                </a:solidFill>
              </a:rPr>
              <a:t> 26</a:t>
            </a:r>
            <a:r>
              <a:rPr lang="vi-VN" sz="2000" dirty="0">
                <a:solidFill>
                  <a:schemeClr val="bg1"/>
                </a:solidFill>
              </a:rPr>
              <a:t>. Viết công thức của các muối sau đây :</a:t>
            </a:r>
            <a:endParaRPr lang="en-US" sz="2000" dirty="0">
              <a:solidFill>
                <a:schemeClr val="bg1"/>
              </a:solidFill>
            </a:endParaRPr>
          </a:p>
          <a:p>
            <a:pPr lvl="0"/>
            <a:r>
              <a:rPr lang="en-US" sz="2000" dirty="0">
                <a:solidFill>
                  <a:schemeClr val="bg1"/>
                </a:solidFill>
              </a:rPr>
              <a:t>Barium chloride</a:t>
            </a:r>
          </a:p>
          <a:p>
            <a:r>
              <a:rPr lang="en-US" sz="2000" dirty="0">
                <a:solidFill>
                  <a:schemeClr val="bg1"/>
                </a:solidFill>
              </a:rPr>
              <a:t>b) Calcium nitrate       </a:t>
            </a:r>
          </a:p>
          <a:p>
            <a:r>
              <a:rPr lang="en-US" sz="2000" dirty="0">
                <a:solidFill>
                  <a:schemeClr val="bg1"/>
                </a:solidFill>
              </a:rPr>
              <a:t>c) </a:t>
            </a:r>
            <a:r>
              <a:rPr lang="en-US" sz="2000" dirty="0" err="1">
                <a:solidFill>
                  <a:schemeClr val="bg1"/>
                </a:solidFill>
              </a:rPr>
              <a:t>Đồng</a:t>
            </a:r>
            <a:r>
              <a:rPr lang="en-US" sz="2000" dirty="0">
                <a:solidFill>
                  <a:schemeClr val="bg1"/>
                </a:solidFill>
              </a:rPr>
              <a:t> sulfate        </a:t>
            </a:r>
          </a:p>
          <a:p>
            <a:r>
              <a:rPr lang="en-US" sz="2000" dirty="0">
                <a:solidFill>
                  <a:schemeClr val="bg1"/>
                </a:solidFill>
              </a:rPr>
              <a:t>d) potassium sulfite</a:t>
            </a:r>
          </a:p>
          <a:p>
            <a:r>
              <a:rPr lang="en-US" sz="2000" dirty="0">
                <a:solidFill>
                  <a:schemeClr val="bg1"/>
                </a:solidFill>
              </a:rPr>
              <a:t>e) Zinc phosphate</a:t>
            </a: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271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
        <p:nvSpPr>
          <p:cNvPr id="198" name="TextBox 197">
            <a:extLst>
              <a:ext uri="{FF2B5EF4-FFF2-40B4-BE49-F238E27FC236}">
                <a16:creationId xmlns:a16="http://schemas.microsoft.com/office/drawing/2014/main" id="{84233482-BC00-4E2F-BF3D-42CB2981D8B7}"/>
              </a:ext>
            </a:extLst>
          </p:cNvPr>
          <p:cNvSpPr txBox="1"/>
          <p:nvPr/>
        </p:nvSpPr>
        <p:spPr>
          <a:xfrm>
            <a:off x="2341486" y="2692555"/>
            <a:ext cx="6565036" cy="2246769"/>
          </a:xfrm>
          <a:prstGeom prst="rect">
            <a:avLst/>
          </a:prstGeom>
          <a:noFill/>
        </p:spPr>
        <p:txBody>
          <a:bodyPr wrap="square">
            <a:spAutoFit/>
          </a:bodyPr>
          <a:lstStyle/>
          <a:p>
            <a:pPr marL="342900" lvl="0" indent="-342900">
              <a:buFont typeface="+mj-lt"/>
              <a:buAutoNum type="alphaLcParenR"/>
            </a:pPr>
            <a:r>
              <a:rPr lang="en-US" sz="2800" b="1" dirty="0">
                <a:solidFill>
                  <a:schemeClr val="bg1"/>
                </a:solidFill>
                <a:effectLst/>
                <a:latin typeface="Times New Roman" panose="02020603050405020304" pitchFamily="18" charset="0"/>
                <a:ea typeface="Times New Roman" panose="02020603050405020304" pitchFamily="18" charset="0"/>
              </a:rPr>
              <a:t>BaCl</a:t>
            </a:r>
            <a:r>
              <a:rPr lang="en-US" sz="2800" b="1" baseline="-25000" dirty="0">
                <a:solidFill>
                  <a:schemeClr val="bg1"/>
                </a:solidFill>
                <a:effectLst/>
                <a:latin typeface="Times New Roman" panose="02020603050405020304" pitchFamily="18" charset="0"/>
                <a:ea typeface="Times New Roman" panose="02020603050405020304" pitchFamily="18" charset="0"/>
              </a:rPr>
              <a:t>2</a:t>
            </a:r>
            <a:r>
              <a:rPr lang="en-US" sz="2800" b="1" dirty="0">
                <a:solidFill>
                  <a:schemeClr val="bg1"/>
                </a:solidFill>
                <a:effectLst/>
                <a:latin typeface="Times New Roman" panose="02020603050405020304" pitchFamily="18" charset="0"/>
                <a:ea typeface="Times New Roman" panose="02020603050405020304" pitchFamily="18" charset="0"/>
              </a:rPr>
              <a:t>            </a:t>
            </a:r>
          </a:p>
          <a:p>
            <a:r>
              <a:rPr lang="en-US" sz="2800" b="1" dirty="0">
                <a:solidFill>
                  <a:schemeClr val="bg1"/>
                </a:solidFill>
                <a:effectLst/>
                <a:latin typeface="Times New Roman" panose="02020603050405020304" pitchFamily="18" charset="0"/>
                <a:ea typeface="Times New Roman" panose="02020603050405020304" pitchFamily="18" charset="0"/>
              </a:rPr>
              <a:t>b) Ca(NO</a:t>
            </a:r>
            <a:r>
              <a:rPr lang="en-US" sz="2800" b="1" baseline="-25000" dirty="0">
                <a:solidFill>
                  <a:schemeClr val="bg1"/>
                </a:solidFill>
                <a:effectLst/>
                <a:latin typeface="Times New Roman" panose="02020603050405020304" pitchFamily="18" charset="0"/>
                <a:ea typeface="Times New Roman" panose="02020603050405020304" pitchFamily="18" charset="0"/>
              </a:rPr>
              <a:t>3</a:t>
            </a:r>
            <a:r>
              <a:rPr lang="en-US" sz="2800" b="1" dirty="0">
                <a:solidFill>
                  <a:schemeClr val="bg1"/>
                </a:solidFill>
                <a:effectLst/>
                <a:latin typeface="Times New Roman" panose="02020603050405020304" pitchFamily="18" charset="0"/>
                <a:ea typeface="Times New Roman" panose="02020603050405020304" pitchFamily="18" charset="0"/>
              </a:rPr>
              <a:t>)</a:t>
            </a:r>
            <a:r>
              <a:rPr lang="en-US" sz="2800" b="1" baseline="-25000" dirty="0">
                <a:solidFill>
                  <a:schemeClr val="bg1"/>
                </a:solidFill>
                <a:effectLst/>
                <a:latin typeface="Times New Roman" panose="02020603050405020304" pitchFamily="18" charset="0"/>
                <a:ea typeface="Times New Roman" panose="02020603050405020304" pitchFamily="18" charset="0"/>
              </a:rPr>
              <a:t>2 </a:t>
            </a:r>
            <a:r>
              <a:rPr lang="en-US" sz="2800" b="1" dirty="0">
                <a:solidFill>
                  <a:schemeClr val="bg1"/>
                </a:solidFill>
                <a:effectLst/>
                <a:latin typeface="Times New Roman" panose="02020603050405020304" pitchFamily="18" charset="0"/>
                <a:ea typeface="Times New Roman" panose="02020603050405020304" pitchFamily="18" charset="0"/>
              </a:rPr>
              <a:t>                </a:t>
            </a:r>
          </a:p>
          <a:p>
            <a:r>
              <a:rPr lang="en-US" sz="2800" b="1" dirty="0">
                <a:solidFill>
                  <a:schemeClr val="bg1"/>
                </a:solidFill>
                <a:effectLst/>
                <a:latin typeface="Times New Roman" panose="02020603050405020304" pitchFamily="18" charset="0"/>
                <a:ea typeface="Times New Roman" panose="02020603050405020304" pitchFamily="18" charset="0"/>
              </a:rPr>
              <a:t>c) CuSO</a:t>
            </a:r>
            <a:r>
              <a:rPr lang="en-US" sz="2800" b="1" baseline="-25000" dirty="0">
                <a:solidFill>
                  <a:schemeClr val="bg1"/>
                </a:solidFill>
                <a:effectLst/>
                <a:latin typeface="Times New Roman" panose="02020603050405020304" pitchFamily="18" charset="0"/>
                <a:ea typeface="Times New Roman" panose="02020603050405020304" pitchFamily="18" charset="0"/>
              </a:rPr>
              <a:t>4</a:t>
            </a:r>
            <a:r>
              <a:rPr lang="en-US" sz="2800" b="1" dirty="0">
                <a:solidFill>
                  <a:schemeClr val="bg1"/>
                </a:solidFill>
                <a:effectLst/>
                <a:latin typeface="Times New Roman" panose="02020603050405020304" pitchFamily="18" charset="0"/>
                <a:ea typeface="Times New Roman" panose="02020603050405020304" pitchFamily="18" charset="0"/>
              </a:rPr>
              <a:t>        </a:t>
            </a:r>
          </a:p>
          <a:p>
            <a:r>
              <a:rPr lang="en-US" sz="2800" b="1" dirty="0">
                <a:solidFill>
                  <a:schemeClr val="bg1"/>
                </a:solidFill>
                <a:effectLst/>
                <a:latin typeface="Times New Roman" panose="02020603050405020304" pitchFamily="18" charset="0"/>
                <a:ea typeface="Times New Roman" panose="02020603050405020304" pitchFamily="18" charset="0"/>
              </a:rPr>
              <a:t>d) K</a:t>
            </a:r>
            <a:r>
              <a:rPr lang="en-US" sz="2800" b="1" baseline="-25000" dirty="0">
                <a:solidFill>
                  <a:schemeClr val="bg1"/>
                </a:solidFill>
                <a:effectLst/>
                <a:latin typeface="Times New Roman" panose="02020603050405020304" pitchFamily="18" charset="0"/>
                <a:ea typeface="Times New Roman" panose="02020603050405020304" pitchFamily="18" charset="0"/>
              </a:rPr>
              <a:t>2</a:t>
            </a:r>
            <a:r>
              <a:rPr lang="en-US" sz="2800" b="1" dirty="0">
                <a:solidFill>
                  <a:schemeClr val="bg1"/>
                </a:solidFill>
                <a:effectLst/>
                <a:latin typeface="Times New Roman" panose="02020603050405020304" pitchFamily="18" charset="0"/>
                <a:ea typeface="Times New Roman" panose="02020603050405020304" pitchFamily="18" charset="0"/>
              </a:rPr>
              <a:t>SO</a:t>
            </a:r>
            <a:r>
              <a:rPr lang="en-US" sz="2800" b="1" baseline="-25000" dirty="0">
                <a:solidFill>
                  <a:schemeClr val="bg1"/>
                </a:solidFill>
                <a:effectLst/>
                <a:latin typeface="Times New Roman" panose="02020603050405020304" pitchFamily="18" charset="0"/>
                <a:ea typeface="Times New Roman" panose="02020603050405020304" pitchFamily="18" charset="0"/>
              </a:rPr>
              <a:t>3</a:t>
            </a:r>
            <a:r>
              <a:rPr lang="en-US" sz="2800" b="1" dirty="0">
                <a:solidFill>
                  <a:schemeClr val="bg1"/>
                </a:solidFill>
                <a:effectLst/>
                <a:latin typeface="Times New Roman" panose="02020603050405020304" pitchFamily="18" charset="0"/>
                <a:ea typeface="Times New Roman" panose="02020603050405020304" pitchFamily="18" charset="0"/>
              </a:rPr>
              <a:t>   </a:t>
            </a:r>
          </a:p>
          <a:p>
            <a:r>
              <a:rPr lang="en-US" sz="2800" b="1" dirty="0">
                <a:solidFill>
                  <a:schemeClr val="bg1"/>
                </a:solidFill>
                <a:effectLst/>
                <a:latin typeface="Times New Roman" panose="02020603050405020304" pitchFamily="18" charset="0"/>
                <a:ea typeface="Times New Roman" panose="02020603050405020304" pitchFamily="18" charset="0"/>
              </a:rPr>
              <a:t>e) Zn</a:t>
            </a:r>
            <a:r>
              <a:rPr lang="en-US" sz="2800" b="1" baseline="-25000" dirty="0">
                <a:solidFill>
                  <a:schemeClr val="bg1"/>
                </a:solidFill>
                <a:effectLst/>
                <a:latin typeface="Times New Roman" panose="02020603050405020304" pitchFamily="18" charset="0"/>
                <a:ea typeface="Times New Roman" panose="02020603050405020304" pitchFamily="18" charset="0"/>
              </a:rPr>
              <a:t>3</a:t>
            </a:r>
            <a:r>
              <a:rPr lang="en-US" sz="2800" b="1" dirty="0">
                <a:solidFill>
                  <a:schemeClr val="bg1"/>
                </a:solidFill>
                <a:effectLst/>
                <a:latin typeface="Times New Roman" panose="02020603050405020304" pitchFamily="18" charset="0"/>
                <a:ea typeface="Times New Roman" panose="02020603050405020304" pitchFamily="18" charset="0"/>
              </a:rPr>
              <a:t>(PO</a:t>
            </a:r>
            <a:r>
              <a:rPr lang="en-US" sz="2800" b="1" baseline="-25000" dirty="0">
                <a:solidFill>
                  <a:schemeClr val="bg1"/>
                </a:solidFill>
                <a:effectLst/>
                <a:latin typeface="Times New Roman" panose="02020603050405020304" pitchFamily="18" charset="0"/>
                <a:ea typeface="Times New Roman" panose="02020603050405020304" pitchFamily="18" charset="0"/>
              </a:rPr>
              <a:t>4</a:t>
            </a:r>
            <a:r>
              <a:rPr lang="en-US" sz="2800" b="1" dirty="0">
                <a:solidFill>
                  <a:schemeClr val="bg1"/>
                </a:solidFill>
                <a:effectLst/>
                <a:latin typeface="Times New Roman" panose="02020603050405020304" pitchFamily="18" charset="0"/>
                <a:ea typeface="Times New Roman" panose="02020603050405020304" pitchFamily="18" charset="0"/>
              </a:rPr>
              <a:t>)</a:t>
            </a:r>
            <a:r>
              <a:rPr lang="en-US" sz="2800" b="1" baseline="-25000" dirty="0">
                <a:solidFill>
                  <a:schemeClr val="bg1"/>
                </a:solidFill>
                <a:effectLst/>
                <a:latin typeface="Times New Roman" panose="02020603050405020304" pitchFamily="18" charset="0"/>
                <a:ea typeface="Times New Roman" panose="02020603050405020304" pitchFamily="18" charset="0"/>
              </a:rPr>
              <a:t>2</a:t>
            </a:r>
            <a:r>
              <a:rPr lang="en-US" sz="2800" b="1" dirty="0">
                <a:solidFill>
                  <a:schemeClr val="bg1"/>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51311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3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r>
              <a:rPr lang="en-US" sz="2400" b="1" dirty="0" err="1">
                <a:solidFill>
                  <a:schemeClr val="bg1"/>
                </a:solidFill>
              </a:rPr>
              <a:t>Trong</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công</a:t>
            </a:r>
            <a:r>
              <a:rPr lang="en-US" sz="2400" b="1" dirty="0">
                <a:solidFill>
                  <a:schemeClr val="bg1"/>
                </a:solidFill>
              </a:rPr>
              <a:t> </a:t>
            </a:r>
            <a:r>
              <a:rPr lang="en-US" sz="2400" b="1" dirty="0" err="1">
                <a:solidFill>
                  <a:schemeClr val="bg1"/>
                </a:solidFill>
              </a:rPr>
              <a:t>thức</a:t>
            </a:r>
            <a:r>
              <a:rPr lang="en-US" sz="2400" b="1" dirty="0">
                <a:solidFill>
                  <a:schemeClr val="bg1"/>
                </a:solidFill>
              </a:rPr>
              <a:t> </a:t>
            </a:r>
            <a:r>
              <a:rPr lang="en-US" sz="2400" b="1" dirty="0" err="1">
                <a:solidFill>
                  <a:schemeClr val="bg1"/>
                </a:solidFill>
              </a:rPr>
              <a:t>hoá</a:t>
            </a:r>
            <a:r>
              <a:rPr lang="en-US" sz="2400" b="1" dirty="0">
                <a:solidFill>
                  <a:schemeClr val="bg1"/>
                </a:solidFill>
              </a:rPr>
              <a:t> </a:t>
            </a:r>
            <a:r>
              <a:rPr lang="en-US" sz="2400" b="1" dirty="0" err="1">
                <a:solidFill>
                  <a:schemeClr val="bg1"/>
                </a:solidFill>
              </a:rPr>
              <a:t>học</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muối</a:t>
            </a:r>
            <a:r>
              <a:rPr lang="en-US" sz="2400" b="1" dirty="0">
                <a:solidFill>
                  <a:schemeClr val="bg1"/>
                </a:solidFill>
              </a:rPr>
              <a:t> </a:t>
            </a:r>
            <a:r>
              <a:rPr lang="en-US" sz="2400" b="1" dirty="0" err="1">
                <a:solidFill>
                  <a:schemeClr val="bg1"/>
                </a:solidFill>
              </a:rPr>
              <a:t>dưới</a:t>
            </a:r>
            <a:r>
              <a:rPr lang="en-US" sz="2400" b="1" dirty="0">
                <a:solidFill>
                  <a:schemeClr val="bg1"/>
                </a:solidFill>
              </a:rPr>
              <a:t> </a:t>
            </a:r>
            <a:r>
              <a:rPr lang="en-US" sz="2400" b="1" dirty="0" err="1">
                <a:solidFill>
                  <a:schemeClr val="bg1"/>
                </a:solidFill>
              </a:rPr>
              <a:t>đây</a:t>
            </a:r>
            <a:r>
              <a:rPr lang="en-US" sz="2400" b="1" dirty="0">
                <a:solidFill>
                  <a:schemeClr val="bg1"/>
                </a:solidFill>
              </a:rPr>
              <a:t>, </a:t>
            </a:r>
            <a:r>
              <a:rPr lang="en-US" sz="2400" b="1" dirty="0" err="1">
                <a:solidFill>
                  <a:schemeClr val="bg1"/>
                </a:solidFill>
              </a:rPr>
              <a:t>những</a:t>
            </a:r>
            <a:r>
              <a:rPr lang="en-US" sz="2400" b="1" dirty="0">
                <a:solidFill>
                  <a:schemeClr val="bg1"/>
                </a:solidFill>
              </a:rPr>
              <a:t> </a:t>
            </a:r>
            <a:r>
              <a:rPr lang="en-US" sz="2400" b="1" dirty="0" err="1">
                <a:solidFill>
                  <a:schemeClr val="bg1"/>
                </a:solidFill>
              </a:rPr>
              <a:t>công</a:t>
            </a:r>
            <a:r>
              <a:rPr lang="en-US" sz="2400" b="1" dirty="0">
                <a:solidFill>
                  <a:schemeClr val="bg1"/>
                </a:solidFill>
              </a:rPr>
              <a:t> </a:t>
            </a:r>
            <a:r>
              <a:rPr lang="en-US" sz="2400" b="1" dirty="0" err="1">
                <a:solidFill>
                  <a:schemeClr val="bg1"/>
                </a:solidFill>
              </a:rPr>
              <a:t>thức</a:t>
            </a:r>
            <a:r>
              <a:rPr lang="en-US" sz="2400" b="1" dirty="0">
                <a:solidFill>
                  <a:schemeClr val="bg1"/>
                </a:solidFill>
              </a:rPr>
              <a:t> </a:t>
            </a:r>
            <a:r>
              <a:rPr lang="en-US" sz="2400" b="1" dirty="0" err="1">
                <a:solidFill>
                  <a:schemeClr val="bg1"/>
                </a:solidFill>
              </a:rPr>
              <a:t>nào</a:t>
            </a:r>
            <a:r>
              <a:rPr lang="en-US" sz="2400" b="1" dirty="0">
                <a:solidFill>
                  <a:schemeClr val="bg1"/>
                </a:solidFill>
              </a:rPr>
              <a:t> </a:t>
            </a:r>
            <a:r>
              <a:rPr lang="en-US" sz="2400" b="1" dirty="0" err="1">
                <a:solidFill>
                  <a:schemeClr val="bg1"/>
                </a:solidFill>
              </a:rPr>
              <a:t>viết</a:t>
            </a:r>
            <a:r>
              <a:rPr lang="en-US" sz="2400" b="1" dirty="0">
                <a:solidFill>
                  <a:schemeClr val="bg1"/>
                </a:solidFill>
              </a:rPr>
              <a:t> </a:t>
            </a:r>
            <a:r>
              <a:rPr lang="en-US" sz="2400" b="1" dirty="0" err="1">
                <a:solidFill>
                  <a:schemeClr val="bg1"/>
                </a:solidFill>
              </a:rPr>
              <a:t>sai</a:t>
            </a:r>
            <a:r>
              <a:rPr lang="en-US" sz="2400" b="1" dirty="0">
                <a:solidFill>
                  <a:schemeClr val="bg1"/>
                </a:solidFill>
              </a:rPr>
              <a:t>? </a:t>
            </a:r>
            <a:r>
              <a:rPr lang="en-US" sz="2400" b="1" dirty="0" err="1">
                <a:solidFill>
                  <a:schemeClr val="bg1"/>
                </a:solidFill>
              </a:rPr>
              <a:t>Sửa</a:t>
            </a:r>
            <a:r>
              <a:rPr lang="en-US" sz="2400" b="1" dirty="0">
                <a:solidFill>
                  <a:schemeClr val="bg1"/>
                </a:solidFill>
              </a:rPr>
              <a:t> </a:t>
            </a:r>
            <a:r>
              <a:rPr lang="en-US" sz="2400" b="1" dirty="0" err="1">
                <a:solidFill>
                  <a:schemeClr val="bg1"/>
                </a:solidFill>
              </a:rPr>
              <a:t>lại</a:t>
            </a:r>
            <a:r>
              <a:rPr lang="en-US" sz="2400" b="1" dirty="0">
                <a:solidFill>
                  <a:schemeClr val="bg1"/>
                </a:solidFill>
              </a:rPr>
              <a:t> </a:t>
            </a:r>
            <a:r>
              <a:rPr lang="en-US" sz="2400" b="1" dirty="0" err="1">
                <a:solidFill>
                  <a:schemeClr val="bg1"/>
                </a:solidFill>
              </a:rPr>
              <a:t>cho</a:t>
            </a:r>
            <a:r>
              <a:rPr lang="en-US" sz="2400" b="1" dirty="0">
                <a:solidFill>
                  <a:schemeClr val="bg1"/>
                </a:solidFill>
              </a:rPr>
              <a:t> </a:t>
            </a:r>
            <a:r>
              <a:rPr lang="en-US" sz="2400" b="1" dirty="0" err="1">
                <a:solidFill>
                  <a:schemeClr val="bg1"/>
                </a:solidFill>
              </a:rPr>
              <a:t>đúng</a:t>
            </a:r>
            <a:r>
              <a:rPr lang="en-US" sz="2400" b="1" dirty="0">
                <a:solidFill>
                  <a:schemeClr val="bg1"/>
                </a:solidFill>
              </a:rPr>
              <a:t>?</a:t>
            </a:r>
          </a:p>
          <a:p>
            <a:r>
              <a:rPr lang="en-US" sz="2400" b="1" dirty="0">
                <a:solidFill>
                  <a:schemeClr val="bg1"/>
                </a:solidFill>
              </a:rPr>
              <a:t>NaCl, CaCO</a:t>
            </a:r>
            <a:r>
              <a:rPr lang="en-US" sz="2400" b="1" baseline="-25000" dirty="0">
                <a:solidFill>
                  <a:schemeClr val="bg1"/>
                </a:solidFill>
              </a:rPr>
              <a:t>3</a:t>
            </a:r>
            <a:r>
              <a:rPr lang="en-US" sz="2400" b="1" dirty="0">
                <a:solidFill>
                  <a:schemeClr val="bg1"/>
                </a:solidFill>
              </a:rPr>
              <a:t>, Fe</a:t>
            </a:r>
            <a:r>
              <a:rPr lang="en-US" sz="2400" b="1" baseline="-25000" dirty="0">
                <a:solidFill>
                  <a:schemeClr val="bg1"/>
                </a:solidFill>
              </a:rPr>
              <a:t>2</a:t>
            </a:r>
            <a:r>
              <a:rPr lang="en-US" sz="2400" b="1" dirty="0">
                <a:solidFill>
                  <a:schemeClr val="bg1"/>
                </a:solidFill>
              </a:rPr>
              <a:t>Cl, </a:t>
            </a:r>
            <a:r>
              <a:rPr lang="en-US" sz="2400" b="1" dirty="0" err="1">
                <a:solidFill>
                  <a:schemeClr val="bg1"/>
                </a:solidFill>
              </a:rPr>
              <a:t>MgCl</a:t>
            </a:r>
            <a:r>
              <a:rPr lang="en-US" sz="2400" b="1" dirty="0">
                <a:solidFill>
                  <a:schemeClr val="bg1"/>
                </a:solidFill>
              </a:rPr>
              <a:t>, Ba</a:t>
            </a:r>
            <a:r>
              <a:rPr lang="en-US" sz="2400" b="1" baseline="-25000" dirty="0">
                <a:solidFill>
                  <a:schemeClr val="bg1"/>
                </a:solidFill>
              </a:rPr>
              <a:t>2</a:t>
            </a:r>
            <a:r>
              <a:rPr lang="en-US" sz="2400" b="1" dirty="0">
                <a:solidFill>
                  <a:schemeClr val="bg1"/>
                </a:solidFill>
              </a:rPr>
              <a:t>SO</a:t>
            </a:r>
            <a:r>
              <a:rPr lang="en-US" sz="2400" b="1" baseline="-25000" dirty="0">
                <a:solidFill>
                  <a:schemeClr val="bg1"/>
                </a:solidFill>
              </a:rPr>
              <a:t>4</a:t>
            </a:r>
            <a:r>
              <a:rPr lang="en-US" sz="2400" b="1" dirty="0">
                <a:solidFill>
                  <a:schemeClr val="bg1"/>
                </a:solidFill>
              </a:rPr>
              <a:t>, KNO</a:t>
            </a:r>
            <a:r>
              <a:rPr lang="en-US" sz="2400" b="1" baseline="-25000" dirty="0">
                <a:solidFill>
                  <a:schemeClr val="bg1"/>
                </a:solidFill>
              </a:rPr>
              <a:t>3</a:t>
            </a:r>
            <a:r>
              <a:rPr lang="en-US" sz="2400" b="1" dirty="0">
                <a:solidFill>
                  <a:schemeClr val="bg1"/>
                </a:solidFill>
              </a:rPr>
              <a:t>   </a:t>
            </a: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384169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36"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23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255"/>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272"/>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28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30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32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340"/>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357"/>
                                        </p:tgtEl>
                                        <p:attrNameLst>
                                          <p:attrName>style.visibility</p:attrName>
                                        </p:attrNameLst>
                                      </p:cBhvr>
                                      <p:to>
                                        <p:strVal val="visible"/>
                                      </p:to>
                                    </p:set>
                                  </p:childTnLst>
                                </p:cTn>
                              </p:par>
                            </p:childTnLst>
                          </p:cTn>
                        </p:par>
                        <p:par>
                          <p:cTn id="46" fill="hold">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374"/>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
        <p:nvSpPr>
          <p:cNvPr id="198" name="TextBox 197">
            <a:extLst>
              <a:ext uri="{FF2B5EF4-FFF2-40B4-BE49-F238E27FC236}">
                <a16:creationId xmlns:a16="http://schemas.microsoft.com/office/drawing/2014/main" id="{84233482-BC00-4E2F-BF3D-42CB2981D8B7}"/>
              </a:ext>
            </a:extLst>
          </p:cNvPr>
          <p:cNvSpPr txBox="1"/>
          <p:nvPr/>
        </p:nvSpPr>
        <p:spPr>
          <a:xfrm>
            <a:off x="2341486" y="2692555"/>
            <a:ext cx="7228642" cy="1094210"/>
          </a:xfrm>
          <a:prstGeom prst="rect">
            <a:avLst/>
          </a:prstGeom>
          <a:noFill/>
        </p:spPr>
        <p:txBody>
          <a:bodyPr wrap="square">
            <a:spAutoFit/>
          </a:bodyPr>
          <a:lstStyle/>
          <a:p>
            <a:pPr>
              <a:lnSpc>
                <a:spcPct val="107000"/>
              </a:lnSpc>
              <a:spcAft>
                <a:spcPts val="800"/>
              </a:spcAft>
            </a:pPr>
            <a:r>
              <a:rPr lang="vi-VN" sz="2800" dirty="0">
                <a:solidFill>
                  <a:schemeClr val="bg1"/>
                </a:solidFill>
                <a:effectLst/>
                <a:latin typeface="+mj-lt"/>
                <a:ea typeface="Calibri" panose="020F0502020204030204" pitchFamily="34" charset="0"/>
                <a:cs typeface="Times New Roman" panose="02020603050405020304" pitchFamily="18" charset="0"/>
              </a:rPr>
              <a:t>Công thức viết sai là Fe</a:t>
            </a:r>
            <a:r>
              <a:rPr lang="vi-VN" sz="2800" baseline="-25000" dirty="0">
                <a:solidFill>
                  <a:schemeClr val="bg1"/>
                </a:solidFill>
                <a:effectLst/>
                <a:latin typeface="+mj-lt"/>
                <a:ea typeface="Calibri" panose="020F0502020204030204" pitchFamily="34" charset="0"/>
                <a:cs typeface="Times New Roman" panose="02020603050405020304" pitchFamily="18" charset="0"/>
              </a:rPr>
              <a:t>2</a:t>
            </a:r>
            <a:r>
              <a:rPr lang="vi-VN" sz="2800" dirty="0">
                <a:solidFill>
                  <a:schemeClr val="bg1"/>
                </a:solidFill>
                <a:effectLst/>
                <a:latin typeface="+mj-lt"/>
                <a:ea typeface="Calibri" panose="020F0502020204030204" pitchFamily="34" charset="0"/>
                <a:cs typeface="Times New Roman" panose="02020603050405020304" pitchFamily="18" charset="0"/>
              </a:rPr>
              <a:t>Cl, MgCl và Ba</a:t>
            </a:r>
            <a:r>
              <a:rPr lang="vi-VN" sz="2800" baseline="-25000" dirty="0">
                <a:solidFill>
                  <a:schemeClr val="bg1"/>
                </a:solidFill>
                <a:effectLst/>
                <a:latin typeface="+mj-lt"/>
                <a:ea typeface="Calibri" panose="020F0502020204030204" pitchFamily="34" charset="0"/>
                <a:cs typeface="Times New Roman" panose="02020603050405020304" pitchFamily="18" charset="0"/>
              </a:rPr>
              <a:t>2</a:t>
            </a:r>
            <a:r>
              <a:rPr lang="vi-VN" sz="2800" dirty="0">
                <a:solidFill>
                  <a:schemeClr val="bg1"/>
                </a:solidFill>
                <a:effectLst/>
                <a:latin typeface="+mj-lt"/>
                <a:ea typeface="Calibri" panose="020F0502020204030204" pitchFamily="34" charset="0"/>
                <a:cs typeface="Times New Roman" panose="02020603050405020304" pitchFamily="18" charset="0"/>
              </a:rPr>
              <a:t>SO</a:t>
            </a:r>
            <a:r>
              <a:rPr lang="vi-VN" sz="2800" baseline="-25000" dirty="0">
                <a:solidFill>
                  <a:schemeClr val="bg1"/>
                </a:solidFill>
                <a:effectLst/>
                <a:latin typeface="+mj-lt"/>
                <a:ea typeface="Calibri" panose="020F0502020204030204" pitchFamily="34" charset="0"/>
                <a:cs typeface="Times New Roman" panose="02020603050405020304" pitchFamily="18" charset="0"/>
              </a:rPr>
              <a:t>4</a:t>
            </a:r>
            <a:endParaRPr lang="en-US" sz="2800" dirty="0">
              <a:solidFill>
                <a:schemeClr val="bg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vi-VN" sz="2800" dirty="0">
                <a:solidFill>
                  <a:schemeClr val="bg1"/>
                </a:solidFill>
                <a:effectLst/>
                <a:latin typeface="+mj-lt"/>
                <a:ea typeface="Calibri" panose="020F0502020204030204" pitchFamily="34" charset="0"/>
                <a:cs typeface="Times New Roman" panose="02020603050405020304" pitchFamily="18" charset="0"/>
              </a:rPr>
              <a:t>Sửa lại: FeCl</a:t>
            </a:r>
            <a:r>
              <a:rPr lang="vi-VN" sz="2800" baseline="-25000" dirty="0">
                <a:solidFill>
                  <a:schemeClr val="bg1"/>
                </a:solidFill>
                <a:effectLst/>
                <a:latin typeface="+mj-lt"/>
                <a:ea typeface="Calibri" panose="020F0502020204030204" pitchFamily="34" charset="0"/>
                <a:cs typeface="Times New Roman" panose="02020603050405020304" pitchFamily="18" charset="0"/>
              </a:rPr>
              <a:t>2</a:t>
            </a:r>
            <a:r>
              <a:rPr lang="vi-VN" sz="2800" dirty="0">
                <a:solidFill>
                  <a:schemeClr val="bg1"/>
                </a:solidFill>
                <a:effectLst/>
                <a:latin typeface="+mj-lt"/>
                <a:ea typeface="Calibri" panose="020F0502020204030204" pitchFamily="34" charset="0"/>
                <a:cs typeface="Times New Roman" panose="02020603050405020304" pitchFamily="18" charset="0"/>
              </a:rPr>
              <a:t>, MgCl</a:t>
            </a:r>
            <a:r>
              <a:rPr lang="vi-VN" sz="2800" baseline="-25000" dirty="0">
                <a:solidFill>
                  <a:schemeClr val="bg1"/>
                </a:solidFill>
                <a:effectLst/>
                <a:latin typeface="+mj-lt"/>
                <a:ea typeface="Calibri" panose="020F0502020204030204" pitchFamily="34" charset="0"/>
                <a:cs typeface="Times New Roman" panose="02020603050405020304" pitchFamily="18" charset="0"/>
              </a:rPr>
              <a:t>2</a:t>
            </a:r>
            <a:r>
              <a:rPr lang="vi-VN" sz="2800" dirty="0">
                <a:solidFill>
                  <a:schemeClr val="bg1"/>
                </a:solidFill>
                <a:effectLst/>
                <a:latin typeface="+mj-lt"/>
                <a:ea typeface="Calibri" panose="020F0502020204030204" pitchFamily="34" charset="0"/>
                <a:cs typeface="Times New Roman" panose="02020603050405020304" pitchFamily="18" charset="0"/>
              </a:rPr>
              <a:t>, BaSO</a:t>
            </a:r>
            <a:r>
              <a:rPr lang="vi-VN" sz="2800" baseline="-25000" dirty="0">
                <a:solidFill>
                  <a:schemeClr val="bg1"/>
                </a:solidFill>
                <a:effectLst/>
                <a:latin typeface="+mj-lt"/>
                <a:ea typeface="Calibri" panose="020F0502020204030204" pitchFamily="34" charset="0"/>
                <a:cs typeface="Times New Roman" panose="02020603050405020304" pitchFamily="18" charset="0"/>
              </a:rPr>
              <a:t>4</a:t>
            </a:r>
            <a:endParaRPr lang="en-US" sz="2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00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3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D941A3E-D8E7-4097-8A91-895C1EE9E32B}"/>
              </a:ext>
            </a:extLst>
          </p:cNvPr>
          <p:cNvGraphicFramePr>
            <a:graphicFrameLocks noGrp="1"/>
          </p:cNvGraphicFramePr>
          <p:nvPr/>
        </p:nvGraphicFramePr>
        <p:xfrm>
          <a:off x="1149109" y="195948"/>
          <a:ext cx="9042455" cy="6218557"/>
        </p:xfrm>
        <a:graphic>
          <a:graphicData uri="http://schemas.openxmlformats.org/drawingml/2006/table">
            <a:tbl>
              <a:tblPr firstRow="1" firstCol="1" bandRow="1">
                <a:tableStyleId>{5C22544A-7EE6-4342-B048-85BDC9FD1C3A}</a:tableStyleId>
              </a:tblPr>
              <a:tblGrid>
                <a:gridCol w="2005833">
                  <a:extLst>
                    <a:ext uri="{9D8B030D-6E8A-4147-A177-3AD203B41FA5}">
                      <a16:colId xmlns:a16="http://schemas.microsoft.com/office/drawing/2014/main" val="3164581080"/>
                    </a:ext>
                  </a:extLst>
                </a:gridCol>
                <a:gridCol w="7036622">
                  <a:extLst>
                    <a:ext uri="{9D8B030D-6E8A-4147-A177-3AD203B41FA5}">
                      <a16:colId xmlns:a16="http://schemas.microsoft.com/office/drawing/2014/main" val="3350253572"/>
                    </a:ext>
                  </a:extLst>
                </a:gridCol>
              </a:tblGrid>
              <a:tr h="0">
                <a:tc gridSpan="2">
                  <a:txBody>
                    <a:bodyPr/>
                    <a:lstStyle/>
                    <a:p>
                      <a:pPr algn="ctr">
                        <a:lnSpc>
                          <a:spcPct val="107000"/>
                        </a:lnSpc>
                        <a:spcAft>
                          <a:spcPts val="800"/>
                        </a:spcAft>
                      </a:pPr>
                      <a:r>
                        <a:rPr lang="en-US" sz="2800" dirty="0">
                          <a:effectLst/>
                          <a:latin typeface="Times New Roman" panose="02020603050405020304" pitchFamily="18" charset="0"/>
                          <a:cs typeface="Times New Roman" panose="02020603050405020304" pitchFamily="18" charset="0"/>
                        </a:rPr>
                        <a:t>1, Acid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062641186"/>
                  </a:ext>
                </a:extLst>
              </a:tr>
              <a:tr h="0">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Khái niệm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Acid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hydorgen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aicd</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6486719"/>
                  </a:ext>
                </a:extLst>
              </a:tr>
              <a:tr h="0">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Tính chất hóa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Acid </a:t>
                      </a:r>
                      <a:r>
                        <a:rPr lang="en-US" sz="2800" dirty="0" err="1">
                          <a:effectLst/>
                          <a:latin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acid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tím</a:t>
                      </a:r>
                      <a:r>
                        <a:rPr lang="en-US" sz="2800" dirty="0">
                          <a:effectLst/>
                          <a:latin typeface="Times New Roman" panose="02020603050405020304" pitchFamily="18" charset="0"/>
                          <a:cs typeface="Times New Roman" panose="02020603050405020304" pitchFamily="18" charset="0"/>
                        </a:rPr>
                        <a:t> sang </a:t>
                      </a:r>
                      <a:r>
                        <a:rPr lang="en-US" sz="2800" dirty="0" err="1">
                          <a:effectLst/>
                          <a:latin typeface="Times New Roman" panose="02020603050405020304" pitchFamily="18" charset="0"/>
                          <a:cs typeface="Times New Roman" panose="02020603050405020304" pitchFamily="18" charset="0"/>
                        </a:rPr>
                        <a:t>đỏ</a:t>
                      </a:r>
                      <a:r>
                        <a:rPr lang="en-US" sz="2800" dirty="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Khi dung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acid </a:t>
                      </a:r>
                      <a:r>
                        <a:rPr lang="en-US" sz="2800" dirty="0" err="1">
                          <a:effectLst/>
                          <a:latin typeface="Times New Roman" panose="02020603050405020304" pitchFamily="18" charset="0"/>
                          <a:cs typeface="Times New Roman" panose="02020603050405020304" pitchFamily="18" charset="0"/>
                        </a:rPr>
                        <a:t>phản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hydrogen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acid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phóng</a:t>
                      </a:r>
                      <a:r>
                        <a:rPr lang="en-US" sz="2800" dirty="0">
                          <a:effectLst/>
                          <a:latin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cs typeface="Times New Roman" panose="02020603050405020304" pitchFamily="18" charset="0"/>
                        </a:rPr>
                        <a:t>khí</a:t>
                      </a:r>
                      <a:r>
                        <a:rPr lang="en-US" sz="2800" dirty="0">
                          <a:effectLst/>
                          <a:latin typeface="Times New Roman" panose="02020603050405020304" pitchFamily="18" charset="0"/>
                          <a:cs typeface="Times New Roman" panose="02020603050405020304" pitchFamily="18" charset="0"/>
                        </a:rPr>
                        <a:t> hydrogen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4613002"/>
                  </a:ext>
                </a:extLst>
              </a:tr>
              <a:tr h="0">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Một số acid thông dụng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acid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1.Sulfuric acid (H</a:t>
                      </a:r>
                      <a:r>
                        <a:rPr lang="en-US" sz="2800" baseline="-25000" dirty="0">
                          <a:effectLst/>
                          <a:latin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cs typeface="Times New Roman" panose="02020603050405020304" pitchFamily="18" charset="0"/>
                        </a:rPr>
                        <a:t>SO</a:t>
                      </a:r>
                      <a:r>
                        <a:rPr lang="en-US" sz="2800" baseline="-25000" dirty="0">
                          <a:effectLst/>
                          <a:latin typeface="Times New Roman" panose="02020603050405020304" pitchFamily="18" charset="0"/>
                          <a:cs typeface="Times New Roman" panose="02020603050405020304" pitchFamily="18" charset="0"/>
                        </a:rPr>
                        <a:t>4</a:t>
                      </a:r>
                      <a:r>
                        <a:rPr lang="en-US" sz="2800" dirty="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Hydrochlorid</a:t>
                      </a:r>
                      <a:r>
                        <a:rPr lang="en-US" sz="2800" dirty="0">
                          <a:effectLst/>
                          <a:latin typeface="Times New Roman" panose="02020603050405020304" pitchFamily="18" charset="0"/>
                          <a:cs typeface="Times New Roman" panose="02020603050405020304" pitchFamily="18" charset="0"/>
                        </a:rPr>
                        <a:t> acid (HCl)</a:t>
                      </a:r>
                    </a:p>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3.Acetic acid (CH</a:t>
                      </a:r>
                      <a:r>
                        <a:rPr lang="en-US" sz="2800" baseline="-25000" dirty="0">
                          <a:effectLst/>
                          <a:latin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cs typeface="Times New Roman" panose="02020603050405020304" pitchFamily="18" charset="0"/>
                        </a:rPr>
                        <a:t>COOH)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8746356"/>
                  </a:ext>
                </a:extLst>
              </a:tr>
            </a:tbl>
          </a:graphicData>
        </a:graphic>
      </p:graphicFrame>
    </p:spTree>
    <p:extLst>
      <p:ext uri="{BB962C8B-B14F-4D97-AF65-F5344CB8AC3E}">
        <p14:creationId xmlns:p14="http://schemas.microsoft.com/office/powerpoint/2010/main" val="2850345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a:extLst>
              <a:ext uri="{FF2B5EF4-FFF2-40B4-BE49-F238E27FC236}">
                <a16:creationId xmlns:a16="http://schemas.microsoft.com/office/drawing/2014/main" id="{DA9CC5AD-16B9-4477-87E0-F842C5C22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Rung Chuông Vàng 2018 - Power Point">
            <a:hlinkClick r:id="" action="ppaction://media"/>
            <a:extLst>
              <a:ext uri="{FF2B5EF4-FFF2-40B4-BE49-F238E27FC236}">
                <a16:creationId xmlns:a16="http://schemas.microsoft.com/office/drawing/2014/main" id="{CF1B246F-A187-48EF-A2DF-F1CCD38D52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818" y="1042182"/>
            <a:ext cx="609600" cy="609600"/>
          </a:xfrm>
          <a:prstGeom prst="rect">
            <a:avLst/>
          </a:prstGeom>
        </p:spPr>
      </p:pic>
    </p:spTree>
    <p:extLst>
      <p:ext uri="{BB962C8B-B14F-4D97-AF65-F5344CB8AC3E}">
        <p14:creationId xmlns:p14="http://schemas.microsoft.com/office/powerpoint/2010/main" val="347089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91" fill="hold"/>
                                        <p:tgtEl>
                                          <p:spTgt spid="2"/>
                                        </p:tgtEl>
                                      </p:cBhvr>
                                    </p:cmd>
                                  </p:childTnLst>
                                </p:cTn>
                              </p:par>
                              <p:par>
                                <p:cTn id="7" presetID="6" presetClass="emph" presetSubtype="0" repeatCount="indefinite" fill="hold" nodeType="withEffect">
                                  <p:stCondLst>
                                    <p:cond delay="0"/>
                                  </p:stCondLst>
                                  <p:childTnLst>
                                    <p:animScale>
                                      <p:cBhvr>
                                        <p:cTn id="8" dur="5000" fill="hold"/>
                                        <p:tgtEl>
                                          <p:spTgt spid="10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D175737-A4E6-4813-8D7E-32CFB4CD4B19}"/>
              </a:ext>
            </a:extLst>
          </p:cNvPr>
          <p:cNvGraphicFramePr>
            <a:graphicFrameLocks noGrp="1"/>
          </p:cNvGraphicFramePr>
          <p:nvPr/>
        </p:nvGraphicFramePr>
        <p:xfrm>
          <a:off x="1110196" y="474382"/>
          <a:ext cx="10164445" cy="5426395"/>
        </p:xfrm>
        <a:graphic>
          <a:graphicData uri="http://schemas.openxmlformats.org/drawingml/2006/table">
            <a:tbl>
              <a:tblPr firstRow="1" firstCol="1" bandRow="1">
                <a:tableStyleId>{5C22544A-7EE6-4342-B048-85BDC9FD1C3A}</a:tableStyleId>
              </a:tblPr>
              <a:tblGrid>
                <a:gridCol w="1917089">
                  <a:extLst>
                    <a:ext uri="{9D8B030D-6E8A-4147-A177-3AD203B41FA5}">
                      <a16:colId xmlns:a16="http://schemas.microsoft.com/office/drawing/2014/main" val="4115405268"/>
                    </a:ext>
                  </a:extLst>
                </a:gridCol>
                <a:gridCol w="8247356">
                  <a:extLst>
                    <a:ext uri="{9D8B030D-6E8A-4147-A177-3AD203B41FA5}">
                      <a16:colId xmlns:a16="http://schemas.microsoft.com/office/drawing/2014/main" val="1781263564"/>
                    </a:ext>
                  </a:extLst>
                </a:gridCol>
              </a:tblGrid>
              <a:tr h="0">
                <a:tc gridSpan="2">
                  <a:txBody>
                    <a:bodyPr/>
                    <a:lstStyle/>
                    <a:p>
                      <a:pPr algn="ctr">
                        <a:lnSpc>
                          <a:spcPct val="107000"/>
                        </a:lnSpc>
                        <a:spcAft>
                          <a:spcPts val="800"/>
                        </a:spcAft>
                      </a:pPr>
                      <a:r>
                        <a:rPr lang="en-US" sz="2800" dirty="0">
                          <a:effectLst/>
                          <a:latin typeface="Times New Roman" panose="02020603050405020304" pitchFamily="18" charset="0"/>
                          <a:cs typeface="Times New Roman" panose="02020603050405020304" pitchFamily="18" charset="0"/>
                        </a:rPr>
                        <a:t>3, Base – Thang PH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958682708"/>
                  </a:ext>
                </a:extLst>
              </a:tr>
              <a:tr h="0">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base </a:t>
                      </a:r>
                      <a:r>
                        <a:rPr lang="en-US" sz="2800" dirty="0" err="1">
                          <a:effectLst/>
                          <a:latin typeface="Times New Roman" panose="02020603050405020304" pitchFamily="18" charset="0"/>
                          <a:cs typeface="Times New Roman" panose="02020603050405020304" pitchFamily="18" charset="0"/>
                        </a:rPr>
                        <a:t>gồm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cs typeface="Times New Roman" panose="02020603050405020304" pitchFamily="18" charset="0"/>
                        </a:rPr>
                        <a:t> hydroxide (-OH).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0009151"/>
                  </a:ext>
                </a:extLst>
              </a:tr>
              <a:tr h="0">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Quy tắc gọi tên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kèm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 hydroxide</a:t>
                      </a:r>
                    </a:p>
                  </a:txBody>
                  <a:tcPr marL="68580" marR="68580" marT="0" marB="0"/>
                </a:tc>
                <a:extLst>
                  <a:ext uri="{0D108BD9-81ED-4DB2-BD59-A6C34878D82A}">
                    <a16:rowId xmlns:a16="http://schemas.microsoft.com/office/drawing/2014/main" val="2384519421"/>
                  </a:ext>
                </a:extLst>
              </a:tr>
              <a:tr h="0">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Base </a:t>
                      </a:r>
                      <a:r>
                        <a:rPr lang="en-US" sz="2800" dirty="0" err="1">
                          <a:effectLst/>
                          <a:latin typeface="Times New Roman" panose="02020603050405020304" pitchFamily="18" charset="0"/>
                          <a:cs typeface="Times New Roman" panose="02020603050405020304" pitchFamily="18" charset="0"/>
                        </a:rPr>
                        <a:t>phản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acid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7042606"/>
                  </a:ext>
                </a:extLst>
              </a:tr>
              <a:tr h="0">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Thang PH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1-14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cs typeface="Times New Roman" panose="02020603050405020304" pitchFamily="18" charset="0"/>
                        </a:rPr>
                        <a:t> acid - base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acid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pH </a:t>
                      </a:r>
                      <a:r>
                        <a:rPr lang="en-US" sz="2800" dirty="0" err="1">
                          <a:effectLst/>
                          <a:latin typeface="Times New Roman" panose="02020603050405020304" pitchFamily="18" charset="0"/>
                          <a:cs typeface="Times New Roman" panose="02020603050405020304" pitchFamily="18" charset="0"/>
                        </a:rPr>
                        <a:t>nhỏ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7,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kiềm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7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pH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461512"/>
                  </a:ext>
                </a:extLst>
              </a:tr>
            </a:tbl>
          </a:graphicData>
        </a:graphic>
      </p:graphicFrame>
    </p:spTree>
    <p:extLst>
      <p:ext uri="{BB962C8B-B14F-4D97-AF65-F5344CB8AC3E}">
        <p14:creationId xmlns:p14="http://schemas.microsoft.com/office/powerpoint/2010/main" val="250068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7DFF14-14BB-4B72-95FB-363C6256AFD0}"/>
              </a:ext>
            </a:extLst>
          </p:cNvPr>
          <p:cNvGraphicFramePr>
            <a:graphicFrameLocks noGrp="1"/>
          </p:cNvGraphicFramePr>
          <p:nvPr/>
        </p:nvGraphicFramePr>
        <p:xfrm>
          <a:off x="465721" y="228643"/>
          <a:ext cx="10205238" cy="5698531"/>
        </p:xfrm>
        <a:graphic>
          <a:graphicData uri="http://schemas.openxmlformats.org/drawingml/2006/table">
            <a:tbl>
              <a:tblPr firstRow="1" firstCol="1" bandRow="1">
                <a:tableStyleId>{5C22544A-7EE6-4342-B048-85BDC9FD1C3A}</a:tableStyleId>
              </a:tblPr>
              <a:tblGrid>
                <a:gridCol w="1414566">
                  <a:extLst>
                    <a:ext uri="{9D8B030D-6E8A-4147-A177-3AD203B41FA5}">
                      <a16:colId xmlns:a16="http://schemas.microsoft.com/office/drawing/2014/main" val="2102199541"/>
                    </a:ext>
                  </a:extLst>
                </a:gridCol>
                <a:gridCol w="8790672">
                  <a:extLst>
                    <a:ext uri="{9D8B030D-6E8A-4147-A177-3AD203B41FA5}">
                      <a16:colId xmlns:a16="http://schemas.microsoft.com/office/drawing/2014/main" val="3274685891"/>
                    </a:ext>
                  </a:extLst>
                </a:gridCol>
              </a:tblGrid>
              <a:tr h="213654">
                <a:tc gridSpan="2">
                  <a:txBody>
                    <a:bodyPr/>
                    <a:lstStyle/>
                    <a:p>
                      <a:pPr algn="ctr">
                        <a:lnSpc>
                          <a:spcPct val="100000"/>
                        </a:lnSpc>
                        <a:spcAft>
                          <a:spcPts val="0"/>
                        </a:spcAft>
                      </a:pPr>
                      <a:r>
                        <a:rPr lang="en-US" sz="2800" dirty="0">
                          <a:effectLst/>
                          <a:latin typeface="Times New Roman" panose="02020603050405020304" pitchFamily="18" charset="0"/>
                          <a:cs typeface="Times New Roman" panose="02020603050405020304" pitchFamily="18" charset="0"/>
                        </a:rPr>
                        <a:t>3, Oxide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09" marR="67509" marT="0" marB="0"/>
                </a:tc>
                <a:tc hMerge="1">
                  <a:txBody>
                    <a:bodyPr/>
                    <a:lstStyle/>
                    <a:p>
                      <a:endParaRPr lang="en-US"/>
                    </a:p>
                  </a:txBody>
                  <a:tcPr/>
                </a:tc>
                <a:extLst>
                  <a:ext uri="{0D108BD9-81ED-4DB2-BD59-A6C34878D82A}">
                    <a16:rowId xmlns:a16="http://schemas.microsoft.com/office/drawing/2014/main" val="1998264301"/>
                  </a:ext>
                </a:extLst>
              </a:tr>
              <a:tr h="438372">
                <a:tc>
                  <a:txBody>
                    <a:bodyPr/>
                    <a:lstStyle/>
                    <a:p>
                      <a:pPr algn="just">
                        <a:lnSpc>
                          <a:spcPct val="100000"/>
                        </a:lnSpc>
                        <a:spcAft>
                          <a:spcPts val="0"/>
                        </a:spcAft>
                      </a:pPr>
                      <a:r>
                        <a:rPr lang="en-US" sz="2800" dirty="0" err="1">
                          <a:effectLst/>
                          <a:latin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09" marR="67509" marT="0" marB="0"/>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Oxide là hợp chất của 2 nguyên tố, trong đó có một nguyên tố là oxygen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509" marR="67509" marT="0" marB="0"/>
                </a:tc>
                <a:extLst>
                  <a:ext uri="{0D108BD9-81ED-4DB2-BD59-A6C34878D82A}">
                    <a16:rowId xmlns:a16="http://schemas.microsoft.com/office/drawing/2014/main" val="3364269845"/>
                  </a:ext>
                </a:extLst>
              </a:tr>
              <a:tr h="2711491">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Phân loại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509" marR="67509" marT="0" marB="0"/>
                </a:tc>
                <a:tc>
                  <a:txBody>
                    <a:bodyPr/>
                    <a:lstStyle/>
                    <a:p>
                      <a:pPr algn="just">
                        <a:lnSpc>
                          <a:spcPct val="100000"/>
                        </a:lnSpc>
                        <a:spcAft>
                          <a:spcPts val="0"/>
                        </a:spcAft>
                      </a:pPr>
                      <a:r>
                        <a:rPr lang="en-US" sz="2800" dirty="0" err="1">
                          <a:effectLst/>
                          <a:latin typeface="Times New Roman" panose="02020603050405020304" pitchFamily="18" charset="0"/>
                          <a:cs typeface="Times New Roman" panose="02020603050405020304" pitchFamily="18" charset="0"/>
                        </a:rPr>
                        <a:t>Dựa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oxide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4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p>
                    <a:p>
                      <a:pPr algn="just">
                        <a:lnSpc>
                          <a:spcPct val="100000"/>
                        </a:lnSpc>
                        <a:spcAft>
                          <a:spcPts val="0"/>
                        </a:spcAft>
                      </a:pPr>
                      <a:r>
                        <a:rPr lang="en-US" sz="2800" dirty="0">
                          <a:effectLst/>
                          <a:latin typeface="Times New Roman" panose="02020603050405020304" pitchFamily="18" charset="0"/>
                          <a:cs typeface="Times New Roman" panose="02020603050405020304" pitchFamily="18" charset="0"/>
                        </a:rPr>
                        <a:t>+ Oxide base.  + Oxide acid.  </a:t>
                      </a:r>
                    </a:p>
                    <a:p>
                      <a:pPr algn="just">
                        <a:lnSpc>
                          <a:spcPct val="100000"/>
                        </a:lnSpc>
                        <a:spcAft>
                          <a:spcPts val="0"/>
                        </a:spcAft>
                      </a:pPr>
                      <a:r>
                        <a:rPr lang="en-US" sz="2800" dirty="0">
                          <a:effectLst/>
                          <a:latin typeface="Times New Roman" panose="02020603050405020304" pitchFamily="18" charset="0"/>
                          <a:cs typeface="Times New Roman" panose="02020603050405020304" pitchFamily="18" charset="0"/>
                        </a:rPr>
                        <a:t>+ Oxide </a:t>
                      </a:r>
                      <a:r>
                        <a:rPr lang="en-US" sz="2800" dirty="0" err="1">
                          <a:effectLst/>
                          <a:latin typeface="Times New Roman" panose="02020603050405020304" pitchFamily="18" charset="0"/>
                          <a:cs typeface="Times New Roman" panose="02020603050405020304" pitchFamily="18" charset="0"/>
                        </a:rPr>
                        <a:t>lưỡng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 Oxide </a:t>
                      </a:r>
                      <a:r>
                        <a:rPr lang="en-US" sz="2800" dirty="0" err="1">
                          <a:effectLst/>
                          <a:latin typeface="Times New Roman" panose="02020603050405020304" pitchFamily="18" charset="0"/>
                          <a:cs typeface="Times New Roman" panose="02020603050405020304" pitchFamily="18" charset="0"/>
                        </a:rPr>
                        <a:t>trung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endParaRPr lang="en-US" sz="28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oxide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2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p>
                    <a:p>
                      <a:pPr algn="just">
                        <a:lnSpc>
                          <a:spcPct val="100000"/>
                        </a:lnSpc>
                        <a:spcAft>
                          <a:spcPts val="0"/>
                        </a:spcAft>
                      </a:pPr>
                      <a:r>
                        <a:rPr lang="en-US" sz="2800" dirty="0">
                          <a:effectLst/>
                          <a:latin typeface="Times New Roman" panose="02020603050405020304" pitchFamily="18" charset="0"/>
                          <a:cs typeface="Times New Roman" panose="02020603050405020304" pitchFamily="18" charset="0"/>
                        </a:rPr>
                        <a:t>+ oxide </a:t>
                      </a:r>
                      <a:r>
                        <a:rPr lang="en-US" sz="2800" dirty="0" err="1">
                          <a:effectLst/>
                          <a:latin typeface="Times New Roman" panose="02020603050405020304" pitchFamily="18" charset="0"/>
                          <a:cs typeface="Times New Roman" panose="02020603050405020304" pitchFamily="18" charset="0"/>
                        </a:rPr>
                        <a:t>kim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oxide phi </a:t>
                      </a:r>
                      <a:r>
                        <a:rPr lang="en-US" sz="2800" dirty="0" err="1">
                          <a:effectLst/>
                          <a:latin typeface="Times New Roman" panose="02020603050405020304" pitchFamily="18" charset="0"/>
                          <a:cs typeface="Times New Roman" panose="02020603050405020304" pitchFamily="18" charset="0"/>
                        </a:rPr>
                        <a:t>kim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09" marR="67509" marT="0" marB="0"/>
                </a:tc>
                <a:extLst>
                  <a:ext uri="{0D108BD9-81ED-4DB2-BD59-A6C34878D82A}">
                    <a16:rowId xmlns:a16="http://schemas.microsoft.com/office/drawing/2014/main" val="1594402509"/>
                  </a:ext>
                </a:extLst>
              </a:tr>
              <a:tr h="987821">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Tính chất hóa học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509" marR="67509" marT="0" marB="0"/>
                </a:tc>
                <a:tc>
                  <a:txBody>
                    <a:bodyPr/>
                    <a:lstStyle/>
                    <a:p>
                      <a:pPr algn="just">
                        <a:lnSpc>
                          <a:spcPct val="100000"/>
                        </a:lnSpc>
                        <a:spcAft>
                          <a:spcPts val="0"/>
                        </a:spcAft>
                      </a:pPr>
                      <a:r>
                        <a:rPr lang="vi-VN" sz="2800"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Oxide base </a:t>
                      </a:r>
                      <a:r>
                        <a:rPr lang="en-US" sz="2800" dirty="0" err="1">
                          <a:effectLst/>
                          <a:latin typeface="Times New Roman" panose="02020603050405020304" pitchFamily="18" charset="0"/>
                          <a:cs typeface="Times New Roman" panose="02020603050405020304" pitchFamily="18" charset="0"/>
                        </a:rPr>
                        <a:t>phản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cs typeface="Times New Roman" panose="02020603050405020304" pitchFamily="18" charset="0"/>
                        </a:rPr>
                        <a:t> base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2800" dirty="0">
                          <a:effectLst/>
                          <a:latin typeface="Times New Roman" panose="02020603050405020304" pitchFamily="18" charset="0"/>
                          <a:cs typeface="Times New Roman" panose="02020603050405020304" pitchFamily="18" charset="0"/>
                        </a:rPr>
                        <a:t>- Oxide acid phản ứng với dung dịch base tạo thành muối và nước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09" marR="67509" marT="0" marB="0"/>
                </a:tc>
                <a:extLst>
                  <a:ext uri="{0D108BD9-81ED-4DB2-BD59-A6C34878D82A}">
                    <a16:rowId xmlns:a16="http://schemas.microsoft.com/office/drawing/2014/main" val="899522599"/>
                  </a:ext>
                </a:extLst>
              </a:tr>
            </a:tbl>
          </a:graphicData>
        </a:graphic>
      </p:graphicFrame>
    </p:spTree>
    <p:extLst>
      <p:ext uri="{BB962C8B-B14F-4D97-AF65-F5344CB8AC3E}">
        <p14:creationId xmlns:p14="http://schemas.microsoft.com/office/powerpoint/2010/main" val="32299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8D7991-43B3-4CBE-9EDC-2BEF8B8FEBBE}"/>
              </a:ext>
            </a:extLst>
          </p:cNvPr>
          <p:cNvGraphicFramePr>
            <a:graphicFrameLocks noGrp="1"/>
          </p:cNvGraphicFramePr>
          <p:nvPr/>
        </p:nvGraphicFramePr>
        <p:xfrm>
          <a:off x="1112523" y="453737"/>
          <a:ext cx="10215384" cy="5738496"/>
        </p:xfrm>
        <a:graphic>
          <a:graphicData uri="http://schemas.openxmlformats.org/drawingml/2006/table">
            <a:tbl>
              <a:tblPr firstRow="1" firstCol="1" bandRow="1">
                <a:tableStyleId>{5C22544A-7EE6-4342-B048-85BDC9FD1C3A}</a:tableStyleId>
              </a:tblPr>
              <a:tblGrid>
                <a:gridCol w="1437005">
                  <a:extLst>
                    <a:ext uri="{9D8B030D-6E8A-4147-A177-3AD203B41FA5}">
                      <a16:colId xmlns:a16="http://schemas.microsoft.com/office/drawing/2014/main" val="1517619267"/>
                    </a:ext>
                  </a:extLst>
                </a:gridCol>
                <a:gridCol w="8778379">
                  <a:extLst>
                    <a:ext uri="{9D8B030D-6E8A-4147-A177-3AD203B41FA5}">
                      <a16:colId xmlns:a16="http://schemas.microsoft.com/office/drawing/2014/main" val="2638657823"/>
                    </a:ext>
                  </a:extLst>
                </a:gridCol>
              </a:tblGrid>
              <a:tr h="0">
                <a:tc gridSpan="2">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4, </a:t>
                      </a:r>
                      <a:r>
                        <a:rPr lang="en-US" sz="2400" dirty="0" err="1">
                          <a:effectLst/>
                          <a:latin typeface="Times New Roman" panose="02020603050405020304" pitchFamily="18" charset="0"/>
                          <a:cs typeface="Times New Roman" panose="02020603050405020304" pitchFamily="18" charset="0"/>
                        </a:rPr>
                        <a:t>Muối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06866471"/>
                  </a:ext>
                </a:extLst>
              </a:tr>
              <a:tr h="0">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niệm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ion H+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acid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ion </a:t>
                      </a:r>
                      <a:r>
                        <a:rPr lang="en-US" sz="2400" dirty="0" err="1">
                          <a:effectLst/>
                          <a:latin typeface="Times New Roman" panose="02020603050405020304" pitchFamily="18" charset="0"/>
                          <a:cs typeface="Times New Roman" panose="02020603050405020304" pitchFamily="18" charset="0"/>
                        </a:rPr>
                        <a:t>kim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ion ammonium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5370798"/>
                  </a:ext>
                </a:extLst>
              </a:tr>
              <a:tr h="0">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Tính tan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Đa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rắn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tan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ít</a:t>
                      </a:r>
                      <a:r>
                        <a:rPr lang="en-US" sz="2400" dirty="0">
                          <a:effectLst/>
                          <a:latin typeface="Times New Roman" panose="02020603050405020304" pitchFamily="18" charset="0"/>
                          <a:cs typeface="Times New Roman" panose="02020603050405020304" pitchFamily="18" charset="0"/>
                        </a:rPr>
                        <a:t> tan,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tan </a:t>
                      </a:r>
                      <a:r>
                        <a:rPr lang="en-US" sz="2400" dirty="0" err="1">
                          <a:effectLst/>
                          <a:latin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7025860"/>
                  </a:ext>
                </a:extLst>
              </a:tr>
              <a:tr h="0">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Tính chất hóa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a:t>
                      </a:r>
                      <a:r>
                        <a:rPr lang="en-US" sz="2400" dirty="0" err="1">
                          <a:effectLst/>
                          <a:latin typeface="Times New Roman" panose="02020603050405020304" pitchFamily="18" charset="0"/>
                          <a:cs typeface="Times New Roman" panose="02020603050405020304" pitchFamily="18" charset="0"/>
                        </a:rPr>
                        <a: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mới</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a:t>
                      </a:r>
                      <a:r>
                        <a:rPr lang="en-US" sz="2400" dirty="0" err="1">
                          <a:effectLst/>
                          <a:latin typeface="Times New Roman" panose="02020603050405020304" pitchFamily="18" charset="0"/>
                          <a:cs typeface="Times New Roman" panose="02020603050405020304" pitchFamily="18" charset="0"/>
                        </a:rPr>
                        <a: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acid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acid </a:t>
                      </a:r>
                      <a:r>
                        <a:rPr lang="en-US" sz="2400" dirty="0" err="1">
                          <a:effectLst/>
                          <a:latin typeface="Times New Roman" panose="02020603050405020304" pitchFamily="18" charset="0"/>
                          <a:cs typeface="Times New Roman" panose="02020603050405020304" pitchFamily="18" charset="0"/>
                        </a:rPr>
                        <a:t>mới</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a:t>
                      </a:r>
                      <a:r>
                        <a:rPr lang="en-US" sz="2400" dirty="0" err="1">
                          <a:effectLst/>
                          <a:latin typeface="Times New Roman" panose="02020603050405020304" pitchFamily="18" charset="0"/>
                          <a:cs typeface="Times New Roman" panose="02020603050405020304" pitchFamily="18" charset="0"/>
                        </a:rPr>
                        <a: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base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base </a:t>
                      </a:r>
                      <a:r>
                        <a:rPr lang="en-US" sz="2400" dirty="0" err="1">
                          <a:effectLst/>
                          <a:latin typeface="Times New Roman" panose="02020603050405020304" pitchFamily="18" charset="0"/>
                          <a:cs typeface="Times New Roman" panose="02020603050405020304" pitchFamily="18" charset="0"/>
                        </a:rPr>
                        <a:t>mới</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a:t>
                      </a:r>
                      <a:r>
                        <a:rPr lang="en-US" sz="2400" dirty="0" err="1">
                          <a:effectLst/>
                          <a:latin typeface="Times New Roman" panose="02020603050405020304" pitchFamily="18" charset="0"/>
                          <a:cs typeface="Times New Roman" panose="02020603050405020304" pitchFamily="18" charset="0"/>
                        </a:rPr>
                        <a: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dd</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tan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ít</a:t>
                      </a:r>
                      <a:r>
                        <a:rPr lang="en-US" sz="2400" dirty="0">
                          <a:effectLst/>
                          <a:latin typeface="Times New Roman" panose="02020603050405020304" pitchFamily="18" charset="0"/>
                          <a:cs typeface="Times New Roman" panose="02020603050405020304" pitchFamily="18" charset="0"/>
                        </a:rPr>
                        <a:t> tan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8528347"/>
                  </a:ext>
                </a:extLst>
              </a:tr>
              <a:tr h="0">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Điều chế</a:t>
                      </a:r>
                    </a:p>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 acid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base</a:t>
                      </a: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 acid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oxide base</a:t>
                      </a: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 acid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Oxide acid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 base</a:t>
                      </a: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877462"/>
                  </a:ext>
                </a:extLst>
              </a:tr>
            </a:tbl>
          </a:graphicData>
        </a:graphic>
      </p:graphicFrame>
    </p:spTree>
    <p:extLst>
      <p:ext uri="{BB962C8B-B14F-4D97-AF65-F5344CB8AC3E}">
        <p14:creationId xmlns:p14="http://schemas.microsoft.com/office/powerpoint/2010/main" val="17253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6BD6B-66B5-4743-80DB-469FCA68CD8A}"/>
              </a:ext>
            </a:extLst>
          </p:cNvPr>
          <p:cNvGraphicFramePr>
            <a:graphicFrameLocks noGrp="1"/>
          </p:cNvGraphicFramePr>
          <p:nvPr/>
        </p:nvGraphicFramePr>
        <p:xfrm>
          <a:off x="803346" y="335791"/>
          <a:ext cx="10604459" cy="6949440"/>
        </p:xfrm>
        <a:graphic>
          <a:graphicData uri="http://schemas.openxmlformats.org/drawingml/2006/table">
            <a:tbl>
              <a:tblPr firstRow="1" firstCol="1" bandRow="1">
                <a:tableStyleId>{5C22544A-7EE6-4342-B048-85BDC9FD1C3A}</a:tableStyleId>
              </a:tblPr>
              <a:tblGrid>
                <a:gridCol w="1430512">
                  <a:extLst>
                    <a:ext uri="{9D8B030D-6E8A-4147-A177-3AD203B41FA5}">
                      <a16:colId xmlns:a16="http://schemas.microsoft.com/office/drawing/2014/main" val="1513492150"/>
                    </a:ext>
                  </a:extLst>
                </a:gridCol>
                <a:gridCol w="9173947">
                  <a:extLst>
                    <a:ext uri="{9D8B030D-6E8A-4147-A177-3AD203B41FA5}">
                      <a16:colId xmlns:a16="http://schemas.microsoft.com/office/drawing/2014/main" val="3554760052"/>
                    </a:ext>
                  </a:extLst>
                </a:gridCol>
              </a:tblGrid>
              <a:tr h="160913">
                <a:tc gridSpan="2">
                  <a:txBody>
                    <a:bodyPr/>
                    <a:lstStyle/>
                    <a:p>
                      <a:pPr algn="ctr">
                        <a:lnSpc>
                          <a:spcPct val="100000"/>
                        </a:lnSpc>
                        <a:spcAft>
                          <a:spcPts val="0"/>
                        </a:spcAft>
                      </a:pPr>
                      <a:r>
                        <a:rPr lang="en-US" sz="2400">
                          <a:effectLst/>
                          <a:latin typeface="Times New Roman" panose="02020603050405020304" pitchFamily="18" charset="0"/>
                          <a:cs typeface="Times New Roman" panose="02020603050405020304" pitchFamily="18" charset="0"/>
                        </a:rPr>
                        <a:t>Phân bón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tc hMerge="1">
                  <a:txBody>
                    <a:bodyPr/>
                    <a:lstStyle/>
                    <a:p>
                      <a:endParaRPr lang="en-US"/>
                    </a:p>
                  </a:txBody>
                  <a:tcPr/>
                </a:tc>
                <a:extLst>
                  <a:ext uri="{0D108BD9-81ED-4DB2-BD59-A6C34878D82A}">
                    <a16:rowId xmlns:a16="http://schemas.microsoft.com/office/drawing/2014/main" val="1237856124"/>
                  </a:ext>
                </a:extLst>
              </a:tr>
              <a:tr h="819301">
                <a:tc>
                  <a:txBody>
                    <a:bodyPr/>
                    <a:lstStyle/>
                    <a:p>
                      <a:pPr algn="just">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nitrogen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cs typeface="Times New Roman" panose="02020603050405020304" pitchFamily="18" charset="0"/>
                        </a:rPr>
                        <a:t>.</a:t>
                      </a:r>
                    </a:p>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nitrate hay </a:t>
                      </a:r>
                      <a:r>
                        <a:rPr lang="en-US" sz="2400" dirty="0" err="1">
                          <a:effectLst/>
                          <a:latin typeface="Times New Roman" panose="02020603050405020304" pitchFamily="18" charset="0"/>
                          <a:cs typeface="Times New Roman" panose="02020603050405020304" pitchFamily="18" charset="0"/>
                        </a:rPr>
                        <a:t>muối</a:t>
                      </a:r>
                      <a:r>
                        <a:rPr lang="en-US" sz="2400" dirty="0">
                          <a:effectLst/>
                          <a:latin typeface="Times New Roman" panose="02020603050405020304" pitchFamily="18" charset="0"/>
                          <a:cs typeface="Times New Roman" panose="02020603050405020304" pitchFamily="18" charset="0"/>
                        </a:rPr>
                        <a:t> ammonium nitrate, urea.</a:t>
                      </a:r>
                    </a:p>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đẩy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rễ</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lá</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extLst>
                  <a:ext uri="{0D108BD9-81ED-4DB2-BD59-A6C34878D82A}">
                    <a16:rowId xmlns:a16="http://schemas.microsoft.com/office/drawing/2014/main" val="1709743950"/>
                  </a:ext>
                </a:extLst>
              </a:tr>
              <a:tr h="1553013">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Phân lân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tc>
                  <a:txBody>
                    <a:bodyPr/>
                    <a:lstStyle/>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phosphorus.</a:t>
                      </a:r>
                    </a:p>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chảy</a:t>
                      </a:r>
                      <a:r>
                        <a:rPr lang="en-US" sz="2400" dirty="0">
                          <a:effectLst/>
                          <a:latin typeface="Times New Roman" panose="02020603050405020304" pitchFamily="18" charset="0"/>
                          <a:cs typeface="Times New Roman" panose="02020603050405020304" pitchFamily="18" charset="0"/>
                        </a:rPr>
                        <a:t> (Ca</a:t>
                      </a:r>
                      <a:r>
                        <a:rPr lang="en-US" sz="2400" baseline="-25000" dirty="0">
                          <a:effectLst/>
                          <a:latin typeface="Times New Roman" panose="02020603050405020304" pitchFamily="18" charset="0"/>
                          <a:cs typeface="Times New Roman" panose="02020603050405020304" pitchFamily="18" charset="0"/>
                        </a:rPr>
                        <a:t>3</a:t>
                      </a:r>
                      <a:r>
                        <a:rPr lang="en-US" sz="2400" dirty="0">
                          <a:effectLst/>
                          <a:latin typeface="Times New Roman" panose="02020603050405020304" pitchFamily="18" charset="0"/>
                          <a:cs typeface="Times New Roman" panose="02020603050405020304" pitchFamily="18" charset="0"/>
                        </a:rPr>
                        <a:t>(PO</a:t>
                      </a:r>
                      <a:r>
                        <a:rPr lang="en-US" sz="2400" baseline="-25000" dirty="0">
                          <a:effectLst/>
                          <a:latin typeface="Times New Roman" panose="02020603050405020304" pitchFamily="18" charset="0"/>
                          <a:cs typeface="Times New Roman" panose="02020603050405020304" pitchFamily="18" charset="0"/>
                        </a:rPr>
                        <a:t>4</a:t>
                      </a:r>
                      <a:r>
                        <a:rPr lang="en-US" sz="2400" dirty="0">
                          <a:effectLst/>
                          <a:latin typeface="Times New Roman" panose="02020603050405020304" pitchFamily="18" charset="0"/>
                          <a:cs typeface="Times New Roman" panose="02020603050405020304" pitchFamily="18" charset="0"/>
                        </a:rPr>
                        <a:t>)</a:t>
                      </a:r>
                      <a:r>
                        <a:rPr lang="en-US" sz="2400" baseline="-25000" dirty="0">
                          <a:effectLst/>
                          <a:latin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Superphosphate </a:t>
                      </a:r>
                      <a:r>
                        <a:rPr lang="en-US" sz="2400" dirty="0" err="1">
                          <a:effectLst/>
                          <a:latin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cs typeface="Times New Roman" panose="02020603050405020304" pitchFamily="18" charset="0"/>
                        </a:rPr>
                        <a:t> (Ca(H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PO</a:t>
                      </a:r>
                      <a:r>
                        <a:rPr lang="en-US" sz="2400" baseline="-25000" dirty="0">
                          <a:effectLst/>
                          <a:latin typeface="Times New Roman" panose="02020603050405020304" pitchFamily="18" charset="0"/>
                          <a:cs typeface="Times New Roman" panose="02020603050405020304" pitchFamily="18" charset="0"/>
                        </a:rPr>
                        <a:t>4</a:t>
                      </a:r>
                      <a:r>
                        <a:rPr lang="en-US" sz="2400" dirty="0">
                          <a:effectLst/>
                          <a:latin typeface="Times New Roman" panose="02020603050405020304" pitchFamily="18" charset="0"/>
                          <a:cs typeface="Times New Roman" panose="02020603050405020304" pitchFamily="18" charset="0"/>
                        </a:rPr>
                        <a:t>)</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CaSO</a:t>
                      </a:r>
                      <a:r>
                        <a:rPr lang="en-US" sz="2400" baseline="-25000" dirty="0">
                          <a:effectLst/>
                          <a:latin typeface="Times New Roman" panose="02020603050405020304" pitchFamily="18" charset="0"/>
                          <a:cs typeface="Times New Roman" panose="02020603050405020304" pitchFamily="18" charset="0"/>
                        </a:rPr>
                        <a:t>4</a:t>
                      </a:r>
                      <a:r>
                        <a:rPr lang="en-US" sz="2400" dirty="0">
                          <a:effectLst/>
                          <a:latin typeface="Times New Roman" panose="02020603050405020304" pitchFamily="18" charset="0"/>
                          <a:cs typeface="Times New Roman" panose="02020603050405020304" pitchFamily="18" charset="0"/>
                        </a:rPr>
                        <a:t> </a:t>
                      </a:r>
                    </a:p>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Superphosphate </a:t>
                      </a:r>
                      <a:r>
                        <a:rPr lang="en-US" sz="2400" dirty="0" err="1">
                          <a:effectLst/>
                          <a:latin typeface="Times New Roman" panose="02020603050405020304" pitchFamily="18" charset="0"/>
                          <a:cs typeface="Times New Roman" panose="02020603050405020304" pitchFamily="18" charset="0"/>
                        </a:rPr>
                        <a:t>kép</a:t>
                      </a:r>
                      <a:r>
                        <a:rPr lang="en-US" sz="2400" dirty="0">
                          <a:effectLst/>
                          <a:latin typeface="Times New Roman" panose="02020603050405020304" pitchFamily="18" charset="0"/>
                          <a:cs typeface="Times New Roman" panose="02020603050405020304" pitchFamily="18" charset="0"/>
                        </a:rPr>
                        <a:t> (Ca(H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PO</a:t>
                      </a:r>
                      <a:r>
                        <a:rPr lang="en-US" sz="2400" baseline="-25000" dirty="0">
                          <a:effectLst/>
                          <a:latin typeface="Times New Roman" panose="02020603050405020304" pitchFamily="18" charset="0"/>
                          <a:cs typeface="Times New Roman" panose="02020603050405020304" pitchFamily="18" charset="0"/>
                        </a:rPr>
                        <a:t>4</a:t>
                      </a:r>
                      <a:r>
                        <a:rPr lang="en-US" sz="2400" dirty="0">
                          <a:effectLst/>
                          <a:latin typeface="Times New Roman" panose="02020603050405020304" pitchFamily="18" charset="0"/>
                          <a:cs typeface="Times New Roman" panose="02020603050405020304" pitchFamily="18" charset="0"/>
                        </a:rPr>
                        <a:t>)</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a:t>
                      </a:r>
                    </a:p>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Bón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lót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rễ</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bón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extLst>
                  <a:ext uri="{0D108BD9-81ED-4DB2-BD59-A6C34878D82A}">
                    <a16:rowId xmlns:a16="http://schemas.microsoft.com/office/drawing/2014/main" val="409217489"/>
                  </a:ext>
                </a:extLst>
              </a:tr>
              <a:tr h="988546">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Phân kali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 Cung cấp potasium cho cây trồng.</a:t>
                      </a:r>
                    </a:p>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 Thành phần chính là muối chloride hoặc sulfate của potasium</a:t>
                      </a:r>
                    </a:p>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 Tăng khả năng hấp thụ nuóc và chất dinh dưỡng của rễ, giúp cây chịu lạnh tốt, cứng cáp.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extLst>
                  <a:ext uri="{0D108BD9-81ED-4DB2-BD59-A6C34878D82A}">
                    <a16:rowId xmlns:a16="http://schemas.microsoft.com/office/drawing/2014/main" val="3401260511"/>
                  </a:ext>
                </a:extLst>
              </a:tr>
              <a:tr h="499405">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Phân NPK</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 Là phân bón hỗn hợp chứa 3 thành phần đạm, lân và kali. Ngoài ra còn có nguyên tố trung lượng như Ca, Mg,... và nguyên tố vi lượng như Zn, Cu,...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extLst>
                  <a:ext uri="{0D108BD9-81ED-4DB2-BD59-A6C34878D82A}">
                    <a16:rowId xmlns:a16="http://schemas.microsoft.com/office/drawing/2014/main" val="1559281073"/>
                  </a:ext>
                </a:extLst>
              </a:tr>
              <a:tr h="330159">
                <a:tc>
                  <a:txBody>
                    <a:bodyPr/>
                    <a:lstStyle/>
                    <a:p>
                      <a:pPr algn="just">
                        <a:lnSpc>
                          <a:spcPct val="100000"/>
                        </a:lnSpc>
                        <a:spcAft>
                          <a:spcPts val="0"/>
                        </a:spcAft>
                      </a:pPr>
                      <a:r>
                        <a:rPr lang="en-US" sz="2400">
                          <a:effectLst/>
                          <a:latin typeface="Times New Roman" panose="02020603050405020304" pitchFamily="18" charset="0"/>
                          <a:cs typeface="Times New Roman" panose="02020603050405020304" pitchFamily="18" charset="0"/>
                        </a:rPr>
                        <a:t>Nguyên tắc bón phân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tc>
                  <a:txBody>
                    <a:bodyPr/>
                    <a:lstStyle/>
                    <a:p>
                      <a:pPr algn="just">
                        <a:lnSpc>
                          <a:spcPct val="100000"/>
                        </a:lnSpc>
                        <a:spcAft>
                          <a:spcPts val="0"/>
                        </a:spcAft>
                        <a:tabLst>
                          <a:tab pos="1371600" algn="l"/>
                        </a:tabLst>
                      </a:pP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tắc bón phân “4 đúng”: đúng liều, đúng loại, đúng lúc, đúng nơi.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44" marR="50844" marT="0" marB="0"/>
                </a:tc>
                <a:extLst>
                  <a:ext uri="{0D108BD9-81ED-4DB2-BD59-A6C34878D82A}">
                    <a16:rowId xmlns:a16="http://schemas.microsoft.com/office/drawing/2014/main" val="493700595"/>
                  </a:ext>
                </a:extLst>
              </a:tr>
            </a:tbl>
          </a:graphicData>
        </a:graphic>
      </p:graphicFrame>
    </p:spTree>
    <p:extLst>
      <p:ext uri="{BB962C8B-B14F-4D97-AF65-F5344CB8AC3E}">
        <p14:creationId xmlns:p14="http://schemas.microsoft.com/office/powerpoint/2010/main" val="286938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a:extLst>
              <a:ext uri="{FF2B5EF4-FFF2-40B4-BE49-F238E27FC236}">
                <a16:creationId xmlns:a16="http://schemas.microsoft.com/office/drawing/2014/main" id="{DA9CC5AD-16B9-4477-87E0-F842C5C22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Rung Chuông Vàng 2018 - Power Point">
            <a:hlinkClick r:id="" action="ppaction://media"/>
            <a:extLst>
              <a:ext uri="{FF2B5EF4-FFF2-40B4-BE49-F238E27FC236}">
                <a16:creationId xmlns:a16="http://schemas.microsoft.com/office/drawing/2014/main" id="{CF1B246F-A187-48EF-A2DF-F1CCD38D52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818" y="1042182"/>
            <a:ext cx="609600" cy="609600"/>
          </a:xfrm>
          <a:prstGeom prst="rect">
            <a:avLst/>
          </a:prstGeom>
        </p:spPr>
      </p:pic>
    </p:spTree>
    <p:extLst>
      <p:ext uri="{BB962C8B-B14F-4D97-AF65-F5344CB8AC3E}">
        <p14:creationId xmlns:p14="http://schemas.microsoft.com/office/powerpoint/2010/main" val="31812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91" fill="hold"/>
                                        <p:tgtEl>
                                          <p:spTgt spid="2"/>
                                        </p:tgtEl>
                                      </p:cBhvr>
                                    </p:cmd>
                                  </p:childTnLst>
                                </p:cTn>
                              </p:par>
                              <p:par>
                                <p:cTn id="7" presetID="6" presetClass="emph" presetSubtype="0" repeatCount="indefinite" fill="hold" nodeType="withEffect">
                                  <p:stCondLst>
                                    <p:cond delay="0"/>
                                  </p:stCondLst>
                                  <p:childTnLst>
                                    <p:animScale>
                                      <p:cBhvr>
                                        <p:cTn id="8" dur="5000" fill="hold"/>
                                        <p:tgtEl>
                                          <p:spTgt spid="10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2480</Words>
  <PresentationFormat>Widescreen</PresentationFormat>
  <Paragraphs>582</Paragraphs>
  <Slides>40</Slides>
  <Notes>0</Notes>
  <HiddenSlides>0</HiddenSlides>
  <MMClips>32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Agency FB</vt:lpstr>
      <vt:lpstr>Arial</vt:lpstr>
      <vt:lpstr>Calibri</vt:lpstr>
      <vt:lpstr>Calibri Light</vt:lpstr>
      <vt:lpstr>Montserrat</vt:lpstr>
      <vt:lpstr>Open Sans Extrabold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2021-01-07T03:44:03Z</dcterms:created>
  <dcterms:modified xsi:type="dcterms:W3CDTF">2023-07-13T15:54:20Z</dcterms:modified>
  <cp:version>n</cp:version>
</cp:coreProperties>
</file>