
<file path=[Content_Types].xml><?xml version="1.0" encoding="utf-8"?>
<Types xmlns="http://schemas.openxmlformats.org/package/2006/content-types">
  <Default Extension="emf" ContentType="image/x-emf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2" r:id="rId2"/>
    <p:sldId id="257" r:id="rId3"/>
    <p:sldId id="287" r:id="rId4"/>
    <p:sldId id="298" r:id="rId5"/>
    <p:sldId id="288" r:id="rId6"/>
    <p:sldId id="289" r:id="rId7"/>
    <p:sldId id="307" r:id="rId8"/>
    <p:sldId id="290" r:id="rId9"/>
    <p:sldId id="291" r:id="rId10"/>
    <p:sldId id="292" r:id="rId11"/>
    <p:sldId id="293" r:id="rId12"/>
    <p:sldId id="295" r:id="rId13"/>
    <p:sldId id="296" r:id="rId14"/>
    <p:sldId id="300" r:id="rId15"/>
    <p:sldId id="301" r:id="rId16"/>
    <p:sldId id="304" r:id="rId17"/>
    <p:sldId id="305" r:id="rId18"/>
    <p:sldId id="308" r:id="rId19"/>
    <p:sldId id="309" r:id="rId20"/>
    <p:sldId id="311" r:id="rId21"/>
  </p:sldIdLst>
  <p:sldSz cx="24387175" cy="13716000"/>
  <p:notesSz cx="6858000" cy="9144000"/>
  <p:custDataLst>
    <p:tags r:id="rId2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9" autoAdjust="0"/>
    <p:restoredTop sz="86352" autoAdjust="0"/>
  </p:normalViewPr>
  <p:slideViewPr>
    <p:cSldViewPr>
      <p:cViewPr varScale="1">
        <p:scale>
          <a:sx n="30" d="100"/>
          <a:sy n="30" d="100"/>
        </p:scale>
        <p:origin x="1152" y="66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8"/>
    </p:cViewPr>
  </p:sorterViewPr>
  <p:notesViewPr>
    <p:cSldViewPr>
      <p:cViewPr varScale="1">
        <p:scale>
          <a:sx n="80" d="100"/>
          <a:sy n="80" d="100"/>
        </p:scale>
        <p:origin x="132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D0C9E-F223-47A9-AFA0-6502776EFA3F}" type="datetimeFigureOut">
              <a:rPr lang="en-US" smtClean="0"/>
              <a:t>20/4/2020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9906D-6785-435A-A74A-0B82B4FE8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23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2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49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969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54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20/4/2020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8137454" y="370611"/>
            <a:ext cx="9502922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</a:t>
            </a:r>
            <a:r>
              <a:rPr lang="en-US" sz="510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TRÌNH ĐƯỜNG TRÒN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1987" y="315873"/>
            <a:ext cx="2347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</a:t>
            </a:r>
          </a:p>
          <a:p>
            <a:pPr algn="ctr"/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4801884" y="270584"/>
            <a:ext cx="3314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        </a:t>
            </a:r>
          </a:p>
          <a:p>
            <a:pPr algn="ctr"/>
            <a:r>
              <a:rPr lang="en-US" sz="3200" b="0" baseline="0" dirty="0" err="1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3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55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emf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87.png"/><Relationship Id="rId4" Type="http://schemas.openxmlformats.org/officeDocument/2006/relationships/image" Target="../media/image9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1.xml"/><Relationship Id="rId18" Type="http://schemas.openxmlformats.org/officeDocument/2006/relationships/slide" Target="slide3.xml"/><Relationship Id="rId3" Type="http://schemas.openxmlformats.org/officeDocument/2006/relationships/image" Target="../media/image3.emf"/><Relationship Id="rId7" Type="http://schemas.openxmlformats.org/officeDocument/2006/relationships/slide" Target="slide14.xml"/><Relationship Id="rId12" Type="http://schemas.openxmlformats.org/officeDocument/2006/relationships/slide" Target="slide10.xml"/><Relationship Id="rId17" Type="http://schemas.openxmlformats.org/officeDocument/2006/relationships/slide" Target="slide7.xml"/><Relationship Id="rId2" Type="http://schemas.openxmlformats.org/officeDocument/2006/relationships/notesSlide" Target="../notesSlides/notesSlide1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3.xml"/><Relationship Id="rId11" Type="http://schemas.openxmlformats.org/officeDocument/2006/relationships/slide" Target="slide9.xml"/><Relationship Id="rId5" Type="http://schemas.openxmlformats.org/officeDocument/2006/relationships/image" Target="../media/image5.png"/><Relationship Id="rId15" Type="http://schemas.openxmlformats.org/officeDocument/2006/relationships/slide" Target="slide5.xml"/><Relationship Id="rId10" Type="http://schemas.openxmlformats.org/officeDocument/2006/relationships/slide" Target="slide8.xml"/><Relationship Id="rId19" Type="http://schemas.openxmlformats.org/officeDocument/2006/relationships/image" Target="../media/image6.png"/><Relationship Id="rId4" Type="http://schemas.openxmlformats.org/officeDocument/2006/relationships/image" Target="../media/image4.emf"/><Relationship Id="rId9" Type="http://schemas.openxmlformats.org/officeDocument/2006/relationships/slide" Target="slide16.xml"/><Relationship Id="rId14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87.png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DF0A7-5CDB-43DB-84D2-05E6F9A6D1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1BEE6A-BD2F-405B-9BC9-A88C434912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n tro">
            <a:hlinkClick r:id="" action="ppaction://media"/>
            <a:extLst>
              <a:ext uri="{FF2B5EF4-FFF2-40B4-BE49-F238E27FC236}">
                <a16:creationId xmlns:a16="http://schemas.microsoft.com/office/drawing/2014/main" id="{7419AB9A-9395-4279-9EBE-8FBF874B82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43" y="0"/>
            <a:ext cx="24352931" cy="136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4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439311" y="5857688"/>
            <a:ext cx="22412876" cy="7858311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8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00030" y="3374280"/>
                <a:ext cx="18812882" cy="23846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200" b="1" dirty="0">
                    <a:latin typeface="Tomahoc"/>
                  </a:rPr>
                  <a:t>Tìm bán kính đường tròn đi qua </a:t>
                </a:r>
                <a14:m>
                  <m:oMath xmlns:m="http://schemas.openxmlformats.org/officeDocument/2006/math">
                    <m:r>
                      <a:rPr lang="vi-VN" sz="4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200" b="1" dirty="0">
                    <a:latin typeface="Tomahoc"/>
                  </a:rPr>
                  <a:t> điểm</a:t>
                </a:r>
                <a14:m>
                  <m:oMath xmlns:m="http://schemas.openxmlformats.org/officeDocument/2006/math">
                    <m:r>
                      <a:rPr lang="vi-VN" sz="4200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200" b="1" dirty="0">
                    <a:latin typeface="Tomahoc"/>
                  </a:rPr>
                  <a:t>.</a:t>
                </a:r>
                <a:endParaRPr lang="en-US" sz="4200" b="1" dirty="0">
                  <a:latin typeface="Tomahoc"/>
                </a:endParaRPr>
              </a:p>
              <a:p>
                <a:r>
                  <a:rPr lang="vi-VN" sz="4200" b="1" dirty="0">
                    <a:latin typeface="Tomahoc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2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vi-VN" sz="4200" b="1" dirty="0">
                    <a:latin typeface="Tomahoc"/>
                  </a:rPr>
                  <a:t>.	</a:t>
                </a:r>
                <a:r>
                  <a:rPr lang="en-US" sz="4200" b="1" dirty="0">
                    <a:latin typeface="Tomahoc"/>
                  </a:rPr>
                  <a:t>	</a:t>
                </a:r>
                <a:r>
                  <a:rPr lang="vi-VN" sz="4200" b="1" dirty="0">
                    <a:latin typeface="Tomahoc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2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200" b="1" dirty="0">
                    <a:latin typeface="Tomahoc"/>
                  </a:rPr>
                  <a:t>.	</a:t>
                </a:r>
                <a:r>
                  <a:rPr lang="en-US" sz="4200" b="1" dirty="0">
                    <a:latin typeface="Tomahoc"/>
                  </a:rPr>
                  <a:t>	</a:t>
                </a:r>
                <a:r>
                  <a:rPr lang="vi-VN" sz="4200" b="1" dirty="0">
                    <a:latin typeface="Tomahoc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2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2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num>
                      <m:den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200" b="1" dirty="0">
                    <a:latin typeface="Tomahoc"/>
                  </a:rPr>
                  <a:t>.	</a:t>
                </a:r>
                <a:r>
                  <a:rPr lang="en-US" sz="4200" b="1" dirty="0">
                    <a:latin typeface="Tomahoc"/>
                  </a:rPr>
                  <a:t>	</a:t>
                </a:r>
                <a:r>
                  <a:rPr lang="vi-VN" sz="4200" b="1" dirty="0">
                    <a:latin typeface="Tomahoc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200" b="1" dirty="0">
                    <a:latin typeface="Tomahoc"/>
                  </a:rPr>
                  <a:t>.</a:t>
                </a:r>
                <a:endParaRPr lang="en-US" sz="4200" dirty="0">
                  <a:effectLst/>
                  <a:latin typeface="Tomahoc"/>
                </a:endParaRPr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030" y="3374280"/>
                <a:ext cx="18812882" cy="2384692"/>
              </a:xfrm>
              <a:prstGeom prst="rect">
                <a:avLst/>
              </a:prstGeom>
              <a:blipFill rotWithShape="0">
                <a:blip r:embed="rId2"/>
                <a:stretch>
                  <a:fillRect l="-1264" t="-53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17679987" y="4255718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363787" y="9271623"/>
                <a:ext cx="4186542" cy="1534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𝑰𝑨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𝑰𝑩</m:t>
                              </m:r>
                            </m:e>
                            <m:e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𝑰𝑨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𝑰𝑪</m:t>
                              </m:r>
                            </m:e>
                          </m:eqArr>
                        </m:e>
                      </m:d>
                      <m:r>
                        <a:rPr lang="vi-VN" sz="4200" b="1" i="1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200" b="1" dirty="0">
                  <a:effectLst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787" y="9271623"/>
                <a:ext cx="4186542" cy="15340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840414" y="11770843"/>
                <a:ext cx="1025716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4400" b="1" dirty="0"/>
                  <a:t>Vậy bán kính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tròn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vi-VN" sz="4400" b="1" dirty="0"/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4400" dirty="0">
                  <a:effectLst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414" y="11770843"/>
                <a:ext cx="10257167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2436" t="-1904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014390" y="7322063"/>
                <a:ext cx="12610953" cy="771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200" b="1">
                        <a:latin typeface="Tomahoc"/>
                      </a:rPr>
                      <m:t>G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i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ả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s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ử 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m:rPr>
                        <m:nor/>
                      </m:rPr>
                      <a:rPr lang="vi-VN" sz="4200" b="1">
                        <a:latin typeface="Tomahoc"/>
                      </a:rPr>
                      <m:t>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l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à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t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â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m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c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ủ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a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đườ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ng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tr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ò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n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(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C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)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th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ỏ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a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đề</m:t>
                    </m:r>
                  </m:oMath>
                </a14:m>
                <a:r>
                  <a:rPr lang="en-US" sz="4200" b="1" dirty="0">
                    <a:effectLst/>
                    <a:latin typeface="Tomahoc"/>
                  </a:rPr>
                  <a:t>.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390" y="7322063"/>
                <a:ext cx="12610953" cy="771365"/>
              </a:xfrm>
              <a:prstGeom prst="rect">
                <a:avLst/>
              </a:prstGeom>
              <a:blipFill rotWithShape="0">
                <a:blip r:embed="rId5"/>
                <a:stretch>
                  <a:fillRect t="-11811" r="-918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2977877" y="8152129"/>
                <a:ext cx="12499769" cy="7784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d>
                    <m:r>
                      <a:rPr lang="en-US" sz="4200" b="1" i="0" smtClean="0">
                        <a:latin typeface="Cambria Math" panose="02040503050406030204" pitchFamily="18" charset="0"/>
                      </a:rPr>
                      <m:t>𝐪𝐮𝐚</m:t>
                    </m:r>
                    <m:r>
                      <a:rPr lang="en-US" sz="4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vi-VN" sz="4200" b="1" dirty="0">
                        <a:latin typeface="Tomahoc"/>
                      </a:rPr>
                      <m:t>đ</m:t>
                    </m:r>
                    <m:r>
                      <m:rPr>
                        <m:nor/>
                      </m:rPr>
                      <a:rPr lang="vi-VN" sz="4200" b="1" dirty="0">
                        <a:latin typeface="Tomahoc"/>
                      </a:rPr>
                      <m:t>i</m:t>
                    </m:r>
                    <m:r>
                      <m:rPr>
                        <m:nor/>
                      </m:rPr>
                      <a:rPr lang="vi-VN" sz="4200" b="1" dirty="0">
                        <a:latin typeface="Tomahoc"/>
                      </a:rPr>
                      <m:t>ể</m:t>
                    </m:r>
                    <m:r>
                      <m:rPr>
                        <m:nor/>
                      </m:rPr>
                      <a:rPr lang="vi-VN" sz="4200" b="1" dirty="0">
                        <a:latin typeface="Tomahoc"/>
                      </a:rPr>
                      <m:t>m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2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sz="4200" b="1" dirty="0">
                  <a:latin typeface="Tomahoc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77" y="8152129"/>
                <a:ext cx="12499769" cy="778418"/>
              </a:xfrm>
              <a:prstGeom prst="rect">
                <a:avLst/>
              </a:prstGeom>
              <a:blipFill rotWithShape="0">
                <a:blip r:embed="rId6"/>
                <a:stretch>
                  <a:fillRect t="-10156" r="-926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5913441" y="9169679"/>
                <a:ext cx="9245991" cy="1691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vi-VN" sz="42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</m:t>
                      </m:r>
                    </m:oMath>
                  </m:oMathPara>
                </a14:m>
                <a:endParaRPr lang="en-US" sz="4200" b="1" dirty="0">
                  <a:effectLst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441" y="9169679"/>
                <a:ext cx="9245991" cy="16911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4703729" y="9081187"/>
                <a:ext cx="2532007" cy="20575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200" b="1" dirty="0">
                  <a:effectLst/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3729" y="9081187"/>
                <a:ext cx="2532007" cy="20575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918193" y="11075814"/>
                <a:ext cx="6543843" cy="19110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000" b="1" i="1">
                          <a:latin typeface="Cambria Math" panose="02040503050406030204" pitchFamily="18" charset="0"/>
                        </a:rPr>
                        <m:t>𝑰𝑨</m:t>
                      </m:r>
                      <m:r>
                        <a:rPr lang="vi-VN" sz="40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vi-VN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vi-VN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vi-VN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193" y="11075814"/>
                <a:ext cx="6543843" cy="191103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222959" y="12883896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D.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8" grpId="0"/>
      <p:bldP spid="42" grpId="0"/>
      <p:bldP spid="43" grpId="0"/>
      <p:bldP spid="45" grpId="0"/>
      <p:bldP spid="46" grpId="0"/>
      <p:bldP spid="47" grpId="0"/>
      <p:bldP spid="22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059148" y="6071437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067999" cy="896426"/>
              <a:chOff x="1175570" y="1834705"/>
              <a:chExt cx="3346620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9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742037" y="2995627"/>
                <a:ext cx="18812882" cy="2676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037" y="2995627"/>
                <a:ext cx="18812882" cy="2676887"/>
              </a:xfrm>
              <a:prstGeom prst="rect">
                <a:avLst/>
              </a:prstGeom>
              <a:blipFill rotWithShape="0">
                <a:blip r:embed="rId2"/>
                <a:stretch>
                  <a:fillRect l="-1167" t="-4318" b="-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675601" y="11840377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386196" y="4291732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666742" y="7222321"/>
                <a:ext cx="399930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𝑶𝒙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𝑰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42" y="7222321"/>
                <a:ext cx="3999300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666742" y="8101238"/>
            <a:ext cx="9066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đi qua hai diểm A, B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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300722" y="8087323"/>
                <a:ext cx="3756670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𝑰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0722" y="8087323"/>
                <a:ext cx="3756670" cy="7218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3222916" y="8087323"/>
                <a:ext cx="7581271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2916" y="8087323"/>
                <a:ext cx="7581271" cy="72180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879387" y="9017428"/>
                <a:ext cx="9479903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9387" y="9017428"/>
                <a:ext cx="9479903" cy="72180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004062" y="9743062"/>
                <a:ext cx="228883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⇔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4062" y="9743062"/>
                <a:ext cx="2288832" cy="707886"/>
              </a:xfrm>
              <a:prstGeom prst="rect">
                <a:avLst/>
              </a:prstGeom>
              <a:blipFill rotWithShape="0">
                <a:blip r:embed="rId7"/>
                <a:stretch>
                  <a:fillRect t="-16379" r="-8511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95406" y="10374782"/>
                <a:ext cx="21070644" cy="1467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>
                  <a:spcAft>
                    <a:spcPts val="0"/>
                  </a:spcAft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Vậy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tròn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là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va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̀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bán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kính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𝑰𝑨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𝟏</m:t>
                                </m:r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12140">
                  <a:spcAft>
                    <a:spcPts val="0"/>
                  </a:spcAft>
                </a:pP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trình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đường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tròn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có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dạng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0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406" y="10374782"/>
                <a:ext cx="21070644" cy="1467261"/>
              </a:xfrm>
              <a:prstGeom prst="rect">
                <a:avLst/>
              </a:prstGeom>
              <a:blipFill rotWithShape="0">
                <a:blip r:embed="rId8"/>
                <a:stretch>
                  <a:fillRect t="-415" b="-16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058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44" grpId="0" animBg="1"/>
      <p:bldP spid="20" grpId="0"/>
      <p:bldP spid="38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79225" y="6288538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33847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10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540653" y="3348364"/>
                <a:ext cx="18812882" cy="1985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qua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0653" y="3348364"/>
                <a:ext cx="18812882" cy="1985159"/>
              </a:xfrm>
              <a:prstGeom prst="rect">
                <a:avLst/>
              </a:prstGeom>
              <a:blipFill rotWithShape="0">
                <a:blip r:embed="rId2"/>
                <a:stretch>
                  <a:fillRect l="-1167" t="-5828" b="-1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040187" y="8977556"/>
                <a:ext cx="13363421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187" y="8977556"/>
                <a:ext cx="13363421" cy="738664"/>
              </a:xfrm>
              <a:prstGeom prst="rect">
                <a:avLst/>
              </a:prstGeom>
              <a:blipFill rotWithShape="0">
                <a:blip r:embed="rId3"/>
                <a:stretch>
                  <a:fillRect l="-1642" t="-18182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172209" y="11996030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289191" y="4618948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960597" y="6970806"/>
                <a:ext cx="15912754" cy="13802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ả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ử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qua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597" y="6970806"/>
                <a:ext cx="15912754" cy="13802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6754161" y="8282186"/>
                <a:ext cx="6599374" cy="2254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4161" y="8282186"/>
                <a:ext cx="6599374" cy="225401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030131" y="10226611"/>
                <a:ext cx="7099251" cy="75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 panose="05050102010706020507" pitchFamily="18" charset="2"/>
                  </a:rPr>
                  <a:t>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2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0131" y="10226611"/>
                <a:ext cx="7099251" cy="753220"/>
              </a:xfrm>
              <a:prstGeom prst="rect">
                <a:avLst/>
              </a:prstGeom>
              <a:blipFill rotWithShape="0">
                <a:blip r:embed="rId6"/>
                <a:stretch>
                  <a:fillRect l="-3262" t="-15447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933610" y="11027354"/>
                <a:ext cx="11727378" cy="952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3610" y="11027354"/>
                <a:ext cx="11727378" cy="952120"/>
              </a:xfrm>
              <a:prstGeom prst="rect">
                <a:avLst/>
              </a:prstGeom>
              <a:blipFill rotWithShape="0">
                <a:blip r:embed="rId7"/>
                <a:stretch>
                  <a:fillRect l="-2079" t="-4487" r="-1143" b="-19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67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1" grpId="0"/>
      <p:bldP spid="44" grpId="0" animBg="1"/>
      <p:bldP spid="20" grpId="0"/>
      <p:bldP spid="38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439311" y="6310765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338473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11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95137" y="2930347"/>
                <a:ext cx="18812882" cy="25823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xúc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137" y="2930347"/>
                <a:ext cx="18812882" cy="2582374"/>
              </a:xfrm>
              <a:prstGeom prst="rect">
                <a:avLst/>
              </a:prstGeom>
              <a:blipFill rotWithShape="0">
                <a:blip r:embed="rId2"/>
                <a:stretch>
                  <a:fillRect l="-1134" t="-4492" b="-13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759353" y="8832465"/>
                <a:ext cx="822053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ậ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𝒑𝒉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ươ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𝒏𝒈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𝒕𝒓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ì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𝒏𝒉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ủ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à: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9353" y="8832465"/>
                <a:ext cx="8220533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386357" y="10085691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1202987" y="4211244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906254" y="7222581"/>
                <a:ext cx="3754746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254" y="7222581"/>
                <a:ext cx="3754746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660999" y="7016665"/>
                <a:ext cx="8047187" cy="16355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/>
                  <a:t>R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.(−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+(−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999" y="7016665"/>
                <a:ext cx="8047187" cy="1635512"/>
              </a:xfrm>
              <a:prstGeom prst="rect">
                <a:avLst/>
              </a:prstGeom>
              <a:blipFill rotWithShape="0">
                <a:blip r:embed="rId5"/>
                <a:stretch>
                  <a:fillRect l="-3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562724" y="8864897"/>
                <a:ext cx="5994013" cy="7218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000" b="1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724" y="8864897"/>
                <a:ext cx="5994013" cy="721801"/>
              </a:xfrm>
              <a:prstGeom prst="rect">
                <a:avLst/>
              </a:prstGeom>
              <a:blipFill rotWithShape="0">
                <a:blip r:embed="rId6"/>
                <a:stretch>
                  <a:fillRect t="-12605" r="-2645" b="-35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53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1" grpId="0"/>
      <p:bldP spid="44" grpId="0" animBg="1"/>
      <p:bldP spid="20" grpId="0"/>
      <p:bldP spid="42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143408" y="6517606"/>
            <a:ext cx="22412876" cy="7198394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055177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338473" cy="663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95137" y="2930347"/>
                <a:ext cx="18812882" cy="3503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Cho tam </a:t>
                </a:r>
                <a:r>
                  <a:rPr lang="en-US" sz="4000" b="1" dirty="0" err="1"/>
                  <a:t>giác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biết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/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lần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lượt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là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trực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tâm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và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trọng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tâm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của</a:t>
                </a:r>
                <a:r>
                  <a:rPr lang="en-US" sz="4000" b="1" dirty="0"/>
                  <a:t> tam </a:t>
                </a:r>
                <a:r>
                  <a:rPr lang="en-US" sz="4000" b="1" dirty="0" err="1"/>
                  <a:t>giác</a:t>
                </a:r>
                <a:r>
                  <a:rPr lang="en-US" sz="4000" b="1" dirty="0"/>
                  <a:t>, </a:t>
                </a:r>
                <a:r>
                  <a:rPr lang="en-US" sz="4000" b="1" dirty="0" err="1"/>
                  <a:t>đường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thẳng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có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phương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trình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/>
                  <a:t>. </a:t>
                </a:r>
                <a:r>
                  <a:rPr lang="en-US" sz="4000" b="1" dirty="0" err="1"/>
                  <a:t>Tìm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phương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trình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đường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tròn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ngoại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tiếp</a:t>
                </a:r>
                <a:r>
                  <a:rPr lang="en-US" sz="4000" b="1" dirty="0"/>
                  <a:t> tam </a:t>
                </a:r>
                <a:r>
                  <a:rPr lang="en-US" sz="4000" b="1" dirty="0" err="1"/>
                  <a:t>giác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/>
                  <a:t>?</a:t>
                </a:r>
                <a:endParaRPr lang="en-US" sz="4000" dirty="0"/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137" y="2930347"/>
                <a:ext cx="18812882" cy="3503588"/>
              </a:xfrm>
              <a:prstGeom prst="rect">
                <a:avLst/>
              </a:prstGeom>
              <a:blipFill rotWithShape="0">
                <a:blip r:embed="rId2"/>
                <a:stretch>
                  <a:fillRect l="-1134" r="-680" b="-6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143408" y="7161489"/>
                <a:ext cx="16459200" cy="1244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∗) 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𝑰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â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ngo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𝑨𝑩𝑪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𝑯𝑰</m:t>
                          </m:r>
                        </m:e>
                      </m:acc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𝑯𝑮</m:t>
                          </m:r>
                        </m:e>
                      </m:acc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408" y="7161489"/>
                <a:ext cx="16459200" cy="12448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717" y="6875833"/>
            <a:ext cx="4056993" cy="347695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687648" y="8287758"/>
                <a:ext cx="5517857" cy="31062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𝟖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648" y="8287758"/>
                <a:ext cx="5517857" cy="31062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97790" y="11315120"/>
                <a:ext cx="2011566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*)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𝑩𝑪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</m:oMath>
                </a14:m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790" y="11315120"/>
                <a:ext cx="20115660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1091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1004641" y="9033763"/>
                <a:ext cx="2828980" cy="146540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𝑰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000" b="1"/>
                        <m:t>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4641" y="9033763"/>
                <a:ext cx="2828980" cy="146540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1691344" y="11292393"/>
                <a:ext cx="538378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𝑰𝑴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: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344" y="11292393"/>
                <a:ext cx="5383781" cy="707886"/>
              </a:xfrm>
              <a:prstGeom prst="rect">
                <a:avLst/>
              </a:prstGeom>
              <a:blipFill rotWithShape="0">
                <a:blip r:embed="rId8"/>
                <a:stretch>
                  <a:fillRect t="-16239" r="-680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8446576" y="11252709"/>
                <a:ext cx="436337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𝑰𝑴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⊥</m:t>
                      </m:r>
                      <m:r>
                        <a:rPr lang="en-US" sz="4000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𝑩𝑪</m:t>
                      </m:r>
                    </m:oMath>
                  </m:oMathPara>
                </a14:m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6576" y="11252709"/>
                <a:ext cx="4363372" cy="70788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463124" y="12361260"/>
                <a:ext cx="3640740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𝑰𝑴</m:t>
                      </m:r>
                      <m:r>
                        <a:rPr lang="en-US" b="0" i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𝑩𝑪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124" y="12361260"/>
                <a:ext cx="3640740" cy="75405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913342" y="11912798"/>
                <a:ext cx="4419928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342" y="11912798"/>
                <a:ext cx="4419928" cy="160268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9016283" y="11945175"/>
                <a:ext cx="5402376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6283" y="11945175"/>
                <a:ext cx="5402376" cy="1602683"/>
              </a:xfrm>
              <a:prstGeom prst="rect">
                <a:avLst/>
              </a:prstGeom>
              <a:blipFill rotWithShape="0">
                <a:blip r:embed="rId12"/>
                <a:stretch>
                  <a:fillRect r="-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7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23" grpId="0"/>
      <p:bldP spid="24" grpId="0"/>
      <p:bldP spid="38" grpId="0"/>
      <p:bldP spid="40" grpId="0"/>
      <p:bldP spid="43" grpId="0"/>
      <p:bldP spid="22" grpId="0"/>
      <p:bldP spid="25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727561" y="6517606"/>
            <a:ext cx="23353226" cy="7198394"/>
            <a:chOff x="1220788" y="7162800"/>
            <a:chExt cx="22124987" cy="7406092"/>
          </a:xfrm>
        </p:grpSpPr>
        <p:sp>
          <p:nvSpPr>
            <p:cNvPr id="49" name="Rounded Rectangle 48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5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Round Diagonal Corner Rectangle 5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4055177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2338473" cy="6635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95137" y="2930347"/>
                <a:ext cx="18812882" cy="3503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Cho tam </a:t>
                </a:r>
                <a:r>
                  <a:rPr lang="en-US" sz="4000" b="1" dirty="0" err="1"/>
                  <a:t>giác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biết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/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lần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lượt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là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trực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tâm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và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trọng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tâm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của</a:t>
                </a:r>
                <a:r>
                  <a:rPr lang="en-US" sz="4000" b="1" dirty="0"/>
                  <a:t> tam </a:t>
                </a:r>
                <a:r>
                  <a:rPr lang="en-US" sz="4000" b="1" dirty="0" err="1"/>
                  <a:t>giác</a:t>
                </a:r>
                <a:r>
                  <a:rPr lang="en-US" sz="4000" b="1" dirty="0"/>
                  <a:t>, </a:t>
                </a:r>
                <a:r>
                  <a:rPr lang="en-US" sz="4000" b="1" dirty="0" err="1"/>
                  <a:t>đường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thẳng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có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phương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trình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/>
                  <a:t>. </a:t>
                </a:r>
                <a:r>
                  <a:rPr lang="en-US" sz="4000" b="1" dirty="0" err="1"/>
                  <a:t>Tìm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phương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trình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đường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tròn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ngoại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tiếp</a:t>
                </a:r>
                <a:r>
                  <a:rPr lang="en-US" sz="4000" b="1" dirty="0"/>
                  <a:t> tam </a:t>
                </a:r>
                <a:r>
                  <a:rPr lang="en-US" sz="4000" b="1" dirty="0" err="1"/>
                  <a:t>giác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/>
                  <a:t>?</a:t>
                </a:r>
                <a:endParaRPr lang="en-US" sz="4000" dirty="0"/>
              </a:p>
              <a:p>
                <a:r>
                  <a:rPr lang="en-US" sz="4000" b="1" dirty="0"/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000" b="1" dirty="0"/>
                  <a:t>.	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000" b="1" dirty="0"/>
                  <a:t>.</a:t>
                </a:r>
                <a:endParaRPr lang="en-US" sz="4000" dirty="0"/>
              </a:p>
              <a:p>
                <a:r>
                  <a:rPr lang="en-US" sz="4000" b="1" dirty="0"/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/>
                  <a:t>.	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4000" b="1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137" y="2930347"/>
                <a:ext cx="18812882" cy="3503588"/>
              </a:xfrm>
              <a:prstGeom prst="rect">
                <a:avLst/>
              </a:prstGeom>
              <a:blipFill rotWithShape="0">
                <a:blip r:embed="rId3"/>
                <a:stretch>
                  <a:fillRect l="-1134" r="-680" b="-6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143408" y="8131322"/>
                <a:ext cx="6508628" cy="7956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∗)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dirty="0" smtClean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𝑴𝑨</m:t>
                          </m:r>
                        </m:e>
                      </m:acc>
                      <m:r>
                        <a:rPr lang="en-US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acc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  <m:t>𝑴𝑮</m:t>
                          </m:r>
                        </m:e>
                      </m:acc>
                      <m:r>
                        <m:rPr>
                          <m:nor/>
                        </m:rPr>
                        <a:rPr lang="en-US" sz="4000" b="1" dirty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⇒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408" y="8131322"/>
                <a:ext cx="6508628" cy="79560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64958" y="12624390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D.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338465" y="5750404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717" y="6875832"/>
            <a:ext cx="4573270" cy="463762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727561" y="11625829"/>
                <a:ext cx="22728466" cy="10617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𝑨𝑩𝑪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m:rPr>
                          <m:nor/>
                        </m:rPr>
                        <a:rPr lang="en-US" sz="4400" b="1"/>
                        <m:t>.</m:t>
                      </m:r>
                    </m:oMath>
                  </m:oMathPara>
                </a14:m>
                <a:endParaRPr lang="en-US" sz="4400" b="1" dirty="0"/>
              </a:p>
              <a:p>
                <a:pPr algn="just">
                  <a:spcAft>
                    <a:spcPts val="0"/>
                  </a:spcAft>
                </a:pPr>
                <a:endParaRPr lang="en-US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61" y="11625829"/>
                <a:ext cx="22728466" cy="10617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6859587" y="7176365"/>
                <a:ext cx="5760331" cy="2892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.</m:t>
                              </m:r>
                              <m:f>
                                <m:f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ahoma" panose="020B0604030504040204" pitchFamily="34" charset="0"/>
                                        </a:rPr>
                                        <m:t>𝟖</m:t>
                                      </m:r>
                                    </m:num>
                                    <m:den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ahoma" panose="020B0604030504040204" pitchFamily="34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587" y="7176365"/>
                <a:ext cx="5760331" cy="28920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1691344" y="7792991"/>
                <a:ext cx="3294243" cy="1465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𝟓</m:t>
                              </m:r>
                            </m:e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ahoma" panose="020B0604030504040204" pitchFamily="34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=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4000" b="1" dirty="0">
                          <a:latin typeface="Tahoma" panose="020B0604030504040204" pitchFamily="34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1344" y="7792991"/>
                <a:ext cx="3294243" cy="146540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53226" y="10199969"/>
                <a:ext cx="17849491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𝑰𝑨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</m:t>
                    </m:r>
                  </m:oMath>
                </a14:m>
                <a:r>
                  <a:rPr lang="en-US" sz="40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26" y="10199969"/>
                <a:ext cx="17849491" cy="707886"/>
              </a:xfrm>
              <a:prstGeom prst="rect">
                <a:avLst/>
              </a:prstGeom>
              <a:blipFill rotWithShape="0">
                <a:blip r:embed="rId9"/>
                <a:stretch>
                  <a:fillRect l="-1230" t="-16379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147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4" grpId="0" animBg="1"/>
      <p:bldP spid="25" grpId="0"/>
      <p:bldP spid="46" grpId="0"/>
      <p:bldP spid="47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940659" y="5596304"/>
            <a:ext cx="22412876" cy="803760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15407" cy="896426"/>
              <a:chOff x="1175570" y="1834705"/>
              <a:chExt cx="3398333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2338472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742037" y="2995627"/>
                <a:ext cx="18812882" cy="2629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037" y="2995627"/>
                <a:ext cx="18812882" cy="2629566"/>
              </a:xfrm>
              <a:prstGeom prst="rect">
                <a:avLst/>
              </a:prstGeom>
              <a:blipFill rotWithShape="0">
                <a:blip r:embed="rId2"/>
                <a:stretch>
                  <a:fillRect l="-1167" t="-4398" b="-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9071253" y="4274004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63408" y="5949208"/>
                <a:ext cx="20044911" cy="14383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i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             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 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ể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𝑩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𝑶𝑨𝑩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ũ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ằ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trong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ứ 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ấ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en-US" sz="40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408" y="5949208"/>
                <a:ext cx="20044911" cy="143834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240517" y="7579386"/>
                <a:ext cx="1535349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nội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517" y="7579386"/>
                <a:ext cx="15353498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1389" t="-16379" r="-43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83326" y="8583753"/>
                <a:ext cx="12554912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Theo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đề 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ra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𝑶𝒙</m:t>
                          </m:r>
                        </m:e>
                      </m:d>
                      <m:r>
                        <a:rPr lang="en-US" sz="4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𝑶𝒚</m:t>
                          </m:r>
                        </m:e>
                      </m:d>
                      <m:r>
                        <a:rPr lang="en-US" sz="4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𝑨𝑩</m:t>
                          </m:r>
                        </m:e>
                      </m:d>
                      <m:r>
                        <m:rPr>
                          <m:nor/>
                        </m:rPr>
                        <a:rPr lang="en-US" sz="42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26" y="8583753"/>
                <a:ext cx="12554912" cy="7386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305304" y="9462265"/>
                <a:ext cx="21070644" cy="1015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chắn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𝒚</m:t>
                        </m:r>
                      </m:num>
                      <m:den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304" y="9462265"/>
                <a:ext cx="21070644" cy="1015856"/>
              </a:xfrm>
              <a:prstGeom prst="rect">
                <a:avLst/>
              </a:prstGeom>
              <a:blipFill rotWithShape="0">
                <a:blip r:embed="rId6"/>
                <a:stretch>
                  <a:fillRect l="-1012" t="-5389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38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6448" y="6676602"/>
            <a:ext cx="3241330" cy="378327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11187" y="10866699"/>
                <a:ext cx="12192000" cy="16026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12140" algn="just">
                  <a:spcAft>
                    <a:spcPts val="1000"/>
                  </a:spcAft>
                </a:pP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𝟏𝟐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𝟓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87" y="10866699"/>
                <a:ext cx="12192000" cy="160268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498015" y="10401718"/>
                <a:ext cx="12192000" cy="259955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12140" algn="just">
                  <a:spcAft>
                    <a:spcPts val="1000"/>
                  </a:spcAft>
                </a:pP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</m:e>
                            </m:d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𝟕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𝟏𝟐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</m:e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𝟕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𝟏𝟐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=−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&gt;</m:t>
                            </m:r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&amp;</m:t>
                            </m:r>
                            <m:d>
                              <m:dPr>
                                <m:begChr m:val="["/>
                                <m:endChr m:val=""/>
                                <m:ctrlPr>
                                  <a:rPr lang="en-US" sz="44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𝟔</m:t>
                                    </m:r>
                                    <m:d>
                                      <m:dPr>
                                        <m:ctrlP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ahoma" panose="020B0604030504040204" pitchFamily="34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ahoma" panose="020B0604030504040204" pitchFamily="34" charset="0"/>
                                          </a:rPr>
                                          <m:t>𝒍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&amp;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𝒂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=</m:t>
                                    </m:r>
                                    <m:r>
                                      <a:rPr lang="en-US" sz="4400" b="1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ahoma" panose="020B0604030504040204" pitchFamily="34" charset="0"/>
                                      </a:rPr>
                                      <m:t>𝟏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015" y="10401718"/>
                <a:ext cx="12192000" cy="259955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>
          <a:xfrm>
            <a:off x="19794150" y="12911932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99468" y="12861980"/>
                <a:ext cx="2187648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12140" algn="just">
                  <a:spcAft>
                    <a:spcPts val="1000"/>
                  </a:spcAft>
                </a:pP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𝒚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rgbClr val="0000FF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68" y="12861980"/>
                <a:ext cx="21876480" cy="784767"/>
              </a:xfrm>
              <a:prstGeom prst="rect">
                <a:avLst/>
              </a:prstGeom>
              <a:blipFill rotWithShape="0">
                <a:blip r:embed="rId10"/>
                <a:stretch>
                  <a:fillRect t="-16279" b="-34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1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20" grpId="0"/>
      <p:bldP spid="38" grpId="0"/>
      <p:bldP spid="24" grpId="0"/>
      <p:bldP spid="26" grpId="0"/>
      <p:bldP spid="27" grpId="0"/>
      <p:bldP spid="37" grpId="0"/>
      <p:bldP spid="40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727561" y="5857688"/>
            <a:ext cx="22412876" cy="7776221"/>
            <a:chOff x="1220788" y="7162800"/>
            <a:chExt cx="22124987" cy="7406092"/>
          </a:xfrm>
        </p:grpSpPr>
        <p:sp>
          <p:nvSpPr>
            <p:cNvPr id="42" name="Rounded Rectangle 41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389173" cy="3205623"/>
            <a:chOff x="1175570" y="2468560"/>
            <a:chExt cx="22391765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391765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15407" cy="896426"/>
              <a:chOff x="1175570" y="1834705"/>
              <a:chExt cx="3398333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2338472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116387" y="2994774"/>
                <a:ext cx="19450424" cy="26327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dây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</a:t>
                </a:r>
                <a:r>
                  <a:rPr lang="en-US" sz="4000" b="1" u="sng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387" y="2994774"/>
                <a:ext cx="19450424" cy="2632708"/>
              </a:xfrm>
              <a:prstGeom prst="rect">
                <a:avLst/>
              </a:prstGeom>
              <a:blipFill rotWithShape="0">
                <a:blip r:embed="rId3"/>
                <a:stretch>
                  <a:fillRect l="-1097" t="-4398" b="-8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12803772" y="4951273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77638" y="6970314"/>
                <a:ext cx="11992835" cy="1938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0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638" y="6970314"/>
                <a:ext cx="11992835" cy="1938992"/>
              </a:xfrm>
              <a:prstGeom prst="rect">
                <a:avLst/>
              </a:prstGeom>
              <a:blipFill rotWithShape="0">
                <a:blip r:embed="rId4"/>
                <a:stretch>
                  <a:fillRect l="-1778" t="-5956" r="-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1377703" y="9745198"/>
                <a:ext cx="1956367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0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703" y="9745198"/>
                <a:ext cx="19563670" cy="1938992"/>
              </a:xfrm>
              <a:prstGeom prst="rect">
                <a:avLst/>
              </a:prstGeom>
              <a:blipFill rotWithShape="0">
                <a:blip r:embed="rId5"/>
                <a:stretch>
                  <a:fillRect l="-1091" t="-5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3245971" y="7923801"/>
                <a:ext cx="5588325" cy="15454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971" y="7923801"/>
                <a:ext cx="5588325" cy="154542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642072" y="8274562"/>
                <a:ext cx="1360611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2072" y="8274562"/>
                <a:ext cx="13606114" cy="769441"/>
              </a:xfrm>
              <a:prstGeom prst="rect">
                <a:avLst/>
              </a:prstGeom>
              <a:blipFill rotWithShape="0">
                <a:blip r:embed="rId7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763787" y="10778235"/>
                <a:ext cx="6156878" cy="9122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𝑰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</m:d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787" y="10778235"/>
                <a:ext cx="6156878" cy="912237"/>
              </a:xfrm>
              <a:prstGeom prst="rect">
                <a:avLst/>
              </a:prstGeom>
              <a:blipFill rotWithShape="0">
                <a:blip r:embed="rId8"/>
                <a:stretch>
                  <a:fillRect t="-667" r="-3168"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657361" y="12502497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3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20" grpId="0"/>
      <p:bldP spid="38" grpId="0"/>
      <p:bldP spid="49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584208" y="5687966"/>
            <a:ext cx="22412876" cy="8105177"/>
            <a:chOff x="1220788" y="7162800"/>
            <a:chExt cx="22124987" cy="7406092"/>
          </a:xfrm>
        </p:grpSpPr>
        <p:sp>
          <p:nvSpPr>
            <p:cNvPr id="42" name="Rounded Rectangle 41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705050" y="1434141"/>
            <a:ext cx="22389173" cy="4298104"/>
            <a:chOff x="1175570" y="2468560"/>
            <a:chExt cx="22391765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02009"/>
              <a:ext cx="22391765" cy="28725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15407" cy="896426"/>
              <a:chOff x="1175570" y="1834705"/>
              <a:chExt cx="3398333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2338472" cy="626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4925205" y="2203030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373187" y="2133600"/>
                <a:ext cx="21644081" cy="3211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Cho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𝑲𝑴𝑵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187" y="2133600"/>
                <a:ext cx="21644081" cy="3211841"/>
              </a:xfrm>
              <a:prstGeom prst="rect">
                <a:avLst/>
              </a:prstGeom>
              <a:blipFill rotWithShape="0">
                <a:blip r:embed="rId3"/>
                <a:stretch>
                  <a:fillRect l="-986" t="-3605" r="-929" b="-6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433220" y="6723379"/>
                <a:ext cx="15836749" cy="2673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Gọi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là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trung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điểm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000" b="1" dirty="0"/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000" b="1" dirty="0"/>
                  <a:t> </a:t>
                </a:r>
                <a:r>
                  <a:rPr lang="en-US" sz="4000" b="1" dirty="0" err="1"/>
                  <a:t>là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tâm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đường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tròn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ngoại</a:t>
                </a:r>
                <a:r>
                  <a:rPr lang="en-US" sz="4000" b="1" dirty="0"/>
                  <a:t> </a:t>
                </a:r>
                <a:r>
                  <a:rPr lang="en-US" sz="4000" b="1" dirty="0" err="1"/>
                  <a:t>tiếp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/>
                  <a:t>.</a:t>
                </a:r>
                <a:endParaRPr lang="en-US" sz="4000" dirty="0"/>
              </a:p>
              <a:p>
                <a:r>
                  <a:rPr lang="en-US" sz="4000" b="1" dirty="0"/>
                  <a:t>Ta </a:t>
                </a:r>
                <a:r>
                  <a:rPr lang="en-US" sz="4000" b="1" dirty="0" err="1"/>
                  <a:t>có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𝑴𝑲</m:t>
                            </m:r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𝑩𝑯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𝑴𝑬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𝑩𝑯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𝑴𝑲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𝑴𝑬</m:t>
                    </m:r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 dirty="0"/>
                  <a:t>,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𝑲𝑵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𝑪𝑯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𝑵𝑬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𝑪𝑯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𝑲𝑵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𝑵𝑬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 dirty="0"/>
                  <a:t> </a:t>
                </a:r>
                <a:endParaRPr lang="en-US" sz="4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20" y="6723379"/>
                <a:ext cx="15836749" cy="2673104"/>
              </a:xfrm>
              <a:prstGeom prst="rect">
                <a:avLst/>
              </a:prstGeom>
              <a:blipFill rotWithShape="0">
                <a:blip r:embed="rId4"/>
                <a:stretch>
                  <a:fillRect l="-1347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5613" y="6006150"/>
            <a:ext cx="5746155" cy="347728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93743" y="9633704"/>
                <a:ext cx="20367958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𝑲𝑴𝑬𝑵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tứ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nội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𝑲𝑬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43" y="9633704"/>
                <a:ext cx="20367958" cy="871008"/>
              </a:xfrm>
              <a:prstGeom prst="rect">
                <a:avLst/>
              </a:prstGeom>
              <a:blipFill rotWithShape="0">
                <a:blip r:embed="rId6"/>
                <a:stretch>
                  <a:fillRect t="-11189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17101" y="10637997"/>
                <a:ext cx="20686226" cy="29953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kính</a:t>
                </a:r>
                <a:endParaRPr lang="en-US" sz="44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𝑲𝑬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.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𝑲𝑯𝑬𝑱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𝑱𝑯</m:t>
                    </m:r>
                  </m:oMath>
                </a14:m>
                <a:r>
                  <a:rPr lang="en-US" sz="4400" b="1" dirty="0"/>
                  <a:t> </a:t>
                </a:r>
                <a:endParaRPr lang="en-US" sz="4400" dirty="0"/>
              </a:p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01" y="10637997"/>
                <a:ext cx="20686226" cy="2995372"/>
              </a:xfrm>
              <a:prstGeom prst="rect">
                <a:avLst/>
              </a:prstGeom>
              <a:blipFill rotWithShape="0">
                <a:blip r:embed="rId7"/>
                <a:stretch>
                  <a:fillRect t="-2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7587" y="12637350"/>
            <a:ext cx="17712114" cy="14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0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0" grpId="0"/>
      <p:bldP spid="2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057940" y="5875318"/>
            <a:ext cx="22412876" cy="7776221"/>
            <a:chOff x="1220788" y="7162800"/>
            <a:chExt cx="22124987" cy="7406092"/>
          </a:xfrm>
        </p:grpSpPr>
        <p:sp>
          <p:nvSpPr>
            <p:cNvPr id="42" name="Rounded Rectangle 41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968954" y="1412568"/>
            <a:ext cx="22389173" cy="4298104"/>
            <a:chOff x="1175570" y="2468560"/>
            <a:chExt cx="22391765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02009"/>
              <a:ext cx="22391765" cy="28725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15407" cy="896426"/>
              <a:chOff x="1175570" y="1834705"/>
              <a:chExt cx="3398333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2338472" cy="626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189109" y="218145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37091" y="2112027"/>
                <a:ext cx="21644081" cy="3211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Cho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𝑲𝑴𝑵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91" y="2112027"/>
                <a:ext cx="21644081" cy="3211841"/>
              </a:xfrm>
              <a:prstGeom prst="rect">
                <a:avLst/>
              </a:prstGeom>
              <a:blipFill rotWithShape="0">
                <a:blip r:embed="rId3"/>
                <a:stretch>
                  <a:fillRect l="-1014" t="-3605" r="-930" b="-6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720755" y="6523055"/>
                <a:ext cx="15836749" cy="1691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Ta </a:t>
                </a:r>
                <a:r>
                  <a:rPr lang="en-US" sz="4000" b="1" dirty="0" err="1"/>
                  <a:t>có</a:t>
                </a:r>
                <a:r>
                  <a:rPr lang="en-US" sz="4000" b="1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𝑰𝑮</m:t>
                        </m:r>
                      </m:e>
                    </m:acc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000" b="1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755" y="6523055"/>
                <a:ext cx="15836749" cy="1691104"/>
              </a:xfrm>
              <a:prstGeom prst="rect">
                <a:avLst/>
              </a:prstGeom>
              <a:blipFill rotWithShape="0">
                <a:blip r:embed="rId4"/>
                <a:stretch>
                  <a:fillRect l="-1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724876" y="12858451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701" y="6286148"/>
            <a:ext cx="5746155" cy="347728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62675" y="10074096"/>
                <a:ext cx="1779774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tròn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ngoại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tiếp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4400" b="1" dirty="0"/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675" y="10074096"/>
                <a:ext cx="17797749" cy="784767"/>
              </a:xfrm>
              <a:prstGeom prst="rect">
                <a:avLst/>
              </a:prstGeom>
              <a:blipFill rotWithShape="0">
                <a:blip r:embed="rId6"/>
                <a:stretch>
                  <a:fillRect l="-1405" t="-14063" r="-925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67475" y="11202297"/>
                <a:ext cx="20686226" cy="2918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𝟏𝟕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tâm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trung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𝑲𝑬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.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𝑲𝑯𝑬𝑱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trung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𝑱𝑯</m:t>
                    </m:r>
                  </m:oMath>
                </a14:m>
                <a:r>
                  <a:rPr lang="en-US" sz="4400" b="1" dirty="0"/>
                  <a:t> </a:t>
                </a:r>
                <a:endParaRPr lang="en-US" sz="4400" dirty="0"/>
              </a:p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endParaRPr lang="en-US" sz="4400" b="1" dirty="0">
                  <a:effectLst/>
                  <a:latin typeface="Tahoma" panose="020B0604030504040204" pitchFamily="34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75" y="11202297"/>
                <a:ext cx="20686226" cy="2918428"/>
              </a:xfrm>
              <a:prstGeom prst="rect">
                <a:avLst/>
              </a:prstGeom>
              <a:blipFill rotWithShape="0">
                <a:blip r:embed="rId7"/>
                <a:stretch>
                  <a:fillRect t="-3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057939" y="8319286"/>
                <a:ext cx="15923761" cy="1649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kính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𝜟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𝑹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𝑱𝑨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𝑰𝑲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𝒓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39" y="8319286"/>
                <a:ext cx="15923761" cy="1649682"/>
              </a:xfrm>
              <a:prstGeom prst="rect">
                <a:avLst/>
              </a:prstGeom>
              <a:blipFill rotWithShape="0">
                <a:blip r:embed="rId8"/>
                <a:stretch>
                  <a:fillRect t="-6296" b="-1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4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52" grpId="0"/>
      <p:bldP spid="52" grpId="1"/>
      <p:bldP spid="22" grpId="0"/>
      <p:bldP spid="24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94613" y="5246914"/>
            <a:ext cx="15138800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2288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81774" y="3141084"/>
            <a:ext cx="17206222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3: PHƯƠNG PHÁP TỌA ĐỘ TRONG MẶT PHẲNG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439297" y="4286373"/>
            <a:ext cx="12248805" cy="2123628"/>
            <a:chOff x="6439297" y="3905373"/>
            <a:chExt cx="12248805" cy="2123628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39297" y="3905373"/>
              <a:ext cx="12248805" cy="212362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 TẬP</a:t>
              </a:r>
            </a:p>
            <a:p>
              <a:pPr algn="ctr"/>
              <a:r>
                <a:rPr lang="en-US" sz="6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PHƯƠNG TRÌNH ĐƯỜNG TRÒN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sp>
        <p:nvSpPr>
          <p:cNvPr id="82" name="TextBox 19">
            <a:hlinkClick r:id="rId6" action="ppaction://hlinksldjump"/>
            <a:extLst>
              <a:ext uri="{FF2B5EF4-FFF2-40B4-BE49-F238E27FC236}">
                <a16:creationId xmlns:a16="http://schemas.microsoft.com/office/drawing/2014/main" id="{CA92D000-6E66-44C3-B6D7-9D35E2F95418}"/>
              </a:ext>
            </a:extLst>
          </p:cNvPr>
          <p:cNvSpPr txBox="1"/>
          <p:nvPr/>
        </p:nvSpPr>
        <p:spPr>
          <a:xfrm>
            <a:off x="9443316" y="1180496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83" name="TextBox 20">
            <a:hlinkClick r:id="rId7" action="ppaction://hlinksldjump"/>
            <a:extLst>
              <a:ext uri="{FF2B5EF4-FFF2-40B4-BE49-F238E27FC236}">
                <a16:creationId xmlns:a16="http://schemas.microsoft.com/office/drawing/2014/main" id="{3C540CE3-3415-4DE2-AA81-69A02078ABC1}"/>
              </a:ext>
            </a:extLst>
          </p:cNvPr>
          <p:cNvSpPr txBox="1"/>
          <p:nvPr/>
        </p:nvSpPr>
        <p:spPr>
          <a:xfrm>
            <a:off x="11481666" y="1180496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84" name="TextBox 21">
            <a:hlinkClick r:id="rId8" action="ppaction://hlinksldjump"/>
            <a:extLst>
              <a:ext uri="{FF2B5EF4-FFF2-40B4-BE49-F238E27FC236}">
                <a16:creationId xmlns:a16="http://schemas.microsoft.com/office/drawing/2014/main" id="{68CDE045-7A62-45DB-AB43-3AD0D14226B4}"/>
              </a:ext>
            </a:extLst>
          </p:cNvPr>
          <p:cNvSpPr txBox="1"/>
          <p:nvPr/>
        </p:nvSpPr>
        <p:spPr>
          <a:xfrm>
            <a:off x="13424766" y="1180496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85" name="TextBox 22">
            <a:hlinkClick r:id="rId9" action="ppaction://hlinksldjump"/>
            <a:extLst>
              <a:ext uri="{FF2B5EF4-FFF2-40B4-BE49-F238E27FC236}">
                <a16:creationId xmlns:a16="http://schemas.microsoft.com/office/drawing/2014/main" id="{8D1A76CE-772F-4844-880D-9E5F0CBD7C80}"/>
              </a:ext>
            </a:extLst>
          </p:cNvPr>
          <p:cNvSpPr txBox="1"/>
          <p:nvPr/>
        </p:nvSpPr>
        <p:spPr>
          <a:xfrm>
            <a:off x="15518679" y="1180496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  <p:sp>
        <p:nvSpPr>
          <p:cNvPr id="86" name="TextBox 23">
            <a:hlinkClick r:id="rId10" action="ppaction://hlinksldjump"/>
            <a:extLst>
              <a:ext uri="{FF2B5EF4-FFF2-40B4-BE49-F238E27FC236}">
                <a16:creationId xmlns:a16="http://schemas.microsoft.com/office/drawing/2014/main" id="{FEE4B047-E75A-4209-863C-2A5E8B38066F}"/>
              </a:ext>
            </a:extLst>
          </p:cNvPr>
          <p:cNvSpPr txBox="1"/>
          <p:nvPr/>
        </p:nvSpPr>
        <p:spPr>
          <a:xfrm>
            <a:off x="9443316" y="1081523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87" name="TextBox 24">
            <a:hlinkClick r:id="rId11" action="ppaction://hlinksldjump"/>
            <a:extLst>
              <a:ext uri="{FF2B5EF4-FFF2-40B4-BE49-F238E27FC236}">
                <a16:creationId xmlns:a16="http://schemas.microsoft.com/office/drawing/2014/main" id="{49EEE9DE-0719-42DD-8D38-38E22FAC4B16}"/>
              </a:ext>
            </a:extLst>
          </p:cNvPr>
          <p:cNvSpPr txBox="1"/>
          <p:nvPr/>
        </p:nvSpPr>
        <p:spPr>
          <a:xfrm>
            <a:off x="11481665" y="1081523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88" name="TextBox 25">
            <a:hlinkClick r:id="rId12" action="ppaction://hlinksldjump"/>
            <a:extLst>
              <a:ext uri="{FF2B5EF4-FFF2-40B4-BE49-F238E27FC236}">
                <a16:creationId xmlns:a16="http://schemas.microsoft.com/office/drawing/2014/main" id="{F18232B4-C89A-4B4A-B586-CDDFF45C26B4}"/>
              </a:ext>
            </a:extLst>
          </p:cNvPr>
          <p:cNvSpPr txBox="1"/>
          <p:nvPr/>
        </p:nvSpPr>
        <p:spPr>
          <a:xfrm>
            <a:off x="13424766" y="1084669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</a:t>
            </a:r>
          </a:p>
        </p:txBody>
      </p:sp>
      <p:sp>
        <p:nvSpPr>
          <p:cNvPr id="89" name="TextBox 26">
            <a:hlinkClick r:id="rId13" action="ppaction://hlinksldjump"/>
            <a:extLst>
              <a:ext uri="{FF2B5EF4-FFF2-40B4-BE49-F238E27FC236}">
                <a16:creationId xmlns:a16="http://schemas.microsoft.com/office/drawing/2014/main" id="{965EA4FE-4CC2-46D0-9998-1A12C4881E3E}"/>
              </a:ext>
            </a:extLst>
          </p:cNvPr>
          <p:cNvSpPr txBox="1"/>
          <p:nvPr/>
        </p:nvSpPr>
        <p:spPr>
          <a:xfrm>
            <a:off x="15452004" y="1084669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90" name="TextBox 27">
            <a:hlinkClick r:id="rId14" action="ppaction://hlinksldjump"/>
            <a:extLst>
              <a:ext uri="{FF2B5EF4-FFF2-40B4-BE49-F238E27FC236}">
                <a16:creationId xmlns:a16="http://schemas.microsoft.com/office/drawing/2014/main" id="{2E1F1D6C-80AC-43B5-92ED-2BEB45295842}"/>
              </a:ext>
            </a:extLst>
          </p:cNvPr>
          <p:cNvSpPr txBox="1"/>
          <p:nvPr/>
        </p:nvSpPr>
        <p:spPr>
          <a:xfrm>
            <a:off x="15437717" y="984859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91" name="TextBox 28">
            <a:hlinkClick r:id="rId15" action="ppaction://hlinksldjump"/>
            <a:extLst>
              <a:ext uri="{FF2B5EF4-FFF2-40B4-BE49-F238E27FC236}">
                <a16:creationId xmlns:a16="http://schemas.microsoft.com/office/drawing/2014/main" id="{45ED0B1D-17D6-40BE-8A66-D0E8F984A9B1}"/>
              </a:ext>
            </a:extLst>
          </p:cNvPr>
          <p:cNvSpPr txBox="1"/>
          <p:nvPr/>
        </p:nvSpPr>
        <p:spPr>
          <a:xfrm>
            <a:off x="13424766" y="984859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92" name="TextBox 29">
            <a:hlinkClick r:id="rId16" action="ppaction://hlinksldjump"/>
            <a:extLst>
              <a:ext uri="{FF2B5EF4-FFF2-40B4-BE49-F238E27FC236}">
                <a16:creationId xmlns:a16="http://schemas.microsoft.com/office/drawing/2014/main" id="{2587651A-45AE-4195-A1A7-CD95792BA441}"/>
              </a:ext>
            </a:extLst>
          </p:cNvPr>
          <p:cNvSpPr txBox="1"/>
          <p:nvPr/>
        </p:nvSpPr>
        <p:spPr>
          <a:xfrm>
            <a:off x="11481666" y="984859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93" name="TextBox 30">
            <a:hlinkClick r:id="rId16" action="ppaction://hlinksldjump"/>
            <a:extLst>
              <a:ext uri="{FF2B5EF4-FFF2-40B4-BE49-F238E27FC236}">
                <a16:creationId xmlns:a16="http://schemas.microsoft.com/office/drawing/2014/main" id="{04697A43-19B2-4AEC-A38B-4C331ED3BBCE}"/>
              </a:ext>
            </a:extLst>
          </p:cNvPr>
          <p:cNvSpPr txBox="1"/>
          <p:nvPr/>
        </p:nvSpPr>
        <p:spPr>
          <a:xfrm>
            <a:off x="9414741" y="981799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94" name="TextBox 31">
            <a:hlinkClick r:id="rId8" action="ppaction://hlinksldjump"/>
            <a:extLst>
              <a:ext uri="{FF2B5EF4-FFF2-40B4-BE49-F238E27FC236}">
                <a16:creationId xmlns:a16="http://schemas.microsoft.com/office/drawing/2014/main" id="{5F6972C7-D744-40BB-B369-0EB92651A393}"/>
              </a:ext>
            </a:extLst>
          </p:cNvPr>
          <p:cNvSpPr txBox="1"/>
          <p:nvPr/>
        </p:nvSpPr>
        <p:spPr>
          <a:xfrm>
            <a:off x="7385916" y="1182401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sp>
        <p:nvSpPr>
          <p:cNvPr id="95" name="TextBox 32">
            <a:hlinkClick r:id="rId17" action="ppaction://hlinksldjump"/>
            <a:extLst>
              <a:ext uri="{FF2B5EF4-FFF2-40B4-BE49-F238E27FC236}">
                <a16:creationId xmlns:a16="http://schemas.microsoft.com/office/drawing/2014/main" id="{665BA3AD-27E0-4E23-B6BD-3B28C44960A9}"/>
              </a:ext>
            </a:extLst>
          </p:cNvPr>
          <p:cNvSpPr txBox="1"/>
          <p:nvPr/>
        </p:nvSpPr>
        <p:spPr>
          <a:xfrm>
            <a:off x="7385916" y="10834280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sp>
        <p:nvSpPr>
          <p:cNvPr id="96" name="TextBox 33">
            <a:hlinkClick r:id="rId18" action="ppaction://hlinksldjump"/>
            <a:extLst>
              <a:ext uri="{FF2B5EF4-FFF2-40B4-BE49-F238E27FC236}">
                <a16:creationId xmlns:a16="http://schemas.microsoft.com/office/drawing/2014/main" id="{F96C4C47-FAB0-44A1-B08A-E84149743D3C}"/>
              </a:ext>
            </a:extLst>
          </p:cNvPr>
          <p:cNvSpPr txBox="1"/>
          <p:nvPr/>
        </p:nvSpPr>
        <p:spPr>
          <a:xfrm>
            <a:off x="7357341" y="983704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063619" y="7599827"/>
            <a:ext cx="14800787" cy="784800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5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DẠNG 1: XÁC ĐỊNH TÂM VÀ BÁN KÍNH ĐƯỜNG TRÒN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64A838D-61B2-4ACE-A096-9E5D33385A5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1273" y="21150"/>
            <a:ext cx="3385024" cy="33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057940" y="5875318"/>
            <a:ext cx="22412876" cy="7776221"/>
            <a:chOff x="1220788" y="7162800"/>
            <a:chExt cx="22124987" cy="7406092"/>
          </a:xfrm>
        </p:grpSpPr>
        <p:sp>
          <p:nvSpPr>
            <p:cNvPr id="42" name="Rounded Rectangle 41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49"/>
          <p:cNvGrpSpPr/>
          <p:nvPr/>
        </p:nvGrpSpPr>
        <p:grpSpPr>
          <a:xfrm>
            <a:off x="968954" y="1412568"/>
            <a:ext cx="22389173" cy="4298104"/>
            <a:chOff x="1175570" y="2468560"/>
            <a:chExt cx="22391765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02009"/>
              <a:ext cx="22391765" cy="2872545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115407" cy="896426"/>
              <a:chOff x="1175570" y="1834705"/>
              <a:chExt cx="3398333" cy="977836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655997" y="946348"/>
                <a:ext cx="836967" cy="2895419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1" y="1958752"/>
                <a:ext cx="2338472" cy="626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189109" y="218145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37091" y="2112027"/>
                <a:ext cx="21644081" cy="32118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Cho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trực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𝑲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𝑲𝑴𝑵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𝟏𝟕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fr-FR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091" y="2112027"/>
                <a:ext cx="21644081" cy="3211841"/>
              </a:xfrm>
              <a:prstGeom prst="rect">
                <a:avLst/>
              </a:prstGeom>
              <a:blipFill rotWithShape="0">
                <a:blip r:embed="rId3"/>
                <a:stretch>
                  <a:fillRect l="-1014" t="-3605" r="-930" b="-6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1595048" y="4652820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382542" y="7273363"/>
                <a:ext cx="15836749" cy="1691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𝑰𝑱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𝑰𝑮</m:t>
                        </m:r>
                      </m:e>
                    </m:acc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𝑱</m:t>
                                </m:r>
                              </m:sub>
                            </m:sSub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𝑱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000" b="1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542" y="7273363"/>
                <a:ext cx="15836749" cy="16911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/>
          <p:cNvSpPr/>
          <p:nvPr/>
        </p:nvSpPr>
        <p:spPr>
          <a:xfrm>
            <a:off x="724876" y="12858451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590" y="6253381"/>
            <a:ext cx="5746155" cy="347728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39842" y="11039863"/>
                <a:ext cx="17797749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tròn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ngoại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tiếp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4400" b="1" dirty="0"/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842" y="11039863"/>
                <a:ext cx="17797749" cy="784767"/>
              </a:xfrm>
              <a:prstGeom prst="rect">
                <a:avLst/>
              </a:prstGeom>
              <a:blipFill rotWithShape="0">
                <a:blip r:embed="rId6"/>
                <a:stretch>
                  <a:fillRect l="-1370" t="-13178" r="-925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83007" y="9563184"/>
                <a:ext cx="164995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/>
                  <a:t>Bán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tròn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ngoại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tiếp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𝑱𝑨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𝑰𝑲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 dirty="0"/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3007" y="9563184"/>
                <a:ext cx="16499565" cy="769441"/>
              </a:xfrm>
              <a:prstGeom prst="rect">
                <a:avLst/>
              </a:prstGeom>
              <a:blipFill rotWithShape="0">
                <a:blip r:embed="rId7"/>
                <a:stretch>
                  <a:fillRect l="-1478" t="-16667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77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0" grpId="0"/>
      <p:bldP spid="20" grpId="1"/>
      <p:bldP spid="52" grpId="0"/>
      <p:bldP spid="52" grpId="1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439311" y="6310765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00030" y="3374280"/>
                <a:ext cx="18812882" cy="2044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tròn tâm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vi-VN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vi-VN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dạng: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40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0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vi-VN" sz="40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0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vi-VN" sz="40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e>
                        </m:d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40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sz="40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030" y="3374280"/>
                <a:ext cx="18812882" cy="2044406"/>
              </a:xfrm>
              <a:prstGeom prst="rect">
                <a:avLst/>
              </a:prstGeom>
              <a:blipFill rotWithShape="0">
                <a:blip r:embed="rId2"/>
                <a:stretch>
                  <a:fillRect l="-1167" t="-5672" b="-11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668587" y="7185137"/>
                <a:ext cx="18288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ường tròn tâm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bán kính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𝑹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dạng:</a:t>
                </a:r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587" y="7185137"/>
                <a:ext cx="182880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467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306231" y="8279572"/>
                <a:ext cx="18288000" cy="721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𝒂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  <m:sup>
                          <m: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231" y="8279572"/>
                <a:ext cx="18288000" cy="7218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092799" y="9602755"/>
            <a:ext cx="279788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273283" y="4110975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0" grpId="0"/>
      <p:bldP spid="41" grpId="0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366396" y="6157414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908997" y="2946466"/>
                <a:ext cx="19870894" cy="3245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997" y="2946466"/>
                <a:ext cx="19870894" cy="3245119"/>
              </a:xfrm>
              <a:prstGeom prst="rect">
                <a:avLst/>
              </a:prstGeom>
              <a:blipFill>
                <a:blip r:embed="rId2"/>
                <a:stretch>
                  <a:fillRect l="-1074" t="-3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017565" y="8641314"/>
                <a:ext cx="18288000" cy="845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nên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tròn</a:t>
                </a:r>
                <a:r>
                  <a:rPr lang="en-US" sz="4400" b="1" dirty="0"/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65" y="8641314"/>
                <a:ext cx="18288000" cy="845873"/>
              </a:xfrm>
              <a:prstGeom prst="rect">
                <a:avLst/>
              </a:prstGeom>
              <a:blipFill rotWithShape="0">
                <a:blip r:embed="rId3"/>
                <a:stretch>
                  <a:fillRect t="-13043" b="-27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4849620" y="4904599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62015" y="7523130"/>
                <a:ext cx="17292554" cy="7976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Ta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c</m:t>
                      </m:r>
                      <m:r>
                        <m:rPr>
                          <m:nor/>
                        </m:rPr>
                        <a:rPr lang="en-US" sz="4400" b="1"/>
                        <m:t>ó: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2015" y="7523130"/>
                <a:ext cx="17292554" cy="79765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2364063" y="9977056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31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4" grpId="0" animBg="1"/>
      <p:bldP spid="20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439311" y="6310765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00030" y="3374280"/>
                <a:ext cx="18812882" cy="1980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/>
                  <a:t>Điểu kiện để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000" b="1" dirty="0"/>
                  <a:t>là một đường tròn là</a:t>
                </a:r>
                <a:endParaRPr lang="en-US" sz="4000" dirty="0"/>
              </a:p>
              <a:p>
                <a:r>
                  <a:rPr lang="vi-VN" sz="4000" b="1" dirty="0"/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000" b="1" dirty="0"/>
                  <a:t>.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000" b="1" dirty="0"/>
                  <a:t>.	</a:t>
                </a:r>
                <a:endParaRPr lang="en-US" sz="4000" b="1" dirty="0"/>
              </a:p>
              <a:p>
                <a:r>
                  <a:rPr lang="vi-VN" sz="4000" b="1" dirty="0"/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000" b="1" dirty="0"/>
                  <a:t>.</a:t>
                </a:r>
                <a:r>
                  <a:rPr lang="en-US" sz="4000" b="1" dirty="0"/>
                  <a:t>	</a:t>
                </a:r>
                <a:r>
                  <a:rPr lang="vi-VN" sz="4000" b="1" dirty="0"/>
                  <a:t>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000" b="1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030" y="3374280"/>
                <a:ext cx="18812882" cy="1980735"/>
              </a:xfrm>
              <a:prstGeom prst="rect">
                <a:avLst/>
              </a:prstGeom>
              <a:blipFill rotWithShape="0">
                <a:blip r:embed="rId2"/>
                <a:stretch>
                  <a:fillRect l="-1167" t="-5556" b="-12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2592387" y="9154159"/>
            <a:ext cx="1828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(C)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6715543" y="9112031"/>
                <a:ext cx="18288000" cy="811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b="1" i="1">
                          <a:latin typeface="Cambria Math" panose="02040503050406030204" pitchFamily="18" charset="0"/>
                        </a:rPr>
                        <m:t>&lt;=&gt;</m:t>
                      </m:r>
                      <m:sSup>
                        <m:sSup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2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543" y="9112031"/>
                <a:ext cx="18288000" cy="81156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317613" y="10591800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532307" y="4724400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56599" y="7549597"/>
                <a:ext cx="855977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99" y="7549597"/>
                <a:ext cx="8559779" cy="7847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904595" y="7460963"/>
                <a:ext cx="9000028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4595" y="7460963"/>
                <a:ext cx="9000028" cy="8477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6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0" grpId="0"/>
      <p:bldP spid="41" grpId="0"/>
      <p:bldP spid="44" grpId="0" animBg="1"/>
      <p:bldP spid="20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305304" y="6188922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4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00030" y="3374280"/>
                <a:ext cx="18812882" cy="2010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fr-FR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kính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bao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0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0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</a:t>
                </a:r>
                <a14:m>
                  <m:oMath xmlns:m="http://schemas.openxmlformats.org/officeDocument/2006/math">
                    <m:r>
                      <a:rPr lang="fr-FR" sz="40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</a:t>
                </a:r>
                <a14:m>
                  <m:oMath xmlns:m="http://schemas.openxmlformats.org/officeDocument/2006/math">
                    <m:r>
                      <a:rPr lang="fr-FR" sz="4000" b="1" i="1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0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fr-FR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030" y="3374280"/>
                <a:ext cx="18812882" cy="2010935"/>
              </a:xfrm>
              <a:prstGeom prst="rect">
                <a:avLst/>
              </a:prstGeom>
              <a:blipFill rotWithShape="0">
                <a:blip r:embed="rId2"/>
                <a:stretch>
                  <a:fillRect l="-1167" t="-5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3052490" y="8753291"/>
            <a:ext cx="18288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kính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R=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89069" y="11107933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A.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491438" y="4143143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670021" y="7520103"/>
                <a:ext cx="719806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fr-FR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𝟏𝟏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021" y="7520103"/>
                <a:ext cx="7198061" cy="83099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562724" y="7461112"/>
                <a:ext cx="5248296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8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fr-FR" sz="4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2724" y="7461112"/>
                <a:ext cx="5248296" cy="8477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12351311" y="8670160"/>
            <a:ext cx="141256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(5;0)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3514308" y="10033415"/>
            <a:ext cx="5100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855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1" grpId="0"/>
      <p:bldP spid="44" grpId="0" animBg="1"/>
      <p:bldP spid="20" grpId="0"/>
      <p:bldP spid="37" grpId="0"/>
      <p:bldP spid="38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9"/>
          <p:cNvGrpSpPr/>
          <p:nvPr/>
        </p:nvGrpSpPr>
        <p:grpSpPr>
          <a:xfrm>
            <a:off x="1177638" y="2491133"/>
            <a:ext cx="23209537" cy="3708342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860046" cy="7256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" name="Group 29"/>
          <p:cNvGrpSpPr/>
          <p:nvPr/>
        </p:nvGrpSpPr>
        <p:grpSpPr>
          <a:xfrm>
            <a:off x="1305304" y="6188922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43408" y="11800331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D.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3793787" y="5398887"/>
            <a:ext cx="914400" cy="7900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820987" y="7004491"/>
                <a:ext cx="14196387" cy="14618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 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987" y="7004491"/>
                <a:ext cx="14196387" cy="14618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1480323" y="8620749"/>
                <a:ext cx="17981782" cy="8458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đườ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ò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323" y="8620749"/>
                <a:ext cx="17981782" cy="8458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819521" y="9761172"/>
                <a:ext cx="6479401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𝟏𝟓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521" y="9761172"/>
                <a:ext cx="6479401" cy="78476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819521" y="10797544"/>
                <a:ext cx="960782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ho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ặ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𝟏𝟗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521" y="10797544"/>
                <a:ext cx="9607823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214713" y="3005160"/>
                <a:ext cx="20704184" cy="3224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indent="-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Tìm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629920" indent="-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𝒚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𝒎𝒚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𝟏𝟗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spcAft>
                    <a:spcPts val="0"/>
                  </a:spcAft>
                  <a:tabLst>
                    <a:tab pos="359981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	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9920" algn="just">
                  <a:lnSpc>
                    <a:spcPct val="115000"/>
                  </a:lnSpc>
                  <a:tabLst>
                    <a:tab pos="3599815" algn="l"/>
                  </a:tabLst>
                </a:pP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	</a:t>
                </a:r>
                <a:r>
                  <a:rPr 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imes New Roman" panose="02020603050405020304" pitchFamily="18" charset="0"/>
                  </a:rPr>
                  <a:t>hoặc</a:t>
                </a:r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imes New Roman" panose="02020603050405020304" pitchFamily="18" charset="0"/>
                  </a:rPr>
                  <a:t>.</a:t>
                </a:r>
                <a:endParaRPr lang="en-US" sz="18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4713" y="3005160"/>
                <a:ext cx="20704184" cy="3224665"/>
              </a:xfrm>
              <a:prstGeom prst="rect">
                <a:avLst/>
              </a:prstGeom>
              <a:blipFill rotWithShape="0">
                <a:blip r:embed="rId6"/>
                <a:stretch>
                  <a:fillRect l="-1178" t="-3214" b="-5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735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 animBg="1"/>
      <p:bldP spid="20" grpId="0"/>
      <p:bldP spid="40" grpId="0"/>
      <p:bldP spid="43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439311" y="6310765"/>
            <a:ext cx="22412876" cy="6567035"/>
            <a:chOff x="1220788" y="7162800"/>
            <a:chExt cx="22124987" cy="7406092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39305" y="2918536"/>
                <a:ext cx="18812882" cy="2777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5000" b="1" dirty="0" err="1"/>
                  <a:t>Một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đường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tròn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có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tâm</a:t>
                </a:r>
                <a:r>
                  <a:rPr lang="fr-FR" sz="5000" b="1" dirty="0"/>
                  <a:t>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 ;−</m:t>
                        </m:r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5000" b="1" dirty="0"/>
                  <a:t> </a:t>
                </a:r>
                <a:r>
                  <a:rPr lang="fr-FR" sz="5000" b="1" dirty="0" err="1"/>
                  <a:t>tiếp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xúc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với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đường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thẳng</a:t>
                </a:r>
                <a:r>
                  <a:rPr lang="fr-FR" sz="5000" b="1" dirty="0"/>
                  <a:t> </a:t>
                </a:r>
                <a:endParaRPr lang="en-US" sz="5000" b="1" i="1" dirty="0"/>
              </a:p>
              <a:p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5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fr-FR" sz="5000" b="1" dirty="0"/>
                  <a:t>. </a:t>
                </a:r>
                <a:r>
                  <a:rPr lang="fr-FR" sz="5000" b="1" dirty="0" err="1"/>
                  <a:t>Hỏi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bán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kính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đường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tròn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bằng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bao</a:t>
                </a:r>
                <a:r>
                  <a:rPr lang="fr-FR" sz="5000" b="1" dirty="0"/>
                  <a:t> </a:t>
                </a:r>
                <a:r>
                  <a:rPr lang="fr-FR" sz="5000" b="1" dirty="0" err="1"/>
                  <a:t>nhiêu</a:t>
                </a:r>
                <a:r>
                  <a:rPr lang="fr-FR" sz="5000" b="1" dirty="0"/>
                  <a:t> ?</a:t>
                </a:r>
                <a:endParaRPr lang="en-US" sz="5000" dirty="0"/>
              </a:p>
              <a:p>
                <a:r>
                  <a:rPr lang="fr-FR" sz="5000" b="1" dirty="0"/>
                  <a:t>A. </a:t>
                </a:r>
                <a14:m>
                  <m:oMath xmlns:m="http://schemas.openxmlformats.org/officeDocument/2006/math">
                    <m:r>
                      <a:rPr lang="fr-FR" sz="50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fr-FR" sz="5000" b="1" dirty="0"/>
                  <a:t>.	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𝟐𝟔</m:t>
                        </m:r>
                      </m:e>
                    </m:rad>
                  </m:oMath>
                </a14:m>
                <a:r>
                  <a:rPr lang="fr-FR" sz="5000" b="1" dirty="0"/>
                  <a:t>.	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50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fr-FR" sz="5000" b="1" i="1">
                                <a:latin typeface="Cambria Math" panose="02040503050406030204" pitchFamily="18" charset="0"/>
                              </a:rPr>
                              <m:t>𝟐𝟔</m:t>
                            </m:r>
                          </m:e>
                        </m:rad>
                      </m:den>
                    </m:f>
                  </m:oMath>
                </a14:m>
                <a:r>
                  <a:rPr lang="fr-FR" sz="5000" b="1" dirty="0"/>
                  <a:t>.		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fr-FR" sz="5000" b="1" i="1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r>
                  <a:rPr lang="fr-FR" sz="5000" b="1" dirty="0"/>
                  <a:t>.</a:t>
                </a:r>
                <a:endParaRPr lang="en-US" sz="5000" b="1" dirty="0">
                  <a:effectLst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9305" y="2918536"/>
                <a:ext cx="18812882" cy="2777812"/>
              </a:xfrm>
              <a:prstGeom prst="rect">
                <a:avLst/>
              </a:prstGeom>
              <a:blipFill rotWithShape="0">
                <a:blip r:embed="rId2"/>
                <a:stretch>
                  <a:fillRect l="-1555" t="-5055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3001260" y="8924397"/>
            <a:ext cx="1828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R=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999673" y="8945470"/>
                <a:ext cx="243004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𝒅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𝜟</m:t>
                          </m:r>
                        </m:e>
                      </m:d>
                    </m:oMath>
                  </m:oMathPara>
                </a14:m>
                <a:endParaRPr lang="en-US" sz="4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673" y="8945470"/>
                <a:ext cx="2430044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317613" y="10591800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C.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931162" y="4799625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56599" y="7549597"/>
                <a:ext cx="17697473" cy="7780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/>
                        <m:t>Do</m:t>
                      </m:r>
                      <m:r>
                        <m:rPr>
                          <m:nor/>
                        </m:rPr>
                        <a:rPr lang="en-US" sz="4400" b="1"/>
                        <m:t> đườ</m:t>
                      </m:r>
                      <m:r>
                        <m:rPr>
                          <m:nor/>
                        </m:rPr>
                        <a:rPr lang="en-US" sz="4400" b="1"/>
                        <m:t>ng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tr</m:t>
                      </m:r>
                      <m:r>
                        <m:rPr>
                          <m:nor/>
                        </m:rPr>
                        <a:rPr lang="en-US" sz="4400" b="1"/>
                        <m:t>ò</m:t>
                      </m:r>
                      <m:r>
                        <m:rPr>
                          <m:nor/>
                        </m:rPr>
                        <a:rPr lang="en-US" sz="4400" b="1"/>
                        <m:t>n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ti</m:t>
                      </m:r>
                      <m:r>
                        <m:rPr>
                          <m:nor/>
                        </m:rPr>
                        <a:rPr lang="en-US" sz="4400" b="1"/>
                        <m:t>ế</m:t>
                      </m:r>
                      <m:r>
                        <m:rPr>
                          <m:nor/>
                        </m:rPr>
                        <a:rPr lang="en-US" sz="4400" b="1"/>
                        <m:t>p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x</m:t>
                      </m:r>
                      <m:r>
                        <m:rPr>
                          <m:nor/>
                        </m:rPr>
                        <a:rPr lang="en-US" sz="4400" b="1"/>
                        <m:t>ú</m:t>
                      </m:r>
                      <m:r>
                        <m:rPr>
                          <m:nor/>
                        </m:rPr>
                        <a:rPr lang="en-US" sz="4400" b="1"/>
                        <m:t>c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v</m:t>
                      </m:r>
                      <m:r>
                        <m:rPr>
                          <m:nor/>
                        </m:rPr>
                        <a:rPr lang="en-US" sz="4400" b="1"/>
                        <m:t>ớ</m:t>
                      </m:r>
                      <m:r>
                        <m:rPr>
                          <m:nor/>
                        </m:rPr>
                        <a:rPr lang="en-US" sz="4400" b="1"/>
                        <m:t>i</m:t>
                      </m:r>
                      <m:r>
                        <m:rPr>
                          <m:nor/>
                        </m:rPr>
                        <a:rPr lang="en-US" sz="4400" b="1"/>
                        <m:t> đườ</m:t>
                      </m:r>
                      <m:r>
                        <m:rPr>
                          <m:nor/>
                        </m:rPr>
                        <a:rPr lang="en-US" sz="4400" b="1"/>
                        <m:t>ng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th</m:t>
                      </m:r>
                      <m:r>
                        <m:rPr>
                          <m:nor/>
                        </m:rPr>
                        <a:rPr lang="en-US" sz="4400" b="1"/>
                        <m:t>ẳ</m:t>
                      </m:r>
                      <m:r>
                        <m:rPr>
                          <m:nor/>
                        </m:rPr>
                        <a:rPr lang="en-US" sz="4400" b="1"/>
                        <m:t>ng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𝜟</m:t>
                      </m:r>
                      <m:r>
                        <m:rPr>
                          <m:nor/>
                        </m:rPr>
                        <a:rPr lang="en-US" sz="4400" b="1"/>
                        <m:t> </m:t>
                      </m:r>
                      <m:r>
                        <m:rPr>
                          <m:nor/>
                        </m:rPr>
                        <a:rPr lang="en-US" sz="4400" b="1"/>
                        <m:t>n</m:t>
                      </m:r>
                      <m:r>
                        <m:rPr>
                          <m:nor/>
                        </m:rPr>
                        <a:rPr lang="en-US" sz="4400" b="1"/>
                        <m:t>ê</m:t>
                      </m:r>
                      <m:r>
                        <m:rPr>
                          <m:nor/>
                        </m:rPr>
                        <a:rPr lang="en-US" sz="4400" b="1"/>
                        <m:t>n</m:t>
                      </m:r>
                      <m:r>
                        <m:rPr>
                          <m:nor/>
                        </m:rPr>
                        <a:rPr lang="en-US" sz="4400" b="1" i="0" smtClean="0"/>
                        <m:t> đườ</m:t>
                      </m:r>
                      <m:r>
                        <m:rPr>
                          <m:nor/>
                        </m:rPr>
                        <a:rPr lang="en-US" sz="4400" b="1" i="0" smtClean="0"/>
                        <m:t>ng</m:t>
                      </m:r>
                      <m:r>
                        <m:rPr>
                          <m:nor/>
                        </m:rPr>
                        <a:rPr lang="en-US" sz="4400" b="1" i="0" smtClean="0"/>
                        <m:t> </m:t>
                      </m:r>
                      <m:r>
                        <m:rPr>
                          <m:nor/>
                        </m:rPr>
                        <a:rPr lang="en-US" sz="4400" b="1" i="0" smtClean="0"/>
                        <m:t>tr</m:t>
                      </m:r>
                      <m:r>
                        <m:rPr>
                          <m:nor/>
                        </m:rPr>
                        <a:rPr lang="en-US" sz="4400" b="1" i="0" smtClean="0"/>
                        <m:t>ò</m:t>
                      </m:r>
                      <m:r>
                        <m:rPr>
                          <m:nor/>
                        </m:rPr>
                        <a:rPr lang="en-US" sz="4400" b="1" i="0" smtClean="0"/>
                        <m:t>n</m:t>
                      </m:r>
                      <m:r>
                        <m:rPr>
                          <m:nor/>
                        </m:rPr>
                        <a:rPr lang="en-US" sz="4400" b="1" i="0" smtClean="0"/>
                        <m:t> </m:t>
                      </m:r>
                      <m:r>
                        <m:rPr>
                          <m:nor/>
                        </m:rPr>
                        <a:rPr lang="en-US" sz="4400" b="1" i="0" smtClean="0"/>
                        <m:t>c</m:t>
                      </m:r>
                      <m:r>
                        <m:rPr>
                          <m:nor/>
                        </m:rPr>
                        <a:rPr lang="en-US" sz="4400" b="1" i="0" smtClean="0"/>
                        <m:t>ó </m:t>
                      </m:r>
                      <m:r>
                        <m:rPr>
                          <m:nor/>
                        </m:rPr>
                        <a:rPr lang="en-US" sz="4400" b="1" i="0" smtClean="0"/>
                        <m:t>b</m:t>
                      </m:r>
                      <m:r>
                        <m:rPr>
                          <m:nor/>
                        </m:rPr>
                        <a:rPr lang="en-US" sz="4400" b="1" i="0" smtClean="0"/>
                        <m:t>á</m:t>
                      </m:r>
                      <m:r>
                        <m:rPr>
                          <m:nor/>
                        </m:rPr>
                        <a:rPr lang="en-US" sz="4400" b="1" i="0" smtClean="0"/>
                        <m:t>n</m:t>
                      </m:r>
                      <m:r>
                        <m:rPr>
                          <m:nor/>
                        </m:rPr>
                        <a:rPr lang="en-US" sz="4400" b="1" i="0" smtClean="0"/>
                        <m:t> </m:t>
                      </m:r>
                      <m:r>
                        <m:rPr>
                          <m:nor/>
                        </m:rPr>
                        <a:rPr lang="en-US" sz="4400" b="1" i="0" smtClean="0"/>
                        <m:t>k</m:t>
                      </m:r>
                      <m:r>
                        <m:rPr>
                          <m:nor/>
                        </m:rPr>
                        <a:rPr lang="en-US" sz="4400" b="1" i="0" smtClean="0"/>
                        <m:t>í</m:t>
                      </m:r>
                      <m:r>
                        <m:rPr>
                          <m:nor/>
                        </m:rPr>
                        <a:rPr lang="en-US" sz="4400" b="1" i="0" smtClean="0"/>
                        <m:t>nh</m:t>
                      </m:r>
                      <m:r>
                        <m:rPr>
                          <m:nor/>
                        </m:rPr>
                        <a:rPr lang="en-US" sz="4400" b="1" i="0" smtClean="0"/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6599" y="7549597"/>
                <a:ext cx="17697473" cy="7780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-836613" y="8627049"/>
                <a:ext cx="18288000" cy="2052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US" sz="4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36613" y="8627049"/>
                <a:ext cx="18288000" cy="205261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922459" y="8640576"/>
                <a:ext cx="2895600" cy="1363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𝟏𝟒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𝟐𝟔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2459" y="8640576"/>
                <a:ext cx="2895600" cy="13639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00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0" grpId="0"/>
      <p:bldP spid="41" grpId="0"/>
      <p:bldP spid="44" grpId="0" animBg="1"/>
      <p:bldP spid="20" grpId="0"/>
      <p:bldP spid="38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359187" y="6192887"/>
            <a:ext cx="22053725" cy="6456313"/>
            <a:chOff x="1220788" y="7162800"/>
            <a:chExt cx="21770448" cy="5154976"/>
          </a:xfrm>
        </p:grpSpPr>
        <p:sp>
          <p:nvSpPr>
            <p:cNvPr id="31" name="Rounded Rectangle 30"/>
            <p:cNvSpPr/>
            <p:nvPr/>
          </p:nvSpPr>
          <p:spPr>
            <a:xfrm>
              <a:off x="1222486" y="7418548"/>
              <a:ext cx="21768750" cy="48992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20788" y="7162800"/>
              <a:ext cx="3305491" cy="796093"/>
              <a:chOff x="1224542" y="6305967"/>
              <a:chExt cx="3305491" cy="845462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453325" y="1572055"/>
            <a:ext cx="19656043" cy="830901"/>
            <a:chOff x="-288924" y="1892299"/>
            <a:chExt cx="19659599" cy="830900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22269"/>
              <a:ext cx="450846" cy="754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VỀ </a:t>
              </a:r>
              <a:r>
                <a:rPr lang="vi-VN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</a:t>
              </a:r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ĐƯỜNG TRÒN</a:t>
              </a:r>
            </a:p>
          </p:txBody>
        </p:sp>
      </p:grpSp>
      <p:grpSp>
        <p:nvGrpSpPr>
          <p:cNvPr id="6" name="Group 49"/>
          <p:cNvGrpSpPr/>
          <p:nvPr/>
        </p:nvGrpSpPr>
        <p:grpSpPr>
          <a:xfrm>
            <a:off x="1177638" y="2491133"/>
            <a:ext cx="22175897" cy="3205623"/>
            <a:chOff x="1175570" y="2468560"/>
            <a:chExt cx="22178464" cy="3205994"/>
          </a:xfrm>
        </p:grpSpPr>
        <p:sp>
          <p:nvSpPr>
            <p:cNvPr id="7" name="Rounded Rectangle 6"/>
            <p:cNvSpPr/>
            <p:nvPr/>
          </p:nvSpPr>
          <p:spPr>
            <a:xfrm>
              <a:off x="1175570" y="2872596"/>
              <a:ext cx="22178464" cy="280195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2"/>
            <p:cNvGrpSpPr/>
            <p:nvPr/>
          </p:nvGrpSpPr>
          <p:grpSpPr>
            <a:xfrm>
              <a:off x="1175570" y="2468560"/>
              <a:ext cx="3672407" cy="896427"/>
              <a:chOff x="1175570" y="1834705"/>
              <a:chExt cx="4005918" cy="977837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16200000" flipV="1">
                <a:off x="2985646" y="616700"/>
                <a:ext cx="836967" cy="3554717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35430" y="1958752"/>
                <a:ext cx="1946745" cy="8394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7</a:t>
                </a:r>
              </a:p>
            </p:txBody>
          </p:sp>
          <p:sp>
            <p:nvSpPr>
              <p:cNvPr id="11" name="Round Diagonal Corner Rectangle 10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3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397793" y="326002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600030" y="3374280"/>
                <a:ext cx="1881288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000" b="1" dirty="0"/>
                  <a:t>Tìm tọa độ tâm đường tròn đi qua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vi-VN" sz="4000" b="1" dirty="0"/>
                  <a:t> điểm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000" b="1" dirty="0"/>
                  <a:t>.</a:t>
                </a:r>
                <a:endParaRPr lang="en-US" sz="40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030" y="3374280"/>
                <a:ext cx="18812882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1167" t="-17241" b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2444445" y="9071598"/>
                <a:ext cx="4175723" cy="1534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𝑰𝑨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𝑰𝑩</m:t>
                              </m:r>
                            </m:e>
                            <m:e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𝑰𝑨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𝑰𝑪</m:t>
                              </m:r>
                            </m:e>
                          </m:eqArr>
                        </m:e>
                      </m:d>
                      <m:r>
                        <a:rPr lang="vi-VN" sz="4200" b="1" i="1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4200" b="1" dirty="0">
                  <a:effectLst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4445" y="9071598"/>
                <a:ext cx="4175723" cy="15340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2317613" y="11130343"/>
            <a:ext cx="28283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30555">
              <a:spcAft>
                <a:spcPts val="400"/>
              </a:spcAft>
            </a:pPr>
            <a:r>
              <a:rPr lang="en-US" sz="4400" b="1" dirty="0" err="1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4400" b="1" dirty="0">
                <a:solidFill>
                  <a:srgbClr val="0000FF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D.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7352901" y="4362426"/>
            <a:ext cx="682388" cy="6218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14390" y="7322063"/>
                <a:ext cx="12610953" cy="7713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200" b="1">
                        <a:latin typeface="Tomahoc"/>
                      </a:rPr>
                      <m:t>G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i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ả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s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ử </m:t>
                    </m:r>
                    <m:r>
                      <a:rPr lang="vi-VN" sz="42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m:rPr>
                        <m:nor/>
                      </m:rPr>
                      <a:rPr lang="vi-VN" sz="4200" b="1">
                        <a:latin typeface="Tomahoc"/>
                      </a:rPr>
                      <m:t>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l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à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t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â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m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c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ủ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a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đườ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ng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tr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ò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n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(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C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) 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th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ỏ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a</m:t>
                    </m:r>
                    <m:r>
                      <m:rPr>
                        <m:nor/>
                      </m:rPr>
                      <a:rPr lang="en-US" sz="4200" b="1">
                        <a:latin typeface="Tomahoc"/>
                      </a:rPr>
                      <m:t> đề</m:t>
                    </m:r>
                  </m:oMath>
                </a14:m>
                <a:r>
                  <a:rPr lang="en-US" sz="4200" b="1" dirty="0">
                    <a:effectLst/>
                    <a:latin typeface="Tomahoc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390" y="7322063"/>
                <a:ext cx="12610953" cy="771365"/>
              </a:xfrm>
              <a:prstGeom prst="rect">
                <a:avLst/>
              </a:prstGeom>
              <a:blipFill rotWithShape="0">
                <a:blip r:embed="rId4"/>
                <a:stretch>
                  <a:fillRect t="-11811" r="-918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2977877" y="8152129"/>
                <a:ext cx="10964092" cy="7386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4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0" smtClean="0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</m:d>
                    <m:r>
                      <a:rPr lang="en-US" sz="4200" b="1" i="0" smtClean="0">
                        <a:latin typeface="Cambria Math" panose="02040503050406030204" pitchFamily="18" charset="0"/>
                      </a:rPr>
                      <m:t>𝐪𝐮𝐚</m:t>
                    </m:r>
                    <m:r>
                      <a:rPr lang="en-US" sz="42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vi-VN" sz="4200" b="1" i="0">
                        <a:latin typeface="Cambria Math" panose="02040503050406030204" pitchFamily="18" charset="0"/>
                      </a:rPr>
                      <m:t>𝐀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2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200" b="1" i="0">
                        <a:latin typeface="Cambria Math" panose="02040503050406030204" pitchFamily="18" charset="0"/>
                      </a:rPr>
                      <m:t>𝐁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200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200" b="1" i="0">
                        <a:latin typeface="Cambria Math" panose="02040503050406030204" pitchFamily="18" charset="0"/>
                      </a:rPr>
                      <m:t>𝐂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200" b="1" i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200" b="1" dirty="0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omahoc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endParaRPr lang="en-US" sz="4200" b="1" dirty="0">
                  <a:latin typeface="Tomahoc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877" y="8152129"/>
                <a:ext cx="10964092" cy="738664"/>
              </a:xfrm>
              <a:prstGeom prst="rect">
                <a:avLst/>
              </a:prstGeom>
              <a:blipFill rotWithShape="0">
                <a:blip r:embed="rId5"/>
                <a:stretch>
                  <a:fillRect t="-16529" r="-1223" b="-37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363554" y="4266405"/>
                <a:ext cx="15804063" cy="871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tabLst>
                    <a:tab pos="630555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33CC"/>
                    </a:solidFill>
                    <a:latin typeface="Tahoma" panose="020B0604030504040204" pitchFamily="34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    </a:t>
                </a:r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	</a:t>
                </a:r>
                <a:r>
                  <a:rPr lang="vi-VN" sz="44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	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    </a:t>
                </a:r>
                <a:r>
                  <a:rPr lang="vi-VN" sz="44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	</a:t>
                </a:r>
                <a:r>
                  <a:rPr lang="vi-VN" sz="4400" b="1" dirty="0">
                    <a:solidFill>
                      <a:srgbClr val="0033CC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</a:rPr>
                  <a:t>.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3554" y="4266405"/>
                <a:ext cx="15804063" cy="871008"/>
              </a:xfrm>
              <a:prstGeom prst="rect">
                <a:avLst/>
              </a:prstGeom>
              <a:blipFill rotWithShape="0">
                <a:blip r:embed="rId6"/>
                <a:stretch>
                  <a:fillRect t="-11888" b="-23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708603" y="8929707"/>
                <a:ext cx="12542974" cy="1770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𝒃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2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vi-VN" sz="42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2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  <m:sup>
                                  <m:r>
                                    <a:rPr lang="vi-VN" sz="42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vi-VN" sz="4200" b="1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</m:t>
                      </m:r>
                    </m:oMath>
                  </m:oMathPara>
                </a14:m>
                <a:endParaRPr lang="en-US" sz="4200" b="1" dirty="0">
                  <a:effectLst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603" y="8929707"/>
                <a:ext cx="12542974" cy="1770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5240090" y="9048201"/>
                <a:ext cx="2532007" cy="1534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2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vi-VN" sz="42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200" b="1" dirty="0">
                  <a:effectLst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90" y="9048201"/>
                <a:ext cx="2532007" cy="15340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4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9" grpId="0"/>
      <p:bldP spid="41" grpId="0"/>
      <p:bldP spid="44" grpId="0" animBg="1"/>
      <p:bldP spid="20" grpId="0"/>
      <p:bldP spid="37" grpId="0"/>
      <p:bldP spid="22" grpId="0"/>
      <p:bldP spid="38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2116</Words>
  <Application>Microsoft Office PowerPoint</Application>
  <PresentationFormat>Custom</PresentationFormat>
  <Paragraphs>259</Paragraphs>
  <Slides>20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AvantGarde-Demi</vt:lpstr>
      <vt:lpstr>Calibri</vt:lpstr>
      <vt:lpstr>Cambria Math</vt:lpstr>
      <vt:lpstr>Tahoma</vt:lpstr>
      <vt:lpstr>Times New Roman</vt:lpstr>
      <vt:lpstr>Tomahoc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Dinh Ngoc Thuy</cp:lastModifiedBy>
  <cp:revision>85</cp:revision>
  <dcterms:created xsi:type="dcterms:W3CDTF">2013-08-31T11:42:51Z</dcterms:created>
  <dcterms:modified xsi:type="dcterms:W3CDTF">2020-04-19T17:56:22Z</dcterms:modified>
</cp:coreProperties>
</file>