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70" r:id="rId3"/>
    <p:sldId id="271" r:id="rId4"/>
    <p:sldId id="272" r:id="rId5"/>
    <p:sldId id="256" r:id="rId6"/>
    <p:sldId id="274" r:id="rId7"/>
    <p:sldId id="273" r:id="rId8"/>
    <p:sldId id="257" r:id="rId9"/>
    <p:sldId id="265" r:id="rId10"/>
    <p:sldId id="261" r:id="rId11"/>
    <p:sldId id="267" r:id="rId12"/>
    <p:sldId id="263" r:id="rId13"/>
    <p:sldId id="266" r:id="rId14"/>
    <p:sldId id="262" r:id="rId15"/>
    <p:sldId id="425" r:id="rId16"/>
  </p:sldIdLst>
  <p:sldSz cx="12192000" cy="6858000"/>
  <p:notesSz cx="6858000" cy="9144000"/>
  <p:embeddedFontLst>
    <p:embeddedFont>
      <p:font typeface="#9Slide07 Altus" pitchFamily="2" charset="0"/>
      <p:regular r:id="rId18"/>
    </p:embeddedFont>
    <p:embeddedFont>
      <p:font typeface="A2.Jovis-WorkSansRegular-San" panose="020B0604020202020204" charset="0"/>
      <p:regular r:id="rId19"/>
    </p:embeddedFont>
    <p:embeddedFont>
      <p:font typeface="A3.Jovis-BebasNeueBold-San" panose="020B0604020202020204" charset="0"/>
      <p:bold r:id="rId20"/>
    </p:embeddedFont>
    <p:embeddedFont>
      <p:font typeface="Averta Std ExtraBold" panose="00000900000000000000" charset="0"/>
      <p:bold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ngenial" panose="02000503040000020004" pitchFamily="2" charset="0"/>
      <p:regular r:id="rId29"/>
      <p:bold r:id="rId30"/>
      <p:italic r:id="rId31"/>
      <p:boldItalic r:id="rId32"/>
    </p:embeddedFont>
    <p:embeddedFont>
      <p:font typeface="Mongolian Baiti" panose="03000500000000000000" pitchFamily="66" charset="0"/>
      <p:regular r:id="rId33"/>
    </p:embeddedFont>
    <p:embeddedFont>
      <p:font typeface="Paytone One" panose="020B0604020202020204" charset="0"/>
      <p:regular r:id="rId34"/>
    </p:embeddedFont>
    <p:embeddedFont>
      <p:font typeface="Quicksand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261"/>
    <a:srgbClr val="EE4036"/>
    <a:srgbClr val="FFFAEF"/>
    <a:srgbClr val="FAA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47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276" y="6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930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427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0362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848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94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548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038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662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849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821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396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347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2.png"/><Relationship Id="rId5" Type="http://schemas.openxmlformats.org/officeDocument/2006/relationships/image" Target="../media/image57.sv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2.png"/><Relationship Id="rId5" Type="http://schemas.openxmlformats.org/officeDocument/2006/relationships/image" Target="../media/image57.sv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2.png"/><Relationship Id="rId5" Type="http://schemas.openxmlformats.org/officeDocument/2006/relationships/image" Target="../media/image57.sv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2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2.png"/><Relationship Id="rId5" Type="http://schemas.openxmlformats.org/officeDocument/2006/relationships/image" Target="../media/image57.sv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3.jpe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slide" Target="slide8.xml"/><Relationship Id="rId5" Type="http://schemas.openxmlformats.org/officeDocument/2006/relationships/image" Target="../media/image39.svg"/><Relationship Id="rId15" Type="http://schemas.openxmlformats.org/officeDocument/2006/relationships/slide" Target="slide9.xml"/><Relationship Id="rId10" Type="http://schemas.openxmlformats.org/officeDocument/2006/relationships/image" Target="../media/image43.sv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svg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19.png"/><Relationship Id="rId10" Type="http://schemas.openxmlformats.org/officeDocument/2006/relationships/image" Target="../media/image50.png"/><Relationship Id="rId4" Type="http://schemas.openxmlformats.org/officeDocument/2006/relationships/image" Target="../media/image45.svg"/><Relationship Id="rId9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5.svg"/><Relationship Id="rId7" Type="http://schemas.openxmlformats.org/officeDocument/2006/relationships/image" Target="../media/image5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49.svg"/><Relationship Id="rId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52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2.png"/><Relationship Id="rId5" Type="http://schemas.openxmlformats.org/officeDocument/2006/relationships/image" Target="../media/image57.sv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gif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audio" Target="../media/audio1.wav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slide" Target="slide4.xm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7.sv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audio" Target="../media/audio1.wav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slide" Target="slide4.xm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7.sv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463227" y="4649177"/>
            <a:ext cx="2652647" cy="848847"/>
          </a:xfrm>
          <a:custGeom>
            <a:avLst/>
            <a:gdLst/>
            <a:ahLst/>
            <a:cxnLst/>
            <a:rect l="l" t="t" r="r" b="b"/>
            <a:pathLst>
              <a:path w="3978971" h="1273271">
                <a:moveTo>
                  <a:pt x="0" y="0"/>
                </a:moveTo>
                <a:lnTo>
                  <a:pt x="3978972" y="0"/>
                </a:lnTo>
                <a:lnTo>
                  <a:pt x="3978972" y="1273271"/>
                </a:lnTo>
                <a:lnTo>
                  <a:pt x="0" y="12732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4423086">
            <a:off x="111164" y="-3084291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1126012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-1168400" y="2459840"/>
            <a:ext cx="14528800" cy="3404284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8587"/>
              </a:lnSpc>
            </a:pP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F0502020204030204" pitchFamily="34" charset="0"/>
              </a:rPr>
              <a:t>DAO ĐỘNG ĐIỀU HÒA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43101" y="3224625"/>
            <a:ext cx="5692898" cy="934726"/>
            <a:chOff x="3638090" y="3124200"/>
            <a:chExt cx="4915818" cy="640723"/>
          </a:xfrm>
        </p:grpSpPr>
        <p:sp>
          <p:nvSpPr>
            <p:cNvPr id="3" name="Freeform 3"/>
            <p:cNvSpPr/>
            <p:nvPr/>
          </p:nvSpPr>
          <p:spPr>
            <a:xfrm>
              <a:off x="3638090" y="3124200"/>
              <a:ext cx="4915818" cy="640723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38090" y="3336749"/>
              <a:ext cx="4915818" cy="351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</a:pPr>
              <a:r>
                <a:rPr lang="en-US" sz="4400" b="1" dirty="0">
                  <a:solidFill>
                    <a:srgbClr val="2622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MÃ Ô CHỮ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16613" y="-3291170"/>
            <a:ext cx="3549114" cy="523851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9"/>
          <p:cNvSpPr txBox="1"/>
          <p:nvPr/>
        </p:nvSpPr>
        <p:spPr>
          <a:xfrm>
            <a:off x="-1474850" y="-1605208"/>
            <a:ext cx="14528800" cy="3308598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VẬT LÍ 11</a:t>
            </a:r>
          </a:p>
        </p:txBody>
      </p:sp>
    </p:spTree>
    <p:extLst>
      <p:ext uri="{BB962C8B-B14F-4D97-AF65-F5344CB8AC3E}">
        <p14:creationId xmlns:p14="http://schemas.microsoft.com/office/powerpoint/2010/main" val="381449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4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480523" y="1160536"/>
            <a:ext cx="9226298" cy="2812125"/>
          </a:xfrm>
          <a:prstGeom prst="roundRect">
            <a:avLst>
              <a:gd name="adj" fmla="val 1517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09962" y="4377743"/>
            <a:ext cx="3062676" cy="880471"/>
            <a:chOff x="4037538" y="4547895"/>
            <a:chExt cx="306267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3092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3944" y="4731936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730515" y="1614479"/>
            <a:ext cx="886118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Trong dao động điều hòa của một vật thì tập hợp ba đại lượng: cơ năng, biên độ,____ không thay đổi theo thời gian.</a:t>
            </a:r>
            <a:b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102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6580805" y="549434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6744054" y="555037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k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719303" y="5495179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886101" y="5545707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ì</a:t>
            </a:r>
          </a:p>
        </p:txBody>
      </p:sp>
      <p:sp>
        <p:nvSpPr>
          <p:cNvPr id="53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5440310" y="549434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4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5603559" y="555037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96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4254301" y="549434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4417550" y="555037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98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3113806" y="5494344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3277055" y="555037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47564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107" grpId="0"/>
      <p:bldP spid="107" grpId="1"/>
      <p:bldP spid="54" grpId="0"/>
      <p:bldP spid="54" grpId="1"/>
      <p:bldP spid="97" grpId="0"/>
      <p:bldP spid="97" grpId="1"/>
      <p:bldP spid="99" grpId="0"/>
      <p:bldP spid="9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5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60335" y="959725"/>
            <a:ext cx="9824959" cy="3159167"/>
          </a:xfrm>
          <a:prstGeom prst="roundRect">
            <a:avLst>
              <a:gd name="adj" fmla="val 1366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73856" y="4334994"/>
            <a:ext cx="3009852" cy="880471"/>
            <a:chOff x="4037538" y="4547895"/>
            <a:chExt cx="300985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78104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47188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4911227" y="2179900"/>
            <a:ext cx="600207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x=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Acos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(</a:t>
            </a:r>
            <a:r>
              <a:rPr lang="el-GR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ω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t+</a:t>
            </a:r>
            <a:r>
              <a:rPr lang="el-GR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φ), φ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  <a:p>
            <a:b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40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3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667686" y="55177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843030" y="55682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8907372" y="55177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9073483" y="55682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ầ</a:t>
            </a:r>
          </a:p>
        </p:txBody>
      </p:sp>
      <p:sp>
        <p:nvSpPr>
          <p:cNvPr id="100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10025706" y="55177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10201050" y="55682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789038" y="55177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964382" y="55682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539305" y="55177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714649" y="55682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0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410924" y="55177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586268" y="55682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b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289633" y="551776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464977" y="556829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pic>
        <p:nvPicPr>
          <p:cNvPr id="4098" name="Picture 2" descr="Lý thuyết + Bài tập: Năng lượng dao động điều hò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00" y="1309324"/>
            <a:ext cx="32956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162619" y="5513525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337963" y="556405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10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1041328" y="5513525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1216672" y="556405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63064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99" grpId="0"/>
      <p:bldP spid="99" grpId="1"/>
      <p:bldP spid="101" grpId="0"/>
      <p:bldP spid="101" grpId="1"/>
      <p:bldP spid="107" grpId="0"/>
      <p:bldP spid="107" grpId="1"/>
      <p:bldP spid="97" grpId="0"/>
      <p:bldP spid="97" grpId="1"/>
      <p:bldP spid="103" grpId="0"/>
      <p:bldP spid="103" grpId="1"/>
      <p:bldP spid="105" grpId="0"/>
      <p:bldP spid="105" grpId="1"/>
      <p:bldP spid="109" grpId="0"/>
      <p:bldP spid="109" grpId="1"/>
      <p:bldP spid="111" grpId="0"/>
      <p:bldP spid="1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6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46917" y="1376104"/>
            <a:ext cx="9810864" cy="2465528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409962" y="4282925"/>
            <a:ext cx="3021110" cy="880471"/>
            <a:chOff x="4037538" y="4547895"/>
            <a:chExt cx="3021110" cy="880471"/>
          </a:xfrm>
        </p:grpSpPr>
        <p:sp>
          <p:nvSpPr>
            <p:cNvPr id="100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102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103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105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7" name="TextBox 106"/>
          <p:cNvSpPr txBox="1"/>
          <p:nvPr/>
        </p:nvSpPr>
        <p:spPr>
          <a:xfrm>
            <a:off x="1789389" y="2168194"/>
            <a:ext cx="98183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x=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Acos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(</a:t>
            </a:r>
            <a:r>
              <a:rPr lang="el-GR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ω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t+</a:t>
            </a:r>
            <a:r>
              <a:rPr lang="el-GR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φ), 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x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  <a:p>
            <a:b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114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5993721" y="547091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7164460" y="547091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6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4831638" y="547091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7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4979035" y="5524032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18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6154230" y="554355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119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7324588" y="551815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ộ</a:t>
            </a:r>
          </a:p>
        </p:txBody>
      </p:sp>
      <p:pic>
        <p:nvPicPr>
          <p:cNvPr id="3074" name="Picture 2" descr="Dao động điều hòa là gì? Phương trình của dao động điều hòa là gì?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66" y="1390509"/>
            <a:ext cx="3056813" cy="24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3662571" y="5465038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9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3829522" y="5571276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73561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17" grpId="0"/>
      <p:bldP spid="117" grpId="1"/>
      <p:bldP spid="118" grpId="0"/>
      <p:bldP spid="118" grpId="1"/>
      <p:bldP spid="119" grpId="0"/>
      <p:bldP spid="119" grpId="1"/>
      <p:bldP spid="69" grpId="0"/>
      <p:bldP spid="6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7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68793" y="1139071"/>
            <a:ext cx="9969107" cy="2742981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179141" y="4199545"/>
            <a:ext cx="3021110" cy="880471"/>
            <a:chOff x="4037538" y="4547895"/>
            <a:chExt cx="3021110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8209" y="1532254"/>
            <a:ext cx="55331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Khi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một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vật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dao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điều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hòa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chuyển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vật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vị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trí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biên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về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vị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trí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cân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bằng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chuyển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___</a:t>
            </a:r>
          </a:p>
          <a:p>
            <a:pPr algn="r"/>
            <a:br>
              <a:rPr lang="en-US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28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96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4606992" y="551329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4779820" y="557324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90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6908801" y="551329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1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8066840" y="551329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2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5746718" y="551329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3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5906815" y="556959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94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7069310" y="557324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95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8226968" y="556054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ầ</a:t>
            </a:r>
          </a:p>
        </p:txBody>
      </p:sp>
      <p:sp>
        <p:nvSpPr>
          <p:cNvPr id="99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3459050" y="551329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4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3619178" y="556054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0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9206389" y="551329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6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9366517" y="556054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9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2312141" y="551329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0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2472238" y="556959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78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1168793" y="551329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1328921" y="556054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2050" name="Picture 2" descr="Lý thuyết cơ bản chương dao động cơ, vật lí 1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49"/>
          <a:stretch/>
        </p:blipFill>
        <p:spPr bwMode="auto">
          <a:xfrm>
            <a:off x="1243608" y="2293466"/>
            <a:ext cx="42767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8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93" grpId="0"/>
      <p:bldP spid="93" grpId="1"/>
      <p:bldP spid="94" grpId="0"/>
      <p:bldP spid="94" grpId="1"/>
      <p:bldP spid="95" grpId="0"/>
      <p:bldP spid="95" grpId="1"/>
      <p:bldP spid="104" grpId="0"/>
      <p:bldP spid="104" grpId="1"/>
      <p:bldP spid="106" grpId="0"/>
      <p:bldP spid="106" grpId="1"/>
      <p:bldP spid="110" grpId="0"/>
      <p:bldP spid="110" grpId="1"/>
      <p:bldP spid="97" grpId="0"/>
      <p:bldP spid="9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2000250" y="54102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12192000" cy="53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799" y="1377096"/>
            <a:ext cx="10820400" cy="4360969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2498" y="999626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391805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9" name="AutoShape 9"/>
          <p:cNvSpPr/>
          <p:nvPr/>
        </p:nvSpPr>
        <p:spPr>
          <a:xfrm rot="-5400000">
            <a:off x="9013266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0060547" y="754295"/>
            <a:ext cx="1750301" cy="13716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5400000">
            <a:off x="1304668" y="4126577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2"/>
          <p:cNvSpPr txBox="1"/>
          <p:nvPr/>
        </p:nvSpPr>
        <p:spPr>
          <a:xfrm>
            <a:off x="3815450" y="885326"/>
            <a:ext cx="4567201" cy="102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6154" y="2516208"/>
            <a:ext cx="9425294" cy="2913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933" dirty="0">
              <a:solidFill>
                <a:srgbClr val="000000"/>
              </a:solidFill>
              <a:latin typeface="Quicksand Bold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Câu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trả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lời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Averta Std ExtraBold" panose="00000900000000000000" pitchFamily="50" charset="0"/>
              </a:rPr>
              <a:t>+1đ</a:t>
            </a: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khóa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   </a:t>
            </a:r>
            <a:r>
              <a:rPr lang="en-US" sz="3200" b="1" dirty="0">
                <a:solidFill>
                  <a:srgbClr val="C00000"/>
                </a:solidFill>
                <a:latin typeface="Averta Std ExtraBold" panose="00000900000000000000" pitchFamily="50" charset="0"/>
              </a:rPr>
              <a:t>+3đ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15" name="Freeform 5"/>
          <p:cNvSpPr/>
          <p:nvPr/>
        </p:nvSpPr>
        <p:spPr>
          <a:xfrm rot="-2924207">
            <a:off x="-913427" y="-517647"/>
            <a:ext cx="2711864" cy="1632049"/>
          </a:xfrm>
          <a:custGeom>
            <a:avLst/>
            <a:gdLst/>
            <a:ahLst/>
            <a:cxnLst/>
            <a:rect l="l" t="t" r="r" b="b"/>
            <a:pathLst>
              <a:path w="4067796" h="2448074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1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5672" y="1990971"/>
            <a:ext cx="12740588" cy="8362459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855082" y="1827779"/>
            <a:ext cx="4479082" cy="2743200"/>
          </a:xfrm>
          <a:custGeom>
            <a:avLst/>
            <a:gdLst/>
            <a:ahLst/>
            <a:cxnLst/>
            <a:rect l="l" t="t" r="r" b="b"/>
            <a:pathLst>
              <a:path w="6718623" h="4114800">
                <a:moveTo>
                  <a:pt x="0" y="0"/>
                </a:moveTo>
                <a:lnTo>
                  <a:pt x="6718622" y="0"/>
                </a:lnTo>
                <a:lnTo>
                  <a:pt x="67186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2897053" y="1601150"/>
            <a:ext cx="1508807" cy="1827850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5"/>
                </a:lnTo>
                <a:lnTo>
                  <a:pt x="0" y="2741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7514982" y="3429000"/>
            <a:ext cx="1243053" cy="1726463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80" y="0"/>
                </a:lnTo>
                <a:lnTo>
                  <a:pt x="1864580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8136509" y="4570979"/>
            <a:ext cx="5326693" cy="4800600"/>
          </a:xfrm>
          <a:custGeom>
            <a:avLst/>
            <a:gdLst/>
            <a:ahLst/>
            <a:cxnLst/>
            <a:rect l="l" t="t" r="r" b="b"/>
            <a:pathLst>
              <a:path w="7990040" h="7200900">
                <a:moveTo>
                  <a:pt x="0" y="0"/>
                </a:moveTo>
                <a:lnTo>
                  <a:pt x="7990040" y="0"/>
                </a:lnTo>
                <a:lnTo>
                  <a:pt x="799004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-1021719" y="-592661"/>
            <a:ext cx="4876800" cy="1646508"/>
          </a:xfrm>
          <a:custGeom>
            <a:avLst/>
            <a:gdLst/>
            <a:ahLst/>
            <a:cxnLst/>
            <a:rect l="l" t="t" r="r" b="b"/>
            <a:pathLst>
              <a:path w="7315200" h="2469762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257352" y="230593"/>
            <a:ext cx="1791591" cy="1557055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4677018" y="2597625"/>
            <a:ext cx="283796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4869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Question Time</a:t>
            </a:r>
          </a:p>
        </p:txBody>
      </p:sp>
      <p:sp>
        <p:nvSpPr>
          <p:cNvPr id="10" name="Freeform 8"/>
          <p:cNvSpPr/>
          <p:nvPr/>
        </p:nvSpPr>
        <p:spPr>
          <a:xfrm>
            <a:off x="328603" y="3880027"/>
            <a:ext cx="2260600" cy="3029590"/>
          </a:xfrm>
          <a:custGeom>
            <a:avLst/>
            <a:gdLst/>
            <a:ahLst/>
            <a:cxnLst/>
            <a:rect l="l" t="t" r="r" b="b"/>
            <a:pathLst>
              <a:path w="2993799" h="4020245">
                <a:moveTo>
                  <a:pt x="0" y="0"/>
                </a:moveTo>
                <a:lnTo>
                  <a:pt x="2993799" y="0"/>
                </a:lnTo>
                <a:lnTo>
                  <a:pt x="2993799" y="4020245"/>
                </a:lnTo>
                <a:lnTo>
                  <a:pt x="0" y="40202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7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!!MatThu1">
            <a:extLst>
              <a:ext uri="{FF2B5EF4-FFF2-40B4-BE49-F238E27FC236}">
                <a16:creationId xmlns:a16="http://schemas.microsoft.com/office/drawing/2014/main" id="{FF7A0D74-D69A-4367-9CC2-1F9CAF74BF4C}"/>
              </a:ext>
            </a:extLst>
          </p:cNvPr>
          <p:cNvSpPr/>
          <p:nvPr/>
        </p:nvSpPr>
        <p:spPr>
          <a:xfrm>
            <a:off x="1001510" y="107721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0CDE3B47-E0D9-4AF5-872D-162784AD52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443" y="1189808"/>
            <a:ext cx="254834" cy="295514"/>
          </a:xfrm>
          <a:prstGeom prst="rect">
            <a:avLst/>
          </a:prstGeom>
        </p:spPr>
      </p:pic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2F53C26-248E-4AEB-9999-D41DB034BA6C}"/>
              </a:ext>
            </a:extLst>
          </p:cNvPr>
          <p:cNvSpPr/>
          <p:nvPr/>
        </p:nvSpPr>
        <p:spPr>
          <a:xfrm>
            <a:off x="3658110" y="110667"/>
            <a:ext cx="4991454" cy="578619"/>
          </a:xfrm>
          <a:prstGeom prst="roundRect">
            <a:avLst>
              <a:gd name="adj" fmla="val 50000"/>
            </a:avLst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1a">
            <a:extLst>
              <a:ext uri="{FF2B5EF4-FFF2-40B4-BE49-F238E27FC236}">
                <a16:creationId xmlns:a16="http://schemas.microsoft.com/office/drawing/2014/main" id="{65DA152C-4C6C-4037-B246-7F8E64CF95AF}"/>
              </a:ext>
            </a:extLst>
          </p:cNvPr>
          <p:cNvSpPr txBox="1"/>
          <p:nvPr/>
        </p:nvSpPr>
        <p:spPr>
          <a:xfrm>
            <a:off x="4120108" y="101562"/>
            <a:ext cx="413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chữ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AE76C8D-9DAB-4AE4-B856-EF1264754410}"/>
              </a:ext>
            </a:extLst>
          </p:cNvPr>
          <p:cNvGrpSpPr/>
          <p:nvPr/>
        </p:nvGrpSpPr>
        <p:grpSpPr>
          <a:xfrm>
            <a:off x="8073235" y="160058"/>
            <a:ext cx="513459" cy="482949"/>
            <a:chOff x="3626754" y="167081"/>
            <a:chExt cx="801748" cy="8017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0969534-CFCB-490A-B85D-0A21214B9032}"/>
                </a:ext>
              </a:extLst>
            </p:cNvPr>
            <p:cNvSpPr/>
            <p:nvPr/>
          </p:nvSpPr>
          <p:spPr>
            <a:xfrm>
              <a:off x="3626754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0FCD2E41-0FD0-41DB-AD3C-1D199261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825" y="314152"/>
              <a:ext cx="507606" cy="50760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0D076BC-083F-4DED-A9EC-590CC6F2322B}"/>
              </a:ext>
            </a:extLst>
          </p:cNvPr>
          <p:cNvGrpSpPr/>
          <p:nvPr/>
        </p:nvGrpSpPr>
        <p:grpSpPr>
          <a:xfrm>
            <a:off x="3720726" y="160058"/>
            <a:ext cx="484416" cy="482949"/>
            <a:chOff x="7758026" y="167081"/>
            <a:chExt cx="801748" cy="80174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15B0F43-30BD-457C-A1E0-2F776DBE37BB}"/>
                </a:ext>
              </a:extLst>
            </p:cNvPr>
            <p:cNvSpPr/>
            <p:nvPr/>
          </p:nvSpPr>
          <p:spPr>
            <a:xfrm>
              <a:off x="7758026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6DAE24C-9B8A-489A-AAEE-BFA50806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97" y="294064"/>
              <a:ext cx="507606" cy="507606"/>
            </a:xfrm>
            <a:prstGeom prst="rect">
              <a:avLst/>
            </a:prstGeom>
          </p:spPr>
        </p:pic>
      </p:grpSp>
      <p:pic>
        <p:nvPicPr>
          <p:cNvPr id="92" name="!!MatThu1a">
            <a:hlinkClick r:id="rId8" action="ppaction://hlinksldjump"/>
            <a:extLst>
              <a:ext uri="{FF2B5EF4-FFF2-40B4-BE49-F238E27FC236}">
                <a16:creationId xmlns:a16="http://schemas.microsoft.com/office/drawing/2014/main" id="{759713D9-016F-4D25-B5FE-5E989EF607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182" y="1236673"/>
            <a:ext cx="310145" cy="201781"/>
          </a:xfrm>
          <a:prstGeom prst="rect">
            <a:avLst/>
          </a:prstGeom>
        </p:spPr>
      </p:pic>
      <p:sp>
        <p:nvSpPr>
          <p:cNvPr id="137" name="!!MatThu1">
            <a:extLst>
              <a:ext uri="{FF2B5EF4-FFF2-40B4-BE49-F238E27FC236}">
                <a16:creationId xmlns:a16="http://schemas.microsoft.com/office/drawing/2014/main" id="{2BB0A805-A474-4484-A71F-E405B1CC8ACF}"/>
              </a:ext>
            </a:extLst>
          </p:cNvPr>
          <p:cNvSpPr/>
          <p:nvPr/>
        </p:nvSpPr>
        <p:spPr>
          <a:xfrm>
            <a:off x="1001510" y="1812528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Graphic 137">
            <a:extLst>
              <a:ext uri="{FF2B5EF4-FFF2-40B4-BE49-F238E27FC236}">
                <a16:creationId xmlns:a16="http://schemas.microsoft.com/office/drawing/2014/main" id="{3F0018E5-4EDC-44E3-952B-51A811C5798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443" y="1925121"/>
            <a:ext cx="254834" cy="295514"/>
          </a:xfrm>
          <a:prstGeom prst="rect">
            <a:avLst/>
          </a:prstGeom>
        </p:spPr>
      </p:pic>
      <p:pic>
        <p:nvPicPr>
          <p:cNvPr id="139" name="!!MatThu1a">
            <a:hlinkClick r:id="rId11" action="ppaction://hlinksldjump"/>
            <a:extLst>
              <a:ext uri="{FF2B5EF4-FFF2-40B4-BE49-F238E27FC236}">
                <a16:creationId xmlns:a16="http://schemas.microsoft.com/office/drawing/2014/main" id="{8FEB8EA3-E6DE-41C1-934A-80E23C1CCFC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1182" y="1971988"/>
            <a:ext cx="310145" cy="201781"/>
          </a:xfrm>
          <a:prstGeom prst="rect">
            <a:avLst/>
          </a:prstGeom>
        </p:spPr>
      </p:pic>
      <p:sp>
        <p:nvSpPr>
          <p:cNvPr id="140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3672" y="476589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6605" y="4878490"/>
            <a:ext cx="254834" cy="295514"/>
          </a:xfrm>
          <a:prstGeom prst="rect">
            <a:avLst/>
          </a:prstGeom>
        </p:spPr>
      </p:pic>
      <p:pic>
        <p:nvPicPr>
          <p:cNvPr id="142" name="!!MatThu1a">
            <a:hlinkClick r:id="rId12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3344" y="4925357"/>
            <a:ext cx="310145" cy="201781"/>
          </a:xfrm>
          <a:prstGeom prst="rect">
            <a:avLst/>
          </a:prstGeom>
        </p:spPr>
      </p:pic>
      <p:sp>
        <p:nvSpPr>
          <p:cNvPr id="143" name="!!MatThu1">
            <a:extLst>
              <a:ext uri="{FF2B5EF4-FFF2-40B4-BE49-F238E27FC236}">
                <a16:creationId xmlns:a16="http://schemas.microsoft.com/office/drawing/2014/main" id="{DE1A8A01-921B-4AEF-9A37-0ED3277EF1E1}"/>
              </a:ext>
            </a:extLst>
          </p:cNvPr>
          <p:cNvSpPr/>
          <p:nvPr/>
        </p:nvSpPr>
        <p:spPr>
          <a:xfrm>
            <a:off x="1003197" y="4022074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B66EF857-DAC1-4693-8ADB-F9D93F4FAC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6130" y="4134667"/>
            <a:ext cx="254834" cy="295514"/>
          </a:xfrm>
          <a:prstGeom prst="rect">
            <a:avLst/>
          </a:prstGeom>
        </p:spPr>
      </p:pic>
      <p:pic>
        <p:nvPicPr>
          <p:cNvPr id="145" name="!!MatThu1a">
            <a:hlinkClick r:id="rId13" action="ppaction://hlinksldjump"/>
            <a:extLst>
              <a:ext uri="{FF2B5EF4-FFF2-40B4-BE49-F238E27FC236}">
                <a16:creationId xmlns:a16="http://schemas.microsoft.com/office/drawing/2014/main" id="{D91C1DFE-104B-4C42-B303-F797BEC9828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2869" y="4181534"/>
            <a:ext cx="310145" cy="201781"/>
          </a:xfrm>
          <a:prstGeom prst="rect">
            <a:avLst/>
          </a:prstGeom>
        </p:spPr>
      </p:pic>
      <p:sp>
        <p:nvSpPr>
          <p:cNvPr id="146" name="!!MatThu1">
            <a:extLst>
              <a:ext uri="{FF2B5EF4-FFF2-40B4-BE49-F238E27FC236}">
                <a16:creationId xmlns:a16="http://schemas.microsoft.com/office/drawing/2014/main" id="{A3B1B0E2-736F-4FE2-9DF4-B62E45A9A20E}"/>
              </a:ext>
            </a:extLst>
          </p:cNvPr>
          <p:cNvSpPr/>
          <p:nvPr/>
        </p:nvSpPr>
        <p:spPr>
          <a:xfrm>
            <a:off x="994205" y="326301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54B70B13-66CB-4E0D-9307-4992919E6A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138" y="3375608"/>
            <a:ext cx="254834" cy="295514"/>
          </a:xfrm>
          <a:prstGeom prst="rect">
            <a:avLst/>
          </a:prstGeom>
        </p:spPr>
      </p:pic>
      <p:pic>
        <p:nvPicPr>
          <p:cNvPr id="148" name="!!MatThu1a">
            <a:hlinkClick r:id="rId14" action="ppaction://hlinksldjump"/>
            <a:extLst>
              <a:ext uri="{FF2B5EF4-FFF2-40B4-BE49-F238E27FC236}">
                <a16:creationId xmlns:a16="http://schemas.microsoft.com/office/drawing/2014/main" id="{8BD5F47D-C2C3-46F3-AC14-E62A4807A5C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3877" y="3422475"/>
            <a:ext cx="310145" cy="201781"/>
          </a:xfrm>
          <a:prstGeom prst="rect">
            <a:avLst/>
          </a:prstGeom>
        </p:spPr>
      </p:pic>
      <p:sp>
        <p:nvSpPr>
          <p:cNvPr id="149" name="!!MatThu1">
            <a:extLst>
              <a:ext uri="{FF2B5EF4-FFF2-40B4-BE49-F238E27FC236}">
                <a16:creationId xmlns:a16="http://schemas.microsoft.com/office/drawing/2014/main" id="{C3960F29-9679-4175-9B34-026347A9CC93}"/>
              </a:ext>
            </a:extLst>
          </p:cNvPr>
          <p:cNvSpPr/>
          <p:nvPr/>
        </p:nvSpPr>
        <p:spPr>
          <a:xfrm>
            <a:off x="994205" y="2529423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1030DB5F-DDB4-4CF8-99B7-F7B34C4EAE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138" y="2642016"/>
            <a:ext cx="254834" cy="295514"/>
          </a:xfrm>
          <a:prstGeom prst="rect">
            <a:avLst/>
          </a:prstGeom>
        </p:spPr>
      </p:pic>
      <p:pic>
        <p:nvPicPr>
          <p:cNvPr id="151" name="!!MatThu1a">
            <a:hlinkClick r:id="rId15" action="ppaction://hlinksldjump"/>
            <a:extLst>
              <a:ext uri="{FF2B5EF4-FFF2-40B4-BE49-F238E27FC236}">
                <a16:creationId xmlns:a16="http://schemas.microsoft.com/office/drawing/2014/main" id="{CFAF447D-BB29-4642-867C-E970760CCA5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3877" y="2688883"/>
            <a:ext cx="310145" cy="201781"/>
          </a:xfrm>
          <a:prstGeom prst="rect">
            <a:avLst/>
          </a:prstGeom>
        </p:spPr>
      </p:pic>
      <p:sp>
        <p:nvSpPr>
          <p:cNvPr id="135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6111" y="551924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044" y="5631838"/>
            <a:ext cx="254834" cy="295514"/>
          </a:xfrm>
          <a:prstGeom prst="rect">
            <a:avLst/>
          </a:prstGeom>
        </p:spPr>
      </p:pic>
      <p:pic>
        <p:nvPicPr>
          <p:cNvPr id="152" name="!!MatThu1a">
            <a:hlinkClick r:id="rId16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5783" y="5678705"/>
            <a:ext cx="310145" cy="2017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45726" y="1145692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5446217" y="1859568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>
            <a:off x="5446217" y="2578937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>
            <a:off x="5445726" y="3288170"/>
            <a:ext cx="627915" cy="630938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5446217" y="4004627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5446215" y="4705958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>
            <a:off x="5446216" y="5433228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116956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2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187910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2588636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2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332103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25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402648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5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16307" y="4736171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523981" y="545102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696526" y="114569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4697017" y="185956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4696526" y="3288170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4697017" y="400462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4697015" y="470595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4697016" y="543322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74781" y="116956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18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74781" y="1879100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s</a:t>
            </a:r>
          </a:p>
        </p:txBody>
      </p:sp>
      <p:sp>
        <p:nvSpPr>
          <p:cNvPr id="19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74781" y="332103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9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74781" y="402648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  <p:sp>
        <p:nvSpPr>
          <p:cNvPr id="20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67107" y="4736171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20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774781" y="545102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3947326" y="114569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ounded Rectangle 222"/>
          <p:cNvSpPr/>
          <p:nvPr/>
        </p:nvSpPr>
        <p:spPr>
          <a:xfrm>
            <a:off x="3947326" y="3288170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224"/>
          <p:cNvSpPr/>
          <p:nvPr/>
        </p:nvSpPr>
        <p:spPr>
          <a:xfrm>
            <a:off x="3947815" y="470595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ounded Rectangle 225"/>
          <p:cNvSpPr/>
          <p:nvPr/>
        </p:nvSpPr>
        <p:spPr>
          <a:xfrm>
            <a:off x="3947816" y="543322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025581" y="116956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3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025581" y="332103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26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017907" y="4736171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</a:p>
        </p:txBody>
      </p:sp>
      <p:sp>
        <p:nvSpPr>
          <p:cNvPr id="27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025581" y="545102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3198126" y="114569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ounded Rectangle 276"/>
          <p:cNvSpPr/>
          <p:nvPr/>
        </p:nvSpPr>
        <p:spPr>
          <a:xfrm>
            <a:off x="3198615" y="470595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276381" y="116956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28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268707" y="4736171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8446598" y="114569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ounded Rectangle 312"/>
          <p:cNvSpPr/>
          <p:nvPr/>
        </p:nvSpPr>
        <p:spPr>
          <a:xfrm>
            <a:off x="8447089" y="400462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ounded Rectangle 314"/>
          <p:cNvSpPr/>
          <p:nvPr/>
        </p:nvSpPr>
        <p:spPr>
          <a:xfrm>
            <a:off x="8447088" y="543322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524853" y="116956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32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524853" y="402648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2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524853" y="545102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7697398" y="114569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ounded Rectangle 327"/>
          <p:cNvSpPr/>
          <p:nvPr/>
        </p:nvSpPr>
        <p:spPr>
          <a:xfrm>
            <a:off x="7697889" y="257893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ounded Rectangle 329"/>
          <p:cNvSpPr/>
          <p:nvPr/>
        </p:nvSpPr>
        <p:spPr>
          <a:xfrm>
            <a:off x="7697889" y="400462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ounded Rectangle 332"/>
          <p:cNvSpPr/>
          <p:nvPr/>
        </p:nvSpPr>
        <p:spPr>
          <a:xfrm>
            <a:off x="7697888" y="543322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775653" y="116956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33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775653" y="258863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  <p:sp>
        <p:nvSpPr>
          <p:cNvPr id="33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775653" y="402648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775653" y="545102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6948198" y="114569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ounded Rectangle 344"/>
          <p:cNvSpPr/>
          <p:nvPr/>
        </p:nvSpPr>
        <p:spPr>
          <a:xfrm>
            <a:off x="6948689" y="257893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ounded Rectangle 345"/>
          <p:cNvSpPr/>
          <p:nvPr/>
        </p:nvSpPr>
        <p:spPr>
          <a:xfrm>
            <a:off x="6948198" y="3288170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ounded Rectangle 346"/>
          <p:cNvSpPr/>
          <p:nvPr/>
        </p:nvSpPr>
        <p:spPr>
          <a:xfrm>
            <a:off x="6948689" y="400462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ounded Rectangle 348"/>
          <p:cNvSpPr/>
          <p:nvPr/>
        </p:nvSpPr>
        <p:spPr>
          <a:xfrm>
            <a:off x="6948688" y="543322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026453" y="116956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026453" y="258863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026453" y="332103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5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026453" y="402648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b</a:t>
            </a:r>
          </a:p>
        </p:txBody>
      </p:sp>
      <p:sp>
        <p:nvSpPr>
          <p:cNvPr id="3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026453" y="545102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6198998" y="114569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ounded Rectangle 359"/>
          <p:cNvSpPr/>
          <p:nvPr/>
        </p:nvSpPr>
        <p:spPr>
          <a:xfrm>
            <a:off x="6199489" y="185956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ounded Rectangle 360"/>
          <p:cNvSpPr/>
          <p:nvPr/>
        </p:nvSpPr>
        <p:spPr>
          <a:xfrm>
            <a:off x="6199489" y="257893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6198998" y="3288170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ounded Rectangle 362"/>
          <p:cNvSpPr/>
          <p:nvPr/>
        </p:nvSpPr>
        <p:spPr>
          <a:xfrm>
            <a:off x="6199489" y="400462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ounded Rectangle 364"/>
          <p:cNvSpPr/>
          <p:nvPr/>
        </p:nvSpPr>
        <p:spPr>
          <a:xfrm>
            <a:off x="6199488" y="543322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116956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6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1879100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6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258863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37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332103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k</a:t>
            </a:r>
          </a:p>
        </p:txBody>
      </p:sp>
      <p:sp>
        <p:nvSpPr>
          <p:cNvPr id="37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402648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37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277253" y="545102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10698761" y="400462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10776525" y="402648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9949561" y="400462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10027325" y="402648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423" name="Rounded Rectangle 422"/>
          <p:cNvSpPr/>
          <p:nvPr/>
        </p:nvSpPr>
        <p:spPr>
          <a:xfrm>
            <a:off x="9199870" y="114569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ounded Rectangle 426"/>
          <p:cNvSpPr/>
          <p:nvPr/>
        </p:nvSpPr>
        <p:spPr>
          <a:xfrm>
            <a:off x="9200361" y="4004627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ounded Rectangle 428"/>
          <p:cNvSpPr/>
          <p:nvPr/>
        </p:nvSpPr>
        <p:spPr>
          <a:xfrm>
            <a:off x="9200360" y="5433228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278125" y="116956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43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278125" y="402648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43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278125" y="545102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3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3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4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2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 tmFilter="0, 0; .2, .5; .8, .5; 1, 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" dur="250" autoRev="1" fill="hold"/>
                                        <p:tgtEl>
                                          <p:spTgt spid="3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 tmFilter="0, 0; .2, .5; .8, .5; 1, 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" dur="250" autoRev="1" fill="hold"/>
                                        <p:tgtEl>
                                          <p:spTgt spid="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4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" dur="250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 tmFilter="0, 0; .2, .5; .8, .5; 1, 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3" dur="250" autoRev="1" fill="hold"/>
                                        <p:tgtEl>
                                          <p:spTgt spid="2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 tmFilter="0, 0; .2, .5; .8, .5; 1, 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1" dur="250" autoRev="1" fill="hold"/>
                                        <p:tgtEl>
                                          <p:spTgt spid="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 tmFilter="0, 0; .2, .5; .8, .5; 1, 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9" dur="250" autoRev="1" fill="hold"/>
                                        <p:tgtEl>
                                          <p:spTgt spid="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 tmFilter="0, 0; .2, .5; .8, .5; 1, 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" dur="250" autoRev="1" fill="hold"/>
                                        <p:tgtEl>
                                          <p:spTgt spid="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 tmFilter="0, 0; .2, .5; .8, .5; 1, 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5" dur="250" autoRev="1" fill="hold"/>
                                        <p:tgtEl>
                                          <p:spTgt spid="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2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 tmFilter="0, 0; .2, .5; .8, .5; 1, 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8" dur="250" autoRev="1" fill="hold"/>
                                        <p:tgtEl>
                                          <p:spTgt spid="3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6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  <p:bldLst>
      <p:bldP spid="232" grpId="0"/>
      <p:bldP spid="232" grpId="1"/>
      <p:bldP spid="241" grpId="0"/>
      <p:bldP spid="241" grpId="1"/>
      <p:bldP spid="253" grpId="0"/>
      <p:bldP spid="253" grpId="1"/>
      <p:bldP spid="254" grpId="0"/>
      <p:bldP spid="254" grpId="1"/>
      <p:bldP spid="255" grpId="0"/>
      <p:bldP spid="255" grpId="1"/>
      <p:bldP spid="256" grpId="0"/>
      <p:bldP spid="256" grpId="1"/>
      <p:bldP spid="257" grpId="0"/>
      <p:bldP spid="257" grpId="1"/>
      <p:bldP spid="184" grpId="0" animBg="1"/>
      <p:bldP spid="184" grpId="1" animBg="1"/>
      <p:bldP spid="185" grpId="0" animBg="1"/>
      <p:bldP spid="185" grpId="1" animBg="1"/>
      <p:bldP spid="196" grpId="0" animBg="1"/>
      <p:bldP spid="196" grpId="1" animBg="1"/>
      <p:bldP spid="197" grpId="0" animBg="1"/>
      <p:bldP spid="197" grpId="1" animBg="1"/>
      <p:bldP spid="208" grpId="0" animBg="1"/>
      <p:bldP spid="208" grpId="1" animBg="1"/>
      <p:bldP spid="209" grpId="0" animBg="1"/>
      <p:bldP spid="209" grpId="1" animBg="1"/>
      <p:bldP spid="234" grpId="0" animBg="1"/>
      <p:bldP spid="234" grpId="1" animBg="1"/>
      <p:bldP spid="239" grpId="0" animBg="1"/>
      <p:bldP spid="239" grpId="1" animBg="1"/>
      <p:bldP spid="260" grpId="0" animBg="1"/>
      <p:bldP spid="260" grpId="1" animBg="1"/>
      <p:bldP spid="270" grpId="0" animBg="1"/>
      <p:bldP spid="270" grpId="1" animBg="1"/>
      <p:bldP spid="281" grpId="0" animBg="1"/>
      <p:bldP spid="281" grpId="1" animBg="1"/>
      <p:bldP spid="289" grpId="0" animBg="1"/>
      <p:bldP spid="289" grpId="1" animBg="1"/>
      <p:bldP spid="317" grpId="0" animBg="1"/>
      <p:bldP spid="317" grpId="1" animBg="1"/>
      <p:bldP spid="321" grpId="0" animBg="1"/>
      <p:bldP spid="321" grpId="1" animBg="1"/>
      <p:bldP spid="323" grpId="0" animBg="1"/>
      <p:bldP spid="323" grpId="1" animBg="1"/>
      <p:bldP spid="335" grpId="0" animBg="1"/>
      <p:bldP spid="335" grpId="1" animBg="1"/>
      <p:bldP spid="337" grpId="0" animBg="1"/>
      <p:bldP spid="337" grpId="1" animBg="1"/>
      <p:bldP spid="339" grpId="0" animBg="1"/>
      <p:bldP spid="339" grpId="1" animBg="1"/>
      <p:bldP spid="341" grpId="0" animBg="1"/>
      <p:bldP spid="341" grpId="1" animBg="1"/>
      <p:bldP spid="351" grpId="0" animBg="1"/>
      <p:bldP spid="351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7" grpId="0" animBg="1"/>
      <p:bldP spid="357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1" grpId="0" animBg="1"/>
      <p:bldP spid="371" grpId="1" animBg="1"/>
      <p:bldP spid="373" grpId="0" animBg="1"/>
      <p:bldP spid="373" grpId="1" animBg="1"/>
      <p:bldP spid="403" grpId="0" animBg="1"/>
      <p:bldP spid="403" grpId="1" animBg="1"/>
      <p:bldP spid="419" grpId="0" animBg="1"/>
      <p:bldP spid="419" grpId="1" animBg="1"/>
      <p:bldP spid="431" grpId="0" animBg="1"/>
      <p:bldP spid="431" grpId="1" animBg="1"/>
      <p:bldP spid="435" grpId="0" animBg="1"/>
      <p:bldP spid="435" grpId="1" animBg="1"/>
      <p:bldP spid="437" grpId="0" animBg="1"/>
      <p:bldP spid="4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0" name="Freeform 3"/>
          <p:cNvSpPr/>
          <p:nvPr/>
        </p:nvSpPr>
        <p:spPr>
          <a:xfrm flipH="1">
            <a:off x="-1730" y="3598919"/>
            <a:ext cx="1846966" cy="3316515"/>
          </a:xfrm>
          <a:custGeom>
            <a:avLst/>
            <a:gdLst/>
            <a:ahLst/>
            <a:cxnLst/>
            <a:rect l="l" t="t" r="r" b="b"/>
            <a:pathLst>
              <a:path w="4958917" h="8523138">
                <a:moveTo>
                  <a:pt x="4958917" y="0"/>
                </a:moveTo>
                <a:lnTo>
                  <a:pt x="0" y="0"/>
                </a:lnTo>
                <a:lnTo>
                  <a:pt x="0" y="8523138"/>
                </a:lnTo>
                <a:lnTo>
                  <a:pt x="4958917" y="8523138"/>
                </a:lnTo>
                <a:lnTo>
                  <a:pt x="49589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5236" y="3012763"/>
            <a:ext cx="1034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Altus" pitchFamily="2" charset="0"/>
                <a:ea typeface="+mn-ea"/>
                <a:cs typeface="+mn-cs"/>
              </a:rPr>
              <a:t>Điều</a:t>
            </a:r>
            <a:r>
              <a:rPr kumimoji="0" lang="vi-VN" sz="3600" b="1" i="0" u="none" strike="noStrike" kern="1200" cap="none" spc="0" normalizeH="0" noProof="0">
                <a:ln>
                  <a:noFill/>
                </a:ln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Altus" pitchFamily="2" charset="0"/>
                <a:ea typeface="+mn-ea"/>
                <a:cs typeface="+mn-cs"/>
              </a:rPr>
              <a:t> hoà là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.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pic>
        <p:nvPicPr>
          <p:cNvPr id="9218" name="Picture 2" descr="Công của dòng điện là gì | Công thức tính công dòng điện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 t="21126" r="757" b="40918"/>
          <a:stretch/>
        </p:blipFill>
        <p:spPr bwMode="auto">
          <a:xfrm>
            <a:off x="3082105" y="685800"/>
            <a:ext cx="5791932" cy="23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149600" y="2118722"/>
            <a:ext cx="5892800" cy="2123079"/>
          </a:xfrm>
          <a:custGeom>
            <a:avLst/>
            <a:gdLst/>
            <a:ahLst/>
            <a:cxnLst/>
            <a:rect l="l" t="t" r="r" b="b"/>
            <a:pathLst>
              <a:path w="7315200" h="2739875">
                <a:moveTo>
                  <a:pt x="0" y="0"/>
                </a:moveTo>
                <a:lnTo>
                  <a:pt x="7315200" y="0"/>
                </a:lnTo>
                <a:lnTo>
                  <a:pt x="7315200" y="2739875"/>
                </a:lnTo>
                <a:lnTo>
                  <a:pt x="0" y="2739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1475691">
            <a:off x="8237009" y="3547066"/>
            <a:ext cx="1288155" cy="1292857"/>
          </a:xfrm>
          <a:custGeom>
            <a:avLst/>
            <a:gdLst/>
            <a:ahLst/>
            <a:cxnLst/>
            <a:rect l="l" t="t" r="r" b="b"/>
            <a:pathLst>
              <a:path w="1932233" h="1939285">
                <a:moveTo>
                  <a:pt x="0" y="0"/>
                </a:moveTo>
                <a:lnTo>
                  <a:pt x="1932233" y="0"/>
                </a:lnTo>
                <a:lnTo>
                  <a:pt x="1932233" y="1939285"/>
                </a:lnTo>
                <a:lnTo>
                  <a:pt x="0" y="193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1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815754" y="1125992"/>
            <a:ext cx="10502728" cy="2903227"/>
          </a:xfrm>
          <a:prstGeom prst="roundRect">
            <a:avLst>
              <a:gd name="adj" fmla="val 1692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98890" y="4412326"/>
            <a:ext cx="3320522" cy="880471"/>
            <a:chOff x="4037538" y="4547895"/>
            <a:chExt cx="332052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3188430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622739" y="4738816"/>
              <a:ext cx="27353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7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9832285" y="5610935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10049445" y="5643682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8433" y="1501139"/>
            <a:ext cx="5677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Vật chuyển động qua lại quanh vị trí cân bằng, chuyển động như vậy được gọi là___</a:t>
            </a:r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81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8803739" y="5610935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2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9020899" y="5643682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83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6746218" y="5623635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4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6963378" y="5656382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85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7767975" y="5623635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7985135" y="5618282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62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5719450" y="5623635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5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5923910" y="5643682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ộ</a:t>
            </a:r>
          </a:p>
        </p:txBody>
      </p:sp>
      <p:pic>
        <p:nvPicPr>
          <p:cNvPr id="5122" name="Picture 2" descr="Li độ của chất điểm trong dao động điều hòa là gì ?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30" y="1532861"/>
            <a:ext cx="4050153" cy="21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4688558" y="5623635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7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4905718" y="5656382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78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3660012" y="5623635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9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3877172" y="5643682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80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1602491" y="5623635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7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1819651" y="5656382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88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2624248" y="5623635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9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2816008" y="5630982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7212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82" grpId="0"/>
      <p:bldP spid="82" grpId="1"/>
      <p:bldP spid="84" grpId="0"/>
      <p:bldP spid="84" grpId="1"/>
      <p:bldP spid="86" grpId="0"/>
      <p:bldP spid="86" grpId="1"/>
      <p:bldP spid="65" grpId="0"/>
      <p:bldP spid="65" grpId="1"/>
      <p:bldP spid="77" grpId="0"/>
      <p:bldP spid="77" grpId="1"/>
      <p:bldP spid="79" grpId="0"/>
      <p:bldP spid="79" grpId="1"/>
      <p:bldP spid="87" grpId="0"/>
      <p:bldP spid="87" grpId="1"/>
      <p:bldP spid="89" grpId="0"/>
      <p:bldP spid="8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2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7865" y="1082576"/>
            <a:ext cx="9784935" cy="2725189"/>
          </a:xfrm>
          <a:prstGeom prst="roundRect">
            <a:avLst>
              <a:gd name="adj" fmla="val 1558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56216" y="4165666"/>
            <a:ext cx="3108399" cy="880471"/>
            <a:chOff x="4037538" y="4547895"/>
            <a:chExt cx="310839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7665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5971" y="4748459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470757" y="1587426"/>
            <a:ext cx="9059218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Đồ</a:t>
            </a:r>
            <a: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5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thị</a:t>
            </a:r>
            <a: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5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5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dao</a:t>
            </a:r>
            <a: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5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động</a:t>
            </a:r>
            <a: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5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điều</a:t>
            </a:r>
            <a: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5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hòa</a:t>
            </a:r>
            <a: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, </a:t>
            </a:r>
            <a:r>
              <a:rPr lang="en-US" sz="5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5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dạng</a:t>
            </a:r>
            <a: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5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hình</a:t>
            </a:r>
            <a: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54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  <a:p>
            <a:pPr algn="ctr"/>
            <a:br>
              <a:rPr lang="en-US" sz="54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54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7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4130954" y="545563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4303902" y="5476835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s</a:t>
            </a:r>
          </a:p>
        </p:txBody>
      </p:sp>
      <p:sp>
        <p:nvSpPr>
          <p:cNvPr id="10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5270818" y="5452967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5434168" y="548108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99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6410682" y="5452967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6559846" y="549908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8594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102" grpId="0"/>
      <p:bldP spid="102" grpId="1"/>
      <p:bldP spid="100" grpId="0"/>
      <p:bldP spid="1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25489" y="1038702"/>
            <a:ext cx="10082282" cy="3100448"/>
          </a:xfrm>
          <a:prstGeom prst="roundRect">
            <a:avLst>
              <a:gd name="adj" fmla="val 16100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3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5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5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177993" y="4412530"/>
            <a:ext cx="3151019" cy="880471"/>
            <a:chOff x="4037538" y="4547895"/>
            <a:chExt cx="315101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06161" y="4547895"/>
              <a:ext cx="3082396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4437" y="4741615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3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3440548" y="555556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2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3601919" y="5679023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058746" y="1540502"/>
            <a:ext cx="9967133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V</a:t>
            </a:r>
            <a: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ật dao động điều hòa với phương trình x=Acos(</a:t>
            </a:r>
            <a:r>
              <a:rPr lang="el-GR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ω</a:t>
            </a:r>
            <a: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t+</a:t>
            </a:r>
            <a:r>
              <a:rPr lang="el-GR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φ) </a:t>
            </a:r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  <a:p>
            <a:pPr algn="ctr"/>
            <a:r>
              <a:rPr lang="vi-VN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Đồ thị biểu diễn sự phụ thuộc của vận tốc dao động v và li độ x có dạng.</a:t>
            </a:r>
          </a:p>
          <a:p>
            <a:pPr algn="ctr"/>
            <a:endParaRPr lang="en-US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6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4596977" y="5555563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7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4744180" y="5672289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55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5753503" y="5555563"/>
            <a:ext cx="1029568" cy="1036302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5929734" y="5690611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57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6924446" y="5562297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7100677" y="5679023"/>
            <a:ext cx="695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28097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5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67" grpId="0"/>
      <p:bldP spid="67" grpId="1"/>
      <p:bldP spid="56" grpId="0"/>
      <p:bldP spid="56" grpId="1"/>
      <p:bldP spid="58" grpId="0"/>
      <p:bldP spid="58" grpId="1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3.Jovis-BebasNeueBold-San"/>
        <a:ea typeface=""/>
        <a:cs typeface=""/>
      </a:majorFont>
      <a:minorFont>
        <a:latin typeface="A2.Jovis-WorkSansRegular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659EF5A-FD9E-425A-8F82-50E2D030EDC7}" vid="{090C157F-BD6E-464A-97B5-93A918A24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944</TotalTime>
  <Words>399</Words>
  <PresentationFormat>Màn hình rộng</PresentationFormat>
  <Paragraphs>134</Paragraphs>
  <Slides>14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8" baseType="lpstr">
      <vt:lpstr>A3.Jovis-BebasNeueBold-San</vt:lpstr>
      <vt:lpstr>Averta Std ExtraBold</vt:lpstr>
      <vt:lpstr>Times New Roman</vt:lpstr>
      <vt:lpstr>Calibri Light</vt:lpstr>
      <vt:lpstr>Congenial</vt:lpstr>
      <vt:lpstr>Calibri</vt:lpstr>
      <vt:lpstr>#9Slide07 Altus</vt:lpstr>
      <vt:lpstr>Arial</vt:lpstr>
      <vt:lpstr>Quicksand Bold</vt:lpstr>
      <vt:lpstr>Mongolian Baiti</vt:lpstr>
      <vt:lpstr>Paytone One</vt:lpstr>
      <vt:lpstr>A2.Jovis-WorkSansRegular-San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2022-04-10T22:53:45Z</dcterms:created>
  <dcterms:modified xsi:type="dcterms:W3CDTF">2023-09-16T12:52:41Z</dcterms:modified>
</cp:coreProperties>
</file>