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1" r:id="rId2"/>
    <p:sldId id="256" r:id="rId3"/>
    <p:sldId id="302" r:id="rId4"/>
    <p:sldId id="279" r:id="rId5"/>
    <p:sldId id="409" r:id="rId6"/>
    <p:sldId id="411" r:id="rId7"/>
    <p:sldId id="410" r:id="rId8"/>
    <p:sldId id="386" r:id="rId9"/>
    <p:sldId id="370" r:id="rId10"/>
    <p:sldId id="403" r:id="rId11"/>
    <p:sldId id="412" r:id="rId12"/>
    <p:sldId id="404" r:id="rId13"/>
    <p:sldId id="413" r:id="rId14"/>
    <p:sldId id="405" r:id="rId15"/>
    <p:sldId id="415" r:id="rId16"/>
    <p:sldId id="414" r:id="rId17"/>
    <p:sldId id="399"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AE"/>
    <a:srgbClr val="E2F4F6"/>
    <a:srgbClr val="70AD47"/>
    <a:srgbClr val="05A0B8"/>
    <a:srgbClr val="FBE5D6"/>
    <a:srgbClr val="0FB7BD"/>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85910" autoAdjust="0"/>
  </p:normalViewPr>
  <p:slideViewPr>
    <p:cSldViewPr snapToGrid="0" showGuides="1">
      <p:cViewPr varScale="1">
        <p:scale>
          <a:sx n="42" d="100"/>
          <a:sy n="42" d="100"/>
        </p:scale>
        <p:origin x="38" y="6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22505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89280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99860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69848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1617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625027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57454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72328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15275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024446"/>
            <a:ext cx="9701742" cy="954107"/>
          </a:xfrm>
          <a:prstGeom prst="rect">
            <a:avLst/>
          </a:prstGeom>
          <a:noFill/>
          <a:effectLst/>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rPr>
              <a:t>Use the information from the passages above to tick (</a:t>
            </a:r>
            <a:r>
              <a:rPr lang="en-US" sz="2800" b="1" spc="-100" dirty="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800" b="1" spc="-100" dirty="0">
                <a:effectLst>
                  <a:glow rad="88900">
                    <a:schemeClr val="bg1"/>
                  </a:glow>
                </a:effectLst>
                <a:latin typeface="Arial" panose="020B0604020202020204" pitchFamily="34" charset="0"/>
                <a:cs typeface="Arial" panose="020B0604020202020204" pitchFamily="34" charset="0"/>
              </a:rPr>
              <a:t>) the correct box.</a:t>
            </a:r>
            <a:endParaRPr lang="en-US" sz="2800" b="1" spc="-100"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REVIEW 3</a:t>
            </a:r>
          </a:p>
        </p:txBody>
      </p:sp>
      <p:graphicFrame>
        <p:nvGraphicFramePr>
          <p:cNvPr id="36" name="Table 35"/>
          <p:cNvGraphicFramePr>
            <a:graphicFrameLocks noGrp="1"/>
          </p:cNvGraphicFramePr>
          <p:nvPr>
            <p:extLst>
              <p:ext uri="{D42A27DB-BD31-4B8C-83A1-F6EECF244321}">
                <p14:modId xmlns:p14="http://schemas.microsoft.com/office/powerpoint/2010/main" val="4061619802"/>
              </p:ext>
            </p:extLst>
          </p:nvPr>
        </p:nvGraphicFramePr>
        <p:xfrm>
          <a:off x="265106" y="1955082"/>
          <a:ext cx="11756714" cy="4772041"/>
        </p:xfrm>
        <a:graphic>
          <a:graphicData uri="http://schemas.openxmlformats.org/drawingml/2006/table">
            <a:tbl>
              <a:tblPr firstRow="1" bandRow="1">
                <a:tableStyleId>{00A15C55-8517-42AA-B614-E9B94910E393}</a:tableStyleId>
              </a:tblPr>
              <a:tblGrid>
                <a:gridCol w="6772432">
                  <a:extLst>
                    <a:ext uri="{9D8B030D-6E8A-4147-A177-3AD203B41FA5}">
                      <a16:colId xmlns:a16="http://schemas.microsoft.com/office/drawing/2014/main" val="20000"/>
                    </a:ext>
                  </a:extLst>
                </a:gridCol>
                <a:gridCol w="2548460">
                  <a:extLst>
                    <a:ext uri="{9D8B030D-6E8A-4147-A177-3AD203B41FA5}">
                      <a16:colId xmlns:a16="http://schemas.microsoft.com/office/drawing/2014/main" val="20001"/>
                    </a:ext>
                  </a:extLst>
                </a:gridCol>
                <a:gridCol w="2435822">
                  <a:extLst>
                    <a:ext uri="{9D8B030D-6E8A-4147-A177-3AD203B41FA5}">
                      <a16:colId xmlns:a16="http://schemas.microsoft.com/office/drawing/2014/main" val="20002"/>
                    </a:ext>
                  </a:extLst>
                </a:gridCol>
              </a:tblGrid>
              <a:tr h="735717">
                <a:tc>
                  <a:txBody>
                    <a:bodyPr/>
                    <a:lstStyle/>
                    <a:p>
                      <a:pPr algn="ctr"/>
                      <a:endParaRPr lang="en-US" sz="3200" dirty="0"/>
                    </a:p>
                  </a:txBody>
                  <a:tcPr marL="118096" marR="118096" marT="59048" marB="59048"/>
                </a:tc>
                <a:tc>
                  <a:txBody>
                    <a:bodyPr/>
                    <a:lstStyle/>
                    <a:p>
                      <a:pPr algn="ctr"/>
                      <a:r>
                        <a:rPr lang="en-US" sz="2800" dirty="0">
                          <a:solidFill>
                            <a:schemeClr val="bg1"/>
                          </a:solidFill>
                        </a:rPr>
                        <a:t>Toe Wrestling</a:t>
                      </a:r>
                    </a:p>
                  </a:txBody>
                  <a:tcPr marL="118096" marR="118096" marT="59048" marB="59048"/>
                </a:tc>
                <a:tc>
                  <a:txBody>
                    <a:bodyPr/>
                    <a:lstStyle/>
                    <a:p>
                      <a:pPr algn="ctr"/>
                      <a:r>
                        <a:rPr lang="en-US" sz="2800" dirty="0">
                          <a:solidFill>
                            <a:schemeClr val="bg1"/>
                          </a:solidFill>
                        </a:rPr>
                        <a:t>Cheese</a:t>
                      </a:r>
                      <a:r>
                        <a:rPr lang="en-US" sz="2800" baseline="0" dirty="0">
                          <a:solidFill>
                            <a:schemeClr val="bg1"/>
                          </a:solidFill>
                        </a:rPr>
                        <a:t> Rolling</a:t>
                      </a:r>
                      <a:endParaRPr lang="en-US" sz="2800" dirty="0">
                        <a:solidFill>
                          <a:schemeClr val="bg1"/>
                        </a:solidFill>
                      </a:endParaRPr>
                    </a:p>
                  </a:txBody>
                  <a:tcPr marL="118096" marR="118096" marT="59048" marB="59048"/>
                </a:tc>
                <a:extLst>
                  <a:ext uri="{0D108BD9-81ED-4DB2-BD59-A6C34878D82A}">
                    <a16:rowId xmlns:a16="http://schemas.microsoft.com/office/drawing/2014/main" val="10000"/>
                  </a:ext>
                </a:extLst>
              </a:tr>
              <a:tr h="735717">
                <a:tc>
                  <a:txBody>
                    <a:bodyPr/>
                    <a:lstStyle/>
                    <a:p>
                      <a:r>
                        <a:rPr lang="en-US" sz="3200" b="1">
                          <a:solidFill>
                            <a:srgbClr val="0070C0"/>
                          </a:solidFill>
                        </a:rPr>
                        <a:t>1. </a:t>
                      </a:r>
                      <a:r>
                        <a:rPr lang="en-US" sz="3200"/>
                        <a:t>You need a hill to play this sport.</a:t>
                      </a:r>
                    </a:p>
                  </a:txBody>
                  <a:tcPr marL="118096" marR="118096" marT="59048" marB="59048" anchor="ctr"/>
                </a:tc>
                <a:tc>
                  <a:txBody>
                    <a:bodyPr/>
                    <a:lstStyle/>
                    <a:p>
                      <a:endParaRPr lang="en-US" sz="3200"/>
                    </a:p>
                  </a:txBody>
                  <a:tcPr marL="118096" marR="118096" marT="59048" marB="59048" anchor="ctr"/>
                </a:tc>
                <a:tc>
                  <a:txBody>
                    <a:bodyPr/>
                    <a:lstStyle/>
                    <a:p>
                      <a:endParaRPr lang="en-US" sz="3200"/>
                    </a:p>
                  </a:txBody>
                  <a:tcPr marL="118096" marR="118096" marT="59048" marB="59048" anchor="ctr"/>
                </a:tc>
                <a:extLst>
                  <a:ext uri="{0D108BD9-81ED-4DB2-BD59-A6C34878D82A}">
                    <a16:rowId xmlns:a16="http://schemas.microsoft.com/office/drawing/2014/main" val="10001"/>
                  </a:ext>
                </a:extLst>
              </a:tr>
              <a:tr h="803521">
                <a:tc>
                  <a:txBody>
                    <a:bodyPr/>
                    <a:lstStyle/>
                    <a:p>
                      <a:r>
                        <a:rPr lang="en-US" sz="3200" b="1" kern="1200">
                          <a:solidFill>
                            <a:srgbClr val="0070C0"/>
                          </a:solidFill>
                        </a:rPr>
                        <a:t>2. </a:t>
                      </a:r>
                      <a:r>
                        <a:rPr lang="en-US" sz="3200"/>
                        <a:t>You use the lower part of the body</a:t>
                      </a:r>
                    </a:p>
                    <a:p>
                      <a:r>
                        <a:rPr lang="en-US" sz="3200" baseline="0"/>
                        <a:t>     </a:t>
                      </a:r>
                      <a:r>
                        <a:rPr lang="en-US" sz="3200"/>
                        <a:t>for this sport.</a:t>
                      </a:r>
                    </a:p>
                  </a:txBody>
                  <a:tcPr marL="118096" marR="118096" marT="59048" marB="59048" anchor="ctr"/>
                </a:tc>
                <a:tc>
                  <a:txBody>
                    <a:bodyPr/>
                    <a:lstStyle/>
                    <a:p>
                      <a:endParaRPr lang="en-US" sz="3200"/>
                    </a:p>
                  </a:txBody>
                  <a:tcPr marL="118096" marR="118096" marT="59048" marB="59048" anchor="ctr"/>
                </a:tc>
                <a:tc>
                  <a:txBody>
                    <a:bodyPr/>
                    <a:lstStyle/>
                    <a:p>
                      <a:endParaRPr lang="en-US" sz="3200"/>
                    </a:p>
                  </a:txBody>
                  <a:tcPr marL="118096" marR="118096" marT="59048" marB="59048" anchor="ctr"/>
                </a:tc>
                <a:extLst>
                  <a:ext uri="{0D108BD9-81ED-4DB2-BD59-A6C34878D82A}">
                    <a16:rowId xmlns:a16="http://schemas.microsoft.com/office/drawing/2014/main" val="10002"/>
                  </a:ext>
                </a:extLst>
              </a:tr>
              <a:tr h="735717">
                <a:tc>
                  <a:txBody>
                    <a:bodyPr/>
                    <a:lstStyle/>
                    <a:p>
                      <a:r>
                        <a:rPr lang="en-US" sz="3200" b="1" kern="1200">
                          <a:solidFill>
                            <a:srgbClr val="0070C0"/>
                          </a:solidFill>
                        </a:rPr>
                        <a:t>3. </a:t>
                      </a:r>
                      <a:r>
                        <a:rPr lang="en-US" sz="3200"/>
                        <a:t>It travels at about 112km/h.</a:t>
                      </a:r>
                    </a:p>
                  </a:txBody>
                  <a:tcPr marL="118096" marR="118096" marT="59048" marB="59048" anchor="ctr"/>
                </a:tc>
                <a:tc>
                  <a:txBody>
                    <a:bodyPr/>
                    <a:lstStyle/>
                    <a:p>
                      <a:endParaRPr lang="en-US" sz="3200"/>
                    </a:p>
                  </a:txBody>
                  <a:tcPr marL="118096" marR="118096" marT="59048" marB="59048" anchor="ctr"/>
                </a:tc>
                <a:tc>
                  <a:txBody>
                    <a:bodyPr/>
                    <a:lstStyle/>
                    <a:p>
                      <a:endParaRPr lang="en-US" sz="3200"/>
                    </a:p>
                  </a:txBody>
                  <a:tcPr marL="118096" marR="118096" marT="59048" marB="59048" anchor="ctr"/>
                </a:tc>
                <a:extLst>
                  <a:ext uri="{0D108BD9-81ED-4DB2-BD59-A6C34878D82A}">
                    <a16:rowId xmlns:a16="http://schemas.microsoft.com/office/drawing/2014/main" val="10003"/>
                  </a:ext>
                </a:extLst>
              </a:tr>
              <a:tr h="735717">
                <a:tc>
                  <a:txBody>
                    <a:bodyPr/>
                    <a:lstStyle/>
                    <a:p>
                      <a:r>
                        <a:rPr lang="en-US" sz="3200" b="1" kern="1200">
                          <a:solidFill>
                            <a:srgbClr val="0070C0"/>
                          </a:solidFill>
                        </a:rPr>
                        <a:t>4.</a:t>
                      </a:r>
                      <a:r>
                        <a:rPr lang="en-US" sz="3200"/>
                        <a:t> Not many people can catch it.</a:t>
                      </a:r>
                    </a:p>
                  </a:txBody>
                  <a:tcPr marL="118096" marR="118096" marT="59048" marB="59048" anchor="ctr"/>
                </a:tc>
                <a:tc>
                  <a:txBody>
                    <a:bodyPr/>
                    <a:lstStyle/>
                    <a:p>
                      <a:endParaRPr lang="en-US" sz="3200"/>
                    </a:p>
                  </a:txBody>
                  <a:tcPr marL="118096" marR="118096" marT="59048" marB="59048" anchor="ctr"/>
                </a:tc>
                <a:tc>
                  <a:txBody>
                    <a:bodyPr/>
                    <a:lstStyle/>
                    <a:p>
                      <a:endParaRPr lang="en-US" sz="3200"/>
                    </a:p>
                  </a:txBody>
                  <a:tcPr marL="118096" marR="118096" marT="59048" marB="59048" anchor="ctr"/>
                </a:tc>
                <a:extLst>
                  <a:ext uri="{0D108BD9-81ED-4DB2-BD59-A6C34878D82A}">
                    <a16:rowId xmlns:a16="http://schemas.microsoft.com/office/drawing/2014/main" val="10004"/>
                  </a:ext>
                </a:extLst>
              </a:tr>
              <a:tr h="735717">
                <a:tc>
                  <a:txBody>
                    <a:bodyPr/>
                    <a:lstStyle/>
                    <a:p>
                      <a:r>
                        <a:rPr lang="en-US" sz="3200" b="1" kern="1200" dirty="0">
                          <a:solidFill>
                            <a:srgbClr val="0070C0"/>
                          </a:solidFill>
                        </a:rPr>
                        <a:t>5.</a:t>
                      </a:r>
                      <a:r>
                        <a:rPr lang="en-US" sz="3200" dirty="0"/>
                        <a:t> It first started in England.</a:t>
                      </a:r>
                    </a:p>
                  </a:txBody>
                  <a:tcPr marL="118096" marR="118096" marT="59048" marB="59048" anchor="ctr"/>
                </a:tc>
                <a:tc>
                  <a:txBody>
                    <a:bodyPr/>
                    <a:lstStyle/>
                    <a:p>
                      <a:endParaRPr lang="en-US" sz="3200"/>
                    </a:p>
                  </a:txBody>
                  <a:tcPr marL="118096" marR="118096" marT="59048" marB="59048" anchor="ctr"/>
                </a:tc>
                <a:tc>
                  <a:txBody>
                    <a:bodyPr/>
                    <a:lstStyle/>
                    <a:p>
                      <a:endParaRPr lang="en-US" sz="3200" dirty="0"/>
                    </a:p>
                  </a:txBody>
                  <a:tcPr marL="118096" marR="118096" marT="59048" marB="59048" anchor="ctr"/>
                </a:tc>
                <a:extLst>
                  <a:ext uri="{0D108BD9-81ED-4DB2-BD59-A6C34878D82A}">
                    <a16:rowId xmlns:a16="http://schemas.microsoft.com/office/drawing/2014/main" val="10005"/>
                  </a:ext>
                </a:extLst>
              </a:tr>
            </a:tbl>
          </a:graphicData>
        </a:graphic>
      </p:graphicFrame>
      <p:sp>
        <p:nvSpPr>
          <p:cNvPr id="37" name="TextBox 36">
            <a:extLst>
              <a:ext uri="{FF2B5EF4-FFF2-40B4-BE49-F238E27FC236}">
                <a16:creationId xmlns:a16="http://schemas.microsoft.com/office/drawing/2014/main" id="{31766129-C334-461B-88FC-AFCDD798797F}"/>
              </a:ext>
            </a:extLst>
          </p:cNvPr>
          <p:cNvSpPr txBox="1"/>
          <p:nvPr/>
        </p:nvSpPr>
        <p:spPr>
          <a:xfrm>
            <a:off x="10565845" y="2857517"/>
            <a:ext cx="764411" cy="707886"/>
          </a:xfrm>
          <a:prstGeom prst="rect">
            <a:avLst/>
          </a:prstGeom>
          <a:noFill/>
        </p:spPr>
        <p:txBody>
          <a:bodyPr wrap="squar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38" name="TextBox 37">
            <a:extLst>
              <a:ext uri="{FF2B5EF4-FFF2-40B4-BE49-F238E27FC236}">
                <a16:creationId xmlns:a16="http://schemas.microsoft.com/office/drawing/2014/main" id="{023CCFF0-34DF-4EBB-9503-82CA68F0AF60}"/>
              </a:ext>
            </a:extLst>
          </p:cNvPr>
          <p:cNvSpPr txBox="1"/>
          <p:nvPr/>
        </p:nvSpPr>
        <p:spPr>
          <a:xfrm>
            <a:off x="8023259" y="3633216"/>
            <a:ext cx="764411" cy="707886"/>
          </a:xfrm>
          <a:prstGeom prst="rect">
            <a:avLst/>
          </a:prstGeom>
          <a:noFill/>
        </p:spPr>
        <p:txBody>
          <a:bodyPr wrap="squar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39" name="TextBox 38">
            <a:extLst>
              <a:ext uri="{FF2B5EF4-FFF2-40B4-BE49-F238E27FC236}">
                <a16:creationId xmlns:a16="http://schemas.microsoft.com/office/drawing/2014/main" id="{F35DEFF7-4BA1-45AD-B9D3-95C3D8A5ABBE}"/>
              </a:ext>
            </a:extLst>
          </p:cNvPr>
          <p:cNvSpPr txBox="1"/>
          <p:nvPr/>
        </p:nvSpPr>
        <p:spPr>
          <a:xfrm>
            <a:off x="10565845" y="4499100"/>
            <a:ext cx="764411" cy="707886"/>
          </a:xfrm>
          <a:prstGeom prst="rect">
            <a:avLst/>
          </a:prstGeom>
          <a:noFill/>
        </p:spPr>
        <p:txBody>
          <a:bodyPr wrap="squar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40" name="TextBox 39">
            <a:extLst>
              <a:ext uri="{FF2B5EF4-FFF2-40B4-BE49-F238E27FC236}">
                <a16:creationId xmlns:a16="http://schemas.microsoft.com/office/drawing/2014/main" id="{224FA740-B0F5-4025-87DD-9493329F887E}"/>
              </a:ext>
            </a:extLst>
          </p:cNvPr>
          <p:cNvSpPr txBox="1"/>
          <p:nvPr/>
        </p:nvSpPr>
        <p:spPr>
          <a:xfrm>
            <a:off x="10565845" y="5324651"/>
            <a:ext cx="764411" cy="707886"/>
          </a:xfrm>
          <a:prstGeom prst="rect">
            <a:avLst/>
          </a:prstGeom>
          <a:noFill/>
        </p:spPr>
        <p:txBody>
          <a:bodyPr wrap="squar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41" name="TextBox 40">
            <a:extLst>
              <a:ext uri="{FF2B5EF4-FFF2-40B4-BE49-F238E27FC236}">
                <a16:creationId xmlns:a16="http://schemas.microsoft.com/office/drawing/2014/main" id="{17FDE16F-086F-4B78-8C5D-FC89F2C11C09}"/>
              </a:ext>
            </a:extLst>
          </p:cNvPr>
          <p:cNvSpPr txBox="1"/>
          <p:nvPr/>
        </p:nvSpPr>
        <p:spPr>
          <a:xfrm>
            <a:off x="8023259" y="6046088"/>
            <a:ext cx="764411" cy="707886"/>
          </a:xfrm>
          <a:prstGeom prst="rect">
            <a:avLst/>
          </a:prstGeom>
          <a:noFill/>
        </p:spPr>
        <p:txBody>
          <a:bodyPr wrap="squar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Tree>
    <p:extLst>
      <p:ext uri="{BB962C8B-B14F-4D97-AF65-F5344CB8AC3E}">
        <p14:creationId xmlns:p14="http://schemas.microsoft.com/office/powerpoint/2010/main" val="23930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63101" y="3692300"/>
            <a:ext cx="3557176" cy="707886"/>
          </a:xfrm>
          <a:prstGeom prst="rect">
            <a:avLst/>
          </a:prstGeom>
          <a:noFill/>
        </p:spPr>
        <p:txBody>
          <a:bodyPr wrap="square" rtlCol="0">
            <a:spAutoFit/>
          </a:bodyPr>
          <a:lstStyle/>
          <a:p>
            <a:pPr algn="ctr"/>
            <a:r>
              <a:rPr lang="en-US" sz="4000" b="1" dirty="0" smtClean="0">
                <a:solidFill>
                  <a:srgbClr val="0084B1"/>
                </a:solidFill>
              </a:rPr>
              <a:t>Speaking</a:t>
            </a:r>
            <a:endParaRPr lang="en-US" sz="4000" b="1" dirty="0">
              <a:solidFill>
                <a:srgbClr val="0084B1"/>
              </a:solidFill>
            </a:endParaRPr>
          </a:p>
        </p:txBody>
      </p:sp>
      <p:sp>
        <p:nvSpPr>
          <p:cNvPr id="18" name="Rounded Rectangle 17"/>
          <p:cNvSpPr/>
          <p:nvPr/>
        </p:nvSpPr>
        <p:spPr>
          <a:xfrm>
            <a:off x="3969103" y="2847694"/>
            <a:ext cx="4202222"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419678" y="2897877"/>
            <a:ext cx="6095620" cy="523220"/>
          </a:xfrm>
          <a:prstGeom prst="rect">
            <a:avLst/>
          </a:prstGeom>
          <a:noFill/>
        </p:spPr>
        <p:txBody>
          <a:bodyPr wrap="square" rtlCol="0">
            <a:spAutoFit/>
          </a:bodyPr>
          <a:lstStyle/>
          <a:p>
            <a:r>
              <a:rPr lang="en-US" sz="2800" b="1" dirty="0" smtClean="0">
                <a:solidFill>
                  <a:schemeClr val="bg1"/>
                </a:solidFill>
              </a:rPr>
              <a:t>REVIEW 3: LESSON </a:t>
            </a:r>
            <a:r>
              <a:rPr lang="en-US" sz="2800" b="1" dirty="0" smtClean="0">
                <a:solidFill>
                  <a:schemeClr val="bg1"/>
                </a:solidFill>
              </a:rPr>
              <a:t>2</a:t>
            </a:r>
            <a:endParaRPr lang="en-US" sz="2800" b="1" dirty="0" smtClean="0">
              <a:solidFill>
                <a:schemeClr val="bg1"/>
              </a:solidFill>
            </a:endParaRPr>
          </a:p>
        </p:txBody>
      </p:sp>
      <p:sp>
        <p:nvSpPr>
          <p:cNvPr id="3" name="Oval 2"/>
          <p:cNvSpPr/>
          <p:nvPr/>
        </p:nvSpPr>
        <p:spPr>
          <a:xfrm>
            <a:off x="3360273" y="2714534"/>
            <a:ext cx="929263" cy="889906"/>
          </a:xfrm>
          <a:prstGeom prst="ellipse">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238" y="2758912"/>
            <a:ext cx="990895" cy="801149"/>
          </a:xfrm>
          <a:prstGeom prst="rect">
            <a:avLst/>
          </a:prstGeom>
        </p:spPr>
      </p:pic>
    </p:spTree>
    <p:extLst>
      <p:ext uri="{BB962C8B-B14F-4D97-AF65-F5344CB8AC3E}">
        <p14:creationId xmlns:p14="http://schemas.microsoft.com/office/powerpoint/2010/main" val="204021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161514"/>
            <a:ext cx="10979362" cy="1077218"/>
          </a:xfrm>
          <a:prstGeom prst="rect">
            <a:avLst/>
          </a:prstGeom>
          <a:noFill/>
          <a:effectLst/>
        </p:spPr>
        <p:txBody>
          <a:bodyPr wrap="square" rtlCol="0">
            <a:spAutoFit/>
          </a:bodyPr>
          <a:lstStyle/>
          <a:p>
            <a:r>
              <a:rPr lang="en-US" sz="3200" b="1" dirty="0">
                <a:cs typeface="Arial" panose="020B0604020202020204" pitchFamily="34" charset="0"/>
              </a:rPr>
              <a:t>Work in groups. Interview your classmates about their likes. Take notes of their answers and report to the class.</a:t>
            </a:r>
            <a:endParaRPr lang="en-US" sz="3200" b="1" dirty="0">
              <a:cs typeface="Arial" panose="020B0604020202020204" pitchFamily="34" charset="0"/>
            </a:endParaRPr>
          </a:p>
        </p:txBody>
      </p:sp>
      <p:sp>
        <p:nvSpPr>
          <p:cNvPr id="16" name="Rounded Rectangle 15"/>
          <p:cNvSpPr/>
          <p:nvPr/>
        </p:nvSpPr>
        <p:spPr>
          <a:xfrm>
            <a:off x="487067" y="117182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0691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REVIEW 3</a:t>
            </a:r>
          </a:p>
        </p:txBody>
      </p:sp>
      <p:graphicFrame>
        <p:nvGraphicFramePr>
          <p:cNvPr id="2" name="Table 1"/>
          <p:cNvGraphicFramePr>
            <a:graphicFrameLocks noGrp="1"/>
          </p:cNvGraphicFramePr>
          <p:nvPr>
            <p:extLst>
              <p:ext uri="{D42A27DB-BD31-4B8C-83A1-F6EECF244321}">
                <p14:modId xmlns:p14="http://schemas.microsoft.com/office/powerpoint/2010/main" val="1734115455"/>
              </p:ext>
            </p:extLst>
          </p:nvPr>
        </p:nvGraphicFramePr>
        <p:xfrm>
          <a:off x="487066" y="2557145"/>
          <a:ext cx="11345270" cy="3905049"/>
        </p:xfrm>
        <a:graphic>
          <a:graphicData uri="http://schemas.openxmlformats.org/drawingml/2006/table">
            <a:tbl>
              <a:tblPr firstRow="1" bandRow="1">
                <a:tableStyleId>{00A15C55-8517-42AA-B614-E9B94910E393}</a:tableStyleId>
              </a:tblPr>
              <a:tblGrid>
                <a:gridCol w="7147988">
                  <a:extLst>
                    <a:ext uri="{9D8B030D-6E8A-4147-A177-3AD203B41FA5}">
                      <a16:colId xmlns:a16="http://schemas.microsoft.com/office/drawing/2014/main" val="1430149700"/>
                    </a:ext>
                  </a:extLst>
                </a:gridCol>
                <a:gridCol w="2134025">
                  <a:extLst>
                    <a:ext uri="{9D8B030D-6E8A-4147-A177-3AD203B41FA5}">
                      <a16:colId xmlns:a16="http://schemas.microsoft.com/office/drawing/2014/main" val="305133484"/>
                    </a:ext>
                  </a:extLst>
                </a:gridCol>
                <a:gridCol w="2063257">
                  <a:extLst>
                    <a:ext uri="{9D8B030D-6E8A-4147-A177-3AD203B41FA5}">
                      <a16:colId xmlns:a16="http://schemas.microsoft.com/office/drawing/2014/main" val="708369485"/>
                    </a:ext>
                  </a:extLst>
                </a:gridCol>
              </a:tblGrid>
              <a:tr h="934027">
                <a:tc>
                  <a:txBody>
                    <a:bodyPr/>
                    <a:lstStyle/>
                    <a:p>
                      <a:pPr algn="ctr"/>
                      <a:r>
                        <a:rPr lang="en-US" sz="3200" dirty="0">
                          <a:solidFill>
                            <a:schemeClr val="bg1"/>
                          </a:solidFill>
                        </a:rPr>
                        <a:t>Questions</a:t>
                      </a:r>
                    </a:p>
                  </a:txBody>
                  <a:tcPr marL="127609" marR="127609" marT="63804" marB="63804" anchor="ctr"/>
                </a:tc>
                <a:tc>
                  <a:txBody>
                    <a:bodyPr/>
                    <a:lstStyle/>
                    <a:p>
                      <a:pPr algn="ctr"/>
                      <a:r>
                        <a:rPr lang="en-US" sz="3200" dirty="0">
                          <a:solidFill>
                            <a:schemeClr val="bg1"/>
                          </a:solidFill>
                        </a:rPr>
                        <a:t>Person</a:t>
                      </a:r>
                      <a:r>
                        <a:rPr lang="en-US" sz="3200" baseline="0" dirty="0">
                          <a:solidFill>
                            <a:schemeClr val="bg1"/>
                          </a:solidFill>
                        </a:rPr>
                        <a:t> 1</a:t>
                      </a:r>
                      <a:endParaRPr lang="en-US" sz="3200" dirty="0">
                        <a:solidFill>
                          <a:schemeClr val="bg1"/>
                        </a:solidFill>
                      </a:endParaRPr>
                    </a:p>
                  </a:txBody>
                  <a:tcPr marL="127609" marR="127609" marT="63804" marB="63804" anchor="ctr"/>
                </a:tc>
                <a:tc>
                  <a:txBody>
                    <a:bodyPr/>
                    <a:lstStyle/>
                    <a:p>
                      <a:pPr algn="ctr"/>
                      <a:r>
                        <a:rPr lang="en-US" sz="3200" dirty="0">
                          <a:solidFill>
                            <a:schemeClr val="bg1"/>
                          </a:solidFill>
                        </a:rPr>
                        <a:t>Person 2</a:t>
                      </a:r>
                    </a:p>
                  </a:txBody>
                  <a:tcPr marL="127609" marR="127609" marT="63804" marB="63804" anchor="ctr"/>
                </a:tc>
                <a:extLst>
                  <a:ext uri="{0D108BD9-81ED-4DB2-BD59-A6C34878D82A}">
                    <a16:rowId xmlns:a16="http://schemas.microsoft.com/office/drawing/2014/main" val="744744731"/>
                  </a:ext>
                </a:extLst>
              </a:tr>
              <a:tr h="934027">
                <a:tc>
                  <a:txBody>
                    <a:bodyPr/>
                    <a:lstStyle/>
                    <a:p>
                      <a:r>
                        <a:rPr lang="en-US" sz="3200" b="1" dirty="0">
                          <a:solidFill>
                            <a:srgbClr val="00589A"/>
                          </a:solidFill>
                        </a:rPr>
                        <a:t>1. </a:t>
                      </a:r>
                      <a:r>
                        <a:rPr lang="en-US" sz="3200" dirty="0"/>
                        <a:t>What city would you like to visit?</a:t>
                      </a:r>
                    </a:p>
                  </a:txBody>
                  <a:tcPr marL="127609" marR="127609" marT="63804" marB="63804" anchor="ctr"/>
                </a:tc>
                <a:tc>
                  <a:txBody>
                    <a:bodyPr/>
                    <a:lstStyle/>
                    <a:p>
                      <a:endParaRPr lang="en-US" sz="3200" dirty="0"/>
                    </a:p>
                  </a:txBody>
                  <a:tcPr marL="127609" marR="127609" marT="63804" marB="63804"/>
                </a:tc>
                <a:tc>
                  <a:txBody>
                    <a:bodyPr/>
                    <a:lstStyle/>
                    <a:p>
                      <a:endParaRPr lang="en-US" sz="3200"/>
                    </a:p>
                  </a:txBody>
                  <a:tcPr marL="127609" marR="127609" marT="63804" marB="63804"/>
                </a:tc>
                <a:extLst>
                  <a:ext uri="{0D108BD9-81ED-4DB2-BD59-A6C34878D82A}">
                    <a16:rowId xmlns:a16="http://schemas.microsoft.com/office/drawing/2014/main" val="3282504512"/>
                  </a:ext>
                </a:extLst>
              </a:tr>
              <a:tr h="934027">
                <a:tc>
                  <a:txBody>
                    <a:bodyPr/>
                    <a:lstStyle/>
                    <a:p>
                      <a:r>
                        <a:rPr lang="en-US" sz="3200" b="1" kern="1200">
                          <a:solidFill>
                            <a:srgbClr val="00589A"/>
                          </a:solidFill>
                        </a:rPr>
                        <a:t>2.</a:t>
                      </a:r>
                      <a:r>
                        <a:rPr lang="en-US" sz="3200"/>
                        <a:t> What sports do you like playing?</a:t>
                      </a:r>
                    </a:p>
                  </a:txBody>
                  <a:tcPr marL="127609" marR="127609" marT="63804" marB="63804" anchor="ctr"/>
                </a:tc>
                <a:tc>
                  <a:txBody>
                    <a:bodyPr/>
                    <a:lstStyle/>
                    <a:p>
                      <a:endParaRPr lang="en-US" sz="3200" dirty="0"/>
                    </a:p>
                  </a:txBody>
                  <a:tcPr marL="127609" marR="127609" marT="63804" marB="63804"/>
                </a:tc>
                <a:tc>
                  <a:txBody>
                    <a:bodyPr/>
                    <a:lstStyle/>
                    <a:p>
                      <a:endParaRPr lang="en-US" sz="3200" dirty="0"/>
                    </a:p>
                  </a:txBody>
                  <a:tcPr marL="127609" marR="127609" marT="63804" marB="63804"/>
                </a:tc>
                <a:extLst>
                  <a:ext uri="{0D108BD9-81ED-4DB2-BD59-A6C34878D82A}">
                    <a16:rowId xmlns:a16="http://schemas.microsoft.com/office/drawing/2014/main" val="3423254548"/>
                  </a:ext>
                </a:extLst>
              </a:tr>
              <a:tr h="934027">
                <a:tc>
                  <a:txBody>
                    <a:bodyPr/>
                    <a:lstStyle/>
                    <a:p>
                      <a:r>
                        <a:rPr lang="en-US" sz="3200" b="1" kern="1200">
                          <a:solidFill>
                            <a:srgbClr val="00589A"/>
                          </a:solidFill>
                        </a:rPr>
                        <a:t>3.</a:t>
                      </a:r>
                      <a:r>
                        <a:rPr lang="en-US" sz="3200"/>
                        <a:t> What TV programme do you like</a:t>
                      </a:r>
                    </a:p>
                    <a:p>
                      <a:r>
                        <a:rPr lang="en-US" sz="3200" baseline="0"/>
                        <a:t>     </a:t>
                      </a:r>
                      <a:r>
                        <a:rPr lang="en-US" sz="3200"/>
                        <a:t>watching?</a:t>
                      </a:r>
                    </a:p>
                  </a:txBody>
                  <a:tcPr marL="127609" marR="127609" marT="63804" marB="63804" anchor="ctr"/>
                </a:tc>
                <a:tc>
                  <a:txBody>
                    <a:bodyPr/>
                    <a:lstStyle/>
                    <a:p>
                      <a:endParaRPr lang="en-US" sz="3200"/>
                    </a:p>
                  </a:txBody>
                  <a:tcPr marL="127609" marR="127609" marT="63804" marB="63804"/>
                </a:tc>
                <a:tc>
                  <a:txBody>
                    <a:bodyPr/>
                    <a:lstStyle/>
                    <a:p>
                      <a:endParaRPr lang="en-US" sz="3200" dirty="0"/>
                    </a:p>
                  </a:txBody>
                  <a:tcPr marL="127609" marR="127609" marT="63804" marB="63804"/>
                </a:tc>
                <a:extLst>
                  <a:ext uri="{0D108BD9-81ED-4DB2-BD59-A6C34878D82A}">
                    <a16:rowId xmlns:a16="http://schemas.microsoft.com/office/drawing/2014/main" val="3309751485"/>
                  </a:ext>
                </a:extLst>
              </a:tr>
            </a:tbl>
          </a:graphicData>
        </a:graphic>
      </p:graphicFrame>
    </p:spTree>
    <p:extLst>
      <p:ext uri="{BB962C8B-B14F-4D97-AF65-F5344CB8AC3E}">
        <p14:creationId xmlns:p14="http://schemas.microsoft.com/office/powerpoint/2010/main" val="3375444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63101" y="3692300"/>
            <a:ext cx="3557176" cy="707886"/>
          </a:xfrm>
          <a:prstGeom prst="rect">
            <a:avLst/>
          </a:prstGeom>
          <a:noFill/>
        </p:spPr>
        <p:txBody>
          <a:bodyPr wrap="square" rtlCol="0">
            <a:spAutoFit/>
          </a:bodyPr>
          <a:lstStyle/>
          <a:p>
            <a:pPr algn="ctr"/>
            <a:r>
              <a:rPr lang="en-US" sz="4000" b="1" dirty="0" smtClean="0">
                <a:solidFill>
                  <a:srgbClr val="0084B1"/>
                </a:solidFill>
              </a:rPr>
              <a:t>Listening</a:t>
            </a:r>
            <a:endParaRPr lang="en-US" sz="4000" b="1" dirty="0">
              <a:solidFill>
                <a:srgbClr val="0084B1"/>
              </a:solidFill>
            </a:endParaRPr>
          </a:p>
        </p:txBody>
      </p:sp>
      <p:sp>
        <p:nvSpPr>
          <p:cNvPr id="18" name="Rounded Rectangle 17"/>
          <p:cNvSpPr/>
          <p:nvPr/>
        </p:nvSpPr>
        <p:spPr>
          <a:xfrm>
            <a:off x="3969103" y="2847694"/>
            <a:ext cx="4202222"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419678" y="2897877"/>
            <a:ext cx="6095620" cy="523220"/>
          </a:xfrm>
          <a:prstGeom prst="rect">
            <a:avLst/>
          </a:prstGeom>
          <a:noFill/>
        </p:spPr>
        <p:txBody>
          <a:bodyPr wrap="square" rtlCol="0">
            <a:spAutoFit/>
          </a:bodyPr>
          <a:lstStyle/>
          <a:p>
            <a:r>
              <a:rPr lang="en-US" sz="2800" b="1" dirty="0" smtClean="0">
                <a:solidFill>
                  <a:schemeClr val="bg1"/>
                </a:solidFill>
              </a:rPr>
              <a:t>REVIEW 3: LESSON </a:t>
            </a:r>
            <a:r>
              <a:rPr lang="en-US" sz="2800" b="1" dirty="0" smtClean="0">
                <a:solidFill>
                  <a:schemeClr val="bg1"/>
                </a:solidFill>
              </a:rPr>
              <a:t>2</a:t>
            </a:r>
            <a:endParaRPr lang="en-US" sz="2800" b="1" dirty="0" smtClean="0">
              <a:solidFill>
                <a:schemeClr val="bg1"/>
              </a:solidFill>
            </a:endParaRPr>
          </a:p>
        </p:txBody>
      </p:sp>
      <p:sp>
        <p:nvSpPr>
          <p:cNvPr id="3" name="Oval 2"/>
          <p:cNvSpPr/>
          <p:nvPr/>
        </p:nvSpPr>
        <p:spPr>
          <a:xfrm>
            <a:off x="3360273" y="2714534"/>
            <a:ext cx="929263" cy="889906"/>
          </a:xfrm>
          <a:prstGeom prst="ellipse">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238" y="2758912"/>
            <a:ext cx="990895" cy="801149"/>
          </a:xfrm>
          <a:prstGeom prst="rect">
            <a:avLst/>
          </a:prstGeom>
        </p:spPr>
      </p:pic>
    </p:spTree>
    <p:extLst>
      <p:ext uri="{BB962C8B-B14F-4D97-AF65-F5344CB8AC3E}">
        <p14:creationId xmlns:p14="http://schemas.microsoft.com/office/powerpoint/2010/main" val="3661711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161514"/>
            <a:ext cx="10979362" cy="1077218"/>
          </a:xfrm>
          <a:prstGeom prst="rect">
            <a:avLst/>
          </a:prstGeom>
          <a:noFill/>
          <a:effectLst/>
        </p:spPr>
        <p:txBody>
          <a:bodyPr wrap="square" rtlCol="0">
            <a:spAutoFit/>
          </a:bodyPr>
          <a:lstStyle/>
          <a:p>
            <a:r>
              <a:rPr lang="en-US" sz="3200" b="1" dirty="0">
                <a:latin typeface="Arial" panose="020B0604020202020204" pitchFamily="34" charset="0"/>
                <a:cs typeface="Arial" panose="020B0604020202020204" pitchFamily="34" charset="0"/>
              </a:rPr>
              <a:t>Listen  to  a  talk  about  Singapore and fill the missing information.</a:t>
            </a:r>
            <a:endParaRPr lang="en-US" sz="3200" b="1" dirty="0">
              <a:latin typeface="Arial" panose="020B0604020202020204" pitchFamily="34" charset="0"/>
              <a:cs typeface="Arial" panose="020B0604020202020204" pitchFamily="34" charset="0"/>
            </a:endParaRPr>
          </a:p>
        </p:txBody>
      </p:sp>
      <p:sp>
        <p:nvSpPr>
          <p:cNvPr id="16" name="Rounded Rectangle 15"/>
          <p:cNvSpPr/>
          <p:nvPr/>
        </p:nvSpPr>
        <p:spPr>
          <a:xfrm>
            <a:off x="487067" y="117182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0691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REVIEW 3</a:t>
            </a:r>
          </a:p>
        </p:txBody>
      </p:sp>
      <p:pic>
        <p:nvPicPr>
          <p:cNvPr id="33" name="B2_22">
            <a:hlinkClick r:id="" action="ppaction://media"/>
            <a:extLst>
              <a:ext uri="{FF2B5EF4-FFF2-40B4-BE49-F238E27FC236}">
                <a16:creationId xmlns:a16="http://schemas.microsoft.com/office/drawing/2014/main" id="{A425D5E6-38A8-40ED-994C-F39786740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38241" y="1837194"/>
            <a:ext cx="487363" cy="487363"/>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3176" y="1926157"/>
            <a:ext cx="2904329" cy="1923731"/>
          </a:xfrm>
          <a:prstGeom prst="round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3175" y="4722226"/>
            <a:ext cx="2819726" cy="1879646"/>
          </a:xfrm>
          <a:prstGeom prst="roundRect">
            <a:avLst/>
          </a:prstGeom>
        </p:spPr>
      </p:pic>
      <p:sp>
        <p:nvSpPr>
          <p:cNvPr id="36" name="Rounded Rectangle 35"/>
          <p:cNvSpPr/>
          <p:nvPr/>
        </p:nvSpPr>
        <p:spPr>
          <a:xfrm>
            <a:off x="9011192" y="4034914"/>
            <a:ext cx="2680854" cy="481445"/>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7" name="Rounded Rectangle 36"/>
          <p:cNvSpPr/>
          <p:nvPr/>
        </p:nvSpPr>
        <p:spPr>
          <a:xfrm>
            <a:off x="4987278" y="5929966"/>
            <a:ext cx="3625607" cy="520706"/>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8" name="TextBox 37"/>
          <p:cNvSpPr txBox="1"/>
          <p:nvPr/>
        </p:nvSpPr>
        <p:spPr>
          <a:xfrm>
            <a:off x="8864888" y="3974050"/>
            <a:ext cx="2943426" cy="584775"/>
          </a:xfrm>
          <a:prstGeom prst="rect">
            <a:avLst/>
          </a:prstGeom>
          <a:noFill/>
        </p:spPr>
        <p:txBody>
          <a:bodyPr wrap="square" rtlCol="0">
            <a:spAutoFit/>
          </a:bodyPr>
          <a:lstStyle/>
          <a:p>
            <a:pPr algn="ctr"/>
            <a:r>
              <a:rPr lang="en-US" sz="3200" b="1" dirty="0" err="1">
                <a:solidFill>
                  <a:srgbClr val="00589A"/>
                </a:solidFill>
              </a:rPr>
              <a:t>Merlion</a:t>
            </a:r>
            <a:r>
              <a:rPr lang="en-US" sz="3200" b="1" dirty="0">
                <a:solidFill>
                  <a:srgbClr val="00589A"/>
                </a:solidFill>
              </a:rPr>
              <a:t> Park</a:t>
            </a:r>
          </a:p>
        </p:txBody>
      </p:sp>
      <p:sp>
        <p:nvSpPr>
          <p:cNvPr id="39" name="TextBox 38"/>
          <p:cNvSpPr txBox="1"/>
          <p:nvPr/>
        </p:nvSpPr>
        <p:spPr>
          <a:xfrm>
            <a:off x="4987279" y="5865897"/>
            <a:ext cx="3625607" cy="584775"/>
          </a:xfrm>
          <a:prstGeom prst="rect">
            <a:avLst/>
          </a:prstGeom>
          <a:noFill/>
        </p:spPr>
        <p:txBody>
          <a:bodyPr wrap="square" rtlCol="0">
            <a:spAutoFit/>
          </a:bodyPr>
          <a:lstStyle/>
          <a:p>
            <a:pPr algn="ctr"/>
            <a:r>
              <a:rPr lang="en-US" sz="3200" b="1">
                <a:solidFill>
                  <a:srgbClr val="00589A"/>
                </a:solidFill>
              </a:rPr>
              <a:t>Hop-on hop-off bus</a:t>
            </a:r>
          </a:p>
        </p:txBody>
      </p:sp>
      <p:sp>
        <p:nvSpPr>
          <p:cNvPr id="40" name="TextBox 39"/>
          <p:cNvSpPr txBox="1"/>
          <p:nvPr/>
        </p:nvSpPr>
        <p:spPr>
          <a:xfrm>
            <a:off x="146304" y="2217140"/>
            <a:ext cx="8929533" cy="3193182"/>
          </a:xfrm>
          <a:prstGeom prst="rect">
            <a:avLst/>
          </a:prstGeom>
          <a:noFill/>
        </p:spPr>
        <p:txBody>
          <a:bodyPr wrap="square" rtlCol="0">
            <a:spAutoFit/>
          </a:bodyPr>
          <a:lstStyle/>
          <a:p>
            <a:pPr algn="just">
              <a:lnSpc>
                <a:spcPct val="130000"/>
              </a:lnSpc>
            </a:pPr>
            <a:r>
              <a:rPr lang="en-US" sz="3100" dirty="0"/>
              <a:t>Singapore attracts millions of (1</a:t>
            </a:r>
            <a:r>
              <a:rPr lang="en-US" sz="3100" dirty="0" smtClean="0"/>
              <a:t>)_______ every year.</a:t>
            </a:r>
            <a:endParaRPr lang="en-US" sz="3100" dirty="0"/>
          </a:p>
          <a:p>
            <a:pPr algn="just">
              <a:lnSpc>
                <a:spcPct val="130000"/>
              </a:lnSpc>
            </a:pPr>
            <a:r>
              <a:rPr lang="en-US" sz="3100" dirty="0"/>
              <a:t>A hop-on hop-off  bus goes (2</a:t>
            </a:r>
            <a:r>
              <a:rPr lang="en-US" sz="3100" dirty="0"/>
              <a:t>)_____ around the city. </a:t>
            </a:r>
          </a:p>
          <a:p>
            <a:pPr algn="just">
              <a:lnSpc>
                <a:spcPct val="130000"/>
              </a:lnSpc>
            </a:pPr>
            <a:r>
              <a:rPr lang="en-US" sz="3100" dirty="0" smtClean="0"/>
              <a:t>The </a:t>
            </a:r>
            <a:r>
              <a:rPr lang="en-US" sz="3100" dirty="0"/>
              <a:t>cost of the tour is (3</a:t>
            </a:r>
            <a:r>
              <a:rPr lang="en-US" sz="3100" dirty="0"/>
              <a:t>) ___ dollars. </a:t>
            </a:r>
            <a:endParaRPr lang="en-US" sz="3100" dirty="0"/>
          </a:p>
          <a:p>
            <a:pPr algn="just">
              <a:lnSpc>
                <a:spcPct val="130000"/>
              </a:lnSpc>
            </a:pPr>
            <a:r>
              <a:rPr lang="en-US" sz="3100" dirty="0"/>
              <a:t>The bus comes every (4</a:t>
            </a:r>
            <a:r>
              <a:rPr lang="en-US" sz="3100" dirty="0"/>
              <a:t>) ____ minutes. </a:t>
            </a:r>
            <a:endParaRPr lang="en-US" sz="3100" dirty="0"/>
          </a:p>
          <a:p>
            <a:pPr algn="just">
              <a:lnSpc>
                <a:spcPct val="130000"/>
              </a:lnSpc>
            </a:pPr>
            <a:r>
              <a:rPr lang="en-US" sz="3100" dirty="0"/>
              <a:t>This tour is good for people with (5</a:t>
            </a:r>
            <a:r>
              <a:rPr lang="en-US" sz="3100" dirty="0"/>
              <a:t>)____ time</a:t>
            </a:r>
            <a:r>
              <a:rPr lang="en-US" sz="3100" dirty="0" smtClean="0"/>
              <a:t>.</a:t>
            </a:r>
            <a:endParaRPr lang="en-US" sz="3100" dirty="0"/>
          </a:p>
        </p:txBody>
      </p:sp>
      <p:sp>
        <p:nvSpPr>
          <p:cNvPr id="42" name="TextBox 41">
            <a:extLst>
              <a:ext uri="{FF2B5EF4-FFF2-40B4-BE49-F238E27FC236}">
                <a16:creationId xmlns:a16="http://schemas.microsoft.com/office/drawing/2014/main" id="{A5C2A02C-0F44-4C5A-A827-F91999E175B9}"/>
              </a:ext>
            </a:extLst>
          </p:cNvPr>
          <p:cNvSpPr txBox="1"/>
          <p:nvPr/>
        </p:nvSpPr>
        <p:spPr>
          <a:xfrm>
            <a:off x="5407157" y="2251441"/>
            <a:ext cx="1392926" cy="584775"/>
          </a:xfrm>
          <a:prstGeom prst="rect">
            <a:avLst/>
          </a:prstGeom>
          <a:noFill/>
        </p:spPr>
        <p:txBody>
          <a:bodyPr wrap="square">
            <a:spAutoFit/>
          </a:bodyPr>
          <a:lstStyle/>
          <a:p>
            <a:r>
              <a:rPr lang="en-US" sz="3200" dirty="0" smtClean="0">
                <a:solidFill>
                  <a:srgbClr val="00B050"/>
                </a:solidFill>
              </a:rPr>
              <a:t>visitors</a:t>
            </a:r>
            <a:endParaRPr lang="en-US" sz="3200" dirty="0"/>
          </a:p>
        </p:txBody>
      </p:sp>
      <p:sp>
        <p:nvSpPr>
          <p:cNvPr id="44" name="TextBox 43">
            <a:extLst>
              <a:ext uri="{FF2B5EF4-FFF2-40B4-BE49-F238E27FC236}">
                <a16:creationId xmlns:a16="http://schemas.microsoft.com/office/drawing/2014/main" id="{3D106720-12CE-4D95-A416-7ACFAE11D1D8}"/>
              </a:ext>
            </a:extLst>
          </p:cNvPr>
          <p:cNvSpPr txBox="1"/>
          <p:nvPr/>
        </p:nvSpPr>
        <p:spPr>
          <a:xfrm>
            <a:off x="5023463" y="2888023"/>
            <a:ext cx="1329700" cy="608049"/>
          </a:xfrm>
          <a:prstGeom prst="rect">
            <a:avLst/>
          </a:prstGeom>
          <a:noFill/>
        </p:spPr>
        <p:txBody>
          <a:bodyPr wrap="square">
            <a:spAutoFit/>
          </a:bodyPr>
          <a:lstStyle/>
          <a:p>
            <a:r>
              <a:rPr lang="en-US" sz="3200" dirty="0" smtClean="0">
                <a:solidFill>
                  <a:srgbClr val="00B050"/>
                </a:solidFill>
              </a:rPr>
              <a:t>slowly</a:t>
            </a:r>
            <a:endParaRPr lang="en-US" sz="3200" dirty="0"/>
          </a:p>
        </p:txBody>
      </p:sp>
      <p:sp>
        <p:nvSpPr>
          <p:cNvPr id="46" name="TextBox 45">
            <a:extLst>
              <a:ext uri="{FF2B5EF4-FFF2-40B4-BE49-F238E27FC236}">
                <a16:creationId xmlns:a16="http://schemas.microsoft.com/office/drawing/2014/main" id="{6CB9B752-64A4-4AFE-ADAB-25881772A151}"/>
              </a:ext>
            </a:extLst>
          </p:cNvPr>
          <p:cNvSpPr txBox="1"/>
          <p:nvPr/>
        </p:nvSpPr>
        <p:spPr>
          <a:xfrm>
            <a:off x="4259158" y="3521343"/>
            <a:ext cx="851233" cy="584775"/>
          </a:xfrm>
          <a:prstGeom prst="rect">
            <a:avLst/>
          </a:prstGeom>
          <a:noFill/>
        </p:spPr>
        <p:txBody>
          <a:bodyPr wrap="square">
            <a:spAutoFit/>
          </a:bodyPr>
          <a:lstStyle/>
          <a:p>
            <a:r>
              <a:rPr lang="en-US" sz="3200" dirty="0" smtClean="0">
                <a:solidFill>
                  <a:srgbClr val="00B050"/>
                </a:solidFill>
              </a:rPr>
              <a:t>35</a:t>
            </a:r>
            <a:endParaRPr lang="en-US" sz="3200" dirty="0"/>
          </a:p>
        </p:txBody>
      </p:sp>
      <p:sp>
        <p:nvSpPr>
          <p:cNvPr id="48" name="TextBox 47">
            <a:extLst>
              <a:ext uri="{FF2B5EF4-FFF2-40B4-BE49-F238E27FC236}">
                <a16:creationId xmlns:a16="http://schemas.microsoft.com/office/drawing/2014/main" id="{D4E1776C-88AD-45EF-B47B-F6B825B43B2D}"/>
              </a:ext>
            </a:extLst>
          </p:cNvPr>
          <p:cNvSpPr txBox="1"/>
          <p:nvPr/>
        </p:nvSpPr>
        <p:spPr>
          <a:xfrm>
            <a:off x="4320042" y="4135065"/>
            <a:ext cx="824787" cy="584775"/>
          </a:xfrm>
          <a:prstGeom prst="rect">
            <a:avLst/>
          </a:prstGeom>
          <a:noFill/>
        </p:spPr>
        <p:txBody>
          <a:bodyPr wrap="square">
            <a:spAutoFit/>
          </a:bodyPr>
          <a:lstStyle/>
          <a:p>
            <a:r>
              <a:rPr lang="en-US" sz="3200" dirty="0" smtClean="0">
                <a:solidFill>
                  <a:srgbClr val="00B050"/>
                </a:solidFill>
              </a:rPr>
              <a:t>30</a:t>
            </a:r>
            <a:endParaRPr lang="en-US" sz="3200" dirty="0"/>
          </a:p>
        </p:txBody>
      </p:sp>
      <p:sp>
        <p:nvSpPr>
          <p:cNvPr id="50" name="TextBox 49">
            <a:extLst>
              <a:ext uri="{FF2B5EF4-FFF2-40B4-BE49-F238E27FC236}">
                <a16:creationId xmlns:a16="http://schemas.microsoft.com/office/drawing/2014/main" id="{44467E85-AC92-46D7-96B4-CAB00AE592CF}"/>
              </a:ext>
            </a:extLst>
          </p:cNvPr>
          <p:cNvSpPr txBox="1"/>
          <p:nvPr/>
        </p:nvSpPr>
        <p:spPr>
          <a:xfrm>
            <a:off x="5879531" y="4734154"/>
            <a:ext cx="1192419" cy="584775"/>
          </a:xfrm>
          <a:prstGeom prst="rect">
            <a:avLst/>
          </a:prstGeom>
          <a:noFill/>
        </p:spPr>
        <p:txBody>
          <a:bodyPr wrap="square">
            <a:spAutoFit/>
          </a:bodyPr>
          <a:lstStyle/>
          <a:p>
            <a:r>
              <a:rPr lang="en-US" sz="3200" dirty="0" smtClean="0">
                <a:solidFill>
                  <a:srgbClr val="00B050"/>
                </a:solidFill>
              </a:rPr>
              <a:t>little</a:t>
            </a:r>
            <a:endParaRPr lang="en-US" sz="3200" dirty="0"/>
          </a:p>
        </p:txBody>
      </p:sp>
    </p:spTree>
    <p:extLst>
      <p:ext uri="{BB962C8B-B14F-4D97-AF65-F5344CB8AC3E}">
        <p14:creationId xmlns:p14="http://schemas.microsoft.com/office/powerpoint/2010/main" val="30098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1808" fill="hold"/>
                                        <p:tgtEl>
                                          <p:spTgt spid="33"/>
                                        </p:tgtEl>
                                      </p:cBhvr>
                                    </p:cmd>
                                  </p:childTnLst>
                                </p:cTn>
                              </p:par>
                            </p:childTnLst>
                          </p:cTn>
                        </p:par>
                      </p:childTnLst>
                    </p:cTn>
                  </p:par>
                </p:childTnLst>
              </p:cTn>
              <p:nextCondLst>
                <p:cond evt="onClick" delay="0">
                  <p:tgtEl>
                    <p:spTgt spid="33"/>
                  </p:tgtEl>
                </p:cond>
              </p:nextCondLst>
            </p:seq>
            <p:audio>
              <p:cMediaNode vol="80000">
                <p:cTn id="24" fill="hold" display="0">
                  <p:stCondLst>
                    <p:cond delay="indefinite"/>
                  </p:stCondLst>
                  <p:endCondLst>
                    <p:cond evt="onStopAudio" delay="0">
                      <p:tgtEl>
                        <p:sldTgt/>
                      </p:tgtEl>
                    </p:cond>
                  </p:endCondLst>
                </p:cTn>
                <p:tgtEl>
                  <p:spTgt spid="33"/>
                </p:tgtEl>
              </p:cMediaNode>
            </p:audio>
          </p:childTnLst>
        </p:cTn>
      </p:par>
    </p:tnLst>
    <p:bldLst>
      <p:bldP spid="44" grpId="0"/>
      <p:bldP spid="46" grpId="0"/>
      <p:bldP spid="48"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487067" y="117182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0691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REVIEW 3</a:t>
            </a:r>
          </a:p>
        </p:txBody>
      </p:sp>
      <p:pic>
        <p:nvPicPr>
          <p:cNvPr id="33" name="B2_22">
            <a:hlinkClick r:id="" action="ppaction://media"/>
            <a:extLst>
              <a:ext uri="{FF2B5EF4-FFF2-40B4-BE49-F238E27FC236}">
                <a16:creationId xmlns:a16="http://schemas.microsoft.com/office/drawing/2014/main" id="{A425D5E6-38A8-40ED-994C-F39786740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437" y="1270664"/>
            <a:ext cx="487363" cy="487363"/>
          </a:xfrm>
          <a:prstGeom prst="rect">
            <a:avLst/>
          </a:prstGeom>
        </p:spPr>
      </p:pic>
      <p:sp>
        <p:nvSpPr>
          <p:cNvPr id="2" name="Rectangle 1"/>
          <p:cNvSpPr/>
          <p:nvPr/>
        </p:nvSpPr>
        <p:spPr>
          <a:xfrm>
            <a:off x="513588" y="2324557"/>
            <a:ext cx="11180064" cy="4425827"/>
          </a:xfrm>
          <a:prstGeom prst="rect">
            <a:avLst/>
          </a:prstGeom>
        </p:spPr>
        <p:txBody>
          <a:bodyPr wrap="square">
            <a:spAutoFit/>
          </a:bodyPr>
          <a:lstStyle/>
          <a:p>
            <a:pPr algn="just">
              <a:lnSpc>
                <a:spcPct val="110000"/>
              </a:lnSpc>
            </a:pPr>
            <a:r>
              <a:rPr lang="en-US" sz="3200" smtClean="0">
                <a:solidFill>
                  <a:srgbClr val="333333"/>
                </a:solidFill>
                <a:latin typeface="Helvetica Neue"/>
              </a:rPr>
              <a:t>Singapore is a small island city-state. </a:t>
            </a:r>
            <a:r>
              <a:rPr lang="en-US" sz="3200" smtClean="0">
                <a:solidFill>
                  <a:srgbClr val="7030A0"/>
                </a:solidFill>
                <a:latin typeface="Helvetica Neue"/>
              </a:rPr>
              <a:t>It attracts millions of visitors every year</a:t>
            </a:r>
            <a:r>
              <a:rPr lang="en-US" sz="3200" smtClean="0">
                <a:solidFill>
                  <a:srgbClr val="333333"/>
                </a:solidFill>
                <a:latin typeface="Helvetica Neue"/>
              </a:rPr>
              <a:t>. </a:t>
            </a:r>
            <a:r>
              <a:rPr lang="en-US" sz="3200" smtClean="0">
                <a:solidFill>
                  <a:srgbClr val="7030A0"/>
                </a:solidFill>
                <a:latin typeface="Helvetica Neue"/>
              </a:rPr>
              <a:t>A good way to see the city is by taking a hop-on hop-off bus. The bus goes slowly around the city.</a:t>
            </a:r>
            <a:r>
              <a:rPr lang="en-US" sz="3200" smtClean="0">
                <a:solidFill>
                  <a:srgbClr val="333333"/>
                </a:solidFill>
                <a:latin typeface="Helvetica Neue"/>
              </a:rPr>
              <a:t> It stops at different attractions like Chinatown and Merlion Park. You can get off the bus at any place, and then get on the next bus. </a:t>
            </a:r>
            <a:r>
              <a:rPr lang="en-US" sz="3200" smtClean="0">
                <a:solidFill>
                  <a:srgbClr val="7030A0"/>
                </a:solidFill>
                <a:latin typeface="Helvetica Neue"/>
              </a:rPr>
              <a:t>The tour costs 35 dollars, and there is a bus every 30 minutes. This kind of sightseeing is good for people with little time in the city.</a:t>
            </a:r>
            <a:endParaRPr lang="en-US" sz="3200" dirty="0">
              <a:solidFill>
                <a:srgbClr val="7030A0"/>
              </a:solidFill>
            </a:endParaRPr>
          </a:p>
        </p:txBody>
      </p:sp>
      <p:sp>
        <p:nvSpPr>
          <p:cNvPr id="4" name="Rectangle 3"/>
          <p:cNvSpPr/>
          <p:nvPr/>
        </p:nvSpPr>
        <p:spPr>
          <a:xfrm>
            <a:off x="4358506" y="1301125"/>
            <a:ext cx="2603405"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3200" b="1" dirty="0"/>
              <a:t>AUDIO SCRIPT</a:t>
            </a:r>
          </a:p>
        </p:txBody>
      </p:sp>
    </p:spTree>
    <p:extLst>
      <p:ext uri="{BB962C8B-B14F-4D97-AF65-F5344CB8AC3E}">
        <p14:creationId xmlns:p14="http://schemas.microsoft.com/office/powerpoint/2010/main" val="3139070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8"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63101" y="3692300"/>
            <a:ext cx="3557176" cy="707886"/>
          </a:xfrm>
          <a:prstGeom prst="rect">
            <a:avLst/>
          </a:prstGeom>
          <a:noFill/>
        </p:spPr>
        <p:txBody>
          <a:bodyPr wrap="square" rtlCol="0">
            <a:spAutoFit/>
          </a:bodyPr>
          <a:lstStyle/>
          <a:p>
            <a:pPr algn="ctr"/>
            <a:r>
              <a:rPr lang="en-US" sz="4000" b="1" dirty="0" smtClean="0">
                <a:solidFill>
                  <a:srgbClr val="0084B1"/>
                </a:solidFill>
              </a:rPr>
              <a:t>Writing</a:t>
            </a:r>
            <a:endParaRPr lang="en-US" sz="4000" b="1" dirty="0">
              <a:solidFill>
                <a:srgbClr val="0084B1"/>
              </a:solidFill>
            </a:endParaRPr>
          </a:p>
        </p:txBody>
      </p:sp>
      <p:sp>
        <p:nvSpPr>
          <p:cNvPr id="18" name="Rounded Rectangle 17"/>
          <p:cNvSpPr/>
          <p:nvPr/>
        </p:nvSpPr>
        <p:spPr>
          <a:xfrm>
            <a:off x="3969103" y="2847694"/>
            <a:ext cx="4202222"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419678" y="2897877"/>
            <a:ext cx="6095620" cy="523220"/>
          </a:xfrm>
          <a:prstGeom prst="rect">
            <a:avLst/>
          </a:prstGeom>
          <a:noFill/>
        </p:spPr>
        <p:txBody>
          <a:bodyPr wrap="square" rtlCol="0">
            <a:spAutoFit/>
          </a:bodyPr>
          <a:lstStyle/>
          <a:p>
            <a:r>
              <a:rPr lang="en-US" sz="2800" b="1" dirty="0" smtClean="0">
                <a:solidFill>
                  <a:schemeClr val="bg1"/>
                </a:solidFill>
              </a:rPr>
              <a:t>REVIEW 3: LESSON </a:t>
            </a:r>
            <a:r>
              <a:rPr lang="en-US" sz="2800" b="1" dirty="0" smtClean="0">
                <a:solidFill>
                  <a:schemeClr val="bg1"/>
                </a:solidFill>
              </a:rPr>
              <a:t>2</a:t>
            </a:r>
            <a:endParaRPr lang="en-US" sz="2800" b="1" dirty="0" smtClean="0">
              <a:solidFill>
                <a:schemeClr val="bg1"/>
              </a:solidFill>
            </a:endParaRPr>
          </a:p>
        </p:txBody>
      </p:sp>
      <p:sp>
        <p:nvSpPr>
          <p:cNvPr id="3" name="Oval 2"/>
          <p:cNvSpPr/>
          <p:nvPr/>
        </p:nvSpPr>
        <p:spPr>
          <a:xfrm>
            <a:off x="3360273" y="2714534"/>
            <a:ext cx="929263" cy="889906"/>
          </a:xfrm>
          <a:prstGeom prst="ellipse">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238" y="2758912"/>
            <a:ext cx="990895" cy="801149"/>
          </a:xfrm>
          <a:prstGeom prst="rect">
            <a:avLst/>
          </a:prstGeom>
        </p:spPr>
      </p:pic>
    </p:spTree>
    <p:extLst>
      <p:ext uri="{BB962C8B-B14F-4D97-AF65-F5344CB8AC3E}">
        <p14:creationId xmlns:p14="http://schemas.microsoft.com/office/powerpoint/2010/main" val="1228697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051755"/>
            <a:ext cx="11355687" cy="1015663"/>
          </a:xfrm>
          <a:prstGeom prst="rect">
            <a:avLst/>
          </a:prstGeom>
          <a:noFill/>
          <a:effectLst/>
        </p:spPr>
        <p:txBody>
          <a:bodyPr wrap="square" rtlCol="0">
            <a:spAutoFit/>
          </a:bodyPr>
          <a:lstStyle/>
          <a:p>
            <a:r>
              <a:rPr lang="en-US" sz="3000" b="1" dirty="0" smtClean="0">
                <a:effectLst>
                  <a:glow rad="88900">
                    <a:schemeClr val="bg1"/>
                  </a:glow>
                </a:effectLst>
                <a:latin typeface="Arial" panose="020B0604020202020204" pitchFamily="34" charset="0"/>
                <a:cs typeface="Arial" panose="020B0604020202020204" pitchFamily="34" charset="0"/>
              </a:rPr>
              <a:t>Look </a:t>
            </a:r>
            <a:r>
              <a:rPr lang="en-US" sz="3000" b="1" dirty="0">
                <a:effectLst>
                  <a:glow rad="88900">
                    <a:schemeClr val="bg1"/>
                  </a:glow>
                </a:effectLst>
                <a:latin typeface="Arial" panose="020B0604020202020204" pitchFamily="34" charset="0"/>
                <a:cs typeface="Arial" panose="020B0604020202020204" pitchFamily="34" charset="0"/>
              </a:rPr>
              <a:t>at the information on Mark’s visit to India last summer. Write a paragraph of about 50 words about his visit</a:t>
            </a:r>
            <a:r>
              <a:rPr lang="en-US" sz="3000" b="1" dirty="0" smtClean="0">
                <a:effectLst>
                  <a:glow rad="88900">
                    <a:schemeClr val="bg1"/>
                  </a:glow>
                </a:effectLst>
                <a:latin typeface="Arial" panose="020B0604020202020204" pitchFamily="34" charset="0"/>
                <a:cs typeface="Arial" panose="020B0604020202020204" pitchFamily="34" charset="0"/>
              </a:rPr>
              <a:t>.</a:t>
            </a:r>
            <a:endParaRPr lang="en-US" sz="30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REVIEW 3</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9" name="TextBox 48"/>
          <p:cNvSpPr txBox="1"/>
          <p:nvPr/>
        </p:nvSpPr>
        <p:spPr>
          <a:xfrm>
            <a:off x="507988" y="2162678"/>
            <a:ext cx="5702917" cy="584775"/>
          </a:xfrm>
          <a:prstGeom prst="rect">
            <a:avLst/>
          </a:prstGeom>
          <a:noFill/>
        </p:spPr>
        <p:txBody>
          <a:bodyPr wrap="square" rtlCol="0">
            <a:spAutoFit/>
          </a:bodyPr>
          <a:lstStyle/>
          <a:p>
            <a:r>
              <a:rPr lang="en-US" sz="3200" b="1" dirty="0"/>
              <a:t>You can start with:</a:t>
            </a:r>
          </a:p>
        </p:txBody>
      </p:sp>
      <p:sp>
        <p:nvSpPr>
          <p:cNvPr id="50" name="TextBox 49"/>
          <p:cNvSpPr txBox="1"/>
          <p:nvPr/>
        </p:nvSpPr>
        <p:spPr>
          <a:xfrm>
            <a:off x="3840803" y="1986917"/>
            <a:ext cx="7974812" cy="1015663"/>
          </a:xfrm>
          <a:prstGeom prst="rect">
            <a:avLst/>
          </a:prstGeom>
          <a:noFill/>
        </p:spPr>
        <p:txBody>
          <a:bodyPr wrap="square" rtlCol="0">
            <a:spAutoFit/>
          </a:bodyPr>
          <a:lstStyle/>
          <a:p>
            <a:r>
              <a:rPr lang="en-US" sz="3000" dirty="0"/>
              <a:t>Last summer, Mark visited Delhi in India.</a:t>
            </a:r>
          </a:p>
          <a:p>
            <a:r>
              <a:rPr lang="en-US" sz="3000" dirty="0"/>
              <a:t>He _____________________________.</a:t>
            </a:r>
          </a:p>
        </p:txBody>
      </p:sp>
      <p:graphicFrame>
        <p:nvGraphicFramePr>
          <p:cNvPr id="2" name="Table 1"/>
          <p:cNvGraphicFramePr>
            <a:graphicFrameLocks noGrp="1"/>
          </p:cNvGraphicFramePr>
          <p:nvPr>
            <p:extLst>
              <p:ext uri="{D42A27DB-BD31-4B8C-83A1-F6EECF244321}">
                <p14:modId xmlns:p14="http://schemas.microsoft.com/office/powerpoint/2010/main" val="66948165"/>
              </p:ext>
            </p:extLst>
          </p:nvPr>
        </p:nvGraphicFramePr>
        <p:xfrm>
          <a:off x="1821477" y="3114546"/>
          <a:ext cx="8778855" cy="3657600"/>
        </p:xfrm>
        <a:graphic>
          <a:graphicData uri="http://schemas.openxmlformats.org/drawingml/2006/table">
            <a:tbl>
              <a:tblPr firstRow="1" bandRow="1">
                <a:tableStyleId>{22838BEF-8BB2-4498-84A7-C5851F593DF1}</a:tableStyleId>
              </a:tblPr>
              <a:tblGrid>
                <a:gridCol w="2781413">
                  <a:extLst>
                    <a:ext uri="{9D8B030D-6E8A-4147-A177-3AD203B41FA5}">
                      <a16:colId xmlns:a16="http://schemas.microsoft.com/office/drawing/2014/main" val="1658043324"/>
                    </a:ext>
                  </a:extLst>
                </a:gridCol>
                <a:gridCol w="5997442">
                  <a:extLst>
                    <a:ext uri="{9D8B030D-6E8A-4147-A177-3AD203B41FA5}">
                      <a16:colId xmlns:a16="http://schemas.microsoft.com/office/drawing/2014/main" val="2584069901"/>
                    </a:ext>
                  </a:extLst>
                </a:gridCol>
              </a:tblGrid>
              <a:tr h="524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b="1" kern="1200" dirty="0" smtClean="0">
                          <a:solidFill>
                            <a:schemeClr val="dk1"/>
                          </a:solidFill>
                          <a:latin typeface="+mn-lt"/>
                          <a:ea typeface="+mn-ea"/>
                          <a:cs typeface="+mn-cs"/>
                        </a:rPr>
                        <a:t>Country/City</a:t>
                      </a:r>
                    </a:p>
                  </a:txBody>
                  <a:tcPr anchor="ctr">
                    <a:solidFill>
                      <a:srgbClr val="9DC3E6"/>
                    </a:solidFill>
                  </a:tcPr>
                </a:tc>
                <a:tc>
                  <a:txBody>
                    <a:bodyPr/>
                    <a:lstStyle/>
                    <a:p>
                      <a:pPr marL="0" algn="l" defTabSz="914400" rtl="0" eaLnBrk="1" latinLnBrk="0" hangingPunct="1"/>
                      <a:r>
                        <a:rPr lang="en-US" sz="3000" b="0" kern="1200" dirty="0" smtClean="0">
                          <a:solidFill>
                            <a:schemeClr val="dk1"/>
                          </a:solidFill>
                          <a:latin typeface="+mn-lt"/>
                          <a:ea typeface="+mn-ea"/>
                          <a:cs typeface="+mn-cs"/>
                        </a:rPr>
                        <a:t>India/Delhi</a:t>
                      </a:r>
                      <a:endParaRPr lang="en-US" sz="3000" b="0" kern="1200" dirty="0">
                        <a:solidFill>
                          <a:schemeClr val="dk1"/>
                        </a:solidFill>
                        <a:latin typeface="+mn-lt"/>
                        <a:ea typeface="+mn-ea"/>
                        <a:cs typeface="+mn-cs"/>
                      </a:endParaRPr>
                    </a:p>
                  </a:txBody>
                  <a:tcPr anchor="ctr">
                    <a:solidFill>
                      <a:srgbClr val="9DC3E6"/>
                    </a:solidFill>
                  </a:tcPr>
                </a:tc>
                <a:extLst>
                  <a:ext uri="{0D108BD9-81ED-4DB2-BD59-A6C34878D82A}">
                    <a16:rowId xmlns:a16="http://schemas.microsoft.com/office/drawing/2014/main" val="1998514145"/>
                  </a:ext>
                </a:extLst>
              </a:tr>
              <a:tr h="524052">
                <a:tc>
                  <a:txBody>
                    <a:bodyPr/>
                    <a:lstStyle/>
                    <a:p>
                      <a:pPr marL="0" algn="l" defTabSz="914400" rtl="0" eaLnBrk="1" latinLnBrk="0" hangingPunct="1"/>
                      <a:r>
                        <a:rPr lang="en-US" sz="3000" b="1" kern="1200">
                          <a:solidFill>
                            <a:schemeClr val="dk1"/>
                          </a:solidFill>
                          <a:latin typeface="+mn-lt"/>
                          <a:ea typeface="+mn-ea"/>
                          <a:cs typeface="+mn-cs"/>
                        </a:rPr>
                        <a:t>Time</a:t>
                      </a:r>
                    </a:p>
                  </a:txBody>
                  <a:tcPr anchor="ctr">
                    <a:solidFill>
                      <a:srgbClr val="BDD7EE"/>
                    </a:solidFill>
                  </a:tcPr>
                </a:tc>
                <a:tc>
                  <a:txBody>
                    <a:bodyPr/>
                    <a:lstStyle/>
                    <a:p>
                      <a:pPr marL="0" algn="l" defTabSz="914400" rtl="0" eaLnBrk="1" latinLnBrk="0" hangingPunct="1"/>
                      <a:r>
                        <a:rPr lang="en-US" sz="3000" b="0" kern="1200" dirty="0">
                          <a:solidFill>
                            <a:schemeClr val="dk1"/>
                          </a:solidFill>
                          <a:latin typeface="+mn-lt"/>
                          <a:ea typeface="+mn-ea"/>
                          <a:cs typeface="+mn-cs"/>
                        </a:rPr>
                        <a:t>7 days</a:t>
                      </a:r>
                    </a:p>
                  </a:txBody>
                  <a:tcPr anchor="ctr">
                    <a:solidFill>
                      <a:srgbClr val="BDD7EE"/>
                    </a:solidFill>
                  </a:tcPr>
                </a:tc>
                <a:extLst>
                  <a:ext uri="{0D108BD9-81ED-4DB2-BD59-A6C34878D82A}">
                    <a16:rowId xmlns:a16="http://schemas.microsoft.com/office/drawing/2014/main" val="2755734270"/>
                  </a:ext>
                </a:extLst>
              </a:tr>
              <a:tr h="1339318">
                <a:tc>
                  <a:txBody>
                    <a:bodyPr/>
                    <a:lstStyle/>
                    <a:p>
                      <a:pPr marL="0" algn="l" defTabSz="914400" rtl="0" eaLnBrk="1" latinLnBrk="0" hangingPunct="1"/>
                      <a:r>
                        <a:rPr lang="en-US" sz="3000" b="1" kern="1200" dirty="0">
                          <a:solidFill>
                            <a:schemeClr val="dk1"/>
                          </a:solidFill>
                          <a:latin typeface="+mn-lt"/>
                          <a:ea typeface="+mn-ea"/>
                          <a:cs typeface="+mn-cs"/>
                        </a:rPr>
                        <a:t>Activities</a:t>
                      </a:r>
                    </a:p>
                  </a:txBody>
                  <a:tcPr anchor="ctr">
                    <a:solidFill>
                      <a:srgbClr val="BDD7EE"/>
                    </a:solidFill>
                  </a:tcPr>
                </a:tc>
                <a:tc>
                  <a:txBody>
                    <a:bodyPr/>
                    <a:lstStyle/>
                    <a:p>
                      <a:pPr marL="342900" indent="-342900" algn="l" defTabSz="914400" rtl="0" eaLnBrk="1" latinLnBrk="0" hangingPunct="1">
                        <a:buFontTx/>
                        <a:buChar char="-"/>
                      </a:pPr>
                      <a:r>
                        <a:rPr lang="en-US" sz="3000" b="0" kern="1200" dirty="0">
                          <a:solidFill>
                            <a:schemeClr val="dk1"/>
                          </a:solidFill>
                          <a:latin typeface="+mn-lt"/>
                          <a:ea typeface="+mn-ea"/>
                          <a:cs typeface="+mn-cs"/>
                        </a:rPr>
                        <a:t>Watch</a:t>
                      </a:r>
                      <a:r>
                        <a:rPr lang="en-US" sz="3000" b="0" kern="1200" baseline="0" dirty="0">
                          <a:solidFill>
                            <a:schemeClr val="dk1"/>
                          </a:solidFill>
                          <a:latin typeface="+mn-lt"/>
                          <a:ea typeface="+mn-ea"/>
                          <a:cs typeface="+mn-cs"/>
                        </a:rPr>
                        <a:t> a snake performance</a:t>
                      </a:r>
                    </a:p>
                    <a:p>
                      <a:pPr marL="342900" indent="-342900" algn="l" defTabSz="914400" rtl="0" eaLnBrk="1" latinLnBrk="0" hangingPunct="1">
                        <a:buFontTx/>
                        <a:buChar char="-"/>
                      </a:pPr>
                      <a:r>
                        <a:rPr lang="en-US" sz="3000" b="0" kern="1200" baseline="0" dirty="0">
                          <a:solidFill>
                            <a:schemeClr val="dk1"/>
                          </a:solidFill>
                          <a:latin typeface="+mn-lt"/>
                          <a:ea typeface="+mn-ea"/>
                          <a:cs typeface="+mn-cs"/>
                        </a:rPr>
                        <a:t>Visit temples</a:t>
                      </a:r>
                    </a:p>
                    <a:p>
                      <a:pPr marL="342900" indent="-342900" algn="l" defTabSz="914400" rtl="0" eaLnBrk="1" latinLnBrk="0" hangingPunct="1">
                        <a:buFontTx/>
                        <a:buChar char="-"/>
                      </a:pPr>
                      <a:r>
                        <a:rPr lang="en-US" sz="3000" b="0" kern="1200" baseline="0" dirty="0">
                          <a:solidFill>
                            <a:schemeClr val="dk1"/>
                          </a:solidFill>
                          <a:latin typeface="+mn-lt"/>
                          <a:ea typeface="+mn-ea"/>
                          <a:cs typeface="+mn-cs"/>
                        </a:rPr>
                        <a:t>Eat street food</a:t>
                      </a:r>
                      <a:endParaRPr lang="en-US" sz="3000" b="0" kern="1200" dirty="0">
                        <a:solidFill>
                          <a:schemeClr val="dk1"/>
                        </a:solidFill>
                        <a:latin typeface="+mn-lt"/>
                        <a:ea typeface="+mn-ea"/>
                        <a:cs typeface="+mn-cs"/>
                      </a:endParaRPr>
                    </a:p>
                  </a:txBody>
                  <a:tcPr anchor="ctr">
                    <a:solidFill>
                      <a:srgbClr val="BDD7EE"/>
                    </a:solidFill>
                  </a:tcPr>
                </a:tc>
                <a:extLst>
                  <a:ext uri="{0D108BD9-81ED-4DB2-BD59-A6C34878D82A}">
                    <a16:rowId xmlns:a16="http://schemas.microsoft.com/office/drawing/2014/main" val="2649482375"/>
                  </a:ext>
                </a:extLst>
              </a:tr>
              <a:tr h="524052">
                <a:tc>
                  <a:txBody>
                    <a:bodyPr/>
                    <a:lstStyle/>
                    <a:p>
                      <a:pPr marL="0" algn="l" defTabSz="914400" rtl="0" eaLnBrk="1" latinLnBrk="0" hangingPunct="1"/>
                      <a:r>
                        <a:rPr lang="en-US" sz="3000" b="1" kern="1200">
                          <a:solidFill>
                            <a:schemeClr val="dk1"/>
                          </a:solidFill>
                          <a:latin typeface="+mn-lt"/>
                          <a:ea typeface="+mn-ea"/>
                          <a:cs typeface="+mn-cs"/>
                        </a:rPr>
                        <a:t>People</a:t>
                      </a:r>
                    </a:p>
                  </a:txBody>
                  <a:tcPr anchor="ctr">
                    <a:solidFill>
                      <a:srgbClr val="DEEBF7"/>
                    </a:solidFill>
                  </a:tcPr>
                </a:tc>
                <a:tc>
                  <a:txBody>
                    <a:bodyPr/>
                    <a:lstStyle/>
                    <a:p>
                      <a:pPr marL="0" algn="l" defTabSz="914400" rtl="0" eaLnBrk="1" latinLnBrk="0" hangingPunct="1"/>
                      <a:r>
                        <a:rPr lang="en-US" sz="3000" b="0" kern="1200" dirty="0">
                          <a:solidFill>
                            <a:schemeClr val="dk1"/>
                          </a:solidFill>
                          <a:latin typeface="+mn-lt"/>
                          <a:ea typeface="+mn-ea"/>
                          <a:cs typeface="+mn-cs"/>
                        </a:rPr>
                        <a:t>friendly</a:t>
                      </a:r>
                    </a:p>
                  </a:txBody>
                  <a:tcPr anchor="ctr">
                    <a:solidFill>
                      <a:srgbClr val="DEEBF7"/>
                    </a:solidFill>
                  </a:tcPr>
                </a:tc>
                <a:extLst>
                  <a:ext uri="{0D108BD9-81ED-4DB2-BD59-A6C34878D82A}">
                    <a16:rowId xmlns:a16="http://schemas.microsoft.com/office/drawing/2014/main" val="1192089125"/>
                  </a:ext>
                </a:extLst>
              </a:tr>
              <a:tr h="524052">
                <a:tc>
                  <a:txBody>
                    <a:bodyPr/>
                    <a:lstStyle/>
                    <a:p>
                      <a:pPr marL="0" algn="l" defTabSz="914400" rtl="0" eaLnBrk="1" latinLnBrk="0" hangingPunct="1"/>
                      <a:r>
                        <a:rPr lang="en-US" sz="3000" b="1" kern="1200">
                          <a:solidFill>
                            <a:schemeClr val="dk1"/>
                          </a:solidFill>
                          <a:latin typeface="+mn-lt"/>
                          <a:ea typeface="+mn-ea"/>
                          <a:cs typeface="+mn-cs"/>
                        </a:rPr>
                        <a:t>Weather</a:t>
                      </a:r>
                    </a:p>
                  </a:txBody>
                  <a:tcPr anchor="ctr">
                    <a:solidFill>
                      <a:srgbClr val="BDD7EE"/>
                    </a:solidFill>
                  </a:tcPr>
                </a:tc>
                <a:tc>
                  <a:txBody>
                    <a:bodyPr/>
                    <a:lstStyle/>
                    <a:p>
                      <a:pPr marL="0" algn="l" defTabSz="914400" rtl="0" eaLnBrk="1" latinLnBrk="0" hangingPunct="1"/>
                      <a:r>
                        <a:rPr lang="en-US" sz="3000" b="0" kern="1200" dirty="0">
                          <a:solidFill>
                            <a:schemeClr val="dk1"/>
                          </a:solidFill>
                          <a:latin typeface="+mn-lt"/>
                          <a:ea typeface="+mn-ea"/>
                          <a:cs typeface="+mn-cs"/>
                        </a:rPr>
                        <a:t>hot</a:t>
                      </a:r>
                    </a:p>
                  </a:txBody>
                  <a:tcPr anchor="ctr">
                    <a:solidFill>
                      <a:srgbClr val="BDD7EE"/>
                    </a:solidFill>
                  </a:tcPr>
                </a:tc>
                <a:extLst>
                  <a:ext uri="{0D108BD9-81ED-4DB2-BD59-A6C34878D82A}">
                    <a16:rowId xmlns:a16="http://schemas.microsoft.com/office/drawing/2014/main" val="3797014138"/>
                  </a:ext>
                </a:extLst>
              </a:tr>
            </a:tbl>
          </a:graphicData>
        </a:graphic>
      </p:graphicFrame>
    </p:spTree>
    <p:extLst>
      <p:ext uri="{BB962C8B-B14F-4D97-AF65-F5344CB8AC3E}">
        <p14:creationId xmlns:p14="http://schemas.microsoft.com/office/powerpoint/2010/main" val="2984735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642122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6095620" cy="523220"/>
          </a:xfrm>
          <a:prstGeom prst="rect">
            <a:avLst/>
          </a:prstGeom>
          <a:noFill/>
        </p:spPr>
        <p:txBody>
          <a:bodyPr wrap="square" rtlCol="0">
            <a:spAutoFit/>
          </a:bodyPr>
          <a:lstStyle/>
          <a:p>
            <a:r>
              <a:rPr lang="en-US" sz="2800" b="1" dirty="0" smtClean="0">
                <a:solidFill>
                  <a:schemeClr val="bg1"/>
                </a:solidFill>
              </a:rPr>
              <a:t>LESSON </a:t>
            </a:r>
            <a:r>
              <a:rPr lang="en-US" sz="2800" b="1" dirty="0" smtClean="0">
                <a:solidFill>
                  <a:schemeClr val="bg1"/>
                </a:solidFill>
              </a:rPr>
              <a:t>2: SKILLS</a:t>
            </a:r>
            <a:endParaRPr lang="en-US" sz="2800" b="1" dirty="0" smtClean="0">
              <a:solidFill>
                <a:schemeClr val="bg1"/>
              </a:solidFill>
            </a:endParaRPr>
          </a:p>
        </p:txBody>
      </p:sp>
      <p:sp>
        <p:nvSpPr>
          <p:cNvPr id="40" name="TextBox 39"/>
          <p:cNvSpPr txBox="1"/>
          <p:nvPr/>
        </p:nvSpPr>
        <p:spPr>
          <a:xfrm>
            <a:off x="209862" y="132929"/>
            <a:ext cx="1970923"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Review</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13518"/>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3</a:t>
            </a:r>
            <a:endParaRPr lang="en-US" sz="4000" b="1" dirty="0">
              <a:solidFill>
                <a:schemeClr val="bg1"/>
              </a:solidFill>
              <a:latin typeface="Myriad Pro" pitchFamily="34" charset="0"/>
            </a:endParaRP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1026" name="Picture 2" descr="A 360⁰ view of peer review - Author Servic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1" y="2940338"/>
            <a:ext cx="3799838" cy="336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4392083"/>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0" y="1174356"/>
            <a:ext cx="1857535" cy="523096"/>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17" name="Rounded Rectangle 16"/>
          <p:cNvSpPr/>
          <p:nvPr/>
        </p:nvSpPr>
        <p:spPr>
          <a:xfrm>
            <a:off x="2315579" y="2108426"/>
            <a:ext cx="1890660" cy="58443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READING</a:t>
            </a:r>
            <a:endParaRPr lang="en-US" sz="2000" b="1" dirty="0">
              <a:solidFill>
                <a:schemeClr val="bg1"/>
              </a:solidFill>
            </a:endParaRPr>
          </a:p>
        </p:txBody>
      </p:sp>
      <p:sp>
        <p:nvSpPr>
          <p:cNvPr id="18" name="Rounded Rectangle 17"/>
          <p:cNvSpPr/>
          <p:nvPr/>
        </p:nvSpPr>
        <p:spPr>
          <a:xfrm>
            <a:off x="479665" y="3077482"/>
            <a:ext cx="1857535" cy="51390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SPEAKING</a:t>
            </a:r>
            <a:endParaRPr lang="en-US" sz="2000" b="1" dirty="0">
              <a:solidFill>
                <a:schemeClr val="bg1"/>
              </a:solidFill>
            </a:endParaRPr>
          </a:p>
        </p:txBody>
      </p:sp>
      <p:sp>
        <p:nvSpPr>
          <p:cNvPr id="19" name="Rounded Rectangle 18"/>
          <p:cNvSpPr/>
          <p:nvPr/>
        </p:nvSpPr>
        <p:spPr>
          <a:xfrm>
            <a:off x="2348704" y="3923999"/>
            <a:ext cx="1857535" cy="51390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LISTENING</a:t>
            </a:r>
            <a:endParaRPr lang="en-US" sz="2000" b="1" dirty="0">
              <a:solidFill>
                <a:schemeClr val="bg1"/>
              </a:solidFill>
            </a:endParaRPr>
          </a:p>
        </p:txBody>
      </p:sp>
      <p:sp>
        <p:nvSpPr>
          <p:cNvPr id="21" name="Rectangle 20"/>
          <p:cNvSpPr/>
          <p:nvPr/>
        </p:nvSpPr>
        <p:spPr>
          <a:xfrm>
            <a:off x="5571061" y="1286153"/>
            <a:ext cx="5758577" cy="40827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Warm-up: Guess the sports</a:t>
            </a:r>
            <a:endParaRPr lang="en-US" dirty="0">
              <a:solidFill>
                <a:schemeClr val="tx1"/>
              </a:solidFill>
            </a:endParaRPr>
          </a:p>
        </p:txBody>
      </p:sp>
      <p:sp>
        <p:nvSpPr>
          <p:cNvPr id="22" name="Rectangle 21"/>
          <p:cNvSpPr/>
          <p:nvPr/>
        </p:nvSpPr>
        <p:spPr>
          <a:xfrm>
            <a:off x="5572793" y="1853330"/>
            <a:ext cx="5755112" cy="376607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b="1" dirty="0" smtClean="0">
                <a:solidFill>
                  <a:schemeClr val="tx1"/>
                </a:solidFill>
              </a:rPr>
              <a:t>Reading:</a:t>
            </a:r>
          </a:p>
          <a:p>
            <a:pPr marL="285750" marR="0" indent="-285750">
              <a:spcBef>
                <a:spcPts val="0"/>
              </a:spcBef>
              <a:spcAft>
                <a:spcPts val="0"/>
              </a:spcAft>
              <a:buFont typeface="Arial" panose="020B0604020202020204" pitchFamily="34" charset="0"/>
              <a:buChar char="•"/>
            </a:pPr>
            <a:r>
              <a:rPr lang="vi-VN" sz="18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Read the two descriptions of strange sports and choose titles for them</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Task 2: Use the information from the passages above to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tick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 correct box</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R="0">
              <a:spcBef>
                <a:spcPts val="0"/>
              </a:spcBef>
              <a:spcAft>
                <a:spcPts val="0"/>
              </a:spcAft>
            </a:pPr>
            <a:r>
              <a:rPr lang="en-US" b="1" dirty="0" smtClean="0">
                <a:solidFill>
                  <a:schemeClr val="tx1"/>
                </a:solidFill>
                <a:latin typeface="Calibri" panose="020F0502020204030204" pitchFamily="34" charset="0"/>
                <a:cs typeface="Calibri" panose="020F0502020204030204" pitchFamily="34" charset="0"/>
              </a:rPr>
              <a:t>Speaking</a:t>
            </a:r>
            <a:r>
              <a:rPr lang="en-US" b="1" dirty="0" smtClean="0">
                <a:solidFill>
                  <a:schemeClr val="tx1"/>
                </a:solidFill>
                <a:latin typeface="Calibri" panose="020F0502020204030204" pitchFamily="34" charset="0"/>
                <a:cs typeface="Calibri" panose="020F0502020204030204" pitchFamily="34" charset="0"/>
              </a:rPr>
              <a:t>: </a:t>
            </a:r>
            <a:r>
              <a:rPr lang="vi-VN" dirty="0" smtClean="0">
                <a:solidFill>
                  <a:schemeClr val="tx1"/>
                </a:solidFill>
                <a:latin typeface="Calibri" panose="020F0502020204030204" pitchFamily="34" charset="0"/>
                <a:cs typeface="Calibri" panose="020F0502020204030204" pitchFamily="34" charset="0"/>
              </a:rPr>
              <a:t>Task </a:t>
            </a:r>
            <a:r>
              <a:rPr lang="en-US" dirty="0" smtClean="0">
                <a:solidFill>
                  <a:schemeClr val="tx1"/>
                </a:solidFill>
                <a:latin typeface="Calibri" panose="020F0502020204030204" pitchFamily="34" charset="0"/>
                <a:cs typeface="Calibri" panose="020F0502020204030204" pitchFamily="34" charset="0"/>
              </a:rPr>
              <a:t>3</a:t>
            </a:r>
            <a:r>
              <a:rPr lang="vi-VN" dirty="0" smtClean="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Work in groups. Interview your classmates about their likes. Take notes of their answers and report to the class.</a:t>
            </a:r>
          </a:p>
          <a:p>
            <a:r>
              <a:rPr lang="en-US" b="1" dirty="0" smtClean="0">
                <a:solidFill>
                  <a:schemeClr val="tx1"/>
                </a:solidFill>
                <a:latin typeface="Calibri" panose="020F0502020204030204" pitchFamily="34" charset="0"/>
                <a:cs typeface="Calibri" panose="020F0502020204030204" pitchFamily="34" charset="0"/>
              </a:rPr>
              <a:t>Listening: </a:t>
            </a:r>
            <a:r>
              <a:rPr lang="vi-VN" dirty="0" smtClean="0">
                <a:solidFill>
                  <a:schemeClr val="tx1"/>
                </a:solidFill>
                <a:latin typeface="Calibri" panose="020F0502020204030204" pitchFamily="34" charset="0"/>
                <a:cs typeface="Calibri" panose="020F0502020204030204" pitchFamily="34" charset="0"/>
              </a:rPr>
              <a:t>Task </a:t>
            </a:r>
            <a:r>
              <a:rPr lang="en-US" dirty="0" smtClean="0">
                <a:solidFill>
                  <a:schemeClr val="tx1"/>
                </a:solidFill>
                <a:latin typeface="Calibri" panose="020F0502020204030204" pitchFamily="34" charset="0"/>
                <a:cs typeface="Calibri" panose="020F0502020204030204" pitchFamily="34" charset="0"/>
              </a:rPr>
              <a:t>4</a:t>
            </a:r>
            <a:r>
              <a:rPr lang="vi-VN" dirty="0" smtClean="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to  a  talk  about  Singapore and fill the missing information.</a:t>
            </a:r>
          </a:p>
          <a:p>
            <a:pPr marR="0">
              <a:spcBef>
                <a:spcPts val="0"/>
              </a:spcBef>
              <a:spcAft>
                <a:spcPts val="0"/>
              </a:spcAft>
            </a:pPr>
            <a:r>
              <a:rPr lang="en-US" b="1" dirty="0" smtClean="0">
                <a:solidFill>
                  <a:schemeClr val="tx1"/>
                </a:solidFill>
                <a:latin typeface="Calibri" panose="020F0502020204030204" pitchFamily="34" charset="0"/>
                <a:cs typeface="Calibri" panose="020F0502020204030204" pitchFamily="34" charset="0"/>
              </a:rPr>
              <a:t>Writing: </a:t>
            </a:r>
            <a:r>
              <a:rPr lang="en-US" dirty="0" smtClean="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5: Look at the information on Mark’s visit to India last summer. Write a paragraph of about 50 words about his visit</a:t>
            </a:r>
            <a:r>
              <a:rPr lang="en-US" dirty="0" smtClean="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26695" y="1435904"/>
            <a:ext cx="734214" cy="672522"/>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408433" y="2400644"/>
            <a:ext cx="907146" cy="676838"/>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337200" y="3334434"/>
            <a:ext cx="940272" cy="58956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9949" y="5750605"/>
            <a:ext cx="5740800"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26506" y="223154"/>
            <a:ext cx="6118253"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28723" y="293546"/>
            <a:ext cx="5754506" cy="523220"/>
          </a:xfrm>
          <a:prstGeom prst="rect">
            <a:avLst/>
          </a:prstGeom>
          <a:noFill/>
        </p:spPr>
        <p:txBody>
          <a:bodyPr wrap="square" rtlCol="0">
            <a:spAutoFit/>
          </a:bodyPr>
          <a:lstStyle/>
          <a:p>
            <a:r>
              <a:rPr lang="en-US" sz="2800" b="1" dirty="0" smtClean="0">
                <a:solidFill>
                  <a:schemeClr val="bg1"/>
                </a:solidFill>
              </a:rPr>
              <a:t>REVIEW 3 – LESSON </a:t>
            </a:r>
            <a:r>
              <a:rPr lang="en-US" sz="2800" b="1" dirty="0">
                <a:solidFill>
                  <a:schemeClr val="bg1"/>
                </a:solidFill>
              </a:rPr>
              <a:t>2: SKILLS</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37" name="Rounded Rectangle 36"/>
          <p:cNvSpPr/>
          <p:nvPr/>
        </p:nvSpPr>
        <p:spPr>
          <a:xfrm>
            <a:off x="496228" y="4971416"/>
            <a:ext cx="2030467" cy="601446"/>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WRITING</a:t>
            </a:r>
            <a:endParaRPr lang="en-GB" sz="2000" b="1" dirty="0">
              <a:solidFill>
                <a:schemeClr val="bg1"/>
              </a:solidFill>
            </a:endParaRPr>
          </a:p>
        </p:txBody>
      </p:sp>
      <p:cxnSp>
        <p:nvCxnSpPr>
          <p:cNvPr id="38" name="Curved Connector 37"/>
          <p:cNvCxnSpPr>
            <a:endCxn id="37" idx="0"/>
          </p:cNvCxnSpPr>
          <p:nvPr/>
        </p:nvCxnSpPr>
        <p:spPr>
          <a:xfrm rot="10800000" flipV="1">
            <a:off x="1511463" y="4225750"/>
            <a:ext cx="820687" cy="745666"/>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526695" y="5983651"/>
            <a:ext cx="2041144" cy="634363"/>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CONSOLIDATION</a:t>
            </a:r>
            <a:endParaRPr lang="en-GB" sz="2000" b="1" dirty="0">
              <a:solidFill>
                <a:schemeClr val="bg1"/>
              </a:solidFill>
            </a:endParaRPr>
          </a:p>
        </p:txBody>
      </p:sp>
      <p:cxnSp>
        <p:nvCxnSpPr>
          <p:cNvPr id="28" name="Curved Connector 27"/>
          <p:cNvCxnSpPr>
            <a:endCxn id="27" idx="0"/>
          </p:cNvCxnSpPr>
          <p:nvPr/>
        </p:nvCxnSpPr>
        <p:spPr>
          <a:xfrm>
            <a:off x="2515191" y="5304650"/>
            <a:ext cx="1032076" cy="679001"/>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378624" y="1362003"/>
            <a:ext cx="6621948" cy="707886"/>
          </a:xfrm>
          <a:prstGeom prst="rect">
            <a:avLst/>
          </a:prstGeom>
          <a:noFill/>
        </p:spPr>
        <p:txBody>
          <a:bodyPr wrap="square" rtlCol="0">
            <a:spAutoFit/>
          </a:bodyPr>
          <a:lstStyle/>
          <a:p>
            <a:pPr algn="ctr"/>
            <a:r>
              <a:rPr lang="en-US" sz="4000" b="1" dirty="0"/>
              <a:t>GUESS THE SPORTS</a:t>
            </a:r>
          </a:p>
        </p:txBody>
      </p:sp>
      <p:sp>
        <p:nvSpPr>
          <p:cNvPr id="5" name="TextBox 4">
            <a:extLst>
              <a:ext uri="{FF2B5EF4-FFF2-40B4-BE49-F238E27FC236}">
                <a16:creationId xmlns:a16="http://schemas.microsoft.com/office/drawing/2014/main" id="{337A5E1E-3CA0-4464-8CDD-31E8FAFCE4DB}"/>
              </a:ext>
            </a:extLst>
          </p:cNvPr>
          <p:cNvSpPr txBox="1"/>
          <p:nvPr/>
        </p:nvSpPr>
        <p:spPr>
          <a:xfrm>
            <a:off x="-233900" y="3649570"/>
            <a:ext cx="4624354" cy="1569660"/>
          </a:xfrm>
          <a:prstGeom prst="rect">
            <a:avLst/>
          </a:prstGeom>
          <a:noFill/>
        </p:spPr>
        <p:txBody>
          <a:bodyPr wrap="square" rtlCol="0">
            <a:spAutoFit/>
          </a:bodyPr>
          <a:lstStyle/>
          <a:p>
            <a:pPr algn="ctr"/>
            <a:r>
              <a:rPr lang="en-US" sz="4800" b="1" dirty="0" smtClean="0">
                <a:solidFill>
                  <a:srgbClr val="C00000"/>
                </a:solidFill>
                <a:effectLst>
                  <a:outerShdw blurRad="38100" dist="38100" dir="2700000" algn="tl">
                    <a:srgbClr val="000000">
                      <a:alpha val="43137"/>
                    </a:srgbClr>
                  </a:outerShdw>
                </a:effectLst>
              </a:rPr>
              <a:t>GUESS THE SPORTS</a:t>
            </a:r>
            <a:endParaRPr lang="en-US" sz="4800" b="1" dirty="0">
              <a:solidFill>
                <a:srgbClr val="C00000"/>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90A3E95A-3D5D-4E3E-A00D-CA3CAC576081}"/>
              </a:ext>
            </a:extLst>
          </p:cNvPr>
          <p:cNvSpPr txBox="1"/>
          <p:nvPr/>
        </p:nvSpPr>
        <p:spPr>
          <a:xfrm>
            <a:off x="5612524" y="2163864"/>
            <a:ext cx="6015596" cy="3970318"/>
          </a:xfrm>
          <a:prstGeom prst="rect">
            <a:avLst/>
          </a:prstGeom>
          <a:noFill/>
        </p:spPr>
        <p:txBody>
          <a:bodyPr wrap="square" rtlCol="0">
            <a:spAutoFit/>
          </a:bodyPr>
          <a:lstStyle/>
          <a:p>
            <a:pPr algn="just"/>
            <a:r>
              <a:rPr lang="en-US" sz="2800" dirty="0" smtClean="0"/>
              <a:t>- Teacher </a:t>
            </a:r>
            <a:r>
              <a:rPr lang="en-US" sz="2800" dirty="0"/>
              <a:t>divides the class into 4 big </a:t>
            </a:r>
            <a:r>
              <a:rPr lang="en-US" sz="2800" dirty="0" smtClean="0"/>
              <a:t>groups.</a:t>
            </a:r>
          </a:p>
          <a:p>
            <a:pPr algn="just"/>
            <a:r>
              <a:rPr lang="en-US" sz="2800" dirty="0" smtClean="0"/>
              <a:t>- Each group </a:t>
            </a:r>
            <a:r>
              <a:rPr lang="en-US" sz="2800" dirty="0" smtClean="0"/>
              <a:t>will guess the sports based on the given pictures along with the points they bet for each correct answer.</a:t>
            </a:r>
            <a:endParaRPr lang="en-US" sz="2800" dirty="0" smtClean="0"/>
          </a:p>
          <a:p>
            <a:pPr algn="just"/>
            <a:r>
              <a:rPr lang="en-US" sz="2800" dirty="0" smtClean="0"/>
              <a:t>- </a:t>
            </a:r>
            <a:r>
              <a:rPr lang="en-US" sz="2800" dirty="0"/>
              <a:t>The group </a:t>
            </a:r>
            <a:r>
              <a:rPr lang="en-US" sz="2800" dirty="0" smtClean="0"/>
              <a:t>which has the correct answer will get the point they bet </a:t>
            </a:r>
            <a:r>
              <a:rPr lang="en-US" sz="2800" dirty="0"/>
              <a:t>and </a:t>
            </a:r>
            <a:r>
              <a:rPr lang="en-US" sz="2800" dirty="0" smtClean="0"/>
              <a:t>the group with the highest score will be</a:t>
            </a:r>
            <a:r>
              <a:rPr lang="en-US" sz="2800" dirty="0" smtClean="0"/>
              <a:t> </a:t>
            </a:r>
            <a:r>
              <a:rPr lang="en-US" sz="2800" dirty="0"/>
              <a:t>the winner.</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233900" y="3649570"/>
            <a:ext cx="4624354" cy="1569660"/>
          </a:xfrm>
          <a:prstGeom prst="rect">
            <a:avLst/>
          </a:prstGeom>
          <a:noFill/>
        </p:spPr>
        <p:txBody>
          <a:bodyPr wrap="square" rtlCol="0">
            <a:spAutoFit/>
          </a:bodyPr>
          <a:lstStyle/>
          <a:p>
            <a:pPr algn="ctr"/>
            <a:r>
              <a:rPr lang="en-US" sz="4800" b="1" dirty="0" smtClean="0">
                <a:solidFill>
                  <a:srgbClr val="C00000"/>
                </a:solidFill>
                <a:effectLst>
                  <a:outerShdw blurRad="38100" dist="38100" dir="2700000" algn="tl">
                    <a:srgbClr val="000000">
                      <a:alpha val="43137"/>
                    </a:srgbClr>
                  </a:outerShdw>
                </a:effectLst>
              </a:rPr>
              <a:t>GUESS THE SPORTS</a:t>
            </a:r>
            <a:endParaRPr lang="en-US" sz="4800" b="1" dirty="0">
              <a:solidFill>
                <a:srgbClr val="C00000"/>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263" y="1882485"/>
            <a:ext cx="4323245" cy="4323245"/>
          </a:xfrm>
          <a:prstGeom prst="rect">
            <a:avLst/>
          </a:prstGeom>
        </p:spPr>
      </p:pic>
    </p:spTree>
    <p:extLst>
      <p:ext uri="{BB962C8B-B14F-4D97-AF65-F5344CB8AC3E}">
        <p14:creationId xmlns:p14="http://schemas.microsoft.com/office/powerpoint/2010/main" val="36162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233900" y="3649570"/>
            <a:ext cx="4624354" cy="1569660"/>
          </a:xfrm>
          <a:prstGeom prst="rect">
            <a:avLst/>
          </a:prstGeom>
          <a:noFill/>
        </p:spPr>
        <p:txBody>
          <a:bodyPr wrap="square" rtlCol="0">
            <a:spAutoFit/>
          </a:bodyPr>
          <a:lstStyle/>
          <a:p>
            <a:pPr algn="ctr"/>
            <a:r>
              <a:rPr lang="en-US" sz="4800" b="1" dirty="0" smtClean="0">
                <a:solidFill>
                  <a:srgbClr val="C00000"/>
                </a:solidFill>
                <a:effectLst>
                  <a:outerShdw blurRad="38100" dist="38100" dir="2700000" algn="tl">
                    <a:srgbClr val="000000">
                      <a:alpha val="43137"/>
                    </a:srgbClr>
                  </a:outerShdw>
                </a:effectLst>
              </a:rPr>
              <a:t>GUESS THE SPORTS</a:t>
            </a:r>
            <a:endParaRPr lang="en-US" sz="4800" b="1" dirty="0">
              <a:solidFill>
                <a:srgbClr val="C00000"/>
              </a:solidFill>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386" y="2367474"/>
            <a:ext cx="4133851" cy="4133851"/>
          </a:xfrm>
          <a:prstGeom prst="rect">
            <a:avLst/>
          </a:prstGeom>
        </p:spPr>
      </p:pic>
    </p:spTree>
    <p:extLst>
      <p:ext uri="{BB962C8B-B14F-4D97-AF65-F5344CB8AC3E}">
        <p14:creationId xmlns:p14="http://schemas.microsoft.com/office/powerpoint/2010/main" val="27759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233900" y="3649570"/>
            <a:ext cx="4624354" cy="1569660"/>
          </a:xfrm>
          <a:prstGeom prst="rect">
            <a:avLst/>
          </a:prstGeom>
          <a:noFill/>
        </p:spPr>
        <p:txBody>
          <a:bodyPr wrap="square" rtlCol="0">
            <a:spAutoFit/>
          </a:bodyPr>
          <a:lstStyle/>
          <a:p>
            <a:pPr algn="ctr"/>
            <a:r>
              <a:rPr lang="en-US" sz="4800" b="1" dirty="0" smtClean="0">
                <a:solidFill>
                  <a:srgbClr val="C00000"/>
                </a:solidFill>
                <a:effectLst>
                  <a:outerShdw blurRad="38100" dist="38100" dir="2700000" algn="tl">
                    <a:srgbClr val="000000">
                      <a:alpha val="43137"/>
                    </a:srgbClr>
                  </a:outerShdw>
                </a:effectLst>
              </a:rPr>
              <a:t>GUESS THE SPORTS</a:t>
            </a:r>
            <a:endParaRPr lang="en-US" sz="4800" b="1" dirty="0">
              <a:solidFill>
                <a:srgbClr val="C00000"/>
              </a:solidFill>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9542" y="2606057"/>
            <a:ext cx="3118926" cy="311892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333" y="1083306"/>
            <a:ext cx="3045500" cy="3045502"/>
          </a:xfrm>
          <a:prstGeom prst="rect">
            <a:avLst/>
          </a:prstGeom>
        </p:spPr>
      </p:pic>
      <p:sp>
        <p:nvSpPr>
          <p:cNvPr id="32" name="TextBox 31">
            <a:extLst>
              <a:ext uri="{FF2B5EF4-FFF2-40B4-BE49-F238E27FC236}">
                <a16:creationId xmlns:a16="http://schemas.microsoft.com/office/drawing/2014/main" id="{90A3E95A-3D5D-4E3E-A00D-CA3CAC576081}"/>
              </a:ext>
            </a:extLst>
          </p:cNvPr>
          <p:cNvSpPr txBox="1"/>
          <p:nvPr/>
        </p:nvSpPr>
        <p:spPr>
          <a:xfrm>
            <a:off x="5311526" y="6211911"/>
            <a:ext cx="6311514" cy="1323439"/>
          </a:xfrm>
          <a:prstGeom prst="rect">
            <a:avLst/>
          </a:prstGeom>
          <a:noFill/>
        </p:spPr>
        <p:txBody>
          <a:bodyPr wrap="square" rtlCol="0">
            <a:spAutoFit/>
          </a:bodyPr>
          <a:lstStyle/>
          <a:p>
            <a:pPr algn="ctr"/>
            <a:r>
              <a:rPr lang="en-US" sz="4000" b="1" dirty="0" smtClean="0"/>
              <a:t>Let’s check the answer in p.36!</a:t>
            </a:r>
            <a:endParaRPr lang="en-US" sz="4000" b="1" dirty="0"/>
          </a:p>
        </p:txBody>
      </p:sp>
    </p:spTree>
    <p:extLst>
      <p:ext uri="{BB962C8B-B14F-4D97-AF65-F5344CB8AC3E}">
        <p14:creationId xmlns:p14="http://schemas.microsoft.com/office/powerpoint/2010/main" val="36960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63101" y="3692300"/>
            <a:ext cx="3557176" cy="1261884"/>
          </a:xfrm>
          <a:prstGeom prst="rect">
            <a:avLst/>
          </a:prstGeom>
          <a:noFill/>
        </p:spPr>
        <p:txBody>
          <a:bodyPr wrap="square" rtlCol="0">
            <a:spAutoFit/>
          </a:bodyPr>
          <a:lstStyle/>
          <a:p>
            <a:pPr algn="ctr"/>
            <a:r>
              <a:rPr lang="en-US" sz="4000" b="1" dirty="0" smtClean="0">
                <a:solidFill>
                  <a:srgbClr val="0084B1"/>
                </a:solidFill>
              </a:rPr>
              <a:t>Reading</a:t>
            </a:r>
          </a:p>
          <a:p>
            <a:pPr algn="ctr"/>
            <a:r>
              <a:rPr lang="en-US" sz="3600" b="1" dirty="0" smtClean="0">
                <a:solidFill>
                  <a:srgbClr val="0084B1"/>
                </a:solidFill>
              </a:rPr>
              <a:t>Strange sports</a:t>
            </a:r>
            <a:endParaRPr lang="en-US" sz="3600" b="1" dirty="0">
              <a:solidFill>
                <a:srgbClr val="0084B1"/>
              </a:solidFill>
            </a:endParaRPr>
          </a:p>
        </p:txBody>
      </p:sp>
      <p:sp>
        <p:nvSpPr>
          <p:cNvPr id="18" name="Rounded Rectangle 17"/>
          <p:cNvSpPr/>
          <p:nvPr/>
        </p:nvSpPr>
        <p:spPr>
          <a:xfrm>
            <a:off x="3969103" y="2847694"/>
            <a:ext cx="4202222"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419678" y="2897877"/>
            <a:ext cx="6095620" cy="523220"/>
          </a:xfrm>
          <a:prstGeom prst="rect">
            <a:avLst/>
          </a:prstGeom>
          <a:noFill/>
        </p:spPr>
        <p:txBody>
          <a:bodyPr wrap="square" rtlCol="0">
            <a:spAutoFit/>
          </a:bodyPr>
          <a:lstStyle/>
          <a:p>
            <a:r>
              <a:rPr lang="en-US" sz="2800" b="1" dirty="0" smtClean="0">
                <a:solidFill>
                  <a:schemeClr val="bg1"/>
                </a:solidFill>
              </a:rPr>
              <a:t>REVIEW 3: LESSON </a:t>
            </a:r>
            <a:r>
              <a:rPr lang="en-US" sz="2800" b="1" dirty="0" smtClean="0">
                <a:solidFill>
                  <a:schemeClr val="bg1"/>
                </a:solidFill>
              </a:rPr>
              <a:t>2</a:t>
            </a:r>
            <a:endParaRPr lang="en-US" sz="2800" b="1" dirty="0" smtClean="0">
              <a:solidFill>
                <a:schemeClr val="bg1"/>
              </a:solidFill>
            </a:endParaRPr>
          </a:p>
        </p:txBody>
      </p:sp>
      <p:sp>
        <p:nvSpPr>
          <p:cNvPr id="3" name="Oval 2"/>
          <p:cNvSpPr/>
          <p:nvPr/>
        </p:nvSpPr>
        <p:spPr>
          <a:xfrm>
            <a:off x="3360273" y="2714534"/>
            <a:ext cx="929263" cy="889906"/>
          </a:xfrm>
          <a:prstGeom prst="ellipse">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238" y="2758912"/>
            <a:ext cx="990895" cy="801149"/>
          </a:xfrm>
          <a:prstGeom prst="rect">
            <a:avLst/>
          </a:prstGeom>
        </p:spPr>
      </p:pic>
    </p:spTree>
    <p:extLst>
      <p:ext uri="{BB962C8B-B14F-4D97-AF65-F5344CB8AC3E}">
        <p14:creationId xmlns:p14="http://schemas.microsoft.com/office/powerpoint/2010/main" val="2605469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20"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55842" y="1077501"/>
            <a:ext cx="11061228" cy="1077218"/>
          </a:xfrm>
          <a:prstGeom prst="rect">
            <a:avLst/>
          </a:prstGeom>
          <a:noFill/>
          <a:effectLst/>
        </p:spPr>
        <p:txBody>
          <a:bodyPr wrap="square" rtlCol="0">
            <a:spAutoFit/>
          </a:bodyPr>
          <a:lstStyle/>
          <a:p>
            <a:r>
              <a:rPr lang="en-US" sz="3200" b="1" dirty="0">
                <a:latin typeface="Arial" panose="020B0604020202020204" pitchFamily="34" charset="0"/>
                <a:cs typeface="Arial" panose="020B0604020202020204" pitchFamily="34" charset="0"/>
              </a:rPr>
              <a:t>Read the two descriptions of strange sports and choose titles for them.</a:t>
            </a:r>
            <a:endParaRPr lang="en-US" sz="3200" b="1" dirty="0">
              <a:latin typeface="Arial" panose="020B0604020202020204" pitchFamily="34" charset="0"/>
              <a:cs typeface="Arial" panose="020B0604020202020204" pitchFamily="34" charset="0"/>
            </a:endParaRPr>
          </a:p>
        </p:txBody>
      </p:sp>
      <p:sp>
        <p:nvSpPr>
          <p:cNvPr id="16" name="Rounded Rectangle 15"/>
          <p:cNvSpPr/>
          <p:nvPr/>
        </p:nvSpPr>
        <p:spPr>
          <a:xfrm>
            <a:off x="473683" y="1254947"/>
            <a:ext cx="515990"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REVIEW 3</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41C2F6EB-03EE-4F5C-A3FB-D7FDCFD203DF}"/>
              </a:ext>
            </a:extLst>
          </p:cNvPr>
          <p:cNvGrpSpPr/>
          <p:nvPr/>
        </p:nvGrpSpPr>
        <p:grpSpPr>
          <a:xfrm>
            <a:off x="4698125" y="1587945"/>
            <a:ext cx="2837004" cy="2741760"/>
            <a:chOff x="1076494" y="12747"/>
            <a:chExt cx="2837004" cy="2741760"/>
          </a:xfrm>
        </p:grpSpPr>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445" y="12747"/>
              <a:ext cx="2165638" cy="2165638"/>
            </a:xfrm>
            <a:prstGeom prst="rect">
              <a:avLst/>
            </a:prstGeom>
          </p:spPr>
        </p:pic>
        <p:grpSp>
          <p:nvGrpSpPr>
            <p:cNvPr id="84" name="Group 83"/>
            <p:cNvGrpSpPr/>
            <p:nvPr/>
          </p:nvGrpSpPr>
          <p:grpSpPr>
            <a:xfrm>
              <a:off x="1076494" y="2161079"/>
              <a:ext cx="2837004" cy="593428"/>
              <a:chOff x="178694" y="1262747"/>
              <a:chExt cx="2837004" cy="593428"/>
            </a:xfrm>
          </p:grpSpPr>
          <p:sp>
            <p:nvSpPr>
              <p:cNvPr id="85" name="TextBox 84"/>
              <p:cNvSpPr txBox="1"/>
              <p:nvPr/>
            </p:nvSpPr>
            <p:spPr>
              <a:xfrm>
                <a:off x="178694" y="1262747"/>
                <a:ext cx="659509" cy="584775"/>
              </a:xfrm>
              <a:prstGeom prst="rect">
                <a:avLst/>
              </a:prstGeom>
              <a:noFill/>
            </p:spPr>
            <p:txBody>
              <a:bodyPr wrap="square" rtlCol="0">
                <a:spAutoFit/>
              </a:bodyPr>
              <a:lstStyle/>
              <a:p>
                <a:r>
                  <a:rPr lang="en-US" sz="3200" b="1" dirty="0">
                    <a:solidFill>
                      <a:srgbClr val="0070C0"/>
                    </a:solidFill>
                  </a:rPr>
                  <a:t>A.</a:t>
                </a:r>
              </a:p>
            </p:txBody>
          </p:sp>
          <p:sp>
            <p:nvSpPr>
              <p:cNvPr id="86" name="TextBox 85"/>
              <p:cNvSpPr txBox="1"/>
              <p:nvPr/>
            </p:nvSpPr>
            <p:spPr>
              <a:xfrm>
                <a:off x="528109" y="1271400"/>
                <a:ext cx="2487589" cy="584775"/>
              </a:xfrm>
              <a:prstGeom prst="rect">
                <a:avLst/>
              </a:prstGeom>
              <a:noFill/>
            </p:spPr>
            <p:txBody>
              <a:bodyPr wrap="square" rtlCol="0">
                <a:spAutoFit/>
              </a:bodyPr>
              <a:lstStyle/>
              <a:p>
                <a:r>
                  <a:rPr lang="en-US" sz="3200" dirty="0"/>
                  <a:t>Toe Wrestling</a:t>
                </a:r>
                <a:endParaRPr lang="en-US" sz="3200" i="1" dirty="0"/>
              </a:p>
            </p:txBody>
          </p:sp>
        </p:grpSp>
      </p:grpSp>
      <p:grpSp>
        <p:nvGrpSpPr>
          <p:cNvPr id="87" name="Group 86">
            <a:extLst>
              <a:ext uri="{FF2B5EF4-FFF2-40B4-BE49-F238E27FC236}">
                <a16:creationId xmlns:a16="http://schemas.microsoft.com/office/drawing/2014/main" id="{8964E10A-D887-4FCC-ADB7-6CFC3591F99B}"/>
              </a:ext>
            </a:extLst>
          </p:cNvPr>
          <p:cNvGrpSpPr/>
          <p:nvPr/>
        </p:nvGrpSpPr>
        <p:grpSpPr>
          <a:xfrm>
            <a:off x="4624973" y="4186175"/>
            <a:ext cx="3085493" cy="2538611"/>
            <a:chOff x="5304003" y="215896"/>
            <a:chExt cx="3085493" cy="2538611"/>
          </a:xfrm>
        </p:grpSpPr>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570" y="215896"/>
              <a:ext cx="2080059" cy="2080059"/>
            </a:xfrm>
            <a:prstGeom prst="rect">
              <a:avLst/>
            </a:prstGeom>
          </p:spPr>
        </p:pic>
        <p:grpSp>
          <p:nvGrpSpPr>
            <p:cNvPr id="89" name="Group 88"/>
            <p:cNvGrpSpPr/>
            <p:nvPr/>
          </p:nvGrpSpPr>
          <p:grpSpPr>
            <a:xfrm>
              <a:off x="5304003" y="2169731"/>
              <a:ext cx="3085493" cy="584776"/>
              <a:chOff x="178221" y="1262746"/>
              <a:chExt cx="3085493" cy="584776"/>
            </a:xfrm>
          </p:grpSpPr>
          <p:sp>
            <p:nvSpPr>
              <p:cNvPr id="90" name="TextBox 89"/>
              <p:cNvSpPr txBox="1"/>
              <p:nvPr/>
            </p:nvSpPr>
            <p:spPr>
              <a:xfrm>
                <a:off x="178221" y="1262747"/>
                <a:ext cx="586830" cy="584775"/>
              </a:xfrm>
              <a:prstGeom prst="rect">
                <a:avLst/>
              </a:prstGeom>
              <a:noFill/>
            </p:spPr>
            <p:txBody>
              <a:bodyPr wrap="square" rtlCol="0">
                <a:spAutoFit/>
              </a:bodyPr>
              <a:lstStyle/>
              <a:p>
                <a:r>
                  <a:rPr lang="en-US" sz="3200" b="1" dirty="0">
                    <a:solidFill>
                      <a:srgbClr val="0070C0"/>
                    </a:solidFill>
                  </a:rPr>
                  <a:t>B.</a:t>
                </a:r>
              </a:p>
            </p:txBody>
          </p:sp>
          <p:sp>
            <p:nvSpPr>
              <p:cNvPr id="91" name="TextBox 90"/>
              <p:cNvSpPr txBox="1"/>
              <p:nvPr/>
            </p:nvSpPr>
            <p:spPr>
              <a:xfrm>
                <a:off x="527636" y="1262746"/>
                <a:ext cx="2736078" cy="584775"/>
              </a:xfrm>
              <a:prstGeom prst="rect">
                <a:avLst/>
              </a:prstGeom>
              <a:noFill/>
            </p:spPr>
            <p:txBody>
              <a:bodyPr wrap="square" rtlCol="0">
                <a:spAutoFit/>
              </a:bodyPr>
              <a:lstStyle/>
              <a:p>
                <a:r>
                  <a:rPr lang="en-US" sz="3200" dirty="0"/>
                  <a:t>Cheese Rolling</a:t>
                </a:r>
                <a:endParaRPr lang="en-US" sz="3200" i="1" dirty="0"/>
              </a:p>
            </p:txBody>
          </p:sp>
        </p:grpSp>
      </p:grpSp>
      <p:sp>
        <p:nvSpPr>
          <p:cNvPr id="92" name="TextBox 91"/>
          <p:cNvSpPr txBox="1"/>
          <p:nvPr/>
        </p:nvSpPr>
        <p:spPr>
          <a:xfrm>
            <a:off x="93813" y="2913504"/>
            <a:ext cx="4546197" cy="3785652"/>
          </a:xfrm>
          <a:prstGeom prst="rect">
            <a:avLst/>
          </a:prstGeom>
          <a:noFill/>
          <a:ln w="19050">
            <a:solidFill>
              <a:schemeClr val="accent6">
                <a:lumMod val="75000"/>
              </a:schemeClr>
            </a:solidFill>
            <a:prstDash val="dash"/>
          </a:ln>
        </p:spPr>
        <p:txBody>
          <a:bodyPr wrap="square" rtlCol="0">
            <a:spAutoFit/>
          </a:bodyPr>
          <a:lstStyle/>
          <a:p>
            <a:r>
              <a:rPr lang="en-US" sz="3000" dirty="0"/>
              <a:t>It’s a simple sport. Competitors roll a big round piece of cheese from the top of a hill. Competitors run after it and try to catch it. Very few people can catch it because it goes very fast, about 112 km an hour.</a:t>
            </a:r>
          </a:p>
        </p:txBody>
      </p:sp>
      <p:sp>
        <p:nvSpPr>
          <p:cNvPr id="93" name="TextBox 92"/>
          <p:cNvSpPr txBox="1"/>
          <p:nvPr/>
        </p:nvSpPr>
        <p:spPr>
          <a:xfrm>
            <a:off x="7559818" y="2939133"/>
            <a:ext cx="4462002" cy="3785652"/>
          </a:xfrm>
          <a:prstGeom prst="rect">
            <a:avLst/>
          </a:prstGeom>
          <a:noFill/>
          <a:ln w="19050">
            <a:solidFill>
              <a:schemeClr val="accent4">
                <a:lumMod val="60000"/>
                <a:lumOff val="40000"/>
              </a:schemeClr>
            </a:solidFill>
            <a:prstDash val="dash"/>
          </a:ln>
        </p:spPr>
        <p:txBody>
          <a:bodyPr wrap="square" rtlCol="0">
            <a:spAutoFit/>
          </a:bodyPr>
          <a:lstStyle/>
          <a:p>
            <a:r>
              <a:rPr lang="en-US" sz="3000" dirty="0"/>
              <a:t>It’s a popular sport for children. This game started in Derbyshire in the North of England. Two children lock their toes together and try to push the other’s foot to the ground. It’s similar to arm wrestling.</a:t>
            </a:r>
            <a:endParaRPr lang="en-US" sz="3000" dirty="0"/>
          </a:p>
        </p:txBody>
      </p:sp>
      <p:sp>
        <p:nvSpPr>
          <p:cNvPr id="94" name="TextBox 93"/>
          <p:cNvSpPr txBox="1"/>
          <p:nvPr/>
        </p:nvSpPr>
        <p:spPr>
          <a:xfrm>
            <a:off x="670920" y="2276086"/>
            <a:ext cx="622347" cy="584775"/>
          </a:xfrm>
          <a:prstGeom prst="rect">
            <a:avLst/>
          </a:prstGeom>
          <a:noFill/>
        </p:spPr>
        <p:txBody>
          <a:bodyPr wrap="square" rtlCol="0">
            <a:spAutoFit/>
          </a:bodyPr>
          <a:lstStyle/>
          <a:p>
            <a:r>
              <a:rPr lang="en-US" sz="3200" b="1">
                <a:solidFill>
                  <a:srgbClr val="0070C0"/>
                </a:solidFill>
              </a:rPr>
              <a:t>1.</a:t>
            </a:r>
          </a:p>
        </p:txBody>
      </p:sp>
      <p:sp>
        <p:nvSpPr>
          <p:cNvPr id="95" name="TextBox 94"/>
          <p:cNvSpPr txBox="1"/>
          <p:nvPr/>
        </p:nvSpPr>
        <p:spPr>
          <a:xfrm>
            <a:off x="8418266" y="2301305"/>
            <a:ext cx="622347" cy="584775"/>
          </a:xfrm>
          <a:prstGeom prst="rect">
            <a:avLst/>
          </a:prstGeom>
          <a:noFill/>
        </p:spPr>
        <p:txBody>
          <a:bodyPr wrap="square" rtlCol="0">
            <a:spAutoFit/>
          </a:bodyPr>
          <a:lstStyle/>
          <a:p>
            <a:r>
              <a:rPr lang="en-US" sz="3200" b="1">
                <a:solidFill>
                  <a:srgbClr val="0070C0"/>
                </a:solidFill>
              </a:rPr>
              <a:t>2.</a:t>
            </a:r>
          </a:p>
        </p:txBody>
      </p:sp>
      <p:sp>
        <p:nvSpPr>
          <p:cNvPr id="96" name="TextBox 95">
            <a:extLst>
              <a:ext uri="{FF2B5EF4-FFF2-40B4-BE49-F238E27FC236}">
                <a16:creationId xmlns:a16="http://schemas.microsoft.com/office/drawing/2014/main" id="{27CADC92-29A9-4065-83CA-D13695CFED6E}"/>
              </a:ext>
            </a:extLst>
          </p:cNvPr>
          <p:cNvSpPr txBox="1"/>
          <p:nvPr/>
        </p:nvSpPr>
        <p:spPr>
          <a:xfrm>
            <a:off x="1146789" y="2250960"/>
            <a:ext cx="2813252" cy="584775"/>
          </a:xfrm>
          <a:prstGeom prst="rect">
            <a:avLst/>
          </a:prstGeom>
          <a:noFill/>
        </p:spPr>
        <p:txBody>
          <a:bodyPr wrap="square">
            <a:spAutoFit/>
          </a:bodyPr>
          <a:lstStyle/>
          <a:p>
            <a:r>
              <a:rPr lang="en-US" sz="3200" dirty="0">
                <a:solidFill>
                  <a:srgbClr val="F75309"/>
                </a:solidFill>
              </a:rPr>
              <a:t>Cheese Rolling</a:t>
            </a:r>
            <a:endParaRPr lang="en-US" sz="3200" i="1" dirty="0">
              <a:solidFill>
                <a:srgbClr val="F75309"/>
              </a:solidFill>
            </a:endParaRPr>
          </a:p>
        </p:txBody>
      </p:sp>
      <p:sp>
        <p:nvSpPr>
          <p:cNvPr id="97" name="TextBox 96">
            <a:extLst>
              <a:ext uri="{FF2B5EF4-FFF2-40B4-BE49-F238E27FC236}">
                <a16:creationId xmlns:a16="http://schemas.microsoft.com/office/drawing/2014/main" id="{C3720E28-785D-4BA4-905B-9EA57B0126C0}"/>
              </a:ext>
            </a:extLst>
          </p:cNvPr>
          <p:cNvSpPr txBox="1"/>
          <p:nvPr/>
        </p:nvSpPr>
        <p:spPr>
          <a:xfrm>
            <a:off x="8866539" y="2276085"/>
            <a:ext cx="2813252" cy="584775"/>
          </a:xfrm>
          <a:prstGeom prst="rect">
            <a:avLst/>
          </a:prstGeom>
          <a:noFill/>
        </p:spPr>
        <p:txBody>
          <a:bodyPr wrap="square">
            <a:spAutoFit/>
          </a:bodyPr>
          <a:lstStyle/>
          <a:p>
            <a:r>
              <a:rPr lang="en-US" sz="3200" dirty="0">
                <a:solidFill>
                  <a:srgbClr val="F75309"/>
                </a:solidFill>
              </a:rPr>
              <a:t>Toe Wrestling</a:t>
            </a:r>
            <a:endParaRPr lang="en-US" sz="3200" i="1" dirty="0">
              <a:solidFill>
                <a:srgbClr val="F75309"/>
              </a:solidFill>
            </a:endParaRPr>
          </a:p>
        </p:txBody>
      </p:sp>
    </p:spTree>
    <p:extLst>
      <p:ext uri="{BB962C8B-B14F-4D97-AF65-F5344CB8AC3E}">
        <p14:creationId xmlns:p14="http://schemas.microsoft.com/office/powerpoint/2010/main" val="16127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6.25E-7 -3.7037E-7 L -0.00273 -0.35532 " pathEditMode="relative" rAng="0" ptsTypes="AA">
                                      <p:cBhvr>
                                        <p:cTn id="12" dur="2000" fill="hold"/>
                                        <p:tgtEl>
                                          <p:spTgt spid="87"/>
                                        </p:tgtEl>
                                        <p:attrNameLst>
                                          <p:attrName>ppt_x</p:attrName>
                                          <p:attrName>ppt_y</p:attrName>
                                        </p:attrNameLst>
                                      </p:cBhvr>
                                      <p:rCtr x="-143" y="-17778"/>
                                    </p:animMotion>
                                  </p:childTnLst>
                                </p:cTn>
                              </p:par>
                              <p:par>
                                <p:cTn id="13" presetID="42" presetClass="path" presetSubtype="0" accel="50000" decel="50000" fill="hold" nodeType="withEffect">
                                  <p:stCondLst>
                                    <p:cond delay="0"/>
                                  </p:stCondLst>
                                  <p:childTnLst>
                                    <p:animMotion origin="layout" path="M -2.70833E-6 0 L 0.00274 0.35532 " pathEditMode="relative" rAng="0" ptsTypes="AA">
                                      <p:cBhvr>
                                        <p:cTn id="14" dur="2000" fill="hold"/>
                                        <p:tgtEl>
                                          <p:spTgt spid="82"/>
                                        </p:tgtEl>
                                        <p:attrNameLst>
                                          <p:attrName>ppt_x</p:attrName>
                                          <p:attrName>ppt_y</p:attrName>
                                        </p:attrNameLst>
                                      </p:cBhvr>
                                      <p:rCtr x="130" y="1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6938</TotalTime>
  <Words>771</Words>
  <PresentationFormat>Widescreen</PresentationFormat>
  <Paragraphs>132</Paragraphs>
  <Slides>18</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Adobe Gothic Std B</vt:lpstr>
      <vt:lpstr>Arial</vt:lpstr>
      <vt:lpstr>Calibri</vt:lpstr>
      <vt:lpstr>Calibri Light</vt:lpstr>
      <vt:lpstr>Helvetica Neue</vt:lpstr>
      <vt:lpstr>Myriad Pro</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2023-10-31T06:54:05Z</dcterms:modified>
</cp:coreProperties>
</file>