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67" r:id="rId25"/>
    <p:sldId id="263" r:id="rId26"/>
    <p:sldId id="256" r:id="rId27"/>
    <p:sldId id="258" r:id="rId28"/>
    <p:sldId id="259" r:id="rId29"/>
    <p:sldId id="260" r:id="rId30"/>
    <p:sldId id="261" r:id="rId31"/>
    <p:sldId id="262" r:id="rId32"/>
    <p:sldId id="264" r:id="rId33"/>
    <p:sldId id="265" r:id="rId34"/>
    <p:sldId id="266" r:id="rId35"/>
    <p:sldId id="305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21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1A4DE-F76A-4A01-86F7-AE231A390C0A}" type="datetimeFigureOut">
              <a:rPr lang="en-US" smtClean="0"/>
              <a:t>01/10/2021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149A7-0CFE-4E3E-8CCD-02765EE3341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59514B2-910C-4584-AF59-1197B604F894}" type="slidenum">
              <a:rPr lang="en-US">
                <a:solidFill>
                  <a:prstClr val="black"/>
                </a:solidFill>
                <a:latin typeface="Calibri" pitchFamily="34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975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847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317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611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230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35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411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269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103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689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610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pPr/>
              <a:t>01/10/2021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577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image" Target="../media/image16.jpe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3.wdp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31" Type="http://schemas.microsoft.com/office/2007/relationships/media" Target="../media/media1.MP3"/><Relationship Id="rId9" Type="http://schemas.microsoft.com/office/2007/relationships/hdphoto" Target="../media/hdphoto3.wdp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12.wdp"/><Relationship Id="rId30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9.png"/><Relationship Id="rId18" Type="http://schemas.openxmlformats.org/officeDocument/2006/relationships/slide" Target="slide29.xml"/><Relationship Id="rId26" Type="http://schemas.openxmlformats.org/officeDocument/2006/relationships/slide" Target="slide31.xml"/><Relationship Id="rId39" Type="http://schemas.microsoft.com/office/2007/relationships/hdphoto" Target="../media/hdphoto24.wdp"/><Relationship Id="rId3" Type="http://schemas.openxmlformats.org/officeDocument/2006/relationships/image" Target="../media/image34.png"/><Relationship Id="rId21" Type="http://schemas.openxmlformats.org/officeDocument/2006/relationships/image" Target="../media/image42.png"/><Relationship Id="rId34" Type="http://schemas.microsoft.com/office/2007/relationships/hdphoto" Target="../media/hdphoto23.wdp"/><Relationship Id="rId42" Type="http://schemas.openxmlformats.org/officeDocument/2006/relationships/image" Target="../media/image50.png"/><Relationship Id="rId47" Type="http://schemas.microsoft.com/office/2007/relationships/hdphoto" Target="../media/hdphoto28.wdp"/><Relationship Id="rId7" Type="http://schemas.openxmlformats.org/officeDocument/2006/relationships/image" Target="../media/image36.png"/><Relationship Id="rId12" Type="http://schemas.microsoft.com/office/2007/relationships/hdphoto" Target="../media/hdphoto19.wdp"/><Relationship Id="rId17" Type="http://schemas.openxmlformats.org/officeDocument/2006/relationships/image" Target="../media/image40.png"/><Relationship Id="rId25" Type="http://schemas.microsoft.com/office/2007/relationships/hdphoto" Target="../media/hdphoto20.wdp"/><Relationship Id="rId33" Type="http://schemas.openxmlformats.org/officeDocument/2006/relationships/image" Target="../media/image46.png"/><Relationship Id="rId38" Type="http://schemas.openxmlformats.org/officeDocument/2006/relationships/image" Target="../media/image48.png"/><Relationship Id="rId46" Type="http://schemas.openxmlformats.org/officeDocument/2006/relationships/image" Target="../media/image52.png"/><Relationship Id="rId2" Type="http://schemas.openxmlformats.org/officeDocument/2006/relationships/image" Target="../media/image31.jpeg"/><Relationship Id="rId16" Type="http://schemas.microsoft.com/office/2007/relationships/hdphoto" Target="../media/hdphoto9.wdp"/><Relationship Id="rId20" Type="http://schemas.openxmlformats.org/officeDocument/2006/relationships/slide" Target="slide28.xml"/><Relationship Id="rId29" Type="http://schemas.openxmlformats.org/officeDocument/2006/relationships/image" Target="../media/image26.png"/><Relationship Id="rId41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38.png"/><Relationship Id="rId24" Type="http://schemas.openxmlformats.org/officeDocument/2006/relationships/image" Target="../media/image43.png"/><Relationship Id="rId32" Type="http://schemas.microsoft.com/office/2007/relationships/hdphoto" Target="../media/hdphoto22.wdp"/><Relationship Id="rId37" Type="http://schemas.openxmlformats.org/officeDocument/2006/relationships/image" Target="../media/image47.png"/><Relationship Id="rId40" Type="http://schemas.openxmlformats.org/officeDocument/2006/relationships/image" Target="../media/image49.png"/><Relationship Id="rId45" Type="http://schemas.microsoft.com/office/2007/relationships/hdphoto" Target="../media/hdphoto27.wdp"/><Relationship Id="rId5" Type="http://schemas.openxmlformats.org/officeDocument/2006/relationships/image" Target="../media/image35.png"/><Relationship Id="rId15" Type="http://schemas.openxmlformats.org/officeDocument/2006/relationships/image" Target="../media/image24.png"/><Relationship Id="rId23" Type="http://schemas.openxmlformats.org/officeDocument/2006/relationships/slide" Target="slide30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10" Type="http://schemas.microsoft.com/office/2007/relationships/hdphoto" Target="../media/hdphoto18.wdp"/><Relationship Id="rId19" Type="http://schemas.openxmlformats.org/officeDocument/2006/relationships/image" Target="../media/image41.png"/><Relationship Id="rId31" Type="http://schemas.openxmlformats.org/officeDocument/2006/relationships/image" Target="../media/image45.png"/><Relationship Id="rId44" Type="http://schemas.openxmlformats.org/officeDocument/2006/relationships/image" Target="../media/image51.png"/><Relationship Id="rId4" Type="http://schemas.microsoft.com/office/2007/relationships/hdphoto" Target="../media/hdphoto15.wdp"/><Relationship Id="rId9" Type="http://schemas.openxmlformats.org/officeDocument/2006/relationships/image" Target="../media/image37.png"/><Relationship Id="rId14" Type="http://schemas.openxmlformats.org/officeDocument/2006/relationships/slide" Target="slide27.xml"/><Relationship Id="rId22" Type="http://schemas.microsoft.com/office/2007/relationships/hdphoto" Target="../media/hdphoto8.wdp"/><Relationship Id="rId27" Type="http://schemas.openxmlformats.org/officeDocument/2006/relationships/image" Target="../media/image44.png"/><Relationship Id="rId30" Type="http://schemas.microsoft.com/office/2007/relationships/hdphoto" Target="../media/hdphoto11.wdp"/><Relationship Id="rId35" Type="http://schemas.openxmlformats.org/officeDocument/2006/relationships/image" Target="../media/image27.png"/><Relationship Id="rId43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6.xml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6.xml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6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6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6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6.xml"/><Relationship Id="rId4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6.xml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26.xml"/><Relationship Id="rId4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Picture 8" descr="khung_nen_d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4351"/>
            <a:ext cx="6516688" cy="365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3" name="Rectangle 13"/>
          <p:cNvSpPr>
            <a:spLocks noChangeArrowheads="1"/>
          </p:cNvSpPr>
          <p:nvPr/>
        </p:nvSpPr>
        <p:spPr bwMode="auto">
          <a:xfrm>
            <a:off x="2519853" y="1428750"/>
            <a:ext cx="5181600" cy="21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TRANH TÀI  </a:t>
            </a:r>
          </a:p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TRÍ  TUỆ </a:t>
            </a:r>
            <a:endParaRPr lang="en-US" sz="4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094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86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1087208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Đặc điểm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67621A-4D3F-4D2D-B628-763BFA64C31D}"/>
              </a:ext>
            </a:extLst>
          </p:cNvPr>
          <p:cNvSpPr txBox="1"/>
          <p:nvPr/>
        </p:nvSpPr>
        <p:spPr>
          <a:xfrm>
            <a:off x="4587765" y="4666860"/>
            <a:ext cx="4179279" cy="32626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94510" tIns="47255" rIns="94510" bIns="47255" rtlCol="0">
            <a:spAutoFit/>
          </a:bodyPr>
          <a:lstStyle/>
          <a:p>
            <a:pPr algn="ctr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Lược đồ sự phân bố các kiểu rừng trên Trái Đất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2862" y="1896071"/>
            <a:ext cx="3870927" cy="2336971"/>
          </a:xfrm>
          <a:prstGeom prst="cloudCallout">
            <a:avLst>
              <a:gd name="adj1" fmla="val 45620"/>
              <a:gd name="adj2" fmla="val 76853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10" tIns="47255" rIns="94510" bIns="47255" rtlCol="0" anchor="ctr"/>
          <a:lstStyle/>
          <a:p>
            <a:pPr algn="ctr">
              <a:lnSpc>
                <a:spcPct val="150000"/>
              </a:lnSpc>
            </a:pP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hình bên, em hãy kể tên và xác định phạm vi phân bố của các kiểu rừng nhiệt đới Trên Trái Đất.</a:t>
            </a:r>
            <a:endParaRPr lang="en-US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1825124"/>
            <a:ext cx="4185745" cy="92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10" tIns="47255" rIns="94510" bIns="47255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- Phạm vi: trải dài từ Xích đạo đến hết vành đai nhiệt đới ở cả hai bán cầu.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6689" y="1135118"/>
            <a:ext cx="4653065" cy="34713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5371" y="1510799"/>
            <a:ext cx="27432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a. Đặc điểm chung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5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TS\Desktop\Ảnh\images 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47" y="59124"/>
            <a:ext cx="4457698" cy="243577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3" descr="C:\Users\PTS\Desktop\Ảnh\downloa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535" y="59123"/>
            <a:ext cx="4402519" cy="241212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:\Users\PTS\Desktop\Ảnh\vooc_thumb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48" y="2554014"/>
            <a:ext cx="4445874" cy="250672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5" descr="C:\Users\PTS\Desktop\Ảnh\images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8711" y="2578875"/>
            <a:ext cx="4426167" cy="24109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67621A-4D3F-4D2D-B628-763BFA64C31D}"/>
              </a:ext>
            </a:extLst>
          </p:cNvPr>
          <p:cNvSpPr txBox="1"/>
          <p:nvPr/>
        </p:nvSpPr>
        <p:spPr>
          <a:xfrm>
            <a:off x="4717830" y="4734463"/>
            <a:ext cx="4367048" cy="32626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94510" tIns="47255" rIns="94510" bIns="47255" rtlCol="0">
            <a:spAutoFit/>
          </a:bodyPr>
          <a:lstStyle/>
          <a:p>
            <a:pPr algn="ctr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Phong lan trong rừng mưa nhiệt đới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67621A-4D3F-4D2D-B628-763BFA64C31D}"/>
              </a:ext>
            </a:extLst>
          </p:cNvPr>
          <p:cNvSpPr txBox="1"/>
          <p:nvPr/>
        </p:nvSpPr>
        <p:spPr>
          <a:xfrm>
            <a:off x="74325" y="4734463"/>
            <a:ext cx="4457700" cy="32626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94510" tIns="47255" rIns="94510" bIns="47255" rtlCol="0">
            <a:spAutoFit/>
          </a:bodyPr>
          <a:lstStyle/>
          <a:p>
            <a:pPr algn="ctr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Voọc trong rừng mưa nhiệt đới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67621A-4D3F-4D2D-B628-763BFA64C31D}"/>
              </a:ext>
            </a:extLst>
          </p:cNvPr>
          <p:cNvSpPr txBox="1"/>
          <p:nvPr/>
        </p:nvSpPr>
        <p:spPr>
          <a:xfrm>
            <a:off x="4675882" y="2126633"/>
            <a:ext cx="4457700" cy="32626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94510" tIns="47255" rIns="94510" bIns="47255" rtlCol="0">
            <a:spAutoFit/>
          </a:bodyPr>
          <a:lstStyle/>
          <a:p>
            <a:pPr algn="ctr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Rừng nhiệt đới VQG Yor Đôn (Việt Nam)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67621A-4D3F-4D2D-B628-763BFA64C31D}"/>
              </a:ext>
            </a:extLst>
          </p:cNvPr>
          <p:cNvSpPr txBox="1"/>
          <p:nvPr/>
        </p:nvSpPr>
        <p:spPr>
          <a:xfrm>
            <a:off x="72356" y="2162106"/>
            <a:ext cx="4457700" cy="32626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94510" tIns="47255" rIns="94510" bIns="47255" rtlCol="0">
            <a:spAutoFit/>
          </a:bodyPr>
          <a:lstStyle/>
          <a:p>
            <a:pPr algn="ctr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Rừng nhiệt đới VQG Xuân Sơn (Việt Nam)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25" y="1087208"/>
            <a:ext cx="5519342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Đặc điểm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8332" y="1781049"/>
            <a:ext cx="8761596" cy="175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10" tIns="47255" rIns="94510" bIns="47255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- Đặc điểm: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+ Rừng nhiều tầng tán, dây leo chằng chịt, phong lan, tầm gửi, địa y bám trên thân cây.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+ Động vật phong phú: nhiều loài sống trên cây, leo trèo giỏi, chim ăn quả có màu sắc sặc sỡ...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195" y="1510799"/>
            <a:ext cx="229493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a. Đặc điểm chung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1825" y="3344527"/>
            <a:ext cx="8607882" cy="51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10" tIns="47255" rIns="94510" bIns="47255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Rừng nhiệt đới được chia thành: rừng mưa nhiệt đới và rừng nhiệt đới gió mùa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3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2">
            <a:extLst>
              <a:ext uri="{FF2B5EF4-FFF2-40B4-BE49-F238E27FC236}">
                <a16:creationId xmlns="" xmlns:a16="http://schemas.microsoft.com/office/drawing/2014/main" id="{EE6881FF-B727-42E8-B124-2F5E6251078D}"/>
              </a:ext>
            </a:extLst>
          </p:cNvPr>
          <p:cNvSpPr/>
          <p:nvPr/>
        </p:nvSpPr>
        <p:spPr>
          <a:xfrm>
            <a:off x="2514852" y="91258"/>
            <a:ext cx="4520510" cy="696026"/>
          </a:xfrm>
          <a:prstGeom prst="roundRect">
            <a:avLst/>
          </a:prstGeom>
          <a:solidFill>
            <a:srgbClr val="F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>
                <a:solidFill>
                  <a:srgbClr val="21484D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3300" b="1" dirty="0" smtClean="0">
                <a:solidFill>
                  <a:srgbClr val="21484D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300" b="1" dirty="0">
              <a:solidFill>
                <a:srgbClr val="2148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3D915D45-6A86-4F01-8C2B-1BFCE9B5A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159"/>
          <a:stretch/>
        </p:blipFill>
        <p:spPr>
          <a:xfrm>
            <a:off x="59123" y="47298"/>
            <a:ext cx="1791222" cy="1570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226" y="936474"/>
            <a:ext cx="6803257" cy="1315745"/>
          </a:xfrm>
          <a:prstGeom prst="rect">
            <a:avLst/>
          </a:prstGeom>
          <a:solidFill>
            <a:srgbClr val="FFEFAB"/>
          </a:solidFill>
          <a:ln w="28575"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thời gian 5 phút, hoàn thành phiếu học tập theo gợi ý sau:</a:t>
            </a:r>
          </a:p>
          <a:p>
            <a:pPr algn="just">
              <a:lnSpc>
                <a:spcPct val="150000"/>
              </a:lnSpc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Nhóm 1,2.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Rừng mưa nhiệt đới.</a:t>
            </a:r>
          </a:p>
          <a:p>
            <a:pPr algn="just">
              <a:lnSpc>
                <a:spcPct val="150000"/>
              </a:lnSpc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Nhóm 3, 4.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Rừng nhiệt đới gió mùa.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496" y="2330657"/>
          <a:ext cx="7959367" cy="2656157"/>
        </p:xfrm>
        <a:graphic>
          <a:graphicData uri="http://schemas.openxmlformats.org/drawingml/2006/table">
            <a:tbl>
              <a:tblPr/>
              <a:tblGrid>
                <a:gridCol w="1838807"/>
                <a:gridCol w="3060280"/>
                <a:gridCol w="3060280"/>
              </a:tblGrid>
              <a:tr h="5171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Kiểu rừng</a:t>
                      </a:r>
                      <a:endParaRPr lang="en-US" sz="1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Rừng mưa nhiệt đới</a:t>
                      </a:r>
                      <a:endParaRPr lang="en-US" sz="1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Rừng nhiệt đới gió mùa</a:t>
                      </a:r>
                      <a:endParaRPr lang="en-US" sz="1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713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Khí hậu</a:t>
                      </a:r>
                      <a:endParaRPr lang="en-US" sz="19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9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9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13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Cấu trúc rừng</a:t>
                      </a:r>
                      <a:endParaRPr lang="en-US" sz="19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9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90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13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Phân bố</a:t>
                      </a:r>
                      <a:endParaRPr lang="en-US" sz="19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1099032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Đặc điểm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370" y="1463501"/>
            <a:ext cx="481488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b. Hai kiểu rừng nhiệt đới chính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44829" y="1784658"/>
          <a:ext cx="8198623" cy="3084941"/>
        </p:xfrm>
        <a:graphic>
          <a:graphicData uri="http://schemas.openxmlformats.org/drawingml/2006/table">
            <a:tbl>
              <a:tblPr/>
              <a:tblGrid>
                <a:gridCol w="1300465"/>
                <a:gridCol w="3673705"/>
                <a:gridCol w="3224453"/>
              </a:tblGrid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Kiểu rừng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Rừng mưa nhiệt đới</a:t>
                      </a: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Rừng nhiệt đới gió mùa</a:t>
                      </a: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017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Khí hậu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Mưa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quanh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năm, lượng mưa lớn.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Mùa mưa và mùa khô rõ rệt.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801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Cấu trúc rừng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- Rậm rạp, có 4 - 5 tầng.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- Dây leo chằng chịt.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- Cây rừng thấp và ít tầng tán.</a:t>
                      </a: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- Rụng lá vào mùa khô.</a:t>
                      </a:r>
                      <a:endParaRPr lang="en-US" sz="18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915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Phân bố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- Lưu vực sông A-ma-dôn (Nam Mĩ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)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 và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sông Công-gô (Châu Phi).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- Một phần Đông Nam Á.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- Đông Nam Á.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- Miền Đông Ấn Độ.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1099032"/>
            <a:ext cx="5610321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Đặc điểm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370" y="1522623"/>
            <a:ext cx="192369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a. Đặc điểm chung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6507" y="1821178"/>
            <a:ext cx="8749772" cy="51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10" tIns="47255" rIns="94510" bIns="47255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Rừng nhiệt đới được chia thành: rừng mưa nhiệt đới và rừng nhiệt đới gió mùa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347" y="1087208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Bảo vệ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BB819E4E-B5F0-44E5-8FE0-D0CCB4E1290D}"/>
              </a:ext>
            </a:extLst>
          </p:cNvPr>
          <p:cNvSpPr/>
          <p:nvPr/>
        </p:nvSpPr>
        <p:spPr>
          <a:xfrm>
            <a:off x="201931" y="1476313"/>
            <a:ext cx="8205032" cy="42737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6" tIns="63008" rIns="126016" bIns="63008"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291AFB-6405-4624-9221-555C2E454F09}"/>
              </a:ext>
            </a:extLst>
          </p:cNvPr>
          <p:cNvSpPr txBox="1"/>
          <p:nvPr/>
        </p:nvSpPr>
        <p:spPr>
          <a:xfrm>
            <a:off x="319233" y="1514630"/>
            <a:ext cx="7673866" cy="404246"/>
          </a:xfrm>
          <a:prstGeom prst="rect">
            <a:avLst/>
          </a:prstGeom>
          <a:noFill/>
        </p:spPr>
        <p:txBody>
          <a:bodyPr wrap="square" lIns="126016" tIns="63008" rIns="126016" bIns="63008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Khai thác thông tin mục 2 SGK và kiến thức thực tế, thực hiện nhiệm vụ sau: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3482B0A3-0800-4B59-B6EB-C5C42CF21490}"/>
              </a:ext>
            </a:extLst>
          </p:cNvPr>
          <p:cNvGrpSpPr/>
          <p:nvPr/>
        </p:nvGrpSpPr>
        <p:grpSpPr>
          <a:xfrm>
            <a:off x="157811" y="2077360"/>
            <a:ext cx="8722117" cy="843203"/>
            <a:chOff x="-131411" y="950440"/>
            <a:chExt cx="3283776" cy="789648"/>
          </a:xfrm>
        </p:grpSpPr>
        <p:sp>
          <p:nvSpPr>
            <p:cNvPr id="11" name="Arrow: Chevron 6">
              <a:extLst>
                <a:ext uri="{FF2B5EF4-FFF2-40B4-BE49-F238E27FC236}">
                  <a16:creationId xmlns:a16="http://schemas.microsoft.com/office/drawing/2014/main" xmlns="" id="{0EEDB0D5-1FC7-4E17-B3A5-3BD8B3EFAAB3}"/>
                </a:ext>
              </a:extLst>
            </p:cNvPr>
            <p:cNvSpPr/>
            <p:nvPr/>
          </p:nvSpPr>
          <p:spPr>
            <a:xfrm>
              <a:off x="-131411" y="950440"/>
              <a:ext cx="3283776" cy="789648"/>
            </a:xfrm>
            <a:prstGeom prst="chevron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Chevron 4">
              <a:extLst>
                <a:ext uri="{FF2B5EF4-FFF2-40B4-BE49-F238E27FC236}">
                  <a16:creationId xmlns:a16="http://schemas.microsoft.com/office/drawing/2014/main" xmlns="" id="{9E6843D4-AA2C-4709-AE88-85CA82A66FD6}"/>
                </a:ext>
              </a:extLst>
            </p:cNvPr>
            <p:cNvSpPr txBox="1"/>
            <p:nvPr/>
          </p:nvSpPr>
          <p:spPr>
            <a:xfrm>
              <a:off x="121891" y="1052990"/>
              <a:ext cx="2859753" cy="522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- Cho biết vai trò của rừng nhiệt đới đối với tự nhiên và đời sống con người</a:t>
              </a: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17330082-494D-4E17-82DD-0BFA198B6FF4}"/>
              </a:ext>
            </a:extLst>
          </p:cNvPr>
          <p:cNvGrpSpPr/>
          <p:nvPr/>
        </p:nvGrpSpPr>
        <p:grpSpPr>
          <a:xfrm>
            <a:off x="210207" y="3149405"/>
            <a:ext cx="8705193" cy="776208"/>
            <a:chOff x="-3769016" y="-382653"/>
            <a:chExt cx="11013807" cy="1313510"/>
          </a:xfrm>
          <a:solidFill>
            <a:srgbClr val="FFCC00"/>
          </a:solidFill>
        </p:grpSpPr>
        <p:sp>
          <p:nvSpPr>
            <p:cNvPr id="14" name="Arrow: Chevron 9">
              <a:extLst>
                <a:ext uri="{FF2B5EF4-FFF2-40B4-BE49-F238E27FC236}">
                  <a16:creationId xmlns:a16="http://schemas.microsoft.com/office/drawing/2014/main" xmlns="" id="{D24C22B0-E36A-4E95-BCA0-33E87BD32020}"/>
                </a:ext>
              </a:extLst>
            </p:cNvPr>
            <p:cNvSpPr/>
            <p:nvPr/>
          </p:nvSpPr>
          <p:spPr>
            <a:xfrm>
              <a:off x="-3769016" y="-382653"/>
              <a:ext cx="11013807" cy="1313510"/>
            </a:xfrm>
            <a:prstGeom prst="chevron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xmlns="" id="{F4064A6F-0039-4956-8D4D-DE78EC58F005}"/>
                </a:ext>
              </a:extLst>
            </p:cNvPr>
            <p:cNvSpPr txBox="1"/>
            <p:nvPr/>
          </p:nvSpPr>
          <p:spPr>
            <a:xfrm>
              <a:off x="-3095056" y="-382653"/>
              <a:ext cx="9504446" cy="1313510"/>
            </a:xfrm>
            <a:prstGeom prst="rect">
              <a:avLst/>
            </a:prstGeom>
            <a:solidFill>
              <a:srgbClr val="0000FF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- Thực trạng của rừng nhiệt đới hiện nay như thế nào?</a:t>
              </a:r>
            </a:p>
          </p:txBody>
        </p:sp>
      </p:grpSp>
      <p:sp>
        <p:nvSpPr>
          <p:cNvPr id="16" name="Arrow: Chevron 17">
            <a:extLst>
              <a:ext uri="{FF2B5EF4-FFF2-40B4-BE49-F238E27FC236}">
                <a16:creationId xmlns:a16="http://schemas.microsoft.com/office/drawing/2014/main" xmlns="" id="{1A16BA83-AC1D-40C5-9F7A-4127525DCBAE}"/>
              </a:ext>
            </a:extLst>
          </p:cNvPr>
          <p:cNvSpPr/>
          <p:nvPr/>
        </p:nvSpPr>
        <p:spPr>
          <a:xfrm>
            <a:off x="184270" y="4128079"/>
            <a:ext cx="8790251" cy="767114"/>
          </a:xfrm>
          <a:prstGeom prst="chevron">
            <a:avLst/>
          </a:prstGeom>
          <a:solidFill>
            <a:srgbClr val="7030A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Tr</a:t>
            </a:r>
            <a:r>
              <a:rPr lang="vi-V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thực trạng nh</a:t>
            </a:r>
            <a:r>
              <a:rPr lang="vi-V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vậy, chúng ta cần phải làm gì </a:t>
            </a:r>
            <a:r>
              <a:rPr lang="vi-V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bảo vệ chúng?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20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347" y="1099032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Bảo vệ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370" y="1455977"/>
            <a:ext cx="481488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a. Vai trò và thực trạng của rừng nhiệt đới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2">
            <a:extLst>
              <a:ext uri="{FF2B5EF4-FFF2-40B4-BE49-F238E27FC236}">
                <a16:creationId xmlns="" xmlns:a16="http://schemas.microsoft.com/office/drawing/2014/main" id="{017E6B2E-5DC1-49FC-9B9A-070948E3819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66" y="70942"/>
            <a:ext cx="8978462" cy="500161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347" y="1099032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Bảo vệ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370" y="1455977"/>
            <a:ext cx="481488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a. Vai trò và thực trạng của rừng nhiệt đới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3679" y="1699000"/>
            <a:ext cx="8703479" cy="114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Vai trò: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Ổn định khí hậu Trái Đất.</a:t>
            </a: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Bảo tồn đa dạng sinh học, nguồn dược liệu, thực phẩm và gỗ...</a:t>
            </a:r>
            <a:endParaRPr lang="pt-BR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1108" y="162904"/>
            <a:ext cx="8624292" cy="86035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1. Nhận xét nào </a:t>
            </a:r>
            <a:r>
              <a:rPr lang="en-US" sz="2600" b="1" u="sng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đúng khi nói về sinh vật dưới đại dương?</a:t>
            </a:r>
            <a:endParaRPr lang="vi-VN" sz="2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5669" y="2281541"/>
            <a:ext cx="5843846" cy="6521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Chỉ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 số ít loài sinh vật sinh sống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807410" y="2281541"/>
            <a:ext cx="681299" cy="652178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108922-287A-4320-8FE9-E80B2EF75AD9}"/>
              </a:ext>
            </a:extLst>
          </p:cNvPr>
          <p:cNvSpPr/>
          <p:nvPr/>
        </p:nvSpPr>
        <p:spPr>
          <a:xfrm>
            <a:off x="1159418" y="1305265"/>
            <a:ext cx="5837412" cy="6521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Vô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 phong phú, đa dạng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="" xmlns:a16="http://schemas.microsoft.com/office/drawing/2014/main" id="{CB31563B-0B0F-4F02-ADB0-C7E1363838FE}"/>
              </a:ext>
            </a:extLst>
          </p:cNvPr>
          <p:cNvSpPr/>
          <p:nvPr/>
        </p:nvSpPr>
        <p:spPr>
          <a:xfrm>
            <a:off x="817897" y="1305265"/>
            <a:ext cx="629741" cy="652178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25A85EE-CF89-4C71-8D27-9E2ACC4CFC8F}"/>
              </a:ext>
            </a:extLst>
          </p:cNvPr>
          <p:cNvSpPr/>
          <p:nvPr/>
        </p:nvSpPr>
        <p:spPr>
          <a:xfrm>
            <a:off x="1155099" y="3279587"/>
            <a:ext cx="5844176" cy="6521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Các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 vật phân hóa theo độ sâu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Pentagon 18">
            <a:extLst>
              <a:ext uri="{FF2B5EF4-FFF2-40B4-BE49-F238E27FC236}">
                <a16:creationId xmlns="" xmlns:a16="http://schemas.microsoft.com/office/drawing/2014/main" id="{DD2009E8-F88F-4140-850C-D0B2EA44372C}"/>
              </a:ext>
            </a:extLst>
          </p:cNvPr>
          <p:cNvSpPr/>
          <p:nvPr/>
        </p:nvSpPr>
        <p:spPr>
          <a:xfrm>
            <a:off x="817896" y="3279587"/>
            <a:ext cx="629741" cy="652178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C0CB185-63D0-4F92-8EB5-7F30500E1CDE}"/>
              </a:ext>
            </a:extLst>
          </p:cNvPr>
          <p:cNvSpPr/>
          <p:nvPr/>
        </p:nvSpPr>
        <p:spPr>
          <a:xfrm>
            <a:off x="1148358" y="4191997"/>
            <a:ext cx="5815032" cy="6521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Gồm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 động vật và thực vật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Pentagon 18">
            <a:extLst>
              <a:ext uri="{FF2B5EF4-FFF2-40B4-BE49-F238E27FC236}">
                <a16:creationId xmlns="" xmlns:a16="http://schemas.microsoft.com/office/drawing/2014/main" id="{7104F2A1-A843-443D-B49C-97374C2571BF}"/>
              </a:ext>
            </a:extLst>
          </p:cNvPr>
          <p:cNvSpPr/>
          <p:nvPr/>
        </p:nvSpPr>
        <p:spPr>
          <a:xfrm>
            <a:off x="807409" y="4191997"/>
            <a:ext cx="629741" cy="652178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3" name="Picture 12" descr="A picture containing text, building, window&#10;&#10;Description automatically generated">
            <a:hlinkClick r:id="rId2" action="ppaction://hlinksldjump"/>
            <a:extLst>
              <a:ext uri="{FF2B5EF4-FFF2-40B4-BE49-F238E27FC236}">
                <a16:creationId xmlns="" xmlns:a16="http://schemas.microsoft.com/office/drawing/2014/main" id="{ACADD77F-C7E8-4723-AE39-31846EAD2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172" y="6408614"/>
            <a:ext cx="656294" cy="56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347" y="1099032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Bảo vệ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370" y="1455977"/>
            <a:ext cx="481488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a. Vai trò và thực trạng của rừng nhiệt đới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18245" y="1746284"/>
            <a:ext cx="4743450" cy="42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Thực trạng:</a:t>
            </a:r>
            <a:endParaRPr lang="pt-BR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710" y="83505"/>
            <a:ext cx="8848396" cy="4977223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347" y="1099032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Bảo vệ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370" y="1455977"/>
            <a:ext cx="481488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a. Vai trò và thực trạng của rừng nhiệt đới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1893" y="1758117"/>
            <a:ext cx="4743450" cy="114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Thực trạng: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just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Diện tích rừng đang bị giảm báo động.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just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Mỗi năm mất đi 130.000 km</a:t>
            </a:r>
            <a:r>
              <a:rPr lang="pt-BR" b="1" baseline="30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pt-BR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rừng.</a:t>
            </a:r>
            <a:endParaRPr lang="pt-BR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347" y="1099032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Bảo vệ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370" y="1455977"/>
            <a:ext cx="481488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a. Vai trò và thực trạng của rừng nhiệt đới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9918" y="2188954"/>
            <a:ext cx="8385285" cy="78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 dụng các sản phẩm có nguồn gốc từ rừng một các tiết kiệm và hợp lí.</a:t>
            </a:r>
          </a:p>
          <a:p>
            <a:pPr algn="just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Bảo vệ và phát triển rừng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9918" y="1764898"/>
            <a:ext cx="4977408" cy="42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Biện pháp bảo vệ rừng nhiệt đới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7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995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4" y="3998119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119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397134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6045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1993" y="287291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200" y="-1695450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1" y="-100238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67" y="2433612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=""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3" y="-628650"/>
            <a:ext cx="3139277" cy="2617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599585"/>
            <a:ext cx="2209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BẢO VỆ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 XANH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6" y="2059534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1"/>
              </p:ext>
            </p:extLst>
          </p:nvPr>
        </p:nvPicPr>
        <p:blipFill>
          <a:blip r:embed="rId32" cstate="print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00200" y="1302425"/>
            <a:ext cx="62484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rả lời đúng các 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 để giúp các chú khỉ ngăn chặn hành vi phá rừng của nhóm lâm tặc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5767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3531663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31663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47" y="387755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58" y="371604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715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325376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495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14" y="3090904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374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1427" y="392155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=""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28" y="3190068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=""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19288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=""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77072" y="53634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=""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92960" y="-303592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=""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709" y="35904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20" y="70230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=""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04" y="950553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=""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19" y="133716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=""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7" y="23151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=""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8244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=""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15" y="163261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=""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" y="274881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93537" y="4224238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=""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0" y="289670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448550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=""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52" y="28241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253" y="4221997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=""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60997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87955" y="4641646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=""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300037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=""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51333" y="454046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14400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1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532497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4871338" y="283572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3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172200" y="341947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7610565" y="2877397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5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6000" y="819150"/>
            <a:ext cx="4419600" cy="1177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Câu 1. Phạm vi và giới hạn của rừng nhiệt </a:t>
            </a:r>
            <a:r>
              <a:rPr lang="vi-VN" sz="2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là</a:t>
            </a:r>
            <a:endParaRPr lang="en-US" sz="25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71800" y="3342785"/>
            <a:ext cx="3429000" cy="1133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Xích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hết vành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 nhiệt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đớ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09800" y="742950"/>
            <a:ext cx="4572000" cy="1177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 2. Rừng m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 nhiệt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hình thành ở những n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5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mưa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 quanh n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09800" y="784776"/>
            <a:ext cx="4572000" cy="1177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 3. Đặc tr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 nhất của rừng nhiệt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về thực vật là</a:t>
            </a:r>
            <a:endParaRPr lang="en-US" sz="25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71800" y="3409950"/>
            <a:ext cx="3429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 có nhiều tầng tán, dây leo chằng chịt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080" y="96556"/>
            <a:ext cx="8496320" cy="100290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2. Sự khác biệt về thực vật ở các đới là </a:t>
            </a:r>
            <a:r>
              <a:rPr lang="en-US" sz="2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do</a:t>
            </a:r>
            <a:endParaRPr lang="vi-VN" sz="2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2353" y="3270333"/>
            <a:ext cx="5170783" cy="63433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lnSpc>
                <a:spcPct val="150000"/>
              </a:lnSpc>
              <a:defRPr/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khí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hậu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748706" y="3270333"/>
            <a:ext cx="886663" cy="63433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43798">
              <a:defRPr/>
            </a:pP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F3BA1CA-E9BD-45DE-8A39-B5A0C241BDE8}"/>
              </a:ext>
            </a:extLst>
          </p:cNvPr>
          <p:cNvSpPr/>
          <p:nvPr/>
        </p:nvSpPr>
        <p:spPr>
          <a:xfrm>
            <a:off x="1188298" y="1431640"/>
            <a:ext cx="5138690" cy="63433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con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Pentagon 18">
            <a:extLst>
              <a:ext uri="{FF2B5EF4-FFF2-40B4-BE49-F238E27FC236}">
                <a16:creationId xmlns="" xmlns:a16="http://schemas.microsoft.com/office/drawing/2014/main" id="{6E66BD20-FCAC-4EB2-9046-DBF4A8E4720E}"/>
              </a:ext>
            </a:extLst>
          </p:cNvPr>
          <p:cNvSpPr/>
          <p:nvPr/>
        </p:nvSpPr>
        <p:spPr>
          <a:xfrm>
            <a:off x="781802" y="1431640"/>
            <a:ext cx="826893" cy="63433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7A167DD-21F8-401E-B171-4A9B4DCAF1D5}"/>
              </a:ext>
            </a:extLst>
          </p:cNvPr>
          <p:cNvSpPr/>
          <p:nvPr/>
        </p:nvSpPr>
        <p:spPr>
          <a:xfrm>
            <a:off x="1152353" y="2382805"/>
            <a:ext cx="5170783" cy="63433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địa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="" xmlns:a16="http://schemas.microsoft.com/office/drawing/2014/main" id="{5335346A-3494-42B7-89DA-2F9E9E691730}"/>
              </a:ext>
            </a:extLst>
          </p:cNvPr>
          <p:cNvSpPr/>
          <p:nvPr/>
        </p:nvSpPr>
        <p:spPr>
          <a:xfrm>
            <a:off x="748705" y="2382805"/>
            <a:ext cx="897740" cy="63433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39D6CB6-CE90-450F-BFB3-D53EB26AF085}"/>
              </a:ext>
            </a:extLst>
          </p:cNvPr>
          <p:cNvSpPr/>
          <p:nvPr/>
        </p:nvSpPr>
        <p:spPr>
          <a:xfrm>
            <a:off x="1208940" y="4197961"/>
            <a:ext cx="5120260" cy="63433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lnSpc>
                <a:spcPct val="150000"/>
              </a:lnSpc>
              <a:defRPr/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đất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Pentagon 18">
            <a:extLst>
              <a:ext uri="{FF2B5EF4-FFF2-40B4-BE49-F238E27FC236}">
                <a16:creationId xmlns="" xmlns:a16="http://schemas.microsoft.com/office/drawing/2014/main" id="{648F7803-BA4D-429A-8877-C6B3DD4CF603}"/>
              </a:ext>
            </a:extLst>
          </p:cNvPr>
          <p:cNvSpPr/>
          <p:nvPr/>
        </p:nvSpPr>
        <p:spPr>
          <a:xfrm>
            <a:off x="752303" y="4197961"/>
            <a:ext cx="872516" cy="63433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09800" y="590550"/>
            <a:ext cx="4648200" cy="1542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 4. Rừng nhiệt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gió mùa th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 phát triển những n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có chế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 nh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thế nào?</a:t>
            </a:r>
            <a:endParaRPr lang="en-US" sz="25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71800" y="3409950"/>
            <a:ext cx="3429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 m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và mùa khô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rõ rệt.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09800" y="715655"/>
            <a:ext cx="4572000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 5. Ở Việt Nam, kiểu rừng nhiệt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nào chiêm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u thế?</a:t>
            </a:r>
            <a:endParaRPr lang="en-US" sz="25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 nhiệt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gió mùa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09800" y="715655"/>
            <a:ext cx="4648200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 6. Phần l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 các cây trong r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ừn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 nhiệt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gió mùa sẽ</a:t>
            </a:r>
            <a:endParaRPr lang="en-US" sz="25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rụng lá vào mùa khô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571692"/>
            <a:ext cx="4724400" cy="1592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 7. So v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 r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ừn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 m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 nhiệt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thì cây r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ừn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 nhiệt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gió mùa th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 có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đặ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iểm gì?</a:t>
            </a:r>
            <a:endParaRPr lang="en-US" sz="25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8000" y="3486150"/>
            <a:ext cx="3124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 h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ít tầng tán h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09800" y="514350"/>
            <a:ext cx="4648200" cy="1542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 8. Vì sao r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ừn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 nhiệt 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có nhiều tầng tán, dây leo ch</a:t>
            </a:r>
            <a:r>
              <a:rPr lang="vi-VN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ằ</a:t>
            </a:r>
            <a:r>
              <a:rPr lang="en-US" sz="25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 chịt?</a:t>
            </a:r>
            <a:endParaRPr lang="en-US" sz="25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8000" y="3486150"/>
            <a:ext cx="3124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l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 m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l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ớn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5686" y="1298760"/>
            <a:ext cx="1690307" cy="2560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6" tIns="45683" rIns="91366" bIns="45683"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 NHÀ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ck Arc 2"/>
          <p:cNvSpPr/>
          <p:nvPr/>
        </p:nvSpPr>
        <p:spPr>
          <a:xfrm>
            <a:off x="-2923541" y="-164656"/>
            <a:ext cx="5467754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>
          <a:xfrm>
            <a:off x="2231002" y="946152"/>
            <a:ext cx="6128673" cy="8128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36" tIns="71063" rIns="71063" bIns="71063" numCol="1" spcCol="1906" anchor="ctr" anchorCtr="0">
            <a:noAutofit/>
          </a:bodyPr>
          <a:lstStyle/>
          <a:p>
            <a:pPr algn="just" defTabSz="12434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tập lại </a:t>
            </a:r>
            <a:r>
              <a:rPr 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đã học</a:t>
            </a:r>
          </a:p>
        </p:txBody>
      </p:sp>
      <p:sp>
        <p:nvSpPr>
          <p:cNvPr id="5" name="Oval 4"/>
          <p:cNvSpPr/>
          <p:nvPr/>
        </p:nvSpPr>
        <p:spPr>
          <a:xfrm>
            <a:off x="1723472" y="844551"/>
            <a:ext cx="1015060" cy="10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66" tIns="45683" rIns="91366" bIns="45683"/>
          <a:lstStyle/>
          <a:p>
            <a:pPr algn="ctr">
              <a:spcBef>
                <a:spcPts val="599"/>
              </a:spcBef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Freeform 5"/>
          <p:cNvSpPr/>
          <p:nvPr/>
        </p:nvSpPr>
        <p:spPr>
          <a:xfrm>
            <a:off x="2510232" y="2165351"/>
            <a:ext cx="5861258" cy="812800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36" tIns="71063" rIns="71063" bIns="71063" numCol="1" spcCol="1906" anchor="ctr" anchorCtr="0">
            <a:noAutofit/>
          </a:bodyPr>
          <a:lstStyle/>
          <a:p>
            <a:pPr algn="just" defTabSz="12434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 thành bài tập </a:t>
            </a:r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endParaRPr lang="en-US" sz="2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18652" y="2063749"/>
            <a:ext cx="1015060" cy="1016000"/>
          </a:xfrm>
          <a:prstGeom prst="ellipse">
            <a:avLst/>
          </a:prstGeom>
          <a:solidFill>
            <a:srgbClr val="005C2A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66" tIns="45683" rIns="91366" bIns="45683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04E4A0-59DA-4596-A9EC-A736B59FE0CA}"/>
              </a:ext>
            </a:extLst>
          </p:cNvPr>
          <p:cNvSpPr txBox="1"/>
          <p:nvPr/>
        </p:nvSpPr>
        <p:spPr>
          <a:xfrm>
            <a:off x="2267242" y="3400038"/>
            <a:ext cx="6070641" cy="777136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Chuẩn </a:t>
            </a:r>
            <a:r>
              <a:rPr 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 bài </a:t>
            </a:r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25: S</a:t>
            </a:r>
            <a:r>
              <a:rPr lang="vi-VN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phân bố các </a:t>
            </a:r>
            <a:r>
              <a:rPr lang="vi-VN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en-US" sz="23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thiên </a:t>
            </a:r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 </a:t>
            </a:r>
            <a:r>
              <a:rPr lang="en-US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 Trái Đất.</a:t>
            </a:r>
            <a:endParaRPr lang="en-US" sz="2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723472" y="3282950"/>
            <a:ext cx="1015060" cy="10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66" tIns="45683" rIns="91366" bIns="45683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5409" y="35931"/>
            <a:ext cx="8390249" cy="104175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3. Kiểu thảm thực vật nào dưới đây thuộc đới nóng?</a:t>
            </a:r>
            <a:endParaRPr lang="vi-VN" sz="2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845" y="2305040"/>
            <a:ext cx="5123956" cy="71715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Xa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van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664028" y="2308153"/>
            <a:ext cx="996707" cy="71715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43798">
              <a:defRPr/>
            </a:pP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8A6FD8A-0AC2-45FC-963D-E72D04C197C7}"/>
              </a:ext>
            </a:extLst>
          </p:cNvPr>
          <p:cNvSpPr/>
          <p:nvPr/>
        </p:nvSpPr>
        <p:spPr>
          <a:xfrm>
            <a:off x="875514" y="1298028"/>
            <a:ext cx="5136587" cy="71715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Đài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Pentagon 18">
            <a:extLst>
              <a:ext uri="{FF2B5EF4-FFF2-40B4-BE49-F238E27FC236}">
                <a16:creationId xmlns="" xmlns:a16="http://schemas.microsoft.com/office/drawing/2014/main" id="{0D1DF0E6-805D-4BEE-B3FC-C90D613B1F88}"/>
              </a:ext>
            </a:extLst>
          </p:cNvPr>
          <p:cNvSpPr/>
          <p:nvPr/>
        </p:nvSpPr>
        <p:spPr>
          <a:xfrm>
            <a:off x="645023" y="1298028"/>
            <a:ext cx="996707" cy="71715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1F67CBE-CCAB-41E0-B690-DC7D5383203D}"/>
              </a:ext>
            </a:extLst>
          </p:cNvPr>
          <p:cNvSpPr/>
          <p:nvPr/>
        </p:nvSpPr>
        <p:spPr>
          <a:xfrm>
            <a:off x="895846" y="3291470"/>
            <a:ext cx="5123956" cy="71715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Thảo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="" xmlns:a16="http://schemas.microsoft.com/office/drawing/2014/main" id="{13EADA3D-5C03-40E0-BAAA-A24302CE6C28}"/>
              </a:ext>
            </a:extLst>
          </p:cNvPr>
          <p:cNvSpPr/>
          <p:nvPr/>
        </p:nvSpPr>
        <p:spPr>
          <a:xfrm>
            <a:off x="664028" y="3291470"/>
            <a:ext cx="996707" cy="71715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3B85D1F-DB87-488C-B5DA-CC4D308EC012}"/>
              </a:ext>
            </a:extLst>
          </p:cNvPr>
          <p:cNvSpPr/>
          <p:nvPr/>
        </p:nvSpPr>
        <p:spPr>
          <a:xfrm>
            <a:off x="895846" y="4268525"/>
            <a:ext cx="5123955" cy="71715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Rừng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lá kim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Pentagon 18">
            <a:extLst>
              <a:ext uri="{FF2B5EF4-FFF2-40B4-BE49-F238E27FC236}">
                <a16:creationId xmlns="" xmlns:a16="http://schemas.microsoft.com/office/drawing/2014/main" id="{8FABFEE3-87E3-4A8B-8514-21229574E3D6}"/>
              </a:ext>
            </a:extLst>
          </p:cNvPr>
          <p:cNvSpPr/>
          <p:nvPr/>
        </p:nvSpPr>
        <p:spPr>
          <a:xfrm>
            <a:off x="664028" y="4268525"/>
            <a:ext cx="996707" cy="71715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" name="Picture 10" descr="A picture containing text, building, window&#10;&#10;Description automatically generated">
            <a:hlinkClick r:id="rId2" action="ppaction://hlinksldjump"/>
            <a:extLst>
              <a:ext uri="{FF2B5EF4-FFF2-40B4-BE49-F238E27FC236}">
                <a16:creationId xmlns="" xmlns:a16="http://schemas.microsoft.com/office/drawing/2014/main" id="{02B2D883-0346-4A51-8BCA-5F881EE3D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172" y="6408614"/>
            <a:ext cx="656294" cy="56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6060" y="142100"/>
            <a:ext cx="8344913" cy="113152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4. </a:t>
            </a:r>
            <a:r>
              <a:rPr lang="en-US" sz="2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 vật trên Trái Đất ít chịu ảnh hưởng của khí hậu ít hơn thực vật, là do động vật</a:t>
            </a:r>
            <a:endParaRPr lang="vi-VN" sz="2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9260" y="4385734"/>
            <a:ext cx="5854871" cy="6620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có thể di chuyển linh hoạt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996617" y="4385734"/>
            <a:ext cx="889039" cy="66209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788533E-CAB8-414D-80D0-5F390C07578F}"/>
              </a:ext>
            </a:extLst>
          </p:cNvPr>
          <p:cNvSpPr/>
          <p:nvPr/>
        </p:nvSpPr>
        <p:spPr>
          <a:xfrm>
            <a:off x="1688933" y="2475062"/>
            <a:ext cx="5854871" cy="71987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đa dạng hơn thực vật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Pentagon 18">
            <a:extLst>
              <a:ext uri="{FF2B5EF4-FFF2-40B4-BE49-F238E27FC236}">
                <a16:creationId xmlns="" xmlns:a16="http://schemas.microsoft.com/office/drawing/2014/main" id="{E0CB5A7C-D78A-454F-A1BA-3214D1F0F74B}"/>
              </a:ext>
            </a:extLst>
          </p:cNvPr>
          <p:cNvSpPr/>
          <p:nvPr/>
        </p:nvSpPr>
        <p:spPr>
          <a:xfrm>
            <a:off x="1011453" y="2475062"/>
            <a:ext cx="889039" cy="71987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11BF46-CDEB-4B5C-B18F-333209B7F0F7}"/>
              </a:ext>
            </a:extLst>
          </p:cNvPr>
          <p:cNvSpPr/>
          <p:nvPr/>
        </p:nvSpPr>
        <p:spPr>
          <a:xfrm>
            <a:off x="1688933" y="1477154"/>
            <a:ext cx="5854871" cy="7544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ít đa dạng hơn thực vật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="" xmlns:a16="http://schemas.microsoft.com/office/drawing/2014/main" id="{A3A3D474-56E1-4366-AA33-02A05AEC619C}"/>
              </a:ext>
            </a:extLst>
          </p:cNvPr>
          <p:cNvSpPr/>
          <p:nvPr/>
        </p:nvSpPr>
        <p:spPr>
          <a:xfrm>
            <a:off x="1034147" y="1477154"/>
            <a:ext cx="989800" cy="75442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0330F1-A633-48B1-8786-0DB8160DFA3C}"/>
              </a:ext>
            </a:extLst>
          </p:cNvPr>
          <p:cNvSpPr/>
          <p:nvPr/>
        </p:nvSpPr>
        <p:spPr>
          <a:xfrm>
            <a:off x="1659260" y="3420200"/>
            <a:ext cx="5854871" cy="7305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5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có khả năng chịu đói khát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Pentagon 18">
            <a:extLst>
              <a:ext uri="{FF2B5EF4-FFF2-40B4-BE49-F238E27FC236}">
                <a16:creationId xmlns="" xmlns:a16="http://schemas.microsoft.com/office/drawing/2014/main" id="{46CBB48A-F13E-4450-B71E-A890CC533005}"/>
              </a:ext>
            </a:extLst>
          </p:cNvPr>
          <p:cNvSpPr/>
          <p:nvPr/>
        </p:nvSpPr>
        <p:spPr>
          <a:xfrm>
            <a:off x="996617" y="3410483"/>
            <a:ext cx="889039" cy="730575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" name="Picture 10" descr="A picture containing text, building, window&#10;&#10;Description automatically generated">
            <a:hlinkClick r:id="rId2" action="ppaction://hlinksldjump"/>
            <a:extLst>
              <a:ext uri="{FF2B5EF4-FFF2-40B4-BE49-F238E27FC236}">
                <a16:creationId xmlns="" xmlns:a16="http://schemas.microsoft.com/office/drawing/2014/main" id="{AA7A92FD-55EE-4B2D-9AB4-B7E24767A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172" y="6408614"/>
            <a:ext cx="656294" cy="56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3536" y="98331"/>
            <a:ext cx="8498951" cy="9793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5. </a:t>
            </a:r>
            <a:r>
              <a:rPr lang="en-US" sz="2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 khác nhau về nhiệt độ, độ muối, áp suất, ánh sáng, nồng độ ô-xi...đã dẫn đến </a:t>
            </a:r>
            <a:endParaRPr lang="vi-VN" sz="2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7059" y="1229941"/>
            <a:ext cx="6228627" cy="76214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sự đa dạng của các loài sinh vật.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153886" y="1229940"/>
            <a:ext cx="957943" cy="76214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3948D9B-414A-4983-9C4C-E992EBA093AF}"/>
              </a:ext>
            </a:extLst>
          </p:cNvPr>
          <p:cNvSpPr/>
          <p:nvPr/>
        </p:nvSpPr>
        <p:spPr>
          <a:xfrm>
            <a:off x="1583603" y="3276606"/>
            <a:ext cx="6269712" cy="76214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động vật di chuyển dễ dàng hơn.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Pentagon 18">
            <a:extLst>
              <a:ext uri="{FF2B5EF4-FFF2-40B4-BE49-F238E27FC236}">
                <a16:creationId xmlns="" xmlns:a16="http://schemas.microsoft.com/office/drawing/2014/main" id="{05D6AB04-0AE2-49E8-AF2C-46919090E0A2}"/>
              </a:ext>
            </a:extLst>
          </p:cNvPr>
          <p:cNvSpPr/>
          <p:nvPr/>
        </p:nvSpPr>
        <p:spPr>
          <a:xfrm>
            <a:off x="1120298" y="3287492"/>
            <a:ext cx="904445" cy="76214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3C0F8CB-AABD-44E4-80A8-E4A6F33B2157}"/>
              </a:ext>
            </a:extLst>
          </p:cNvPr>
          <p:cNvSpPr/>
          <p:nvPr/>
        </p:nvSpPr>
        <p:spPr>
          <a:xfrm>
            <a:off x="1594092" y="2237699"/>
            <a:ext cx="6263213" cy="79872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thành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 </a:t>
            </a: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loài rất giản đơn.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="" xmlns:a16="http://schemas.microsoft.com/office/drawing/2014/main" id="{6EED6036-1261-4EBC-B69C-F3042413D6AB}"/>
              </a:ext>
            </a:extLst>
          </p:cNvPr>
          <p:cNvSpPr/>
          <p:nvPr/>
        </p:nvSpPr>
        <p:spPr>
          <a:xfrm>
            <a:off x="1153886" y="2259470"/>
            <a:ext cx="936172" cy="79872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6101CC1-F773-4891-AEE1-7CE68269A0D9}"/>
              </a:ext>
            </a:extLst>
          </p:cNvPr>
          <p:cNvSpPr/>
          <p:nvPr/>
        </p:nvSpPr>
        <p:spPr>
          <a:xfrm>
            <a:off x="1583604" y="4239361"/>
            <a:ext cx="6269712" cy="773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rừng cây rậm rạp, nhiều tầng tán.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Pentagon 18">
            <a:extLst>
              <a:ext uri="{FF2B5EF4-FFF2-40B4-BE49-F238E27FC236}">
                <a16:creationId xmlns="" xmlns:a16="http://schemas.microsoft.com/office/drawing/2014/main" id="{30E0017A-E728-490D-8652-C59A32320BC8}"/>
              </a:ext>
            </a:extLst>
          </p:cNvPr>
          <p:cNvSpPr/>
          <p:nvPr/>
        </p:nvSpPr>
        <p:spPr>
          <a:xfrm>
            <a:off x="1120298" y="4250248"/>
            <a:ext cx="893559" cy="77347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" name="Picture 10" descr="A picture containing text, building, window&#10;&#10;Description automatically generated">
            <a:hlinkClick r:id="rId2" action="ppaction://hlinksldjump"/>
            <a:extLst>
              <a:ext uri="{FF2B5EF4-FFF2-40B4-BE49-F238E27FC236}">
                <a16:creationId xmlns="" xmlns:a16="http://schemas.microsoft.com/office/drawing/2014/main" id="{CBB82910-A7C4-4054-95E9-7AF9DB797A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243" y="6542961"/>
            <a:ext cx="656294" cy="56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017" y="54428"/>
            <a:ext cx="8462099" cy="101237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rtl="0">
              <a:defRPr/>
            </a:pPr>
            <a:r>
              <a:rPr lang="en-US" sz="2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6. Các loài sinh vật biển có ở vùng biển khơi mặt?</a:t>
            </a:r>
            <a:endParaRPr lang="vi-VN" sz="2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3985" y="3219493"/>
            <a:ext cx="5501507" cy="6296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Sao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biển, bạch tuộc, hải quỳ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772885" y="3219493"/>
            <a:ext cx="957494" cy="629642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43E2A19-8F9C-4590-AACF-35DFE617E6E9}"/>
              </a:ext>
            </a:extLst>
          </p:cNvPr>
          <p:cNvSpPr/>
          <p:nvPr/>
        </p:nvSpPr>
        <p:spPr>
          <a:xfrm>
            <a:off x="1541551" y="2192049"/>
            <a:ext cx="5501507" cy="6894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Cua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cá mập, mực, hải quỳ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Pentagon 18">
            <a:extLst>
              <a:ext uri="{FF2B5EF4-FFF2-40B4-BE49-F238E27FC236}">
                <a16:creationId xmlns="" xmlns:a16="http://schemas.microsoft.com/office/drawing/2014/main" id="{56EC6FBA-FA41-45D6-9616-A86EB5F06153}"/>
              </a:ext>
            </a:extLst>
          </p:cNvPr>
          <p:cNvSpPr/>
          <p:nvPr/>
        </p:nvSpPr>
        <p:spPr>
          <a:xfrm>
            <a:off x="810451" y="2192049"/>
            <a:ext cx="957494" cy="68947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8D3514-6472-4F64-B10F-5651A26C3964}"/>
              </a:ext>
            </a:extLst>
          </p:cNvPr>
          <p:cNvSpPr/>
          <p:nvPr/>
        </p:nvSpPr>
        <p:spPr>
          <a:xfrm>
            <a:off x="1541552" y="1214623"/>
            <a:ext cx="5479923" cy="6296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Hải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quỳ, tôm, san hô, cua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="" xmlns:a16="http://schemas.microsoft.com/office/drawing/2014/main" id="{231DB632-521F-4DE4-9C48-CC23963FE703}"/>
              </a:ext>
            </a:extLst>
          </p:cNvPr>
          <p:cNvSpPr/>
          <p:nvPr/>
        </p:nvSpPr>
        <p:spPr>
          <a:xfrm>
            <a:off x="823614" y="1214623"/>
            <a:ext cx="1053109" cy="629642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A58E26C-05CA-4C8D-B3DF-DF75202E589F}"/>
              </a:ext>
            </a:extLst>
          </p:cNvPr>
          <p:cNvSpPr/>
          <p:nvPr/>
        </p:nvSpPr>
        <p:spPr>
          <a:xfrm>
            <a:off x="1531064" y="4214512"/>
            <a:ext cx="5507532" cy="6296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Cỏ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biển, san hô, tôm</a:t>
            </a: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cá 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ngừ, sứa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Pentagon 18">
            <a:extLst>
              <a:ext uri="{FF2B5EF4-FFF2-40B4-BE49-F238E27FC236}">
                <a16:creationId xmlns="" xmlns:a16="http://schemas.microsoft.com/office/drawing/2014/main" id="{0F44F640-22E0-41FA-B67A-F9D4E8ED066D}"/>
              </a:ext>
            </a:extLst>
          </p:cNvPr>
          <p:cNvSpPr/>
          <p:nvPr/>
        </p:nvSpPr>
        <p:spPr>
          <a:xfrm>
            <a:off x="799966" y="4214512"/>
            <a:ext cx="957494" cy="629642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</a:t>
            </a:r>
            <a:endParaRPr lang="vi-VN" sz="2300" b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" name="Picture 10" descr="A picture containing text, building, window&#10;&#10;Description automatically generated">
            <a:hlinkClick r:id="rId2" action="ppaction://hlinksldjump"/>
            <a:extLst>
              <a:ext uri="{FF2B5EF4-FFF2-40B4-BE49-F238E27FC236}">
                <a16:creationId xmlns="" xmlns:a16="http://schemas.microsoft.com/office/drawing/2014/main" id="{820AF381-0EF6-45A0-A454-9CFB5B3E6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172" y="6408614"/>
            <a:ext cx="656294" cy="56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538" y="177363"/>
            <a:ext cx="8820807" cy="173588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94510" tIns="47255" rIns="94510" bIns="4725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 - BÀI 24. </a:t>
            </a:r>
          </a:p>
          <a:p>
            <a:pPr algn="ctr">
              <a:lnSpc>
                <a:spcPct val="130000"/>
              </a:lnSpc>
            </a:pPr>
            <a:r>
              <a:rPr lang="en-US" sz="4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NHIỆT ĐỚI</a:t>
            </a:r>
            <a:endParaRPr lang="en-US" sz="4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856390"/>
            <a:ext cx="4922229" cy="316940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/>
        </p:blipFill>
        <p:spPr>
          <a:xfrm>
            <a:off x="5659305" y="2049785"/>
            <a:ext cx="2926413" cy="2892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" y="2"/>
            <a:ext cx="9144000" cy="7896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94510" tIns="47255" rIns="94510" bIns="47255" anchor="ctr"/>
          <a:lstStyle/>
          <a:p>
            <a:pPr algn="ctr"/>
            <a:r>
              <a:rPr lang="en-US" sz="3000" b="1" dirty="0" smtClean="0">
                <a:latin typeface="Times New Roman" pitchFamily="18" charset="0"/>
              </a:rPr>
              <a:t>TIẾT - BÀI 24. RỪNG NHIỆT ĐỚI</a:t>
            </a:r>
            <a:endParaRPr lang="en-US" sz="3000" b="1" dirty="0">
              <a:latin typeface="Times New Roman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" y="840418"/>
            <a:ext cx="9144000" cy="21854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4510" tIns="47255" rIns="94510" bIns="4725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2923" y="0"/>
            <a:ext cx="943779" cy="7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90244"/>
            <a:ext cx="1127291" cy="9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" y="1158155"/>
            <a:ext cx="8000339" cy="372432"/>
          </a:xfrm>
          <a:prstGeom prst="rect">
            <a:avLst/>
          </a:prstGeom>
          <a:noFill/>
        </p:spPr>
        <p:txBody>
          <a:bodyPr wrap="square" lIns="94510" tIns="47255" rIns="94510" bIns="47255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Đặc điểm rừng nhiệt đới</a:t>
            </a:r>
            <a:endParaRPr 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111769" y="1838921"/>
            <a:ext cx="3636476" cy="1661024"/>
          </a:xfrm>
          <a:prstGeom prst="cloudCallout">
            <a:avLst>
              <a:gd name="adj1" fmla="val 21971"/>
              <a:gd name="adj2" fmla="val 122421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10" tIns="47255" rIns="94510" bIns="47255" rtlCol="0" anchor="ctr"/>
          <a:lstStyle/>
          <a:p>
            <a:pPr algn="ctr">
              <a:lnSpc>
                <a:spcPct val="150000"/>
              </a:lnSpc>
            </a:pP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 kiện khí hậu chung ở vùng nhiệt đới như thế nào?</a:t>
            </a:r>
            <a:endParaRPr lang="en-US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67621A-4D3F-4D2D-B628-763BFA64C31D}"/>
              </a:ext>
            </a:extLst>
          </p:cNvPr>
          <p:cNvSpPr txBox="1"/>
          <p:nvPr/>
        </p:nvSpPr>
        <p:spPr>
          <a:xfrm>
            <a:off x="3871851" y="4666862"/>
            <a:ext cx="4984428" cy="32626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94510" tIns="47255" rIns="94510" bIns="47255" rtlCol="0">
            <a:spAutoFit/>
          </a:bodyPr>
          <a:lstStyle/>
          <a:p>
            <a:pPr algn="ctr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Lược đồ sự phân bố các kiểu rừng trên Trái Đất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3724" y="1206068"/>
            <a:ext cx="5190797" cy="339352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1264</Words>
  <PresentationFormat>On-screen Show (16:9)</PresentationFormat>
  <Paragraphs>191</Paragraphs>
  <Slides>35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2018-03-10T15:59:11Z</dcterms:created>
  <dcterms:modified xsi:type="dcterms:W3CDTF">2021-10-01T08:50:53Z</dcterms:modified>
</cp:coreProperties>
</file>