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0" r:id="rId5"/>
    <p:sldId id="293" r:id="rId6"/>
    <p:sldId id="294" r:id="rId7"/>
    <p:sldId id="295" r:id="rId8"/>
    <p:sldId id="296" r:id="rId9"/>
    <p:sldId id="297" r:id="rId10"/>
    <p:sldId id="298" r:id="rId11"/>
    <p:sldId id="299" r:id="rId12"/>
    <p:sldId id="300" r:id="rId13"/>
    <p:sldId id="301" r:id="rId14"/>
    <p:sldId id="302" r:id="rId15"/>
    <p:sldId id="303" r:id="rId16"/>
    <p:sldId id="304" r:id="rId17"/>
    <p:sldId id="292" r:id="rId18"/>
    <p:sldId id="291" r:id="rId19"/>
    <p:sldId id="279" r:id="rId20"/>
    <p:sldId id="280" r:id="rId21"/>
    <p:sldId id="305" r:id="rId22"/>
    <p:sldId id="287" r:id="rId23"/>
    <p:sldId id="30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1" d="100"/>
          <a:sy n="71" d="100"/>
        </p:scale>
        <p:origin x="-1138" y="-35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84231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51130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50569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129381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941788-6758-43D1-AEBB-B0331DC64DA6}"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37393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98058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41788-6758-43D1-AEBB-B0331DC64DA6}"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336276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41788-6758-43D1-AEBB-B0331DC64DA6}"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8252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41788-6758-43D1-AEBB-B0331DC64DA6}"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91961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295358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941788-6758-43D1-AEBB-B0331DC64DA6}"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1491F-E50E-400E-BB5A-57A29FC1D03F}" type="slidenum">
              <a:rPr lang="en-US" smtClean="0"/>
              <a:t>‹#›</a:t>
            </a:fld>
            <a:endParaRPr lang="en-US"/>
          </a:p>
        </p:txBody>
      </p:sp>
    </p:spTree>
    <p:extLst>
      <p:ext uri="{BB962C8B-B14F-4D97-AF65-F5344CB8AC3E}">
        <p14:creationId xmlns:p14="http://schemas.microsoft.com/office/powerpoint/2010/main" val="67924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41788-6758-43D1-AEBB-B0331DC64DA6}"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1491F-E50E-400E-BB5A-57A29FC1D03F}" type="slidenum">
              <a:rPr lang="en-US" smtClean="0"/>
              <a:t>‹#›</a:t>
            </a:fld>
            <a:endParaRPr lang="en-US"/>
          </a:p>
        </p:txBody>
      </p:sp>
    </p:spTree>
    <p:extLst>
      <p:ext uri="{BB962C8B-B14F-4D97-AF65-F5344CB8AC3E}">
        <p14:creationId xmlns:p14="http://schemas.microsoft.com/office/powerpoint/2010/main" val="223114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72520" y="2403637"/>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algn="ctr">
              <a:lnSpc>
                <a:spcPct val="115000"/>
              </a:lnSpc>
              <a:spcBef>
                <a:spcPts val="600"/>
              </a:spcBef>
              <a:spcAft>
                <a:spcPts val="600"/>
              </a:spcAft>
              <a:tabLst>
                <a:tab pos="400050" algn="l"/>
              </a:tabLst>
            </a:pPr>
            <a:r>
              <a:rPr lang="en-US"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 </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 THỰC HÀNH TIẾNG VIỆT</a:t>
            </a:r>
          </a:p>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BIỆN PHÁP TU TỪ: NÓI GIẢM NÓI TRÁNH </a:t>
            </a:r>
            <a:endParaRPr lang="en-US" sz="3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4"/>
          <p:cNvPicPr>
            <a:picLocks noChangeAspect="1"/>
          </p:cNvPicPr>
          <p:nvPr/>
        </p:nvPicPr>
        <p:blipFill>
          <a:blip r:embed="rId2"/>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339596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667435"/>
            <a:ext cx="11438241" cy="3402106"/>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51329" y="2339788"/>
            <a:ext cx="11322015" cy="1569660"/>
          </a:xfrm>
          <a:prstGeom prst="rect">
            <a:avLst/>
          </a:prstGeom>
        </p:spPr>
        <p:txBody>
          <a:bodyPr wrap="square">
            <a:spAutoFit/>
          </a:bodyPr>
          <a:lstStyle/>
          <a:p>
            <a:pPr>
              <a:lnSpc>
                <a:spcPct val="150000"/>
              </a:lnSpc>
            </a:pP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dạo</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nhẹ</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5126650" y="391320"/>
            <a:ext cx="1723549" cy="742511"/>
          </a:xfrm>
          <a:prstGeom prst="rect">
            <a:avLst/>
          </a:prstGeom>
        </p:spPr>
        <p:txBody>
          <a:bodyPr wrap="none">
            <a:spAutoFit/>
          </a:bodyPr>
          <a:lstStyle/>
          <a:p>
            <a:pPr algn="just">
              <a:lnSpc>
                <a:spcPct val="150000"/>
              </a:lnSpc>
              <a:spcAft>
                <a:spcPts val="0"/>
              </a:spcAft>
              <a:tabLst>
                <a:tab pos="2110105" algn="l"/>
              </a:tabLst>
            </a:pP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19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653988"/>
            <a:ext cx="11438241" cy="4351027"/>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849979" y="528028"/>
            <a:ext cx="3830472" cy="584775"/>
          </a:xfrm>
          <a:prstGeom prst="rect">
            <a:avLst/>
          </a:prstGeom>
        </p:spPr>
        <p:txBody>
          <a:bodyPr wrap="none">
            <a:spAutoFit/>
          </a:bodyPr>
          <a:lstStyle/>
          <a:p>
            <a:r>
              <a:rPr lang="pt-BR" sz="3200" b="1" dirty="0" smtClean="0">
                <a:solidFill>
                  <a:srgbClr val="FF0000"/>
                </a:solidFill>
                <a:latin typeface="Times New Roman" panose="02020603050405020304" pitchFamily="18" charset="0"/>
                <a:ea typeface="MS Mincho"/>
                <a:cs typeface="Times New Roman" panose="02020603050405020304" pitchFamily="18" charset="0"/>
              </a:rPr>
              <a:t>2. </a:t>
            </a:r>
            <a:r>
              <a:rPr lang="pt-BR" sz="3200" b="1" dirty="0">
                <a:solidFill>
                  <a:srgbClr val="FF0000"/>
                </a:solidFill>
                <a:latin typeface="Times New Roman" panose="02020603050405020304" pitchFamily="18" charset="0"/>
                <a:ea typeface="MS Mincho"/>
                <a:cs typeface="Times New Roman" panose="02020603050405020304" pitchFamily="18" charset="0"/>
              </a:rPr>
              <a:t>Thực hành bài tập</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435103" y="2059786"/>
            <a:ext cx="11438241" cy="3539430"/>
          </a:xfrm>
          <a:prstGeom prst="rect">
            <a:avLst/>
          </a:prstGeom>
        </p:spPr>
        <p:txBody>
          <a:bodyPr wrap="square">
            <a:spAutoFit/>
          </a:bodyPr>
          <a:lstStyle/>
          <a:p>
            <a:pPr algn="just">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Bài tập 1: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Điền</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ngữ</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giảm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tránh</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sau</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chỗ</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trống</a:t>
            </a:r>
            <a:r>
              <a:rPr lang="en-US" sz="3200" dirty="0">
                <a:latin typeface="Times New Roman" panose="02020603050405020304" pitchFamily="18" charset="0"/>
                <a:ea typeface="Calibri" panose="020F0502020204030204" pitchFamily="34" charset="0"/>
                <a:cs typeface="Times New Roman" panose="02020603050405020304" pitchFamily="18" charset="0"/>
              </a:rPr>
              <a:t> /…/ :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nghỉ</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khiếm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thị</a:t>
            </a:r>
            <a:r>
              <a:rPr lang="en-US" sz="3200" i="1" dirty="0">
                <a:latin typeface="Times New Roman" panose="02020603050405020304" pitchFamily="18" charset="0"/>
                <a:ea typeface="Calibri" panose="020F0502020204030204" pitchFamily="34" charset="0"/>
                <a:cs typeface="Times New Roman" panose="02020603050405020304" pitchFamily="18" charset="0"/>
              </a:rPr>
              <a:t>, chia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tay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nhau</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tuổi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bước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nữa</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Khuya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rồi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b) Cha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ngày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còn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bé</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200" i="1" dirty="0">
                <a:latin typeface="Times New Roman" panose="02020603050405020304" pitchFamily="18" charset="0"/>
                <a:ea typeface="Calibri" panose="020F0502020204030204" pitchFamily="34" charset="0"/>
                <a:cs typeface="Times New Roman" panose="02020603050405020304" pitchFamily="18" charset="0"/>
              </a:rPr>
              <a:t> ở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ngoại</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c)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Đây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lớp</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học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trẻ</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d)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đã</a:t>
            </a:r>
            <a:r>
              <a:rPr lang="en-US" sz="3200" i="1" dirty="0">
                <a:latin typeface="Times New Roman" panose="02020603050405020304" pitchFamily="18" charset="0"/>
                <a:ea typeface="Calibri" panose="020F0502020204030204" pitchFamily="34" charset="0"/>
                <a:cs typeface="Times New Roman" panose="02020603050405020304" pitchFamily="18" charset="0"/>
              </a:rPr>
              <a:t> /…/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rồi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chú</a:t>
            </a:r>
            <a:r>
              <a:rPr lang="en-US" sz="3200" i="1" dirty="0">
                <a:latin typeface="Times New Roman" panose="02020603050405020304" pitchFamily="18" charset="0"/>
                <a:ea typeface="Calibri" panose="020F0502020204030204" pitchFamily="34" charset="0"/>
                <a:cs typeface="Times New Roman" panose="02020603050405020304" pitchFamily="18" charset="0"/>
              </a:rPr>
              <a:t> ý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giữ</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gìn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sức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khoẻ</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ea typeface="Calibri" panose="020F0502020204030204" pitchFamily="34" charset="0"/>
                <a:cs typeface="Times New Roman" panose="02020603050405020304" pitchFamily="18" charset="0"/>
              </a:rPr>
              <a:t>e) Cha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chú</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034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89965" y="1067996"/>
            <a:ext cx="11483379" cy="5252121"/>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47652" y="1067997"/>
            <a:ext cx="10968003" cy="5262979"/>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Bài tập 1:</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Khuya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rồi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nghỉ</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b) Cha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a:latin typeface="Times New Roman" panose="02020603050405020304" pitchFamily="18" charset="0"/>
                <a:ea typeface="Calibri" panose="020F0502020204030204" pitchFamily="34" charset="0"/>
                <a:cs typeface="Times New Roman" panose="02020603050405020304" pitchFamily="18" charset="0"/>
              </a:rPr>
              <a:t>chia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tay</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nhau</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ngày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còn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bé</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200" i="1" dirty="0">
                <a:latin typeface="Times New Roman" panose="02020603050405020304" pitchFamily="18" charset="0"/>
                <a:ea typeface="Calibri" panose="020F0502020204030204" pitchFamily="34" charset="0"/>
                <a:cs typeface="Times New Roman" panose="02020603050405020304" pitchFamily="18" charset="0"/>
              </a:rPr>
              <a:t> ở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ngoại</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c)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Đây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lớp</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học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trẻ</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khiếm</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thị</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d)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đã</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tuổi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rồi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chú</a:t>
            </a:r>
            <a:r>
              <a:rPr lang="en-US" sz="3200" i="1" dirty="0">
                <a:latin typeface="Times New Roman" panose="02020603050405020304" pitchFamily="18" charset="0"/>
                <a:ea typeface="Calibri" panose="020F0502020204030204" pitchFamily="34" charset="0"/>
                <a:cs typeface="Times New Roman" panose="02020603050405020304" pitchFamily="18" charset="0"/>
              </a:rPr>
              <a:t> ý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giữ</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gìn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sức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khoẻ</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3200" i="1" dirty="0">
                <a:latin typeface="Times New Roman" panose="02020603050405020304" pitchFamily="18" charset="0"/>
                <a:ea typeface="Calibri" panose="020F0502020204030204" pitchFamily="34" charset="0"/>
                <a:cs typeface="Times New Roman" panose="02020603050405020304" pitchFamily="18" charset="0"/>
              </a:rPr>
              <a:t>e) Cha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bước</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nữa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chú</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rất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5113203" y="94129"/>
            <a:ext cx="1723549" cy="742511"/>
          </a:xfrm>
          <a:prstGeom prst="rect">
            <a:avLst/>
          </a:prstGeom>
        </p:spPr>
        <p:txBody>
          <a:bodyPr wrap="none">
            <a:spAutoFit/>
          </a:bodyPr>
          <a:lstStyle/>
          <a:p>
            <a:pPr algn="just">
              <a:lnSpc>
                <a:spcPct val="150000"/>
              </a:lnSpc>
              <a:spcAft>
                <a:spcPts val="0"/>
              </a:spcAft>
              <a:tabLst>
                <a:tab pos="2110105" algn="l"/>
              </a:tabLst>
            </a:pP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88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15153" y="524435"/>
            <a:ext cx="11793071" cy="5795683"/>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8224" y="887123"/>
            <a:ext cx="11295120" cy="5262979"/>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Bài tập 2: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mỗi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cặp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giảm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tránh</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a1)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hoà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nhã</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bè</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a2)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hoà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nhã</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bè</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b1)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ra</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khỏi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tôi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ngay</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b2)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2800" i="1" dirty="0">
                <a:latin typeface="Times New Roman" panose="02020603050405020304" pitchFamily="18" charset="0"/>
                <a:ea typeface="Calibri" panose="020F0502020204030204" pitchFamily="34" charset="0"/>
                <a:cs typeface="Times New Roman" panose="02020603050405020304" pitchFamily="18" charset="0"/>
              </a:rPr>
              <a:t> ở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nữa</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c1) Xin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đừng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hút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thuốc</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c2)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Cấm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hút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thuốc</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d1)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thiếu</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thiện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chí</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d2)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ác</a:t>
            </a:r>
            <a:r>
              <a:rPr lang="en-US" sz="2800" i="1" dirty="0">
                <a:latin typeface="Times New Roman" panose="02020603050405020304" pitchFamily="18" charset="0"/>
                <a:ea typeface="Calibri" panose="020F0502020204030204" pitchFamily="34" charset="0"/>
                <a:cs typeface="Times New Roman" panose="02020603050405020304" pitchFamily="18" charset="0"/>
              </a:rPr>
              <a:t> ý.</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e1)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Hôm</a:t>
            </a:r>
            <a:r>
              <a:rPr lang="en-US" sz="2800" i="1" dirty="0">
                <a:latin typeface="Times New Roman" panose="02020603050405020304" pitchFamily="18" charset="0"/>
                <a:ea typeface="Calibri" panose="020F0502020204030204" pitchFamily="34" charset="0"/>
                <a:cs typeface="Times New Roman" panose="02020603050405020304" pitchFamily="18" charset="0"/>
              </a:rPr>
              <a:t> qua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hỗn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xin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lỗi</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ea typeface="Calibri" panose="020F0502020204030204" pitchFamily="34" charset="0"/>
                <a:cs typeface="Times New Roman" panose="02020603050405020304" pitchFamily="18" charset="0"/>
              </a:rPr>
              <a:t>e2)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Hôm</a:t>
            </a:r>
            <a:r>
              <a:rPr lang="en-US" sz="2800" i="1" dirty="0">
                <a:latin typeface="Times New Roman" panose="02020603050405020304" pitchFamily="18" charset="0"/>
                <a:ea typeface="Calibri" panose="020F0502020204030204" pitchFamily="34" charset="0"/>
                <a:cs typeface="Times New Roman" panose="02020603050405020304" pitchFamily="18" charset="0"/>
              </a:rPr>
              <a:t> qua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lỗi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xin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lỗi</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18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79176"/>
            <a:ext cx="11438241" cy="452583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222830" y="391320"/>
            <a:ext cx="1531188" cy="738664"/>
          </a:xfrm>
          <a:prstGeom prst="rect">
            <a:avLst/>
          </a:prstGeom>
        </p:spPr>
        <p:txBody>
          <a:bodyPr wrap="none">
            <a:spAutoFit/>
          </a:bodyPr>
          <a:lstStyle/>
          <a:p>
            <a:pPr algn="just">
              <a:lnSpc>
                <a:spcPct val="150000"/>
              </a:lnSpc>
              <a:spcAft>
                <a:spcPts val="0"/>
              </a:spcAft>
              <a:tabLst>
                <a:tab pos="2110105" algn="l"/>
              </a:tabLs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29233" y="1795664"/>
            <a:ext cx="11438241" cy="3892861"/>
          </a:xfrm>
          <a:prstGeom prst="rect">
            <a:avLst/>
          </a:prstGeom>
        </p:spPr>
        <p:txBody>
          <a:bodyPr wrap="square">
            <a:spAutoFit/>
          </a:bodyPr>
          <a:lstStyle/>
          <a:p>
            <a:pPr algn="just">
              <a:lnSpc>
                <a:spcPct val="150000"/>
              </a:lnSpc>
              <a:spcAft>
                <a:spcPts val="0"/>
              </a:spcAft>
              <a:tabLst>
                <a:tab pos="2110105"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Bài tập 2: Câu có sử dụng nói giảm nói tránh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a2)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hoà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nhã</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bè</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b2)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nên</a:t>
            </a:r>
            <a:r>
              <a:rPr lang="en-US" sz="2800" i="1" dirty="0">
                <a:latin typeface="Times New Roman" panose="02020603050405020304" pitchFamily="18" charset="0"/>
                <a:ea typeface="Calibri" panose="020F0502020204030204" pitchFamily="34" charset="0"/>
                <a:cs typeface="Times New Roman" panose="02020603050405020304" pitchFamily="18" charset="0"/>
              </a:rPr>
              <a:t> ở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nữa</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c1) </a:t>
            </a:r>
            <a:r>
              <a:rPr lang="en-US" sz="2800" b="1" i="1" dirty="0">
                <a:latin typeface="Times New Roman" panose="02020603050405020304" pitchFamily="18" charset="0"/>
                <a:ea typeface="Calibri" panose="020F0502020204030204" pitchFamily="34" charset="0"/>
                <a:cs typeface="Times New Roman" panose="02020603050405020304" pitchFamily="18" charset="0"/>
              </a:rPr>
              <a:t>Xin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đừng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hút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thuốc</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d1)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thiếu</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thiện</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chí</a:t>
            </a:r>
            <a:r>
              <a:rPr lang="en-US" sz="2800" b="1"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2800" i="1" dirty="0">
                <a:latin typeface="Times New Roman" panose="02020603050405020304" pitchFamily="18" charset="0"/>
                <a:ea typeface="Calibri" panose="020F0502020204030204" pitchFamily="34" charset="0"/>
                <a:cs typeface="Times New Roman" panose="02020603050405020304" pitchFamily="18" charset="0"/>
              </a:rPr>
              <a:t>e2)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Hôm</a:t>
            </a:r>
            <a:r>
              <a:rPr lang="en-US" sz="2800" i="1" dirty="0">
                <a:latin typeface="Times New Roman" panose="02020603050405020304" pitchFamily="18" charset="0"/>
                <a:ea typeface="Calibri" panose="020F0502020204030204" pitchFamily="34" charset="0"/>
                <a:cs typeface="Times New Roman" panose="02020603050405020304" pitchFamily="18" charset="0"/>
              </a:rPr>
              <a:t> qua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lỗi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xin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lỗi</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93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42047" y="833718"/>
            <a:ext cx="11631297" cy="5419164"/>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49403" y="874059"/>
            <a:ext cx="11532370" cy="5284694"/>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rPr>
              <a:t>Bài tập 3: </a:t>
            </a:r>
            <a:endParaRPr lang="en-US" sz="3200" dirty="0">
              <a:latin typeface="Times New Roman" panose="02020603050405020304" pitchFamily="18" charset="0"/>
              <a:ea typeface="Times New Roman" panose="02020603050405020304" pitchFamily="18" charset="0"/>
            </a:endParaRPr>
          </a:p>
          <a:p>
            <a:pPr>
              <a:lnSpc>
                <a:spcPct val="150000"/>
              </a:lnSpc>
            </a:pPr>
            <a:r>
              <a:rPr lang="pt-BR" sz="3200" dirty="0">
                <a:solidFill>
                  <a:srgbClr val="0D0D0D"/>
                </a:solidFill>
                <a:latin typeface="Times New Roman" panose="02020603050405020304" pitchFamily="18" charset="0"/>
                <a:ea typeface="MS Mincho"/>
              </a:rPr>
              <a:t>Khi chê trách một điều gì, để người nghe dễ tiếp nhận, người ta thường nói giảm nói tránh bằng cách phủ định điều ngược lại với nội dung đánh giá. Chẳng hạn, đáng lẽ nói “</a:t>
            </a:r>
            <a:r>
              <a:rPr lang="pt-BR" sz="3200" i="1" dirty="0">
                <a:solidFill>
                  <a:srgbClr val="0D0D0D"/>
                </a:solidFill>
                <a:latin typeface="Times New Roman" panose="02020603050405020304" pitchFamily="18" charset="0"/>
                <a:ea typeface="MS Mincho"/>
              </a:rPr>
              <a:t>Bài thơ của anh </a:t>
            </a:r>
            <a:r>
              <a:rPr lang="pt-BR" sz="3200" b="1" i="1" dirty="0">
                <a:solidFill>
                  <a:srgbClr val="0D0D0D"/>
                </a:solidFill>
                <a:latin typeface="Times New Roman" panose="02020603050405020304" pitchFamily="18" charset="0"/>
                <a:ea typeface="MS Mincho"/>
              </a:rPr>
              <a:t>dở</a:t>
            </a:r>
            <a:r>
              <a:rPr lang="pt-BR" sz="3200" i="1" dirty="0">
                <a:solidFill>
                  <a:srgbClr val="0D0D0D"/>
                </a:solidFill>
                <a:latin typeface="Times New Roman" panose="02020603050405020304" pitchFamily="18" charset="0"/>
                <a:ea typeface="MS Mincho"/>
              </a:rPr>
              <a:t> lắm</a:t>
            </a:r>
            <a:r>
              <a:rPr lang="pt-BR" sz="3200" dirty="0">
                <a:solidFill>
                  <a:srgbClr val="0D0D0D"/>
                </a:solidFill>
                <a:latin typeface="Times New Roman" panose="02020603050405020304" pitchFamily="18" charset="0"/>
                <a:ea typeface="MS Mincho"/>
              </a:rPr>
              <a:t>” thì lại bảo “</a:t>
            </a:r>
            <a:r>
              <a:rPr lang="pt-BR" sz="3200" i="1" dirty="0">
                <a:solidFill>
                  <a:srgbClr val="0D0D0D"/>
                </a:solidFill>
                <a:latin typeface="Times New Roman" panose="02020603050405020304" pitchFamily="18" charset="0"/>
                <a:ea typeface="MS Mincho"/>
              </a:rPr>
              <a:t>Bài thơ của anh </a:t>
            </a:r>
            <a:r>
              <a:rPr lang="pt-BR" sz="3200" b="1" i="1" dirty="0">
                <a:solidFill>
                  <a:srgbClr val="0D0D0D"/>
                </a:solidFill>
                <a:latin typeface="Times New Roman" panose="02020603050405020304" pitchFamily="18" charset="0"/>
                <a:ea typeface="MS Mincho"/>
              </a:rPr>
              <a:t>chưa được hay lắm</a:t>
            </a:r>
            <a:r>
              <a:rPr lang="pt-BR" sz="3200" dirty="0">
                <a:solidFill>
                  <a:srgbClr val="0D0D0D"/>
                </a:solidFill>
                <a:latin typeface="Times New Roman" panose="02020603050405020304" pitchFamily="18" charset="0"/>
                <a:ea typeface="MS Mincho"/>
              </a:rPr>
              <a:t>”. Hãy vận dụng cách nói giảm nói tránh như thế để đặt năm câu đánh giá trong những trường hợp khác nhau.</a:t>
            </a:r>
            <a:endParaRPr lang="en-US" sz="3200" dirty="0"/>
          </a:p>
        </p:txBody>
      </p:sp>
    </p:spTree>
    <p:extLst>
      <p:ext uri="{BB962C8B-B14F-4D97-AF65-F5344CB8AC3E}">
        <p14:creationId xmlns:p14="http://schemas.microsoft.com/office/powerpoint/2010/main" val="31188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126650" y="391320"/>
            <a:ext cx="1723549" cy="742511"/>
          </a:xfrm>
          <a:prstGeom prst="rect">
            <a:avLst/>
          </a:prstGeom>
        </p:spPr>
        <p:txBody>
          <a:bodyPr wrap="none">
            <a:spAutoFit/>
          </a:bodyPr>
          <a:lstStyle/>
          <a:p>
            <a:pPr algn="just">
              <a:lnSpc>
                <a:spcPct val="150000"/>
              </a:lnSpc>
              <a:spcAft>
                <a:spcPts val="0"/>
              </a:spcAft>
              <a:tabLst>
                <a:tab pos="2110105" algn="l"/>
              </a:tabLst>
            </a:pP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435103" y="1607543"/>
            <a:ext cx="11438241" cy="4031873"/>
          </a:xfrm>
          <a:prstGeom prst="rect">
            <a:avLst/>
          </a:prstGeom>
        </p:spPr>
        <p:txBody>
          <a:bodyPr wrap="square">
            <a:spAutoFit/>
          </a:bodyPr>
          <a:lstStyle/>
          <a:p>
            <a:pPr algn="just">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Bài tập 3: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pt-BR" sz="3200" dirty="0">
                <a:solidFill>
                  <a:srgbClr val="0D0D0D"/>
                </a:solidFill>
                <a:latin typeface="Times New Roman" panose="02020603050405020304" pitchFamily="18" charset="0"/>
                <a:ea typeface="MS Mincho"/>
                <a:cs typeface="Times New Roman" panose="02020603050405020304" pitchFamily="18" charset="0"/>
              </a:rPr>
              <a:t>Đặt năm câu đánh giá có sử dụng nói giảm nói tránh trong những trường hợp khác nhau:</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spcAft>
                <a:spcPts val="0"/>
              </a:spcAft>
            </a:pPr>
            <a:r>
              <a:rPr lang="pt-BR" sz="3200" i="1" dirty="0">
                <a:solidFill>
                  <a:srgbClr val="0D0D0D"/>
                </a:solidFill>
                <a:latin typeface="Times New Roman" panose="02020603050405020304" pitchFamily="18" charset="0"/>
                <a:ea typeface="MS Mincho"/>
                <a:cs typeface="Times New Roman" panose="02020603050405020304" pitchFamily="18" charset="0"/>
              </a:rPr>
              <a:t>- Nó học chưa được tốt lắm.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spcAft>
                <a:spcPts val="0"/>
              </a:spcAft>
            </a:pPr>
            <a:r>
              <a:rPr lang="pt-BR" sz="3200" i="1" dirty="0">
                <a:solidFill>
                  <a:srgbClr val="0D0D0D"/>
                </a:solidFill>
                <a:latin typeface="Times New Roman" panose="02020603050405020304" pitchFamily="18" charset="0"/>
                <a:ea typeface="MS Mincho"/>
                <a:cs typeface="Times New Roman" panose="02020603050405020304" pitchFamily="18" charset="0"/>
              </a:rPr>
              <a:t>- Con dạo này chưa được ngoan lắm.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spcAft>
                <a:spcPts val="0"/>
              </a:spcAft>
            </a:pPr>
            <a:r>
              <a:rPr lang="pt-BR" sz="3200" i="1" dirty="0">
                <a:solidFill>
                  <a:srgbClr val="0D0D0D"/>
                </a:solidFill>
                <a:latin typeface="Times New Roman" panose="02020603050405020304" pitchFamily="18" charset="0"/>
                <a:ea typeface="MS Mincho"/>
                <a:cs typeface="Times New Roman" panose="02020603050405020304" pitchFamily="18" charset="0"/>
              </a:rPr>
              <a:t>- Anh nói chưa đúng lắm.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spcAft>
                <a:spcPts val="0"/>
              </a:spcAft>
            </a:pPr>
            <a:r>
              <a:rPr lang="pt-BR" sz="3200" i="1" dirty="0">
                <a:solidFill>
                  <a:srgbClr val="0D0D0D"/>
                </a:solidFill>
                <a:latin typeface="Times New Roman" panose="02020603050405020304" pitchFamily="18" charset="0"/>
                <a:ea typeface="MS Mincho"/>
                <a:cs typeface="Times New Roman" panose="02020603050405020304" pitchFamily="18" charset="0"/>
              </a:rPr>
              <a:t>- Sức khỏe của nó không được tốt lắm.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pt-BR" sz="3200" i="1" dirty="0">
                <a:solidFill>
                  <a:srgbClr val="0D0D0D"/>
                </a:solidFill>
                <a:latin typeface="Times New Roman" panose="02020603050405020304" pitchFamily="18" charset="0"/>
                <a:ea typeface="MS Mincho"/>
                <a:cs typeface="Times New Roman" panose="02020603050405020304" pitchFamily="18" charset="0"/>
              </a:rPr>
              <a:t>- Bạn ấy chưa được nhanh lắm.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305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52283"/>
            <a:ext cx="11438241" cy="4289612"/>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2" y="2043953"/>
            <a:ext cx="11438241" cy="2958502"/>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Bài tập 4: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pt-BR" sz="3200" dirty="0">
                <a:solidFill>
                  <a:srgbClr val="0D0D0D"/>
                </a:solidFill>
                <a:latin typeface="Times New Roman" panose="02020603050405020304" pitchFamily="18" charset="0"/>
                <a:ea typeface="MS Mincho"/>
                <a:cs typeface="Times New Roman" panose="02020603050405020304" pitchFamily="18" charset="0"/>
              </a:rPr>
              <a:t>Việc sử dụng cách nói giảm nói tránh là tuỳ thuộc vào tình huống giao tiếp. Trong trường hợp nào thì không nên dùng cách nói giảm nói tránh.</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73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909482"/>
            <a:ext cx="11438241" cy="3899647"/>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126650" y="391320"/>
            <a:ext cx="1723549" cy="742511"/>
          </a:xfrm>
          <a:prstGeom prst="rect">
            <a:avLst/>
          </a:prstGeom>
        </p:spPr>
        <p:txBody>
          <a:bodyPr wrap="none">
            <a:spAutoFit/>
          </a:bodyPr>
          <a:lstStyle/>
          <a:p>
            <a:pPr algn="just">
              <a:lnSpc>
                <a:spcPct val="150000"/>
              </a:lnSpc>
              <a:spcAft>
                <a:spcPts val="0"/>
              </a:spcAft>
              <a:tabLst>
                <a:tab pos="2110105" algn="l"/>
              </a:tabLst>
            </a:pP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51329" y="2595282"/>
            <a:ext cx="11201400" cy="2219838"/>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Bài tập 4:</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pt-BR" sz="3200" dirty="0">
                <a:solidFill>
                  <a:srgbClr val="0D0D0D"/>
                </a:solidFill>
                <a:latin typeface="Times New Roman" panose="02020603050405020304" pitchFamily="18" charset="0"/>
                <a:ea typeface="MS Mincho"/>
                <a:cs typeface="Times New Roman" panose="02020603050405020304" pitchFamily="18" charset="0"/>
              </a:rPr>
              <a:t>Những tình huống cần nói thẳng thắn, nói đúng bản chất vấn đề thì không được nói giảm nói tránh.</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1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88260" y="1398494"/>
            <a:ext cx="11833412" cy="4827494"/>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30193" y="1919467"/>
            <a:ext cx="11334394" cy="3970318"/>
          </a:xfrm>
          <a:prstGeom prst="rect">
            <a:avLst/>
          </a:prstGeom>
        </p:spPr>
        <p:txBody>
          <a:bodyPr wrap="square">
            <a:spAutoFit/>
          </a:bodyPr>
          <a:lstStyle/>
          <a:p>
            <a:pPr algn="just">
              <a:spcAft>
                <a:spcPts val="0"/>
              </a:spcAft>
            </a:pPr>
            <a:r>
              <a:rPr lang="en-US" sz="2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buổi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buổi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sản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 Thơ bốn chữ về người thân trong gia đình.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 Thơ bốn chữ về kỉ niệm với người thân, bạn bè.</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 Thơ năm chữ về một loài cây.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 Thơ năm chữ về một loài vật</a:t>
            </a:r>
            <a:r>
              <a:rPr lang="nl-NL"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309231" y="418048"/>
            <a:ext cx="3950056" cy="523220"/>
          </a:xfrm>
          <a:prstGeom prst="rect">
            <a:avLst/>
          </a:prstGeom>
        </p:spPr>
        <p:txBody>
          <a:bodyPr wrap="none">
            <a:spAutoFit/>
          </a:bodyPr>
          <a:lstStyle/>
          <a:p>
            <a:pPr algn="ctr">
              <a:spcAft>
                <a:spcPts val="0"/>
              </a:spcAft>
              <a:tabLst>
                <a:tab pos="152400" algn="l"/>
              </a:tabLst>
            </a:pPr>
            <a:r>
              <a:rPr lang="de-DE"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10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65830" y="429491"/>
            <a:ext cx="5369951" cy="720436"/>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79139" y="519209"/>
            <a:ext cx="4579010" cy="523220"/>
          </a:xfrm>
          <a:prstGeom prst="rect">
            <a:avLst/>
          </a:prstGeom>
        </p:spPr>
        <p:txBody>
          <a:bodyPr wrap="none">
            <a:spAutoFit/>
          </a:bodyPr>
          <a:lstStyle/>
          <a:p>
            <a:r>
              <a:rPr lang="en-US"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NHẮC LẠI LÍ THUYẾT: </a:t>
            </a:r>
            <a:endParaRPr lang="en-US" sz="2800" dirty="0">
              <a:latin typeface="Times New Roman" panose="02020603050405020304" pitchFamily="18" charset="0"/>
              <a:cs typeface="Times New Roman" panose="02020603050405020304" pitchFamily="18" charset="0"/>
            </a:endParaRPr>
          </a:p>
        </p:txBody>
      </p:sp>
      <p:sp>
        <p:nvSpPr>
          <p:cNvPr id="8"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20588" y="2009274"/>
            <a:ext cx="11438241" cy="3850106"/>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7515" y="2574757"/>
            <a:ext cx="11165305" cy="2246769"/>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rPr>
              <a:t>a. Khái niệm:</a:t>
            </a:r>
            <a:endParaRPr lang="en-US" sz="2800" dirty="0">
              <a:latin typeface="Times New Roman" panose="02020603050405020304" pitchFamily="18" charset="0"/>
              <a:ea typeface="Times New Roman" panose="02020603050405020304" pitchFamily="18" charset="0"/>
            </a:endParaRPr>
          </a:p>
          <a:p>
            <a:pPr algn="just">
              <a:spcAft>
                <a:spcPts val="0"/>
              </a:spcAft>
              <a:tabLst>
                <a:tab pos="2110105" algn="l"/>
              </a:tabLs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giảm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tránh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biện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pháp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tu</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diễn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đạt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tế</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nhị</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uyển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chuyển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giao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tiếp</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fontAlgn="base">
              <a:spcAft>
                <a:spcPts val="0"/>
              </a:spcAft>
            </a:pP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Ví</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dụ</a:t>
            </a:r>
            <a:r>
              <a:rPr lang="en-US" sz="2800" b="1" dirty="0">
                <a:solidFill>
                  <a:srgbClr val="0D0D0D"/>
                </a:solidFill>
                <a:latin typeface="Times New Roman" panose="02020603050405020304" pitchFamily="18" charset="0"/>
                <a:ea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Chúng</a:t>
            </a:r>
            <a:r>
              <a:rPr lang="en-US" sz="2800" dirty="0">
                <a:solidFill>
                  <a:srgbClr val="0D0D0D"/>
                </a:solidFill>
                <a:latin typeface="Times New Roman" panose="02020603050405020304" pitchFamily="18" charset="0"/>
                <a:ea typeface="Times New Roman" panose="02020603050405020304" pitchFamily="18" charset="0"/>
              </a:rPr>
              <a:t> ta </a:t>
            </a:r>
            <a:r>
              <a:rPr lang="en-US" sz="2800" dirty="0" err="1">
                <a:solidFill>
                  <a:srgbClr val="0D0D0D"/>
                </a:solidFill>
                <a:latin typeface="Times New Roman" panose="02020603050405020304" pitchFamily="18" charset="0"/>
                <a:ea typeface="Times New Roman" panose="02020603050405020304" pitchFamily="18" charset="0"/>
              </a:rPr>
              <a:t>thường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tử</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thay</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xác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chết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hoặc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muốn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lịch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sự</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chúng</a:t>
            </a:r>
            <a:r>
              <a:rPr lang="en-US" sz="2800" dirty="0">
                <a:solidFill>
                  <a:srgbClr val="0D0D0D"/>
                </a:solidFill>
                <a:latin typeface="Times New Roman" panose="02020603050405020304" pitchFamily="18" charset="0"/>
                <a:ea typeface="Times New Roman" panose="02020603050405020304" pitchFamily="18" charset="0"/>
              </a:rPr>
              <a:t> ta </a:t>
            </a:r>
            <a:r>
              <a:rPr lang="en-US" sz="2800" dirty="0" err="1">
                <a:solidFill>
                  <a:srgbClr val="0D0D0D"/>
                </a:solidFill>
                <a:latin typeface="Times New Roman" panose="02020603050405020304" pitchFamily="18" charset="0"/>
                <a:ea typeface="Times New Roman" panose="02020603050405020304" pitchFamily="18" charset="0"/>
              </a:rPr>
              <a:t>không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mà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tuổi</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70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8"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20588" y="1317812"/>
            <a:ext cx="11438241" cy="4558553"/>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9234" y="2027611"/>
            <a:ext cx="11320947" cy="3246530"/>
          </a:xfrm>
          <a:prstGeom prst="rect">
            <a:avLst/>
          </a:prstGeom>
        </p:spPr>
        <p:txBody>
          <a:bodyPr wrap="square">
            <a:spAutoFit/>
          </a:bodyPr>
          <a:lstStyle/>
          <a:p>
            <a:pPr algn="just">
              <a:lnSpc>
                <a:spcPct val="150000"/>
              </a:lnSpc>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yêu thích: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Mẹ</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(Đỗ Trung Lai)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Tiếng gà trưa</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(Xuân Quỳnh)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Ông đồ</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(Vũ Đình Liên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227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1329" y="440649"/>
            <a:ext cx="11053481" cy="1953868"/>
          </a:xfrm>
          <a:prstGeom prst="rect">
            <a:avLst/>
          </a:prstGeom>
        </p:spPr>
        <p:txBody>
          <a:bodyPr wrap="square">
            <a:spAutoFit/>
          </a:bodyPr>
          <a:lstStyle/>
          <a:p>
            <a:pPr>
              <a:lnSpc>
                <a:spcPct val="150000"/>
              </a:lnSpc>
              <a:spcAft>
                <a:spcPts val="0"/>
              </a:spcAft>
            </a:pP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Nhiệm vụ: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Định hướng chuẩn bị, tìm ý, lập dàn ý cho bài thơ, đoạn thơ bốn chữ, năm chữ mà mình yêu thích thoe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PHIẾU HỌC TẬP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thơ yêu thích</a:t>
            </a:r>
            <a:r>
              <a:rPr lang="vi-VN" sz="28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15901703"/>
              </p:ext>
            </p:extLst>
          </p:nvPr>
        </p:nvGraphicFramePr>
        <p:xfrm>
          <a:off x="618564" y="2729754"/>
          <a:ext cx="10919010" cy="3354951"/>
        </p:xfrm>
        <a:graphic>
          <a:graphicData uri="http://schemas.openxmlformats.org/drawingml/2006/table">
            <a:tbl>
              <a:tblPr firstRow="1" firstCol="1" bandRow="1"/>
              <a:tblGrid>
                <a:gridCol w="3644153">
                  <a:extLst>
                    <a:ext uri="{9D8B030D-6E8A-4147-A177-3AD203B41FA5}">
                      <a16:colId xmlns:a16="http://schemas.microsoft.com/office/drawing/2014/main" xmlns="" val="2581749925"/>
                    </a:ext>
                  </a:extLst>
                </a:gridCol>
                <a:gridCol w="5647765">
                  <a:extLst>
                    <a:ext uri="{9D8B030D-6E8A-4147-A177-3AD203B41FA5}">
                      <a16:colId xmlns:a16="http://schemas.microsoft.com/office/drawing/2014/main" xmlns="" val="340138047"/>
                    </a:ext>
                  </a:extLst>
                </a:gridCol>
                <a:gridCol w="1627092">
                  <a:extLst>
                    <a:ext uri="{9D8B030D-6E8A-4147-A177-3AD203B41FA5}">
                      <a16:colId xmlns:a16="http://schemas.microsoft.com/office/drawing/2014/main" xmlns="" val="2105545003"/>
                    </a:ext>
                  </a:extLst>
                </a:gridCol>
              </a:tblGrid>
              <a:tr h="1111623">
                <a:tc>
                  <a:txBody>
                    <a:bodyPr/>
                    <a:lstStyle/>
                    <a:p>
                      <a:pPr algn="ctr">
                        <a:lnSpc>
                          <a:spcPct val="115000"/>
                        </a:lnSpc>
                        <a:spcAft>
                          <a:spcPts val="0"/>
                        </a:spcAft>
                      </a:pPr>
                      <a:r>
                        <a:rPr lang="vi-VN" sz="3200" b="1" dirty="0">
                          <a:effectLst/>
                          <a:latin typeface="Times New Roman" panose="02020603050405020304" pitchFamily="18" charset="0"/>
                          <a:ea typeface="Times New Roman" panose="02020603050405020304" pitchFamily="18" charset="0"/>
                          <a:cs typeface="Times New Roman" panose="02020603050405020304" pitchFamily="18" charset="0"/>
                        </a:rPr>
                        <a:t>Các bước thực hành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vi-VN" sz="3200" b="1" dirty="0">
                          <a:effectLst/>
                          <a:latin typeface="Times New Roman" panose="02020603050405020304" pitchFamily="18" charset="0"/>
                          <a:ea typeface="Times New Roman" panose="02020603050405020304" pitchFamily="18" charset="0"/>
                          <a:cs typeface="Times New Roman" panose="02020603050405020304" pitchFamily="18" charset="0"/>
                        </a:rPr>
                        <a:t> Nhiệm vụ thực hành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vi-VN" sz="3200" b="1" dirty="0">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07773086"/>
                  </a:ext>
                </a:extLst>
              </a:tr>
              <a:tr h="1111623">
                <a:tc rowSpan="2">
                  <a:txBody>
                    <a:bodyPr/>
                    <a:lstStyle/>
                    <a:p>
                      <a:pPr>
                        <a:lnSpc>
                          <a:spcPct val="115000"/>
                        </a:lnSpc>
                        <a:spcAft>
                          <a:spcPts val="0"/>
                        </a:spcAft>
                      </a:pP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Chuẩn bị</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 nét đặc sắc nghệ thuật: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32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664314453"/>
                  </a:ext>
                </a:extLst>
              </a:tr>
              <a:tr h="1111623">
                <a:tc vMerge="1">
                  <a:txBody>
                    <a:bodyPr/>
                    <a:lstStyle/>
                    <a:p>
                      <a:endParaRPr lang="en-US"/>
                    </a:p>
                  </a:txBody>
                  <a:tcPr/>
                </a:tc>
                <a:tc>
                  <a:txBody>
                    <a:bodyPr/>
                    <a:lstStyle/>
                    <a:p>
                      <a:pPr algn="just">
                        <a:lnSpc>
                          <a:spcPct val="115000"/>
                        </a:lnSpc>
                        <a:spcAft>
                          <a:spcPts val="0"/>
                        </a:spcAft>
                        <a:tabLst>
                          <a:tab pos="1386840" algn="l"/>
                        </a:tabLst>
                      </a:pPr>
                      <a:r>
                        <a:rPr lang="en-US" sz="3200" dirty="0">
                          <a:solidFill>
                            <a:srgbClr val="000000"/>
                          </a:solidFill>
                          <a:effectLst/>
                          <a:latin typeface="Times New Roman" panose="02020603050405020304" pitchFamily="18" charset="0"/>
                          <a:ea typeface="MS Mincho"/>
                          <a:cs typeface="Times New Roman" panose="02020603050405020304" pitchFamily="18" charset="0"/>
                        </a:rPr>
                        <a:t>- </a:t>
                      </a:r>
                      <a:r>
                        <a:rPr lang="en-US" sz="3200" dirty="0" err="1">
                          <a:solidFill>
                            <a:srgbClr val="000000"/>
                          </a:solidFill>
                          <a:effectLst/>
                          <a:latin typeface="Times New Roman" panose="02020603050405020304" pitchFamily="18" charset="0"/>
                          <a:ea typeface="MS Mincho"/>
                          <a:cs typeface="Times New Roman" panose="02020603050405020304" pitchFamily="18" charset="0"/>
                        </a:rPr>
                        <a:t>Đặc</a:t>
                      </a:r>
                      <a:r>
                        <a:rPr lang="vi-VN" sz="3200" dirty="0">
                          <a:solidFill>
                            <a:srgbClr val="000000"/>
                          </a:solidFill>
                          <a:effectLst/>
                          <a:latin typeface="Times New Roman" panose="02020603050405020304" pitchFamily="18" charset="0"/>
                          <a:ea typeface="MS Mincho"/>
                          <a:cs typeface="Times New Roman" panose="02020603050405020304" pitchFamily="18" charset="0"/>
                        </a:rPr>
                        <a:t> sắc nội dung: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701709028"/>
                  </a:ext>
                </a:extLst>
              </a:tr>
            </a:tbl>
          </a:graphicData>
        </a:graphic>
      </p:graphicFrame>
    </p:spTree>
    <p:extLst>
      <p:ext uri="{BB962C8B-B14F-4D97-AF65-F5344CB8AC3E}">
        <p14:creationId xmlns:p14="http://schemas.microsoft.com/office/powerpoint/2010/main" val="420259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85939115"/>
              </p:ext>
            </p:extLst>
          </p:nvPr>
        </p:nvGraphicFramePr>
        <p:xfrm>
          <a:off x="282390" y="282389"/>
          <a:ext cx="11564470" cy="6400800"/>
        </p:xfrm>
        <a:graphic>
          <a:graphicData uri="http://schemas.openxmlformats.org/drawingml/2006/table">
            <a:tbl>
              <a:tblPr firstRow="1" firstCol="1" bandRow="1"/>
              <a:tblGrid>
                <a:gridCol w="2433916">
                  <a:extLst>
                    <a:ext uri="{9D8B030D-6E8A-4147-A177-3AD203B41FA5}">
                      <a16:colId xmlns:a16="http://schemas.microsoft.com/office/drawing/2014/main" xmlns="" val="2581749925"/>
                    </a:ext>
                  </a:extLst>
                </a:gridCol>
                <a:gridCol w="1882589">
                  <a:extLst>
                    <a:ext uri="{9D8B030D-6E8A-4147-A177-3AD203B41FA5}">
                      <a16:colId xmlns:a16="http://schemas.microsoft.com/office/drawing/2014/main" xmlns="" val="340138047"/>
                    </a:ext>
                  </a:extLst>
                </a:gridCol>
                <a:gridCol w="5930376">
                  <a:extLst>
                    <a:ext uri="{9D8B030D-6E8A-4147-A177-3AD203B41FA5}">
                      <a16:colId xmlns:a16="http://schemas.microsoft.com/office/drawing/2014/main" xmlns="" val="3121077556"/>
                    </a:ext>
                  </a:extLst>
                </a:gridCol>
                <a:gridCol w="1317589">
                  <a:extLst>
                    <a:ext uri="{9D8B030D-6E8A-4147-A177-3AD203B41FA5}">
                      <a16:colId xmlns:a16="http://schemas.microsoft.com/office/drawing/2014/main" xmlns="" val="2105545003"/>
                    </a:ext>
                  </a:extLst>
                </a:gridCol>
              </a:tblGrid>
              <a:tr h="313582">
                <a:tc>
                  <a:txBody>
                    <a:bodyPr/>
                    <a:lstStyle/>
                    <a:p>
                      <a:pPr algn="ctr">
                        <a:lnSpc>
                          <a:spcPct val="100000"/>
                        </a:lnSpc>
                        <a:spcAft>
                          <a:spcPts val="0"/>
                        </a:spcAft>
                      </a:pPr>
                      <a:r>
                        <a:rPr lang="vi-VN" sz="2800" b="1" dirty="0">
                          <a:effectLst/>
                          <a:latin typeface="+mj-lt"/>
                          <a:ea typeface="Times New Roman" panose="02020603050405020304" pitchFamily="18" charset="0"/>
                          <a:cs typeface="Times New Roman" panose="02020603050405020304" pitchFamily="18" charset="0"/>
                        </a:rPr>
                        <a:t>Các bước thực hành</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gridSpan="2">
                  <a:txBody>
                    <a:bodyPr/>
                    <a:lstStyle/>
                    <a:p>
                      <a:pPr algn="ctr">
                        <a:lnSpc>
                          <a:spcPct val="100000"/>
                        </a:lnSpc>
                        <a:spcAft>
                          <a:spcPts val="0"/>
                        </a:spcAft>
                      </a:pPr>
                      <a:r>
                        <a:rPr lang="vi-VN" sz="2800" b="1" dirty="0">
                          <a:effectLst/>
                          <a:latin typeface="+mj-lt"/>
                          <a:ea typeface="Times New Roman" panose="02020603050405020304" pitchFamily="18" charset="0"/>
                          <a:cs typeface="Times New Roman" panose="02020603050405020304" pitchFamily="18" charset="0"/>
                        </a:rPr>
                        <a:t> Nhiệm vụ thực hành</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a:txBody>
                    <a:bodyPr/>
                    <a:lstStyle/>
                    <a:p>
                      <a:pPr algn="ctr">
                        <a:lnSpc>
                          <a:spcPct val="100000"/>
                        </a:lnSpc>
                        <a:spcAft>
                          <a:spcPts val="0"/>
                        </a:spcAft>
                      </a:pPr>
                      <a:r>
                        <a:rPr lang="vi-VN" sz="2800" b="1" dirty="0">
                          <a:effectLst/>
                          <a:latin typeface="+mj-lt"/>
                          <a:ea typeface="Times New Roman" panose="02020603050405020304" pitchFamily="18" charset="0"/>
                          <a:cs typeface="Times New Roman" panose="02020603050405020304" pitchFamily="18" charset="0"/>
                        </a:rPr>
                        <a:t>Trả lời</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07773086"/>
                  </a:ext>
                </a:extLst>
              </a:tr>
              <a:tr h="470375">
                <a:tc rowSpan="8">
                  <a:txBody>
                    <a:bodyPr/>
                    <a:lstStyle/>
                    <a:p>
                      <a:pPr algn="just">
                        <a:lnSpc>
                          <a:spcPct val="100000"/>
                        </a:lnSpc>
                        <a:spcAft>
                          <a:spcPts val="0"/>
                        </a:spcAft>
                        <a:tabLst>
                          <a:tab pos="1386840" algn="l"/>
                        </a:tabLst>
                      </a:pPr>
                      <a:r>
                        <a:rPr lang="vi-VN" sz="2800" b="1" dirty="0">
                          <a:solidFill>
                            <a:srgbClr val="000000"/>
                          </a:solidFill>
                          <a:effectLst/>
                          <a:latin typeface="+mj-lt"/>
                          <a:ea typeface="Times New Roman" panose="02020603050405020304" pitchFamily="18" charset="0"/>
                          <a:cs typeface="Times New Roman" panose="02020603050405020304" pitchFamily="18" charset="0"/>
                        </a:rPr>
                        <a:t>b) Tìm ý và lập dàn ý</a:t>
                      </a:r>
                      <a:r>
                        <a:rPr lang="en-US" sz="2800" b="1" dirty="0">
                          <a:solidFill>
                            <a:srgbClr val="000000"/>
                          </a:solidFill>
                          <a:effectLst/>
                          <a:latin typeface="+mj-lt"/>
                          <a:ea typeface="Times New Roman" panose="02020603050405020304" pitchFamily="18" charset="0"/>
                          <a:cs typeface="Times New Roman" panose="02020603050405020304" pitchFamily="18" charset="0"/>
                        </a:rPr>
                        <a:t>:</a:t>
                      </a:r>
                      <a:endParaRPr lang="en-US" sz="2800" dirty="0">
                        <a:effectLst/>
                        <a:latin typeface="+mj-lt"/>
                        <a:ea typeface="Times New Roman" panose="02020603050405020304" pitchFamily="18" charset="0"/>
                        <a:cs typeface="Times New Roman" panose="02020603050405020304" pitchFamily="18" charset="0"/>
                      </a:endParaRPr>
                    </a:p>
                    <a:p>
                      <a:pPr>
                        <a:lnSpc>
                          <a:spcPct val="100000"/>
                        </a:lnSpc>
                        <a:spcAft>
                          <a:spcPts val="0"/>
                        </a:spcAft>
                      </a:pPr>
                      <a:r>
                        <a:rPr lang="vi-VN" sz="2800" dirty="0">
                          <a:solidFill>
                            <a:srgbClr val="000000"/>
                          </a:solidFill>
                          <a:effectLst/>
                          <a:latin typeface="+mj-lt"/>
                          <a:ea typeface="Times New Roman" panose="02020603050405020304" pitchFamily="18" charset="0"/>
                          <a:cs typeface="Times New Roman" panose="02020603050405020304" pitchFamily="18" charset="0"/>
                        </a:rPr>
                        <a:t> </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rowSpan="5">
                  <a:txBody>
                    <a:bodyPr/>
                    <a:lstStyle/>
                    <a:p>
                      <a:pPr algn="just">
                        <a:lnSpc>
                          <a:spcPct val="100000"/>
                        </a:lnSpc>
                        <a:spcAft>
                          <a:spcPts val="0"/>
                        </a:spcAft>
                        <a:tabLst>
                          <a:tab pos="1386840" algn="l"/>
                        </a:tabLst>
                      </a:pPr>
                      <a:r>
                        <a:rPr lang="vi-VN" sz="2800" dirty="0">
                          <a:effectLst/>
                          <a:latin typeface="+mj-lt"/>
                          <a:ea typeface="Times New Roman" panose="02020603050405020304" pitchFamily="18" charset="0"/>
                          <a:cs typeface="Times New Roman" panose="02020603050405020304" pitchFamily="18" charset="0"/>
                        </a:rPr>
                        <a:t>Tìm ý</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vi-VN" sz="2800" dirty="0">
                          <a:effectLst/>
                          <a:latin typeface="+mj-lt"/>
                          <a:ea typeface="Times New Roman" panose="02020603050405020304" pitchFamily="18" charset="0"/>
                          <a:cs typeface="Times New Roman" panose="02020603050405020304" pitchFamily="18" charset="0"/>
                        </a:rPr>
                        <a:t>Câu thơ em yêu thích và cảm xúc câu thơ đem lại cho em</a:t>
                      </a: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756985548"/>
                  </a:ext>
                </a:extLst>
              </a:tr>
              <a:tr h="470375">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dirty="0">
                          <a:effectLst/>
                          <a:latin typeface="+mj-lt"/>
                          <a:ea typeface="Times New Roman" panose="02020603050405020304" pitchFamily="18" charset="0"/>
                          <a:cs typeface="Times New Roman" panose="02020603050405020304" pitchFamily="18" charset="0"/>
                        </a:rPr>
                        <a:t>Khổ thơ yêu thích và cảm xúc khổ thơ đem lại cho em</a:t>
                      </a: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251129225"/>
                  </a:ext>
                </a:extLst>
              </a:tr>
              <a:tr h="783958">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dirty="0">
                          <a:effectLst/>
                          <a:latin typeface="+mj-lt"/>
                          <a:ea typeface="Times New Roman" panose="02020603050405020304" pitchFamily="18" charset="0"/>
                          <a:cs typeface="Times New Roman" panose="02020603050405020304" pitchFamily="18" charset="0"/>
                        </a:rPr>
                        <a:t>Chi tiết nội dung yêu thích, lí do yêu thích. Các chi tiết đó đem lại cho em</a:t>
                      </a:r>
                      <a:r>
                        <a:rPr lang="en-US" sz="2800" dirty="0">
                          <a:effectLst/>
                          <a:latin typeface="+mj-lt"/>
                          <a:ea typeface="Times New Roman" panose="02020603050405020304" pitchFamily="18" charset="0"/>
                          <a:cs typeface="Times New Roman" panose="02020603050405020304" pitchFamily="18" charset="0"/>
                        </a:rPr>
                        <a:t> </a:t>
                      </a:r>
                      <a:r>
                        <a:rPr lang="en-US" sz="2800" dirty="0" err="1">
                          <a:effectLst/>
                          <a:latin typeface="+mj-lt"/>
                          <a:ea typeface="Times New Roman" panose="02020603050405020304" pitchFamily="18" charset="0"/>
                          <a:cs typeface="Times New Roman" panose="02020603050405020304" pitchFamily="18" charset="0"/>
                        </a:rPr>
                        <a:t>cảm</a:t>
                      </a:r>
                      <a:r>
                        <a:rPr lang="en-US" sz="2800" dirty="0">
                          <a:effectLst/>
                          <a:latin typeface="+mj-lt"/>
                          <a:ea typeface="Times New Roman" panose="02020603050405020304" pitchFamily="18" charset="0"/>
                          <a:cs typeface="Times New Roman" panose="02020603050405020304" pitchFamily="18" charset="0"/>
                        </a:rPr>
                        <a:t> </a:t>
                      </a:r>
                      <a:r>
                        <a:rPr lang="en-US" sz="2800" dirty="0" err="1">
                          <a:effectLst/>
                          <a:latin typeface="+mj-lt"/>
                          <a:ea typeface="Times New Roman" panose="02020603050405020304" pitchFamily="18" charset="0"/>
                          <a:cs typeface="Times New Roman" panose="02020603050405020304" pitchFamily="18" charset="0"/>
                        </a:rPr>
                        <a:t>xúc</a:t>
                      </a:r>
                      <a:r>
                        <a:rPr lang="en-US" sz="2800" dirty="0">
                          <a:effectLst/>
                          <a:latin typeface="+mj-lt"/>
                          <a:ea typeface="Times New Roman" panose="02020603050405020304" pitchFamily="18" charset="0"/>
                          <a:cs typeface="Times New Roman" panose="02020603050405020304" pitchFamily="18" charset="0"/>
                        </a:rPr>
                        <a:t> </a:t>
                      </a:r>
                      <a:r>
                        <a:rPr lang="en-US" sz="2800" dirty="0" err="1">
                          <a:effectLst/>
                          <a:latin typeface="+mj-lt"/>
                          <a:ea typeface="Times New Roman" panose="02020603050405020304" pitchFamily="18" charset="0"/>
                          <a:cs typeface="Times New Roman" panose="02020603050405020304" pitchFamily="18" charset="0"/>
                        </a:rPr>
                        <a:t>gì</a:t>
                      </a:r>
                      <a:r>
                        <a:rPr lang="en-US" sz="2800" dirty="0">
                          <a:effectLst/>
                          <a:latin typeface="+mj-lt"/>
                          <a:ea typeface="Times New Roman" panose="02020603050405020304" pitchFamily="18" charset="0"/>
                          <a:cs typeface="Times New Roman" panose="02020603050405020304" pitchFamily="18" charset="0"/>
                        </a:rPr>
                        <a:t>?</a:t>
                      </a:r>
                      <a:r>
                        <a:rPr lang="vi-VN" sz="2800" dirty="0">
                          <a:effectLst/>
                          <a:latin typeface="+mj-lt"/>
                          <a:ea typeface="Times New Roman" panose="02020603050405020304" pitchFamily="18" charset="0"/>
                          <a:cs typeface="Times New Roman" panose="02020603050405020304" pitchFamily="18" charset="0"/>
                        </a:rPr>
                        <a:t>.</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021210334"/>
                  </a:ext>
                </a:extLst>
              </a:tr>
              <a:tr h="627166">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dirty="0">
                          <a:effectLst/>
                          <a:latin typeface="+mj-lt"/>
                          <a:ea typeface="Times New Roman" panose="02020603050405020304" pitchFamily="18" charset="0"/>
                          <a:cs typeface="Times New Roman" panose="02020603050405020304" pitchFamily="18" charset="0"/>
                        </a:rPr>
                        <a:t>Yếu tố nghệ thuật đặc sắc mà bản thân yêu thích và những cảm xúc của em.</a:t>
                      </a:r>
                      <a:endParaRPr lang="en-US" sz="28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147992487"/>
                  </a:ext>
                </a:extLst>
              </a:tr>
              <a:tr h="313582">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dirty="0">
                          <a:effectLst/>
                          <a:latin typeface="+mj-lt"/>
                          <a:ea typeface="Times New Roman" panose="02020603050405020304" pitchFamily="18" charset="0"/>
                          <a:cs typeface="Times New Roman" panose="02020603050405020304" pitchFamily="18" charset="0"/>
                        </a:rPr>
                        <a:t>Cảm xúc chung mà em có được</a:t>
                      </a: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964227726"/>
                  </a:ext>
                </a:extLst>
              </a:tr>
              <a:tr h="156792">
                <a:tc vMerge="1">
                  <a:txBody>
                    <a:bodyPr/>
                    <a:lstStyle/>
                    <a:p>
                      <a:endParaRPr lang="en-US"/>
                    </a:p>
                  </a:txBody>
                  <a:tcPr/>
                </a:tc>
                <a:tc rowSpan="3">
                  <a:txBody>
                    <a:bodyPr/>
                    <a:lstStyle/>
                    <a:p>
                      <a:pPr>
                        <a:lnSpc>
                          <a:spcPct val="100000"/>
                        </a:lnSpc>
                        <a:spcAft>
                          <a:spcPts val="0"/>
                        </a:spcAft>
                      </a:pPr>
                      <a:r>
                        <a:rPr lang="vi-VN" sz="2800">
                          <a:effectLst/>
                          <a:latin typeface="+mj-lt"/>
                          <a:ea typeface="Times New Roman" panose="02020603050405020304" pitchFamily="18" charset="0"/>
                          <a:cs typeface="Times New Roman" panose="02020603050405020304" pitchFamily="18" charset="0"/>
                        </a:rPr>
                        <a:t>Lập dàn ý</a:t>
                      </a:r>
                      <a:endParaRPr lang="en-US" sz="280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vi-VN" sz="2800">
                          <a:effectLst/>
                          <a:latin typeface="+mj-lt"/>
                          <a:ea typeface="Times New Roman" panose="02020603050405020304" pitchFamily="18" charset="0"/>
                          <a:cs typeface="Times New Roman" panose="02020603050405020304" pitchFamily="18" charset="0"/>
                        </a:rPr>
                        <a:t>Mở đoạn</a:t>
                      </a:r>
                      <a:r>
                        <a:rPr lang="en-US" sz="280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748306922"/>
                  </a:ext>
                </a:extLst>
              </a:tr>
              <a:tr h="156792">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a:effectLst/>
                          <a:latin typeface="+mj-lt"/>
                          <a:ea typeface="Times New Roman" panose="02020603050405020304" pitchFamily="18" charset="0"/>
                          <a:cs typeface="Times New Roman" panose="02020603050405020304" pitchFamily="18" charset="0"/>
                        </a:rPr>
                        <a:t>Thân đoạn</a:t>
                      </a:r>
                      <a:r>
                        <a:rPr lang="en-US" sz="280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508929644"/>
                  </a:ext>
                </a:extLst>
              </a:tr>
              <a:tr h="156792">
                <a:tc vMerge="1">
                  <a:txBody>
                    <a:bodyPr/>
                    <a:lstStyle/>
                    <a:p>
                      <a:endParaRPr lang="en-US"/>
                    </a:p>
                  </a:txBody>
                  <a:tcPr/>
                </a:tc>
                <a:tc vMerge="1">
                  <a:txBody>
                    <a:bodyPr/>
                    <a:lstStyle/>
                    <a:p>
                      <a:endParaRPr lang="en-US"/>
                    </a:p>
                  </a:txBody>
                  <a:tcPr/>
                </a:tc>
                <a:tc>
                  <a:txBody>
                    <a:bodyPr/>
                    <a:lstStyle/>
                    <a:p>
                      <a:pPr>
                        <a:lnSpc>
                          <a:spcPct val="100000"/>
                        </a:lnSpc>
                        <a:spcAft>
                          <a:spcPts val="0"/>
                        </a:spcAft>
                      </a:pPr>
                      <a:r>
                        <a:rPr lang="vi-VN" sz="2800">
                          <a:effectLst/>
                          <a:latin typeface="+mj-lt"/>
                          <a:ea typeface="Times New Roman" panose="02020603050405020304" pitchFamily="18" charset="0"/>
                          <a:cs typeface="Times New Roman" panose="02020603050405020304" pitchFamily="18" charset="0"/>
                        </a:rPr>
                        <a:t>Kết đoạn</a:t>
                      </a:r>
                      <a:r>
                        <a:rPr lang="en-US" sz="280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Aft>
                          <a:spcPts val="0"/>
                        </a:spcAft>
                      </a:pPr>
                      <a:r>
                        <a:rPr lang="en-US" sz="28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526688187"/>
                  </a:ext>
                </a:extLst>
              </a:tr>
            </a:tbl>
          </a:graphicData>
        </a:graphic>
      </p:graphicFrame>
    </p:spTree>
    <p:extLst>
      <p:ext uri="{BB962C8B-B14F-4D97-AF65-F5344CB8AC3E}">
        <p14:creationId xmlns:p14="http://schemas.microsoft.com/office/powerpoint/2010/main" val="335429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96866070"/>
              </p:ext>
            </p:extLst>
          </p:nvPr>
        </p:nvGraphicFramePr>
        <p:xfrm>
          <a:off x="645459" y="2111189"/>
          <a:ext cx="11107270" cy="1682496"/>
        </p:xfrm>
        <a:graphic>
          <a:graphicData uri="http://schemas.openxmlformats.org/drawingml/2006/table">
            <a:tbl>
              <a:tblPr firstRow="1" firstCol="1" bandRow="1"/>
              <a:tblGrid>
                <a:gridCol w="4664506">
                  <a:extLst>
                    <a:ext uri="{9D8B030D-6E8A-4147-A177-3AD203B41FA5}">
                      <a16:colId xmlns:a16="http://schemas.microsoft.com/office/drawing/2014/main" xmlns="" val="2581749925"/>
                    </a:ext>
                  </a:extLst>
                </a:gridCol>
                <a:gridCol w="5177266">
                  <a:extLst>
                    <a:ext uri="{9D8B030D-6E8A-4147-A177-3AD203B41FA5}">
                      <a16:colId xmlns:a16="http://schemas.microsoft.com/office/drawing/2014/main" xmlns="" val="340138047"/>
                    </a:ext>
                  </a:extLst>
                </a:gridCol>
                <a:gridCol w="1265498">
                  <a:extLst>
                    <a:ext uri="{9D8B030D-6E8A-4147-A177-3AD203B41FA5}">
                      <a16:colId xmlns:a16="http://schemas.microsoft.com/office/drawing/2014/main" xmlns="" val="2105545003"/>
                    </a:ext>
                  </a:extLst>
                </a:gridCol>
              </a:tblGrid>
              <a:tr h="313582">
                <a:tc>
                  <a:txBody>
                    <a:bodyPr/>
                    <a:lstStyle/>
                    <a:p>
                      <a:pPr algn="ctr">
                        <a:lnSpc>
                          <a:spcPct val="115000"/>
                        </a:lnSpc>
                        <a:spcAft>
                          <a:spcPts val="0"/>
                        </a:spcAft>
                      </a:pPr>
                      <a:r>
                        <a:rPr lang="vi-VN" sz="3200" b="1" dirty="0">
                          <a:effectLst/>
                          <a:latin typeface="+mj-lt"/>
                          <a:ea typeface="Times New Roman" panose="02020603050405020304" pitchFamily="18" charset="0"/>
                          <a:cs typeface="Times New Roman" panose="02020603050405020304" pitchFamily="18" charset="0"/>
                        </a:rPr>
                        <a:t>Các bước thực hành</a:t>
                      </a:r>
                      <a:endParaRPr lang="en-US" sz="32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vi-VN" sz="3200" b="1" dirty="0">
                          <a:effectLst/>
                          <a:latin typeface="+mj-lt"/>
                          <a:ea typeface="Times New Roman" panose="02020603050405020304" pitchFamily="18" charset="0"/>
                          <a:cs typeface="Times New Roman" panose="02020603050405020304" pitchFamily="18" charset="0"/>
                        </a:rPr>
                        <a:t> Nhiệm vụ thực hành</a:t>
                      </a:r>
                      <a:endParaRPr lang="en-US" sz="32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15000"/>
                        </a:lnSpc>
                        <a:spcAft>
                          <a:spcPts val="0"/>
                        </a:spcAft>
                      </a:pPr>
                      <a:r>
                        <a:rPr lang="vi-VN" sz="3200" b="1" dirty="0">
                          <a:effectLst/>
                          <a:latin typeface="+mj-lt"/>
                          <a:ea typeface="Times New Roman" panose="02020603050405020304" pitchFamily="18" charset="0"/>
                          <a:cs typeface="Times New Roman" panose="02020603050405020304" pitchFamily="18" charset="0"/>
                        </a:rPr>
                        <a:t>Trả lời</a:t>
                      </a:r>
                      <a:endParaRPr lang="en-US" sz="32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07773086"/>
                  </a:ext>
                </a:extLst>
              </a:tr>
              <a:tr h="200048">
                <a:tc>
                  <a:txBody>
                    <a:bodyPr/>
                    <a:lstStyle/>
                    <a:p>
                      <a:pPr>
                        <a:lnSpc>
                          <a:spcPct val="115000"/>
                        </a:lnSpc>
                        <a:spcAft>
                          <a:spcPts val="0"/>
                        </a:spcAft>
                      </a:pPr>
                      <a:r>
                        <a:rPr lang="vi-VN" sz="3200" b="1" dirty="0">
                          <a:solidFill>
                            <a:srgbClr val="000000"/>
                          </a:solidFill>
                          <a:effectLst/>
                          <a:latin typeface="+mj-lt"/>
                          <a:ea typeface="Times New Roman" panose="02020603050405020304" pitchFamily="18" charset="0"/>
                          <a:cs typeface="Times New Roman" panose="02020603050405020304" pitchFamily="18" charset="0"/>
                        </a:rPr>
                        <a:t>c) Viết bài</a:t>
                      </a:r>
                      <a:r>
                        <a:rPr lang="en-US" sz="3200" b="1" dirty="0">
                          <a:solidFill>
                            <a:srgbClr val="000000"/>
                          </a:solidFill>
                          <a:effectLst/>
                          <a:latin typeface="+mj-lt"/>
                          <a:ea typeface="Times New Roman" panose="02020603050405020304" pitchFamily="18" charset="0"/>
                          <a:cs typeface="Times New Roman" panose="02020603050405020304" pitchFamily="18" charset="0"/>
                        </a:rPr>
                        <a:t>:</a:t>
                      </a:r>
                      <a:endParaRPr lang="en-US" sz="32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gridSpan="2">
                  <a:txBody>
                    <a:bodyPr/>
                    <a:lstStyle/>
                    <a:p>
                      <a:pPr>
                        <a:lnSpc>
                          <a:spcPct val="115000"/>
                        </a:lnSpc>
                        <a:spcAft>
                          <a:spcPts val="0"/>
                        </a:spcAft>
                      </a:pPr>
                      <a:r>
                        <a:rPr lang="en-US" sz="32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xmlns="" val="3975250320"/>
                  </a:ext>
                </a:extLst>
              </a:tr>
              <a:tr h="313582">
                <a:tc>
                  <a:txBody>
                    <a:bodyPr/>
                    <a:lstStyle/>
                    <a:p>
                      <a:pPr>
                        <a:lnSpc>
                          <a:spcPct val="115000"/>
                        </a:lnSpc>
                        <a:spcAft>
                          <a:spcPts val="0"/>
                        </a:spcAft>
                      </a:pPr>
                      <a:r>
                        <a:rPr lang="vi-VN" sz="3200" b="1" dirty="0">
                          <a:solidFill>
                            <a:srgbClr val="000000"/>
                          </a:solidFill>
                          <a:effectLst/>
                          <a:latin typeface="+mj-lt"/>
                          <a:ea typeface="Times New Roman" panose="02020603050405020304" pitchFamily="18" charset="0"/>
                          <a:cs typeface="Times New Roman" panose="02020603050405020304" pitchFamily="18" charset="0"/>
                        </a:rPr>
                        <a:t>d) Kiểm tra và chỉnh sửa</a:t>
                      </a:r>
                      <a:r>
                        <a:rPr lang="en-US" sz="3200" b="1" dirty="0">
                          <a:solidFill>
                            <a:srgbClr val="000000"/>
                          </a:solidFill>
                          <a:effectLst/>
                          <a:latin typeface="+mj-lt"/>
                          <a:ea typeface="Times New Roman" panose="02020603050405020304" pitchFamily="18" charset="0"/>
                          <a:cs typeface="Times New Roman" panose="02020603050405020304" pitchFamily="18" charset="0"/>
                        </a:rPr>
                        <a:t>:</a:t>
                      </a:r>
                      <a:endParaRPr lang="en-US" sz="3200" dirty="0">
                        <a:effectLst/>
                        <a:latin typeface="+mj-lt"/>
                        <a:ea typeface="Times New Roman" panose="02020603050405020304" pitchFamily="18" charset="0"/>
                        <a:cs typeface="Times New Roman" panose="02020603050405020304" pitchFamily="18" charset="0"/>
                      </a:endParaRP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gridSpan="2">
                  <a:txBody>
                    <a:bodyPr/>
                    <a:lstStyle/>
                    <a:p>
                      <a:pPr>
                        <a:lnSpc>
                          <a:spcPct val="115000"/>
                        </a:lnSpc>
                        <a:spcAft>
                          <a:spcPts val="0"/>
                        </a:spcAft>
                      </a:pPr>
                      <a:r>
                        <a:rPr lang="en-US" sz="3200" dirty="0">
                          <a:effectLst/>
                          <a:latin typeface="+mj-lt"/>
                          <a:ea typeface="Times New Roman" panose="02020603050405020304" pitchFamily="18" charset="0"/>
                          <a:cs typeface="Times New Roman" panose="02020603050405020304" pitchFamily="18" charset="0"/>
                        </a:rPr>
                        <a:t>….</a:t>
                      </a:r>
                    </a:p>
                  </a:txBody>
                  <a:tcPr marL="41543" marR="415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xmlns="" val="4017669675"/>
                  </a:ext>
                </a:extLst>
              </a:tr>
            </a:tbl>
          </a:graphicData>
        </a:graphic>
      </p:graphicFrame>
    </p:spTree>
    <p:extLst>
      <p:ext uri="{BB962C8B-B14F-4D97-AF65-F5344CB8AC3E}">
        <p14:creationId xmlns:p14="http://schemas.microsoft.com/office/powerpoint/2010/main" val="207703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41946"/>
            <a:ext cx="11438241" cy="476306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435103" y="1640541"/>
            <a:ext cx="11438241" cy="3697166"/>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b. Tác dụng: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buồn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ghê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sợ</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nề</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thô</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tục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thiếu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lịch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thoại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0"/>
              </a:spcAft>
            </a:pP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dễ</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ý.</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850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09283" y="712694"/>
            <a:ext cx="11564062" cy="5292321"/>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4" y="942808"/>
            <a:ext cx="11438241" cy="4832092"/>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c. Những cách nói giảm nói tránh: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4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áp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vòng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kém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phủ</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trống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lâu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à =&gt;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lâu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à.</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453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44113" y="779929"/>
            <a:ext cx="11438241" cy="5378824"/>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4080" y="1189179"/>
            <a:ext cx="11098305" cy="4832092"/>
          </a:xfrm>
          <a:prstGeom prst="rect">
            <a:avLst/>
          </a:prstGeom>
        </p:spPr>
        <p:txBody>
          <a:bodyPr wrap="square">
            <a:spAutoFit/>
          </a:bodyPr>
          <a:lstStyle/>
          <a:p>
            <a:pPr algn="just">
              <a:spcAft>
                <a:spcPts val="0"/>
              </a:spcAft>
              <a:tabLst>
                <a:tab pos="2110105" algn="l"/>
              </a:tabLst>
            </a:pPr>
            <a:r>
              <a:rPr lang="pt-BR" sz="2800" b="1" dirty="0">
                <a:solidFill>
                  <a:srgbClr val="0000FF"/>
                </a:solidFill>
                <a:latin typeface="Times New Roman" panose="02020603050405020304" pitchFamily="18" charset="0"/>
                <a:ea typeface="MS Mincho"/>
                <a:cs typeface="Times New Roman" panose="02020603050405020304" pitchFamily="18" charset="0"/>
              </a:rPr>
              <a:t>Ví dụ 1:</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in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đậm</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trích</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sau</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đây</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có</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gì</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Tại</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sao</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nói</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diễn</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đạt</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đó</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Vì</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vậy</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tôi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để</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sẵn</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mấy</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lời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này</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phòng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khi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tôi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sẽ</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đi</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gặp</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cụ</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Mác</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cụ</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Lê-nin</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vị</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cách</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mạng</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đàn</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anh</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khác</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thì</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bào</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cả</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chí</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Đảng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bầu</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bạn</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khắp</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nơi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đều</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khỏi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cảm</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thấy</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đột</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ngột</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Hồ</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Chí</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Minh, </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Di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chúc</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Bác</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đã</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đi</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rồi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sao</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Bác</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ơi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Mùa</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thu</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đang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đẹp</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nắng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xanh</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trời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Tố</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Hữu</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Bác</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ơi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Lượng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con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ông</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Độ</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đây</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mà</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Rõ</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tội</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nghiệp</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nhà</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thì</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bố</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mẹ</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chẳng</a:t>
            </a:r>
            <a:r>
              <a:rPr lang="en-US" sz="2800" b="1"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còn</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Hồ</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Phương</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Thư</a:t>
            </a:r>
            <a:r>
              <a:rPr lang="en-US" sz="2800" i="1"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nhà</a:t>
            </a:r>
            <a:r>
              <a:rPr lang="en-US" sz="28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2110105"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96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627094"/>
            <a:ext cx="11438241" cy="4377921"/>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2353235"/>
            <a:ext cx="11438241" cy="2958502"/>
          </a:xfrm>
          <a:prstGeom prst="rect">
            <a:avLst/>
          </a:prstGeom>
        </p:spPr>
        <p:txBody>
          <a:bodyPr wrap="square">
            <a:spAutoFit/>
          </a:bodyPr>
          <a:lstStyle/>
          <a:p>
            <a:pPr marL="28575" marR="28575" algn="just">
              <a:lnSpc>
                <a:spcPct val="150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gặp</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cụ</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Mác</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cụ</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Lê</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nin</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vị</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cách</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đàn</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anh</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khác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chẳng</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còn</a:t>
            </a:r>
            <a:r>
              <a:rPr lang="en-US" sz="3200" dirty="0">
                <a:latin typeface="Times New Roman" panose="02020603050405020304" pitchFamily="18" charset="0"/>
                <a:ea typeface="Calibri" panose="020F0502020204030204" pitchFamily="34" charset="0"/>
                <a:cs typeface="Times New Roman" panose="02020603050405020304" pitchFamily="18" charset="0"/>
              </a:rPr>
              <a:t>" :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đều</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3200" dirty="0">
                <a:latin typeface="Times New Roman" panose="02020603050405020304" pitchFamily="18" charset="0"/>
                <a:ea typeface="Calibri" panose="020F0502020204030204" pitchFamily="34" charset="0"/>
                <a:cs typeface="Times New Roman" panose="02020603050405020304" pitchFamily="18" charset="0"/>
              </a:rPr>
              <a:t> ý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chết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mất</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8575" marR="28575" algn="just">
              <a:lnSpc>
                <a:spcPct val="150000"/>
              </a:lnSpc>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muốn</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giảm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nhẹ</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mức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đau</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nặng</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nề</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ghê</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sợ</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chết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mất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mát</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440726" y="391321"/>
            <a:ext cx="1426994" cy="742511"/>
          </a:xfrm>
          <a:prstGeom prst="rect">
            <a:avLst/>
          </a:prstGeom>
        </p:spPr>
        <p:txBody>
          <a:bodyPr wrap="none">
            <a:spAutoFit/>
          </a:bodyPr>
          <a:lstStyle/>
          <a:p>
            <a:pPr algn="just">
              <a:lnSpc>
                <a:spcPct val="150000"/>
              </a:lnSpc>
              <a:spcAft>
                <a:spcPts val="0"/>
              </a:spcAft>
              <a:tabLst>
                <a:tab pos="2110105" algn="l"/>
              </a:tabLst>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21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68941" y="1048872"/>
            <a:ext cx="11604403" cy="4956144"/>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2" y="1405565"/>
            <a:ext cx="11438241" cy="4435830"/>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Ví dụ 2: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sz="3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sữa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bé</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lại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lăn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vào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lòng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áp</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mặt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vào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bầu</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latin typeface="Times New Roman" panose="02020603050405020304" pitchFamily="18" charset="0"/>
                <a:ea typeface="Calibri" panose="020F0502020204030204" pitchFamily="34" charset="0"/>
                <a:cs typeface="Times New Roman" panose="02020603050405020304" pitchFamily="18" charset="0"/>
              </a:rPr>
              <a:t>sữa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để</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bàn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tay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vuốt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ve</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trán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xuống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cằm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gãi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rôm</a:t>
            </a:r>
            <a:r>
              <a:rPr lang="en-US" sz="3200" i="1" dirty="0">
                <a:latin typeface="Times New Roman" panose="02020603050405020304" pitchFamily="18" charset="0"/>
                <a:ea typeface="Calibri" panose="020F0502020204030204" pitchFamily="34" charset="0"/>
                <a:cs typeface="Times New Roman" panose="02020603050405020304" pitchFamily="18" charset="0"/>
              </a:rPr>
              <a:t> ở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lưng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cho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mới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thấy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mẹ</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êm</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dịu</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vô</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cùng</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Hồng</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ngày</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thơ</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ấu</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68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2124635"/>
            <a:ext cx="11438241" cy="3880380"/>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2823882"/>
            <a:ext cx="11438241" cy="2219838"/>
          </a:xfrm>
          <a:prstGeom prst="rect">
            <a:avLst/>
          </a:prstGeom>
        </p:spPr>
        <p:txBody>
          <a:bodyPr wrap="square">
            <a:spAutoFit/>
          </a:bodyPr>
          <a:lstStyle/>
          <a:p>
            <a:pPr algn="just">
              <a:lnSpc>
                <a:spcPct val="150000"/>
              </a:lnSpc>
              <a:spcAft>
                <a:spcPts val="0"/>
              </a:spcAft>
              <a:tabLst>
                <a:tab pos="2110105" algn="l"/>
              </a:tabLst>
            </a:pP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sữa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bởi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bầu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sữa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nhị</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tục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mẫu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440726" y="635605"/>
            <a:ext cx="1426994" cy="742511"/>
          </a:xfrm>
          <a:prstGeom prst="rect">
            <a:avLst/>
          </a:prstGeom>
        </p:spPr>
        <p:txBody>
          <a:bodyPr wrap="none">
            <a:spAutoFit/>
          </a:bodyPr>
          <a:lstStyle/>
          <a:p>
            <a:pPr algn="just">
              <a:lnSpc>
                <a:spcPct val="150000"/>
              </a:lnSpc>
              <a:spcAft>
                <a:spcPts val="0"/>
              </a:spcAft>
              <a:tabLst>
                <a:tab pos="2110105" algn="l"/>
              </a:tabLst>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71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573307"/>
            <a:ext cx="11438241" cy="3966882"/>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32012" y="1990165"/>
            <a:ext cx="11241332" cy="2958502"/>
          </a:xfrm>
          <a:prstGeom prst="rect">
            <a:avLst/>
          </a:prstGeom>
        </p:spPr>
        <p:txBody>
          <a:bodyPr wrap="square">
            <a:spAutoFit/>
          </a:bodyPr>
          <a:lstStyle/>
          <a:p>
            <a:pPr algn="just">
              <a:lnSpc>
                <a:spcPct val="150000"/>
              </a:lnSpc>
              <a:spcAft>
                <a:spcPts val="0"/>
              </a:spcAft>
              <a:tabLst>
                <a:tab pos="2110105" algn="l"/>
              </a:tabLst>
            </a:pPr>
            <a:r>
              <a:rPr lang="pt-BR" sz="3200" b="1" dirty="0">
                <a:solidFill>
                  <a:srgbClr val="0000FF"/>
                </a:solidFill>
                <a:latin typeface="Times New Roman" panose="02020603050405020304" pitchFamily="18" charset="0"/>
                <a:ea typeface="MS Mincho"/>
                <a:cs typeface="Times New Roman" panose="02020603050405020304" pitchFamily="18" charset="0"/>
              </a:rPr>
              <a:t>Ví dụ 3: </a:t>
            </a:r>
            <a:r>
              <a:rPr lang="pt-BR" sz="3200" dirty="0">
                <a:solidFill>
                  <a:srgbClr val="0D0D0D"/>
                </a:solidFill>
                <a:latin typeface="Times New Roman" panose="02020603050405020304" pitchFamily="18" charset="0"/>
                <a:ea typeface="MS Mincho"/>
                <a:cs typeface="Times New Roman" panose="02020603050405020304" pitchFamily="18" charset="0"/>
              </a:rPr>
              <a:t>So sánh hai cách nói sau đây, cho biết cách nói nào nhẹ nhàng, tế nhị hơn đối với người nghe.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3200" i="1" dirty="0">
                <a:solidFill>
                  <a:srgbClr val="0D0D0D"/>
                </a:solidFill>
                <a:latin typeface="Times New Roman" panose="02020603050405020304" pitchFamily="18" charset="0"/>
                <a:ea typeface="MS Mincho"/>
                <a:cs typeface="Times New Roman" panose="02020603050405020304" pitchFamily="18" charset="0"/>
              </a:rPr>
              <a:t>- Con dạo này </a:t>
            </a:r>
            <a:r>
              <a:rPr lang="pt-BR" sz="3200" b="1" i="1" dirty="0">
                <a:solidFill>
                  <a:srgbClr val="0D0D0D"/>
                </a:solidFill>
                <a:latin typeface="Times New Roman" panose="02020603050405020304" pitchFamily="18" charset="0"/>
                <a:ea typeface="MS Mincho"/>
                <a:cs typeface="Times New Roman" panose="02020603050405020304" pitchFamily="18" charset="0"/>
              </a:rPr>
              <a:t>lười lắm</a:t>
            </a:r>
            <a:r>
              <a:rPr lang="pt-BR" sz="3200" i="1"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2110105" algn="l"/>
              </a:tabLst>
            </a:pPr>
            <a:r>
              <a:rPr lang="pt-BR" sz="3200" i="1" dirty="0">
                <a:solidFill>
                  <a:srgbClr val="0D0D0D"/>
                </a:solidFill>
                <a:latin typeface="Times New Roman" panose="02020603050405020304" pitchFamily="18" charset="0"/>
                <a:ea typeface="MS Mincho"/>
                <a:cs typeface="Times New Roman" panose="02020603050405020304" pitchFamily="18" charset="0"/>
              </a:rPr>
              <a:t>- Con dạo này </a:t>
            </a:r>
            <a:r>
              <a:rPr lang="pt-BR" sz="3200" b="1" i="1" dirty="0">
                <a:solidFill>
                  <a:srgbClr val="0D0D0D"/>
                </a:solidFill>
                <a:latin typeface="Times New Roman" panose="02020603050405020304" pitchFamily="18" charset="0"/>
                <a:ea typeface="MS Mincho"/>
                <a:cs typeface="Times New Roman" panose="02020603050405020304" pitchFamily="18" charset="0"/>
              </a:rPr>
              <a:t>không được chăm chỉ lắm</a:t>
            </a:r>
            <a:r>
              <a:rPr lang="pt-BR" sz="3200" b="1" i="1" dirty="0" smtClean="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14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1588</Words>
  <PresentationFormat>Custom</PresentationFormat>
  <Paragraphs>135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2022-06-20T03:28:00Z</dcterms:created>
  <dcterms:modified xsi:type="dcterms:W3CDTF">2022-08-17T09:51:06Z</dcterms:modified>
</cp:coreProperties>
</file>