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29" r:id="rId6"/>
    <p:sldId id="330" r:id="rId7"/>
    <p:sldId id="331" r:id="rId8"/>
    <p:sldId id="332" r:id="rId9"/>
    <p:sldId id="333" r:id="rId10"/>
    <p:sldId id="334" r:id="rId11"/>
    <p:sldId id="349" r:id="rId12"/>
    <p:sldId id="335" r:id="rId13"/>
    <p:sldId id="350" r:id="rId14"/>
    <p:sldId id="336" r:id="rId15"/>
    <p:sldId id="337" r:id="rId16"/>
    <p:sldId id="338" r:id="rId17"/>
    <p:sldId id="339" r:id="rId18"/>
    <p:sldId id="341" r:id="rId19"/>
    <p:sldId id="351" r:id="rId20"/>
    <p:sldId id="342" r:id="rId21"/>
    <p:sldId id="343" r:id="rId22"/>
    <p:sldId id="344" r:id="rId23"/>
    <p:sldId id="345" r:id="rId24"/>
    <p:sldId id="340" r:id="rId25"/>
    <p:sldId id="346" r:id="rId26"/>
    <p:sldId id="347" r:id="rId27"/>
    <p:sldId id="348" r:id="rId28"/>
    <p:sldId id="324" r:id="rId29"/>
    <p:sldId id="282" r:id="rId30"/>
    <p:sldId id="327" r:id="rId31"/>
  </p:sldIdLst>
  <p:sldSz cx="9144000" cy="5143500" type="screen16x9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000066"/>
    <a:srgbClr val="006600"/>
    <a:srgbClr val="CC0000"/>
    <a:srgbClr val="CC33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229" autoAdjust="0"/>
    <p:restoredTop sz="94660" autoAdjust="0"/>
  </p:normalViewPr>
  <p:slideViewPr>
    <p:cSldViewPr>
      <p:cViewPr>
        <p:scale>
          <a:sx n="102" d="100"/>
          <a:sy n="102" d="100"/>
        </p:scale>
        <p:origin x="-222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F7FCA-52EB-472B-8AFE-D7E472E04A5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98340-D934-4A6C-A719-2816CF08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39688"/>
          <a:ext cx="8980487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9688"/>
                        <a:ext cx="8980487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3651250"/>
            <a:ext cx="9091612" cy="14557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3651250"/>
            <a:ext cx="6526212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51450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3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89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4" y="411957"/>
            <a:ext cx="4319587" cy="1674019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3657600"/>
            <a:ext cx="6248400" cy="2857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68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001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4469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446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4555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153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78694"/>
            <a:ext cx="8229600" cy="370760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3533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910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189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694"/>
            <a:ext cx="4038600" cy="3707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694"/>
            <a:ext cx="4038600" cy="3707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4622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608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2391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1191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176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976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46038"/>
          <a:ext cx="9017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Image" r:id="rId15" imgW="8609524" imgH="1307937" progId="Photoshop.Image.6">
                  <p:embed/>
                </p:oleObj>
              </mc:Choice>
              <mc:Fallback>
                <p:oleObj name="Image" r:id="rId15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6038"/>
                        <a:ext cx="9017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63500" y="4840288"/>
            <a:ext cx="8990013" cy="279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ltGray">
          <a:xfrm>
            <a:off x="88900" y="850900"/>
            <a:ext cx="8955088" cy="39497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9488"/>
            <a:ext cx="82296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94263"/>
            <a:ext cx="2133600" cy="11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39713"/>
            <a:ext cx="8153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5" name="Group 18"/>
          <p:cNvGrpSpPr>
            <a:grpSpLocks/>
          </p:cNvGrpSpPr>
          <p:nvPr/>
        </p:nvGrpSpPr>
        <p:grpSpPr bwMode="auto">
          <a:xfrm>
            <a:off x="-6350" y="0"/>
            <a:ext cx="9155113" cy="5145088"/>
            <a:chOff x="0" y="0"/>
            <a:chExt cx="5764" cy="4321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0"/>
            <p:cNvSpPr>
              <a:spLocks/>
            </p:cNvSpPr>
            <p:nvPr/>
          </p:nvSpPr>
          <p:spPr bwMode="white">
            <a:xfrm>
              <a:off x="0" y="0"/>
              <a:ext cx="288" cy="283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22"/>
            <p:cNvSpPr>
              <a:spLocks/>
            </p:cNvSpPr>
            <p:nvPr/>
          </p:nvSpPr>
          <p:spPr bwMode="white">
            <a:xfrm>
              <a:off x="5511" y="4029"/>
              <a:ext cx="253" cy="289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0272" y="4594879"/>
            <a:ext cx="5358927" cy="4770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25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Trường</a:t>
            </a:r>
            <a:r>
              <a:rPr lang="en-US" sz="25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THCS </a:t>
            </a:r>
            <a:r>
              <a:rPr lang="en-US" sz="25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Lý</a:t>
            </a:r>
            <a:r>
              <a:rPr lang="en-US" sz="25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25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_ </a:t>
            </a:r>
            <a:r>
              <a:rPr lang="en-US" sz="25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Liên</a:t>
            </a:r>
            <a:r>
              <a:rPr lang="en-US" sz="25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Am</a:t>
            </a:r>
            <a:endParaRPr lang="en-US" sz="25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59907"/>
            <a:ext cx="2438400" cy="4770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5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Lớp</a:t>
            </a:r>
            <a:r>
              <a:rPr lang="en-US" sz="25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5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7A2</a:t>
            </a:r>
            <a:endParaRPr lang="en-US" sz="25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371" y="761159"/>
            <a:ext cx="660762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500"/>
              </a:lnSpc>
              <a:defRPr/>
            </a:pPr>
            <a:r>
              <a:rPr lang="en-US" sz="4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KHÁI NIỆM – GIÁ TRỊ CỦA BIỂU THỨC ĐẠI SỐ</a:t>
            </a:r>
            <a:endParaRPr lang="en-US" sz="4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09550"/>
            <a:ext cx="27084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CHỦ ĐỀ 1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4388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" y="2338388"/>
            <a:ext cx="1835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ý: (</a:t>
            </a: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05000" y="2343150"/>
            <a:ext cx="632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 + y = y + x ; 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xxx = x</a:t>
            </a:r>
            <a:r>
              <a:rPr lang="en-US" sz="2400" baseline="30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(x + y) + z = x + (y + z) ;  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 = x(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x(y + z)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–(x + y – z) = – x – y + z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0" y="4095750"/>
                <a:ext cx="9607550" cy="65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−0,5</m:t>
                        </m:r>
                      </m:den>
                    </m:f>
                    <m:r>
                      <a:rPr lang="en-US" sz="2400" b="0" i="1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95750"/>
                <a:ext cx="9607550" cy="650178"/>
              </a:xfrm>
              <a:prstGeom prst="rect">
                <a:avLst/>
              </a:prstGeom>
              <a:blipFill rotWithShape="1">
                <a:blip r:embed="rId2"/>
                <a:stretch>
                  <a:fillRect l="-952" b="-9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9850" y="447675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76200" y="15763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1576388"/>
            <a:ext cx="162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5x + 35y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962150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4y - 2z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67000" y="1576685"/>
            <a:ext cx="3223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67000" y="1962150"/>
            <a:ext cx="3188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y, z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4388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" y="1690985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ý: (</a:t>
            </a:r>
            <a:r>
              <a:rPr lang="en-US" sz="2400" b="1" i="1" u="sng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i="1" u="sng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b="1" i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25) 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28"/>
          <p:cNvSpPr txBox="1">
            <a:spLocks noChangeArrowheads="1"/>
          </p:cNvSpPr>
          <p:nvPr/>
        </p:nvSpPr>
        <p:spPr bwMode="auto">
          <a:xfrm>
            <a:off x="3897312" y="1174977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0381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81915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990033"/>
                </a:solidFill>
              </a:rPr>
              <a:t>Vận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dụng</a:t>
            </a:r>
            <a:r>
              <a:rPr lang="en-US" sz="2400" dirty="0" smtClean="0">
                <a:solidFill>
                  <a:srgbClr val="990033"/>
                </a:solidFill>
              </a:rPr>
              <a:t>: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7152" y="819150"/>
            <a:ext cx="30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990033"/>
                </a:solidFill>
              </a:rPr>
              <a:t>Bài</a:t>
            </a:r>
            <a:r>
              <a:rPr lang="en-US" sz="2400" dirty="0" smtClean="0">
                <a:solidFill>
                  <a:srgbClr val="990033"/>
                </a:solidFill>
              </a:rPr>
              <a:t> 2 </a:t>
            </a:r>
            <a:r>
              <a:rPr lang="en-US" sz="2400" dirty="0" err="1" smtClean="0">
                <a:solidFill>
                  <a:srgbClr val="990033"/>
                </a:solidFill>
              </a:rPr>
              <a:t>trang</a:t>
            </a:r>
            <a:r>
              <a:rPr lang="en-US" sz="2400" dirty="0" smtClean="0">
                <a:solidFill>
                  <a:srgbClr val="990033"/>
                </a:solidFill>
              </a:rPr>
              <a:t> 26 SGK: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127635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(a, b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2571750"/>
            <a:ext cx="3530600" cy="1686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14550"/>
            <a:ext cx="1538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150"/>
            <a:ext cx="3657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56157" y="234315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 + b)h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81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0955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67152" y="209550"/>
            <a:ext cx="30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Bài</a:t>
            </a:r>
            <a:r>
              <a:rPr lang="en-US" sz="2400" dirty="0" smtClean="0"/>
              <a:t> 3 </a:t>
            </a:r>
            <a:r>
              <a:rPr lang="en-US" sz="2400" dirty="0" err="1" smtClean="0"/>
              <a:t>trang</a:t>
            </a:r>
            <a:r>
              <a:rPr lang="en-US" sz="2400" dirty="0" smtClean="0"/>
              <a:t> 26 SGK:</a:t>
            </a:r>
            <a:endParaRPr lang="en-US" sz="2400" dirty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2400" y="74295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1), 2), … , 5)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a), b), …, e)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3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870760"/>
              </p:ext>
            </p:extLst>
          </p:nvPr>
        </p:nvGraphicFramePr>
        <p:xfrm>
          <a:off x="838200" y="1692276"/>
          <a:ext cx="2286000" cy="297180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24756"/>
              </p:ext>
            </p:extLst>
          </p:nvPr>
        </p:nvGraphicFramePr>
        <p:xfrm>
          <a:off x="4724400" y="1687740"/>
          <a:ext cx="3581400" cy="301761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975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81000" y="17335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81000" y="2343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381000" y="29527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81000" y="35623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381000" y="41719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4267200" y="17335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4267200" y="21907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267200" y="27241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4267200" y="3409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4267200" y="4171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219200" y="16573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- 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219200" y="22669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</a:t>
            </a:r>
          </a:p>
        </p:txBody>
      </p:sp>
      <p:sp>
        <p:nvSpPr>
          <p:cNvPr id="67" name="Oval 54"/>
          <p:cNvSpPr>
            <a:spLocks noChangeArrowheads="1"/>
          </p:cNvSpPr>
          <p:nvPr/>
        </p:nvSpPr>
        <p:spPr bwMode="auto">
          <a:xfrm>
            <a:off x="1308100" y="2876550"/>
            <a:ext cx="12827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55"/>
          <p:cNvSpPr>
            <a:spLocks noChangeArrowheads="1"/>
          </p:cNvSpPr>
          <p:nvPr/>
        </p:nvSpPr>
        <p:spPr bwMode="auto">
          <a:xfrm>
            <a:off x="1320839" y="3486150"/>
            <a:ext cx="110799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+ x</a:t>
            </a: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930434" y="4019550"/>
            <a:ext cx="206819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 + y)(x - y)</a:t>
            </a:r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>
            <a:off x="3200400" y="2001080"/>
            <a:ext cx="1409700" cy="239947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 flipV="1">
            <a:off x="3124200" y="2533650"/>
            <a:ext cx="1485900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 flipV="1">
            <a:off x="3124200" y="2001079"/>
            <a:ext cx="1485900" cy="11997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3124200" y="3143250"/>
            <a:ext cx="14097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3124200" y="3867150"/>
            <a:ext cx="1485900" cy="49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862" y="785573"/>
            <a:ext cx="9101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;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? ( y, z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429000" y="1416515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79800" y="2800350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0" y="1809750"/>
            <a:ext cx="903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z)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" y="31813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4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= 5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2(4+5) = 18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4349318" y="3638550"/>
            <a:ext cx="2508682" cy="1295400"/>
          </a:xfrm>
          <a:prstGeom prst="cloudCallout">
            <a:avLst>
              <a:gd name="adj1" fmla="val 78604"/>
              <a:gd name="adj2" fmla="val -55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nói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là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giá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trị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của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biểu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thức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y+z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tại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y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= 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và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z = 5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-41364" y="2319695"/>
            <a:ext cx="9677401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y = 4, z = 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7924800" y="-220902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507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7" grpId="0"/>
      <p:bldP spid="28" grpId="0" animBg="1"/>
      <p:bldP spid="29" grpId="0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819150"/>
            <a:ext cx="9101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2m+n.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spect="1" noChangeArrowheads="1"/>
          </p:cNvSpPr>
          <p:nvPr/>
        </p:nvSpPr>
        <p:spPr bwMode="auto">
          <a:xfrm>
            <a:off x="0" y="1223093"/>
            <a:ext cx="9024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l">
              <a:spcBef>
                <a:spcPct val="50000"/>
              </a:spcBef>
            </a:pP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n ,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3431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2.9 + 0,5 =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</a:p>
          <a:p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51092" y="3368783"/>
            <a:ext cx="37738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 +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7970" y="3701452"/>
            <a:ext cx="4975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 +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217756" y="3050515"/>
            <a:ext cx="421044" cy="4858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3657600" y="3185815"/>
            <a:ext cx="914400" cy="60513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222369" y="2724150"/>
            <a:ext cx="1111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724150"/>
            <a:ext cx="88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giá trị của biểu thức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 </a:t>
            </a:r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 m = 9 và n = 0,5 là 18,5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520700" y="3185815"/>
            <a:ext cx="4244784" cy="2014597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Chúng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đã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như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thế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nào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để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tính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giá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trị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của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biểu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thức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2m+n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tại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m= 9. n = 0,5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768093" y="3468616"/>
            <a:ext cx="920709" cy="60310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527180" y="2822852"/>
            <a:ext cx="33421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75398" y="4095625"/>
            <a:ext cx="1163299" cy="8288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719624" y="3488382"/>
            <a:ext cx="322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787598" y="4113174"/>
            <a:ext cx="984506" cy="500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958664" y="3889056"/>
            <a:ext cx="322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2" grpId="0" animBg="1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819150"/>
            <a:ext cx="9101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2m+n.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spect="1" noChangeArrowheads="1"/>
          </p:cNvSpPr>
          <p:nvPr/>
        </p:nvSpPr>
        <p:spPr bwMode="auto">
          <a:xfrm>
            <a:off x="0" y="1223093"/>
            <a:ext cx="9024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l">
              <a:spcBef>
                <a:spcPct val="50000"/>
              </a:spcBef>
            </a:pP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n ,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3431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2.9 + 0,5 =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</a:p>
          <a:p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46873"/>
            <a:ext cx="88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giá trị của biểu thức </a:t>
            </a:r>
            <a:r>
              <a:rPr lang="en-US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 </a:t>
            </a:r>
            <a:r>
              <a:rPr lang="nl-NL" sz="2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 m = 9 và n = 0,5 là 18,5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28"/>
          <p:cNvSpPr txBox="1">
            <a:spLocks noChangeArrowheads="1"/>
          </p:cNvSpPr>
          <p:nvPr/>
        </p:nvSpPr>
        <p:spPr bwMode="auto">
          <a:xfrm>
            <a:off x="7848600" y="1035096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63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124" y="838200"/>
            <a:ext cx="904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1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152400" y="150495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31815" y="2831306"/>
            <a:ext cx="6984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x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,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3.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5 + 1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724400" y="1276350"/>
            <a:ext cx="4114801" cy="1828800"/>
          </a:xfrm>
          <a:prstGeom prst="cloudCallout">
            <a:avLst>
              <a:gd name="adj1" fmla="val -36361"/>
              <a:gd name="adj2" fmla="val 98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804987" y="1202467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524248" y="2614553"/>
            <a:ext cx="5486400" cy="2014597"/>
          </a:xfrm>
          <a:prstGeom prst="cloudCallout">
            <a:avLst>
              <a:gd name="adj1" fmla="val -13506"/>
              <a:gd name="adj2" fmla="val -11974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Muốn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tính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đã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7297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+ 1 = 3 + 5 + 1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16" y="2288232"/>
            <a:ext cx="756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-1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12395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046" y="722312"/>
            <a:ext cx="8192481" cy="795340"/>
            <a:chOff x="1966" y="515"/>
            <a:chExt cx="3737" cy="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ct val="50000"/>
                    </a:spcBef>
                  </a:pP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: 3x</a:t>
                  </a:r>
                  <a:r>
                    <a:rPr lang="en-US" sz="2400" b="1" baseline="30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9x 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x = 1 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9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0191" name="Equation" r:id="rId4" imgW="114120" imgH="215640" progId="Equation.3">
                        <p:embed/>
                      </p:oleObj>
                    </mc:Choice>
                    <mc:Fallback>
                      <p:oleObj name="Equation" r:id="rId4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0182" name="Equation" r:id="rId6" imgW="114120" imgH="215640" progId="Equation.3">
                        <p:embed/>
                      </p:oleObj>
                    </mc:Choice>
                    <mc:Fallback>
                      <p:oleObj name="Equation" r:id="rId6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52400" y="895350"/>
            <a:ext cx="533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27635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9.1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 – 9 = -6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9x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 typeface="Wingdings" pitchFamily="2" charset="2"/>
                  <a:buChar char="v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−9.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=3.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−3=3.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−3=−2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– 9x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blipFill rotWithShape="1">
                <a:blip r:embed="rId8"/>
                <a:stretch>
                  <a:fillRect l="-1008" b="-24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7150"/>
            <a:ext cx="76200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IV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BIỂU THỨC ĐẠI SỐ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00" y="742950"/>
            <a:ext cx="9131300" cy="4114800"/>
          </a:xfrm>
          <a:prstGeom prst="rect">
            <a:avLst/>
          </a:prstGeom>
          <a:noFill/>
          <a:ln w="38100" cmpd="dbl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1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9600" y="919939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819400" y="1275498"/>
            <a:ext cx="3962400" cy="2133600"/>
          </a:xfrm>
          <a:prstGeom prst="cloudCallout">
            <a:avLst>
              <a:gd name="adj1" fmla="val 15946"/>
              <a:gd name="adj2" fmla="val 865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= - 4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y = 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860175" y="853141"/>
            <a:ext cx="762000" cy="327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-48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144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-24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52399" y="1542079"/>
            <a:ext cx="75438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(-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 = 48</a:t>
            </a: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8027525" y="3282033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6200" y="996139"/>
            <a:ext cx="457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pic>
        <p:nvPicPr>
          <p:cNvPr id="17" name="Picture 42" descr="j02836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67075"/>
            <a:ext cx="1295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8001000" y="328203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/>
      <p:bldP spid="15" grpId="0" animBg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2403475" y="133350"/>
            <a:ext cx="331152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TRÒ CHƠI Ô CHỮ</a:t>
            </a:r>
          </a:p>
        </p:txBody>
      </p:sp>
      <p:sp>
        <p:nvSpPr>
          <p:cNvPr id="207" name="Text Box 97"/>
          <p:cNvSpPr txBox="1">
            <a:spLocks noChangeArrowheads="1"/>
          </p:cNvSpPr>
          <p:nvPr/>
        </p:nvSpPr>
        <p:spPr bwMode="auto">
          <a:xfrm>
            <a:off x="49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08" name="Text Box 97"/>
          <p:cNvSpPr txBox="1">
            <a:spLocks noChangeArrowheads="1"/>
          </p:cNvSpPr>
          <p:nvPr/>
        </p:nvSpPr>
        <p:spPr bwMode="auto">
          <a:xfrm>
            <a:off x="559467" y="2055077"/>
            <a:ext cx="56778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09" name="Text Box 97"/>
          <p:cNvSpPr txBox="1">
            <a:spLocks noChangeArrowheads="1"/>
          </p:cNvSpPr>
          <p:nvPr/>
        </p:nvSpPr>
        <p:spPr bwMode="auto">
          <a:xfrm>
            <a:off x="609600" y="342509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0" name="Text Box 97"/>
          <p:cNvSpPr txBox="1">
            <a:spLocks noChangeArrowheads="1"/>
          </p:cNvSpPr>
          <p:nvPr/>
        </p:nvSpPr>
        <p:spPr bwMode="auto">
          <a:xfrm>
            <a:off x="5786573" y="2041014"/>
            <a:ext cx="5693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11" name="Text Box 97"/>
          <p:cNvSpPr txBox="1">
            <a:spLocks noChangeArrowheads="1"/>
          </p:cNvSpPr>
          <p:nvPr/>
        </p:nvSpPr>
        <p:spPr bwMode="auto">
          <a:xfrm>
            <a:off x="601345" y="2724150"/>
            <a:ext cx="50045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3069287" y="2724150"/>
            <a:ext cx="50847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5836175" y="264795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4" name="Rectangle 2"/>
          <p:cNvSpPr txBox="1">
            <a:spLocks noChangeArrowheads="1"/>
          </p:cNvSpPr>
          <p:nvPr/>
        </p:nvSpPr>
        <p:spPr bwMode="white">
          <a:xfrm>
            <a:off x="1336675" y="2246312"/>
            <a:ext cx="838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15" name="Text Box 97"/>
          <p:cNvSpPr txBox="1">
            <a:spLocks noChangeArrowheads="1"/>
          </p:cNvSpPr>
          <p:nvPr/>
        </p:nvSpPr>
        <p:spPr bwMode="auto">
          <a:xfrm>
            <a:off x="963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6" name="Text Box 97"/>
          <p:cNvSpPr txBox="1">
            <a:spLocks noChangeArrowheads="1"/>
          </p:cNvSpPr>
          <p:nvPr/>
        </p:nvSpPr>
        <p:spPr bwMode="auto">
          <a:xfrm>
            <a:off x="1954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7" name="Text Box 97"/>
          <p:cNvSpPr txBox="1">
            <a:spLocks noChangeArrowheads="1"/>
          </p:cNvSpPr>
          <p:nvPr/>
        </p:nvSpPr>
        <p:spPr bwMode="auto">
          <a:xfrm>
            <a:off x="2868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8" name="Text Box 97"/>
          <p:cNvSpPr txBox="1">
            <a:spLocks noChangeArrowheads="1"/>
          </p:cNvSpPr>
          <p:nvPr/>
        </p:nvSpPr>
        <p:spPr bwMode="auto">
          <a:xfrm>
            <a:off x="3733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19" name="Text Box 97"/>
          <p:cNvSpPr txBox="1">
            <a:spLocks noChangeArrowheads="1"/>
          </p:cNvSpPr>
          <p:nvPr/>
        </p:nvSpPr>
        <p:spPr bwMode="auto">
          <a:xfrm>
            <a:off x="46482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20" name="Text Box 97"/>
          <p:cNvSpPr txBox="1">
            <a:spLocks noChangeArrowheads="1"/>
          </p:cNvSpPr>
          <p:nvPr/>
        </p:nvSpPr>
        <p:spPr bwMode="auto">
          <a:xfrm>
            <a:off x="54864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21" name="Text Box 97"/>
          <p:cNvSpPr txBox="1">
            <a:spLocks noChangeArrowheads="1"/>
          </p:cNvSpPr>
          <p:nvPr/>
        </p:nvSpPr>
        <p:spPr bwMode="auto">
          <a:xfrm>
            <a:off x="6400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7315200" y="4113886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23" name="Text Box 97"/>
          <p:cNvSpPr txBox="1">
            <a:spLocks noChangeArrowheads="1"/>
          </p:cNvSpPr>
          <p:nvPr/>
        </p:nvSpPr>
        <p:spPr bwMode="auto">
          <a:xfrm>
            <a:off x="82296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sp>
        <p:nvSpPr>
          <p:cNvPr id="224" name="Rectangle 2"/>
          <p:cNvSpPr txBox="1">
            <a:spLocks noChangeArrowheads="1"/>
          </p:cNvSpPr>
          <p:nvPr/>
        </p:nvSpPr>
        <p:spPr bwMode="white">
          <a:xfrm>
            <a:off x="1258888" y="2854609"/>
            <a:ext cx="838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5" name="Rectangle 2"/>
          <p:cNvSpPr txBox="1">
            <a:spLocks noChangeArrowheads="1"/>
          </p:cNvSpPr>
          <p:nvPr/>
        </p:nvSpPr>
        <p:spPr bwMode="white">
          <a:xfrm>
            <a:off x="3698875" y="2973388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2z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6" name="Rectangle 2"/>
          <p:cNvSpPr txBox="1">
            <a:spLocks noChangeArrowheads="1"/>
          </p:cNvSpPr>
          <p:nvPr/>
        </p:nvSpPr>
        <p:spPr bwMode="white">
          <a:xfrm>
            <a:off x="6580188" y="218916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7" name="Rectangle 2"/>
          <p:cNvSpPr txBox="1">
            <a:spLocks noChangeArrowheads="1"/>
          </p:cNvSpPr>
          <p:nvPr/>
        </p:nvSpPr>
        <p:spPr bwMode="white">
          <a:xfrm>
            <a:off x="6507163" y="289548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3035210" y="1995487"/>
            <a:ext cx="47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3064056" y="3409950"/>
            <a:ext cx="4010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 bwMode="white">
          <a:xfrm>
            <a:off x="3771900" y="2173287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grpSp>
        <p:nvGrpSpPr>
          <p:cNvPr id="231" name="Group 251"/>
          <p:cNvGrpSpPr>
            <a:grpSpLocks/>
          </p:cNvGrpSpPr>
          <p:nvPr/>
        </p:nvGrpSpPr>
        <p:grpSpPr bwMode="auto">
          <a:xfrm>
            <a:off x="-101600" y="4151312"/>
            <a:ext cx="1092200" cy="954088"/>
            <a:chOff x="-22904" y="5363850"/>
            <a:chExt cx="1093314" cy="954371"/>
          </a:xfrm>
        </p:grpSpPr>
        <p:grpSp>
          <p:nvGrpSpPr>
            <p:cNvPr id="232" name="Group 88"/>
            <p:cNvGrpSpPr>
              <a:grpSpLocks/>
            </p:cNvGrpSpPr>
            <p:nvPr/>
          </p:nvGrpSpPr>
          <p:grpSpPr bwMode="auto">
            <a:xfrm rot="1800000">
              <a:off x="-22904" y="5363850"/>
              <a:ext cx="1093314" cy="954371"/>
              <a:chOff x="1110" y="2656"/>
              <a:chExt cx="1549" cy="1351"/>
            </a:xfrm>
          </p:grpSpPr>
          <p:sp>
            <p:nvSpPr>
              <p:cNvPr id="23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3" name="Rectangle 2"/>
            <p:cNvSpPr txBox="1">
              <a:spLocks noChangeArrowheads="1"/>
            </p:cNvSpPr>
            <p:nvPr/>
          </p:nvSpPr>
          <p:spPr bwMode="white">
            <a:xfrm>
              <a:off x="75621" y="5608398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-7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7" name="Group 252"/>
          <p:cNvGrpSpPr>
            <a:grpSpLocks/>
          </p:cNvGrpSpPr>
          <p:nvPr/>
        </p:nvGrpSpPr>
        <p:grpSpPr bwMode="auto">
          <a:xfrm>
            <a:off x="852488" y="4151312"/>
            <a:ext cx="1093787" cy="954088"/>
            <a:chOff x="852519" y="5364043"/>
            <a:chExt cx="1093314" cy="954371"/>
          </a:xfrm>
        </p:grpSpPr>
        <p:grpSp>
          <p:nvGrpSpPr>
            <p:cNvPr id="238" name="Group 88"/>
            <p:cNvGrpSpPr>
              <a:grpSpLocks/>
            </p:cNvGrpSpPr>
            <p:nvPr/>
          </p:nvGrpSpPr>
          <p:grpSpPr bwMode="auto">
            <a:xfrm rot="1800000">
              <a:off x="852519" y="5364043"/>
              <a:ext cx="1093314" cy="954371"/>
              <a:chOff x="1110" y="2656"/>
              <a:chExt cx="1549" cy="1351"/>
            </a:xfrm>
          </p:grpSpPr>
          <p:sp>
            <p:nvSpPr>
              <p:cNvPr id="240" name="AutoShape 89"/>
              <p:cNvSpPr>
                <a:spLocks noChangeArrowheads="1"/>
              </p:cNvSpPr>
              <p:nvPr/>
            </p:nvSpPr>
            <p:spPr bwMode="gray">
              <a:xfrm>
                <a:off x="1111" y="2672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1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9" name="Rectangle 2"/>
            <p:cNvSpPr txBox="1">
              <a:spLocks noChangeArrowheads="1"/>
            </p:cNvSpPr>
            <p:nvPr/>
          </p:nvSpPr>
          <p:spPr bwMode="white">
            <a:xfrm>
              <a:off x="990571" y="5638762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3" name="Group 253"/>
          <p:cNvGrpSpPr>
            <a:grpSpLocks/>
          </p:cNvGrpSpPr>
          <p:nvPr/>
        </p:nvGrpSpPr>
        <p:grpSpPr bwMode="auto">
          <a:xfrm>
            <a:off x="1749425" y="4098925"/>
            <a:ext cx="1092200" cy="954087"/>
            <a:chOff x="1748990" y="5364043"/>
            <a:chExt cx="1093314" cy="954371"/>
          </a:xfrm>
        </p:grpSpPr>
        <p:grpSp>
          <p:nvGrpSpPr>
            <p:cNvPr id="244" name="Group 88"/>
            <p:cNvGrpSpPr>
              <a:grpSpLocks/>
            </p:cNvGrpSpPr>
            <p:nvPr/>
          </p:nvGrpSpPr>
          <p:grpSpPr bwMode="auto">
            <a:xfrm rot="1800000">
              <a:off x="1748990" y="5364043"/>
              <a:ext cx="1093314" cy="954371"/>
              <a:chOff x="1110" y="2656"/>
              <a:chExt cx="1549" cy="1351"/>
            </a:xfrm>
          </p:grpSpPr>
          <p:sp>
            <p:nvSpPr>
              <p:cNvPr id="24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45" name="Rectangle 2"/>
            <p:cNvSpPr txBox="1">
              <a:spLocks noChangeArrowheads="1"/>
            </p:cNvSpPr>
            <p:nvPr/>
          </p:nvSpPr>
          <p:spPr bwMode="white">
            <a:xfrm>
              <a:off x="1904724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24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9" name="Group 254"/>
          <p:cNvGrpSpPr>
            <a:grpSpLocks/>
          </p:cNvGrpSpPr>
          <p:nvPr/>
        </p:nvGrpSpPr>
        <p:grpSpPr bwMode="auto">
          <a:xfrm>
            <a:off x="2662238" y="4098925"/>
            <a:ext cx="1093787" cy="954087"/>
            <a:chOff x="2662026" y="5364043"/>
            <a:chExt cx="1093314" cy="954371"/>
          </a:xfrm>
        </p:grpSpPr>
        <p:grpSp>
          <p:nvGrpSpPr>
            <p:cNvPr id="250" name="Group 88"/>
            <p:cNvGrpSpPr>
              <a:grpSpLocks/>
            </p:cNvGrpSpPr>
            <p:nvPr/>
          </p:nvGrpSpPr>
          <p:grpSpPr bwMode="auto">
            <a:xfrm rot="1800000">
              <a:off x="2662026" y="5364043"/>
              <a:ext cx="1093314" cy="954371"/>
              <a:chOff x="1110" y="2656"/>
              <a:chExt cx="1549" cy="1351"/>
            </a:xfrm>
          </p:grpSpPr>
          <p:sp>
            <p:nvSpPr>
              <p:cNvPr id="252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3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1" name="Rectangle 2"/>
            <p:cNvSpPr txBox="1">
              <a:spLocks noChangeArrowheads="1"/>
            </p:cNvSpPr>
            <p:nvPr/>
          </p:nvSpPr>
          <p:spPr bwMode="white">
            <a:xfrm>
              <a:off x="2819120" y="5608591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8,5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5" name="Group 255"/>
          <p:cNvGrpSpPr>
            <a:grpSpLocks/>
          </p:cNvGrpSpPr>
          <p:nvPr/>
        </p:nvGrpSpPr>
        <p:grpSpPr bwMode="auto">
          <a:xfrm>
            <a:off x="3571875" y="4098925"/>
            <a:ext cx="1093788" cy="954087"/>
            <a:chOff x="3571943" y="5364043"/>
            <a:chExt cx="1093314" cy="954371"/>
          </a:xfrm>
        </p:grpSpPr>
        <p:grpSp>
          <p:nvGrpSpPr>
            <p:cNvPr id="256" name="Group 88"/>
            <p:cNvGrpSpPr>
              <a:grpSpLocks/>
            </p:cNvGrpSpPr>
            <p:nvPr/>
          </p:nvGrpSpPr>
          <p:grpSpPr bwMode="auto">
            <a:xfrm rot="1800000">
              <a:off x="3571943" y="5364043"/>
              <a:ext cx="1093314" cy="954371"/>
              <a:chOff x="1110" y="2656"/>
              <a:chExt cx="1549" cy="1351"/>
            </a:xfrm>
          </p:grpSpPr>
          <p:sp>
            <p:nvSpPr>
              <p:cNvPr id="258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9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7" name="Rectangle 2"/>
            <p:cNvSpPr txBox="1">
              <a:spLocks noChangeArrowheads="1"/>
            </p:cNvSpPr>
            <p:nvPr/>
          </p:nvSpPr>
          <p:spPr bwMode="white">
            <a:xfrm>
              <a:off x="3733798" y="5608591"/>
              <a:ext cx="837837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9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1" name="Group 256"/>
          <p:cNvGrpSpPr>
            <a:grpSpLocks/>
          </p:cNvGrpSpPr>
          <p:nvPr/>
        </p:nvGrpSpPr>
        <p:grpSpPr bwMode="auto">
          <a:xfrm>
            <a:off x="4473575" y="4098925"/>
            <a:ext cx="1092200" cy="954087"/>
            <a:chOff x="4472896" y="5364043"/>
            <a:chExt cx="1093314" cy="954371"/>
          </a:xfrm>
        </p:grpSpPr>
        <p:grpSp>
          <p:nvGrpSpPr>
            <p:cNvPr id="262" name="Group 88"/>
            <p:cNvGrpSpPr>
              <a:grpSpLocks/>
            </p:cNvGrpSpPr>
            <p:nvPr/>
          </p:nvGrpSpPr>
          <p:grpSpPr bwMode="auto">
            <a:xfrm rot="1800000">
              <a:off x="4472896" y="5364043"/>
              <a:ext cx="1093314" cy="954371"/>
              <a:chOff x="1110" y="2656"/>
              <a:chExt cx="1549" cy="1351"/>
            </a:xfrm>
          </p:grpSpPr>
          <p:sp>
            <p:nvSpPr>
              <p:cNvPr id="26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3" name="Rectangle 2"/>
            <p:cNvSpPr txBox="1">
              <a:spLocks noChangeArrowheads="1"/>
            </p:cNvSpPr>
            <p:nvPr/>
          </p:nvSpPr>
          <p:spPr bwMode="white">
            <a:xfrm>
              <a:off x="4647699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16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7" name="Group 257"/>
          <p:cNvGrpSpPr>
            <a:grpSpLocks/>
          </p:cNvGrpSpPr>
          <p:nvPr/>
        </p:nvGrpSpPr>
        <p:grpSpPr bwMode="auto">
          <a:xfrm>
            <a:off x="5387975" y="4095750"/>
            <a:ext cx="1092200" cy="954087"/>
            <a:chOff x="5387296" y="5360970"/>
            <a:chExt cx="1093314" cy="954371"/>
          </a:xfrm>
        </p:grpSpPr>
        <p:grpSp>
          <p:nvGrpSpPr>
            <p:cNvPr id="268" name="Group 88"/>
            <p:cNvGrpSpPr>
              <a:grpSpLocks/>
            </p:cNvGrpSpPr>
            <p:nvPr/>
          </p:nvGrpSpPr>
          <p:grpSpPr bwMode="auto">
            <a:xfrm rot="1800000">
              <a:off x="5387296" y="5360970"/>
              <a:ext cx="1093314" cy="954371"/>
              <a:chOff x="1110" y="2656"/>
              <a:chExt cx="1549" cy="1351"/>
            </a:xfrm>
          </p:grpSpPr>
          <p:sp>
            <p:nvSpPr>
              <p:cNvPr id="270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1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9" name="Rectangle 2"/>
            <p:cNvSpPr txBox="1">
              <a:spLocks noChangeArrowheads="1"/>
            </p:cNvSpPr>
            <p:nvPr/>
          </p:nvSpPr>
          <p:spPr bwMode="white">
            <a:xfrm>
              <a:off x="5485821" y="5611870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3" name="Group 258"/>
          <p:cNvGrpSpPr>
            <a:grpSpLocks/>
          </p:cNvGrpSpPr>
          <p:nvPr/>
        </p:nvGrpSpPr>
        <p:grpSpPr bwMode="auto">
          <a:xfrm>
            <a:off x="6275388" y="4122737"/>
            <a:ext cx="1092200" cy="954088"/>
            <a:chOff x="6274802" y="5387864"/>
            <a:chExt cx="1093314" cy="954371"/>
          </a:xfrm>
        </p:grpSpPr>
        <p:grpSp>
          <p:nvGrpSpPr>
            <p:cNvPr id="274" name="Group 88"/>
            <p:cNvGrpSpPr>
              <a:grpSpLocks/>
            </p:cNvGrpSpPr>
            <p:nvPr/>
          </p:nvGrpSpPr>
          <p:grpSpPr bwMode="auto">
            <a:xfrm rot="1800000">
              <a:off x="6274802" y="5387864"/>
              <a:ext cx="1093314" cy="954371"/>
              <a:chOff x="1110" y="2656"/>
              <a:chExt cx="1549" cy="1351"/>
            </a:xfrm>
          </p:grpSpPr>
          <p:sp>
            <p:nvSpPr>
              <p:cNvPr id="27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75" name="Rectangle 2"/>
            <p:cNvSpPr txBox="1">
              <a:spLocks noChangeArrowheads="1"/>
            </p:cNvSpPr>
            <p:nvPr/>
          </p:nvSpPr>
          <p:spPr bwMode="white">
            <a:xfrm>
              <a:off x="6400342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18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9" name="Group 259"/>
          <p:cNvGrpSpPr>
            <a:grpSpLocks/>
          </p:cNvGrpSpPr>
          <p:nvPr/>
        </p:nvGrpSpPr>
        <p:grpSpPr bwMode="auto">
          <a:xfrm>
            <a:off x="7162800" y="4122737"/>
            <a:ext cx="1092200" cy="954088"/>
            <a:chOff x="7162308" y="5387864"/>
            <a:chExt cx="1093314" cy="954371"/>
          </a:xfrm>
        </p:grpSpPr>
        <p:grpSp>
          <p:nvGrpSpPr>
            <p:cNvPr id="280" name="Group 88"/>
            <p:cNvGrpSpPr>
              <a:grpSpLocks/>
            </p:cNvGrpSpPr>
            <p:nvPr/>
          </p:nvGrpSpPr>
          <p:grpSpPr bwMode="auto">
            <a:xfrm rot="1800000">
              <a:off x="7162308" y="5387864"/>
              <a:ext cx="1093314" cy="954371"/>
              <a:chOff x="1110" y="2656"/>
              <a:chExt cx="1549" cy="1351"/>
            </a:xfrm>
          </p:grpSpPr>
          <p:sp>
            <p:nvSpPr>
              <p:cNvPr id="282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3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1" name="Rectangle 2"/>
            <p:cNvSpPr txBox="1">
              <a:spLocks noChangeArrowheads="1"/>
            </p:cNvSpPr>
            <p:nvPr/>
          </p:nvSpPr>
          <p:spPr bwMode="white">
            <a:xfrm>
              <a:off x="7314863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5" name="Group 260"/>
          <p:cNvGrpSpPr>
            <a:grpSpLocks/>
          </p:cNvGrpSpPr>
          <p:nvPr/>
        </p:nvGrpSpPr>
        <p:grpSpPr bwMode="auto">
          <a:xfrm>
            <a:off x="8101013" y="4151312"/>
            <a:ext cx="1092200" cy="954088"/>
            <a:chOff x="8078072" y="5389431"/>
            <a:chExt cx="1093314" cy="954371"/>
          </a:xfrm>
        </p:grpSpPr>
        <p:grpSp>
          <p:nvGrpSpPr>
            <p:cNvPr id="286" name="Group 88"/>
            <p:cNvGrpSpPr>
              <a:grpSpLocks/>
            </p:cNvGrpSpPr>
            <p:nvPr/>
          </p:nvGrpSpPr>
          <p:grpSpPr bwMode="auto">
            <a:xfrm rot="1800000">
              <a:off x="8078072" y="5389431"/>
              <a:ext cx="1093314" cy="954371"/>
              <a:chOff x="1110" y="2656"/>
              <a:chExt cx="1549" cy="1351"/>
            </a:xfrm>
          </p:grpSpPr>
          <p:sp>
            <p:nvSpPr>
              <p:cNvPr id="288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9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9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7" name="Rectangle 2"/>
            <p:cNvSpPr txBox="1">
              <a:spLocks noChangeArrowheads="1"/>
            </p:cNvSpPr>
            <p:nvPr/>
          </p:nvSpPr>
          <p:spPr bwMode="white">
            <a:xfrm>
              <a:off x="8216325" y="5626039"/>
              <a:ext cx="837466" cy="4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91" name="Rectangle 2"/>
          <p:cNvSpPr txBox="1">
            <a:spLocks noChangeArrowheads="1"/>
          </p:cNvSpPr>
          <p:nvPr/>
        </p:nvSpPr>
        <p:spPr bwMode="white">
          <a:xfrm>
            <a:off x="49306" y="1047750"/>
            <a:ext cx="901849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err="1">
                <a:cs typeface="Times New Roman" pitchFamily="18" charset="0"/>
              </a:rPr>
              <a:t>Hãy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tính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n-US" dirty="0" err="1">
                <a:cs typeface="Arial" charset="0"/>
              </a:rPr>
              <a:t>ác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biểu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thức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x=3, y=4 </a:t>
            </a:r>
            <a:r>
              <a:rPr lang="en-US" dirty="0" err="1">
                <a:solidFill>
                  <a:srgbClr val="FC0C23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 z=5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rồi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ứng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ô </a:t>
            </a:r>
            <a:r>
              <a:rPr lang="en-US" dirty="0" err="1">
                <a:cs typeface="Times New Roman" pitchFamily="18" charset="0"/>
              </a:rPr>
              <a:t>trống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đây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câu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hỏi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trên</a:t>
            </a:r>
            <a:r>
              <a:rPr lang="en-US" dirty="0">
                <a:cs typeface="Times New Roman" pitchFamily="18" charset="0"/>
              </a:rPr>
              <a:t>:</a:t>
            </a:r>
          </a:p>
        </p:txBody>
      </p:sp>
      <p:sp>
        <p:nvSpPr>
          <p:cNvPr id="292" name="Text Box 97"/>
          <p:cNvSpPr txBox="1">
            <a:spLocks noChangeArrowheads="1"/>
          </p:cNvSpPr>
          <p:nvPr/>
        </p:nvSpPr>
        <p:spPr bwMode="auto">
          <a:xfrm>
            <a:off x="5791200" y="3333750"/>
            <a:ext cx="7337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graphicFrame>
        <p:nvGraphicFramePr>
          <p:cNvPr id="2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53518"/>
              </p:ext>
            </p:extLst>
          </p:nvPr>
        </p:nvGraphicFramePr>
        <p:xfrm>
          <a:off x="6629400" y="3257550"/>
          <a:ext cx="15843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3" imgW="596880" imgH="279360" progId="Equation.DSMT4">
                  <p:embed/>
                </p:oleObj>
              </mc:Choice>
              <mc:Fallback>
                <p:oleObj name="Equation" r:id="rId3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57550"/>
                        <a:ext cx="15843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75827"/>
              </p:ext>
            </p:extLst>
          </p:nvPr>
        </p:nvGraphicFramePr>
        <p:xfrm>
          <a:off x="1270181" y="3333750"/>
          <a:ext cx="13747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181" y="3333750"/>
                        <a:ext cx="13747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58292"/>
              </p:ext>
            </p:extLst>
          </p:nvPr>
        </p:nvGraphicFramePr>
        <p:xfrm>
          <a:off x="3613592" y="3551120"/>
          <a:ext cx="15128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592" y="3551120"/>
                        <a:ext cx="15128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" name="TextBox 94"/>
          <p:cNvSpPr txBox="1">
            <a:spLocks noChangeArrowheads="1"/>
          </p:cNvSpPr>
          <p:nvPr/>
        </p:nvSpPr>
        <p:spPr bwMode="auto">
          <a:xfrm>
            <a:off x="762000" y="17907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NHÓM 1</a:t>
            </a:r>
          </a:p>
        </p:txBody>
      </p:sp>
      <p:sp>
        <p:nvSpPr>
          <p:cNvPr id="297" name="TextBox 95"/>
          <p:cNvSpPr txBox="1">
            <a:spLocks noChangeArrowheads="1"/>
          </p:cNvSpPr>
          <p:nvPr/>
        </p:nvSpPr>
        <p:spPr bwMode="auto">
          <a:xfrm>
            <a:off x="3276600" y="1801812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2</a:t>
            </a:r>
          </a:p>
        </p:txBody>
      </p:sp>
      <p:sp>
        <p:nvSpPr>
          <p:cNvPr id="298" name="TextBox 96"/>
          <p:cNvSpPr txBox="1">
            <a:spLocks noChangeArrowheads="1"/>
          </p:cNvSpPr>
          <p:nvPr/>
        </p:nvSpPr>
        <p:spPr bwMode="auto">
          <a:xfrm>
            <a:off x="6400800" y="17335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3</a:t>
            </a:r>
          </a:p>
        </p:txBody>
      </p:sp>
      <p:sp>
        <p:nvSpPr>
          <p:cNvPr id="299" name="Rectangle 298"/>
          <p:cNvSpPr>
            <a:spLocks noChangeArrowheads="1"/>
          </p:cNvSpPr>
          <p:nvPr/>
        </p:nvSpPr>
        <p:spPr bwMode="auto">
          <a:xfrm>
            <a:off x="1338762" y="22733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0" name="Rectangle 299"/>
          <p:cNvSpPr>
            <a:spLocks noChangeArrowheads="1"/>
          </p:cNvSpPr>
          <p:nvPr/>
        </p:nvSpPr>
        <p:spPr bwMode="auto">
          <a:xfrm>
            <a:off x="1280783" y="284984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1" name="Rectangle 300"/>
          <p:cNvSpPr>
            <a:spLocks noChangeArrowheads="1"/>
          </p:cNvSpPr>
          <p:nvPr/>
        </p:nvSpPr>
        <p:spPr bwMode="auto">
          <a:xfrm>
            <a:off x="1347228" y="3554412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8,5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4061623" y="2182812"/>
            <a:ext cx="458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-7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3" name="Rectangle 302"/>
          <p:cNvSpPr>
            <a:spLocks noChangeArrowheads="1"/>
          </p:cNvSpPr>
          <p:nvPr/>
        </p:nvSpPr>
        <p:spPr bwMode="auto">
          <a:xfrm>
            <a:off x="3915239" y="288448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4" name="Rectangle 303"/>
          <p:cNvSpPr>
            <a:spLocks noChangeArrowheads="1"/>
          </p:cNvSpPr>
          <p:nvPr/>
        </p:nvSpPr>
        <p:spPr bwMode="auto">
          <a:xfrm>
            <a:off x="3745818" y="362732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10839" y="219075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6" name="Rectangle 305"/>
          <p:cNvSpPr>
            <a:spLocks noChangeArrowheads="1"/>
          </p:cNvSpPr>
          <p:nvPr/>
        </p:nvSpPr>
        <p:spPr bwMode="auto">
          <a:xfrm>
            <a:off x="6734639" y="2882782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" name="Rectangle 306"/>
          <p:cNvSpPr>
            <a:spLocks noChangeArrowheads="1"/>
          </p:cNvSpPr>
          <p:nvPr/>
        </p:nvSpPr>
        <p:spPr bwMode="auto">
          <a:xfrm>
            <a:off x="6868024" y="348615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</p:childTnLst>
        </p:cTn>
      </p:par>
    </p:tnLst>
    <p:bldLst>
      <p:bldP spid="214" grpId="0"/>
      <p:bldP spid="224" grpId="0"/>
      <p:bldP spid="225" grpId="0"/>
      <p:bldP spid="226" grpId="0"/>
      <p:bldP spid="227" grpId="0"/>
      <p:bldP spid="230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vanth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1"/>
            <a:ext cx="2438400" cy="3015916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500" y="7937"/>
            <a:ext cx="8915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chemeClr val="bg1"/>
                </a:solidFill>
              </a:rPr>
              <a:t>- Ô</a:t>
            </a:r>
            <a:r>
              <a:rPr lang="vi-VN" sz="2200" dirty="0">
                <a:solidFill>
                  <a:schemeClr val="bg1"/>
                </a:solidFill>
              </a:rPr>
              <a:t>ng sinh ngày </a:t>
            </a:r>
            <a:r>
              <a:rPr lang="en-US" sz="2200" dirty="0">
                <a:solidFill>
                  <a:schemeClr val="bg1"/>
                </a:solidFill>
              </a:rPr>
              <a:t>29 </a:t>
            </a:r>
            <a:r>
              <a:rPr lang="en-US" sz="2200" dirty="0" err="1">
                <a:solidFill>
                  <a:schemeClr val="bg1"/>
                </a:solidFill>
              </a:rPr>
              <a:t>tháng</a:t>
            </a:r>
            <a:r>
              <a:rPr lang="en-US" sz="2200" dirty="0">
                <a:solidFill>
                  <a:schemeClr val="bg1"/>
                </a:solidFill>
              </a:rPr>
              <a:t> 3</a:t>
            </a:r>
            <a:r>
              <a:rPr lang="vi-VN" sz="2200" dirty="0">
                <a:solidFill>
                  <a:schemeClr val="bg1"/>
                </a:solidFill>
              </a:rPr>
              <a:t> năm 1918 tại xã Trung Lễ, huyện </a:t>
            </a:r>
            <a:r>
              <a:rPr lang="en-US" sz="2200" dirty="0" err="1">
                <a:solidFill>
                  <a:schemeClr val="bg1"/>
                </a:solidFill>
              </a:rPr>
              <a:t>Đức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Thọ</a:t>
            </a:r>
            <a:r>
              <a:rPr lang="vi-VN" sz="2200" dirty="0">
                <a:solidFill>
                  <a:schemeClr val="bg1"/>
                </a:solidFill>
              </a:rPr>
              <a:t>, tỉnh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Tĩnh</a:t>
            </a:r>
            <a:r>
              <a:rPr lang="vi-VN" sz="2200" dirty="0">
                <a:solidFill>
                  <a:schemeClr val="bg1"/>
                </a:solidFill>
              </a:rPr>
              <a:t>, trong một gia đình có truyền thống khoa bảng. Năm</a:t>
            </a:r>
            <a:r>
              <a:rPr lang="en-US" sz="2200" dirty="0">
                <a:solidFill>
                  <a:schemeClr val="bg1"/>
                </a:solidFill>
              </a:rPr>
              <a:t> 1939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rgbClr val="0070C0"/>
                </a:solidFill>
              </a:rPr>
              <a:t>ô</a:t>
            </a:r>
            <a:r>
              <a:rPr lang="en-US" sz="2200" dirty="0" err="1">
                <a:solidFill>
                  <a:srgbClr val="0070C0"/>
                </a:solidFill>
              </a:rPr>
              <a:t>ng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vi-VN" sz="2200" dirty="0">
                <a:solidFill>
                  <a:srgbClr val="0070C0"/>
                </a:solidFill>
              </a:rPr>
              <a:t>được cấp học bổng sang </a:t>
            </a:r>
            <a:r>
              <a:rPr lang="en-US" sz="2200" dirty="0" err="1">
                <a:solidFill>
                  <a:srgbClr val="0070C0"/>
                </a:solidFill>
              </a:rPr>
              <a:t>Pháp</a:t>
            </a:r>
            <a:r>
              <a:rPr lang="vi-VN" sz="2200" dirty="0">
                <a:solidFill>
                  <a:srgbClr val="0070C0"/>
                </a:solidFill>
              </a:rPr>
              <a:t> du học tại trường </a:t>
            </a:r>
            <a:r>
              <a:rPr lang="en-US" sz="2200" dirty="0" err="1">
                <a:solidFill>
                  <a:srgbClr val="0070C0"/>
                </a:solidFill>
              </a:rPr>
              <a:t>Đại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học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sư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phạm</a:t>
            </a:r>
            <a:r>
              <a:rPr lang="en-US" sz="2200" dirty="0">
                <a:solidFill>
                  <a:srgbClr val="0070C0"/>
                </a:solidFill>
              </a:rPr>
              <a:t> Paris</a:t>
            </a:r>
            <a:r>
              <a:rPr lang="vi-VN" sz="22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1047750"/>
            <a:ext cx="6311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en-US" sz="2200" dirty="0" err="1">
                <a:solidFill>
                  <a:srgbClr val="0000CC"/>
                </a:solidFill>
              </a:rPr>
              <a:t>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là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người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Việt</a:t>
            </a:r>
            <a:r>
              <a:rPr lang="en-US" sz="2200" dirty="0">
                <a:solidFill>
                  <a:srgbClr val="0000CC"/>
                </a:solidFill>
              </a:rPr>
              <a:t> Nam </a:t>
            </a:r>
            <a:r>
              <a:rPr lang="en-US" sz="2200" dirty="0" err="1">
                <a:solidFill>
                  <a:srgbClr val="0000CC"/>
                </a:solidFill>
              </a:rPr>
              <a:t>đầu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tiên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bảo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vệ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thành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Toán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học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Đức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1944,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Quốc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gia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Pháp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1948.</a:t>
            </a:r>
            <a:endParaRPr lang="en-US" sz="2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2116137"/>
            <a:ext cx="647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vi-VN" sz="2200" dirty="0">
                <a:solidFill>
                  <a:srgbClr val="0000CC"/>
                </a:solidFill>
              </a:rPr>
              <a:t>Ông đã được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Nhà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nước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Việt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nam</a:t>
            </a:r>
            <a:r>
              <a:rPr lang="en-US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trao tặng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Giải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thưởng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en-US" sz="2200" dirty="0"/>
              <a:t> 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đợt 1 năm</a:t>
            </a:r>
            <a:r>
              <a:rPr lang="vi-VN" sz="2200" dirty="0"/>
              <a:t> </a:t>
            </a:r>
            <a:r>
              <a:rPr lang="en-US" sz="2200" dirty="0">
                <a:solidFill>
                  <a:srgbClr val="FF3300"/>
                </a:solidFill>
              </a:rPr>
              <a:t>1996</a:t>
            </a:r>
            <a:r>
              <a:rPr lang="vi-VN" sz="2200" dirty="0"/>
              <a:t>. </a:t>
            </a:r>
            <a:r>
              <a:rPr lang="vi-VN" sz="2200" dirty="0">
                <a:solidFill>
                  <a:srgbClr val="0000FF"/>
                </a:solidFill>
              </a:rPr>
              <a:t>Ông mất ngày 3 tháng 7 năm </a:t>
            </a:r>
            <a:r>
              <a:rPr lang="en-US" sz="2200" dirty="0">
                <a:solidFill>
                  <a:srgbClr val="0000FF"/>
                </a:solidFill>
              </a:rPr>
              <a:t>1991</a:t>
            </a:r>
            <a:r>
              <a:rPr lang="vi-VN" sz="2200" dirty="0">
                <a:solidFill>
                  <a:srgbClr val="0000FF"/>
                </a:solidFill>
              </a:rPr>
              <a:t> tại </a:t>
            </a:r>
            <a:r>
              <a:rPr lang="en-US" sz="2200" dirty="0" err="1">
                <a:solidFill>
                  <a:srgbClr val="FF3300"/>
                </a:solidFill>
              </a:rPr>
              <a:t>Thành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phố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vi-VN" sz="2200" dirty="0"/>
              <a:t>.</a:t>
            </a:r>
            <a:endParaRPr lang="en-US" sz="22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86200" y="58166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Đại số 7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91400" y="5816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Trang 17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5900" y="4457640"/>
            <a:ext cx="382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GS. </a:t>
            </a:r>
            <a:r>
              <a:rPr lang="en-US" b="1" dirty="0" err="1">
                <a:solidFill>
                  <a:srgbClr val="800000"/>
                </a:solidFill>
              </a:rPr>
              <a:t>Lê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Văn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Thiêm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67000" y="3486150"/>
            <a:ext cx="631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- “</a:t>
            </a:r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Giải thưởng Lê Văn Thiêm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”</a:t>
            </a:r>
            <a:r>
              <a:rPr lang="vi-VN" sz="2200" dirty="0">
                <a:solidFill>
                  <a:srgbClr val="0000FF"/>
                </a:solidFill>
                <a:cs typeface="Times New Roman" pitchFamily="18" charset="0"/>
              </a:rPr>
              <a:t> của Hội Toán học Việt Nam dành cho những người nghiên cứu, giảng dạy toán và học sinh giỏi toán xuất sắc ở Việt Nam được trao hàng năm. </a:t>
            </a:r>
            <a:endParaRPr lang="en-US" sz="2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01266"/>
            <a:ext cx="320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Đầu năm 2007, UBND thành phố Hà Nội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đã có quyết định đặt tên đường Lê Văn Thiêm nối từ đường Lê Văn Lương đến đường Nguyễn Huy Tưởng.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Picture 3" descr="Vị trí của phố Lê Văn Thiêm trên 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5350"/>
            <a:ext cx="5486400" cy="4058602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69" y="180825"/>
            <a:ext cx="4775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hôm</a:t>
            </a:r>
            <a:r>
              <a:rPr lang="en-US" sz="2800" dirty="0" smtClean="0"/>
              <a:t> nay 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781169" y="704045"/>
            <a:ext cx="1571631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28600" y="1428750"/>
            <a:ext cx="21643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Khái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niệm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52800" y="704045"/>
            <a:ext cx="2362200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556836" y="1984236"/>
            <a:ext cx="0" cy="4351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854700" y="2422386"/>
            <a:ext cx="2286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tính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237719"/>
            <a:ext cx="571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76199" y="3472755"/>
            <a:ext cx="548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-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" y="3320355"/>
            <a:ext cx="8810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70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3" y="1504950"/>
            <a:ext cx="89916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 smtClean="0">
                <a:solidFill>
                  <a:srgbClr val="000066"/>
                </a:solidFill>
              </a:rPr>
              <a:t>Xem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kỹ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lại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phần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học</a:t>
            </a:r>
            <a:endParaRPr lang="en-US" sz="3200" b="0" dirty="0" smtClean="0">
              <a:solidFill>
                <a:srgbClr val="000066"/>
              </a:solidFill>
            </a:endParaRPr>
          </a:p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 smtClean="0">
                <a:solidFill>
                  <a:srgbClr val="000066"/>
                </a:solidFill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tập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về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nhà</a:t>
            </a:r>
            <a:r>
              <a:rPr lang="en-US" sz="3200" b="0" dirty="0" smtClean="0">
                <a:solidFill>
                  <a:srgbClr val="000066"/>
                </a:solidFill>
              </a:rPr>
              <a:t>: </a:t>
            </a:r>
            <a:r>
              <a:rPr lang="en-US" sz="3200" b="0" dirty="0" err="1" smtClean="0">
                <a:solidFill>
                  <a:srgbClr val="000066"/>
                </a:solidFill>
              </a:rPr>
              <a:t>Các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còn</a:t>
            </a:r>
            <a:r>
              <a:rPr lang="en-US" sz="3200" b="0" dirty="0" smtClean="0">
                <a:solidFill>
                  <a:srgbClr val="000066"/>
                </a:solidFill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</a:rPr>
              <a:t>lại</a:t>
            </a:r>
            <a:r>
              <a:rPr lang="en-US" sz="3200" b="0" dirty="0" smtClean="0">
                <a:solidFill>
                  <a:srgbClr val="000066"/>
                </a:solidFill>
              </a:rPr>
              <a:t> SGK </a:t>
            </a:r>
            <a:r>
              <a:rPr lang="en-US" sz="3200" b="0" dirty="0" err="1" smtClean="0">
                <a:solidFill>
                  <a:srgbClr val="000066"/>
                </a:solidFill>
              </a:rPr>
              <a:t>trang</a:t>
            </a:r>
            <a:r>
              <a:rPr lang="en-US" sz="3200" b="0" dirty="0" smtClean="0">
                <a:solidFill>
                  <a:srgbClr val="000066"/>
                </a:solidFill>
              </a:rPr>
              <a:t> 26 </a:t>
            </a:r>
            <a:r>
              <a:rPr lang="en-US" sz="3200" b="0" dirty="0" err="1" smtClean="0">
                <a:solidFill>
                  <a:srgbClr val="000066"/>
                </a:solidFill>
              </a:rPr>
              <a:t>đến</a:t>
            </a:r>
            <a:r>
              <a:rPr lang="en-US" sz="3200" b="0" dirty="0" smtClean="0">
                <a:solidFill>
                  <a:srgbClr val="000066"/>
                </a:solidFill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22331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689350"/>
            <a:ext cx="5167313" cy="311150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400" smtClean="0">
                <a:solidFill>
                  <a:schemeClr val="tx2"/>
                </a:solidFill>
              </a:rPr>
              <a:t>Click to edit company slogan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white">
          <a:xfrm>
            <a:off x="2713038" y="4446588"/>
            <a:ext cx="300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/>
              <a:t>www.themegallery.com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2743200" y="2971800"/>
            <a:ext cx="4953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19730"/>
            <a:ext cx="9067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Ví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cách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lập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phương</a:t>
            </a:r>
            <a:r>
              <a:rPr lang="en-US" sz="3100" spc="-13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-13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endParaRPr lang="en-US" sz="3100" spc="-13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8039"/>
            <a:ext cx="75438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100" spc="5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Ví</a:t>
            </a:r>
            <a:r>
              <a:rPr lang="en-US" sz="3100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5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</a:t>
            </a:r>
            <a:r>
              <a:rPr lang="en-US" sz="3100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sz="3100" spc="5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100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5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r>
              <a:rPr lang="en-US" sz="3100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spc="50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cổ</a:t>
            </a:r>
            <a:r>
              <a:rPr lang="en-US" sz="3100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): 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</a:p>
          <a:p>
            <a:pPr algn="l"/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Vừa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gà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vừa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chó</a:t>
            </a:r>
            <a:endParaRPr lang="en-US" sz="3000" b="0" dirty="0">
              <a:solidFill>
                <a:srgbClr val="006600"/>
              </a:solidFill>
              <a:latin typeface="Arial"/>
            </a:endParaRPr>
          </a:p>
          <a:p>
            <a:pPr algn="l"/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Bó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>
                <a:solidFill>
                  <a:srgbClr val="006600"/>
                </a:solidFill>
                <a:latin typeface="Arial"/>
              </a:rPr>
              <a:t>lại</a:t>
            </a:r>
            <a:r>
              <a:rPr lang="en-US" sz="3000" b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>
                <a:solidFill>
                  <a:srgbClr val="006600"/>
                </a:solidFill>
                <a:latin typeface="Arial"/>
              </a:rPr>
              <a:t>cho</a:t>
            </a:r>
            <a:r>
              <a:rPr lang="en-US" sz="3000" b="0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tròn</a:t>
            </a:r>
            <a:endParaRPr lang="en-US" sz="3000" b="0" dirty="0" smtClean="0">
              <a:solidFill>
                <a:srgbClr val="006600"/>
              </a:solidFill>
              <a:latin typeface="Arial"/>
            </a:endParaRPr>
          </a:p>
          <a:p>
            <a:pPr algn="l"/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 Ba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mươi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sáu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con</a:t>
            </a:r>
          </a:p>
          <a:p>
            <a:pPr algn="l"/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Một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trăm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chân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chẵn</a:t>
            </a:r>
            <a:endParaRPr lang="en-US" sz="3000" b="0" dirty="0" smtClean="0">
              <a:solidFill>
                <a:srgbClr val="006600"/>
              </a:solidFill>
              <a:latin typeface="Arial"/>
            </a:endParaRPr>
          </a:p>
          <a:p>
            <a:pPr algn="l"/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Hỏi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có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bao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nhiêu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gà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,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bao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nhiêu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3000" b="0" dirty="0" err="1" smtClean="0">
                <a:solidFill>
                  <a:srgbClr val="006600"/>
                </a:solidFill>
                <a:latin typeface="Arial"/>
              </a:rPr>
              <a:t>chó</a:t>
            </a:r>
            <a:r>
              <a:rPr lang="en-US" sz="3000" b="0" dirty="0" smtClean="0">
                <a:solidFill>
                  <a:srgbClr val="006600"/>
                </a:solidFill>
                <a:latin typeface="Arial"/>
              </a:rPr>
              <a:t>?</a:t>
            </a:r>
            <a:endParaRPr lang="en-US" sz="3000" b="0" dirty="0">
              <a:solidFill>
                <a:srgbClr val="0066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5030212"/>
            <a:ext cx="2286000" cy="5838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lnSpc>
                <a:spcPts val="4200"/>
              </a:lnSpc>
            </a:pPr>
            <a:endParaRPr lang="en-US" sz="3000" b="0" dirty="0">
              <a:solidFill>
                <a:srgbClr val="006600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11977"/>
              </p:ext>
            </p:extLst>
          </p:nvPr>
        </p:nvGraphicFramePr>
        <p:xfrm>
          <a:off x="3886200" y="1218038"/>
          <a:ext cx="5105400" cy="2344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Số</a:t>
                      </a:r>
                      <a:r>
                        <a:rPr lang="en-US" sz="2500" baseline="0" dirty="0" smtClean="0"/>
                        <a:t> con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/>
                        <a:t>Số</a:t>
                      </a:r>
                      <a:r>
                        <a:rPr lang="en-US" sz="2500" baseline="0" dirty="0" smtClean="0"/>
                        <a:t> </a:t>
                      </a:r>
                      <a:r>
                        <a:rPr lang="en-US" sz="2500" baseline="0" dirty="0" err="1" smtClean="0"/>
                        <a:t>chân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078">
                <a:tc>
                  <a:txBody>
                    <a:bodyPr/>
                    <a:lstStyle/>
                    <a:p>
                      <a:r>
                        <a:rPr lang="en-US" sz="3000" b="0" kern="1200" dirty="0" err="1" smtClean="0">
                          <a:solidFill>
                            <a:srgbClr val="006600"/>
                          </a:solidFill>
                          <a:latin typeface="Arial"/>
                          <a:ea typeface="+mn-ea"/>
                          <a:cs typeface="+mn-cs"/>
                        </a:rPr>
                        <a:t>Gà</a:t>
                      </a:r>
                      <a:endParaRPr lang="en-US" sz="3000" b="0" kern="1200" dirty="0">
                        <a:solidFill>
                          <a:srgbClr val="0066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078">
                <a:tc>
                  <a:txBody>
                    <a:bodyPr/>
                    <a:lstStyle/>
                    <a:p>
                      <a:r>
                        <a:rPr lang="en-US" sz="3000" b="0" kern="1200" dirty="0" err="1" smtClean="0">
                          <a:solidFill>
                            <a:srgbClr val="006600"/>
                          </a:solidFill>
                          <a:latin typeface="Arial"/>
                          <a:ea typeface="+mn-ea"/>
                          <a:cs typeface="+mn-cs"/>
                        </a:rPr>
                        <a:t>Chó</a:t>
                      </a:r>
                      <a:endParaRPr lang="en-US" sz="3000" b="0" kern="1200" dirty="0">
                        <a:solidFill>
                          <a:srgbClr val="0066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078">
                <a:tc>
                  <a:txBody>
                    <a:bodyPr/>
                    <a:lstStyle/>
                    <a:p>
                      <a:r>
                        <a:rPr lang="en-US" sz="3000" b="0" kern="1200" dirty="0" err="1" smtClean="0">
                          <a:solidFill>
                            <a:srgbClr val="006600"/>
                          </a:solidFill>
                          <a:latin typeface="Arial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3000" b="0" kern="1200" dirty="0" smtClean="0">
                          <a:solidFill>
                            <a:srgbClr val="0066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0" kern="1200" dirty="0" err="1" smtClean="0">
                          <a:solidFill>
                            <a:srgbClr val="006600"/>
                          </a:solidFill>
                          <a:latin typeface="Arial"/>
                          <a:ea typeface="+mn-ea"/>
                          <a:cs typeface="+mn-cs"/>
                        </a:rPr>
                        <a:t>số</a:t>
                      </a:r>
                      <a:endParaRPr lang="en-US" sz="3000" b="0" kern="1200" dirty="0">
                        <a:solidFill>
                          <a:srgbClr val="0066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6694511" y="2054709"/>
            <a:ext cx="876300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6324600" y="2266950"/>
            <a:ext cx="0" cy="389944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72100" y="2457739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dk1"/>
                </a:solidFill>
                <a:latin typeface="+mn-lt"/>
              </a:rPr>
              <a:t>36 - x</a:t>
            </a:r>
          </a:p>
        </p:txBody>
      </p:sp>
      <p:sp>
        <p:nvSpPr>
          <p:cNvPr id="18" name="TextBox 17"/>
          <p:cNvSpPr txBox="1"/>
          <p:nvPr/>
        </p:nvSpPr>
        <p:spPr>
          <a:xfrm rot="10800000" flipH="1" flipV="1">
            <a:off x="7733651" y="1762322"/>
            <a:ext cx="9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dk1"/>
                </a:solidFill>
                <a:latin typeface="+mn-lt"/>
              </a:rPr>
              <a:t>2x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0465" y="244406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dk1"/>
                </a:solidFill>
                <a:latin typeface="+mn-lt"/>
              </a:rPr>
              <a:t>4(36 - x)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934200" y="2756790"/>
            <a:ext cx="533400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86813" y="173643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x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0551" y="298216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36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3929" y="298654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100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8655" y="246859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x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248400" y="2114550"/>
            <a:ext cx="0" cy="524430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6858000" y="2069442"/>
            <a:ext cx="533400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1014" y="2472973"/>
            <a:ext cx="120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4x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3662" y="1820927"/>
            <a:ext cx="16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36 - x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777413" y="2765360"/>
            <a:ext cx="876300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24170" y="1780705"/>
            <a:ext cx="204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dk1"/>
                </a:solidFill>
                <a:latin typeface="+mn-lt"/>
              </a:rPr>
              <a:t>2(36-x)</a:t>
            </a:r>
            <a:endParaRPr lang="en-US" sz="3200" b="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3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4" grpId="0"/>
      <p:bldP spid="15" grpId="0"/>
      <p:bldP spid="15" grpId="1"/>
      <p:bldP spid="25" grpId="0"/>
      <p:bldP spid="25" grpId="1"/>
      <p:bldP spid="26" grpId="0"/>
      <p:bldP spid="26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819150"/>
            <a:ext cx="838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1504950"/>
            <a:ext cx="8915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7150"/>
            <a:ext cx="838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CHỦ ĐỀ 1</a:t>
            </a:r>
            <a:endParaRPr lang="vi-VN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Khái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niệm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giá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trị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đại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03" y="133350"/>
            <a:ext cx="1268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" y="12865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316" y="1768436"/>
            <a:ext cx="9062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thừa,căn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28135" y="2693806"/>
                <a:ext cx="9385105" cy="563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VD: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2+3-7;   12:6.2;  11(5+4);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.2+4.6−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e>
                    </m:rad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:9</m:t>
                    </m:r>
                  </m:oMath>
                </a14:m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35" y="2693806"/>
                <a:ext cx="9385105" cy="563744"/>
              </a:xfrm>
              <a:prstGeom prst="rect">
                <a:avLst/>
              </a:prstGeom>
              <a:blipFill rotWithShape="1">
                <a:blip r:embed="rId2"/>
                <a:stretch>
                  <a:fillRect l="-1429" t="-4348" b="-36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28"/>
          <p:cNvSpPr txBox="1">
            <a:spLocks noChangeArrowheads="1"/>
          </p:cNvSpPr>
          <p:nvPr/>
        </p:nvSpPr>
        <p:spPr bwMode="auto">
          <a:xfrm>
            <a:off x="8120856" y="-26185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9" name="Text Box 228"/>
          <p:cNvSpPr txBox="1">
            <a:spLocks noChangeArrowheads="1"/>
          </p:cNvSpPr>
          <p:nvPr/>
        </p:nvSpPr>
        <p:spPr bwMode="auto">
          <a:xfrm>
            <a:off x="5410200" y="477052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0" name="Text Box 228"/>
          <p:cNvSpPr txBox="1">
            <a:spLocks noChangeArrowheads="1"/>
          </p:cNvSpPr>
          <p:nvPr/>
        </p:nvSpPr>
        <p:spPr bwMode="auto">
          <a:xfrm>
            <a:off x="4927928" y="929943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0591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Khái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niệm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giá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trị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đại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132" y="0"/>
            <a:ext cx="125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" y="12865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5972" y="165735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8(cm).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925" y="1617643"/>
            <a:ext cx="9109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?1.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(cm).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0" y="2800350"/>
            <a:ext cx="950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09800" y="3638550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200763" y="3208020"/>
            <a:ext cx="2514600" cy="1600200"/>
            <a:chOff x="3637" y="2592"/>
            <a:chExt cx="1680" cy="1104"/>
          </a:xfrm>
          <a:solidFill>
            <a:srgbClr val="FFFF00"/>
          </a:solidFill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37" y="2889"/>
              <a:ext cx="1680" cy="3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0" y="28003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200400" y="32575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800600" y="3257550"/>
            <a:ext cx="914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88805"/>
            <a:ext cx="3505563" cy="20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182938" y="318135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6999" y="2503243"/>
            <a:ext cx="2023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2.(5 + 8)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2503243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2(5 + 8)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>
            <a:off x="4876800" y="276485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27141" y="2503243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3(3 + 2)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57987" y="3185613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vi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55825" y="3417643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363" y="320802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5" grpId="0"/>
      <p:bldP spid="16" grpId="0" animBg="1"/>
      <p:bldP spid="17" grpId="0" animBg="1"/>
      <p:bldP spid="20" grpId="0"/>
      <p:bldP spid="20" grpId="1"/>
      <p:bldP spid="21" grpId="0"/>
      <p:bldP spid="21" grpId="1"/>
      <p:bldP spid="23" grpId="0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76199" y="76968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0962" y="12103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toán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 (cm).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33400" y="2028170"/>
            <a:ext cx="2667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066800" y="1581150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cm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328914" y="2031502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233723" y="2176303"/>
            <a:ext cx="4038599" cy="2743200"/>
          </a:xfrm>
          <a:prstGeom prst="cloudCallout">
            <a:avLst>
              <a:gd name="adj1" fmla="val -71713"/>
              <a:gd name="adj2" fmla="val -2935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= 3,5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7150" y="1617663"/>
            <a:ext cx="9005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?2.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(cm).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997324" y="2701270"/>
            <a:ext cx="103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81250" y="3934758"/>
            <a:ext cx="120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634887" y="3394129"/>
            <a:ext cx="2514600" cy="1447800"/>
            <a:chOff x="3648" y="2592"/>
            <a:chExt cx="1680" cy="1104"/>
          </a:xfrm>
          <a:solidFill>
            <a:srgbClr val="FFFF00"/>
          </a:solidFill>
        </p:grpSpPr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3648" y="2945"/>
              <a:ext cx="1680" cy="39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213349" y="2698095"/>
            <a:ext cx="93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3635375" y="318387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5213350" y="3183870"/>
            <a:ext cx="8651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4241343" y="2176303"/>
            <a:ext cx="4038600" cy="2675527"/>
          </a:xfrm>
          <a:prstGeom prst="cloudCallout">
            <a:avLst>
              <a:gd name="adj1" fmla="val -81207"/>
              <a:gd name="adj2" fmla="val -1336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200400" y="201850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925760" y="2061696"/>
            <a:ext cx="1874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3,5 cm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89313" y="3414058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1905000" y="1505384"/>
                <a:ext cx="6553200" cy="54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Chu vi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( 5 +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(cm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505384"/>
                <a:ext cx="6553200" cy="541110"/>
              </a:xfrm>
              <a:prstGeom prst="rect">
                <a:avLst/>
              </a:prstGeom>
              <a:blipFill>
                <a:blip r:embed="rId2"/>
                <a:stretch>
                  <a:fillRect t="-12360" b="-3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rrowheads="1"/>
              </p:cNvSpPr>
              <p:nvPr/>
            </p:nvSpPr>
            <p:spPr bwMode="auto">
              <a:xfrm>
                <a:off x="152400" y="2734330"/>
                <a:ext cx="6019800" cy="990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Diện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tích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l" eaLnBrk="1" hangingPunct="1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+ 2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734330"/>
                <a:ext cx="6019800" cy="990977"/>
              </a:xfrm>
              <a:prstGeom prst="rect">
                <a:avLst/>
              </a:prstGeom>
              <a:blipFill rotWithShape="1">
                <a:blip r:embed="rId3"/>
                <a:stretch>
                  <a:fillRect l="-2126" t="-6173" b="-17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 animBg="1"/>
      <p:bldP spid="52" grpId="1" animBg="1"/>
      <p:bldP spid="53" grpId="0"/>
      <p:bldP spid="54" grpId="0"/>
      <p:bldP spid="55" grpId="0"/>
      <p:bldP spid="59" grpId="0"/>
      <p:bldP spid="60" grpId="0" animBg="1"/>
      <p:bldP spid="61" grpId="0" animBg="1"/>
      <p:bldP spid="62" grpId="0" animBg="1"/>
      <p:bldP spid="62" grpId="1" animBg="1"/>
      <p:bldP spid="63" grpId="0"/>
      <p:bldP spid="63" grpId="1"/>
      <p:bldP spid="64" grpId="0"/>
      <p:bldP spid="64" grpId="1"/>
      <p:bldP spid="66" grpId="0"/>
      <p:bldP spid="66" grpId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55643"/>
            <a:ext cx="90528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14762" y="1885950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81600" y="258193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92880" y="1809750"/>
            <a:ext cx="4289234" cy="2054056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24425" y="2800350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19439" y="1523822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3657600" y="1872833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19600" y="3105150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1"/>
              <p:cNvSpPr txBox="1">
                <a:spLocks noChangeArrowheads="1"/>
              </p:cNvSpPr>
              <p:nvPr/>
            </p:nvSpPr>
            <p:spPr bwMode="auto">
              <a:xfrm>
                <a:off x="-76200" y="3790950"/>
                <a:ext cx="9052828" cy="1173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 4x;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2(5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a); 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3(x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y) 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−0,5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3790950"/>
                <a:ext cx="9052828" cy="1173976"/>
              </a:xfrm>
              <a:prstGeom prst="rect">
                <a:avLst/>
              </a:prstGeom>
              <a:blipFill>
                <a:blip r:embed="rId2"/>
                <a:stretch>
                  <a:fillRect r="-1279" b="-17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55643"/>
            <a:ext cx="9052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(SGK /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89072" y="1421323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47433" y="212550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4394" y="1378744"/>
            <a:ext cx="4289234" cy="2054056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70102" y="2369086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01638" y="1091832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152400" y="1438162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79010" y="2673156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228"/>
          <p:cNvSpPr txBox="1">
            <a:spLocks noChangeArrowheads="1"/>
          </p:cNvSpPr>
          <p:nvPr/>
        </p:nvSpPr>
        <p:spPr bwMode="auto">
          <a:xfrm>
            <a:off x="4800600" y="396240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7997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828675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?3.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236662"/>
            <a:ext cx="8853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km/h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36" y="2180570"/>
            <a:ext cx="883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km/h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 km/h.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220093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 = 30.x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220093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v.t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>
            <a:off x="2590800" y="2462540"/>
            <a:ext cx="38100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20093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30x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241935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364" y="16794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166753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30x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16" y="3514100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48615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7666" y="348615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85" y="3953530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2303" y="400937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2535" y="397333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35y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21" y="4410730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41073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4388340"/>
            <a:ext cx="2297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(km)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  <p:bldP spid="10" grpId="0"/>
      <p:bldP spid="10" grpId="1"/>
      <p:bldP spid="12" grpId="0" animBg="1"/>
      <p:bldP spid="12" grpId="1" animBg="1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Bài đại số cô Hằng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3CDFB9AB0A44282443300149F72F3" ma:contentTypeVersion="2" ma:contentTypeDescription="Create a new document." ma:contentTypeScope="" ma:versionID="a8a8204720a15e514bc281fa9fae5cd9">
  <xsd:schema xmlns:xsd="http://www.w3.org/2001/XMLSchema" xmlns:xs="http://www.w3.org/2001/XMLSchema" xmlns:p="http://schemas.microsoft.com/office/2006/metadata/properties" xmlns:ns2="76f28177-c617-4d44-aa1b-3852606d1ebe" targetNamespace="http://schemas.microsoft.com/office/2006/metadata/properties" ma:root="true" ma:fieldsID="902b86f6a17a96c6ddecb9bb182dd532" ns2:_="">
    <xsd:import namespace="76f28177-c617-4d44-aa1b-3852606d1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28177-c617-4d44-aa1b-3852606d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CA8804-092D-4BED-85FB-EC058B764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28177-c617-4d44-aa1b-3852606d1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4F94B4-58FF-4FDD-90F4-F5107E2B0B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874E9D-3A04-4948-A87A-DB3447EFE6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Bài đại số cô Hằng</Template>
  <TotalTime>1596</TotalTime>
  <Words>2552</Words>
  <Application>Microsoft Office PowerPoint</Application>
  <PresentationFormat>On-screen Show (16:9)</PresentationFormat>
  <Paragraphs>309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Bài đại số cô Hằng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Hang</dc:creator>
  <cp:lastModifiedBy>Admin</cp:lastModifiedBy>
  <cp:revision>256</cp:revision>
  <dcterms:created xsi:type="dcterms:W3CDTF">2010-11-21T15:40:51Z</dcterms:created>
  <dcterms:modified xsi:type="dcterms:W3CDTF">2021-02-22T02:22:27Z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0x0101003DC3CDFB9AB0A44282443300149F72F3</vt:lpwstr>
  </property>
</Properties>
</file>