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258" r:id="rId3"/>
    <p:sldId id="259" r:id="rId4"/>
    <p:sldId id="260" r:id="rId5"/>
    <p:sldId id="261" r:id="rId6"/>
    <p:sldId id="262" r:id="rId7"/>
    <p:sldId id="263" r:id="rId8"/>
    <p:sldId id="310" r:id="rId9"/>
    <p:sldId id="265" r:id="rId10"/>
    <p:sldId id="311" r:id="rId11"/>
    <p:sldId id="267" r:id="rId12"/>
    <p:sldId id="312" r:id="rId13"/>
    <p:sldId id="269" r:id="rId14"/>
    <p:sldId id="313" r:id="rId15"/>
    <p:sldId id="271" r:id="rId16"/>
    <p:sldId id="314" r:id="rId17"/>
    <p:sldId id="273" r:id="rId18"/>
    <p:sldId id="274" r:id="rId19"/>
    <p:sldId id="275" r:id="rId20"/>
    <p:sldId id="276" r:id="rId21"/>
    <p:sldId id="277" r:id="rId22"/>
    <p:sldId id="315" r:id="rId23"/>
    <p:sldId id="279" r:id="rId24"/>
    <p:sldId id="316" r:id="rId25"/>
    <p:sldId id="281" r:id="rId26"/>
    <p:sldId id="317" r:id="rId27"/>
    <p:sldId id="283" r:id="rId28"/>
    <p:sldId id="284" r:id="rId29"/>
    <p:sldId id="285" r:id="rId30"/>
    <p:sldId id="286" r:id="rId31"/>
    <p:sldId id="287" r:id="rId32"/>
    <p:sldId id="318" r:id="rId33"/>
    <p:sldId id="289" r:id="rId34"/>
    <p:sldId id="319"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1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94660"/>
  </p:normalViewPr>
  <p:slideViewPr>
    <p:cSldViewPr snapToGrid="0">
      <p:cViewPr varScale="1">
        <p:scale>
          <a:sx n="64" d="100"/>
          <a:sy n="64"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C14D3-1820-4330-AA00-7869C0EF71BF}" type="datetimeFigureOut">
              <a:rPr lang="zh-CN" altLang="en-US" smtClean="0"/>
              <a:t>2018/1/19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FBEAE-01EE-45A8-9C33-F64D8F174DFB}" type="slidenum">
              <a:rPr lang="zh-CN" altLang="en-US" smtClean="0"/>
              <a:t>‹#›</a:t>
            </a:fld>
            <a:endParaRPr lang="zh-CN" altLang="en-US"/>
          </a:p>
        </p:txBody>
      </p:sp>
    </p:spTree>
    <p:extLst>
      <p:ext uri="{BB962C8B-B14F-4D97-AF65-F5344CB8AC3E}">
        <p14:creationId xmlns:p14="http://schemas.microsoft.com/office/powerpoint/2010/main" val="1710767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2EF3FE7-6971-41B5-8854-41026A03D31E}" type="slidenum">
              <a:rPr lang="zh-CN" altLang="en-US" smtClean="0"/>
              <a:t>1</a:t>
            </a:fld>
            <a:endParaRPr lang="zh-CN" altLang="en-US"/>
          </a:p>
        </p:txBody>
      </p:sp>
    </p:spTree>
    <p:extLst>
      <p:ext uri="{BB962C8B-B14F-4D97-AF65-F5344CB8AC3E}">
        <p14:creationId xmlns:p14="http://schemas.microsoft.com/office/powerpoint/2010/main" val="60860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10</a:t>
            </a:fld>
            <a:endParaRPr lang="zh-CN" altLang="en-US"/>
          </a:p>
        </p:txBody>
      </p:sp>
    </p:spTree>
    <p:extLst>
      <p:ext uri="{BB962C8B-B14F-4D97-AF65-F5344CB8AC3E}">
        <p14:creationId xmlns:p14="http://schemas.microsoft.com/office/powerpoint/2010/main" val="69870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11</a:t>
            </a:fld>
            <a:endParaRPr lang="zh-CN" altLang="en-US"/>
          </a:p>
        </p:txBody>
      </p:sp>
    </p:spTree>
    <p:extLst>
      <p:ext uri="{BB962C8B-B14F-4D97-AF65-F5344CB8AC3E}">
        <p14:creationId xmlns:p14="http://schemas.microsoft.com/office/powerpoint/2010/main" val="529663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12</a:t>
            </a:fld>
            <a:endParaRPr lang="zh-CN" altLang="en-US"/>
          </a:p>
        </p:txBody>
      </p:sp>
    </p:spTree>
    <p:extLst>
      <p:ext uri="{BB962C8B-B14F-4D97-AF65-F5344CB8AC3E}">
        <p14:creationId xmlns:p14="http://schemas.microsoft.com/office/powerpoint/2010/main" val="835635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13</a:t>
            </a:fld>
            <a:endParaRPr lang="zh-CN" altLang="en-US"/>
          </a:p>
        </p:txBody>
      </p:sp>
    </p:spTree>
    <p:extLst>
      <p:ext uri="{BB962C8B-B14F-4D97-AF65-F5344CB8AC3E}">
        <p14:creationId xmlns:p14="http://schemas.microsoft.com/office/powerpoint/2010/main" val="606249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14</a:t>
            </a:fld>
            <a:endParaRPr lang="zh-CN" altLang="en-US"/>
          </a:p>
        </p:txBody>
      </p:sp>
    </p:spTree>
    <p:extLst>
      <p:ext uri="{BB962C8B-B14F-4D97-AF65-F5344CB8AC3E}">
        <p14:creationId xmlns:p14="http://schemas.microsoft.com/office/powerpoint/2010/main" val="2563667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15</a:t>
            </a:fld>
            <a:endParaRPr lang="zh-CN" altLang="en-US"/>
          </a:p>
        </p:txBody>
      </p:sp>
    </p:spTree>
    <p:extLst>
      <p:ext uri="{BB962C8B-B14F-4D97-AF65-F5344CB8AC3E}">
        <p14:creationId xmlns:p14="http://schemas.microsoft.com/office/powerpoint/2010/main" val="4262188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16</a:t>
            </a:fld>
            <a:endParaRPr lang="zh-CN" altLang="en-US"/>
          </a:p>
        </p:txBody>
      </p:sp>
    </p:spTree>
    <p:extLst>
      <p:ext uri="{BB962C8B-B14F-4D97-AF65-F5344CB8AC3E}">
        <p14:creationId xmlns:p14="http://schemas.microsoft.com/office/powerpoint/2010/main" val="1441142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17</a:t>
            </a:fld>
            <a:endParaRPr lang="zh-CN" altLang="en-US"/>
          </a:p>
        </p:txBody>
      </p:sp>
    </p:spTree>
    <p:extLst>
      <p:ext uri="{BB962C8B-B14F-4D97-AF65-F5344CB8AC3E}">
        <p14:creationId xmlns:p14="http://schemas.microsoft.com/office/powerpoint/2010/main" val="1143747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18</a:t>
            </a:fld>
            <a:endParaRPr lang="zh-CN" altLang="en-US"/>
          </a:p>
        </p:txBody>
      </p:sp>
    </p:spTree>
    <p:extLst>
      <p:ext uri="{BB962C8B-B14F-4D97-AF65-F5344CB8AC3E}">
        <p14:creationId xmlns:p14="http://schemas.microsoft.com/office/powerpoint/2010/main" val="4143185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2EF3FE7-6971-41B5-8854-41026A03D31E}" type="slidenum">
              <a:rPr lang="zh-CN" altLang="en-US" smtClean="0"/>
              <a:t>19</a:t>
            </a:fld>
            <a:endParaRPr lang="zh-CN" altLang="en-US"/>
          </a:p>
        </p:txBody>
      </p:sp>
    </p:spTree>
    <p:extLst>
      <p:ext uri="{BB962C8B-B14F-4D97-AF65-F5344CB8AC3E}">
        <p14:creationId xmlns:p14="http://schemas.microsoft.com/office/powerpoint/2010/main" val="246373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marL="0" marR="0" lvl="0" indent="0" defTabSz="966470" eaLnBrk="1" fontAlgn="base" latinLnBrk="0" hangingPunct="1">
              <a:lnSpc>
                <a:spcPct val="100000"/>
              </a:lnSpc>
              <a:spcBef>
                <a:spcPct val="0"/>
              </a:spcBef>
              <a:spcAft>
                <a:spcPct val="0"/>
              </a:spcAft>
              <a:buClrTx/>
              <a:buSzTx/>
              <a:buFontTx/>
              <a:buNone/>
              <a:defRPr/>
            </a:pPr>
            <a:fld id="{C3765A2E-C543-498F-A184-58F148F262FA}" type="slidenum">
              <a:rPr kumimoji="0" lang="zh-CN" altLang="en-US" sz="1200" b="0" i="0" u="none" strike="noStrike" kern="0" cap="none" spc="0" normalizeH="0" baseline="0" noProof="0">
                <a:ln>
                  <a:noFill/>
                </a:ln>
                <a:solidFill>
                  <a:schemeClr val="tx1"/>
                </a:solidFill>
                <a:effectLst/>
                <a:uLnTx/>
                <a:uFillTx/>
                <a:latin typeface="Calibri" panose="020F0502020204030204" pitchFamily="34" charset="0"/>
                <a:ea typeface="宋体" panose="02010600030101010101" pitchFamily="2" charset="-122"/>
              </a:rPr>
              <a:t>2</a:t>
            </a:fld>
            <a:endParaRPr kumimoji="0" lang="zh-CN" altLang="en-US" sz="1200" b="0" i="0" u="none" strike="noStrike" kern="0" cap="none" spc="0" normalizeH="0" baseline="0" noProof="0">
              <a:ln>
                <a:noFill/>
              </a:ln>
              <a:solidFill>
                <a:schemeClr val="tx1"/>
              </a:solidFill>
              <a:effectLst/>
              <a:uLnTx/>
              <a:uFillTx/>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57255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20</a:t>
            </a:fld>
            <a:endParaRPr lang="zh-CN" altLang="en-US"/>
          </a:p>
        </p:txBody>
      </p:sp>
    </p:spTree>
    <p:extLst>
      <p:ext uri="{BB962C8B-B14F-4D97-AF65-F5344CB8AC3E}">
        <p14:creationId xmlns:p14="http://schemas.microsoft.com/office/powerpoint/2010/main" val="3351452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21</a:t>
            </a:fld>
            <a:endParaRPr lang="zh-CN" altLang="en-US"/>
          </a:p>
        </p:txBody>
      </p:sp>
    </p:spTree>
    <p:extLst>
      <p:ext uri="{BB962C8B-B14F-4D97-AF65-F5344CB8AC3E}">
        <p14:creationId xmlns:p14="http://schemas.microsoft.com/office/powerpoint/2010/main" val="172183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22</a:t>
            </a:fld>
            <a:endParaRPr lang="zh-CN" altLang="en-US"/>
          </a:p>
        </p:txBody>
      </p:sp>
    </p:spTree>
    <p:extLst>
      <p:ext uri="{BB962C8B-B14F-4D97-AF65-F5344CB8AC3E}">
        <p14:creationId xmlns:p14="http://schemas.microsoft.com/office/powerpoint/2010/main" val="228687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23</a:t>
            </a:fld>
            <a:endParaRPr lang="zh-CN" altLang="en-US"/>
          </a:p>
        </p:txBody>
      </p:sp>
    </p:spTree>
    <p:extLst>
      <p:ext uri="{BB962C8B-B14F-4D97-AF65-F5344CB8AC3E}">
        <p14:creationId xmlns:p14="http://schemas.microsoft.com/office/powerpoint/2010/main" val="61508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24</a:t>
            </a:fld>
            <a:endParaRPr lang="zh-CN" altLang="en-US"/>
          </a:p>
        </p:txBody>
      </p:sp>
    </p:spTree>
    <p:extLst>
      <p:ext uri="{BB962C8B-B14F-4D97-AF65-F5344CB8AC3E}">
        <p14:creationId xmlns:p14="http://schemas.microsoft.com/office/powerpoint/2010/main" val="1570989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25</a:t>
            </a:fld>
            <a:endParaRPr lang="zh-CN" altLang="en-US"/>
          </a:p>
        </p:txBody>
      </p:sp>
    </p:spTree>
    <p:extLst>
      <p:ext uri="{BB962C8B-B14F-4D97-AF65-F5344CB8AC3E}">
        <p14:creationId xmlns:p14="http://schemas.microsoft.com/office/powerpoint/2010/main" val="1979136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26</a:t>
            </a:fld>
            <a:endParaRPr lang="zh-CN" altLang="en-US"/>
          </a:p>
        </p:txBody>
      </p:sp>
    </p:spTree>
    <p:extLst>
      <p:ext uri="{BB962C8B-B14F-4D97-AF65-F5344CB8AC3E}">
        <p14:creationId xmlns:p14="http://schemas.microsoft.com/office/powerpoint/2010/main" val="2822330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27</a:t>
            </a:fld>
            <a:endParaRPr lang="zh-CN" altLang="en-US"/>
          </a:p>
        </p:txBody>
      </p:sp>
    </p:spTree>
    <p:extLst>
      <p:ext uri="{BB962C8B-B14F-4D97-AF65-F5344CB8AC3E}">
        <p14:creationId xmlns:p14="http://schemas.microsoft.com/office/powerpoint/2010/main" val="4271183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28</a:t>
            </a:fld>
            <a:endParaRPr lang="zh-CN" altLang="en-US"/>
          </a:p>
        </p:txBody>
      </p:sp>
    </p:spTree>
    <p:extLst>
      <p:ext uri="{BB962C8B-B14F-4D97-AF65-F5344CB8AC3E}">
        <p14:creationId xmlns:p14="http://schemas.microsoft.com/office/powerpoint/2010/main" val="339518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29</a:t>
            </a:fld>
            <a:endParaRPr lang="zh-CN" altLang="en-US"/>
          </a:p>
        </p:txBody>
      </p:sp>
    </p:spTree>
    <p:extLst>
      <p:ext uri="{BB962C8B-B14F-4D97-AF65-F5344CB8AC3E}">
        <p14:creationId xmlns:p14="http://schemas.microsoft.com/office/powerpoint/2010/main" val="194791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a:t>
            </a:fld>
            <a:endParaRPr lang="zh-CN" altLang="en-US"/>
          </a:p>
        </p:txBody>
      </p:sp>
    </p:spTree>
    <p:extLst>
      <p:ext uri="{BB962C8B-B14F-4D97-AF65-F5344CB8AC3E}">
        <p14:creationId xmlns:p14="http://schemas.microsoft.com/office/powerpoint/2010/main" val="4085534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30</a:t>
            </a:fld>
            <a:endParaRPr lang="zh-CN" altLang="en-US"/>
          </a:p>
        </p:txBody>
      </p:sp>
    </p:spTree>
    <p:extLst>
      <p:ext uri="{BB962C8B-B14F-4D97-AF65-F5344CB8AC3E}">
        <p14:creationId xmlns:p14="http://schemas.microsoft.com/office/powerpoint/2010/main" val="2738399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31</a:t>
            </a:fld>
            <a:endParaRPr lang="zh-CN" altLang="en-US"/>
          </a:p>
        </p:txBody>
      </p:sp>
    </p:spTree>
    <p:extLst>
      <p:ext uri="{BB962C8B-B14F-4D97-AF65-F5344CB8AC3E}">
        <p14:creationId xmlns:p14="http://schemas.microsoft.com/office/powerpoint/2010/main" val="1789640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32</a:t>
            </a:fld>
            <a:endParaRPr lang="zh-CN" altLang="en-US"/>
          </a:p>
        </p:txBody>
      </p:sp>
    </p:spTree>
    <p:extLst>
      <p:ext uri="{BB962C8B-B14F-4D97-AF65-F5344CB8AC3E}">
        <p14:creationId xmlns:p14="http://schemas.microsoft.com/office/powerpoint/2010/main" val="3255889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33</a:t>
            </a:fld>
            <a:endParaRPr lang="zh-CN" altLang="en-US"/>
          </a:p>
        </p:txBody>
      </p:sp>
    </p:spTree>
    <p:extLst>
      <p:ext uri="{BB962C8B-B14F-4D97-AF65-F5344CB8AC3E}">
        <p14:creationId xmlns:p14="http://schemas.microsoft.com/office/powerpoint/2010/main" val="2412729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34</a:t>
            </a:fld>
            <a:endParaRPr lang="zh-CN" altLang="en-US"/>
          </a:p>
        </p:txBody>
      </p:sp>
    </p:spTree>
    <p:extLst>
      <p:ext uri="{BB962C8B-B14F-4D97-AF65-F5344CB8AC3E}">
        <p14:creationId xmlns:p14="http://schemas.microsoft.com/office/powerpoint/2010/main" val="2767328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35</a:t>
            </a:fld>
            <a:endParaRPr lang="zh-CN" altLang="en-US"/>
          </a:p>
        </p:txBody>
      </p:sp>
    </p:spTree>
    <p:extLst>
      <p:ext uri="{BB962C8B-B14F-4D97-AF65-F5344CB8AC3E}">
        <p14:creationId xmlns:p14="http://schemas.microsoft.com/office/powerpoint/2010/main" val="3758452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36</a:t>
            </a:fld>
            <a:endParaRPr lang="zh-CN" altLang="en-US"/>
          </a:p>
        </p:txBody>
      </p:sp>
    </p:spTree>
    <p:extLst>
      <p:ext uri="{BB962C8B-B14F-4D97-AF65-F5344CB8AC3E}">
        <p14:creationId xmlns:p14="http://schemas.microsoft.com/office/powerpoint/2010/main" val="1889905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37</a:t>
            </a:fld>
            <a:endParaRPr lang="zh-CN" altLang="en-US"/>
          </a:p>
        </p:txBody>
      </p:sp>
    </p:spTree>
    <p:extLst>
      <p:ext uri="{BB962C8B-B14F-4D97-AF65-F5344CB8AC3E}">
        <p14:creationId xmlns:p14="http://schemas.microsoft.com/office/powerpoint/2010/main" val="3110117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38</a:t>
            </a:fld>
            <a:endParaRPr lang="zh-CN" altLang="en-US"/>
          </a:p>
        </p:txBody>
      </p:sp>
    </p:spTree>
    <p:extLst>
      <p:ext uri="{BB962C8B-B14F-4D97-AF65-F5344CB8AC3E}">
        <p14:creationId xmlns:p14="http://schemas.microsoft.com/office/powerpoint/2010/main" val="1346363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39</a:t>
            </a:fld>
            <a:endParaRPr lang="zh-CN" altLang="en-US"/>
          </a:p>
        </p:txBody>
      </p:sp>
    </p:spTree>
    <p:extLst>
      <p:ext uri="{BB962C8B-B14F-4D97-AF65-F5344CB8AC3E}">
        <p14:creationId xmlns:p14="http://schemas.microsoft.com/office/powerpoint/2010/main" val="1853001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a:t>
            </a:fld>
            <a:endParaRPr lang="zh-CN" altLang="en-US"/>
          </a:p>
        </p:txBody>
      </p:sp>
    </p:spTree>
    <p:extLst>
      <p:ext uri="{BB962C8B-B14F-4D97-AF65-F5344CB8AC3E}">
        <p14:creationId xmlns:p14="http://schemas.microsoft.com/office/powerpoint/2010/main" val="2074682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40</a:t>
            </a:fld>
            <a:endParaRPr lang="zh-CN" altLang="en-US"/>
          </a:p>
        </p:txBody>
      </p:sp>
    </p:spTree>
    <p:extLst>
      <p:ext uri="{BB962C8B-B14F-4D97-AF65-F5344CB8AC3E}">
        <p14:creationId xmlns:p14="http://schemas.microsoft.com/office/powerpoint/2010/main" val="266914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41</a:t>
            </a:fld>
            <a:endParaRPr lang="zh-CN" altLang="en-US"/>
          </a:p>
        </p:txBody>
      </p:sp>
    </p:spTree>
    <p:extLst>
      <p:ext uri="{BB962C8B-B14F-4D97-AF65-F5344CB8AC3E}">
        <p14:creationId xmlns:p14="http://schemas.microsoft.com/office/powerpoint/2010/main" val="3700122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42</a:t>
            </a:fld>
            <a:endParaRPr lang="zh-CN" altLang="en-US"/>
          </a:p>
        </p:txBody>
      </p:sp>
    </p:spTree>
    <p:extLst>
      <p:ext uri="{BB962C8B-B14F-4D97-AF65-F5344CB8AC3E}">
        <p14:creationId xmlns:p14="http://schemas.microsoft.com/office/powerpoint/2010/main" val="2684451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43</a:t>
            </a:fld>
            <a:endParaRPr lang="zh-CN" altLang="en-US"/>
          </a:p>
        </p:txBody>
      </p:sp>
    </p:spTree>
    <p:extLst>
      <p:ext uri="{BB962C8B-B14F-4D97-AF65-F5344CB8AC3E}">
        <p14:creationId xmlns:p14="http://schemas.microsoft.com/office/powerpoint/2010/main" val="1061707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44</a:t>
            </a:fld>
            <a:endParaRPr lang="zh-CN" altLang="en-US"/>
          </a:p>
        </p:txBody>
      </p:sp>
    </p:spTree>
    <p:extLst>
      <p:ext uri="{BB962C8B-B14F-4D97-AF65-F5344CB8AC3E}">
        <p14:creationId xmlns:p14="http://schemas.microsoft.com/office/powerpoint/2010/main" val="2251383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45</a:t>
            </a:fld>
            <a:endParaRPr lang="zh-CN" altLang="en-US"/>
          </a:p>
        </p:txBody>
      </p:sp>
    </p:spTree>
    <p:extLst>
      <p:ext uri="{BB962C8B-B14F-4D97-AF65-F5344CB8AC3E}">
        <p14:creationId xmlns:p14="http://schemas.microsoft.com/office/powerpoint/2010/main" val="3035834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46</a:t>
            </a:fld>
            <a:endParaRPr lang="zh-CN" altLang="en-US"/>
          </a:p>
        </p:txBody>
      </p:sp>
    </p:spTree>
    <p:extLst>
      <p:ext uri="{BB962C8B-B14F-4D97-AF65-F5344CB8AC3E}">
        <p14:creationId xmlns:p14="http://schemas.microsoft.com/office/powerpoint/2010/main" val="1541462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47</a:t>
            </a:fld>
            <a:endParaRPr lang="zh-CN" altLang="en-US"/>
          </a:p>
        </p:txBody>
      </p:sp>
    </p:spTree>
    <p:extLst>
      <p:ext uri="{BB962C8B-B14F-4D97-AF65-F5344CB8AC3E}">
        <p14:creationId xmlns:p14="http://schemas.microsoft.com/office/powerpoint/2010/main" val="333521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48</a:t>
            </a:fld>
            <a:endParaRPr lang="zh-CN" altLang="en-US"/>
          </a:p>
        </p:txBody>
      </p:sp>
    </p:spTree>
    <p:extLst>
      <p:ext uri="{BB962C8B-B14F-4D97-AF65-F5344CB8AC3E}">
        <p14:creationId xmlns:p14="http://schemas.microsoft.com/office/powerpoint/2010/main" val="2386553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49</a:t>
            </a:fld>
            <a:endParaRPr lang="zh-CN" altLang="en-US"/>
          </a:p>
        </p:txBody>
      </p:sp>
    </p:spTree>
    <p:extLst>
      <p:ext uri="{BB962C8B-B14F-4D97-AF65-F5344CB8AC3E}">
        <p14:creationId xmlns:p14="http://schemas.microsoft.com/office/powerpoint/2010/main" val="246555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a:t>
            </a:fld>
            <a:endParaRPr lang="zh-CN" altLang="en-US"/>
          </a:p>
        </p:txBody>
      </p:sp>
    </p:spTree>
    <p:extLst>
      <p:ext uri="{BB962C8B-B14F-4D97-AF65-F5344CB8AC3E}">
        <p14:creationId xmlns:p14="http://schemas.microsoft.com/office/powerpoint/2010/main" val="34918852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50</a:t>
            </a:fld>
            <a:endParaRPr lang="zh-CN" altLang="en-US"/>
          </a:p>
        </p:txBody>
      </p:sp>
    </p:spTree>
    <p:extLst>
      <p:ext uri="{BB962C8B-B14F-4D97-AF65-F5344CB8AC3E}">
        <p14:creationId xmlns:p14="http://schemas.microsoft.com/office/powerpoint/2010/main" val="519236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51</a:t>
            </a:fld>
            <a:endParaRPr lang="zh-CN" altLang="en-US"/>
          </a:p>
        </p:txBody>
      </p:sp>
    </p:spTree>
    <p:extLst>
      <p:ext uri="{BB962C8B-B14F-4D97-AF65-F5344CB8AC3E}">
        <p14:creationId xmlns:p14="http://schemas.microsoft.com/office/powerpoint/2010/main" val="3438403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52</a:t>
            </a:fld>
            <a:endParaRPr lang="zh-CN" altLang="en-US"/>
          </a:p>
        </p:txBody>
      </p:sp>
    </p:spTree>
    <p:extLst>
      <p:ext uri="{BB962C8B-B14F-4D97-AF65-F5344CB8AC3E}">
        <p14:creationId xmlns:p14="http://schemas.microsoft.com/office/powerpoint/2010/main" val="31883594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53</a:t>
            </a:fld>
            <a:endParaRPr lang="zh-CN" altLang="en-US"/>
          </a:p>
        </p:txBody>
      </p:sp>
    </p:spTree>
    <p:extLst>
      <p:ext uri="{BB962C8B-B14F-4D97-AF65-F5344CB8AC3E}">
        <p14:creationId xmlns:p14="http://schemas.microsoft.com/office/powerpoint/2010/main" val="315441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6</a:t>
            </a:fld>
            <a:endParaRPr lang="zh-CN" altLang="en-US"/>
          </a:p>
        </p:txBody>
      </p:sp>
    </p:spTree>
    <p:extLst>
      <p:ext uri="{BB962C8B-B14F-4D97-AF65-F5344CB8AC3E}">
        <p14:creationId xmlns:p14="http://schemas.microsoft.com/office/powerpoint/2010/main" val="195077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7</a:t>
            </a:fld>
            <a:endParaRPr lang="zh-CN" altLang="en-US"/>
          </a:p>
        </p:txBody>
      </p:sp>
    </p:spTree>
    <p:extLst>
      <p:ext uri="{BB962C8B-B14F-4D97-AF65-F5344CB8AC3E}">
        <p14:creationId xmlns:p14="http://schemas.microsoft.com/office/powerpoint/2010/main" val="3980310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8</a:t>
            </a:fld>
            <a:endParaRPr lang="zh-CN" altLang="en-US"/>
          </a:p>
        </p:txBody>
      </p:sp>
    </p:spTree>
    <p:extLst>
      <p:ext uri="{BB962C8B-B14F-4D97-AF65-F5344CB8AC3E}">
        <p14:creationId xmlns:p14="http://schemas.microsoft.com/office/powerpoint/2010/main" val="70654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9</a:t>
            </a:fld>
            <a:endParaRPr lang="zh-CN" altLang="en-US"/>
          </a:p>
        </p:txBody>
      </p:sp>
    </p:spTree>
    <p:extLst>
      <p:ext uri="{BB962C8B-B14F-4D97-AF65-F5344CB8AC3E}">
        <p14:creationId xmlns:p14="http://schemas.microsoft.com/office/powerpoint/2010/main" val="429078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窗帘, 家具&#10;&#10;已生成极高可信度的说明">
            <a:extLst>
              <a:ext uri="{FF2B5EF4-FFF2-40B4-BE49-F238E27FC236}">
                <a16:creationId xmlns:a16="http://schemas.microsoft.com/office/drawing/2014/main" id="{073710F0-A1FC-430B-8AD2-CCB62B8B27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281"/>
          <a:stretch/>
        </p:blipFill>
        <p:spPr>
          <a:xfrm>
            <a:off x="0" y="0"/>
            <a:ext cx="12207242" cy="771525"/>
          </a:xfrm>
          <a:prstGeom prst="rect">
            <a:avLst/>
          </a:prstGeom>
          <a:effectLst>
            <a:outerShdw blurRad="50800" dist="38100" dir="2700000" algn="tl" rotWithShape="0">
              <a:prstClr val="black">
                <a:alpha val="40000"/>
              </a:prstClr>
            </a:outerShdw>
          </a:effectLst>
        </p:spPr>
      </p:pic>
      <p:sp>
        <p:nvSpPr>
          <p:cNvPr id="8" name="标题 7">
            <a:extLst>
              <a:ext uri="{FF2B5EF4-FFF2-40B4-BE49-F238E27FC236}">
                <a16:creationId xmlns:a16="http://schemas.microsoft.com/office/drawing/2014/main" id="{3F188200-9C11-4359-B317-1421D2BCFE24}"/>
              </a:ext>
            </a:extLst>
          </p:cNvPr>
          <p:cNvSpPr>
            <a:spLocks noGrp="1"/>
          </p:cNvSpPr>
          <p:nvPr>
            <p:ph type="title"/>
          </p:nvPr>
        </p:nvSpPr>
        <p:spPr>
          <a:xfrm>
            <a:off x="1152525" y="182562"/>
            <a:ext cx="6462713" cy="588963"/>
          </a:xfrm>
          <a:prstGeom prst="rect">
            <a:avLst/>
          </a:prstGeom>
        </p:spPr>
        <p:txBody>
          <a:bodyPr/>
          <a:lstStyle>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10" name="图片 9" descr="图片包含 自然, 火, 树&#10;&#10;已生成极高可信度的说明">
            <a:extLst>
              <a:ext uri="{FF2B5EF4-FFF2-40B4-BE49-F238E27FC236}">
                <a16:creationId xmlns:a16="http://schemas.microsoft.com/office/drawing/2014/main" id="{E47354F3-AFDE-4C96-A920-418BB2351B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8655"/>
            <a:ext cx="1262485" cy="1048834"/>
          </a:xfrm>
          <a:prstGeom prst="rect">
            <a:avLst/>
          </a:prstGeom>
        </p:spPr>
      </p:pic>
    </p:spTree>
    <p:extLst>
      <p:ext uri="{BB962C8B-B14F-4D97-AF65-F5344CB8AC3E}">
        <p14:creationId xmlns:p14="http://schemas.microsoft.com/office/powerpoint/2010/main" val="223982618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DF47D5-20B2-4B27-833E-30C25E0F71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9B4BBBA-4243-4DAA-97D1-F971533DB8A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DA6E71-0A70-4324-933B-53B4BD610A18}"/>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5" name="页脚占位符 4">
            <a:extLst>
              <a:ext uri="{FF2B5EF4-FFF2-40B4-BE49-F238E27FC236}">
                <a16:creationId xmlns:a16="http://schemas.microsoft.com/office/drawing/2014/main" id="{E54C6502-A2A1-4C21-9A1E-7E7F33940B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846D113-76A4-409A-A9DC-589A86D6CC3B}"/>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368116715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02A-0A8C-4111-8537-6ECBE795DD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E58941B-4397-4085-91D5-B708B776100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76A8C2-3434-4F95-8525-46BBE5023AFE}"/>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5" name="页脚占位符 4">
            <a:extLst>
              <a:ext uri="{FF2B5EF4-FFF2-40B4-BE49-F238E27FC236}">
                <a16:creationId xmlns:a16="http://schemas.microsoft.com/office/drawing/2014/main" id="{2DC82E7F-158B-476A-988A-74F423C406E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F9E106E-327A-401E-A530-2D7B2406786E}"/>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140663002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73039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2749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4484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D31B386E-3C5B-4D37-AFE6-1ADD8B1BD229}" type="datetimeFigureOut">
              <a:rPr lang="en-US"/>
              <a:t>1/19/2018</a:t>
            </a:fld>
            <a:endParaRPr lang="en-US"/>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305AF08-92AD-4425-99E8-53EE2F84C970}" type="slidenum">
              <a:rPr lang="en-US"/>
              <a:t>‹#›</a:t>
            </a:fld>
            <a:endParaRPr lang="en-US"/>
          </a:p>
        </p:txBody>
      </p:sp>
    </p:spTree>
    <p:extLst>
      <p:ext uri="{BB962C8B-B14F-4D97-AF65-F5344CB8AC3E}">
        <p14:creationId xmlns:p14="http://schemas.microsoft.com/office/powerpoint/2010/main" val="366715805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BA6911-8143-4103-A00E-4D5F2E37AE2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B7E0B1-E486-4199-A40E-9CD1451F5B9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C30E57B-0C15-4D26-984A-1EE1D764639D}"/>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5" name="页脚占位符 4">
            <a:extLst>
              <a:ext uri="{FF2B5EF4-FFF2-40B4-BE49-F238E27FC236}">
                <a16:creationId xmlns:a16="http://schemas.microsoft.com/office/drawing/2014/main" id="{7CA264C2-D4B9-4853-B2A2-2AC6F3C36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D9B71ED-E39D-468B-A3CF-23D69B453DE2}"/>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314826692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7F452B-E8DE-49C7-BAE6-7E70D14508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E7E6DAC-D1C2-49B9-B3A4-6ABEF421AC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E651ABD-CA95-43A2-8D4E-599326E42D21}"/>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5" name="页脚占位符 4">
            <a:extLst>
              <a:ext uri="{FF2B5EF4-FFF2-40B4-BE49-F238E27FC236}">
                <a16:creationId xmlns:a16="http://schemas.microsoft.com/office/drawing/2014/main" id="{F435C6EB-54DF-447F-B5B5-CE63E9F0F7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78E6F3B-B2EF-4269-A12D-4B526C1BDA62}"/>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322475482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8B4389-B255-43C7-92A4-F7B7475C23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0A2A162-FA3B-42FF-AE85-FE89011E8F2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DDBC7CC-D0A4-4DEB-9AA9-26BCAF048F96}"/>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FBEDED8-D88C-4DC1-970F-21E37A804765}"/>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6" name="页脚占位符 5">
            <a:extLst>
              <a:ext uri="{FF2B5EF4-FFF2-40B4-BE49-F238E27FC236}">
                <a16:creationId xmlns:a16="http://schemas.microsoft.com/office/drawing/2014/main" id="{D6CCF541-806A-472E-A92E-B17143B07C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67FEF1-15C5-4B78-80DF-C529DEDA5D67}"/>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406468292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B23C89-431D-49BD-B79F-691F5158E37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B6E6243-7964-4260-B72D-518BCCDDAB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A0259C9-5556-4097-9148-0813D0D59CC9}"/>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85A5B-F2B1-4185-B7A4-66D6EEB7A7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9874C82-DF0C-418F-96BB-81002C3A28D9}"/>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EA6BA0E-A8B1-4051-B2B5-6EA61838D705}"/>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8" name="页脚占位符 7">
            <a:extLst>
              <a:ext uri="{FF2B5EF4-FFF2-40B4-BE49-F238E27FC236}">
                <a16:creationId xmlns:a16="http://schemas.microsoft.com/office/drawing/2014/main" id="{F78E4CA4-01A5-4934-A7AB-6C65189669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297FF3-B093-4BC4-B7DD-D26B4AE5D5AD}"/>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79345715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8664D-1854-4DAD-B637-13272E8D7E4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41525EF-D2B2-4EA6-A145-13DA80BAFD3B}"/>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4" name="页脚占位符 3">
            <a:extLst>
              <a:ext uri="{FF2B5EF4-FFF2-40B4-BE49-F238E27FC236}">
                <a16:creationId xmlns:a16="http://schemas.microsoft.com/office/drawing/2014/main" id="{F881DC8F-CDA2-4783-A554-2EF0700CF4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662BB3B-4855-4E36-BC7B-E34799BB8A8F}"/>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334203251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F8F0DF-D8B5-4A42-AFF7-3D8A67CC5DE0}"/>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3" name="页脚占位符 2">
            <a:extLst>
              <a:ext uri="{FF2B5EF4-FFF2-40B4-BE49-F238E27FC236}">
                <a16:creationId xmlns:a16="http://schemas.microsoft.com/office/drawing/2014/main" id="{09819BCE-13C5-4FED-B062-C1DBEA063D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3177DE3-2C3C-4C0A-88DB-03FAF721EE52}"/>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1667776031"/>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17F8C-D6E3-4CCA-B910-044AA0630D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756D9BE-ECE0-49C0-A5FF-CA53C669D2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4BEEFBD-E8E2-4885-BCCD-8CCB5E4817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6B52ED7-1931-4BDC-B0F0-9FCF97D192A4}"/>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6" name="页脚占位符 5">
            <a:extLst>
              <a:ext uri="{FF2B5EF4-FFF2-40B4-BE49-F238E27FC236}">
                <a16:creationId xmlns:a16="http://schemas.microsoft.com/office/drawing/2014/main" id="{B7934FD3-660F-44BE-9AE8-C7992A1A5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B808AE5-9DE8-4627-BE5C-445590B3C265}"/>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402897963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3CAE8-749B-4DCC-9A0A-1F9C66FF3F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0E1AD5-B265-4626-B612-9DB7000513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DE0D283-6F3A-478F-869C-44DCD9F0EC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9F7A40A-5658-4F75-8499-FFED10B8A89B}"/>
              </a:ext>
            </a:extLst>
          </p:cNvPr>
          <p:cNvSpPr>
            <a:spLocks noGrp="1"/>
          </p:cNvSpPr>
          <p:nvPr>
            <p:ph type="dt" sz="half" idx="10"/>
          </p:nvPr>
        </p:nvSpPr>
        <p:spPr>
          <a:xfrm>
            <a:off x="838200" y="6356350"/>
            <a:ext cx="2743200" cy="365125"/>
          </a:xfrm>
          <a:prstGeom prst="rect">
            <a:avLst/>
          </a:prstGeom>
        </p:spPr>
        <p:txBody>
          <a:bodyPr/>
          <a:lstStyle/>
          <a:p>
            <a:fld id="{02AE25D8-0877-4EC4-A1EA-FC664143AA68}" type="datetimeFigureOut">
              <a:rPr lang="zh-CN" altLang="en-US" smtClean="0"/>
              <a:t>2018/1/19</a:t>
            </a:fld>
            <a:endParaRPr lang="zh-CN" altLang="en-US"/>
          </a:p>
        </p:txBody>
      </p:sp>
      <p:sp>
        <p:nvSpPr>
          <p:cNvPr id="6" name="页脚占位符 5">
            <a:extLst>
              <a:ext uri="{FF2B5EF4-FFF2-40B4-BE49-F238E27FC236}">
                <a16:creationId xmlns:a16="http://schemas.microsoft.com/office/drawing/2014/main" id="{231631FE-F567-455F-AC38-7FD791FDA2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2D70020-EF12-40CB-954A-CF499AB1DBE1}"/>
              </a:ext>
            </a:extLst>
          </p:cNvPr>
          <p:cNvSpPr>
            <a:spLocks noGrp="1"/>
          </p:cNvSpPr>
          <p:nvPr>
            <p:ph type="sldNum" sz="quarter" idx="12"/>
          </p:nvPr>
        </p:nvSpPr>
        <p:spPr>
          <a:xfrm>
            <a:off x="8610600" y="6356350"/>
            <a:ext cx="2743200" cy="365125"/>
          </a:xfrm>
          <a:prstGeom prst="rect">
            <a:avLst/>
          </a:prstGeom>
        </p:spPr>
        <p:txBody>
          <a:bodyPr/>
          <a:lstStyle/>
          <a:p>
            <a:fld id="{EA483C91-7A5A-43D9-A117-7F7C50CA3140}" type="slidenum">
              <a:rPr lang="zh-CN" altLang="en-US" smtClean="0"/>
              <a:t>‹#›</a:t>
            </a:fld>
            <a:endParaRPr lang="zh-CN" altLang="en-US"/>
          </a:p>
        </p:txBody>
      </p:sp>
    </p:spTree>
    <p:extLst>
      <p:ext uri="{BB962C8B-B14F-4D97-AF65-F5344CB8AC3E}">
        <p14:creationId xmlns:p14="http://schemas.microsoft.com/office/powerpoint/2010/main" val="17243342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917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svg"/><Relationship Id="rId5" Type="http://schemas.openxmlformats.org/officeDocument/2006/relationships/image" Target="../media/image46.png"/><Relationship Id="rId10" Type="http://schemas.openxmlformats.org/officeDocument/2006/relationships/image" Target="../media/image4.png"/><Relationship Id="rId4" Type="http://schemas.openxmlformats.org/officeDocument/2006/relationships/image" Target="../media/image45.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窗帘, 家具&#10;&#10;已生成极高可信度的说明">
            <a:extLst>
              <a:ext uri="{FF2B5EF4-FFF2-40B4-BE49-F238E27FC236}">
                <a16:creationId xmlns:a16="http://schemas.microsoft.com/office/drawing/2014/main" id="{415D208C-B615-42FC-857A-3DE072FA0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45" name="图片 44" descr="图片包含 物体&#10;&#10;已生成极高可信度的说明">
            <a:extLst>
              <a:ext uri="{FF2B5EF4-FFF2-40B4-BE49-F238E27FC236}">
                <a16:creationId xmlns:a16="http://schemas.microsoft.com/office/drawing/2014/main" id="{8056EF63-42BA-41BE-84A5-1B8D70A21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32" name="图片 31" descr="图片包含 物体&#10;&#10;已生成极高可信度的说明">
            <a:extLst>
              <a:ext uri="{FF2B5EF4-FFF2-40B4-BE49-F238E27FC236}">
                <a16:creationId xmlns:a16="http://schemas.microsoft.com/office/drawing/2014/main" id="{91563696-8EC2-42DD-9BB8-E30910B8F4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8392" y="-81096"/>
            <a:ext cx="6191250" cy="6705600"/>
          </a:xfrm>
          <a:prstGeom prst="rect">
            <a:avLst/>
          </a:prstGeom>
        </p:spPr>
      </p:pic>
      <p:grpSp>
        <p:nvGrpSpPr>
          <p:cNvPr id="48" name="组合 47">
            <a:extLst>
              <a:ext uri="{FF2B5EF4-FFF2-40B4-BE49-F238E27FC236}">
                <a16:creationId xmlns:a16="http://schemas.microsoft.com/office/drawing/2014/main" id="{75D9AB0D-7E0A-4B0A-90CA-BED19C2BFE01}"/>
              </a:ext>
            </a:extLst>
          </p:cNvPr>
          <p:cNvGrpSpPr/>
          <p:nvPr/>
        </p:nvGrpSpPr>
        <p:grpSpPr>
          <a:xfrm>
            <a:off x="3832857" y="4160003"/>
            <a:ext cx="4289422" cy="715627"/>
            <a:chOff x="3832857" y="4249559"/>
            <a:chExt cx="4289422" cy="523220"/>
          </a:xfrm>
        </p:grpSpPr>
        <p:sp>
          <p:nvSpPr>
            <p:cNvPr id="46" name="矩形: 圆角 45">
              <a:extLst>
                <a:ext uri="{FF2B5EF4-FFF2-40B4-BE49-F238E27FC236}">
                  <a16:creationId xmlns:a16="http://schemas.microsoft.com/office/drawing/2014/main" id="{545DB27B-33F2-4996-92BC-1F749E7CAFE7}"/>
                </a:ext>
              </a:extLst>
            </p:cNvPr>
            <p:cNvSpPr/>
            <p:nvPr/>
          </p:nvSpPr>
          <p:spPr>
            <a:xfrm>
              <a:off x="3832857" y="4249559"/>
              <a:ext cx="4289422" cy="523220"/>
            </a:xfrm>
            <a:prstGeom prst="roundRect">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7" name="矩形: 圆角 46">
              <a:extLst>
                <a:ext uri="{FF2B5EF4-FFF2-40B4-BE49-F238E27FC236}">
                  <a16:creationId xmlns:a16="http://schemas.microsoft.com/office/drawing/2014/main" id="{2D160BE7-0600-4F14-B892-A36CF6C8BFB1}"/>
                </a:ext>
              </a:extLst>
            </p:cNvPr>
            <p:cNvSpPr/>
            <p:nvPr/>
          </p:nvSpPr>
          <p:spPr>
            <a:xfrm rot="10800000">
              <a:off x="3935897" y="4300232"/>
              <a:ext cx="4059716" cy="451916"/>
            </a:xfrm>
            <a:prstGeom prst="roundRect">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9" name="组合 48">
            <a:extLst>
              <a:ext uri="{FF2B5EF4-FFF2-40B4-BE49-F238E27FC236}">
                <a16:creationId xmlns:a16="http://schemas.microsoft.com/office/drawing/2014/main" id="{D37BCFE5-33ED-490F-A401-639471B5222C}"/>
              </a:ext>
            </a:extLst>
          </p:cNvPr>
          <p:cNvGrpSpPr/>
          <p:nvPr/>
        </p:nvGrpSpPr>
        <p:grpSpPr>
          <a:xfrm>
            <a:off x="2383940" y="2328440"/>
            <a:ext cx="1575582" cy="1575582"/>
            <a:chOff x="2383940" y="2328440"/>
            <a:chExt cx="1575582" cy="1575582"/>
          </a:xfrm>
        </p:grpSpPr>
        <p:grpSp>
          <p:nvGrpSpPr>
            <p:cNvPr id="3" name="组合 2">
              <a:extLst>
                <a:ext uri="{FF2B5EF4-FFF2-40B4-BE49-F238E27FC236}">
                  <a16:creationId xmlns:a16="http://schemas.microsoft.com/office/drawing/2014/main" id="{9B7BBCBC-82AC-499A-802F-7AC3801F3284}"/>
                </a:ext>
              </a:extLst>
            </p:cNvPr>
            <p:cNvGrpSpPr/>
            <p:nvPr/>
          </p:nvGrpSpPr>
          <p:grpSpPr>
            <a:xfrm>
              <a:off x="2383940" y="2328440"/>
              <a:ext cx="1575582" cy="1575582"/>
              <a:chOff x="2278966" y="3010486"/>
              <a:chExt cx="1575582" cy="1575582"/>
            </a:xfrm>
            <a:effectLst>
              <a:outerShdw blurRad="50800" dist="38100" dir="2700000" algn="tl" rotWithShape="0">
                <a:prstClr val="black">
                  <a:alpha val="40000"/>
                </a:prstClr>
              </a:outerShdw>
            </a:effectLst>
          </p:grpSpPr>
          <p:sp>
            <p:nvSpPr>
              <p:cNvPr id="2" name="椭圆 1">
                <a:extLst>
                  <a:ext uri="{FF2B5EF4-FFF2-40B4-BE49-F238E27FC236}">
                    <a16:creationId xmlns:a16="http://schemas.microsoft.com/office/drawing/2014/main" id="{CF01BB99-D347-4DDA-9134-B51A82E9125E}"/>
                  </a:ext>
                </a:extLst>
              </p:cNvPr>
              <p:cNvSpPr/>
              <p:nvPr/>
            </p:nvSpPr>
            <p:spPr>
              <a:xfrm>
                <a:off x="2278966" y="3010486"/>
                <a:ext cx="1575582" cy="157558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0F175344-6C23-4B02-8341-C11055BCB82F}"/>
                  </a:ext>
                </a:extLst>
              </p:cNvPr>
              <p:cNvSpPr/>
              <p:nvPr/>
            </p:nvSpPr>
            <p:spPr>
              <a:xfrm rot="10800000">
                <a:off x="2405631" y="3137151"/>
                <a:ext cx="1322252" cy="132225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文本框 5">
              <a:extLst>
                <a:ext uri="{FF2B5EF4-FFF2-40B4-BE49-F238E27FC236}">
                  <a16:creationId xmlns:a16="http://schemas.microsoft.com/office/drawing/2014/main" id="{CD07FA01-6570-4BB7-B1EF-23296D6A604E}"/>
                </a:ext>
              </a:extLst>
            </p:cNvPr>
            <p:cNvSpPr txBox="1"/>
            <p:nvPr/>
          </p:nvSpPr>
          <p:spPr>
            <a:xfrm>
              <a:off x="2712832" y="2657914"/>
              <a:ext cx="1191080" cy="923330"/>
            </a:xfrm>
            <a:prstGeom prst="rect">
              <a:avLst/>
            </a:prstGeom>
            <a:noFill/>
          </p:spPr>
          <p:txBody>
            <a:bodyPr wrap="square" rtlCol="0">
              <a:spAutoFit/>
            </a:bodyPr>
            <a:lstStyle/>
            <a:p>
              <a:r>
                <a:rPr lang="zh-CN" altLang="en-US" sz="5400" b="1" dirty="0">
                  <a:solidFill>
                    <a:srgbClr val="C51C32"/>
                  </a:solidFill>
                  <a:latin typeface="微软雅黑" panose="020B0503020204020204" pitchFamily="34" charset="-122"/>
                  <a:ea typeface="微软雅黑" panose="020B0503020204020204" pitchFamily="34" charset="-122"/>
                </a:rPr>
                <a:t>消</a:t>
              </a:r>
            </a:p>
          </p:txBody>
        </p:sp>
      </p:grpSp>
      <p:grpSp>
        <p:nvGrpSpPr>
          <p:cNvPr id="50" name="组合 49">
            <a:extLst>
              <a:ext uri="{FF2B5EF4-FFF2-40B4-BE49-F238E27FC236}">
                <a16:creationId xmlns:a16="http://schemas.microsoft.com/office/drawing/2014/main" id="{562699C7-4E9B-4B05-938F-72E063FC18DC}"/>
              </a:ext>
            </a:extLst>
          </p:cNvPr>
          <p:cNvGrpSpPr/>
          <p:nvPr/>
        </p:nvGrpSpPr>
        <p:grpSpPr>
          <a:xfrm>
            <a:off x="4277023" y="2347852"/>
            <a:ext cx="1575582" cy="1575582"/>
            <a:chOff x="4277023" y="2347852"/>
            <a:chExt cx="1575582" cy="1575582"/>
          </a:xfrm>
        </p:grpSpPr>
        <p:grpSp>
          <p:nvGrpSpPr>
            <p:cNvPr id="12" name="组合 11">
              <a:extLst>
                <a:ext uri="{FF2B5EF4-FFF2-40B4-BE49-F238E27FC236}">
                  <a16:creationId xmlns:a16="http://schemas.microsoft.com/office/drawing/2014/main" id="{FFFD8BBD-56F3-4904-BF51-251EF63ED27C}"/>
                </a:ext>
              </a:extLst>
            </p:cNvPr>
            <p:cNvGrpSpPr/>
            <p:nvPr/>
          </p:nvGrpSpPr>
          <p:grpSpPr>
            <a:xfrm>
              <a:off x="4277023" y="2347852"/>
              <a:ext cx="1575582" cy="1575582"/>
              <a:chOff x="2278966" y="3010486"/>
              <a:chExt cx="1575582" cy="1575582"/>
            </a:xfrm>
            <a:effectLst>
              <a:outerShdw blurRad="63500" sx="102000" sy="102000" algn="ctr" rotWithShape="0">
                <a:prstClr val="black">
                  <a:alpha val="40000"/>
                </a:prstClr>
              </a:outerShdw>
            </a:effectLst>
          </p:grpSpPr>
          <p:sp>
            <p:nvSpPr>
              <p:cNvPr id="13" name="椭圆 12">
                <a:extLst>
                  <a:ext uri="{FF2B5EF4-FFF2-40B4-BE49-F238E27FC236}">
                    <a16:creationId xmlns:a16="http://schemas.microsoft.com/office/drawing/2014/main" id="{418D4E1D-75AF-452D-808C-2D3B041792AC}"/>
                  </a:ext>
                </a:extLst>
              </p:cNvPr>
              <p:cNvSpPr/>
              <p:nvPr/>
            </p:nvSpPr>
            <p:spPr>
              <a:xfrm>
                <a:off x="2278966" y="3010486"/>
                <a:ext cx="1575582" cy="157558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D56FF8C6-7D5E-4165-8958-5C86906F389B}"/>
                  </a:ext>
                </a:extLst>
              </p:cNvPr>
              <p:cNvSpPr/>
              <p:nvPr/>
            </p:nvSpPr>
            <p:spPr>
              <a:xfrm rot="10800000">
                <a:off x="2405631" y="3137151"/>
                <a:ext cx="1322252" cy="132225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a:extLst>
                <a:ext uri="{FF2B5EF4-FFF2-40B4-BE49-F238E27FC236}">
                  <a16:creationId xmlns:a16="http://schemas.microsoft.com/office/drawing/2014/main" id="{F658A5D4-20DF-45F7-AB11-6C976B687299}"/>
                </a:ext>
              </a:extLst>
            </p:cNvPr>
            <p:cNvSpPr txBox="1"/>
            <p:nvPr/>
          </p:nvSpPr>
          <p:spPr>
            <a:xfrm>
              <a:off x="4606450" y="2673977"/>
              <a:ext cx="1191080" cy="923330"/>
            </a:xfrm>
            <a:prstGeom prst="rect">
              <a:avLst/>
            </a:prstGeom>
            <a:noFill/>
          </p:spPr>
          <p:txBody>
            <a:bodyPr wrap="square" rtlCol="0">
              <a:spAutoFit/>
            </a:bodyPr>
            <a:lstStyle/>
            <a:p>
              <a:r>
                <a:rPr lang="zh-CN" altLang="en-US" sz="5400" b="1" dirty="0">
                  <a:solidFill>
                    <a:srgbClr val="C51C32"/>
                  </a:solidFill>
                  <a:latin typeface="微软雅黑" panose="020B0503020204020204" pitchFamily="34" charset="-122"/>
                  <a:ea typeface="微软雅黑" panose="020B0503020204020204" pitchFamily="34" charset="-122"/>
                </a:rPr>
                <a:t>防</a:t>
              </a:r>
            </a:p>
          </p:txBody>
        </p:sp>
      </p:grpSp>
      <p:grpSp>
        <p:nvGrpSpPr>
          <p:cNvPr id="51" name="组合 50">
            <a:extLst>
              <a:ext uri="{FF2B5EF4-FFF2-40B4-BE49-F238E27FC236}">
                <a16:creationId xmlns:a16="http://schemas.microsoft.com/office/drawing/2014/main" id="{0BD9E267-3296-4C9D-8130-EFC12D797F6E}"/>
              </a:ext>
            </a:extLst>
          </p:cNvPr>
          <p:cNvGrpSpPr/>
          <p:nvPr/>
        </p:nvGrpSpPr>
        <p:grpSpPr>
          <a:xfrm>
            <a:off x="6171727" y="2347852"/>
            <a:ext cx="1575582" cy="1575582"/>
            <a:chOff x="6171727" y="2347852"/>
            <a:chExt cx="1575582" cy="1575582"/>
          </a:xfrm>
        </p:grpSpPr>
        <p:grpSp>
          <p:nvGrpSpPr>
            <p:cNvPr id="17" name="组合 16">
              <a:extLst>
                <a:ext uri="{FF2B5EF4-FFF2-40B4-BE49-F238E27FC236}">
                  <a16:creationId xmlns:a16="http://schemas.microsoft.com/office/drawing/2014/main" id="{A6B26D93-956E-4CBD-B66C-55A9164506D0}"/>
                </a:ext>
              </a:extLst>
            </p:cNvPr>
            <p:cNvGrpSpPr/>
            <p:nvPr/>
          </p:nvGrpSpPr>
          <p:grpSpPr>
            <a:xfrm>
              <a:off x="6171727" y="2347852"/>
              <a:ext cx="1575582" cy="1575582"/>
              <a:chOff x="2278966" y="3010486"/>
              <a:chExt cx="1575582" cy="1575582"/>
            </a:xfrm>
            <a:effectLst>
              <a:outerShdw blurRad="63500" sx="102000" sy="102000" algn="ctr" rotWithShape="0">
                <a:prstClr val="black">
                  <a:alpha val="40000"/>
                </a:prstClr>
              </a:outerShdw>
            </a:effectLst>
          </p:grpSpPr>
          <p:sp>
            <p:nvSpPr>
              <p:cNvPr id="18" name="椭圆 17">
                <a:extLst>
                  <a:ext uri="{FF2B5EF4-FFF2-40B4-BE49-F238E27FC236}">
                    <a16:creationId xmlns:a16="http://schemas.microsoft.com/office/drawing/2014/main" id="{A032F6F8-24E2-4460-8618-C93604E9F90D}"/>
                  </a:ext>
                </a:extLst>
              </p:cNvPr>
              <p:cNvSpPr/>
              <p:nvPr/>
            </p:nvSpPr>
            <p:spPr>
              <a:xfrm>
                <a:off x="2278966" y="3010486"/>
                <a:ext cx="1575582" cy="157558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299D0AF2-BE70-4F1E-80DE-E62B8E09CF1D}"/>
                  </a:ext>
                </a:extLst>
              </p:cNvPr>
              <p:cNvSpPr/>
              <p:nvPr/>
            </p:nvSpPr>
            <p:spPr>
              <a:xfrm rot="10800000">
                <a:off x="2405631" y="3137151"/>
                <a:ext cx="1322252" cy="132225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a:extLst>
                <a:ext uri="{FF2B5EF4-FFF2-40B4-BE49-F238E27FC236}">
                  <a16:creationId xmlns:a16="http://schemas.microsoft.com/office/drawing/2014/main" id="{BBF3CEA6-D30C-480C-A8E5-AF31C4A318BC}"/>
                </a:ext>
              </a:extLst>
            </p:cNvPr>
            <p:cNvSpPr txBox="1"/>
            <p:nvPr/>
          </p:nvSpPr>
          <p:spPr>
            <a:xfrm>
              <a:off x="6492896" y="2654566"/>
              <a:ext cx="1191080" cy="923330"/>
            </a:xfrm>
            <a:prstGeom prst="rect">
              <a:avLst/>
            </a:prstGeom>
            <a:noFill/>
          </p:spPr>
          <p:txBody>
            <a:bodyPr wrap="square" rtlCol="0">
              <a:spAutoFit/>
            </a:bodyPr>
            <a:lstStyle/>
            <a:p>
              <a:r>
                <a:rPr lang="zh-CN" altLang="en-US" sz="5400" b="1" dirty="0">
                  <a:solidFill>
                    <a:srgbClr val="C51C32"/>
                  </a:solidFill>
                  <a:latin typeface="微软雅黑" panose="020B0503020204020204" pitchFamily="34" charset="-122"/>
                  <a:ea typeface="微软雅黑" panose="020B0503020204020204" pitchFamily="34" charset="-122"/>
                </a:rPr>
                <a:t>知</a:t>
              </a:r>
            </a:p>
          </p:txBody>
        </p:sp>
      </p:grpSp>
      <p:grpSp>
        <p:nvGrpSpPr>
          <p:cNvPr id="52" name="组合 51">
            <a:extLst>
              <a:ext uri="{FF2B5EF4-FFF2-40B4-BE49-F238E27FC236}">
                <a16:creationId xmlns:a16="http://schemas.microsoft.com/office/drawing/2014/main" id="{F2D93E89-C130-48D5-A0F3-7341F1141AC3}"/>
              </a:ext>
            </a:extLst>
          </p:cNvPr>
          <p:cNvGrpSpPr/>
          <p:nvPr/>
        </p:nvGrpSpPr>
        <p:grpSpPr>
          <a:xfrm>
            <a:off x="7995614" y="2347852"/>
            <a:ext cx="1575582" cy="1575582"/>
            <a:chOff x="7995614" y="2347852"/>
            <a:chExt cx="1575582" cy="1575582"/>
          </a:xfrm>
        </p:grpSpPr>
        <p:grpSp>
          <p:nvGrpSpPr>
            <p:cNvPr id="21" name="组合 20">
              <a:extLst>
                <a:ext uri="{FF2B5EF4-FFF2-40B4-BE49-F238E27FC236}">
                  <a16:creationId xmlns:a16="http://schemas.microsoft.com/office/drawing/2014/main" id="{8DE462B3-0A81-4482-BDA8-3B5678F97DBA}"/>
                </a:ext>
              </a:extLst>
            </p:cNvPr>
            <p:cNvGrpSpPr/>
            <p:nvPr/>
          </p:nvGrpSpPr>
          <p:grpSpPr>
            <a:xfrm>
              <a:off x="7995614" y="2347852"/>
              <a:ext cx="1575582" cy="1575582"/>
              <a:chOff x="2278966" y="3010486"/>
              <a:chExt cx="1575582" cy="1575582"/>
            </a:xfrm>
            <a:effectLst>
              <a:outerShdw blurRad="63500" sx="102000" sy="102000" algn="ctr" rotWithShape="0">
                <a:prstClr val="black">
                  <a:alpha val="40000"/>
                </a:prstClr>
              </a:outerShdw>
            </a:effectLst>
          </p:grpSpPr>
          <p:sp>
            <p:nvSpPr>
              <p:cNvPr id="22" name="椭圆 21">
                <a:extLst>
                  <a:ext uri="{FF2B5EF4-FFF2-40B4-BE49-F238E27FC236}">
                    <a16:creationId xmlns:a16="http://schemas.microsoft.com/office/drawing/2014/main" id="{62C8F429-1B2A-43C3-87DA-0A9EEF5F5F91}"/>
                  </a:ext>
                </a:extLst>
              </p:cNvPr>
              <p:cNvSpPr/>
              <p:nvPr/>
            </p:nvSpPr>
            <p:spPr>
              <a:xfrm>
                <a:off x="2278966" y="3010486"/>
                <a:ext cx="1575582" cy="157558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9A572057-173D-428A-A4FD-E93951A84264}"/>
                  </a:ext>
                </a:extLst>
              </p:cNvPr>
              <p:cNvSpPr/>
              <p:nvPr/>
            </p:nvSpPr>
            <p:spPr>
              <a:xfrm rot="10800000">
                <a:off x="2405631" y="3137151"/>
                <a:ext cx="1322252" cy="132225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a:extLst>
                <a:ext uri="{FF2B5EF4-FFF2-40B4-BE49-F238E27FC236}">
                  <a16:creationId xmlns:a16="http://schemas.microsoft.com/office/drawing/2014/main" id="{63CDA106-ED82-4D1E-BC42-801BBDBBEA9E}"/>
                </a:ext>
              </a:extLst>
            </p:cNvPr>
            <p:cNvSpPr txBox="1"/>
            <p:nvPr/>
          </p:nvSpPr>
          <p:spPr>
            <a:xfrm>
              <a:off x="8316784" y="2673977"/>
              <a:ext cx="1191080" cy="923330"/>
            </a:xfrm>
            <a:prstGeom prst="rect">
              <a:avLst/>
            </a:prstGeom>
            <a:noFill/>
          </p:spPr>
          <p:txBody>
            <a:bodyPr wrap="square" rtlCol="0">
              <a:spAutoFit/>
            </a:bodyPr>
            <a:lstStyle/>
            <a:p>
              <a:r>
                <a:rPr lang="zh-CN" altLang="en-US" sz="5400" b="1" dirty="0">
                  <a:solidFill>
                    <a:srgbClr val="C51C32"/>
                  </a:solidFill>
                  <a:latin typeface="微软雅黑" panose="020B0503020204020204" pitchFamily="34" charset="-122"/>
                  <a:ea typeface="微软雅黑" panose="020B0503020204020204" pitchFamily="34" charset="-122"/>
                </a:rPr>
                <a:t>识</a:t>
              </a:r>
            </a:p>
          </p:txBody>
        </p:sp>
      </p:grpSp>
      <p:sp>
        <p:nvSpPr>
          <p:cNvPr id="25" name="文本框 24">
            <a:extLst>
              <a:ext uri="{FF2B5EF4-FFF2-40B4-BE49-F238E27FC236}">
                <a16:creationId xmlns:a16="http://schemas.microsoft.com/office/drawing/2014/main" id="{5F87DD33-3C4F-4D3C-8405-79DAD10FFCB4}"/>
              </a:ext>
            </a:extLst>
          </p:cNvPr>
          <p:cNvSpPr txBox="1"/>
          <p:nvPr/>
        </p:nvSpPr>
        <p:spPr>
          <a:xfrm>
            <a:off x="4036467" y="4249559"/>
            <a:ext cx="4684739"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安全</a:t>
            </a:r>
            <a:r>
              <a:rPr lang="zh-CN" altLang="en-US" sz="2800" dirty="0">
                <a:solidFill>
                  <a:srgbClr val="C00000"/>
                </a:solidFill>
                <a:latin typeface="微软雅黑" panose="020B0503020204020204" pitchFamily="34" charset="-122"/>
                <a:ea typeface="微软雅黑" panose="020B0503020204020204" pitchFamily="34" charset="-122"/>
              </a:rPr>
              <a:t>，我们永远的旋律</a:t>
            </a:r>
          </a:p>
        </p:txBody>
      </p:sp>
      <p:pic>
        <p:nvPicPr>
          <p:cNvPr id="27" name="图形 26" descr="讲师">
            <a:extLst>
              <a:ext uri="{FF2B5EF4-FFF2-40B4-BE49-F238E27FC236}">
                <a16:creationId xmlns:a16="http://schemas.microsoft.com/office/drawing/2014/main" id="{B6AF8CB0-8157-4CA3-B52C-43469C5B07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18933" y="5120659"/>
            <a:ext cx="669170" cy="669170"/>
          </a:xfrm>
          <a:prstGeom prst="rect">
            <a:avLst/>
          </a:prstGeom>
        </p:spPr>
      </p:pic>
      <p:sp>
        <p:nvSpPr>
          <p:cNvPr id="28" name="文本框 27">
            <a:extLst>
              <a:ext uri="{FF2B5EF4-FFF2-40B4-BE49-F238E27FC236}">
                <a16:creationId xmlns:a16="http://schemas.microsoft.com/office/drawing/2014/main" id="{332D710E-767E-475E-8E8A-475DD8DB63ED}"/>
              </a:ext>
            </a:extLst>
          </p:cNvPr>
          <p:cNvSpPr txBox="1"/>
          <p:nvPr/>
        </p:nvSpPr>
        <p:spPr>
          <a:xfrm>
            <a:off x="5305271" y="5420497"/>
            <a:ext cx="3128681"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主讲人：千库网</a:t>
            </a:r>
          </a:p>
        </p:txBody>
      </p:sp>
      <p:pic>
        <p:nvPicPr>
          <p:cNvPr id="55" name="beijingyinyue2.mp3">
            <a:hlinkClick r:id="" action="ppaction://media"/>
            <a:extLst>
              <a:ext uri="{FF2B5EF4-FFF2-40B4-BE49-F238E27FC236}">
                <a16:creationId xmlns:a16="http://schemas.microsoft.com/office/drawing/2014/main" id="{BAB8D5A7-C48D-4CB6-BF19-BFCE798F242D}"/>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23109" y="135681"/>
            <a:ext cx="609600" cy="609600"/>
          </a:xfrm>
          <a:prstGeom prst="rect">
            <a:avLst/>
          </a:prstGeom>
        </p:spPr>
      </p:pic>
    </p:spTree>
    <p:extLst>
      <p:ext uri="{BB962C8B-B14F-4D97-AF65-F5344CB8AC3E}">
        <p14:creationId xmlns:p14="http://schemas.microsoft.com/office/powerpoint/2010/main" val="12451711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5"/>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500" fill="hold"/>
                                            <p:tgtEl>
                                              <p:spTgt spid="49"/>
                                            </p:tgtEl>
                                            <p:attrNameLst>
                                              <p:attrName>ppt_x</p:attrName>
                                            </p:attrNameLst>
                                          </p:cBhvr>
                                          <p:tavLst>
                                            <p:tav tm="0">
                                              <p:val>
                                                <p:strVal val="#ppt_x"/>
                                              </p:val>
                                            </p:tav>
                                            <p:tav tm="100000">
                                              <p:val>
                                                <p:strVal val="#ppt_x"/>
                                              </p:val>
                                            </p:tav>
                                          </p:tavLst>
                                        </p:anim>
                                        <p:anim calcmode="lin" valueType="num">
                                          <p:cBhvr additive="base">
                                            <p:cTn id="11" dur="500" fill="hold"/>
                                            <p:tgtEl>
                                              <p:spTgt spid="49"/>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additive="base">
                                            <p:cTn id="20" dur="500" fill="hold"/>
                                            <p:tgtEl>
                                              <p:spTgt spid="51"/>
                                            </p:tgtEl>
                                            <p:attrNameLst>
                                              <p:attrName>ppt_x</p:attrName>
                                            </p:attrNameLst>
                                          </p:cBhvr>
                                          <p:tavLst>
                                            <p:tav tm="0">
                                              <p:val>
                                                <p:strVal val="#ppt_x"/>
                                              </p:val>
                                            </p:tav>
                                            <p:tav tm="100000">
                                              <p:val>
                                                <p:strVal val="#ppt_x"/>
                                              </p:val>
                                            </p:tav>
                                          </p:tavLst>
                                        </p:anim>
                                        <p:anim calcmode="lin" valueType="num">
                                          <p:cBhvr additive="base">
                                            <p:cTn id="21" dur="500" fill="hold"/>
                                            <p:tgtEl>
                                              <p:spTgt spid="51"/>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2" fill="hold" nodeType="afterEffect" p14:presetBounceEnd="20000">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14:bounceEnd="20000">
                                          <p:cBhvr additive="base">
                                            <p:cTn id="30" dur="500" fill="hold"/>
                                            <p:tgtEl>
                                              <p:spTgt spid="48"/>
                                            </p:tgtEl>
                                            <p:attrNameLst>
                                              <p:attrName>ppt_x</p:attrName>
                                            </p:attrNameLst>
                                          </p:cBhvr>
                                          <p:tavLst>
                                            <p:tav tm="0">
                                              <p:val>
                                                <p:strVal val="1+#ppt_w/2"/>
                                              </p:val>
                                            </p:tav>
                                            <p:tav tm="100000">
                                              <p:val>
                                                <p:strVal val="#ppt_x"/>
                                              </p:val>
                                            </p:tav>
                                          </p:tavLst>
                                        </p:anim>
                                        <p:anim calcmode="lin" valueType="num" p14:bounceEnd="20000">
                                          <p:cBhvr additive="base">
                                            <p:cTn id="31" dur="500" fill="hold"/>
                                            <p:tgtEl>
                                              <p:spTgt spid="48"/>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14:presetBounceEnd="20000">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14:bounceEnd="20000">
                                          <p:cBhvr additive="base">
                                            <p:cTn id="34" dur="50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35" dur="500" fill="hold"/>
                                            <p:tgtEl>
                                              <p:spTgt spid="25"/>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childTnLst>
                              </p:cTn>
                            </p:par>
                            <p:par>
                              <p:cTn id="47" fill="hold">
                                <p:stCondLst>
                                  <p:cond delay="3500"/>
                                </p:stCondLst>
                                <p:childTnLst>
                                  <p:par>
                                    <p:cTn id="48" presetID="26" presetClass="emph" presetSubtype="0" fill="hold" nodeType="afterEffect">
                                      <p:stCondLst>
                                        <p:cond delay="0"/>
                                      </p:stCondLst>
                                      <p:childTnLst>
                                        <p:animEffect transition="out" filter="fade">
                                          <p:cBhvr>
                                            <p:cTn id="49" dur="500" tmFilter="0, 0; .2, .5; .8, .5; 1, 0"/>
                                            <p:tgtEl>
                                              <p:spTgt spid="49"/>
                                            </p:tgtEl>
                                          </p:cBhvr>
                                        </p:animEffect>
                                        <p:animScale>
                                          <p:cBhvr>
                                            <p:cTn id="50" dur="250" autoRev="1" fill="hold"/>
                                            <p:tgtEl>
                                              <p:spTgt spid="49"/>
                                            </p:tgtEl>
                                          </p:cBhvr>
                                          <p:by x="105000" y="105000"/>
                                        </p:animScale>
                                      </p:childTnLst>
                                    </p:cTn>
                                  </p:par>
                                  <p:par>
                                    <p:cTn id="51" presetID="26" presetClass="emph" presetSubtype="0" fill="hold" nodeType="withEffect">
                                      <p:stCondLst>
                                        <p:cond delay="0"/>
                                      </p:stCondLst>
                                      <p:childTnLst>
                                        <p:animEffect transition="out" filter="fade">
                                          <p:cBhvr>
                                            <p:cTn id="52" dur="500" tmFilter="0, 0; .2, .5; .8, .5; 1, 0"/>
                                            <p:tgtEl>
                                              <p:spTgt spid="50"/>
                                            </p:tgtEl>
                                          </p:cBhvr>
                                        </p:animEffect>
                                        <p:animScale>
                                          <p:cBhvr>
                                            <p:cTn id="53" dur="250" autoRev="1" fill="hold"/>
                                            <p:tgtEl>
                                              <p:spTgt spid="50"/>
                                            </p:tgtEl>
                                          </p:cBhvr>
                                          <p:by x="105000" y="105000"/>
                                        </p:animScale>
                                      </p:childTnLst>
                                    </p:cTn>
                                  </p:par>
                                  <p:par>
                                    <p:cTn id="54" presetID="26" presetClass="emph" presetSubtype="0" fill="hold" nodeType="withEffect">
                                      <p:stCondLst>
                                        <p:cond delay="0"/>
                                      </p:stCondLst>
                                      <p:childTnLst>
                                        <p:animEffect transition="out" filter="fade">
                                          <p:cBhvr>
                                            <p:cTn id="55" dur="500" tmFilter="0, 0; .2, .5; .8, .5; 1, 0"/>
                                            <p:tgtEl>
                                              <p:spTgt spid="51"/>
                                            </p:tgtEl>
                                          </p:cBhvr>
                                        </p:animEffect>
                                        <p:animScale>
                                          <p:cBhvr>
                                            <p:cTn id="56" dur="250" autoRev="1" fill="hold"/>
                                            <p:tgtEl>
                                              <p:spTgt spid="51"/>
                                            </p:tgtEl>
                                          </p:cBhvr>
                                          <p:by x="105000" y="105000"/>
                                        </p:animScale>
                                      </p:childTnLst>
                                    </p:cTn>
                                  </p:par>
                                  <p:par>
                                    <p:cTn id="57" presetID="26" presetClass="emph" presetSubtype="0" fill="hold" nodeType="withEffect">
                                      <p:stCondLst>
                                        <p:cond delay="0"/>
                                      </p:stCondLst>
                                      <p:childTnLst>
                                        <p:animEffect transition="out" filter="fade">
                                          <p:cBhvr>
                                            <p:cTn id="58" dur="500" tmFilter="0, 0; .2, .5; .8, .5; 1, 0"/>
                                            <p:tgtEl>
                                              <p:spTgt spid="52"/>
                                            </p:tgtEl>
                                          </p:cBhvr>
                                        </p:animEffect>
                                        <p:animScale>
                                          <p:cBhvr>
                                            <p:cTn id="59" dur="250" autoRev="1" fill="hold"/>
                                            <p:tgtEl>
                                              <p:spTgt spid="52"/>
                                            </p:tgtEl>
                                          </p:cBhvr>
                                          <p:by x="105000" y="105000"/>
                                        </p:animScale>
                                      </p:childTnLst>
                                    </p:cTn>
                                  </p:par>
                                </p:childTnLst>
                              </p:cTn>
                            </p:par>
                            <p:par>
                              <p:cTn id="60" fill="hold">
                                <p:stCondLst>
                                  <p:cond delay="4000"/>
                                </p:stCondLst>
                                <p:childTnLst>
                                  <p:par>
                                    <p:cTn id="61" presetID="26" presetClass="emph" presetSubtype="0" fill="hold" nodeType="afterEffect">
                                      <p:stCondLst>
                                        <p:cond delay="0"/>
                                      </p:stCondLst>
                                      <p:childTnLst>
                                        <p:animEffect transition="out" filter="fade">
                                          <p:cBhvr>
                                            <p:cTn id="62" dur="500" tmFilter="0, 0; .2, .5; .8, .5; 1, 0"/>
                                            <p:tgtEl>
                                              <p:spTgt spid="49"/>
                                            </p:tgtEl>
                                          </p:cBhvr>
                                        </p:animEffect>
                                        <p:animScale>
                                          <p:cBhvr>
                                            <p:cTn id="63" dur="250" autoRev="1" fill="hold"/>
                                            <p:tgtEl>
                                              <p:spTgt spid="49"/>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51"/>
                                            </p:tgtEl>
                                          </p:cBhvr>
                                        </p:animEffect>
                                        <p:animScale>
                                          <p:cBhvr>
                                            <p:cTn id="66" dur="250" autoRev="1" fill="hold"/>
                                            <p:tgtEl>
                                              <p:spTgt spid="51"/>
                                            </p:tgtEl>
                                          </p:cBhvr>
                                          <p:by x="105000" y="105000"/>
                                        </p:animScale>
                                      </p:childTnLst>
                                    </p:cTn>
                                  </p:par>
                                  <p:par>
                                    <p:cTn id="67" presetID="26" presetClass="emph" presetSubtype="0" fill="hold" nodeType="withEffect">
                                      <p:stCondLst>
                                        <p:cond delay="0"/>
                                      </p:stCondLst>
                                      <p:childTnLst>
                                        <p:animEffect transition="out" filter="fade">
                                          <p:cBhvr>
                                            <p:cTn id="68" dur="500" tmFilter="0, 0; .2, .5; .8, .5; 1, 0"/>
                                            <p:tgtEl>
                                              <p:spTgt spid="52"/>
                                            </p:tgtEl>
                                          </p:cBhvr>
                                        </p:animEffect>
                                        <p:animScale>
                                          <p:cBhvr>
                                            <p:cTn id="69" dur="250" autoRev="1" fill="hold"/>
                                            <p:tgtEl>
                                              <p:spTgt spid="52"/>
                                            </p:tgtEl>
                                          </p:cBhvr>
                                          <p:by x="105000" y="105000"/>
                                        </p:animScale>
                                      </p:childTnLst>
                                    </p:cTn>
                                  </p:par>
                                  <p:par>
                                    <p:cTn id="70" presetID="26" presetClass="emph" presetSubtype="0" fill="hold" nodeType="withEffect">
                                      <p:stCondLst>
                                        <p:cond delay="0"/>
                                      </p:stCondLst>
                                      <p:childTnLst>
                                        <p:animEffect transition="out" filter="fade">
                                          <p:cBhvr>
                                            <p:cTn id="71" dur="500" tmFilter="0, 0; .2, .5; .8, .5; 1, 0"/>
                                            <p:tgtEl>
                                              <p:spTgt spid="50"/>
                                            </p:tgtEl>
                                          </p:cBhvr>
                                        </p:animEffect>
                                        <p:animScale>
                                          <p:cBhvr>
                                            <p:cTn id="72"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3" repeatCount="indefinite" fill="remove" display="0">
                      <p:stCondLst>
                        <p:cond delay="indefinite"/>
                      </p:stCondLst>
                      <p:endCondLst>
                        <p:cond evt="onStopAudio" delay="0">
                          <p:tgtEl>
                            <p:sldTgt/>
                          </p:tgtEl>
                        </p:cond>
                      </p:endCondLst>
                    </p:cTn>
                    <p:tgtEl>
                      <p:spTgt spid="55"/>
                    </p:tgtEl>
                  </p:cMediaNode>
                </p:audio>
              </p:childTnLst>
            </p:cTn>
          </p:par>
        </p:tnLst>
        <p:bldLst>
          <p:bldP spid="25"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5"/>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500" fill="hold"/>
                                            <p:tgtEl>
                                              <p:spTgt spid="49"/>
                                            </p:tgtEl>
                                            <p:attrNameLst>
                                              <p:attrName>ppt_x</p:attrName>
                                            </p:attrNameLst>
                                          </p:cBhvr>
                                          <p:tavLst>
                                            <p:tav tm="0">
                                              <p:val>
                                                <p:strVal val="#ppt_x"/>
                                              </p:val>
                                            </p:tav>
                                            <p:tav tm="100000">
                                              <p:val>
                                                <p:strVal val="#ppt_x"/>
                                              </p:val>
                                            </p:tav>
                                          </p:tavLst>
                                        </p:anim>
                                        <p:anim calcmode="lin" valueType="num">
                                          <p:cBhvr additive="base">
                                            <p:cTn id="11" dur="500" fill="hold"/>
                                            <p:tgtEl>
                                              <p:spTgt spid="49"/>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additive="base">
                                            <p:cTn id="20" dur="500" fill="hold"/>
                                            <p:tgtEl>
                                              <p:spTgt spid="51"/>
                                            </p:tgtEl>
                                            <p:attrNameLst>
                                              <p:attrName>ppt_x</p:attrName>
                                            </p:attrNameLst>
                                          </p:cBhvr>
                                          <p:tavLst>
                                            <p:tav tm="0">
                                              <p:val>
                                                <p:strVal val="#ppt_x"/>
                                              </p:val>
                                            </p:tav>
                                            <p:tav tm="100000">
                                              <p:val>
                                                <p:strVal val="#ppt_x"/>
                                              </p:val>
                                            </p:tav>
                                          </p:tavLst>
                                        </p:anim>
                                        <p:anim calcmode="lin" valueType="num">
                                          <p:cBhvr additive="base">
                                            <p:cTn id="21" dur="500" fill="hold"/>
                                            <p:tgtEl>
                                              <p:spTgt spid="51"/>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1+#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childTnLst>
                              </p:cTn>
                            </p:par>
                            <p:par>
                              <p:cTn id="47" fill="hold">
                                <p:stCondLst>
                                  <p:cond delay="3500"/>
                                </p:stCondLst>
                                <p:childTnLst>
                                  <p:par>
                                    <p:cTn id="48" presetID="26" presetClass="emph" presetSubtype="0" fill="hold" nodeType="afterEffect">
                                      <p:stCondLst>
                                        <p:cond delay="0"/>
                                      </p:stCondLst>
                                      <p:childTnLst>
                                        <p:animEffect transition="out" filter="fade">
                                          <p:cBhvr>
                                            <p:cTn id="49" dur="500" tmFilter="0, 0; .2, .5; .8, .5; 1, 0"/>
                                            <p:tgtEl>
                                              <p:spTgt spid="49"/>
                                            </p:tgtEl>
                                          </p:cBhvr>
                                        </p:animEffect>
                                        <p:animScale>
                                          <p:cBhvr>
                                            <p:cTn id="50" dur="250" autoRev="1" fill="hold"/>
                                            <p:tgtEl>
                                              <p:spTgt spid="49"/>
                                            </p:tgtEl>
                                          </p:cBhvr>
                                          <p:by x="105000" y="105000"/>
                                        </p:animScale>
                                      </p:childTnLst>
                                    </p:cTn>
                                  </p:par>
                                  <p:par>
                                    <p:cTn id="51" presetID="26" presetClass="emph" presetSubtype="0" fill="hold" nodeType="withEffect">
                                      <p:stCondLst>
                                        <p:cond delay="0"/>
                                      </p:stCondLst>
                                      <p:childTnLst>
                                        <p:animEffect transition="out" filter="fade">
                                          <p:cBhvr>
                                            <p:cTn id="52" dur="500" tmFilter="0, 0; .2, .5; .8, .5; 1, 0"/>
                                            <p:tgtEl>
                                              <p:spTgt spid="50"/>
                                            </p:tgtEl>
                                          </p:cBhvr>
                                        </p:animEffect>
                                        <p:animScale>
                                          <p:cBhvr>
                                            <p:cTn id="53" dur="250" autoRev="1" fill="hold"/>
                                            <p:tgtEl>
                                              <p:spTgt spid="50"/>
                                            </p:tgtEl>
                                          </p:cBhvr>
                                          <p:by x="105000" y="105000"/>
                                        </p:animScale>
                                      </p:childTnLst>
                                    </p:cTn>
                                  </p:par>
                                  <p:par>
                                    <p:cTn id="54" presetID="26" presetClass="emph" presetSubtype="0" fill="hold" nodeType="withEffect">
                                      <p:stCondLst>
                                        <p:cond delay="0"/>
                                      </p:stCondLst>
                                      <p:childTnLst>
                                        <p:animEffect transition="out" filter="fade">
                                          <p:cBhvr>
                                            <p:cTn id="55" dur="500" tmFilter="0, 0; .2, .5; .8, .5; 1, 0"/>
                                            <p:tgtEl>
                                              <p:spTgt spid="51"/>
                                            </p:tgtEl>
                                          </p:cBhvr>
                                        </p:animEffect>
                                        <p:animScale>
                                          <p:cBhvr>
                                            <p:cTn id="56" dur="250" autoRev="1" fill="hold"/>
                                            <p:tgtEl>
                                              <p:spTgt spid="51"/>
                                            </p:tgtEl>
                                          </p:cBhvr>
                                          <p:by x="105000" y="105000"/>
                                        </p:animScale>
                                      </p:childTnLst>
                                    </p:cTn>
                                  </p:par>
                                  <p:par>
                                    <p:cTn id="57" presetID="26" presetClass="emph" presetSubtype="0" fill="hold" nodeType="withEffect">
                                      <p:stCondLst>
                                        <p:cond delay="0"/>
                                      </p:stCondLst>
                                      <p:childTnLst>
                                        <p:animEffect transition="out" filter="fade">
                                          <p:cBhvr>
                                            <p:cTn id="58" dur="500" tmFilter="0, 0; .2, .5; .8, .5; 1, 0"/>
                                            <p:tgtEl>
                                              <p:spTgt spid="52"/>
                                            </p:tgtEl>
                                          </p:cBhvr>
                                        </p:animEffect>
                                        <p:animScale>
                                          <p:cBhvr>
                                            <p:cTn id="59" dur="250" autoRev="1" fill="hold"/>
                                            <p:tgtEl>
                                              <p:spTgt spid="52"/>
                                            </p:tgtEl>
                                          </p:cBhvr>
                                          <p:by x="105000" y="105000"/>
                                        </p:animScale>
                                      </p:childTnLst>
                                    </p:cTn>
                                  </p:par>
                                </p:childTnLst>
                              </p:cTn>
                            </p:par>
                            <p:par>
                              <p:cTn id="60" fill="hold">
                                <p:stCondLst>
                                  <p:cond delay="4000"/>
                                </p:stCondLst>
                                <p:childTnLst>
                                  <p:par>
                                    <p:cTn id="61" presetID="26" presetClass="emph" presetSubtype="0" fill="hold" nodeType="afterEffect">
                                      <p:stCondLst>
                                        <p:cond delay="0"/>
                                      </p:stCondLst>
                                      <p:childTnLst>
                                        <p:animEffect transition="out" filter="fade">
                                          <p:cBhvr>
                                            <p:cTn id="62" dur="500" tmFilter="0, 0; .2, .5; .8, .5; 1, 0"/>
                                            <p:tgtEl>
                                              <p:spTgt spid="49"/>
                                            </p:tgtEl>
                                          </p:cBhvr>
                                        </p:animEffect>
                                        <p:animScale>
                                          <p:cBhvr>
                                            <p:cTn id="63" dur="250" autoRev="1" fill="hold"/>
                                            <p:tgtEl>
                                              <p:spTgt spid="49"/>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51"/>
                                            </p:tgtEl>
                                          </p:cBhvr>
                                        </p:animEffect>
                                        <p:animScale>
                                          <p:cBhvr>
                                            <p:cTn id="66" dur="250" autoRev="1" fill="hold"/>
                                            <p:tgtEl>
                                              <p:spTgt spid="51"/>
                                            </p:tgtEl>
                                          </p:cBhvr>
                                          <p:by x="105000" y="105000"/>
                                        </p:animScale>
                                      </p:childTnLst>
                                    </p:cTn>
                                  </p:par>
                                  <p:par>
                                    <p:cTn id="67" presetID="26" presetClass="emph" presetSubtype="0" fill="hold" nodeType="withEffect">
                                      <p:stCondLst>
                                        <p:cond delay="0"/>
                                      </p:stCondLst>
                                      <p:childTnLst>
                                        <p:animEffect transition="out" filter="fade">
                                          <p:cBhvr>
                                            <p:cTn id="68" dur="500" tmFilter="0, 0; .2, .5; .8, .5; 1, 0"/>
                                            <p:tgtEl>
                                              <p:spTgt spid="52"/>
                                            </p:tgtEl>
                                          </p:cBhvr>
                                        </p:animEffect>
                                        <p:animScale>
                                          <p:cBhvr>
                                            <p:cTn id="69" dur="250" autoRev="1" fill="hold"/>
                                            <p:tgtEl>
                                              <p:spTgt spid="52"/>
                                            </p:tgtEl>
                                          </p:cBhvr>
                                          <p:by x="105000" y="105000"/>
                                        </p:animScale>
                                      </p:childTnLst>
                                    </p:cTn>
                                  </p:par>
                                  <p:par>
                                    <p:cTn id="70" presetID="26" presetClass="emph" presetSubtype="0" fill="hold" nodeType="withEffect">
                                      <p:stCondLst>
                                        <p:cond delay="0"/>
                                      </p:stCondLst>
                                      <p:childTnLst>
                                        <p:animEffect transition="out" filter="fade">
                                          <p:cBhvr>
                                            <p:cTn id="71" dur="500" tmFilter="0, 0; .2, .5; .8, .5; 1, 0"/>
                                            <p:tgtEl>
                                              <p:spTgt spid="50"/>
                                            </p:tgtEl>
                                          </p:cBhvr>
                                        </p:animEffect>
                                        <p:animScale>
                                          <p:cBhvr>
                                            <p:cTn id="72"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3" repeatCount="indefinite" fill="remove" display="0">
                      <p:stCondLst>
                        <p:cond delay="indefinite"/>
                      </p:stCondLst>
                      <p:endCondLst>
                        <p:cond evt="onStopAudio" delay="0">
                          <p:tgtEl>
                            <p:sldTgt/>
                          </p:tgtEl>
                        </p:cond>
                      </p:endCondLst>
                    </p:cTn>
                    <p:tgtEl>
                      <p:spTgt spid="55"/>
                    </p:tgtEl>
                  </p:cMediaNode>
                </p:audio>
              </p:childTnLst>
            </p:cTn>
          </p:par>
        </p:tnLst>
        <p:bldLst>
          <p:bldP spid="25" grpId="0"/>
          <p:bldP spid="2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790" y="76200"/>
            <a:ext cx="6191250" cy="6705600"/>
          </a:xfrm>
          <a:prstGeom prst="rect">
            <a:avLst/>
          </a:prstGeom>
        </p:spPr>
      </p:pic>
      <p:sp>
        <p:nvSpPr>
          <p:cNvPr id="3" name="文本占位符 2"/>
          <p:cNvSpPr>
            <a:spLocks noGrp="1"/>
          </p:cNvSpPr>
          <p:nvPr>
            <p:ph type="body" sz="quarter" idx="4294967295"/>
          </p:nvPr>
        </p:nvSpPr>
        <p:spPr>
          <a:xfrm>
            <a:off x="6023834" y="4514850"/>
            <a:ext cx="6429377" cy="914400"/>
          </a:xfrm>
          <a:prstGeom prst="rect">
            <a:avLst/>
          </a:prstGeom>
        </p:spPr>
        <p:txBody>
          <a:bodyPr>
            <a:normAutofit/>
          </a:bodyPr>
          <a:lstStyle/>
          <a:p>
            <a:pPr marL="0" indent="0">
              <a:buNone/>
            </a:pPr>
            <a:r>
              <a:rPr lang="zh-CN" altLang="en-US" sz="5400" b="1" dirty="0">
                <a:solidFill>
                  <a:schemeClr val="bg1"/>
                </a:solidFill>
                <a:latin typeface="微软雅黑" panose="020B0503020204020204" pitchFamily="34" charset="-122"/>
                <a:ea typeface="微软雅黑" panose="020B0503020204020204" pitchFamily="34" charset="-122"/>
              </a:rPr>
              <a:t>灭火的基本方法</a:t>
            </a: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405333189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A9A7CA-3645-4973-B47A-B52F28827B7D}"/>
              </a:ext>
            </a:extLst>
          </p:cNvPr>
          <p:cNvSpPr>
            <a:spLocks noGrp="1"/>
          </p:cNvSpPr>
          <p:nvPr>
            <p:ph type="title"/>
          </p:nvPr>
        </p:nvSpPr>
        <p:spPr/>
        <p:txBody>
          <a:bodyPr/>
          <a:lstStyle/>
          <a:p>
            <a:r>
              <a:rPr lang="zh-CN" altLang="en-US" dirty="0">
                <a:sym typeface="+mn-lt"/>
              </a:rPr>
              <a:t>灭火的基本方法</a:t>
            </a:r>
            <a:br>
              <a:rPr lang="en-US" altLang="zh-CN" dirty="0">
                <a:sym typeface="+mn-lt"/>
              </a:rPr>
            </a:br>
            <a:endParaRPr lang="zh-CN" altLang="en-US" dirty="0"/>
          </a:p>
        </p:txBody>
      </p:sp>
      <p:sp>
        <p:nvSpPr>
          <p:cNvPr id="41" name="文本框 186"/>
          <p:cNvSpPr txBox="1"/>
          <p:nvPr/>
        </p:nvSpPr>
        <p:spPr>
          <a:xfrm>
            <a:off x="3396126" y="1430992"/>
            <a:ext cx="6557178" cy="1053206"/>
          </a:xfrm>
          <a:prstGeom prst="rect">
            <a:avLst/>
          </a:prstGeom>
          <a:noFill/>
        </p:spPr>
        <p:txBody>
          <a:bodyPr wrap="square" lIns="91028" tIns="45514" rIns="91028" bIns="45514">
            <a:spAutoFit/>
          </a:bodyPr>
          <a:lstStyle/>
          <a:p>
            <a:pPr defTabSz="1146175">
              <a:lnSpc>
                <a:spcPct val="150000"/>
              </a:lnSpc>
              <a:defRPr/>
            </a:pPr>
            <a:r>
              <a:rPr lang="zh-CN" altLang="en-US" sz="2400" b="1" kern="0" dirty="0">
                <a:solidFill>
                  <a:schemeClr val="tx1">
                    <a:lumMod val="85000"/>
                    <a:lumOff val="15000"/>
                  </a:schemeClr>
                </a:solidFill>
                <a:latin typeface="微软雅黑" panose="020B0503020204020204" pitchFamily="34" charset="-122"/>
                <a:ea typeface="微软雅黑" panose="020B0503020204020204" pitchFamily="34" charset="-122"/>
              </a:rPr>
              <a:t>隔离法：</a:t>
            </a: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rPr>
              <a:t>即将燃烧物或燃烧物附近的可燃物质隔离或移开，不使火势蔓延而终止其燃烧，从而使火熄灭。 </a:t>
            </a:r>
          </a:p>
        </p:txBody>
      </p:sp>
      <p:sp>
        <p:nvSpPr>
          <p:cNvPr id="42" name="文本框 187"/>
          <p:cNvSpPr txBox="1"/>
          <p:nvPr/>
        </p:nvSpPr>
        <p:spPr>
          <a:xfrm>
            <a:off x="3354895" y="2889007"/>
            <a:ext cx="6598409" cy="1053206"/>
          </a:xfrm>
          <a:prstGeom prst="rect">
            <a:avLst/>
          </a:prstGeom>
          <a:noFill/>
        </p:spPr>
        <p:txBody>
          <a:bodyPr wrap="square" lIns="91028" tIns="45514" rIns="91028" bIns="45514">
            <a:spAutoFit/>
          </a:bodyPr>
          <a:lstStyle>
            <a:defPPr>
              <a:defRPr lang="zh-CN"/>
            </a:defPPr>
            <a:lvl1pPr defTabSz="1146175">
              <a:lnSpc>
                <a:spcPct val="150000"/>
              </a:lnSpc>
              <a:defRPr sz="2400" kern="0">
                <a:latin typeface="微软雅黑" panose="020B0503020204020204" pitchFamily="34" charset="-122"/>
                <a:ea typeface="微软雅黑" panose="020B0503020204020204" pitchFamily="34" charset="-122"/>
              </a:defRPr>
            </a:lvl1pPr>
          </a:lstStyle>
          <a:p>
            <a:r>
              <a:rPr lang="zh-CN" altLang="en-US" b="1" dirty="0">
                <a:solidFill>
                  <a:schemeClr val="tx1">
                    <a:lumMod val="85000"/>
                    <a:lumOff val="15000"/>
                  </a:schemeClr>
                </a:solidFill>
              </a:rPr>
              <a:t>冷却法：</a:t>
            </a:r>
            <a:r>
              <a:rPr lang="zh-CN" altLang="en-US" sz="2000" dirty="0">
                <a:solidFill>
                  <a:schemeClr val="tx1">
                    <a:lumMod val="85000"/>
                    <a:lumOff val="15000"/>
                  </a:schemeClr>
                </a:solidFill>
              </a:rPr>
              <a:t>就是降低燃烧物的温度，使温度低于燃烧点，火就会熄灭。 </a:t>
            </a:r>
          </a:p>
        </p:txBody>
      </p:sp>
      <p:sp>
        <p:nvSpPr>
          <p:cNvPr id="43" name="文本框 188"/>
          <p:cNvSpPr txBox="1"/>
          <p:nvPr/>
        </p:nvSpPr>
        <p:spPr>
          <a:xfrm>
            <a:off x="3354895" y="4439448"/>
            <a:ext cx="6964944" cy="1107580"/>
          </a:xfrm>
          <a:prstGeom prst="rect">
            <a:avLst/>
          </a:prstGeom>
          <a:noFill/>
        </p:spPr>
        <p:txBody>
          <a:bodyPr wrap="square" lIns="91028" tIns="45514" rIns="91028" bIns="45514">
            <a:spAutoFit/>
          </a:bodyPr>
          <a:lstStyle>
            <a:defPPr>
              <a:defRPr lang="zh-CN"/>
            </a:defPPr>
            <a:lvl1pPr defTabSz="1146175">
              <a:lnSpc>
                <a:spcPct val="150000"/>
              </a:lnSpc>
              <a:defRPr sz="2400" kern="0">
                <a:solidFill>
                  <a:srgbClr val="FF0000"/>
                </a:solidFill>
                <a:latin typeface="微软雅黑" panose="020B0503020204020204" pitchFamily="34" charset="-122"/>
                <a:ea typeface="微软雅黑" panose="020B0503020204020204" pitchFamily="34" charset="-122"/>
              </a:defRPr>
            </a:lvl1pPr>
          </a:lstStyle>
          <a:p>
            <a:r>
              <a:rPr lang="zh-CN" altLang="en-US" b="1" dirty="0">
                <a:solidFill>
                  <a:schemeClr val="tx1">
                    <a:lumMod val="85000"/>
                    <a:lumOff val="15000"/>
                  </a:schemeClr>
                </a:solidFill>
              </a:rPr>
              <a:t>窒息法：</a:t>
            </a:r>
            <a:r>
              <a:rPr lang="zh-CN" altLang="en-US" sz="2000" dirty="0">
                <a:solidFill>
                  <a:schemeClr val="tx1">
                    <a:lumMod val="85000"/>
                    <a:lumOff val="15000"/>
                  </a:schemeClr>
                </a:solidFill>
              </a:rPr>
              <a:t>阻止空气流入燃烧区域或用不燃烧的物质冲淡</a:t>
            </a:r>
            <a:endParaRPr lang="en-US" altLang="zh-CN" sz="2000" dirty="0">
              <a:solidFill>
                <a:schemeClr val="tx1">
                  <a:lumMod val="85000"/>
                  <a:lumOff val="15000"/>
                </a:schemeClr>
              </a:solidFill>
            </a:endParaRPr>
          </a:p>
          <a:p>
            <a:r>
              <a:rPr lang="zh-CN" altLang="en-US" sz="2000" dirty="0">
                <a:solidFill>
                  <a:schemeClr val="tx1">
                    <a:lumMod val="85000"/>
                    <a:lumOff val="15000"/>
                  </a:schemeClr>
                </a:solidFill>
              </a:rPr>
              <a:t>空气，使燃烧物得不到足够的氧气而熄灭。 </a:t>
            </a:r>
          </a:p>
        </p:txBody>
      </p:sp>
      <p:grpSp>
        <p:nvGrpSpPr>
          <p:cNvPr id="50" name="组合 49">
            <a:extLst>
              <a:ext uri="{FF2B5EF4-FFF2-40B4-BE49-F238E27FC236}">
                <a16:creationId xmlns:a16="http://schemas.microsoft.com/office/drawing/2014/main" id="{E2B9E534-D452-494C-912D-63C799F748C0}"/>
              </a:ext>
            </a:extLst>
          </p:cNvPr>
          <p:cNvGrpSpPr/>
          <p:nvPr/>
        </p:nvGrpSpPr>
        <p:grpSpPr>
          <a:xfrm>
            <a:off x="1920291" y="1499401"/>
            <a:ext cx="960120" cy="914400"/>
            <a:chOff x="1333120" y="1405579"/>
            <a:chExt cx="960120" cy="914400"/>
          </a:xfrm>
        </p:grpSpPr>
        <p:sp>
          <p:nvSpPr>
            <p:cNvPr id="51" name="五边形 50">
              <a:extLst>
                <a:ext uri="{FF2B5EF4-FFF2-40B4-BE49-F238E27FC236}">
                  <a16:creationId xmlns:a16="http://schemas.microsoft.com/office/drawing/2014/main" id="{BD230665-29F9-4067-980A-738236AEB3D4}"/>
                </a:ext>
              </a:extLst>
            </p:cNvPr>
            <p:cNvSpPr/>
            <p:nvPr/>
          </p:nvSpPr>
          <p:spPr>
            <a:xfrm>
              <a:off x="1333120" y="1405579"/>
              <a:ext cx="960120" cy="914400"/>
            </a:xfrm>
            <a:prstGeom prst="pentagon">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52" name="五边形 51">
              <a:extLst>
                <a:ext uri="{FF2B5EF4-FFF2-40B4-BE49-F238E27FC236}">
                  <a16:creationId xmlns:a16="http://schemas.microsoft.com/office/drawing/2014/main" id="{A1620DCA-DAA1-486B-A03D-E1D954582BFC}"/>
                </a:ext>
              </a:extLst>
            </p:cNvPr>
            <p:cNvSpPr/>
            <p:nvPr/>
          </p:nvSpPr>
          <p:spPr>
            <a:xfrm>
              <a:off x="1422693" y="1505174"/>
              <a:ext cx="780974" cy="743785"/>
            </a:xfrm>
            <a:prstGeom prst="pentagon">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3600" b="1" kern="0" dirty="0">
                  <a:solidFill>
                    <a:schemeClr val="bg1"/>
                  </a:solidFill>
                  <a:latin typeface="微软雅黑" panose="020B0503020204020204" pitchFamily="34" charset="-122"/>
                  <a:ea typeface="微软雅黑" panose="020B0503020204020204" pitchFamily="34" charset="-122"/>
                </a:rPr>
                <a:t>A</a:t>
              </a:r>
              <a:endParaRPr lang="zh-CN" altLang="en-US" sz="3600" b="1" kern="0" dirty="0">
                <a:solidFill>
                  <a:schemeClr val="bg1"/>
                </a:solidFill>
                <a:latin typeface="微软雅黑" panose="020B0503020204020204" pitchFamily="34" charset="-122"/>
                <a:ea typeface="微软雅黑" panose="020B0503020204020204" pitchFamily="34" charset="-122"/>
              </a:endParaRPr>
            </a:p>
          </p:txBody>
        </p:sp>
      </p:grpSp>
      <p:grpSp>
        <p:nvGrpSpPr>
          <p:cNvPr id="53" name="组合 52">
            <a:extLst>
              <a:ext uri="{FF2B5EF4-FFF2-40B4-BE49-F238E27FC236}">
                <a16:creationId xmlns:a16="http://schemas.microsoft.com/office/drawing/2014/main" id="{2678BFAB-EB07-43DA-975E-FBE15F48CDB8}"/>
              </a:ext>
            </a:extLst>
          </p:cNvPr>
          <p:cNvGrpSpPr/>
          <p:nvPr/>
        </p:nvGrpSpPr>
        <p:grpSpPr>
          <a:xfrm>
            <a:off x="1920291" y="2979445"/>
            <a:ext cx="960120" cy="914400"/>
            <a:chOff x="1333120" y="1405579"/>
            <a:chExt cx="960120" cy="914400"/>
          </a:xfrm>
        </p:grpSpPr>
        <p:sp>
          <p:nvSpPr>
            <p:cNvPr id="54" name="五边形 53">
              <a:extLst>
                <a:ext uri="{FF2B5EF4-FFF2-40B4-BE49-F238E27FC236}">
                  <a16:creationId xmlns:a16="http://schemas.microsoft.com/office/drawing/2014/main" id="{1404363C-A8E0-40B6-8BD5-CA98BFD8031B}"/>
                </a:ext>
              </a:extLst>
            </p:cNvPr>
            <p:cNvSpPr/>
            <p:nvPr/>
          </p:nvSpPr>
          <p:spPr>
            <a:xfrm>
              <a:off x="1333120" y="1405579"/>
              <a:ext cx="960120" cy="914400"/>
            </a:xfrm>
            <a:prstGeom prst="pentagon">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55" name="五边形 54">
              <a:extLst>
                <a:ext uri="{FF2B5EF4-FFF2-40B4-BE49-F238E27FC236}">
                  <a16:creationId xmlns:a16="http://schemas.microsoft.com/office/drawing/2014/main" id="{5244286C-3C38-4491-8693-E3393FBCB513}"/>
                </a:ext>
              </a:extLst>
            </p:cNvPr>
            <p:cNvSpPr/>
            <p:nvPr/>
          </p:nvSpPr>
          <p:spPr>
            <a:xfrm>
              <a:off x="1422693" y="1505174"/>
              <a:ext cx="780974" cy="743785"/>
            </a:xfrm>
            <a:prstGeom prst="pentagon">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3600" b="1" kern="0" dirty="0">
                  <a:solidFill>
                    <a:schemeClr val="bg1"/>
                  </a:solidFill>
                  <a:latin typeface="微软雅黑" panose="020B0503020204020204" pitchFamily="34" charset="-122"/>
                  <a:ea typeface="微软雅黑" panose="020B0503020204020204" pitchFamily="34" charset="-122"/>
                </a:rPr>
                <a:t>B</a:t>
              </a:r>
              <a:endParaRPr lang="zh-CN" altLang="en-US" sz="3600" b="1" kern="0" dirty="0">
                <a:solidFill>
                  <a:schemeClr val="bg1"/>
                </a:solidFill>
                <a:latin typeface="微软雅黑" panose="020B0503020204020204" pitchFamily="34" charset="-122"/>
                <a:ea typeface="微软雅黑" panose="020B0503020204020204" pitchFamily="34" charset="-122"/>
              </a:endParaRPr>
            </a:p>
          </p:txBody>
        </p:sp>
      </p:grpSp>
      <p:grpSp>
        <p:nvGrpSpPr>
          <p:cNvPr id="56" name="组合 55">
            <a:extLst>
              <a:ext uri="{FF2B5EF4-FFF2-40B4-BE49-F238E27FC236}">
                <a16:creationId xmlns:a16="http://schemas.microsoft.com/office/drawing/2014/main" id="{E2022132-6C80-43D6-B465-595BBA2EFFE3}"/>
              </a:ext>
            </a:extLst>
          </p:cNvPr>
          <p:cNvGrpSpPr/>
          <p:nvPr/>
        </p:nvGrpSpPr>
        <p:grpSpPr>
          <a:xfrm>
            <a:off x="1920291" y="4458117"/>
            <a:ext cx="960120" cy="914400"/>
            <a:chOff x="1333120" y="1405579"/>
            <a:chExt cx="960120" cy="914400"/>
          </a:xfrm>
        </p:grpSpPr>
        <p:sp>
          <p:nvSpPr>
            <p:cNvPr id="57" name="五边形 56">
              <a:extLst>
                <a:ext uri="{FF2B5EF4-FFF2-40B4-BE49-F238E27FC236}">
                  <a16:creationId xmlns:a16="http://schemas.microsoft.com/office/drawing/2014/main" id="{A26EE93C-3684-4687-A358-AD18B0E5474E}"/>
                </a:ext>
              </a:extLst>
            </p:cNvPr>
            <p:cNvSpPr/>
            <p:nvPr/>
          </p:nvSpPr>
          <p:spPr>
            <a:xfrm>
              <a:off x="1333120" y="1405579"/>
              <a:ext cx="960120" cy="914400"/>
            </a:xfrm>
            <a:prstGeom prst="pentagon">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58" name="五边形 57">
              <a:extLst>
                <a:ext uri="{FF2B5EF4-FFF2-40B4-BE49-F238E27FC236}">
                  <a16:creationId xmlns:a16="http://schemas.microsoft.com/office/drawing/2014/main" id="{3039C7AC-BBC4-45B6-8817-029E729E5936}"/>
                </a:ext>
              </a:extLst>
            </p:cNvPr>
            <p:cNvSpPr/>
            <p:nvPr/>
          </p:nvSpPr>
          <p:spPr>
            <a:xfrm>
              <a:off x="1422693" y="1505174"/>
              <a:ext cx="780974" cy="743785"/>
            </a:xfrm>
            <a:prstGeom prst="pentagon">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3600" b="1" kern="0" dirty="0">
                  <a:solidFill>
                    <a:schemeClr val="bg1"/>
                  </a:solidFill>
                  <a:latin typeface="微软雅黑" panose="020B0503020204020204" pitchFamily="34" charset="-122"/>
                  <a:ea typeface="微软雅黑" panose="020B0503020204020204" pitchFamily="34" charset="-122"/>
                </a:rPr>
                <a:t>C</a:t>
              </a:r>
              <a:endParaRPr lang="zh-CN" altLang="en-US" sz="3600" b="1" kern="0"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40749895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3000"/>
                            </p:stCondLst>
                            <p:childTnLst>
                              <p:par>
                                <p:cTn id="5" presetID="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0-#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childTnLst>
                          </p:cTn>
                        </p:par>
                        <p:par>
                          <p:cTn id="9" fill="hold">
                            <p:stCondLst>
                              <p:cond delay="3500"/>
                            </p:stCondLst>
                            <p:childTnLst>
                              <p:par>
                                <p:cTn id="10" presetID="22" presetClass="entr" presetSubtype="8"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par>
                          <p:cTn id="13" fill="hold">
                            <p:stCondLst>
                              <p:cond delay="4500"/>
                            </p:stCondLst>
                            <p:childTnLst>
                              <p:par>
                                <p:cTn id="14" presetID="2" presetClass="entr" presetSubtype="8"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additive="base">
                                        <p:cTn id="16" dur="500" fill="hold"/>
                                        <p:tgtEl>
                                          <p:spTgt spid="53"/>
                                        </p:tgtEl>
                                        <p:attrNameLst>
                                          <p:attrName>ppt_x</p:attrName>
                                        </p:attrNameLst>
                                      </p:cBhvr>
                                      <p:tavLst>
                                        <p:tav tm="0">
                                          <p:val>
                                            <p:strVal val="0-#ppt_w/2"/>
                                          </p:val>
                                        </p:tav>
                                        <p:tav tm="100000">
                                          <p:val>
                                            <p:strVal val="#ppt_x"/>
                                          </p:val>
                                        </p:tav>
                                      </p:tavLst>
                                    </p:anim>
                                    <p:anim calcmode="lin" valueType="num">
                                      <p:cBhvr additive="base">
                                        <p:cTn id="17" dur="500" fill="hold"/>
                                        <p:tgtEl>
                                          <p:spTgt spid="53"/>
                                        </p:tgtEl>
                                        <p:attrNameLst>
                                          <p:attrName>ppt_y</p:attrName>
                                        </p:attrNameLst>
                                      </p:cBhvr>
                                      <p:tavLst>
                                        <p:tav tm="0">
                                          <p:val>
                                            <p:strVal val="#ppt_y"/>
                                          </p:val>
                                        </p:tav>
                                        <p:tav tm="100000">
                                          <p:val>
                                            <p:strVal val="#ppt_y"/>
                                          </p:val>
                                        </p:tav>
                                      </p:tavLst>
                                    </p:anim>
                                  </p:childTnLst>
                                </p:cTn>
                              </p:par>
                            </p:childTnLst>
                          </p:cTn>
                        </p:par>
                        <p:par>
                          <p:cTn id="18" fill="hold">
                            <p:stCondLst>
                              <p:cond delay="5000"/>
                            </p:stCondLst>
                            <p:childTnLst>
                              <p:par>
                                <p:cTn id="19" presetID="22" presetClass="entr" presetSubtype="8"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1000"/>
                                        <p:tgtEl>
                                          <p:spTgt spid="42"/>
                                        </p:tgtEl>
                                      </p:cBhvr>
                                    </p:animEffect>
                                  </p:childTnLst>
                                </p:cTn>
                              </p:par>
                            </p:childTnLst>
                          </p:cTn>
                        </p:par>
                        <p:par>
                          <p:cTn id="22" fill="hold">
                            <p:stCondLst>
                              <p:cond delay="6000"/>
                            </p:stCondLst>
                            <p:childTnLst>
                              <p:par>
                                <p:cTn id="23" presetID="2" presetClass="entr" presetSubtype="8"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500" fill="hold"/>
                                        <p:tgtEl>
                                          <p:spTgt spid="56"/>
                                        </p:tgtEl>
                                        <p:attrNameLst>
                                          <p:attrName>ppt_x</p:attrName>
                                        </p:attrNameLst>
                                      </p:cBhvr>
                                      <p:tavLst>
                                        <p:tav tm="0">
                                          <p:val>
                                            <p:strVal val="0-#ppt_w/2"/>
                                          </p:val>
                                        </p:tav>
                                        <p:tav tm="100000">
                                          <p:val>
                                            <p:strVal val="#ppt_x"/>
                                          </p:val>
                                        </p:tav>
                                      </p:tavLst>
                                    </p:anim>
                                    <p:anim calcmode="lin" valueType="num">
                                      <p:cBhvr additive="base">
                                        <p:cTn id="26" dur="500" fill="hold"/>
                                        <p:tgtEl>
                                          <p:spTgt spid="56"/>
                                        </p:tgtEl>
                                        <p:attrNameLst>
                                          <p:attrName>ppt_y</p:attrName>
                                        </p:attrNameLst>
                                      </p:cBhvr>
                                      <p:tavLst>
                                        <p:tav tm="0">
                                          <p:val>
                                            <p:strVal val="#ppt_y"/>
                                          </p:val>
                                        </p:tav>
                                        <p:tav tm="100000">
                                          <p:val>
                                            <p:strVal val="#ppt_y"/>
                                          </p:val>
                                        </p:tav>
                                      </p:tavLst>
                                    </p:anim>
                                  </p:childTnLst>
                                </p:cTn>
                              </p:par>
                            </p:childTnLst>
                          </p:cTn>
                        </p:par>
                        <p:par>
                          <p:cTn id="27" fill="hold">
                            <p:stCondLst>
                              <p:cond delay="6500"/>
                            </p:stCondLst>
                            <p:childTnLst>
                              <p:par>
                                <p:cTn id="28" presetID="22" presetClass="entr" presetSubtype="8"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790" y="76200"/>
            <a:ext cx="6191250" cy="6705600"/>
          </a:xfrm>
          <a:prstGeom prst="rect">
            <a:avLst/>
          </a:prstGeom>
        </p:spPr>
      </p:pic>
      <p:sp>
        <p:nvSpPr>
          <p:cNvPr id="3" name="文本占位符 2"/>
          <p:cNvSpPr>
            <a:spLocks noGrp="1"/>
          </p:cNvSpPr>
          <p:nvPr>
            <p:ph type="body" sz="quarter" idx="4294967295"/>
          </p:nvPr>
        </p:nvSpPr>
        <p:spPr>
          <a:xfrm>
            <a:off x="6970002" y="4402295"/>
            <a:ext cx="6429377" cy="914400"/>
          </a:xfrm>
          <a:prstGeom prst="rect">
            <a:avLst/>
          </a:prstGeom>
        </p:spPr>
        <p:txBody>
          <a:bodyPr>
            <a:normAutofit/>
          </a:bodyPr>
          <a:lstStyle/>
          <a:p>
            <a:pPr marL="0" indent="0">
              <a:buNone/>
            </a:pPr>
            <a:r>
              <a:rPr lang="zh-CN" altLang="en-US" sz="5400" b="1" dirty="0">
                <a:solidFill>
                  <a:schemeClr val="bg1"/>
                </a:solidFill>
                <a:latin typeface="微软雅黑" panose="020B0503020204020204" pitchFamily="34" charset="-122"/>
                <a:ea typeface="微软雅黑" panose="020B0503020204020204" pitchFamily="34" charset="-122"/>
              </a:rPr>
              <a:t>火灾种类</a:t>
            </a:r>
          </a:p>
          <a:p>
            <a:pPr marL="0" indent="0">
              <a:buNone/>
            </a:pP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66227959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68480DA-7925-45E8-AD71-F8BB6F68886F}"/>
              </a:ext>
            </a:extLst>
          </p:cNvPr>
          <p:cNvSpPr>
            <a:spLocks noGrp="1"/>
          </p:cNvSpPr>
          <p:nvPr>
            <p:ph type="title"/>
          </p:nvPr>
        </p:nvSpPr>
        <p:spPr/>
        <p:txBody>
          <a:bodyPr/>
          <a:lstStyle/>
          <a:p>
            <a:r>
              <a:rPr lang="zh-CN" altLang="en-US" dirty="0">
                <a:cs typeface="+mn-ea"/>
                <a:sym typeface="+mn-lt"/>
              </a:rPr>
              <a:t>火灾种类</a:t>
            </a:r>
            <a:br>
              <a:rPr lang="zh-CN" altLang="en-US" dirty="0">
                <a:effectLst>
                  <a:outerShdw blurRad="38100" dist="38100" dir="2700000" algn="tl">
                    <a:srgbClr val="FFFFFF"/>
                  </a:outerShdw>
                </a:effectLst>
                <a:cs typeface="+mn-ea"/>
                <a:sym typeface="+mn-lt"/>
              </a:rPr>
            </a:br>
            <a:endParaRPr lang="zh-CN" altLang="en-US" dirty="0"/>
          </a:p>
        </p:txBody>
      </p:sp>
      <p:sp>
        <p:nvSpPr>
          <p:cNvPr id="2" name="矩形 1"/>
          <p:cNvSpPr/>
          <p:nvPr/>
        </p:nvSpPr>
        <p:spPr>
          <a:xfrm>
            <a:off x="2741799" y="5026032"/>
            <a:ext cx="7110123" cy="400110"/>
          </a:xfrm>
          <a:prstGeom prst="rect">
            <a:avLst/>
          </a:prstGeom>
        </p:spPr>
        <p:txBody>
          <a:bodyPr wrap="square">
            <a:spAutoFit/>
          </a:bodyPr>
          <a:lstStyle/>
          <a:p>
            <a:pPr algn="jus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电气火灾：</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凡是由电器走火漏电打火引起的火灾称为电气火灾。</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56" name="组合 55">
            <a:extLst>
              <a:ext uri="{FF2B5EF4-FFF2-40B4-BE49-F238E27FC236}">
                <a16:creationId xmlns:a16="http://schemas.microsoft.com/office/drawing/2014/main" id="{57BF9DD2-96EC-41B3-8074-0BCCC604E972}"/>
              </a:ext>
            </a:extLst>
          </p:cNvPr>
          <p:cNvGrpSpPr/>
          <p:nvPr/>
        </p:nvGrpSpPr>
        <p:grpSpPr>
          <a:xfrm>
            <a:off x="1542317" y="1220391"/>
            <a:ext cx="820551" cy="801845"/>
            <a:chOff x="2516159" y="3039003"/>
            <a:chExt cx="1088371" cy="1088371"/>
          </a:xfrm>
        </p:grpSpPr>
        <p:sp>
          <p:nvSpPr>
            <p:cNvPr id="54" name="椭圆 53">
              <a:extLst>
                <a:ext uri="{FF2B5EF4-FFF2-40B4-BE49-F238E27FC236}">
                  <a16:creationId xmlns:a16="http://schemas.microsoft.com/office/drawing/2014/main" id="{09D7144C-6A3D-4307-8225-334907699002}"/>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kern="0">
                <a:solidFill>
                  <a:schemeClr val="tx1"/>
                </a:solidFill>
                <a:latin typeface="微软雅黑" panose="020B0503020204020204" pitchFamily="34" charset="-122"/>
                <a:ea typeface="微软雅黑" panose="020B0503020204020204" pitchFamily="34" charset="-122"/>
              </a:endParaRPr>
            </a:p>
          </p:txBody>
        </p:sp>
        <p:sp>
          <p:nvSpPr>
            <p:cNvPr id="58" name="椭圆 57">
              <a:extLst>
                <a:ext uri="{FF2B5EF4-FFF2-40B4-BE49-F238E27FC236}">
                  <a16:creationId xmlns:a16="http://schemas.microsoft.com/office/drawing/2014/main" id="{5EAE4B50-128A-4847-AB55-D1857FCEBEB2}"/>
                </a:ext>
              </a:extLst>
            </p:cNvPr>
            <p:cNvSpPr/>
            <p:nvPr/>
          </p:nvSpPr>
          <p:spPr>
            <a:xfrm>
              <a:off x="2623372" y="3160335"/>
              <a:ext cx="887002" cy="887002"/>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2400" b="1" kern="0" dirty="0">
                  <a:solidFill>
                    <a:schemeClr val="bg1"/>
                  </a:solidFill>
                  <a:latin typeface="微软雅黑" panose="020B0503020204020204" pitchFamily="34" charset="-122"/>
                  <a:ea typeface="微软雅黑" panose="020B0503020204020204" pitchFamily="34" charset="-122"/>
                </a:rPr>
                <a:t>A</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a:extLst>
              <a:ext uri="{FF2B5EF4-FFF2-40B4-BE49-F238E27FC236}">
                <a16:creationId xmlns:a16="http://schemas.microsoft.com/office/drawing/2014/main" id="{B9312C3C-814E-46D9-8172-96B16E15E317}"/>
              </a:ext>
            </a:extLst>
          </p:cNvPr>
          <p:cNvGrpSpPr/>
          <p:nvPr/>
        </p:nvGrpSpPr>
        <p:grpSpPr>
          <a:xfrm>
            <a:off x="1536887" y="2182650"/>
            <a:ext cx="820551" cy="801845"/>
            <a:chOff x="2516159" y="3039003"/>
            <a:chExt cx="1088371" cy="1088371"/>
          </a:xfrm>
        </p:grpSpPr>
        <p:sp>
          <p:nvSpPr>
            <p:cNvPr id="61" name="椭圆 60">
              <a:extLst>
                <a:ext uri="{FF2B5EF4-FFF2-40B4-BE49-F238E27FC236}">
                  <a16:creationId xmlns:a16="http://schemas.microsoft.com/office/drawing/2014/main" id="{14D9EFE5-64A8-46B0-80CD-C9CB437429D4}"/>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kern="0">
                <a:solidFill>
                  <a:schemeClr val="tx1"/>
                </a:solidFill>
                <a:latin typeface="微软雅黑" panose="020B0503020204020204" pitchFamily="34" charset="-122"/>
                <a:ea typeface="微软雅黑" panose="020B0503020204020204" pitchFamily="34" charset="-122"/>
              </a:endParaRPr>
            </a:p>
          </p:txBody>
        </p:sp>
        <p:sp>
          <p:nvSpPr>
            <p:cNvPr id="62" name="椭圆 61">
              <a:extLst>
                <a:ext uri="{FF2B5EF4-FFF2-40B4-BE49-F238E27FC236}">
                  <a16:creationId xmlns:a16="http://schemas.microsoft.com/office/drawing/2014/main" id="{CE203D52-4C6E-4B89-AE7F-A9E38700A381}"/>
                </a:ext>
              </a:extLst>
            </p:cNvPr>
            <p:cNvSpPr/>
            <p:nvPr/>
          </p:nvSpPr>
          <p:spPr>
            <a:xfrm>
              <a:off x="2623372" y="3160335"/>
              <a:ext cx="887002" cy="887002"/>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2400" b="1" kern="0" dirty="0">
                  <a:solidFill>
                    <a:schemeClr val="bg1"/>
                  </a:solidFill>
                  <a:latin typeface="微软雅黑" panose="020B0503020204020204" pitchFamily="34" charset="-122"/>
                  <a:ea typeface="微软雅黑" panose="020B0503020204020204" pitchFamily="34" charset="-122"/>
                </a:rPr>
                <a:t>B</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63" name="组合 62">
            <a:extLst>
              <a:ext uri="{FF2B5EF4-FFF2-40B4-BE49-F238E27FC236}">
                <a16:creationId xmlns:a16="http://schemas.microsoft.com/office/drawing/2014/main" id="{A3E34A8C-EE7A-4B46-98A7-29F3BA1E9E38}"/>
              </a:ext>
            </a:extLst>
          </p:cNvPr>
          <p:cNvGrpSpPr/>
          <p:nvPr/>
        </p:nvGrpSpPr>
        <p:grpSpPr>
          <a:xfrm>
            <a:off x="1536886" y="3096355"/>
            <a:ext cx="820551" cy="801845"/>
            <a:chOff x="2516159" y="3039003"/>
            <a:chExt cx="1088371" cy="1088371"/>
          </a:xfrm>
        </p:grpSpPr>
        <p:sp>
          <p:nvSpPr>
            <p:cNvPr id="64" name="椭圆 63">
              <a:extLst>
                <a:ext uri="{FF2B5EF4-FFF2-40B4-BE49-F238E27FC236}">
                  <a16:creationId xmlns:a16="http://schemas.microsoft.com/office/drawing/2014/main" id="{FEFAE504-57AD-42D2-9E92-8737C0AAB68E}"/>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kern="0">
                <a:solidFill>
                  <a:schemeClr val="tx1"/>
                </a:solidFill>
                <a:latin typeface="微软雅黑" panose="020B0503020204020204" pitchFamily="34" charset="-122"/>
                <a:ea typeface="微软雅黑" panose="020B0503020204020204" pitchFamily="34" charset="-122"/>
              </a:endParaRPr>
            </a:p>
          </p:txBody>
        </p:sp>
        <p:sp>
          <p:nvSpPr>
            <p:cNvPr id="65" name="椭圆 64">
              <a:extLst>
                <a:ext uri="{FF2B5EF4-FFF2-40B4-BE49-F238E27FC236}">
                  <a16:creationId xmlns:a16="http://schemas.microsoft.com/office/drawing/2014/main" id="{5B591397-7416-4798-8205-85CCD45FD120}"/>
                </a:ext>
              </a:extLst>
            </p:cNvPr>
            <p:cNvSpPr/>
            <p:nvPr/>
          </p:nvSpPr>
          <p:spPr>
            <a:xfrm>
              <a:off x="2623372" y="3160335"/>
              <a:ext cx="887002" cy="887002"/>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2400" b="1" kern="0" dirty="0">
                  <a:solidFill>
                    <a:schemeClr val="bg1"/>
                  </a:solidFill>
                  <a:latin typeface="微软雅黑" panose="020B0503020204020204" pitchFamily="34" charset="-122"/>
                  <a:ea typeface="微软雅黑" panose="020B0503020204020204" pitchFamily="34" charset="-122"/>
                </a:rPr>
                <a:t>C</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66" name="组合 65">
            <a:extLst>
              <a:ext uri="{FF2B5EF4-FFF2-40B4-BE49-F238E27FC236}">
                <a16:creationId xmlns:a16="http://schemas.microsoft.com/office/drawing/2014/main" id="{1EE5E3E5-89FA-4323-A538-3127C99BF4B4}"/>
              </a:ext>
            </a:extLst>
          </p:cNvPr>
          <p:cNvGrpSpPr/>
          <p:nvPr/>
        </p:nvGrpSpPr>
        <p:grpSpPr>
          <a:xfrm>
            <a:off x="1547239" y="4010060"/>
            <a:ext cx="820551" cy="801845"/>
            <a:chOff x="2516159" y="3039003"/>
            <a:chExt cx="1088371" cy="1088371"/>
          </a:xfrm>
        </p:grpSpPr>
        <p:sp>
          <p:nvSpPr>
            <p:cNvPr id="67" name="椭圆 66">
              <a:extLst>
                <a:ext uri="{FF2B5EF4-FFF2-40B4-BE49-F238E27FC236}">
                  <a16:creationId xmlns:a16="http://schemas.microsoft.com/office/drawing/2014/main" id="{461A8124-9798-4A6A-BD58-A5E7BB905EF8}"/>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kern="0">
                <a:solidFill>
                  <a:schemeClr val="tx1"/>
                </a:solidFill>
                <a:latin typeface="微软雅黑" panose="020B0503020204020204" pitchFamily="34" charset="-122"/>
                <a:ea typeface="微软雅黑" panose="020B0503020204020204" pitchFamily="34" charset="-122"/>
              </a:endParaRPr>
            </a:p>
          </p:txBody>
        </p:sp>
        <p:sp>
          <p:nvSpPr>
            <p:cNvPr id="68" name="椭圆 67">
              <a:extLst>
                <a:ext uri="{FF2B5EF4-FFF2-40B4-BE49-F238E27FC236}">
                  <a16:creationId xmlns:a16="http://schemas.microsoft.com/office/drawing/2014/main" id="{66DCD16B-0BCF-4126-BF2C-3AEE70D0F57A}"/>
                </a:ext>
              </a:extLst>
            </p:cNvPr>
            <p:cNvSpPr/>
            <p:nvPr/>
          </p:nvSpPr>
          <p:spPr>
            <a:xfrm>
              <a:off x="2623372" y="3160335"/>
              <a:ext cx="887002" cy="887002"/>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2400" b="1" kern="0" dirty="0">
                  <a:solidFill>
                    <a:schemeClr val="bg1"/>
                  </a:solidFill>
                  <a:latin typeface="微软雅黑" panose="020B0503020204020204" pitchFamily="34" charset="-122"/>
                  <a:ea typeface="微软雅黑" panose="020B0503020204020204" pitchFamily="34" charset="-122"/>
                </a:rPr>
                <a:t>D</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a:extLst>
              <a:ext uri="{FF2B5EF4-FFF2-40B4-BE49-F238E27FC236}">
                <a16:creationId xmlns:a16="http://schemas.microsoft.com/office/drawing/2014/main" id="{3E57735F-8E72-4735-AE0B-070F344786C5}"/>
              </a:ext>
            </a:extLst>
          </p:cNvPr>
          <p:cNvGrpSpPr/>
          <p:nvPr/>
        </p:nvGrpSpPr>
        <p:grpSpPr>
          <a:xfrm>
            <a:off x="1547239" y="4901295"/>
            <a:ext cx="820551" cy="801845"/>
            <a:chOff x="2516159" y="3039003"/>
            <a:chExt cx="1088371" cy="1088371"/>
          </a:xfrm>
        </p:grpSpPr>
        <p:sp>
          <p:nvSpPr>
            <p:cNvPr id="70" name="椭圆 69">
              <a:extLst>
                <a:ext uri="{FF2B5EF4-FFF2-40B4-BE49-F238E27FC236}">
                  <a16:creationId xmlns:a16="http://schemas.microsoft.com/office/drawing/2014/main" id="{C9D8C814-0075-4141-9409-400513840C30}"/>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kern="0">
                <a:solidFill>
                  <a:schemeClr val="tx1"/>
                </a:solidFill>
                <a:latin typeface="微软雅黑" panose="020B0503020204020204" pitchFamily="34" charset="-122"/>
                <a:ea typeface="微软雅黑" panose="020B0503020204020204" pitchFamily="34" charset="-122"/>
              </a:endParaRPr>
            </a:p>
          </p:txBody>
        </p:sp>
        <p:sp>
          <p:nvSpPr>
            <p:cNvPr id="71" name="椭圆 70">
              <a:extLst>
                <a:ext uri="{FF2B5EF4-FFF2-40B4-BE49-F238E27FC236}">
                  <a16:creationId xmlns:a16="http://schemas.microsoft.com/office/drawing/2014/main" id="{CAB9EABE-E894-4D19-A15B-A32E2188C0C8}"/>
                </a:ext>
              </a:extLst>
            </p:cNvPr>
            <p:cNvSpPr/>
            <p:nvPr/>
          </p:nvSpPr>
          <p:spPr>
            <a:xfrm>
              <a:off x="2623372" y="3160335"/>
              <a:ext cx="887002" cy="887002"/>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2400" b="1" kern="0" dirty="0">
                  <a:solidFill>
                    <a:schemeClr val="bg1"/>
                  </a:solidFill>
                  <a:latin typeface="微软雅黑" panose="020B0503020204020204" pitchFamily="34" charset="-122"/>
                  <a:ea typeface="微软雅黑" panose="020B0503020204020204" pitchFamily="34" charset="-122"/>
                </a:rPr>
                <a:t>E</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76" name="组合 75">
            <a:extLst>
              <a:ext uri="{FF2B5EF4-FFF2-40B4-BE49-F238E27FC236}">
                <a16:creationId xmlns:a16="http://schemas.microsoft.com/office/drawing/2014/main" id="{915EF8CB-EB5F-4ACD-A34E-B932B9636C19}"/>
              </a:ext>
            </a:extLst>
          </p:cNvPr>
          <p:cNvGrpSpPr/>
          <p:nvPr/>
        </p:nvGrpSpPr>
        <p:grpSpPr>
          <a:xfrm>
            <a:off x="-731607" y="2555413"/>
            <a:ext cx="1884132" cy="1884132"/>
            <a:chOff x="-731607" y="2555413"/>
            <a:chExt cx="1884132" cy="1884132"/>
          </a:xfrm>
        </p:grpSpPr>
        <p:sp>
          <p:nvSpPr>
            <p:cNvPr id="53" name="弦形 52">
              <a:extLst>
                <a:ext uri="{FF2B5EF4-FFF2-40B4-BE49-F238E27FC236}">
                  <a16:creationId xmlns:a16="http://schemas.microsoft.com/office/drawing/2014/main" id="{4F857D2B-8230-4191-97F4-EF641EE56CC1}"/>
                </a:ext>
              </a:extLst>
            </p:cNvPr>
            <p:cNvSpPr/>
            <p:nvPr/>
          </p:nvSpPr>
          <p:spPr>
            <a:xfrm>
              <a:off x="-731607" y="2555413"/>
              <a:ext cx="1884132" cy="1884132"/>
            </a:xfrm>
            <a:prstGeom prst="chord">
              <a:avLst>
                <a:gd name="adj1" fmla="val 15488315"/>
                <a:gd name="adj2" fmla="val 6159431"/>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55" name="弦形 54">
              <a:extLst>
                <a:ext uri="{FF2B5EF4-FFF2-40B4-BE49-F238E27FC236}">
                  <a16:creationId xmlns:a16="http://schemas.microsoft.com/office/drawing/2014/main" id="{FB607633-F994-4A9B-A631-5BCEF765830C}"/>
                </a:ext>
              </a:extLst>
            </p:cNvPr>
            <p:cNvSpPr/>
            <p:nvPr/>
          </p:nvSpPr>
          <p:spPr>
            <a:xfrm>
              <a:off x="-627051" y="2689695"/>
              <a:ext cx="1675020" cy="1675020"/>
            </a:xfrm>
            <a:prstGeom prst="chord">
              <a:avLst>
                <a:gd name="adj1" fmla="val 15488315"/>
                <a:gd name="adj2" fmla="val 6159431"/>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zh-CN" altLang="en-US" sz="3600" b="1" kern="0">
                <a:solidFill>
                  <a:schemeClr val="bg1"/>
                </a:solidFill>
                <a:latin typeface="微软雅黑" panose="020B0503020204020204" pitchFamily="34" charset="-122"/>
                <a:ea typeface="微软雅黑" panose="020B0503020204020204" pitchFamily="34" charset="-122"/>
              </a:endParaRPr>
            </a:p>
          </p:txBody>
        </p:sp>
        <p:sp>
          <p:nvSpPr>
            <p:cNvPr id="59" name="文本框 58">
              <a:extLst>
                <a:ext uri="{FF2B5EF4-FFF2-40B4-BE49-F238E27FC236}">
                  <a16:creationId xmlns:a16="http://schemas.microsoft.com/office/drawing/2014/main" id="{F52927C0-05A0-4A5C-8E19-A39EAEAB0960}"/>
                </a:ext>
              </a:extLst>
            </p:cNvPr>
            <p:cNvSpPr txBox="1"/>
            <p:nvPr/>
          </p:nvSpPr>
          <p:spPr>
            <a:xfrm>
              <a:off x="-27908" y="3096355"/>
              <a:ext cx="917856" cy="954107"/>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火灾种类</a:t>
              </a:r>
            </a:p>
          </p:txBody>
        </p:sp>
      </p:grpSp>
      <p:sp>
        <p:nvSpPr>
          <p:cNvPr id="72" name="矩形 71">
            <a:extLst>
              <a:ext uri="{FF2B5EF4-FFF2-40B4-BE49-F238E27FC236}">
                <a16:creationId xmlns:a16="http://schemas.microsoft.com/office/drawing/2014/main" id="{0B8F4C3A-EC72-43BD-879C-5DD6D1710ABC}"/>
              </a:ext>
            </a:extLst>
          </p:cNvPr>
          <p:cNvSpPr/>
          <p:nvPr/>
        </p:nvSpPr>
        <p:spPr>
          <a:xfrm>
            <a:off x="2713225" y="1444165"/>
            <a:ext cx="7256685" cy="400110"/>
          </a:xfrm>
          <a:prstGeom prst="rect">
            <a:avLst/>
          </a:prstGeom>
        </p:spPr>
        <p:txBody>
          <a:bodyPr wrap="square">
            <a:spAutoFit/>
          </a:bodyPr>
          <a:lstStyle/>
          <a:p>
            <a:pPr algn="jus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普通火灾：</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凡由木材、纸张、棉、布、塑胶等固体物质所引起的火灾。</a:t>
            </a:r>
          </a:p>
        </p:txBody>
      </p:sp>
      <p:sp>
        <p:nvSpPr>
          <p:cNvPr id="73" name="矩形 72">
            <a:extLst>
              <a:ext uri="{FF2B5EF4-FFF2-40B4-BE49-F238E27FC236}">
                <a16:creationId xmlns:a16="http://schemas.microsoft.com/office/drawing/2014/main" id="{799E0779-F2E1-46DB-9BBC-9AA4F4C7F2DF}"/>
              </a:ext>
            </a:extLst>
          </p:cNvPr>
          <p:cNvSpPr/>
          <p:nvPr/>
        </p:nvSpPr>
        <p:spPr>
          <a:xfrm>
            <a:off x="2741800" y="2351178"/>
            <a:ext cx="8584961" cy="400110"/>
          </a:xfrm>
          <a:prstGeom prst="rect">
            <a:avLst/>
          </a:prstGeom>
        </p:spPr>
        <p:txBody>
          <a:bodyPr wrap="square">
            <a:spAutoFit/>
          </a:bodyPr>
          <a:lstStyle/>
          <a:p>
            <a:pPr algn="jus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油类火灾：</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凡由引火性液体及固体油脂物体所引起的火灾，如汽油、石油、煤油等。</a:t>
            </a:r>
          </a:p>
        </p:txBody>
      </p:sp>
      <p:sp>
        <p:nvSpPr>
          <p:cNvPr id="74" name="矩形 73">
            <a:extLst>
              <a:ext uri="{FF2B5EF4-FFF2-40B4-BE49-F238E27FC236}">
                <a16:creationId xmlns:a16="http://schemas.microsoft.com/office/drawing/2014/main" id="{669308D3-C5AC-485F-B2AF-209C7B01419F}"/>
              </a:ext>
            </a:extLst>
          </p:cNvPr>
          <p:cNvSpPr/>
          <p:nvPr/>
        </p:nvSpPr>
        <p:spPr>
          <a:xfrm>
            <a:off x="2713225" y="3288495"/>
            <a:ext cx="8997916" cy="400110"/>
          </a:xfrm>
          <a:prstGeom prst="rect">
            <a:avLst/>
          </a:prstGeom>
        </p:spPr>
        <p:txBody>
          <a:bodyPr wrap="square">
            <a:spAutoFit/>
          </a:bodyPr>
          <a:lstStyle/>
          <a:p>
            <a:pPr algn="jus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气体火灾：</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凡是由气体燃烧、爆炸引起的火灾都称为气体火灾，如天然气、煤气等。</a:t>
            </a:r>
          </a:p>
        </p:txBody>
      </p:sp>
      <p:sp>
        <p:nvSpPr>
          <p:cNvPr id="75" name="矩形 74">
            <a:extLst>
              <a:ext uri="{FF2B5EF4-FFF2-40B4-BE49-F238E27FC236}">
                <a16:creationId xmlns:a16="http://schemas.microsoft.com/office/drawing/2014/main" id="{87AE523D-9C6E-4001-A0AB-FD7A807274BD}"/>
              </a:ext>
            </a:extLst>
          </p:cNvPr>
          <p:cNvSpPr/>
          <p:nvPr/>
        </p:nvSpPr>
        <p:spPr>
          <a:xfrm>
            <a:off x="2713225" y="4099450"/>
            <a:ext cx="5852884" cy="553998"/>
          </a:xfrm>
          <a:prstGeom prst="rect">
            <a:avLst/>
          </a:prstGeom>
        </p:spPr>
        <p:txBody>
          <a:bodyPr wrap="none">
            <a:spAutoFit/>
          </a:bodyPr>
          <a:lstStyle/>
          <a:p>
            <a:pPr algn="just">
              <a:lnSpc>
                <a:spcPct val="150000"/>
              </a:lnSpc>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金属火灾：</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凡钾、钠、镁、锂及禁水物质引起的火灾。</a:t>
            </a:r>
          </a:p>
        </p:txBody>
      </p:sp>
    </p:spTree>
    <p:extLst>
      <p:ext uri="{BB962C8B-B14F-4D97-AF65-F5344CB8AC3E}">
        <p14:creationId xmlns:p14="http://schemas.microsoft.com/office/powerpoint/2010/main" val="353655350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fill="hold"/>
                                        <p:tgtEl>
                                          <p:spTgt spid="56"/>
                                        </p:tgtEl>
                                        <p:attrNameLst>
                                          <p:attrName>ppt_x</p:attrName>
                                        </p:attrNameLst>
                                      </p:cBhvr>
                                      <p:tavLst>
                                        <p:tav tm="0">
                                          <p:val>
                                            <p:strVal val="0-#ppt_w/2"/>
                                          </p:val>
                                        </p:tav>
                                        <p:tav tm="100000">
                                          <p:val>
                                            <p:strVal val="#ppt_x"/>
                                          </p:val>
                                        </p:tav>
                                      </p:tavLst>
                                    </p:anim>
                                    <p:anim calcmode="lin" valueType="num">
                                      <p:cBhvr additive="base">
                                        <p:cTn id="13" dur="500" fill="hold"/>
                                        <p:tgtEl>
                                          <p:spTgt spid="5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1+#ppt_w/2"/>
                                          </p:val>
                                        </p:tav>
                                        <p:tav tm="100000">
                                          <p:val>
                                            <p:strVal val="#ppt_x"/>
                                          </p:val>
                                        </p:tav>
                                      </p:tavLst>
                                    </p:anim>
                                    <p:anim calcmode="lin" valueType="num">
                                      <p:cBhvr additive="base">
                                        <p:cTn id="18" dur="500" fill="hold"/>
                                        <p:tgtEl>
                                          <p:spTgt spid="7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additive="base">
                                        <p:cTn id="22" dur="500" fill="hold"/>
                                        <p:tgtEl>
                                          <p:spTgt spid="60"/>
                                        </p:tgtEl>
                                        <p:attrNameLst>
                                          <p:attrName>ppt_x</p:attrName>
                                        </p:attrNameLst>
                                      </p:cBhvr>
                                      <p:tavLst>
                                        <p:tav tm="0">
                                          <p:val>
                                            <p:strVal val="0-#ppt_w/2"/>
                                          </p:val>
                                        </p:tav>
                                        <p:tav tm="100000">
                                          <p:val>
                                            <p:strVal val="#ppt_x"/>
                                          </p:val>
                                        </p:tav>
                                      </p:tavLst>
                                    </p:anim>
                                    <p:anim calcmode="lin" valueType="num">
                                      <p:cBhvr additive="base">
                                        <p:cTn id="23" dur="500" fill="hold"/>
                                        <p:tgtEl>
                                          <p:spTgt spid="6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1+#ppt_w/2"/>
                                          </p:val>
                                        </p:tav>
                                        <p:tav tm="100000">
                                          <p:val>
                                            <p:strVal val="#ppt_x"/>
                                          </p:val>
                                        </p:tav>
                                      </p:tavLst>
                                    </p:anim>
                                    <p:anim calcmode="lin" valueType="num">
                                      <p:cBhvr additive="base">
                                        <p:cTn id="28" dur="500" fill="hold"/>
                                        <p:tgtEl>
                                          <p:spTgt spid="7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additive="base">
                                        <p:cTn id="32" dur="500" fill="hold"/>
                                        <p:tgtEl>
                                          <p:spTgt spid="63"/>
                                        </p:tgtEl>
                                        <p:attrNameLst>
                                          <p:attrName>ppt_x</p:attrName>
                                        </p:attrNameLst>
                                      </p:cBhvr>
                                      <p:tavLst>
                                        <p:tav tm="0">
                                          <p:val>
                                            <p:strVal val="0-#ppt_w/2"/>
                                          </p:val>
                                        </p:tav>
                                        <p:tav tm="100000">
                                          <p:val>
                                            <p:strVal val="#ppt_x"/>
                                          </p:val>
                                        </p:tav>
                                      </p:tavLst>
                                    </p:anim>
                                    <p:anim calcmode="lin" valueType="num">
                                      <p:cBhvr additive="base">
                                        <p:cTn id="33" dur="500" fill="hold"/>
                                        <p:tgtEl>
                                          <p:spTgt spid="6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500" fill="hold"/>
                                        <p:tgtEl>
                                          <p:spTgt spid="74"/>
                                        </p:tgtEl>
                                        <p:attrNameLst>
                                          <p:attrName>ppt_x</p:attrName>
                                        </p:attrNameLst>
                                      </p:cBhvr>
                                      <p:tavLst>
                                        <p:tav tm="0">
                                          <p:val>
                                            <p:strVal val="1+#ppt_w/2"/>
                                          </p:val>
                                        </p:tav>
                                        <p:tav tm="100000">
                                          <p:val>
                                            <p:strVal val="#ppt_x"/>
                                          </p:val>
                                        </p:tav>
                                      </p:tavLst>
                                    </p:anim>
                                    <p:anim calcmode="lin" valueType="num">
                                      <p:cBhvr additive="base">
                                        <p:cTn id="38" dur="500" fill="hold"/>
                                        <p:tgtEl>
                                          <p:spTgt spid="7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fill="hold"/>
                                        <p:tgtEl>
                                          <p:spTgt spid="66"/>
                                        </p:tgtEl>
                                        <p:attrNameLst>
                                          <p:attrName>ppt_x</p:attrName>
                                        </p:attrNameLst>
                                      </p:cBhvr>
                                      <p:tavLst>
                                        <p:tav tm="0">
                                          <p:val>
                                            <p:strVal val="0-#ppt_w/2"/>
                                          </p:val>
                                        </p:tav>
                                        <p:tav tm="100000">
                                          <p:val>
                                            <p:strVal val="#ppt_x"/>
                                          </p:val>
                                        </p:tav>
                                      </p:tavLst>
                                    </p:anim>
                                    <p:anim calcmode="lin" valueType="num">
                                      <p:cBhvr additive="base">
                                        <p:cTn id="43" dur="500" fill="hold"/>
                                        <p:tgtEl>
                                          <p:spTgt spid="66"/>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75"/>
                                        </p:tgtEl>
                                        <p:attrNameLst>
                                          <p:attrName>style.visibility</p:attrName>
                                        </p:attrNameLst>
                                      </p:cBhvr>
                                      <p:to>
                                        <p:strVal val="visible"/>
                                      </p:to>
                                    </p:set>
                                    <p:anim calcmode="lin" valueType="num">
                                      <p:cBhvr additive="base">
                                        <p:cTn id="47" dur="500" fill="hold"/>
                                        <p:tgtEl>
                                          <p:spTgt spid="75"/>
                                        </p:tgtEl>
                                        <p:attrNameLst>
                                          <p:attrName>ppt_x</p:attrName>
                                        </p:attrNameLst>
                                      </p:cBhvr>
                                      <p:tavLst>
                                        <p:tav tm="0">
                                          <p:val>
                                            <p:strVal val="1+#ppt_w/2"/>
                                          </p:val>
                                        </p:tav>
                                        <p:tav tm="100000">
                                          <p:val>
                                            <p:strVal val="#ppt_x"/>
                                          </p:val>
                                        </p:tav>
                                      </p:tavLst>
                                    </p:anim>
                                    <p:anim calcmode="lin" valueType="num">
                                      <p:cBhvr additive="base">
                                        <p:cTn id="48" dur="500" fill="hold"/>
                                        <p:tgtEl>
                                          <p:spTgt spid="7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69"/>
                                        </p:tgtEl>
                                        <p:attrNameLst>
                                          <p:attrName>style.visibility</p:attrName>
                                        </p:attrNameLst>
                                      </p:cBhvr>
                                      <p:to>
                                        <p:strVal val="visible"/>
                                      </p:to>
                                    </p:set>
                                    <p:anim calcmode="lin" valueType="num">
                                      <p:cBhvr additive="base">
                                        <p:cTn id="52" dur="500" fill="hold"/>
                                        <p:tgtEl>
                                          <p:spTgt spid="69"/>
                                        </p:tgtEl>
                                        <p:attrNameLst>
                                          <p:attrName>ppt_x</p:attrName>
                                        </p:attrNameLst>
                                      </p:cBhvr>
                                      <p:tavLst>
                                        <p:tav tm="0">
                                          <p:val>
                                            <p:strVal val="0-#ppt_w/2"/>
                                          </p:val>
                                        </p:tav>
                                        <p:tav tm="100000">
                                          <p:val>
                                            <p:strVal val="#ppt_x"/>
                                          </p:val>
                                        </p:tav>
                                      </p:tavLst>
                                    </p:anim>
                                    <p:anim calcmode="lin" valueType="num">
                                      <p:cBhvr additive="base">
                                        <p:cTn id="53" dur="500" fill="hold"/>
                                        <p:tgtEl>
                                          <p:spTgt spid="69"/>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1+#ppt_w/2"/>
                                          </p:val>
                                        </p:tav>
                                        <p:tav tm="100000">
                                          <p:val>
                                            <p:strVal val="#ppt_x"/>
                                          </p:val>
                                        </p:tav>
                                      </p:tavLst>
                                    </p:anim>
                                    <p:anim calcmode="lin" valueType="num">
                                      <p:cBhvr additive="base">
                                        <p:cTn id="5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790" y="76200"/>
            <a:ext cx="6191250" cy="6705600"/>
          </a:xfrm>
          <a:prstGeom prst="rect">
            <a:avLst/>
          </a:prstGeom>
        </p:spPr>
      </p:pic>
      <p:sp>
        <p:nvSpPr>
          <p:cNvPr id="3" name="文本占位符 2"/>
          <p:cNvSpPr>
            <a:spLocks noGrp="1"/>
          </p:cNvSpPr>
          <p:nvPr>
            <p:ph type="body" sz="quarter" idx="4294967295"/>
          </p:nvPr>
        </p:nvSpPr>
        <p:spPr>
          <a:xfrm>
            <a:off x="5762623" y="4319644"/>
            <a:ext cx="6429377" cy="914400"/>
          </a:xfrm>
          <a:prstGeom prst="rect">
            <a:avLst/>
          </a:prstGeom>
        </p:spPr>
        <p:txBody>
          <a:bodyPr>
            <a:normAutofit/>
          </a:bodyPr>
          <a:lstStyle/>
          <a:p>
            <a:pPr marL="0" indent="0">
              <a:buNone/>
            </a:pPr>
            <a:r>
              <a:rPr lang="zh-CN" altLang="en-US" sz="5400" b="1" dirty="0">
                <a:solidFill>
                  <a:schemeClr val="bg1"/>
                </a:solidFill>
                <a:latin typeface="微软雅黑" panose="020B0503020204020204" pitchFamily="34" charset="-122"/>
                <a:ea typeface="微软雅黑" panose="020B0503020204020204" pitchFamily="34" charset="-122"/>
              </a:rPr>
              <a:t>发生火灾时怎么办</a:t>
            </a:r>
          </a:p>
          <a:p>
            <a:pPr marL="0" indent="0">
              <a:buNone/>
            </a:pP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204180683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1C8004CF-6598-4FC7-885C-16F17B6136D9}"/>
              </a:ext>
            </a:extLst>
          </p:cNvPr>
          <p:cNvSpPr>
            <a:spLocks noGrp="1"/>
          </p:cNvSpPr>
          <p:nvPr>
            <p:ph type="title"/>
          </p:nvPr>
        </p:nvSpPr>
        <p:spPr/>
        <p:txBody>
          <a:bodyPr/>
          <a:lstStyle/>
          <a:p>
            <a:r>
              <a:rPr lang="zh-CN" altLang="en-US" dirty="0"/>
              <a:t>发生火灾时怎么办</a:t>
            </a:r>
            <a:br>
              <a:rPr lang="zh-CN" altLang="en-US" dirty="0"/>
            </a:br>
            <a:endParaRPr lang="zh-CN" altLang="en-US" dirty="0"/>
          </a:p>
        </p:txBody>
      </p:sp>
      <p:sp>
        <p:nvSpPr>
          <p:cNvPr id="3" name="矩形 2"/>
          <p:cNvSpPr/>
          <p:nvPr/>
        </p:nvSpPr>
        <p:spPr>
          <a:xfrm>
            <a:off x="4436276" y="1785731"/>
            <a:ext cx="6579387" cy="1908215"/>
          </a:xfrm>
          <a:prstGeom prst="rect">
            <a:avLst/>
          </a:prstGeom>
        </p:spPr>
        <p:txBody>
          <a:bodyPr wrap="square">
            <a:spAutoFit/>
          </a:bodyPr>
          <a:lstStyle/>
          <a:p>
            <a:pPr eaLnBrk="1" hangingPunct="1">
              <a:lnSpc>
                <a:spcPct val="150000"/>
              </a:lnSpc>
              <a:spcBef>
                <a:spcPts val="1200"/>
              </a:spcBef>
            </a:pPr>
            <a:r>
              <a:rPr lang="zh-CN" altLang="en-US" b="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一般情况下，发生火灾后应当报警和救火同时进行，初起火灾首先用灭火器进行灭火。</a:t>
            </a:r>
          </a:p>
          <a:p>
            <a:pPr eaLnBrk="1" hangingPunct="1">
              <a:lnSpc>
                <a:spcPct val="150000"/>
              </a:lnSpc>
              <a:spcBef>
                <a:spcPts val="1200"/>
              </a:spcBef>
            </a:pPr>
            <a:r>
              <a:rPr lang="zh-CN" altLang="en-US" b="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当发生火灾，现场只有一个人时，应该一边呼救，一边进行处理，必须赶快报警，边跑边喊，以便取得群众的帮助。 </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545" y="1642616"/>
            <a:ext cx="3367127" cy="2002407"/>
          </a:xfrm>
          <a:prstGeom prst="roundRect">
            <a:avLst>
              <a:gd name="adj" fmla="val 3356"/>
            </a:avLst>
          </a:prstGeom>
          <a:effectLst>
            <a:outerShdw blurRad="50800" dist="38100" dir="2700000" algn="tl" rotWithShape="0">
              <a:prstClr val="black">
                <a:alpha val="40000"/>
              </a:prstClr>
            </a:outerShdw>
          </a:effec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2351" y="4115044"/>
            <a:ext cx="3362885" cy="1971663"/>
          </a:xfrm>
          <a:prstGeom prst="roundRect">
            <a:avLst>
              <a:gd name="adj" fmla="val 3356"/>
            </a:avLst>
          </a:prstGeom>
          <a:effectLst>
            <a:outerShdw blurRad="50800" dist="38100" dir="2700000" algn="tl" rotWithShape="0">
              <a:prstClr val="black">
                <a:alpha val="40000"/>
              </a:prstClr>
            </a:outerShdw>
          </a:effectLst>
        </p:spPr>
      </p:pic>
      <p:sp>
        <p:nvSpPr>
          <p:cNvPr id="11" name="矩形 10">
            <a:extLst>
              <a:ext uri="{FF2B5EF4-FFF2-40B4-BE49-F238E27FC236}">
                <a16:creationId xmlns:a16="http://schemas.microsoft.com/office/drawing/2014/main" id="{2D71BAA5-A4DE-4C6C-B97E-2F95C5C9340F}"/>
              </a:ext>
            </a:extLst>
          </p:cNvPr>
          <p:cNvSpPr/>
          <p:nvPr/>
        </p:nvSpPr>
        <p:spPr>
          <a:xfrm>
            <a:off x="871545" y="4115044"/>
            <a:ext cx="6096000" cy="1754326"/>
          </a:xfrm>
          <a:prstGeom prst="rect">
            <a:avLst/>
          </a:prstGeom>
        </p:spPr>
        <p:txBody>
          <a:bodyPr>
            <a:spAutoFit/>
          </a:bodyPr>
          <a:lstStyle/>
          <a:p>
            <a:pPr>
              <a:lnSpc>
                <a:spcPct val="150000"/>
              </a:lnSpc>
              <a:spcBef>
                <a:spcPts val="12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报警拨通“</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119”</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电话后，应沉着、准确地讲清起火单位、所在地点、起火部位、燃烧物是什么、火势大小、报警人姓名以及使用电话的号码，有条件的到路口引导消防车进来。</a:t>
            </a:r>
          </a:p>
        </p:txBody>
      </p:sp>
    </p:spTree>
    <p:extLst>
      <p:ext uri="{BB962C8B-B14F-4D97-AF65-F5344CB8AC3E}">
        <p14:creationId xmlns:p14="http://schemas.microsoft.com/office/powerpoint/2010/main" val="417657794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9"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par>
                          <p:cTn id="14" fill="hold">
                            <p:stCondLst>
                              <p:cond delay="59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6400"/>
                            </p:stCondLst>
                            <p:childTnLst>
                              <p:par>
                                <p:cTn id="19" presetID="9" presetClass="entr" presetSubtype="0"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790" y="76200"/>
            <a:ext cx="6191250" cy="6705600"/>
          </a:xfrm>
          <a:prstGeom prst="rect">
            <a:avLst/>
          </a:prstGeom>
        </p:spPr>
      </p:pic>
      <p:sp>
        <p:nvSpPr>
          <p:cNvPr id="3" name="文本占位符 2"/>
          <p:cNvSpPr>
            <a:spLocks noGrp="1"/>
          </p:cNvSpPr>
          <p:nvPr>
            <p:ph type="body" sz="quarter" idx="4294967295"/>
          </p:nvPr>
        </p:nvSpPr>
        <p:spPr>
          <a:xfrm>
            <a:off x="6795712" y="4402295"/>
            <a:ext cx="6429377" cy="914400"/>
          </a:xfrm>
          <a:prstGeom prst="rect">
            <a:avLst/>
          </a:prstGeom>
        </p:spPr>
        <p:txBody>
          <a:bodyPr>
            <a:normAutofit/>
          </a:bodyPr>
          <a:lstStyle/>
          <a:p>
            <a:pPr marL="0" indent="0">
              <a:buNone/>
            </a:pPr>
            <a:r>
              <a:rPr lang="zh-CN" altLang="en-US" sz="5400" b="1" dirty="0">
                <a:solidFill>
                  <a:schemeClr val="bg1"/>
                </a:solidFill>
                <a:latin typeface="微软雅黑" panose="020B0503020204020204" pitchFamily="34" charset="-122"/>
                <a:ea typeface="微软雅黑" panose="020B0503020204020204" pitchFamily="34" charset="-122"/>
              </a:rPr>
              <a:t>灭火剂分类</a:t>
            </a:r>
          </a:p>
          <a:p>
            <a:pPr marL="0" indent="0">
              <a:buNone/>
            </a:pP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224198451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1436D6A4-CF81-4AFA-A2C4-5D7BFB4AA69C}"/>
              </a:ext>
            </a:extLst>
          </p:cNvPr>
          <p:cNvGrpSpPr/>
          <p:nvPr/>
        </p:nvGrpSpPr>
        <p:grpSpPr>
          <a:xfrm>
            <a:off x="687457" y="2409233"/>
            <a:ext cx="3360618" cy="3284007"/>
            <a:chOff x="2516159" y="3039003"/>
            <a:chExt cx="1088371" cy="1088371"/>
          </a:xfrm>
        </p:grpSpPr>
        <p:sp>
          <p:nvSpPr>
            <p:cNvPr id="12" name="椭圆 11">
              <a:extLst>
                <a:ext uri="{FF2B5EF4-FFF2-40B4-BE49-F238E27FC236}">
                  <a16:creationId xmlns:a16="http://schemas.microsoft.com/office/drawing/2014/main" id="{E3D65020-4BA4-4E6C-BCDA-08A0DDD94A1D}"/>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kern="0">
                <a:solidFill>
                  <a:schemeClr val="tx1"/>
                </a:solidFill>
                <a:latin typeface="微软雅黑" panose="020B0503020204020204" pitchFamily="34" charset="-122"/>
                <a:ea typeface="微软雅黑" panose="020B0503020204020204" pitchFamily="34" charset="-122"/>
              </a:endParaRPr>
            </a:p>
          </p:txBody>
        </p:sp>
        <p:sp>
          <p:nvSpPr>
            <p:cNvPr id="13" name="椭圆 12">
              <a:extLst>
                <a:ext uri="{FF2B5EF4-FFF2-40B4-BE49-F238E27FC236}">
                  <a16:creationId xmlns:a16="http://schemas.microsoft.com/office/drawing/2014/main" id="{33BE908F-D7C9-4D38-BD2C-9EE348458AC5}"/>
                </a:ext>
              </a:extLst>
            </p:cNvPr>
            <p:cNvSpPr/>
            <p:nvPr/>
          </p:nvSpPr>
          <p:spPr>
            <a:xfrm>
              <a:off x="2575248" y="3104903"/>
              <a:ext cx="975120" cy="975120"/>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sp>
        <p:nvSpPr>
          <p:cNvPr id="4" name="标题 3">
            <a:extLst>
              <a:ext uri="{FF2B5EF4-FFF2-40B4-BE49-F238E27FC236}">
                <a16:creationId xmlns:a16="http://schemas.microsoft.com/office/drawing/2014/main" id="{BF427FF2-3B00-4AA2-8746-BD452523DC00}"/>
              </a:ext>
            </a:extLst>
          </p:cNvPr>
          <p:cNvSpPr>
            <a:spLocks noGrp="1"/>
          </p:cNvSpPr>
          <p:nvPr>
            <p:ph type="title"/>
          </p:nvPr>
        </p:nvSpPr>
        <p:spPr/>
        <p:txBody>
          <a:bodyPr/>
          <a:lstStyle/>
          <a:p>
            <a:r>
              <a:rPr lang="zh-CN" altLang="en-US" dirty="0"/>
              <a:t>灭火剂分类</a:t>
            </a:r>
          </a:p>
        </p:txBody>
      </p:sp>
      <p:sp>
        <p:nvSpPr>
          <p:cNvPr id="23" name="圆角矩形 22"/>
          <p:cNvSpPr/>
          <p:nvPr/>
        </p:nvSpPr>
        <p:spPr>
          <a:xfrm>
            <a:off x="-8335" y="1304925"/>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rPr>
              <a:t>A.</a:t>
            </a:r>
            <a:r>
              <a:rPr lang="zh-CN" altLang="en-US" sz="2400" b="1" dirty="0">
                <a:solidFill>
                  <a:schemeClr val="bg1"/>
                </a:solidFill>
                <a:latin typeface="微软雅黑" panose="020B0503020204020204" pitchFamily="34" charset="-122"/>
                <a:ea typeface="微软雅黑" panose="020B0503020204020204" pitchFamily="34" charset="-122"/>
                <a:cs typeface="+mn-ea"/>
              </a:rPr>
              <a:t>水（主要适用于</a:t>
            </a:r>
            <a:r>
              <a:rPr lang="en-US" altLang="zh-CN" sz="2400" b="1" dirty="0">
                <a:solidFill>
                  <a:schemeClr val="bg1"/>
                </a:solidFill>
                <a:latin typeface="微软雅黑" panose="020B0503020204020204" pitchFamily="34" charset="-122"/>
                <a:ea typeface="微软雅黑" panose="020B0503020204020204" pitchFamily="34" charset="-122"/>
                <a:cs typeface="+mn-ea"/>
              </a:rPr>
              <a:t>A</a:t>
            </a:r>
            <a:r>
              <a:rPr lang="zh-CN" altLang="en-US" sz="2400" b="1" dirty="0">
                <a:solidFill>
                  <a:schemeClr val="bg1"/>
                </a:solidFill>
                <a:latin typeface="微软雅黑" panose="020B0503020204020204" pitchFamily="34" charset="-122"/>
                <a:ea typeface="微软雅黑" panose="020B0503020204020204" pitchFamily="34" charset="-122"/>
                <a:cs typeface="+mn-ea"/>
              </a:rPr>
              <a:t>类火灾）</a:t>
            </a:r>
          </a:p>
        </p:txBody>
      </p:sp>
      <p:sp>
        <p:nvSpPr>
          <p:cNvPr id="3" name="Rectangle 3"/>
          <p:cNvSpPr txBox="1">
            <a:spLocks noChangeArrowheads="1"/>
          </p:cNvSpPr>
          <p:nvPr/>
        </p:nvSpPr>
        <p:spPr>
          <a:xfrm>
            <a:off x="4744255" y="2688043"/>
            <a:ext cx="6199970" cy="2862322"/>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lt"/>
              </a:rPr>
              <a:t>水有显著的吸热冷却效果，水在蒸发时吸收大量热量能使燃烧物质的温度降低到燃点以下，水蒸汽能稀释可燃气体和助燃气体在燃烧内的温度，并能阻止空气中的氧通向燃烧物上去。</a:t>
            </a:r>
            <a:r>
              <a:rPr lang="zh-TW"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lt"/>
              </a:rPr>
              <a:t> </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sym typeface="+mn-lt"/>
            </a:endParaRPr>
          </a:p>
        </p:txBody>
      </p:sp>
      <p:pic>
        <p:nvPicPr>
          <p:cNvPr id="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76542" y="2653362"/>
            <a:ext cx="2689678" cy="279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45439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par>
                          <p:cTn id="20" fill="hold">
                            <p:stCondLst>
                              <p:cond delay="2000"/>
                            </p:stCondLst>
                            <p:childTnLst>
                              <p:par>
                                <p:cTn id="21" presetID="22" presetClass="entr" presetSubtype="4" fill="hold" grpId="0" nodeType="after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172B15F-D29A-4657-BF97-AD0E239B2DB5}"/>
              </a:ext>
            </a:extLst>
          </p:cNvPr>
          <p:cNvSpPr>
            <a:spLocks noGrp="1"/>
          </p:cNvSpPr>
          <p:nvPr>
            <p:ph type="title"/>
          </p:nvPr>
        </p:nvSpPr>
        <p:spPr/>
        <p:txBody>
          <a:bodyPr/>
          <a:lstStyle/>
          <a:p>
            <a:r>
              <a:rPr lang="zh-CN" altLang="en-US" dirty="0"/>
              <a:t>灭火剂分类</a:t>
            </a:r>
            <a:br>
              <a:rPr lang="zh-CN" altLang="en-US" dirty="0"/>
            </a:br>
            <a:endParaRPr lang="zh-CN" altLang="en-US" dirty="0"/>
          </a:p>
        </p:txBody>
      </p:sp>
      <p:sp>
        <p:nvSpPr>
          <p:cNvPr id="5" name="圆角矩形 4"/>
          <p:cNvSpPr/>
          <p:nvPr/>
        </p:nvSpPr>
        <p:spPr>
          <a:xfrm>
            <a:off x="-8335" y="1304925"/>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rPr>
              <a:t>下列物质不能用水扑救</a:t>
            </a:r>
          </a:p>
        </p:txBody>
      </p:sp>
      <p:sp>
        <p:nvSpPr>
          <p:cNvPr id="6" name="矩形 5"/>
          <p:cNvSpPr/>
          <p:nvPr/>
        </p:nvSpPr>
        <p:spPr>
          <a:xfrm>
            <a:off x="525499" y="2138363"/>
            <a:ext cx="11345428" cy="4247317"/>
          </a:xfrm>
          <a:prstGeom prst="rect">
            <a:avLst/>
          </a:prstGeom>
        </p:spPr>
        <p:txBody>
          <a:bodyPr wrap="square">
            <a:spAutoFit/>
          </a:bodyPr>
          <a:lstStyle/>
          <a:p>
            <a:pPr marL="342900" indent="-342900">
              <a:lnSpc>
                <a:spcPct val="150000"/>
              </a:lnSpc>
              <a:buFont typeface="Wingdings" panose="05000000000000000000" pitchFamily="2" charset="2"/>
              <a:buChar char="n"/>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碱金属（钾、钠等）</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发生火灾时不能用水扑救。因 为水与碱全属作用后能生成大量的氢，容易引起爆炸。</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marL="342900" indent="-342900">
              <a:lnSpc>
                <a:spcPct val="150000"/>
              </a:lnSpc>
              <a:buFont typeface="Wingdings" panose="05000000000000000000" pitchFamily="2" charset="2"/>
              <a:buChar char="n"/>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碳化钙（电石）</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不宜用水扑救，遇水会生成乙炔气、有引起爆炸的危险。</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marL="342900" indent="-342900">
              <a:lnSpc>
                <a:spcPct val="150000"/>
              </a:lnSpc>
              <a:buFont typeface="Wingdings" panose="05000000000000000000" pitchFamily="2" charset="2"/>
              <a:buChar char="n"/>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三酸（硫酸、硝酸、盐酸）</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不宜用强大水流去扑救，因为酸近水能引起酸的飞溅、爆炸和伤人，必要时可用喷雾水扑救。</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marL="342900" indent="-342900">
              <a:lnSpc>
                <a:spcPct val="150000"/>
              </a:lnSpc>
              <a:buFont typeface="Wingdings" panose="05000000000000000000" pitchFamily="2" charset="2"/>
              <a:buChar char="n"/>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轻于水的易燃液体</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从原则上说不可以用水扑救，但原油、重油等都可以用喷雾水扑救，还有一部分能溶解于水的可燃液体也可以喷雾水稀释它（如乙二醇等）。</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marL="342900" indent="-342900">
              <a:lnSpc>
                <a:spcPct val="150000"/>
              </a:lnSpc>
              <a:buFont typeface="Wingdings" panose="05000000000000000000" pitchFamily="2" charset="2"/>
              <a:buChar char="n"/>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熔化了的铁水、钢水</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也不能用水扑救，因为在高温情况下能使水迅速蒸发井分解出氢和氧引起爆炸。</a:t>
            </a:r>
          </a:p>
        </p:txBody>
      </p:sp>
    </p:spTree>
    <p:extLst>
      <p:ext uri="{BB962C8B-B14F-4D97-AF65-F5344CB8AC3E}">
        <p14:creationId xmlns:p14="http://schemas.microsoft.com/office/powerpoint/2010/main" val="319099078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5FF68533-908C-4E20-BC32-4041AD78A0F1}"/>
              </a:ext>
            </a:extLst>
          </p:cNvPr>
          <p:cNvGrpSpPr/>
          <p:nvPr/>
        </p:nvGrpSpPr>
        <p:grpSpPr>
          <a:xfrm>
            <a:off x="687457" y="2409233"/>
            <a:ext cx="3360618" cy="3284007"/>
            <a:chOff x="2516159" y="3039003"/>
            <a:chExt cx="1088371" cy="1088371"/>
          </a:xfrm>
        </p:grpSpPr>
        <p:sp>
          <p:nvSpPr>
            <p:cNvPr id="14" name="椭圆 13">
              <a:extLst>
                <a:ext uri="{FF2B5EF4-FFF2-40B4-BE49-F238E27FC236}">
                  <a16:creationId xmlns:a16="http://schemas.microsoft.com/office/drawing/2014/main" id="{4ADF7234-6E59-4118-B51C-9874FEB311F3}"/>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kern="0">
                <a:solidFill>
                  <a:schemeClr val="tx1"/>
                </a:solidFill>
                <a:latin typeface="微软雅黑" panose="020B0503020204020204" pitchFamily="34" charset="-122"/>
                <a:ea typeface="微软雅黑" panose="020B0503020204020204" pitchFamily="34" charset="-122"/>
              </a:endParaRPr>
            </a:p>
          </p:txBody>
        </p:sp>
        <p:sp>
          <p:nvSpPr>
            <p:cNvPr id="15" name="椭圆 14">
              <a:extLst>
                <a:ext uri="{FF2B5EF4-FFF2-40B4-BE49-F238E27FC236}">
                  <a16:creationId xmlns:a16="http://schemas.microsoft.com/office/drawing/2014/main" id="{085F554E-6794-42B6-A80A-FDFAEE7DEF2F}"/>
                </a:ext>
              </a:extLst>
            </p:cNvPr>
            <p:cNvSpPr/>
            <p:nvPr/>
          </p:nvSpPr>
          <p:spPr>
            <a:xfrm>
              <a:off x="2575248" y="3104903"/>
              <a:ext cx="975120" cy="975120"/>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sp>
        <p:nvSpPr>
          <p:cNvPr id="6" name="标题 5">
            <a:extLst>
              <a:ext uri="{FF2B5EF4-FFF2-40B4-BE49-F238E27FC236}">
                <a16:creationId xmlns:a16="http://schemas.microsoft.com/office/drawing/2014/main" id="{C8E93DF8-DA11-4227-A503-9766AAF6FA1E}"/>
              </a:ext>
            </a:extLst>
          </p:cNvPr>
          <p:cNvSpPr>
            <a:spLocks noGrp="1"/>
          </p:cNvSpPr>
          <p:nvPr>
            <p:ph type="title"/>
          </p:nvPr>
        </p:nvSpPr>
        <p:spPr/>
        <p:txBody>
          <a:bodyPr/>
          <a:lstStyle/>
          <a:p>
            <a:r>
              <a:rPr lang="zh-CN" altLang="en-US" dirty="0"/>
              <a:t>灭火剂分类</a:t>
            </a:r>
            <a:br>
              <a:rPr lang="zh-CN" altLang="en-US" dirty="0"/>
            </a:br>
            <a:endParaRPr lang="zh-CN" altLang="en-US" dirty="0"/>
          </a:p>
        </p:txBody>
      </p:sp>
      <p:sp>
        <p:nvSpPr>
          <p:cNvPr id="23" name="圆角矩形 22"/>
          <p:cNvSpPr/>
          <p:nvPr/>
        </p:nvSpPr>
        <p:spPr>
          <a:xfrm>
            <a:off x="-8335" y="1304925"/>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rPr>
              <a:t>B</a:t>
            </a:r>
            <a:r>
              <a:rPr lang="en-US" altLang="zh-CN" sz="2400" b="1">
                <a:solidFill>
                  <a:schemeClr val="bg1"/>
                </a:solidFill>
                <a:latin typeface="微软雅黑" panose="020B0503020204020204" pitchFamily="34" charset="-122"/>
                <a:ea typeface="微软雅黑" panose="020B0503020204020204" pitchFamily="34" charset="-122"/>
                <a:cs typeface="+mn-ea"/>
              </a:rPr>
              <a:t>.</a:t>
            </a:r>
            <a:r>
              <a:rPr lang="zh-CN" altLang="en-US" sz="2400" b="1">
                <a:solidFill>
                  <a:schemeClr val="bg1"/>
                </a:solidFill>
                <a:latin typeface="微软雅黑" panose="020B0503020204020204" pitchFamily="34" charset="-122"/>
                <a:ea typeface="微软雅黑" panose="020B0503020204020204" pitchFamily="34" charset="-122"/>
                <a:cs typeface="+mn-ea"/>
              </a:rPr>
              <a:t>二氧化碳灭火器</a:t>
            </a:r>
            <a:r>
              <a:rPr lang="en-US" altLang="zh-CN" sz="2400" b="1">
                <a:solidFill>
                  <a:schemeClr val="bg1"/>
                </a:solidFill>
                <a:latin typeface="微软雅黑" panose="020B0503020204020204" pitchFamily="34" charset="-122"/>
                <a:ea typeface="微软雅黑" panose="020B0503020204020204" pitchFamily="34" charset="-122"/>
                <a:cs typeface="+mn-ea"/>
              </a:rPr>
              <a:t>(</a:t>
            </a:r>
            <a:r>
              <a:rPr lang="zh-CN" altLang="en-US" sz="2400" b="1">
                <a:solidFill>
                  <a:schemeClr val="bg1"/>
                </a:solidFill>
                <a:latin typeface="微软雅黑" panose="020B0503020204020204" pitchFamily="34" charset="-122"/>
                <a:ea typeface="微软雅黑" panose="020B0503020204020204" pitchFamily="34" charset="-122"/>
                <a:cs typeface="+mn-ea"/>
              </a:rPr>
              <a:t>适用于</a:t>
            </a:r>
            <a:r>
              <a:rPr lang="en-US" altLang="zh-CN" sz="2400" b="1">
                <a:solidFill>
                  <a:schemeClr val="bg1"/>
                </a:solidFill>
                <a:latin typeface="微软雅黑" panose="020B0503020204020204" pitchFamily="34" charset="-122"/>
                <a:ea typeface="微软雅黑" panose="020B0503020204020204" pitchFamily="34" charset="-122"/>
                <a:cs typeface="+mn-ea"/>
              </a:rPr>
              <a:t>A</a:t>
            </a:r>
            <a:r>
              <a:rPr lang="zh-CN" altLang="en-US" sz="2400" b="1">
                <a:solidFill>
                  <a:schemeClr val="bg1"/>
                </a:solidFill>
                <a:latin typeface="微软雅黑" panose="020B0503020204020204" pitchFamily="34" charset="-122"/>
                <a:ea typeface="微软雅黑" panose="020B0503020204020204" pitchFamily="34" charset="-122"/>
                <a:cs typeface="+mn-ea"/>
              </a:rPr>
              <a:t>、</a:t>
            </a:r>
            <a:r>
              <a:rPr lang="en-US" altLang="zh-CN" sz="2400" b="1">
                <a:solidFill>
                  <a:schemeClr val="bg1"/>
                </a:solidFill>
                <a:latin typeface="微软雅黑" panose="020B0503020204020204" pitchFamily="34" charset="-122"/>
                <a:ea typeface="微软雅黑" panose="020B0503020204020204" pitchFamily="34" charset="-122"/>
                <a:cs typeface="+mn-ea"/>
              </a:rPr>
              <a:t>B</a:t>
            </a:r>
            <a:r>
              <a:rPr lang="zh-CN" altLang="en-US" sz="2400" b="1">
                <a:solidFill>
                  <a:schemeClr val="bg1"/>
                </a:solidFill>
                <a:latin typeface="微软雅黑" panose="020B0503020204020204" pitchFamily="34" charset="-122"/>
                <a:ea typeface="微软雅黑" panose="020B0503020204020204" pitchFamily="34" charset="-122"/>
                <a:cs typeface="+mn-ea"/>
              </a:rPr>
              <a:t>、</a:t>
            </a:r>
            <a:r>
              <a:rPr lang="en-US" altLang="zh-CN" sz="2400" b="1" dirty="0">
                <a:solidFill>
                  <a:schemeClr val="bg1"/>
                </a:solidFill>
                <a:latin typeface="微软雅黑" panose="020B0503020204020204" pitchFamily="34" charset="-122"/>
                <a:ea typeface="微软雅黑" panose="020B0503020204020204" pitchFamily="34" charset="-122"/>
                <a:cs typeface="+mn-ea"/>
              </a:rPr>
              <a:t>C</a:t>
            </a:r>
            <a:r>
              <a:rPr lang="zh-CN" altLang="en-US" sz="2400" b="1">
                <a:solidFill>
                  <a:schemeClr val="bg1"/>
                </a:solidFill>
                <a:latin typeface="微软雅黑" panose="020B0503020204020204" pitchFamily="34" charset="-122"/>
                <a:ea typeface="微软雅黑" panose="020B0503020204020204" pitchFamily="34" charset="-122"/>
                <a:cs typeface="+mn-ea"/>
              </a:rPr>
              <a:t>类火灾</a:t>
            </a:r>
            <a:r>
              <a:rPr lang="en-US" altLang="zh-CN" sz="2400" b="1" dirty="0">
                <a:solidFill>
                  <a:schemeClr val="bg1"/>
                </a:solidFill>
                <a:latin typeface="微软雅黑" panose="020B0503020204020204" pitchFamily="34" charset="-122"/>
                <a:ea typeface="微软雅黑" panose="020B0503020204020204" pitchFamily="34" charset="-122"/>
                <a:cs typeface="+mn-ea"/>
              </a:rPr>
              <a:t>)</a:t>
            </a: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sp>
        <p:nvSpPr>
          <p:cNvPr id="3" name="Rectangle 3"/>
          <p:cNvSpPr txBox="1">
            <a:spLocks noChangeArrowheads="1"/>
          </p:cNvSpPr>
          <p:nvPr/>
        </p:nvSpPr>
        <p:spPr>
          <a:xfrm>
            <a:off x="4511824" y="2669812"/>
            <a:ext cx="7169362" cy="2797048"/>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zh-CN" altLang="en-US" sz="2400" dirty="0">
                <a:latin typeface="微软雅黑" panose="020B0503020204020204" pitchFamily="34" charset="-122"/>
                <a:ea typeface="微软雅黑" panose="020B0503020204020204" pitchFamily="34" charset="-122"/>
                <a:sym typeface="+mn-lt"/>
              </a:rPr>
              <a:t>二氧化碳不导电，不污损仪器设备，适用于扑救电器、精密仪器、价值高的生产设备、图书馆、档案馆等火灾。二氧化碳灭火器不能扑灭金属钾、钠、镁、铝等物质的火灾，因为二氧化碳与以上物质能起化学作用。 </a:t>
            </a:r>
          </a:p>
        </p:txBody>
      </p:sp>
      <p:pic>
        <p:nvPicPr>
          <p:cNvPr id="1026" name="Picture 2" descr="http://www.jxlksy.com/webeditor/uploadfile/2011011409401354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050"/>
          <a:stretch/>
        </p:blipFill>
        <p:spPr bwMode="auto">
          <a:xfrm>
            <a:off x="1152525" y="2400300"/>
            <a:ext cx="2556873" cy="297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3786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par>
                          <p:cTn id="20" fill="hold">
                            <p:stCondLst>
                              <p:cond delay="2000"/>
                            </p:stCondLst>
                            <p:childTnLst>
                              <p:par>
                                <p:cTn id="21" presetID="22" presetClass="entr" presetSubtype="4" fill="hold" grpId="0" nodeType="after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F4474515-706F-4C7F-B974-4EA77B49DB0A}"/>
              </a:ext>
            </a:extLst>
          </p:cNvPr>
          <p:cNvGrpSpPr/>
          <p:nvPr/>
        </p:nvGrpSpPr>
        <p:grpSpPr>
          <a:xfrm>
            <a:off x="822641" y="4776378"/>
            <a:ext cx="2851644" cy="986665"/>
            <a:chOff x="3832857" y="4249559"/>
            <a:chExt cx="4289422" cy="523220"/>
          </a:xfrm>
          <a:effectLst>
            <a:outerShdw blurRad="63500" sx="102000" sy="102000" algn="ctr" rotWithShape="0">
              <a:prstClr val="black">
                <a:alpha val="40000"/>
              </a:prstClr>
            </a:outerShdw>
          </a:effectLst>
        </p:grpSpPr>
        <p:sp>
          <p:nvSpPr>
            <p:cNvPr id="21" name="矩形: 圆角 20">
              <a:extLst>
                <a:ext uri="{FF2B5EF4-FFF2-40B4-BE49-F238E27FC236}">
                  <a16:creationId xmlns:a16="http://schemas.microsoft.com/office/drawing/2014/main" id="{937570D3-1C94-481D-961B-453FBE941F2B}"/>
                </a:ext>
              </a:extLst>
            </p:cNvPr>
            <p:cNvSpPr/>
            <p:nvPr/>
          </p:nvSpPr>
          <p:spPr>
            <a:xfrm>
              <a:off x="3832857" y="4249559"/>
              <a:ext cx="4289422" cy="523220"/>
            </a:xfrm>
            <a:prstGeom prst="roundRect">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矩形: 圆角 21">
              <a:extLst>
                <a:ext uri="{FF2B5EF4-FFF2-40B4-BE49-F238E27FC236}">
                  <a16:creationId xmlns:a16="http://schemas.microsoft.com/office/drawing/2014/main" id="{B3331928-3053-4AFC-8547-497527E385AE}"/>
                </a:ext>
              </a:extLst>
            </p:cNvPr>
            <p:cNvSpPr/>
            <p:nvPr/>
          </p:nvSpPr>
          <p:spPr>
            <a:xfrm rot="10800000">
              <a:off x="3933682" y="4279589"/>
              <a:ext cx="4149115" cy="451916"/>
            </a:xfrm>
            <a:prstGeom prst="roundRect">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4" name="组合 13">
            <a:extLst>
              <a:ext uri="{FF2B5EF4-FFF2-40B4-BE49-F238E27FC236}">
                <a16:creationId xmlns:a16="http://schemas.microsoft.com/office/drawing/2014/main" id="{ACE6490A-4287-4433-A8C9-513D296CBBBC}"/>
              </a:ext>
            </a:extLst>
          </p:cNvPr>
          <p:cNvGrpSpPr/>
          <p:nvPr/>
        </p:nvGrpSpPr>
        <p:grpSpPr>
          <a:xfrm>
            <a:off x="4090032" y="1325169"/>
            <a:ext cx="6794500" cy="986665"/>
            <a:chOff x="3832857" y="4249559"/>
            <a:chExt cx="4289422" cy="523220"/>
          </a:xfrm>
          <a:effectLst>
            <a:outerShdw blurRad="63500" sx="102000" sy="102000" algn="ctr" rotWithShape="0">
              <a:prstClr val="black">
                <a:alpha val="40000"/>
              </a:prstClr>
            </a:outerShdw>
          </a:effectLst>
        </p:grpSpPr>
        <p:sp>
          <p:nvSpPr>
            <p:cNvPr id="15" name="矩形: 圆角 14">
              <a:extLst>
                <a:ext uri="{FF2B5EF4-FFF2-40B4-BE49-F238E27FC236}">
                  <a16:creationId xmlns:a16="http://schemas.microsoft.com/office/drawing/2014/main" id="{6AF850E1-1F1B-453F-A1A3-1E7B4D46CF9D}"/>
                </a:ext>
              </a:extLst>
            </p:cNvPr>
            <p:cNvSpPr/>
            <p:nvPr/>
          </p:nvSpPr>
          <p:spPr>
            <a:xfrm>
              <a:off x="3832857" y="4249559"/>
              <a:ext cx="4289422" cy="523220"/>
            </a:xfrm>
            <a:prstGeom prst="roundRect">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矩形: 圆角 15">
              <a:extLst>
                <a:ext uri="{FF2B5EF4-FFF2-40B4-BE49-F238E27FC236}">
                  <a16:creationId xmlns:a16="http://schemas.microsoft.com/office/drawing/2014/main" id="{7A5CB8F9-3574-4A08-BAC7-02E4EFA868B1}"/>
                </a:ext>
              </a:extLst>
            </p:cNvPr>
            <p:cNvSpPr/>
            <p:nvPr/>
          </p:nvSpPr>
          <p:spPr>
            <a:xfrm rot="10800000">
              <a:off x="3902610" y="4300232"/>
              <a:ext cx="4149116" cy="451916"/>
            </a:xfrm>
            <a:prstGeom prst="roundRect">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74" name="文本框 186"/>
          <p:cNvSpPr txBox="1"/>
          <p:nvPr/>
        </p:nvSpPr>
        <p:spPr>
          <a:xfrm>
            <a:off x="4366327" y="1354961"/>
            <a:ext cx="6240641" cy="873991"/>
          </a:xfrm>
          <a:prstGeom prst="rect">
            <a:avLst/>
          </a:prstGeom>
          <a:noFill/>
        </p:spPr>
        <p:txBody>
          <a:bodyPr wrap="square" lIns="91028" tIns="45514" rIns="91028" bIns="45514">
            <a:spAutoFit/>
          </a:bodyPr>
          <a:lstStyle/>
          <a:p>
            <a:pPr defTabSz="1146175">
              <a:lnSpc>
                <a:spcPct val="150000"/>
              </a:lnSpc>
              <a:defRPr/>
            </a:pPr>
            <a:r>
              <a:rPr lang="zh-CN" altLang="en-US" kern="0" dirty="0">
                <a:solidFill>
                  <a:schemeClr val="bg1"/>
                </a:solidFill>
                <a:latin typeface="微软雅黑" panose="020B0503020204020204" pitchFamily="34" charset="-122"/>
                <a:ea typeface="微软雅黑" panose="020B0503020204020204" pitchFamily="34" charset="-122"/>
              </a:rPr>
              <a:t>我国消防法是</a:t>
            </a:r>
            <a:r>
              <a:rPr lang="en-US" altLang="zh-CN" kern="0" dirty="0">
                <a:solidFill>
                  <a:schemeClr val="bg1"/>
                </a:solidFill>
                <a:latin typeface="微软雅黑" panose="020B0503020204020204" pitchFamily="34" charset="-122"/>
                <a:ea typeface="微软雅黑" panose="020B0503020204020204" pitchFamily="34" charset="-122"/>
              </a:rPr>
              <a:t>1998</a:t>
            </a:r>
            <a:r>
              <a:rPr lang="zh-CN" altLang="en-US" kern="0" dirty="0">
                <a:solidFill>
                  <a:schemeClr val="bg1"/>
                </a:solidFill>
                <a:latin typeface="微软雅黑" panose="020B0503020204020204" pitchFamily="34" charset="-122"/>
                <a:ea typeface="微软雅黑" panose="020B0503020204020204" pitchFamily="34" charset="-122"/>
              </a:rPr>
              <a:t>年</a:t>
            </a:r>
            <a:r>
              <a:rPr lang="en-US" altLang="zh-CN" kern="0" dirty="0">
                <a:solidFill>
                  <a:schemeClr val="bg1"/>
                </a:solidFill>
                <a:latin typeface="微软雅黑" panose="020B0503020204020204" pitchFamily="34" charset="-122"/>
                <a:ea typeface="微软雅黑" panose="020B0503020204020204" pitchFamily="34" charset="-122"/>
              </a:rPr>
              <a:t>4</a:t>
            </a:r>
            <a:r>
              <a:rPr lang="zh-CN" altLang="en-US" kern="0" dirty="0">
                <a:solidFill>
                  <a:schemeClr val="bg1"/>
                </a:solidFill>
                <a:latin typeface="微软雅黑" panose="020B0503020204020204" pitchFamily="34" charset="-122"/>
                <a:ea typeface="微软雅黑" panose="020B0503020204020204" pitchFamily="34" charset="-122"/>
              </a:rPr>
              <a:t>月</a:t>
            </a:r>
            <a:r>
              <a:rPr lang="en-US" altLang="zh-CN" kern="0" dirty="0">
                <a:solidFill>
                  <a:schemeClr val="bg1"/>
                </a:solidFill>
                <a:latin typeface="微软雅黑" panose="020B0503020204020204" pitchFamily="34" charset="-122"/>
                <a:ea typeface="微软雅黑" panose="020B0503020204020204" pitchFamily="34" charset="-122"/>
              </a:rPr>
              <a:t>29</a:t>
            </a:r>
            <a:r>
              <a:rPr lang="zh-CN" altLang="en-US" kern="0" dirty="0">
                <a:solidFill>
                  <a:schemeClr val="bg1"/>
                </a:solidFill>
                <a:latin typeface="微软雅黑" panose="020B0503020204020204" pitchFamily="34" charset="-122"/>
                <a:ea typeface="微软雅黑" panose="020B0503020204020204" pitchFamily="34" charset="-122"/>
              </a:rPr>
              <a:t>日第九届全国人民代表大会常务委员会第二次会议通过，</a:t>
            </a:r>
            <a:r>
              <a:rPr lang="en-US" altLang="zh-CN" kern="0" dirty="0">
                <a:solidFill>
                  <a:schemeClr val="bg1"/>
                </a:solidFill>
                <a:latin typeface="微软雅黑" panose="020B0503020204020204" pitchFamily="34" charset="-122"/>
                <a:ea typeface="微软雅黑" panose="020B0503020204020204" pitchFamily="34" charset="-122"/>
              </a:rPr>
              <a:t>9</a:t>
            </a:r>
            <a:r>
              <a:rPr lang="zh-CN" altLang="en-US" kern="0" dirty="0">
                <a:solidFill>
                  <a:schemeClr val="bg1"/>
                </a:solidFill>
                <a:latin typeface="微软雅黑" panose="020B0503020204020204" pitchFamily="34" charset="-122"/>
                <a:ea typeface="微软雅黑" panose="020B0503020204020204" pitchFamily="34" charset="-122"/>
              </a:rPr>
              <a:t>月</a:t>
            </a:r>
            <a:r>
              <a:rPr lang="en-US" altLang="zh-CN" kern="0" dirty="0">
                <a:solidFill>
                  <a:schemeClr val="bg1"/>
                </a:solidFill>
                <a:latin typeface="微软雅黑" panose="020B0503020204020204" pitchFamily="34" charset="-122"/>
                <a:ea typeface="微软雅黑" panose="020B0503020204020204" pitchFamily="34" charset="-122"/>
              </a:rPr>
              <a:t>1</a:t>
            </a:r>
            <a:r>
              <a:rPr lang="zh-CN" altLang="en-US" kern="0" dirty="0">
                <a:solidFill>
                  <a:schemeClr val="bg1"/>
                </a:solidFill>
                <a:latin typeface="微软雅黑" panose="020B0503020204020204" pitchFamily="34" charset="-122"/>
                <a:ea typeface="微软雅黑" panose="020B0503020204020204" pitchFamily="34" charset="-122"/>
              </a:rPr>
              <a:t>日起施行。</a:t>
            </a:r>
          </a:p>
        </p:txBody>
      </p:sp>
      <p:sp>
        <p:nvSpPr>
          <p:cNvPr id="3" name="矩形 2"/>
          <p:cNvSpPr/>
          <p:nvPr/>
        </p:nvSpPr>
        <p:spPr>
          <a:xfrm>
            <a:off x="4200522" y="2431905"/>
            <a:ext cx="6783566" cy="3277820"/>
          </a:xfrm>
          <a:prstGeom prst="rect">
            <a:avLst/>
          </a:prstGeom>
        </p:spPr>
        <p:txBody>
          <a:bodyPr wrap="square">
            <a:spAutoFit/>
          </a:bodyPr>
          <a:lstStyle/>
          <a:p>
            <a:pPr eaLnBrk="1" hangingPunct="1">
              <a:lnSpc>
                <a:spcPct val="150000"/>
              </a:lnSpc>
              <a:spcBef>
                <a:spcPct val="50000"/>
              </a:spcBef>
            </a:pPr>
            <a:r>
              <a:rPr lang="zh-CN" altLang="en-GB" b="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搞消防主要是为了预防火灾和减少火灾的危害，保护公民人身、公共财产的安全，维护公共安全，保障社会主义现代化建设的顺利进行，制定本法。</a:t>
            </a:r>
            <a:endParaRPr lang="zh-CN" altLang="en-US" b="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eaLnBrk="1" hangingPunct="1">
              <a:lnSpc>
                <a:spcPct val="150000"/>
              </a:lnSpc>
              <a:spcBef>
                <a:spcPct val="50000"/>
              </a:spcBef>
            </a:pPr>
            <a:r>
              <a:rPr lang="zh-CN" altLang="en-GB" b="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我国的消防方针是“预防为主、防销结合”坚持专门机关与群众相结合的原则，实行防火安全。</a:t>
            </a:r>
            <a:endParaRPr lang="zh-CN" altLang="en-US" b="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eaLnBrk="1" hangingPunct="1">
              <a:lnSpc>
                <a:spcPct val="150000"/>
              </a:lnSpc>
              <a:spcBef>
                <a:spcPct val="50000"/>
              </a:spcBef>
            </a:pPr>
            <a:r>
              <a:rPr lang="zh-CN" altLang="en-GB" b="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发生火灾时，首先应当报警，任何人都应当无偿为报警提供便利，不得阻拦报警。严禁谎报火警！</a:t>
            </a:r>
            <a:endParaRPr lang="zh-CN" altLang="en-US" b="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pic>
        <p:nvPicPr>
          <p:cNvPr id="8" name="图片 7" descr="图片包含 物体, 手表&#10;&#10;已生成极高可信度的说明">
            <a:extLst>
              <a:ext uri="{FF2B5EF4-FFF2-40B4-BE49-F238E27FC236}">
                <a16:creationId xmlns:a16="http://schemas.microsoft.com/office/drawing/2014/main" id="{2A66C8CE-1920-4291-A643-0E76CA9B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8" y="1325169"/>
            <a:ext cx="3320412" cy="3388506"/>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6D3C9272-F2E3-4182-9461-718558AFCFC4}"/>
              </a:ext>
            </a:extLst>
          </p:cNvPr>
          <p:cNvSpPr txBox="1"/>
          <p:nvPr/>
        </p:nvSpPr>
        <p:spPr>
          <a:xfrm>
            <a:off x="755612" y="4878728"/>
            <a:ext cx="2892425" cy="830997"/>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中华人民共和国</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消防法</a:t>
            </a:r>
          </a:p>
        </p:txBody>
      </p:sp>
    </p:spTree>
    <p:extLst>
      <p:ext uri="{BB962C8B-B14F-4D97-AF65-F5344CB8AC3E}">
        <p14:creationId xmlns:p14="http://schemas.microsoft.com/office/powerpoint/2010/main" val="116290891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74"/>
                                        </p:tgtEl>
                                        <p:attrNameLst>
                                          <p:attrName>style.visibility</p:attrName>
                                        </p:attrNameLst>
                                      </p:cBhvr>
                                      <p:to>
                                        <p:strVal val="visible"/>
                                      </p:to>
                                    </p:set>
                                    <p:animEffect transition="in" filter="wipe(left)">
                                      <p:cBhvr>
                                        <p:cTn id="29" dur="250"/>
                                        <p:tgtEl>
                                          <p:spTgt spid="174"/>
                                        </p:tgtEl>
                                      </p:cBhvr>
                                    </p:animEffect>
                                  </p:childTnLst>
                                </p:cTn>
                              </p:par>
                            </p:childTnLst>
                          </p:cTn>
                        </p:par>
                        <p:par>
                          <p:cTn id="30" fill="hold">
                            <p:stCondLst>
                              <p:cond delay="3750"/>
                            </p:stCondLst>
                            <p:childTnLst>
                              <p:par>
                                <p:cTn id="31" presetID="14" presetClass="entr" presetSubtype="10" fill="hold" grpId="0" nodeType="afterEffect">
                                  <p:stCondLst>
                                    <p:cond delay="0"/>
                                  </p:stCondLst>
                                  <p:iterate type="wd">
                                    <p:tmPct val="10000"/>
                                  </p:iterate>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2854E360-0E97-4770-A4AC-F7C72D6FC7F9}"/>
              </a:ext>
            </a:extLst>
          </p:cNvPr>
          <p:cNvGrpSpPr/>
          <p:nvPr/>
        </p:nvGrpSpPr>
        <p:grpSpPr>
          <a:xfrm>
            <a:off x="687457" y="2409233"/>
            <a:ext cx="3360618" cy="3284007"/>
            <a:chOff x="2516159" y="3039003"/>
            <a:chExt cx="1088371" cy="1088371"/>
          </a:xfrm>
        </p:grpSpPr>
        <p:sp>
          <p:nvSpPr>
            <p:cNvPr id="13" name="椭圆 12">
              <a:extLst>
                <a:ext uri="{FF2B5EF4-FFF2-40B4-BE49-F238E27FC236}">
                  <a16:creationId xmlns:a16="http://schemas.microsoft.com/office/drawing/2014/main" id="{728CCC3C-2DC1-45A6-A9A0-10201EB419C0}"/>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kern="0">
                <a:solidFill>
                  <a:schemeClr val="tx1"/>
                </a:solidFill>
                <a:latin typeface="微软雅黑" panose="020B0503020204020204" pitchFamily="34" charset="-122"/>
                <a:ea typeface="微软雅黑" panose="020B0503020204020204" pitchFamily="34" charset="-122"/>
              </a:endParaRPr>
            </a:p>
          </p:txBody>
        </p:sp>
        <p:sp>
          <p:nvSpPr>
            <p:cNvPr id="14" name="椭圆 13">
              <a:extLst>
                <a:ext uri="{FF2B5EF4-FFF2-40B4-BE49-F238E27FC236}">
                  <a16:creationId xmlns:a16="http://schemas.microsoft.com/office/drawing/2014/main" id="{BE023DF1-9994-448A-9DA1-18654EDEB470}"/>
                </a:ext>
              </a:extLst>
            </p:cNvPr>
            <p:cNvSpPr/>
            <p:nvPr/>
          </p:nvSpPr>
          <p:spPr>
            <a:xfrm>
              <a:off x="2575248" y="3104903"/>
              <a:ext cx="975120" cy="975120"/>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sp>
        <p:nvSpPr>
          <p:cNvPr id="8" name="标题 7">
            <a:extLst>
              <a:ext uri="{FF2B5EF4-FFF2-40B4-BE49-F238E27FC236}">
                <a16:creationId xmlns:a16="http://schemas.microsoft.com/office/drawing/2014/main" id="{696D0349-6C22-43C9-8909-26A65F6E6205}"/>
              </a:ext>
            </a:extLst>
          </p:cNvPr>
          <p:cNvSpPr>
            <a:spLocks noGrp="1"/>
          </p:cNvSpPr>
          <p:nvPr>
            <p:ph type="title"/>
          </p:nvPr>
        </p:nvSpPr>
        <p:spPr/>
        <p:txBody>
          <a:bodyPr/>
          <a:lstStyle/>
          <a:p>
            <a:r>
              <a:rPr lang="zh-CN" altLang="en-US" dirty="0"/>
              <a:t>灭火剂分类</a:t>
            </a:r>
            <a:br>
              <a:rPr lang="zh-CN" altLang="en-US" dirty="0"/>
            </a:br>
            <a:endParaRPr lang="zh-CN" altLang="en-US" dirty="0"/>
          </a:p>
        </p:txBody>
      </p:sp>
      <p:sp>
        <p:nvSpPr>
          <p:cNvPr id="23" name="圆角矩形 22"/>
          <p:cNvSpPr/>
          <p:nvPr/>
        </p:nvSpPr>
        <p:spPr>
          <a:xfrm>
            <a:off x="-8335" y="1304925"/>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2400" b="1">
                <a:solidFill>
                  <a:schemeClr val="bg1"/>
                </a:solidFill>
                <a:latin typeface="微软雅黑" panose="020B0503020204020204" pitchFamily="34" charset="-122"/>
                <a:ea typeface="微软雅黑" panose="020B0503020204020204" pitchFamily="34" charset="-122"/>
                <a:cs typeface="+mn-ea"/>
              </a:rPr>
              <a:t>C.</a:t>
            </a:r>
            <a:r>
              <a:rPr lang="zh-CN" altLang="en-US" sz="2400" b="1">
                <a:solidFill>
                  <a:schemeClr val="bg1"/>
                </a:solidFill>
                <a:latin typeface="微软雅黑" panose="020B0503020204020204" pitchFamily="34" charset="-122"/>
                <a:ea typeface="微软雅黑" panose="020B0503020204020204" pitchFamily="34" charset="-122"/>
                <a:cs typeface="+mn-ea"/>
              </a:rPr>
              <a:t>干粉灭火器</a:t>
            </a:r>
            <a:r>
              <a:rPr lang="en-US" altLang="zh-CN" sz="2400" b="1">
                <a:solidFill>
                  <a:schemeClr val="bg1"/>
                </a:solidFill>
                <a:latin typeface="微软雅黑" panose="020B0503020204020204" pitchFamily="34" charset="-122"/>
                <a:ea typeface="微软雅黑" panose="020B0503020204020204" pitchFamily="34" charset="-122"/>
                <a:cs typeface="+mn-ea"/>
              </a:rPr>
              <a:t>(</a:t>
            </a:r>
            <a:r>
              <a:rPr lang="zh-CN" altLang="en-US" sz="2400" b="1">
                <a:solidFill>
                  <a:schemeClr val="bg1"/>
                </a:solidFill>
                <a:latin typeface="微软雅黑" panose="020B0503020204020204" pitchFamily="34" charset="-122"/>
                <a:ea typeface="微软雅黑" panose="020B0503020204020204" pitchFamily="34" charset="-122"/>
                <a:cs typeface="+mn-ea"/>
              </a:rPr>
              <a:t>适用于</a:t>
            </a:r>
            <a:r>
              <a:rPr lang="en-US" altLang="zh-CN" sz="2400" b="1">
                <a:solidFill>
                  <a:schemeClr val="bg1"/>
                </a:solidFill>
                <a:latin typeface="微软雅黑" panose="020B0503020204020204" pitchFamily="34" charset="-122"/>
                <a:ea typeface="微软雅黑" panose="020B0503020204020204" pitchFamily="34" charset="-122"/>
                <a:cs typeface="+mn-ea"/>
              </a:rPr>
              <a:t>A</a:t>
            </a:r>
            <a:r>
              <a:rPr lang="zh-CN" altLang="en-US" sz="2400" b="1">
                <a:solidFill>
                  <a:schemeClr val="bg1"/>
                </a:solidFill>
                <a:latin typeface="微软雅黑" panose="020B0503020204020204" pitchFamily="34" charset="-122"/>
                <a:ea typeface="微软雅黑" panose="020B0503020204020204" pitchFamily="34" charset="-122"/>
                <a:cs typeface="+mn-ea"/>
              </a:rPr>
              <a:t>、</a:t>
            </a:r>
            <a:r>
              <a:rPr lang="en-US" altLang="zh-CN" sz="2400" b="1">
                <a:solidFill>
                  <a:schemeClr val="bg1"/>
                </a:solidFill>
                <a:latin typeface="微软雅黑" panose="020B0503020204020204" pitchFamily="34" charset="-122"/>
                <a:ea typeface="微软雅黑" panose="020B0503020204020204" pitchFamily="34" charset="-122"/>
                <a:cs typeface="+mn-ea"/>
              </a:rPr>
              <a:t>B</a:t>
            </a:r>
            <a:r>
              <a:rPr lang="zh-CN" altLang="en-US" sz="2400" b="1">
                <a:solidFill>
                  <a:schemeClr val="bg1"/>
                </a:solidFill>
                <a:latin typeface="微软雅黑" panose="020B0503020204020204" pitchFamily="34" charset="-122"/>
                <a:ea typeface="微软雅黑" panose="020B0503020204020204" pitchFamily="34" charset="-122"/>
                <a:cs typeface="+mn-ea"/>
              </a:rPr>
              <a:t>、</a:t>
            </a:r>
            <a:r>
              <a:rPr lang="en-US" altLang="zh-CN" sz="2400" b="1" dirty="0">
                <a:solidFill>
                  <a:schemeClr val="bg1"/>
                </a:solidFill>
                <a:latin typeface="微软雅黑" panose="020B0503020204020204" pitchFamily="34" charset="-122"/>
                <a:ea typeface="微软雅黑" panose="020B0503020204020204" pitchFamily="34" charset="-122"/>
                <a:cs typeface="+mn-ea"/>
              </a:rPr>
              <a:t>C</a:t>
            </a:r>
            <a:r>
              <a:rPr lang="zh-CN" altLang="en-US" sz="2400" b="1" dirty="0">
                <a:solidFill>
                  <a:schemeClr val="bg1"/>
                </a:solidFill>
                <a:latin typeface="微软雅黑" panose="020B0503020204020204" pitchFamily="34" charset="-122"/>
                <a:ea typeface="微软雅黑" panose="020B0503020204020204" pitchFamily="34" charset="-122"/>
                <a:cs typeface="+mn-ea"/>
              </a:rPr>
              <a:t>类火   </a:t>
            </a:r>
            <a:r>
              <a:rPr lang="zh-CN" altLang="en-US" sz="2400" b="1">
                <a:solidFill>
                  <a:schemeClr val="bg1"/>
                </a:solidFill>
                <a:latin typeface="微软雅黑" panose="020B0503020204020204" pitchFamily="34" charset="-122"/>
                <a:ea typeface="微软雅黑" panose="020B0503020204020204" pitchFamily="34" charset="-122"/>
                <a:cs typeface="+mn-ea"/>
              </a:rPr>
              <a:t>灾或</a:t>
            </a:r>
            <a:r>
              <a:rPr lang="en-US" altLang="zh-CN" sz="2400" b="1">
                <a:solidFill>
                  <a:schemeClr val="bg1"/>
                </a:solidFill>
                <a:latin typeface="微软雅黑" panose="020B0503020204020204" pitchFamily="34" charset="-122"/>
                <a:ea typeface="微软雅黑" panose="020B0503020204020204" pitchFamily="34" charset="-122"/>
                <a:cs typeface="+mn-ea"/>
              </a:rPr>
              <a:t>B</a:t>
            </a:r>
            <a:r>
              <a:rPr lang="zh-CN" altLang="en-US" sz="2400" b="1">
                <a:solidFill>
                  <a:schemeClr val="bg1"/>
                </a:solidFill>
                <a:latin typeface="微软雅黑" panose="020B0503020204020204" pitchFamily="34" charset="-122"/>
                <a:ea typeface="微软雅黑" panose="020B0503020204020204" pitchFamily="34" charset="-122"/>
                <a:cs typeface="+mn-ea"/>
              </a:rPr>
              <a:t>、</a:t>
            </a:r>
            <a:r>
              <a:rPr lang="en-US" altLang="zh-CN" sz="2400" b="1" dirty="0">
                <a:solidFill>
                  <a:schemeClr val="bg1"/>
                </a:solidFill>
                <a:latin typeface="微软雅黑" panose="020B0503020204020204" pitchFamily="34" charset="-122"/>
                <a:ea typeface="微软雅黑" panose="020B0503020204020204" pitchFamily="34" charset="-122"/>
                <a:cs typeface="+mn-ea"/>
              </a:rPr>
              <a:t>C</a:t>
            </a:r>
            <a:r>
              <a:rPr lang="zh-CN" altLang="en-US" sz="2400" b="1">
                <a:solidFill>
                  <a:schemeClr val="bg1"/>
                </a:solidFill>
                <a:latin typeface="微软雅黑" panose="020B0503020204020204" pitchFamily="34" charset="-122"/>
                <a:ea typeface="微软雅黑" panose="020B0503020204020204" pitchFamily="34" charset="-122"/>
                <a:cs typeface="+mn-ea"/>
              </a:rPr>
              <a:t>类火灾</a:t>
            </a:r>
            <a:r>
              <a:rPr lang="en-US" altLang="zh-CN" sz="2400" b="1" dirty="0">
                <a:solidFill>
                  <a:schemeClr val="bg1"/>
                </a:solidFill>
                <a:latin typeface="微软雅黑" panose="020B0503020204020204" pitchFamily="34" charset="-122"/>
                <a:ea typeface="微软雅黑" panose="020B0503020204020204" pitchFamily="34" charset="-122"/>
                <a:cs typeface="+mn-ea"/>
              </a:rPr>
              <a:t>)</a:t>
            </a: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sp>
        <p:nvSpPr>
          <p:cNvPr id="3" name="Rectangle 3"/>
          <p:cNvSpPr txBox="1">
            <a:spLocks noChangeArrowheads="1"/>
          </p:cNvSpPr>
          <p:nvPr/>
        </p:nvSpPr>
        <p:spPr>
          <a:xfrm>
            <a:off x="4383881" y="2648060"/>
            <a:ext cx="6830088" cy="2862322"/>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zh-CN" altLang="en-US" sz="2400" dirty="0">
                <a:latin typeface="微软雅黑" panose="020B0503020204020204" pitchFamily="34" charset="-122"/>
                <a:ea typeface="微软雅黑" panose="020B0503020204020204" pitchFamily="34" charset="-122"/>
                <a:sym typeface="+mn-lt"/>
              </a:rPr>
              <a:t>二氧化碳不导电，不污损仪器设备，适用于扑救电器、精密仪器、价值高的生产设备、图书馆、档案馆等火灾。二氧化碳灭火器不能扑灭金属钾、钠、镁、铝等物质的火灾，因为二氧化碳与以上物质能起化学作用。 </a:t>
            </a:r>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43865" y="2827100"/>
            <a:ext cx="1613727"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70871"/>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22" presetClass="entr" presetSubtype="4" fill="hold" grpId="0" nodeType="after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24CF0A30-277F-44BD-9A48-E494587208D9}"/>
              </a:ext>
            </a:extLst>
          </p:cNvPr>
          <p:cNvGrpSpPr/>
          <p:nvPr/>
        </p:nvGrpSpPr>
        <p:grpSpPr>
          <a:xfrm>
            <a:off x="687457" y="2409233"/>
            <a:ext cx="3360618" cy="3284007"/>
            <a:chOff x="2516159" y="3039003"/>
            <a:chExt cx="1088371" cy="1088371"/>
          </a:xfrm>
        </p:grpSpPr>
        <p:sp>
          <p:nvSpPr>
            <p:cNvPr id="12" name="椭圆 11">
              <a:extLst>
                <a:ext uri="{FF2B5EF4-FFF2-40B4-BE49-F238E27FC236}">
                  <a16:creationId xmlns:a16="http://schemas.microsoft.com/office/drawing/2014/main" id="{2724F936-94F6-4B11-BB14-B482BF0323AE}"/>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kern="0">
                <a:solidFill>
                  <a:schemeClr val="tx1"/>
                </a:solidFill>
                <a:latin typeface="微软雅黑" panose="020B0503020204020204" pitchFamily="34" charset="-122"/>
                <a:ea typeface="微软雅黑" panose="020B0503020204020204" pitchFamily="34" charset="-122"/>
              </a:endParaRPr>
            </a:p>
          </p:txBody>
        </p:sp>
        <p:sp>
          <p:nvSpPr>
            <p:cNvPr id="13" name="椭圆 12">
              <a:extLst>
                <a:ext uri="{FF2B5EF4-FFF2-40B4-BE49-F238E27FC236}">
                  <a16:creationId xmlns:a16="http://schemas.microsoft.com/office/drawing/2014/main" id="{F7007A72-BB17-4CA4-A83A-79211137AEEA}"/>
                </a:ext>
              </a:extLst>
            </p:cNvPr>
            <p:cNvSpPr/>
            <p:nvPr/>
          </p:nvSpPr>
          <p:spPr>
            <a:xfrm>
              <a:off x="2575248" y="3104903"/>
              <a:ext cx="975120" cy="975120"/>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sp>
        <p:nvSpPr>
          <p:cNvPr id="8" name="标题 7">
            <a:extLst>
              <a:ext uri="{FF2B5EF4-FFF2-40B4-BE49-F238E27FC236}">
                <a16:creationId xmlns:a16="http://schemas.microsoft.com/office/drawing/2014/main" id="{C4E6EF0B-D75E-44BF-B4C7-F0573E1B9D0A}"/>
              </a:ext>
            </a:extLst>
          </p:cNvPr>
          <p:cNvSpPr>
            <a:spLocks noGrp="1"/>
          </p:cNvSpPr>
          <p:nvPr>
            <p:ph type="title"/>
          </p:nvPr>
        </p:nvSpPr>
        <p:spPr/>
        <p:txBody>
          <a:bodyPr/>
          <a:lstStyle/>
          <a:p>
            <a:r>
              <a:rPr lang="zh-CN" altLang="en-US" dirty="0"/>
              <a:t>灭火剂分类</a:t>
            </a:r>
            <a:br>
              <a:rPr lang="zh-CN" altLang="en-US" dirty="0"/>
            </a:br>
            <a:endParaRPr lang="zh-CN" altLang="en-US" dirty="0"/>
          </a:p>
        </p:txBody>
      </p:sp>
      <p:sp>
        <p:nvSpPr>
          <p:cNvPr id="23" name="圆角矩形 22"/>
          <p:cNvSpPr/>
          <p:nvPr/>
        </p:nvSpPr>
        <p:spPr>
          <a:xfrm>
            <a:off x="-8335" y="1304925"/>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rPr>
              <a:t>D.   1211</a:t>
            </a:r>
            <a:r>
              <a:rPr lang="zh-CN" altLang="en-US" sz="2400" b="1" dirty="0">
                <a:solidFill>
                  <a:schemeClr val="bg1"/>
                </a:solidFill>
                <a:latin typeface="微软雅黑" panose="020B0503020204020204" pitchFamily="34" charset="-122"/>
                <a:ea typeface="微软雅黑" panose="020B0503020204020204" pitchFamily="34" charset="-122"/>
                <a:cs typeface="+mn-ea"/>
              </a:rPr>
              <a:t>灭火器</a:t>
            </a:r>
            <a:r>
              <a:rPr lang="zh-CN" altLang="en-US" sz="2400" b="1">
                <a:solidFill>
                  <a:schemeClr val="bg1"/>
                </a:solidFill>
                <a:latin typeface="微软雅黑" panose="020B0503020204020204" pitchFamily="34" charset="-122"/>
                <a:ea typeface="微软雅黑" panose="020B0503020204020204" pitchFamily="34" charset="-122"/>
                <a:cs typeface="+mn-ea"/>
              </a:rPr>
              <a:t>（适用于</a:t>
            </a:r>
            <a:r>
              <a:rPr lang="en-US" altLang="zh-CN" sz="2400" b="1">
                <a:solidFill>
                  <a:schemeClr val="bg1"/>
                </a:solidFill>
                <a:latin typeface="微软雅黑" panose="020B0503020204020204" pitchFamily="34" charset="-122"/>
                <a:ea typeface="微软雅黑" panose="020B0503020204020204" pitchFamily="34" charset="-122"/>
                <a:cs typeface="+mn-ea"/>
              </a:rPr>
              <a:t>A</a:t>
            </a:r>
            <a:r>
              <a:rPr lang="zh-CN" altLang="en-US" sz="2400" b="1">
                <a:solidFill>
                  <a:schemeClr val="bg1"/>
                </a:solidFill>
                <a:latin typeface="微软雅黑" panose="020B0503020204020204" pitchFamily="34" charset="-122"/>
                <a:ea typeface="微软雅黑" panose="020B0503020204020204" pitchFamily="34" charset="-122"/>
                <a:cs typeface="+mn-ea"/>
              </a:rPr>
              <a:t>、</a:t>
            </a:r>
            <a:r>
              <a:rPr lang="en-US" altLang="zh-CN" sz="2400" b="1">
                <a:solidFill>
                  <a:schemeClr val="bg1"/>
                </a:solidFill>
                <a:latin typeface="微软雅黑" panose="020B0503020204020204" pitchFamily="34" charset="-122"/>
                <a:ea typeface="微软雅黑" panose="020B0503020204020204" pitchFamily="34" charset="-122"/>
                <a:cs typeface="+mn-ea"/>
              </a:rPr>
              <a:t>B</a:t>
            </a:r>
            <a:r>
              <a:rPr lang="zh-CN" altLang="en-US" sz="2400" b="1">
                <a:solidFill>
                  <a:schemeClr val="bg1"/>
                </a:solidFill>
                <a:latin typeface="微软雅黑" panose="020B0503020204020204" pitchFamily="34" charset="-122"/>
                <a:ea typeface="微软雅黑" panose="020B0503020204020204" pitchFamily="34" charset="-122"/>
                <a:cs typeface="+mn-ea"/>
              </a:rPr>
              <a:t>、</a:t>
            </a:r>
            <a:r>
              <a:rPr lang="en-US" altLang="zh-CN" sz="2400" b="1">
                <a:solidFill>
                  <a:schemeClr val="bg1"/>
                </a:solidFill>
                <a:latin typeface="微软雅黑" panose="020B0503020204020204" pitchFamily="34" charset="-122"/>
                <a:ea typeface="微软雅黑" panose="020B0503020204020204" pitchFamily="34" charset="-122"/>
                <a:cs typeface="+mn-ea"/>
              </a:rPr>
              <a:t>C</a:t>
            </a:r>
            <a:r>
              <a:rPr lang="zh-CN" altLang="en-US" sz="2400" b="1">
                <a:solidFill>
                  <a:schemeClr val="bg1"/>
                </a:solidFill>
                <a:latin typeface="微软雅黑" panose="020B0503020204020204" pitchFamily="34" charset="-122"/>
                <a:ea typeface="微软雅黑" panose="020B0503020204020204" pitchFamily="34" charset="-122"/>
                <a:cs typeface="+mn-ea"/>
              </a:rPr>
              <a:t>、</a:t>
            </a:r>
            <a:r>
              <a:rPr lang="en-US" altLang="zh-CN" sz="2400" b="1" dirty="0">
                <a:solidFill>
                  <a:schemeClr val="bg1"/>
                </a:solidFill>
                <a:latin typeface="微软雅黑" panose="020B0503020204020204" pitchFamily="34" charset="-122"/>
                <a:ea typeface="微软雅黑" panose="020B0503020204020204" pitchFamily="34" charset="-122"/>
                <a:cs typeface="+mn-ea"/>
              </a:rPr>
              <a:t>E</a:t>
            </a:r>
            <a:r>
              <a:rPr lang="zh-CN" altLang="en-US" sz="2400" b="1" dirty="0">
                <a:solidFill>
                  <a:schemeClr val="bg1"/>
                </a:solidFill>
                <a:latin typeface="微软雅黑" panose="020B0503020204020204" pitchFamily="34" charset="-122"/>
                <a:ea typeface="微软雅黑" panose="020B0503020204020204" pitchFamily="34" charset="-122"/>
                <a:cs typeface="+mn-ea"/>
              </a:rPr>
              <a:t>类火灾）</a:t>
            </a:r>
          </a:p>
        </p:txBody>
      </p:sp>
      <p:sp>
        <p:nvSpPr>
          <p:cNvPr id="3" name="Rectangle 3"/>
          <p:cNvSpPr txBox="1">
            <a:spLocks noChangeArrowheads="1"/>
          </p:cNvSpPr>
          <p:nvPr/>
        </p:nvSpPr>
        <p:spPr>
          <a:xfrm>
            <a:off x="4713560" y="2437369"/>
            <a:ext cx="6696744" cy="3360022"/>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en-US" altLang="zh-CN" sz="2400" dirty="0">
                <a:latin typeface="微软雅黑" panose="020B0503020204020204" pitchFamily="34" charset="-122"/>
                <a:ea typeface="微软雅黑" panose="020B0503020204020204" pitchFamily="34" charset="-122"/>
                <a:sym typeface="+mn-lt"/>
              </a:rPr>
              <a:t>1211</a:t>
            </a:r>
            <a:r>
              <a:rPr lang="zh-CN" altLang="en-US" sz="2400" dirty="0">
                <a:latin typeface="微软雅黑" panose="020B0503020204020204" pitchFamily="34" charset="-122"/>
                <a:ea typeface="微软雅黑" panose="020B0503020204020204" pitchFamily="34" charset="-122"/>
                <a:sym typeface="+mn-lt"/>
              </a:rPr>
              <a:t>（二氟一氯一溴甲烷）。由于灭火效能高、毒性低，现在多用于飞机、轮船、坦克和内燃机车等方面。这种灭火剂一般是充填在灭火机内，以氮气充压，并可根据需要，将灭火剂充填在固定灭火装置内。（因对臭氧层有破坏，现在正逐步减少其使用）。</a:t>
            </a:r>
          </a:p>
        </p:txBody>
      </p:sp>
      <p:pic>
        <p:nvPicPr>
          <p:cNvPr id="7"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9929"/>
          <a:stretch/>
        </p:blipFill>
        <p:spPr bwMode="auto">
          <a:xfrm>
            <a:off x="981075" y="2975456"/>
            <a:ext cx="2462213" cy="215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14372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22" presetClass="entr" presetSubtype="4" fill="hold" grpId="0" nodeType="after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790" y="76200"/>
            <a:ext cx="6191250" cy="6705600"/>
          </a:xfrm>
          <a:prstGeom prst="rect">
            <a:avLst/>
          </a:prstGeom>
        </p:spPr>
      </p:pic>
      <p:sp>
        <p:nvSpPr>
          <p:cNvPr id="3" name="文本占位符 2"/>
          <p:cNvSpPr>
            <a:spLocks noGrp="1"/>
          </p:cNvSpPr>
          <p:nvPr>
            <p:ph type="body" sz="quarter" idx="4294967295"/>
          </p:nvPr>
        </p:nvSpPr>
        <p:spPr>
          <a:xfrm>
            <a:off x="5555291" y="4402295"/>
            <a:ext cx="6429377" cy="914400"/>
          </a:xfrm>
          <a:prstGeom prst="rect">
            <a:avLst/>
          </a:prstGeom>
        </p:spPr>
        <p:txBody>
          <a:bodyPr>
            <a:normAutofit/>
          </a:bodyPr>
          <a:lstStyle/>
          <a:p>
            <a:pPr marL="0" indent="0">
              <a:buNone/>
            </a:pPr>
            <a:r>
              <a:rPr lang="zh-CN" altLang="en-US" sz="5400" b="1" dirty="0">
                <a:solidFill>
                  <a:schemeClr val="bg1"/>
                </a:solidFill>
                <a:latin typeface="微软雅黑" panose="020B0503020204020204" pitchFamily="34" charset="-122"/>
                <a:ea typeface="微软雅黑" panose="020B0503020204020204" pitchFamily="34" charset="-122"/>
              </a:rPr>
              <a:t>灭火器的使用方法</a:t>
            </a:r>
          </a:p>
          <a:p>
            <a:pPr marL="0" indent="0">
              <a:buNone/>
            </a:pP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97988858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24">
            <a:extLst>
              <a:ext uri="{FF2B5EF4-FFF2-40B4-BE49-F238E27FC236}">
                <a16:creationId xmlns:a16="http://schemas.microsoft.com/office/drawing/2014/main" id="{24DE33F9-87A9-4D90-8D1F-16CF4B94E3AD}"/>
              </a:ext>
            </a:extLst>
          </p:cNvPr>
          <p:cNvSpPr>
            <a:spLocks noGrp="1"/>
          </p:cNvSpPr>
          <p:nvPr>
            <p:ph type="title"/>
          </p:nvPr>
        </p:nvSpPr>
        <p:spPr/>
        <p:txBody>
          <a:bodyPr/>
          <a:lstStyle/>
          <a:p>
            <a:r>
              <a:rPr lang="zh-CN" altLang="en-US" dirty="0"/>
              <a:t>灭火器的使用方法</a:t>
            </a:r>
            <a:br>
              <a:rPr lang="zh-CN" altLang="en-US" dirty="0"/>
            </a:br>
            <a:endParaRPr lang="zh-CN" altLang="en-US" dirty="0"/>
          </a:p>
        </p:txBody>
      </p:sp>
      <p:sp>
        <p:nvSpPr>
          <p:cNvPr id="24" name="文本框 20"/>
          <p:cNvSpPr txBox="1"/>
          <p:nvPr/>
        </p:nvSpPr>
        <p:spPr>
          <a:xfrm>
            <a:off x="6421598" y="1585335"/>
            <a:ext cx="4800482" cy="707470"/>
          </a:xfrm>
          <a:prstGeom prst="rect">
            <a:avLst/>
          </a:prstGeom>
          <a:noFill/>
        </p:spPr>
        <p:txBody>
          <a:bodyPr wrap="none" lIns="91028" tIns="45514" rIns="91028" bIns="45514">
            <a:spAutoFit/>
          </a:bodyPr>
          <a:lstStyle/>
          <a:p>
            <a:pPr defTabSz="1146175">
              <a:defRPr/>
            </a:pPr>
            <a:r>
              <a:rPr lang="zh-CN" altLang="en-US"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左手紧握鸭舌把，右手把拉环迅速抽出，</a:t>
            </a:r>
            <a:endParaRPr lang="en-US" altLang="zh-CN"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endParaRPr>
          </a:p>
          <a:p>
            <a:pPr defTabSz="1146175">
              <a:defRPr/>
            </a:pPr>
            <a:r>
              <a:rPr lang="zh-CN" altLang="en-US"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随即右手拿起喷嘴做好准备灭火的动作；</a:t>
            </a:r>
          </a:p>
        </p:txBody>
      </p:sp>
      <p:sp>
        <p:nvSpPr>
          <p:cNvPr id="26" name="文本框 20"/>
          <p:cNvSpPr txBox="1"/>
          <p:nvPr/>
        </p:nvSpPr>
        <p:spPr>
          <a:xfrm>
            <a:off x="6421597" y="2704957"/>
            <a:ext cx="4544002" cy="707470"/>
          </a:xfrm>
          <a:prstGeom prst="rect">
            <a:avLst/>
          </a:prstGeom>
          <a:noFill/>
        </p:spPr>
        <p:txBody>
          <a:bodyPr wrap="none" lIns="91028" tIns="45514" rIns="91028" bIns="45514">
            <a:spAutoFit/>
          </a:bodyPr>
          <a:lstStyle/>
          <a:p>
            <a:pPr defTabSz="1146175">
              <a:defRPr/>
            </a:pPr>
            <a:r>
              <a:rPr lang="zh-CN" altLang="en-US"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左手将灭火器提起后用力向下压把手，</a:t>
            </a:r>
            <a:endParaRPr lang="en-US" altLang="zh-CN"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endParaRPr>
          </a:p>
          <a:p>
            <a:pPr defTabSz="1146175">
              <a:defRPr/>
            </a:pPr>
            <a:r>
              <a:rPr lang="zh-CN" altLang="en-US"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右手拿起喷嘴对准火源进行喷洒；</a:t>
            </a:r>
          </a:p>
        </p:txBody>
      </p:sp>
      <p:sp>
        <p:nvSpPr>
          <p:cNvPr id="28" name="文本框 20"/>
          <p:cNvSpPr txBox="1"/>
          <p:nvPr/>
        </p:nvSpPr>
        <p:spPr>
          <a:xfrm>
            <a:off x="6421597" y="3718617"/>
            <a:ext cx="3774560" cy="707470"/>
          </a:xfrm>
          <a:prstGeom prst="rect">
            <a:avLst/>
          </a:prstGeom>
          <a:noFill/>
        </p:spPr>
        <p:txBody>
          <a:bodyPr wrap="none" lIns="91028" tIns="45514" rIns="91028" bIns="45514">
            <a:spAutoFit/>
          </a:bodyPr>
          <a:lstStyle/>
          <a:p>
            <a:pPr defTabSz="1146175">
              <a:defRPr/>
            </a:pPr>
            <a:r>
              <a:rPr lang="zh-CN" altLang="en-US"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人站在火势之上风处灭火，</a:t>
            </a:r>
            <a:endParaRPr lang="en-US" altLang="zh-CN"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endParaRPr>
          </a:p>
          <a:p>
            <a:pPr defTabSz="1146175">
              <a:defRPr/>
            </a:pPr>
            <a:r>
              <a:rPr lang="zh-CN" altLang="en-US"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从着火区域边缘开始渐进灭火。</a:t>
            </a:r>
          </a:p>
        </p:txBody>
      </p:sp>
      <p:sp>
        <p:nvSpPr>
          <p:cNvPr id="36" name="文本框 20"/>
          <p:cNvSpPr txBox="1"/>
          <p:nvPr/>
        </p:nvSpPr>
        <p:spPr>
          <a:xfrm>
            <a:off x="6421597" y="4805429"/>
            <a:ext cx="4031041" cy="707470"/>
          </a:xfrm>
          <a:prstGeom prst="rect">
            <a:avLst/>
          </a:prstGeom>
          <a:noFill/>
        </p:spPr>
        <p:txBody>
          <a:bodyPr wrap="none" lIns="91028" tIns="45514" rIns="91028" bIns="45514">
            <a:spAutoFit/>
          </a:bodyPr>
          <a:lstStyle/>
          <a:p>
            <a:pPr defTabSz="1146175">
              <a:defRPr/>
            </a:pPr>
            <a:r>
              <a:rPr lang="zh-CN" altLang="en-US"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使用二氧化碳灭火器时，</a:t>
            </a:r>
            <a:endParaRPr lang="en-US" altLang="zh-CN"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endParaRPr>
          </a:p>
          <a:p>
            <a:pPr defTabSz="1146175">
              <a:defRPr/>
            </a:pPr>
            <a:r>
              <a:rPr lang="zh-CN" altLang="en-US" sz="2000" kern="0" dirty="0">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要手握橡胶喷管，防止造成冻伤。</a:t>
            </a:r>
          </a:p>
        </p:txBody>
      </p:sp>
      <p:pic>
        <p:nvPicPr>
          <p:cNvPr id="41" name="图片 40" descr="图片包含 文字&#10;&#10;已生成极高可信度的说明">
            <a:extLst>
              <a:ext uri="{FF2B5EF4-FFF2-40B4-BE49-F238E27FC236}">
                <a16:creationId xmlns:a16="http://schemas.microsoft.com/office/drawing/2014/main" id="{BDF9F0E2-AE22-4D18-8489-E2FF39E5760F}"/>
              </a:ext>
            </a:extLst>
          </p:cNvPr>
          <p:cNvPicPr>
            <a:picLocks noChangeAspect="1"/>
          </p:cNvPicPr>
          <p:nvPr/>
        </p:nvPicPr>
        <p:blipFill rotWithShape="1">
          <a:blip r:embed="rId3">
            <a:extLst>
              <a:ext uri="{28A0092B-C50C-407E-A947-70E740481C1C}">
                <a14:useLocalDpi xmlns:a14="http://schemas.microsoft.com/office/drawing/2010/main" val="0"/>
              </a:ext>
            </a:extLst>
          </a:blip>
          <a:srcRect l="34722" t="34785" r="2026" b="3335"/>
          <a:stretch/>
        </p:blipFill>
        <p:spPr>
          <a:xfrm>
            <a:off x="953025" y="1649374"/>
            <a:ext cx="3943351" cy="4243698"/>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箭头: 上 41">
            <a:extLst>
              <a:ext uri="{FF2B5EF4-FFF2-40B4-BE49-F238E27FC236}">
                <a16:creationId xmlns:a16="http://schemas.microsoft.com/office/drawing/2014/main" id="{5E412380-88D9-4901-9D67-D3F6473F11EE}"/>
              </a:ext>
            </a:extLst>
          </p:cNvPr>
          <p:cNvSpPr/>
          <p:nvPr/>
        </p:nvSpPr>
        <p:spPr>
          <a:xfrm>
            <a:off x="5715790" y="1389600"/>
            <a:ext cx="242098" cy="4658035"/>
          </a:xfrm>
          <a:prstGeom prst="upArrow">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zh-CN" altLang="en-US" sz="2400" b="1" kern="0">
              <a:solidFill>
                <a:schemeClr val="bg1"/>
              </a:soli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a16="http://schemas.microsoft.com/office/drawing/2014/main" id="{15793357-A7FE-48F8-8BF0-2ECD0C50EDF2}"/>
              </a:ext>
            </a:extLst>
          </p:cNvPr>
          <p:cNvGrpSpPr/>
          <p:nvPr/>
        </p:nvGrpSpPr>
        <p:grpSpPr>
          <a:xfrm>
            <a:off x="5555206" y="1696472"/>
            <a:ext cx="549776" cy="537243"/>
            <a:chOff x="2516159" y="3039003"/>
            <a:chExt cx="1088371" cy="1088371"/>
          </a:xfrm>
        </p:grpSpPr>
        <p:sp>
          <p:nvSpPr>
            <p:cNvPr id="45" name="椭圆 44">
              <a:extLst>
                <a:ext uri="{FF2B5EF4-FFF2-40B4-BE49-F238E27FC236}">
                  <a16:creationId xmlns:a16="http://schemas.microsoft.com/office/drawing/2014/main" id="{3FA57797-EA37-4E51-9C6D-6E2C0A6472C0}"/>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kern="0">
                <a:solidFill>
                  <a:schemeClr val="tx1"/>
                </a:solidFill>
                <a:latin typeface="微软雅黑" panose="020B0503020204020204" pitchFamily="34" charset="-122"/>
                <a:ea typeface="微软雅黑" panose="020B0503020204020204" pitchFamily="34" charset="-122"/>
              </a:endParaRPr>
            </a:p>
          </p:txBody>
        </p:sp>
        <p:sp>
          <p:nvSpPr>
            <p:cNvPr id="46" name="椭圆 45">
              <a:extLst>
                <a:ext uri="{FF2B5EF4-FFF2-40B4-BE49-F238E27FC236}">
                  <a16:creationId xmlns:a16="http://schemas.microsoft.com/office/drawing/2014/main" id="{82D2EBC0-6154-42BF-A944-6AC1BD9ACB39}"/>
                </a:ext>
              </a:extLst>
            </p:cNvPr>
            <p:cNvSpPr/>
            <p:nvPr/>
          </p:nvSpPr>
          <p:spPr>
            <a:xfrm>
              <a:off x="2623372" y="3160335"/>
              <a:ext cx="887002" cy="887002"/>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2400" b="1" kern="0" dirty="0">
                  <a:solidFill>
                    <a:schemeClr val="bg1"/>
                  </a:solidFill>
                  <a:latin typeface="微软雅黑" panose="020B0503020204020204" pitchFamily="34" charset="-122"/>
                  <a:ea typeface="微软雅黑" panose="020B0503020204020204" pitchFamily="34" charset="-122"/>
                </a:rPr>
                <a:t>1</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47" name="组合 46">
            <a:extLst>
              <a:ext uri="{FF2B5EF4-FFF2-40B4-BE49-F238E27FC236}">
                <a16:creationId xmlns:a16="http://schemas.microsoft.com/office/drawing/2014/main" id="{0DE1C44A-68B6-43CE-8F19-3273AEB3E499}"/>
              </a:ext>
            </a:extLst>
          </p:cNvPr>
          <p:cNvGrpSpPr/>
          <p:nvPr/>
        </p:nvGrpSpPr>
        <p:grpSpPr>
          <a:xfrm>
            <a:off x="5555206" y="2704957"/>
            <a:ext cx="549776" cy="537243"/>
            <a:chOff x="2516159" y="3039003"/>
            <a:chExt cx="1088371" cy="1088371"/>
          </a:xfrm>
        </p:grpSpPr>
        <p:sp>
          <p:nvSpPr>
            <p:cNvPr id="48" name="椭圆 47">
              <a:extLst>
                <a:ext uri="{FF2B5EF4-FFF2-40B4-BE49-F238E27FC236}">
                  <a16:creationId xmlns:a16="http://schemas.microsoft.com/office/drawing/2014/main" id="{9B85933E-2110-493B-A6BD-89E166389DAE}"/>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kern="0">
                <a:solidFill>
                  <a:schemeClr val="tx1"/>
                </a:solidFill>
                <a:latin typeface="微软雅黑" panose="020B0503020204020204" pitchFamily="34" charset="-122"/>
                <a:ea typeface="微软雅黑" panose="020B0503020204020204" pitchFamily="34" charset="-122"/>
              </a:endParaRPr>
            </a:p>
          </p:txBody>
        </p:sp>
        <p:sp>
          <p:nvSpPr>
            <p:cNvPr id="49" name="椭圆 48">
              <a:extLst>
                <a:ext uri="{FF2B5EF4-FFF2-40B4-BE49-F238E27FC236}">
                  <a16:creationId xmlns:a16="http://schemas.microsoft.com/office/drawing/2014/main" id="{7B5DA7C4-B004-4995-B3D6-7C140962C215}"/>
                </a:ext>
              </a:extLst>
            </p:cNvPr>
            <p:cNvSpPr/>
            <p:nvPr/>
          </p:nvSpPr>
          <p:spPr>
            <a:xfrm>
              <a:off x="2623372" y="3160335"/>
              <a:ext cx="887002" cy="887002"/>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2400" b="1" kern="0" dirty="0">
                  <a:solidFill>
                    <a:schemeClr val="bg1"/>
                  </a:solidFill>
                  <a:latin typeface="微软雅黑" panose="020B0503020204020204" pitchFamily="34" charset="-122"/>
                  <a:ea typeface="微软雅黑" panose="020B0503020204020204" pitchFamily="34" charset="-122"/>
                </a:rPr>
                <a:t>2</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50" name="组合 49">
            <a:extLst>
              <a:ext uri="{FF2B5EF4-FFF2-40B4-BE49-F238E27FC236}">
                <a16:creationId xmlns:a16="http://schemas.microsoft.com/office/drawing/2014/main" id="{FB25007E-9871-43CA-94CA-782B334A259B}"/>
              </a:ext>
            </a:extLst>
          </p:cNvPr>
          <p:cNvGrpSpPr/>
          <p:nvPr/>
        </p:nvGrpSpPr>
        <p:grpSpPr>
          <a:xfrm>
            <a:off x="5561951" y="3771223"/>
            <a:ext cx="549776" cy="537243"/>
            <a:chOff x="2516159" y="3039003"/>
            <a:chExt cx="1088371" cy="1088371"/>
          </a:xfrm>
        </p:grpSpPr>
        <p:sp>
          <p:nvSpPr>
            <p:cNvPr id="51" name="椭圆 50">
              <a:extLst>
                <a:ext uri="{FF2B5EF4-FFF2-40B4-BE49-F238E27FC236}">
                  <a16:creationId xmlns:a16="http://schemas.microsoft.com/office/drawing/2014/main" id="{61FC2FE6-AFF1-4642-9122-B4D8F518D250}"/>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kern="0">
                <a:solidFill>
                  <a:schemeClr val="tx1"/>
                </a:solidFill>
                <a:latin typeface="微软雅黑" panose="020B0503020204020204" pitchFamily="34" charset="-122"/>
                <a:ea typeface="微软雅黑" panose="020B0503020204020204" pitchFamily="34" charset="-122"/>
              </a:endParaRPr>
            </a:p>
          </p:txBody>
        </p:sp>
        <p:sp>
          <p:nvSpPr>
            <p:cNvPr id="52" name="椭圆 51">
              <a:extLst>
                <a:ext uri="{FF2B5EF4-FFF2-40B4-BE49-F238E27FC236}">
                  <a16:creationId xmlns:a16="http://schemas.microsoft.com/office/drawing/2014/main" id="{7BE7E700-F22E-4D08-9320-970B68497A85}"/>
                </a:ext>
              </a:extLst>
            </p:cNvPr>
            <p:cNvSpPr/>
            <p:nvPr/>
          </p:nvSpPr>
          <p:spPr>
            <a:xfrm>
              <a:off x="2623372" y="3160335"/>
              <a:ext cx="887002" cy="887002"/>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2400" b="1" kern="0" dirty="0">
                  <a:solidFill>
                    <a:schemeClr val="bg1"/>
                  </a:solidFill>
                  <a:latin typeface="微软雅黑" panose="020B0503020204020204" pitchFamily="34" charset="-122"/>
                  <a:ea typeface="微软雅黑" panose="020B0503020204020204" pitchFamily="34" charset="-122"/>
                </a:rPr>
                <a:t>3</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53" name="组合 52">
            <a:extLst>
              <a:ext uri="{FF2B5EF4-FFF2-40B4-BE49-F238E27FC236}">
                <a16:creationId xmlns:a16="http://schemas.microsoft.com/office/drawing/2014/main" id="{2523E972-C0A6-44A5-9127-D80D1C431539}"/>
              </a:ext>
            </a:extLst>
          </p:cNvPr>
          <p:cNvGrpSpPr/>
          <p:nvPr/>
        </p:nvGrpSpPr>
        <p:grpSpPr>
          <a:xfrm>
            <a:off x="5561951" y="4880351"/>
            <a:ext cx="549776" cy="537243"/>
            <a:chOff x="2516159" y="3039003"/>
            <a:chExt cx="1088371" cy="1088371"/>
          </a:xfrm>
        </p:grpSpPr>
        <p:sp>
          <p:nvSpPr>
            <p:cNvPr id="54" name="椭圆 53">
              <a:extLst>
                <a:ext uri="{FF2B5EF4-FFF2-40B4-BE49-F238E27FC236}">
                  <a16:creationId xmlns:a16="http://schemas.microsoft.com/office/drawing/2014/main" id="{01DCC2C5-EBB2-48E2-82A0-7F7BF414E951}"/>
                </a:ext>
              </a:extLst>
            </p:cNvPr>
            <p:cNvSpPr/>
            <p:nvPr/>
          </p:nvSpPr>
          <p:spPr>
            <a:xfrm>
              <a:off x="2516159" y="3039003"/>
              <a:ext cx="1088371" cy="1088371"/>
            </a:xfrm>
            <a:prstGeom prst="ellips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kern="0">
                <a:solidFill>
                  <a:schemeClr val="tx1"/>
                </a:solidFill>
                <a:latin typeface="微软雅黑" panose="020B0503020204020204" pitchFamily="34" charset="-122"/>
                <a:ea typeface="微软雅黑" panose="020B0503020204020204" pitchFamily="34" charset="-122"/>
              </a:endParaRPr>
            </a:p>
          </p:txBody>
        </p:sp>
        <p:sp>
          <p:nvSpPr>
            <p:cNvPr id="55" name="椭圆 54">
              <a:extLst>
                <a:ext uri="{FF2B5EF4-FFF2-40B4-BE49-F238E27FC236}">
                  <a16:creationId xmlns:a16="http://schemas.microsoft.com/office/drawing/2014/main" id="{9606B087-6903-47F1-893C-475752714F13}"/>
                </a:ext>
              </a:extLst>
            </p:cNvPr>
            <p:cNvSpPr/>
            <p:nvPr/>
          </p:nvSpPr>
          <p:spPr>
            <a:xfrm>
              <a:off x="2623372" y="3160335"/>
              <a:ext cx="887002" cy="887002"/>
            </a:xfrm>
            <a:prstGeom prst="ellips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r>
                <a:rPr lang="en-US" altLang="zh-CN" sz="2400" b="1" kern="0" dirty="0">
                  <a:solidFill>
                    <a:schemeClr val="bg1"/>
                  </a:solidFill>
                  <a:latin typeface="微软雅黑" panose="020B0503020204020204" pitchFamily="34" charset="-122"/>
                  <a:ea typeface="微软雅黑" panose="020B0503020204020204" pitchFamily="34" charset="-122"/>
                </a:rPr>
                <a:t>4</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838179471"/>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4000"/>
                            </p:stCondLst>
                            <p:childTnLst>
                              <p:par>
                                <p:cTn id="5" presetID="1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plus(in)">
                                      <p:cBhvr>
                                        <p:cTn id="7" dur="2000"/>
                                        <p:tgtEl>
                                          <p:spTgt spid="41"/>
                                        </p:tgtEl>
                                      </p:cBhvr>
                                    </p:animEffect>
                                  </p:childTnLst>
                                </p:cTn>
                              </p:par>
                            </p:childTnLst>
                          </p:cTn>
                        </p:par>
                        <p:par>
                          <p:cTn id="8" fill="hold">
                            <p:stCondLst>
                              <p:cond delay="6000"/>
                            </p:stCondLst>
                            <p:childTnLst>
                              <p:par>
                                <p:cTn id="9" presetID="2" presetClass="entr" presetSubtype="4"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par>
                          <p:cTn id="13" fill="hold">
                            <p:stCondLst>
                              <p:cond delay="6500"/>
                            </p:stCondLst>
                            <p:childTnLst>
                              <p:par>
                                <p:cTn id="14" presetID="2" presetClass="entr" presetSubtype="4"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additive="base">
                                        <p:cTn id="16" dur="500" fill="hold"/>
                                        <p:tgtEl>
                                          <p:spTgt spid="53"/>
                                        </p:tgtEl>
                                        <p:attrNameLst>
                                          <p:attrName>ppt_x</p:attrName>
                                        </p:attrNameLst>
                                      </p:cBhvr>
                                      <p:tavLst>
                                        <p:tav tm="0">
                                          <p:val>
                                            <p:strVal val="#ppt_x"/>
                                          </p:val>
                                        </p:tav>
                                        <p:tav tm="100000">
                                          <p:val>
                                            <p:strVal val="#ppt_x"/>
                                          </p:val>
                                        </p:tav>
                                      </p:tavLst>
                                    </p:anim>
                                    <p:anim calcmode="lin" valueType="num">
                                      <p:cBhvr additive="base">
                                        <p:cTn id="17" dur="500" fill="hold"/>
                                        <p:tgtEl>
                                          <p:spTgt spid="53"/>
                                        </p:tgtEl>
                                        <p:attrNameLst>
                                          <p:attrName>ppt_y</p:attrName>
                                        </p:attrNameLst>
                                      </p:cBhvr>
                                      <p:tavLst>
                                        <p:tav tm="0">
                                          <p:val>
                                            <p:strVal val="1+#ppt_h/2"/>
                                          </p:val>
                                        </p:tav>
                                        <p:tav tm="100000">
                                          <p:val>
                                            <p:strVal val="#ppt_y"/>
                                          </p:val>
                                        </p:tav>
                                      </p:tavLst>
                                    </p:anim>
                                  </p:childTnLst>
                                </p:cTn>
                              </p:par>
                            </p:childTnLst>
                          </p:cTn>
                        </p:par>
                        <p:par>
                          <p:cTn id="18" fill="hold">
                            <p:stCondLst>
                              <p:cond delay="7000"/>
                            </p:stCondLst>
                            <p:childTnLst>
                              <p:par>
                                <p:cTn id="19" presetID="2" presetClass="entr" presetSubtype="4"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1+#ppt_h/2"/>
                                          </p:val>
                                        </p:tav>
                                        <p:tav tm="100000">
                                          <p:val>
                                            <p:strVal val="#ppt_y"/>
                                          </p:val>
                                        </p:tav>
                                      </p:tavLst>
                                    </p:anim>
                                  </p:childTnLst>
                                </p:cTn>
                              </p:par>
                            </p:childTnLst>
                          </p:cTn>
                        </p:par>
                        <p:par>
                          <p:cTn id="23" fill="hold">
                            <p:stCondLst>
                              <p:cond delay="7500"/>
                            </p:stCondLst>
                            <p:childTnLst>
                              <p:par>
                                <p:cTn id="24" presetID="2" presetClass="entr" presetSubtype="4"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childTnLst>
                          </p:cTn>
                        </p:par>
                        <p:par>
                          <p:cTn id="28" fill="hold">
                            <p:stCondLst>
                              <p:cond delay="8000"/>
                            </p:stCondLst>
                            <p:childTnLst>
                              <p:par>
                                <p:cTn id="29" presetID="2" presetClass="entr" presetSubtype="4"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par>
                          <p:cTn id="33" fill="hold">
                            <p:stCondLst>
                              <p:cond delay="8500"/>
                            </p:stCondLst>
                            <p:childTnLst>
                              <p:par>
                                <p:cTn id="34" presetID="22" presetClass="entr" presetSubtype="8"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1000"/>
                                        <p:tgtEl>
                                          <p:spTgt spid="24"/>
                                        </p:tgtEl>
                                      </p:cBhvr>
                                    </p:animEffect>
                                  </p:childTnLst>
                                </p:cTn>
                              </p:par>
                            </p:childTnLst>
                          </p:cTn>
                        </p:par>
                        <p:par>
                          <p:cTn id="37" fill="hold">
                            <p:stCondLst>
                              <p:cond delay="9500"/>
                            </p:stCondLst>
                            <p:childTnLst>
                              <p:par>
                                <p:cTn id="38" presetID="22" presetClass="entr" presetSubtype="8"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1000"/>
                                        <p:tgtEl>
                                          <p:spTgt spid="26"/>
                                        </p:tgtEl>
                                      </p:cBhvr>
                                    </p:animEffect>
                                  </p:childTnLst>
                                </p:cTn>
                              </p:par>
                            </p:childTnLst>
                          </p:cTn>
                        </p:par>
                        <p:par>
                          <p:cTn id="41" fill="hold">
                            <p:stCondLst>
                              <p:cond delay="10500"/>
                            </p:stCondLst>
                            <p:childTnLst>
                              <p:par>
                                <p:cTn id="42" presetID="22" presetClass="entr" presetSubtype="8"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1000"/>
                                        <p:tgtEl>
                                          <p:spTgt spid="28"/>
                                        </p:tgtEl>
                                      </p:cBhvr>
                                    </p:animEffect>
                                  </p:childTnLst>
                                </p:cTn>
                              </p:par>
                            </p:childTnLst>
                          </p:cTn>
                        </p:par>
                        <p:par>
                          <p:cTn id="45" fill="hold">
                            <p:stCondLst>
                              <p:cond delay="11500"/>
                            </p:stCondLst>
                            <p:childTnLst>
                              <p:par>
                                <p:cTn id="46" presetID="22" presetClass="entr" presetSubtype="8"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36" grpId="0"/>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790" y="76200"/>
            <a:ext cx="6191250" cy="6705600"/>
          </a:xfrm>
          <a:prstGeom prst="rect">
            <a:avLst/>
          </a:prstGeom>
        </p:spPr>
      </p:pic>
      <p:sp>
        <p:nvSpPr>
          <p:cNvPr id="3" name="文本占位符 2"/>
          <p:cNvSpPr>
            <a:spLocks noGrp="1"/>
          </p:cNvSpPr>
          <p:nvPr>
            <p:ph type="body" sz="quarter" idx="4294967295"/>
          </p:nvPr>
        </p:nvSpPr>
        <p:spPr>
          <a:xfrm>
            <a:off x="5555291" y="4475220"/>
            <a:ext cx="6429377" cy="768550"/>
          </a:xfrm>
          <a:prstGeom prst="rect">
            <a:avLst/>
          </a:prstGeom>
        </p:spPr>
        <p:txBody>
          <a:bodyPr>
            <a:normAutofit fontScale="77500" lnSpcReduction="20000"/>
          </a:bodyPr>
          <a:lstStyle/>
          <a:p>
            <a:pPr marL="0" indent="0" algn="ctr">
              <a:buNone/>
            </a:pPr>
            <a:r>
              <a:rPr lang="zh-CN" altLang="en-US" sz="5700" b="1" dirty="0">
                <a:solidFill>
                  <a:schemeClr val="bg1"/>
                </a:solidFill>
                <a:latin typeface="微软雅黑" panose="020B0503020204020204" pitchFamily="34" charset="-122"/>
                <a:ea typeface="微软雅黑" panose="020B0503020204020204" pitchFamily="34" charset="-122"/>
              </a:rPr>
              <a:t>消防栓与水带的使用方法</a:t>
            </a:r>
          </a:p>
          <a:p>
            <a:pPr marL="0" indent="0">
              <a:buNone/>
            </a:pP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2689447181"/>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2A44C-217D-4170-8B8E-16D219217EBA}"/>
              </a:ext>
            </a:extLst>
          </p:cNvPr>
          <p:cNvSpPr>
            <a:spLocks noGrp="1"/>
          </p:cNvSpPr>
          <p:nvPr>
            <p:ph type="title"/>
          </p:nvPr>
        </p:nvSpPr>
        <p:spPr/>
        <p:txBody>
          <a:bodyPr/>
          <a:lstStyle/>
          <a:p>
            <a:r>
              <a:rPr lang="zh-CN" altLang="en-US" dirty="0">
                <a:latin typeface="+mn-ea"/>
              </a:rPr>
              <a:t>消防栓与水带的使用</a:t>
            </a:r>
            <a:endParaRPr lang="zh-CN" altLang="en-US" b="0" dirty="0"/>
          </a:p>
        </p:txBody>
      </p:sp>
      <p:sp>
        <p:nvSpPr>
          <p:cNvPr id="10" name="文本框 9"/>
          <p:cNvSpPr txBox="1"/>
          <p:nvPr/>
        </p:nvSpPr>
        <p:spPr>
          <a:xfrm>
            <a:off x="6692446" y="1827996"/>
            <a:ext cx="4894716" cy="3416320"/>
          </a:xfrm>
          <a:prstGeom prst="rect">
            <a:avLst/>
          </a:prstGeom>
          <a:noFill/>
        </p:spPr>
        <p:txBody>
          <a:bodyPr wrap="square" rtlCol="0">
            <a:spAutoFit/>
          </a:bodyPr>
          <a:lstStyle/>
          <a:p>
            <a:pPr>
              <a:lnSpc>
                <a:spcPct val="150000"/>
              </a:lnSpc>
            </a:pPr>
            <a:r>
              <a:rPr lang="zh-CN" altLang="en-US" sz="2400" b="0" dirty="0">
                <a:solidFill>
                  <a:schemeClr val="tx1">
                    <a:lumMod val="85000"/>
                    <a:lumOff val="15000"/>
                  </a:schemeClr>
                </a:solidFill>
                <a:latin typeface="微软雅黑" panose="020B0503020204020204" pitchFamily="34" charset="-122"/>
                <a:ea typeface="微软雅黑" panose="020B0503020204020204" pitchFamily="34" charset="-122"/>
              </a:rPr>
              <a:t>消防栓箱的门子一般由玻璃制作，紧急情况下可击碎玻璃取出水带，甩开水带后一端接水枪，一端连接消防栓，技术要求是对准卡口，顺时旋转</a:t>
            </a:r>
            <a:r>
              <a:rPr lang="en-US" altLang="zh-CN" sz="2400" b="0" dirty="0">
                <a:solidFill>
                  <a:schemeClr val="tx1">
                    <a:lumMod val="85000"/>
                    <a:lumOff val="15000"/>
                  </a:schemeClr>
                </a:solidFill>
                <a:latin typeface="微软雅黑" panose="020B0503020204020204" pitchFamily="34" charset="-122"/>
                <a:ea typeface="微软雅黑" panose="020B0503020204020204" pitchFamily="34" charset="-122"/>
              </a:rPr>
              <a:t>45</a:t>
            </a:r>
            <a:r>
              <a:rPr lang="zh-CN" altLang="en-US" sz="2400" b="0" dirty="0">
                <a:solidFill>
                  <a:schemeClr val="tx1">
                    <a:lumMod val="85000"/>
                    <a:lumOff val="15000"/>
                  </a:schemeClr>
                </a:solidFill>
                <a:latin typeface="微软雅黑" panose="020B0503020204020204" pitchFamily="34" charset="-122"/>
                <a:ea typeface="微软雅黑" panose="020B0503020204020204" pitchFamily="34" charset="-122"/>
              </a:rPr>
              <a:t>度，带子不够长度时，可另取一条按上述方法连接。</a:t>
            </a:r>
          </a:p>
        </p:txBody>
      </p:sp>
      <p:pic>
        <p:nvPicPr>
          <p:cNvPr id="12" name="图片 11">
            <a:extLst>
              <a:ext uri="{FF2B5EF4-FFF2-40B4-BE49-F238E27FC236}">
                <a16:creationId xmlns:a16="http://schemas.microsoft.com/office/drawing/2014/main" id="{5F0A4226-C841-47BC-83A1-861BD95A5876}"/>
              </a:ext>
            </a:extLst>
          </p:cNvPr>
          <p:cNvPicPr>
            <a:picLocks noChangeAspect="1"/>
          </p:cNvPicPr>
          <p:nvPr/>
        </p:nvPicPr>
        <p:blipFill rotWithShape="1">
          <a:blip r:embed="rId3">
            <a:extLst>
              <a:ext uri="{28A0092B-C50C-407E-A947-70E740481C1C}">
                <a14:useLocalDpi xmlns:a14="http://schemas.microsoft.com/office/drawing/2010/main" val="0"/>
              </a:ext>
            </a:extLst>
          </a:blip>
          <a:srcRect l="3341" t="29167" r="2925" b="8541"/>
          <a:stretch/>
        </p:blipFill>
        <p:spPr>
          <a:xfrm>
            <a:off x="628649" y="1600200"/>
            <a:ext cx="5357813" cy="4271963"/>
          </a:xfrm>
          <a:prstGeom prst="rect">
            <a:avLst/>
          </a:prstGeom>
        </p:spPr>
      </p:pic>
    </p:spTree>
    <p:extLst>
      <p:ext uri="{BB962C8B-B14F-4D97-AF65-F5344CB8AC3E}">
        <p14:creationId xmlns:p14="http://schemas.microsoft.com/office/powerpoint/2010/main" val="377663292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down)">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080" y="0"/>
            <a:ext cx="6191250" cy="6705600"/>
          </a:xfrm>
          <a:prstGeom prst="rect">
            <a:avLst/>
          </a:prstGeom>
        </p:spPr>
      </p:pic>
      <p:sp>
        <p:nvSpPr>
          <p:cNvPr id="3" name="文本占位符 2"/>
          <p:cNvSpPr>
            <a:spLocks noGrp="1"/>
          </p:cNvSpPr>
          <p:nvPr>
            <p:ph type="body" sz="quarter" idx="4294967295"/>
          </p:nvPr>
        </p:nvSpPr>
        <p:spPr>
          <a:xfrm>
            <a:off x="6123512" y="4605114"/>
            <a:ext cx="6429377" cy="768550"/>
          </a:xfrm>
          <a:prstGeom prst="rect">
            <a:avLst/>
          </a:prstGeom>
        </p:spPr>
        <p:txBody>
          <a:bodyPr>
            <a:normAutofit fontScale="92500" lnSpcReduction="20000"/>
          </a:bodyPr>
          <a:lstStyle/>
          <a:p>
            <a:pPr marL="0" indent="0">
              <a:buNone/>
            </a:pPr>
            <a:r>
              <a:rPr lang="zh-CN" altLang="en-US" sz="6000" b="1" dirty="0">
                <a:solidFill>
                  <a:schemeClr val="bg1"/>
                </a:solidFill>
                <a:latin typeface="微软雅黑" panose="020B0503020204020204" pitchFamily="34" charset="-122"/>
                <a:ea typeface="微软雅黑" panose="020B0503020204020204" pitchFamily="34" charset="-122"/>
              </a:rPr>
              <a:t>救火常识知识</a:t>
            </a:r>
          </a:p>
          <a:p>
            <a:pPr marL="0" indent="0">
              <a:buNone/>
            </a:pP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24800903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22">
            <a:extLst>
              <a:ext uri="{FF2B5EF4-FFF2-40B4-BE49-F238E27FC236}">
                <a16:creationId xmlns:a16="http://schemas.microsoft.com/office/drawing/2014/main" id="{8FFEAE23-F41F-45AF-8A3B-041A81A162AE}"/>
              </a:ext>
            </a:extLst>
          </p:cNvPr>
          <p:cNvSpPr/>
          <p:nvPr/>
        </p:nvSpPr>
        <p:spPr>
          <a:xfrm>
            <a:off x="-8336" y="1866900"/>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sp>
        <p:nvSpPr>
          <p:cNvPr id="8" name="标题 7">
            <a:extLst>
              <a:ext uri="{FF2B5EF4-FFF2-40B4-BE49-F238E27FC236}">
                <a16:creationId xmlns:a16="http://schemas.microsoft.com/office/drawing/2014/main" id="{5C88C03A-5B11-4481-871B-D50ECBFFD53F}"/>
              </a:ext>
            </a:extLst>
          </p:cNvPr>
          <p:cNvSpPr>
            <a:spLocks noGrp="1"/>
          </p:cNvSpPr>
          <p:nvPr>
            <p:ph type="title"/>
          </p:nvPr>
        </p:nvSpPr>
        <p:spPr/>
        <p:txBody>
          <a:bodyPr/>
          <a:lstStyle/>
          <a:p>
            <a:r>
              <a:rPr lang="zh-CN" altLang="en-US" dirty="0"/>
              <a:t>救火常识知识</a:t>
            </a:r>
            <a:br>
              <a:rPr lang="zh-CN" altLang="en-US" dirty="0"/>
            </a:br>
            <a:endParaRPr lang="zh-CN" altLang="en-US" dirty="0"/>
          </a:p>
        </p:txBody>
      </p:sp>
      <p:sp>
        <p:nvSpPr>
          <p:cNvPr id="23" name="圆角矩形 22"/>
          <p:cNvSpPr/>
          <p:nvPr/>
        </p:nvSpPr>
        <p:spPr>
          <a:xfrm>
            <a:off x="-8337" y="1093181"/>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rPr>
              <a:t>   扑救室内火灾一般不要先开门窗</a:t>
            </a:r>
          </a:p>
        </p:txBody>
      </p:sp>
      <p:sp>
        <p:nvSpPr>
          <p:cNvPr id="3" name="Rectangle 3"/>
          <p:cNvSpPr txBox="1">
            <a:spLocks noChangeArrowheads="1"/>
          </p:cNvSpPr>
          <p:nvPr/>
        </p:nvSpPr>
        <p:spPr>
          <a:xfrm>
            <a:off x="4604116" y="2608560"/>
            <a:ext cx="7077069" cy="2308324"/>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zh-CN" altLang="en-US" sz="2400" dirty="0">
                <a:solidFill>
                  <a:schemeClr val="bg1"/>
                </a:solidFill>
                <a:latin typeface="微软雅黑" panose="020B0503020204020204" pitchFamily="34" charset="-122"/>
                <a:ea typeface="微软雅黑" panose="020B0503020204020204" pitchFamily="34" charset="-122"/>
                <a:sym typeface="+mn-lt"/>
              </a:rPr>
              <a:t>室内着火，如果当时门窗紧闭，一般来说不应急于打开门窗。因为门窗紧闭，空气不流通，室内供氧不足，火势发展缓慢。一旦门窗打开，大量的新鲜空气涌入，火势就会迅速发展，不利于扑救。</a:t>
            </a:r>
          </a:p>
        </p:txBody>
      </p:sp>
      <p:grpSp>
        <p:nvGrpSpPr>
          <p:cNvPr id="4" name="组合 3"/>
          <p:cNvGrpSpPr/>
          <p:nvPr/>
        </p:nvGrpSpPr>
        <p:grpSpPr>
          <a:xfrm>
            <a:off x="570172" y="2466578"/>
            <a:ext cx="3615932" cy="2592288"/>
            <a:chOff x="323366" y="2492896"/>
            <a:chExt cx="3615932" cy="2592288"/>
          </a:xfrm>
        </p:grpSpPr>
        <p:sp>
          <p:nvSpPr>
            <p:cNvPr id="6" name="Freeform 7"/>
            <p:cNvSpPr>
              <a:spLocks noChangeAspect="1"/>
            </p:cNvSpPr>
            <p:nvPr/>
          </p:nvSpPr>
          <p:spPr bwMode="auto">
            <a:xfrm>
              <a:off x="323366"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420914" y="2624449"/>
              <a:ext cx="3420836" cy="2366651"/>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242998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7BD53C14-D628-41FB-A4E9-BFFB27814B70}"/>
              </a:ext>
            </a:extLst>
          </p:cNvPr>
          <p:cNvSpPr/>
          <p:nvPr/>
        </p:nvSpPr>
        <p:spPr>
          <a:xfrm>
            <a:off x="0" y="2009775"/>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sp>
        <p:nvSpPr>
          <p:cNvPr id="8" name="标题 7">
            <a:extLst>
              <a:ext uri="{FF2B5EF4-FFF2-40B4-BE49-F238E27FC236}">
                <a16:creationId xmlns:a16="http://schemas.microsoft.com/office/drawing/2014/main" id="{FB1C68F3-0FCE-4F37-BFE8-CEAF318553E5}"/>
              </a:ext>
            </a:extLst>
          </p:cNvPr>
          <p:cNvSpPr>
            <a:spLocks noGrp="1"/>
          </p:cNvSpPr>
          <p:nvPr>
            <p:ph type="title"/>
          </p:nvPr>
        </p:nvSpPr>
        <p:spPr/>
        <p:txBody>
          <a:bodyPr/>
          <a:lstStyle/>
          <a:p>
            <a:r>
              <a:rPr lang="zh-CN" altLang="en-US" dirty="0"/>
              <a:t>救火常识知识</a:t>
            </a:r>
          </a:p>
        </p:txBody>
      </p:sp>
      <p:sp>
        <p:nvSpPr>
          <p:cNvPr id="23" name="圆角矩形 22"/>
          <p:cNvSpPr/>
          <p:nvPr/>
        </p:nvSpPr>
        <p:spPr>
          <a:xfrm>
            <a:off x="-8335" y="1304925"/>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rPr>
              <a:t>救火时怎样避免人多手脚乱 </a:t>
            </a:r>
          </a:p>
        </p:txBody>
      </p:sp>
      <p:sp>
        <p:nvSpPr>
          <p:cNvPr id="3" name="Rectangle 3"/>
          <p:cNvSpPr txBox="1">
            <a:spLocks noChangeArrowheads="1"/>
          </p:cNvSpPr>
          <p:nvPr/>
        </p:nvSpPr>
        <p:spPr>
          <a:xfrm>
            <a:off x="4709533" y="2347582"/>
            <a:ext cx="7077069" cy="3323987"/>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marL="342900" indent="-342900">
              <a:buClr>
                <a:srgbClr val="F03900"/>
              </a:buClr>
              <a:buFont typeface="Wingdings" panose="05000000000000000000" pitchFamily="2" charset="2"/>
              <a:buChar char="n"/>
            </a:pPr>
            <a:r>
              <a:rPr lang="zh-CN" altLang="en-US" dirty="0">
                <a:solidFill>
                  <a:schemeClr val="bg1"/>
                </a:solidFill>
                <a:latin typeface="微软雅黑" panose="020B0503020204020204" pitchFamily="34" charset="-122"/>
                <a:ea typeface="微软雅黑" panose="020B0503020204020204" pitchFamily="34" charset="-122"/>
                <a:sym typeface="+mn-lt"/>
              </a:rPr>
              <a:t>应该统一火场上的组织和指挥工作。 </a:t>
            </a:r>
          </a:p>
          <a:p>
            <a:pPr marL="342900" indent="-342900">
              <a:buClr>
                <a:srgbClr val="F03900"/>
              </a:buClr>
              <a:buFont typeface="Wingdings" panose="05000000000000000000" pitchFamily="2" charset="2"/>
              <a:buChar char="n"/>
            </a:pPr>
            <a:r>
              <a:rPr lang="zh-CN" altLang="en-US" dirty="0">
                <a:solidFill>
                  <a:schemeClr val="bg1"/>
                </a:solidFill>
                <a:latin typeface="微软雅黑" panose="020B0503020204020204" pitchFamily="34" charset="-122"/>
                <a:ea typeface="微软雅黑" panose="020B0503020204020204" pitchFamily="34" charset="-122"/>
                <a:sym typeface="+mn-lt"/>
              </a:rPr>
              <a:t>要在距离火场一定远近的地方设置不同层次的警戒线。 </a:t>
            </a:r>
          </a:p>
          <a:p>
            <a:pPr marL="342900" indent="-342900">
              <a:buClr>
                <a:srgbClr val="F03900"/>
              </a:buClr>
              <a:buFont typeface="Wingdings" panose="05000000000000000000" pitchFamily="2" charset="2"/>
              <a:buChar char="n"/>
            </a:pPr>
            <a:r>
              <a:rPr lang="zh-CN" altLang="en-US" dirty="0">
                <a:solidFill>
                  <a:schemeClr val="bg1"/>
                </a:solidFill>
                <a:latin typeface="微软雅黑" panose="020B0503020204020204" pitchFamily="34" charset="-122"/>
                <a:ea typeface="微软雅黑" panose="020B0503020204020204" pitchFamily="34" charset="-122"/>
                <a:sym typeface="+mn-lt"/>
              </a:rPr>
              <a:t>在火场上疏散物资要注意不能阻塞通道。 </a:t>
            </a:r>
          </a:p>
          <a:p>
            <a:pPr marL="342900" indent="-342900">
              <a:buClr>
                <a:srgbClr val="F03900"/>
              </a:buClr>
              <a:buFont typeface="Wingdings" panose="05000000000000000000" pitchFamily="2" charset="2"/>
              <a:buChar char="n"/>
            </a:pPr>
            <a:r>
              <a:rPr lang="zh-CN" altLang="en-US" dirty="0">
                <a:solidFill>
                  <a:schemeClr val="bg1"/>
                </a:solidFill>
                <a:latin typeface="微软雅黑" panose="020B0503020204020204" pitchFamily="34" charset="-122"/>
                <a:ea typeface="微软雅黑" panose="020B0503020204020204" pitchFamily="34" charset="-122"/>
                <a:sym typeface="+mn-lt"/>
              </a:rPr>
              <a:t>如果火场上房屋有倒塌危险或可燃物质有爆炸欷，警戒的范围要扩大；且留在第一线灭火的人不宜过多。这样，万一发生意外，也能减少伤亡。 </a:t>
            </a:r>
          </a:p>
        </p:txBody>
      </p:sp>
      <p:grpSp>
        <p:nvGrpSpPr>
          <p:cNvPr id="4" name="组合 3"/>
          <p:cNvGrpSpPr/>
          <p:nvPr/>
        </p:nvGrpSpPr>
        <p:grpSpPr>
          <a:xfrm>
            <a:off x="319580" y="2231919"/>
            <a:ext cx="3976220" cy="3439650"/>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9413" y="2580065"/>
              <a:ext cx="3420836" cy="2388803"/>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678674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115E7973-D7B5-45D2-9A22-7C441D669CC4}"/>
              </a:ext>
            </a:extLst>
          </p:cNvPr>
          <p:cNvSpPr/>
          <p:nvPr/>
        </p:nvSpPr>
        <p:spPr>
          <a:xfrm>
            <a:off x="0" y="2009775"/>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sp>
        <p:nvSpPr>
          <p:cNvPr id="23" name="圆角矩形 22"/>
          <p:cNvSpPr/>
          <p:nvPr/>
        </p:nvSpPr>
        <p:spPr>
          <a:xfrm>
            <a:off x="-8335" y="1293463"/>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rPr>
              <a:t>扑灭小火   惠及他人</a:t>
            </a:r>
          </a:p>
        </p:txBody>
      </p:sp>
      <p:sp>
        <p:nvSpPr>
          <p:cNvPr id="3" name="Rectangle 3"/>
          <p:cNvSpPr txBox="1">
            <a:spLocks noChangeArrowheads="1"/>
          </p:cNvSpPr>
          <p:nvPr/>
        </p:nvSpPr>
        <p:spPr>
          <a:xfrm>
            <a:off x="4748132" y="2347582"/>
            <a:ext cx="7077069" cy="3416320"/>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a:buClr>
                <a:srgbClr val="F03900"/>
              </a:buClr>
            </a:pPr>
            <a:r>
              <a:rPr lang="zh-CN" altLang="en-US" sz="2400" dirty="0">
                <a:solidFill>
                  <a:schemeClr val="bg1"/>
                </a:solidFill>
                <a:latin typeface="微软雅黑" panose="020B0503020204020204" pitchFamily="34" charset="-122"/>
                <a:ea typeface="微软雅黑" panose="020B0503020204020204" pitchFamily="34" charset="-122"/>
                <a:sym typeface="+mn-lt"/>
              </a:rPr>
              <a:t>当发生火灾时，如果发现火势并不大，且尚未对人造成很大威胁时，当周围有足够的消防器材，如灭火器、消防栓等，应奋力将小火控制、扑灭；千万不要惊慌失措地乱叫乱窜，置小火于不顾而酿成大灾。 </a:t>
            </a:r>
            <a:br>
              <a:rPr lang="zh-CN" altLang="en-US" sz="2400" dirty="0">
                <a:solidFill>
                  <a:schemeClr val="bg1"/>
                </a:solidFill>
                <a:latin typeface="微软雅黑" panose="020B0503020204020204" pitchFamily="34" charset="-122"/>
                <a:ea typeface="微软雅黑" panose="020B0503020204020204" pitchFamily="34" charset="-122"/>
                <a:sym typeface="+mn-lt"/>
              </a:rPr>
            </a:br>
            <a:r>
              <a:rPr lang="zh-CN" altLang="en-US" sz="2400" dirty="0">
                <a:solidFill>
                  <a:schemeClr val="bg1"/>
                </a:solidFill>
                <a:latin typeface="微软雅黑" panose="020B0503020204020204" pitchFamily="34" charset="-122"/>
                <a:ea typeface="微软雅黑" panose="020B0503020204020204" pitchFamily="34" charset="-122"/>
                <a:sym typeface="+mn-lt"/>
              </a:rPr>
              <a:t>    </a:t>
            </a:r>
            <a:r>
              <a:rPr lang="zh-CN" altLang="en-US" sz="2400" b="1" dirty="0">
                <a:solidFill>
                  <a:schemeClr val="bg1"/>
                </a:solidFill>
                <a:latin typeface="微软雅黑" panose="020B0503020204020204" pitchFamily="34" charset="-122"/>
                <a:ea typeface="微软雅黑" panose="020B0503020204020204" pitchFamily="34" charset="-122"/>
                <a:sym typeface="+mn-lt"/>
              </a:rPr>
              <a:t>   </a:t>
            </a:r>
            <a:r>
              <a:rPr lang="en-US" altLang="zh-CN" sz="2400" b="1" dirty="0">
                <a:solidFill>
                  <a:schemeClr val="bg1"/>
                </a:solidFill>
                <a:latin typeface="微软雅黑" panose="020B0503020204020204" pitchFamily="34" charset="-122"/>
                <a:ea typeface="微软雅黑" panose="020B0503020204020204" pitchFamily="34" charset="-122"/>
                <a:sym typeface="+mn-lt"/>
              </a:rPr>
              <a:t>( </a:t>
            </a:r>
            <a:r>
              <a:rPr lang="zh-CN" altLang="en-US" sz="2400" b="1" dirty="0">
                <a:solidFill>
                  <a:schemeClr val="bg1"/>
                </a:solidFill>
                <a:latin typeface="微软雅黑" panose="020B0503020204020204" pitchFamily="34" charset="-122"/>
                <a:ea typeface="微软雅黑" panose="020B0503020204020204" pitchFamily="34" charset="-122"/>
                <a:sym typeface="+mn-lt"/>
              </a:rPr>
              <a:t>请记住：争分夺秒扑灭“初期火灾”。</a:t>
            </a:r>
            <a:r>
              <a:rPr lang="en-US" altLang="zh-CN" sz="2400" b="1" dirty="0">
                <a:solidFill>
                  <a:schemeClr val="bg1"/>
                </a:solidFill>
                <a:latin typeface="微软雅黑" panose="020B0503020204020204" pitchFamily="34" charset="-122"/>
                <a:ea typeface="微软雅黑" panose="020B0503020204020204" pitchFamily="34" charset="-122"/>
                <a:sym typeface="+mn-lt"/>
              </a:rPr>
              <a:t>) </a:t>
            </a:r>
          </a:p>
        </p:txBody>
      </p:sp>
      <p:grpSp>
        <p:nvGrpSpPr>
          <p:cNvPr id="4" name="组合 3"/>
          <p:cNvGrpSpPr/>
          <p:nvPr/>
        </p:nvGrpSpPr>
        <p:grpSpPr>
          <a:xfrm>
            <a:off x="385956" y="2347582"/>
            <a:ext cx="3976220" cy="3439650"/>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9413" y="2580065"/>
              <a:ext cx="3420836" cy="2388803"/>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8" name="标题 7">
            <a:extLst>
              <a:ext uri="{FF2B5EF4-FFF2-40B4-BE49-F238E27FC236}">
                <a16:creationId xmlns:a16="http://schemas.microsoft.com/office/drawing/2014/main" id="{3D7D09FC-A6A3-42A4-9377-211B5E135A09}"/>
              </a:ext>
            </a:extLst>
          </p:cNvPr>
          <p:cNvSpPr>
            <a:spLocks noGrp="1"/>
          </p:cNvSpPr>
          <p:nvPr>
            <p:ph type="title"/>
          </p:nvPr>
        </p:nvSpPr>
        <p:spPr/>
        <p:txBody>
          <a:bodyPr/>
          <a:lstStyle/>
          <a:p>
            <a:r>
              <a:rPr lang="zh-CN" altLang="en-US" dirty="0"/>
              <a:t>救火常识知识</a:t>
            </a:r>
          </a:p>
        </p:txBody>
      </p:sp>
    </p:spTree>
    <p:extLst>
      <p:ext uri="{BB962C8B-B14F-4D97-AF65-F5344CB8AC3E}">
        <p14:creationId xmlns:p14="http://schemas.microsoft.com/office/powerpoint/2010/main" val="306980754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2000"/>
                            </p:stCondLst>
                            <p:childTnLst>
                              <p:par>
                                <p:cTn id="19" presetID="22" presetClass="entr" presetSubtype="4" fill="hold" grpId="0" nodeType="after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a:extLst>
              <a:ext uri="{FF2B5EF4-FFF2-40B4-BE49-F238E27FC236}">
                <a16:creationId xmlns:a16="http://schemas.microsoft.com/office/drawing/2014/main" id="{2F414452-0ED1-4E76-95B8-7569987D4447}"/>
              </a:ext>
            </a:extLst>
          </p:cNvPr>
          <p:cNvGrpSpPr/>
          <p:nvPr/>
        </p:nvGrpSpPr>
        <p:grpSpPr>
          <a:xfrm>
            <a:off x="6066428" y="771525"/>
            <a:ext cx="4209503" cy="938787"/>
            <a:chOff x="775545" y="1263609"/>
            <a:chExt cx="4362600" cy="972930"/>
          </a:xfrm>
        </p:grpSpPr>
        <p:sp>
          <p:nvSpPr>
            <p:cNvPr id="58" name="矩形 57">
              <a:extLst>
                <a:ext uri="{FF2B5EF4-FFF2-40B4-BE49-F238E27FC236}">
                  <a16:creationId xmlns:a16="http://schemas.microsoft.com/office/drawing/2014/main" id="{B6B60600-37F9-4F7C-BE33-7EEDF7247C04}"/>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59" name="组合 58">
              <a:extLst>
                <a:ext uri="{FF2B5EF4-FFF2-40B4-BE49-F238E27FC236}">
                  <a16:creationId xmlns:a16="http://schemas.microsoft.com/office/drawing/2014/main" id="{78129C50-E10E-4D64-BB26-B1D5C0B5D935}"/>
                </a:ext>
              </a:extLst>
            </p:cNvPr>
            <p:cNvGrpSpPr/>
            <p:nvPr/>
          </p:nvGrpSpPr>
          <p:grpSpPr>
            <a:xfrm>
              <a:off x="775545" y="1263609"/>
              <a:ext cx="1021577" cy="972930"/>
              <a:chOff x="775545" y="1263609"/>
              <a:chExt cx="1021577" cy="972930"/>
            </a:xfrm>
          </p:grpSpPr>
          <p:sp>
            <p:nvSpPr>
              <p:cNvPr id="60" name="五边形 59">
                <a:extLst>
                  <a:ext uri="{FF2B5EF4-FFF2-40B4-BE49-F238E27FC236}">
                    <a16:creationId xmlns:a16="http://schemas.microsoft.com/office/drawing/2014/main" id="{401B0FC4-78F1-4B6E-991F-73682A7A8A75}"/>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61" name="五边形 60">
                <a:extLst>
                  <a:ext uri="{FF2B5EF4-FFF2-40B4-BE49-F238E27FC236}">
                    <a16:creationId xmlns:a16="http://schemas.microsoft.com/office/drawing/2014/main" id="{63054CF0-97FB-4EA4-B654-42FC6BD4BE50}"/>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6</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62" name="组合 61">
            <a:extLst>
              <a:ext uri="{FF2B5EF4-FFF2-40B4-BE49-F238E27FC236}">
                <a16:creationId xmlns:a16="http://schemas.microsoft.com/office/drawing/2014/main" id="{6AAD8271-D60F-4913-B85F-9B3B0F66F673}"/>
              </a:ext>
            </a:extLst>
          </p:cNvPr>
          <p:cNvGrpSpPr/>
          <p:nvPr/>
        </p:nvGrpSpPr>
        <p:grpSpPr>
          <a:xfrm>
            <a:off x="6066428" y="1757173"/>
            <a:ext cx="4209503" cy="938787"/>
            <a:chOff x="775545" y="1263609"/>
            <a:chExt cx="4362600" cy="972930"/>
          </a:xfrm>
        </p:grpSpPr>
        <p:sp>
          <p:nvSpPr>
            <p:cNvPr id="63" name="矩形 62">
              <a:extLst>
                <a:ext uri="{FF2B5EF4-FFF2-40B4-BE49-F238E27FC236}">
                  <a16:creationId xmlns:a16="http://schemas.microsoft.com/office/drawing/2014/main" id="{E9B42849-98AE-4DA2-A52A-15FA769B36AC}"/>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a16="http://schemas.microsoft.com/office/drawing/2014/main" id="{B631B9A6-756A-4995-A770-24759E7DC9AD}"/>
                </a:ext>
              </a:extLst>
            </p:cNvPr>
            <p:cNvGrpSpPr/>
            <p:nvPr/>
          </p:nvGrpSpPr>
          <p:grpSpPr>
            <a:xfrm>
              <a:off x="775545" y="1263609"/>
              <a:ext cx="1021577" cy="972930"/>
              <a:chOff x="775545" y="1263609"/>
              <a:chExt cx="1021577" cy="972930"/>
            </a:xfrm>
          </p:grpSpPr>
          <p:sp>
            <p:nvSpPr>
              <p:cNvPr id="65" name="五边形 64">
                <a:extLst>
                  <a:ext uri="{FF2B5EF4-FFF2-40B4-BE49-F238E27FC236}">
                    <a16:creationId xmlns:a16="http://schemas.microsoft.com/office/drawing/2014/main" id="{3DC0B87A-E808-4934-9994-7C7275E0AFB4}"/>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66" name="五边形 65">
                <a:extLst>
                  <a:ext uri="{FF2B5EF4-FFF2-40B4-BE49-F238E27FC236}">
                    <a16:creationId xmlns:a16="http://schemas.microsoft.com/office/drawing/2014/main" id="{ED8B4C93-A949-4700-AA33-2A7D08772658}"/>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7</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67" name="组合 66">
            <a:extLst>
              <a:ext uri="{FF2B5EF4-FFF2-40B4-BE49-F238E27FC236}">
                <a16:creationId xmlns:a16="http://schemas.microsoft.com/office/drawing/2014/main" id="{325D22AB-F585-4702-BE7D-1954F3270683}"/>
              </a:ext>
            </a:extLst>
          </p:cNvPr>
          <p:cNvGrpSpPr/>
          <p:nvPr/>
        </p:nvGrpSpPr>
        <p:grpSpPr>
          <a:xfrm>
            <a:off x="6066428" y="2724441"/>
            <a:ext cx="4209503" cy="938787"/>
            <a:chOff x="775545" y="1263609"/>
            <a:chExt cx="4362600" cy="972930"/>
          </a:xfrm>
        </p:grpSpPr>
        <p:sp>
          <p:nvSpPr>
            <p:cNvPr id="68" name="矩形 67">
              <a:extLst>
                <a:ext uri="{FF2B5EF4-FFF2-40B4-BE49-F238E27FC236}">
                  <a16:creationId xmlns:a16="http://schemas.microsoft.com/office/drawing/2014/main" id="{CB6FBE41-FC47-4063-81A5-2B16FD86D998}"/>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69" name="组合 68">
              <a:extLst>
                <a:ext uri="{FF2B5EF4-FFF2-40B4-BE49-F238E27FC236}">
                  <a16:creationId xmlns:a16="http://schemas.microsoft.com/office/drawing/2014/main" id="{F5F83863-1251-4BDB-90EC-28D0AF7856ED}"/>
                </a:ext>
              </a:extLst>
            </p:cNvPr>
            <p:cNvGrpSpPr/>
            <p:nvPr/>
          </p:nvGrpSpPr>
          <p:grpSpPr>
            <a:xfrm>
              <a:off x="775545" y="1263609"/>
              <a:ext cx="1021577" cy="972930"/>
              <a:chOff x="775545" y="1263609"/>
              <a:chExt cx="1021577" cy="972930"/>
            </a:xfrm>
          </p:grpSpPr>
          <p:sp>
            <p:nvSpPr>
              <p:cNvPr id="70" name="五边形 69">
                <a:extLst>
                  <a:ext uri="{FF2B5EF4-FFF2-40B4-BE49-F238E27FC236}">
                    <a16:creationId xmlns:a16="http://schemas.microsoft.com/office/drawing/2014/main" id="{5401A460-DCF4-44D1-BB29-4E78F6F0B4EA}"/>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71" name="五边形 70">
                <a:extLst>
                  <a:ext uri="{FF2B5EF4-FFF2-40B4-BE49-F238E27FC236}">
                    <a16:creationId xmlns:a16="http://schemas.microsoft.com/office/drawing/2014/main" id="{EC0B78CF-659C-45D3-9E56-85E6196DDDC0}"/>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8</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72" name="组合 71">
            <a:extLst>
              <a:ext uri="{FF2B5EF4-FFF2-40B4-BE49-F238E27FC236}">
                <a16:creationId xmlns:a16="http://schemas.microsoft.com/office/drawing/2014/main" id="{0CE25A9A-D206-465B-B0F2-BC0720322484}"/>
              </a:ext>
            </a:extLst>
          </p:cNvPr>
          <p:cNvGrpSpPr/>
          <p:nvPr/>
        </p:nvGrpSpPr>
        <p:grpSpPr>
          <a:xfrm>
            <a:off x="6066428" y="3707730"/>
            <a:ext cx="4209503" cy="938787"/>
            <a:chOff x="775545" y="1263609"/>
            <a:chExt cx="4362600" cy="972930"/>
          </a:xfrm>
        </p:grpSpPr>
        <p:sp>
          <p:nvSpPr>
            <p:cNvPr id="73" name="矩形 72">
              <a:extLst>
                <a:ext uri="{FF2B5EF4-FFF2-40B4-BE49-F238E27FC236}">
                  <a16:creationId xmlns:a16="http://schemas.microsoft.com/office/drawing/2014/main" id="{22AEEA77-6D0B-429E-810C-878328A37E91}"/>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74" name="组合 73">
              <a:extLst>
                <a:ext uri="{FF2B5EF4-FFF2-40B4-BE49-F238E27FC236}">
                  <a16:creationId xmlns:a16="http://schemas.microsoft.com/office/drawing/2014/main" id="{BC70DA9E-C94E-4855-97F0-F582A5AF38F9}"/>
                </a:ext>
              </a:extLst>
            </p:cNvPr>
            <p:cNvGrpSpPr/>
            <p:nvPr/>
          </p:nvGrpSpPr>
          <p:grpSpPr>
            <a:xfrm>
              <a:off x="775545" y="1263609"/>
              <a:ext cx="1021577" cy="972930"/>
              <a:chOff x="775545" y="1263609"/>
              <a:chExt cx="1021577" cy="972930"/>
            </a:xfrm>
          </p:grpSpPr>
          <p:sp>
            <p:nvSpPr>
              <p:cNvPr id="75" name="五边形 74">
                <a:extLst>
                  <a:ext uri="{FF2B5EF4-FFF2-40B4-BE49-F238E27FC236}">
                    <a16:creationId xmlns:a16="http://schemas.microsoft.com/office/drawing/2014/main" id="{FF18B1AA-DDA3-4DA2-B299-753157B2C4B0}"/>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76" name="五边形 75">
                <a:extLst>
                  <a:ext uri="{FF2B5EF4-FFF2-40B4-BE49-F238E27FC236}">
                    <a16:creationId xmlns:a16="http://schemas.microsoft.com/office/drawing/2014/main" id="{B4BBC1A8-BAE6-4D8A-BBA7-9D753D825E7F}"/>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9</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77" name="组合 76">
            <a:extLst>
              <a:ext uri="{FF2B5EF4-FFF2-40B4-BE49-F238E27FC236}">
                <a16:creationId xmlns:a16="http://schemas.microsoft.com/office/drawing/2014/main" id="{9D97D019-17B8-4445-9119-0EE9CAB34F00}"/>
              </a:ext>
            </a:extLst>
          </p:cNvPr>
          <p:cNvGrpSpPr/>
          <p:nvPr/>
        </p:nvGrpSpPr>
        <p:grpSpPr>
          <a:xfrm>
            <a:off x="6066428" y="4652145"/>
            <a:ext cx="4209503" cy="938787"/>
            <a:chOff x="775545" y="1263609"/>
            <a:chExt cx="4362600" cy="972930"/>
          </a:xfrm>
        </p:grpSpPr>
        <p:sp>
          <p:nvSpPr>
            <p:cNvPr id="78" name="矩形 77">
              <a:extLst>
                <a:ext uri="{FF2B5EF4-FFF2-40B4-BE49-F238E27FC236}">
                  <a16:creationId xmlns:a16="http://schemas.microsoft.com/office/drawing/2014/main" id="{E445D04E-D6F6-4CC7-B083-B692D26E4BBE}"/>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79" name="组合 78">
              <a:extLst>
                <a:ext uri="{FF2B5EF4-FFF2-40B4-BE49-F238E27FC236}">
                  <a16:creationId xmlns:a16="http://schemas.microsoft.com/office/drawing/2014/main" id="{EDA10862-7EE2-4B7B-84A2-951E966B5CAC}"/>
                </a:ext>
              </a:extLst>
            </p:cNvPr>
            <p:cNvGrpSpPr/>
            <p:nvPr/>
          </p:nvGrpSpPr>
          <p:grpSpPr>
            <a:xfrm>
              <a:off x="775545" y="1263609"/>
              <a:ext cx="1021577" cy="972930"/>
              <a:chOff x="775545" y="1263609"/>
              <a:chExt cx="1021577" cy="972930"/>
            </a:xfrm>
          </p:grpSpPr>
          <p:sp>
            <p:nvSpPr>
              <p:cNvPr id="80" name="五边形 79">
                <a:extLst>
                  <a:ext uri="{FF2B5EF4-FFF2-40B4-BE49-F238E27FC236}">
                    <a16:creationId xmlns:a16="http://schemas.microsoft.com/office/drawing/2014/main" id="{11F49573-CFF8-4E4B-97E2-2736AD6F8A7F}"/>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81" name="五边形 80">
                <a:extLst>
                  <a:ext uri="{FF2B5EF4-FFF2-40B4-BE49-F238E27FC236}">
                    <a16:creationId xmlns:a16="http://schemas.microsoft.com/office/drawing/2014/main" id="{1266DAD0-D6A3-4172-8D09-D5ED969A34A5}"/>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10</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82" name="组合 81">
            <a:extLst>
              <a:ext uri="{FF2B5EF4-FFF2-40B4-BE49-F238E27FC236}">
                <a16:creationId xmlns:a16="http://schemas.microsoft.com/office/drawing/2014/main" id="{09323F07-9351-4714-9B45-C166D17CBC2F}"/>
              </a:ext>
            </a:extLst>
          </p:cNvPr>
          <p:cNvGrpSpPr/>
          <p:nvPr/>
        </p:nvGrpSpPr>
        <p:grpSpPr>
          <a:xfrm>
            <a:off x="6066428" y="5615322"/>
            <a:ext cx="4209503" cy="938787"/>
            <a:chOff x="775545" y="1263609"/>
            <a:chExt cx="4362600" cy="972930"/>
          </a:xfrm>
        </p:grpSpPr>
        <p:sp>
          <p:nvSpPr>
            <p:cNvPr id="83" name="矩形 82">
              <a:extLst>
                <a:ext uri="{FF2B5EF4-FFF2-40B4-BE49-F238E27FC236}">
                  <a16:creationId xmlns:a16="http://schemas.microsoft.com/office/drawing/2014/main" id="{16404CE5-4979-466B-9EE5-751EF7EDA99C}"/>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84" name="组合 83">
              <a:extLst>
                <a:ext uri="{FF2B5EF4-FFF2-40B4-BE49-F238E27FC236}">
                  <a16:creationId xmlns:a16="http://schemas.microsoft.com/office/drawing/2014/main" id="{7AABA149-B711-45C9-B691-F676A0703B4F}"/>
                </a:ext>
              </a:extLst>
            </p:cNvPr>
            <p:cNvGrpSpPr/>
            <p:nvPr/>
          </p:nvGrpSpPr>
          <p:grpSpPr>
            <a:xfrm>
              <a:off x="775545" y="1263609"/>
              <a:ext cx="1021577" cy="972930"/>
              <a:chOff x="775545" y="1263609"/>
              <a:chExt cx="1021577" cy="972930"/>
            </a:xfrm>
          </p:grpSpPr>
          <p:sp>
            <p:nvSpPr>
              <p:cNvPr id="85" name="五边形 84">
                <a:extLst>
                  <a:ext uri="{FF2B5EF4-FFF2-40B4-BE49-F238E27FC236}">
                    <a16:creationId xmlns:a16="http://schemas.microsoft.com/office/drawing/2014/main" id="{3ED453AF-17B7-46FE-9D02-05F32EE9EBDE}"/>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86" name="五边形 85">
                <a:extLst>
                  <a:ext uri="{FF2B5EF4-FFF2-40B4-BE49-F238E27FC236}">
                    <a16:creationId xmlns:a16="http://schemas.microsoft.com/office/drawing/2014/main" id="{7FB1F31A-A8D5-43F1-89CD-9D7668B644CA}"/>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11</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32" name="组合 31">
            <a:extLst>
              <a:ext uri="{FF2B5EF4-FFF2-40B4-BE49-F238E27FC236}">
                <a16:creationId xmlns:a16="http://schemas.microsoft.com/office/drawing/2014/main" id="{1BB6BDE4-D780-48D2-8937-6A283874ADB7}"/>
              </a:ext>
            </a:extLst>
          </p:cNvPr>
          <p:cNvGrpSpPr/>
          <p:nvPr/>
        </p:nvGrpSpPr>
        <p:grpSpPr>
          <a:xfrm>
            <a:off x="1393020" y="2242589"/>
            <a:ext cx="4209503" cy="916770"/>
            <a:chOff x="775545" y="1263609"/>
            <a:chExt cx="4362600" cy="972930"/>
          </a:xfrm>
        </p:grpSpPr>
        <p:sp>
          <p:nvSpPr>
            <p:cNvPr id="33" name="矩形 32">
              <a:extLst>
                <a:ext uri="{FF2B5EF4-FFF2-40B4-BE49-F238E27FC236}">
                  <a16:creationId xmlns:a16="http://schemas.microsoft.com/office/drawing/2014/main" id="{C6F94665-AAFB-48AB-A754-68275ED104FC}"/>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34" name="组合 33">
              <a:extLst>
                <a:ext uri="{FF2B5EF4-FFF2-40B4-BE49-F238E27FC236}">
                  <a16:creationId xmlns:a16="http://schemas.microsoft.com/office/drawing/2014/main" id="{3B004CC8-F536-4096-9444-EA21EF59E311}"/>
                </a:ext>
              </a:extLst>
            </p:cNvPr>
            <p:cNvGrpSpPr/>
            <p:nvPr/>
          </p:nvGrpSpPr>
          <p:grpSpPr>
            <a:xfrm>
              <a:off x="775545" y="1263609"/>
              <a:ext cx="1021577" cy="972930"/>
              <a:chOff x="775545" y="1263609"/>
              <a:chExt cx="1021577" cy="972930"/>
            </a:xfrm>
          </p:grpSpPr>
          <p:sp>
            <p:nvSpPr>
              <p:cNvPr id="35" name="五边形 34">
                <a:extLst>
                  <a:ext uri="{FF2B5EF4-FFF2-40B4-BE49-F238E27FC236}">
                    <a16:creationId xmlns:a16="http://schemas.microsoft.com/office/drawing/2014/main" id="{AD49561D-D089-4054-BA8B-10DA0229BFDD}"/>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36" name="五边形 35">
                <a:extLst>
                  <a:ext uri="{FF2B5EF4-FFF2-40B4-BE49-F238E27FC236}">
                    <a16:creationId xmlns:a16="http://schemas.microsoft.com/office/drawing/2014/main" id="{07ABC32E-A71D-4EFE-BAE2-7C25D72B5153}"/>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2</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37" name="组合 36">
            <a:extLst>
              <a:ext uri="{FF2B5EF4-FFF2-40B4-BE49-F238E27FC236}">
                <a16:creationId xmlns:a16="http://schemas.microsoft.com/office/drawing/2014/main" id="{3C319CBB-C716-4681-8D77-EB1D67F1BEF7}"/>
              </a:ext>
            </a:extLst>
          </p:cNvPr>
          <p:cNvGrpSpPr/>
          <p:nvPr/>
        </p:nvGrpSpPr>
        <p:grpSpPr>
          <a:xfrm>
            <a:off x="1393021" y="3257345"/>
            <a:ext cx="4209502" cy="923669"/>
            <a:chOff x="775545" y="1263609"/>
            <a:chExt cx="4362600" cy="972930"/>
          </a:xfrm>
        </p:grpSpPr>
        <p:sp>
          <p:nvSpPr>
            <p:cNvPr id="38" name="矩形 37">
              <a:extLst>
                <a:ext uri="{FF2B5EF4-FFF2-40B4-BE49-F238E27FC236}">
                  <a16:creationId xmlns:a16="http://schemas.microsoft.com/office/drawing/2014/main" id="{50129B22-C643-4EB6-9004-CCBA7879EC9A}"/>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39" name="组合 38">
              <a:extLst>
                <a:ext uri="{FF2B5EF4-FFF2-40B4-BE49-F238E27FC236}">
                  <a16:creationId xmlns:a16="http://schemas.microsoft.com/office/drawing/2014/main" id="{AE07ADC4-AD6A-4135-8F67-3BF3AF69EB0E}"/>
                </a:ext>
              </a:extLst>
            </p:cNvPr>
            <p:cNvGrpSpPr/>
            <p:nvPr/>
          </p:nvGrpSpPr>
          <p:grpSpPr>
            <a:xfrm>
              <a:off x="775545" y="1263609"/>
              <a:ext cx="1021577" cy="972930"/>
              <a:chOff x="775545" y="1263609"/>
              <a:chExt cx="1021577" cy="972930"/>
            </a:xfrm>
          </p:grpSpPr>
          <p:sp>
            <p:nvSpPr>
              <p:cNvPr id="40" name="五边形 39">
                <a:extLst>
                  <a:ext uri="{FF2B5EF4-FFF2-40B4-BE49-F238E27FC236}">
                    <a16:creationId xmlns:a16="http://schemas.microsoft.com/office/drawing/2014/main" id="{838EFC1A-0E24-495A-9362-AC2E93F424CD}"/>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41" name="五边形 40">
                <a:extLst>
                  <a:ext uri="{FF2B5EF4-FFF2-40B4-BE49-F238E27FC236}">
                    <a16:creationId xmlns:a16="http://schemas.microsoft.com/office/drawing/2014/main" id="{896029FE-1A3F-4DD7-801A-802E21753A6E}"/>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3</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42" name="组合 41">
            <a:extLst>
              <a:ext uri="{FF2B5EF4-FFF2-40B4-BE49-F238E27FC236}">
                <a16:creationId xmlns:a16="http://schemas.microsoft.com/office/drawing/2014/main" id="{715638C8-C811-4F39-ABE1-08E3C2CB7E02}"/>
              </a:ext>
            </a:extLst>
          </p:cNvPr>
          <p:cNvGrpSpPr/>
          <p:nvPr/>
        </p:nvGrpSpPr>
        <p:grpSpPr>
          <a:xfrm>
            <a:off x="1393021" y="4272202"/>
            <a:ext cx="4209502" cy="923669"/>
            <a:chOff x="775545" y="1263609"/>
            <a:chExt cx="4362600" cy="972930"/>
          </a:xfrm>
        </p:grpSpPr>
        <p:sp>
          <p:nvSpPr>
            <p:cNvPr id="43" name="矩形 42">
              <a:extLst>
                <a:ext uri="{FF2B5EF4-FFF2-40B4-BE49-F238E27FC236}">
                  <a16:creationId xmlns:a16="http://schemas.microsoft.com/office/drawing/2014/main" id="{32B8ADED-F2AE-4C53-BA38-16D805F155DD}"/>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a16="http://schemas.microsoft.com/office/drawing/2014/main" id="{CAC577D0-CEFA-41EB-894C-CD9583C8322A}"/>
                </a:ext>
              </a:extLst>
            </p:cNvPr>
            <p:cNvGrpSpPr/>
            <p:nvPr/>
          </p:nvGrpSpPr>
          <p:grpSpPr>
            <a:xfrm>
              <a:off x="775545" y="1263609"/>
              <a:ext cx="1021577" cy="972930"/>
              <a:chOff x="775545" y="1263609"/>
              <a:chExt cx="1021577" cy="972930"/>
            </a:xfrm>
          </p:grpSpPr>
          <p:sp>
            <p:nvSpPr>
              <p:cNvPr id="45" name="五边形 44">
                <a:extLst>
                  <a:ext uri="{FF2B5EF4-FFF2-40B4-BE49-F238E27FC236}">
                    <a16:creationId xmlns:a16="http://schemas.microsoft.com/office/drawing/2014/main" id="{B7CF0609-8515-42A6-84FA-A591D6CA9AA2}"/>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46" name="五边形 45">
                <a:extLst>
                  <a:ext uri="{FF2B5EF4-FFF2-40B4-BE49-F238E27FC236}">
                    <a16:creationId xmlns:a16="http://schemas.microsoft.com/office/drawing/2014/main" id="{708FE997-6239-4AE6-B631-5588CF0A3B3A}"/>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4</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47" name="组合 46">
            <a:extLst>
              <a:ext uri="{FF2B5EF4-FFF2-40B4-BE49-F238E27FC236}">
                <a16:creationId xmlns:a16="http://schemas.microsoft.com/office/drawing/2014/main" id="{F7BDEA8E-DE7C-4530-8652-CE21BF504389}"/>
              </a:ext>
            </a:extLst>
          </p:cNvPr>
          <p:cNvGrpSpPr/>
          <p:nvPr/>
        </p:nvGrpSpPr>
        <p:grpSpPr>
          <a:xfrm>
            <a:off x="1395216" y="5287059"/>
            <a:ext cx="4207307" cy="916281"/>
            <a:chOff x="775545" y="1263609"/>
            <a:chExt cx="4362600" cy="972930"/>
          </a:xfrm>
        </p:grpSpPr>
        <p:sp>
          <p:nvSpPr>
            <p:cNvPr id="48" name="矩形 47">
              <a:extLst>
                <a:ext uri="{FF2B5EF4-FFF2-40B4-BE49-F238E27FC236}">
                  <a16:creationId xmlns:a16="http://schemas.microsoft.com/office/drawing/2014/main" id="{0FC4D7D8-8748-412E-B614-6C358A59CC52}"/>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49" name="组合 48">
              <a:extLst>
                <a:ext uri="{FF2B5EF4-FFF2-40B4-BE49-F238E27FC236}">
                  <a16:creationId xmlns:a16="http://schemas.microsoft.com/office/drawing/2014/main" id="{433AFE0C-C007-4880-A948-2E2046779530}"/>
                </a:ext>
              </a:extLst>
            </p:cNvPr>
            <p:cNvGrpSpPr/>
            <p:nvPr/>
          </p:nvGrpSpPr>
          <p:grpSpPr>
            <a:xfrm>
              <a:off x="775545" y="1263609"/>
              <a:ext cx="1021577" cy="972930"/>
              <a:chOff x="775545" y="1263609"/>
              <a:chExt cx="1021577" cy="972930"/>
            </a:xfrm>
          </p:grpSpPr>
          <p:sp>
            <p:nvSpPr>
              <p:cNvPr id="50" name="五边形 49">
                <a:extLst>
                  <a:ext uri="{FF2B5EF4-FFF2-40B4-BE49-F238E27FC236}">
                    <a16:creationId xmlns:a16="http://schemas.microsoft.com/office/drawing/2014/main" id="{EFC7FDBF-39F2-408C-83D9-8E090ADAE5ED}"/>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51" name="五边形 50">
                <a:extLst>
                  <a:ext uri="{FF2B5EF4-FFF2-40B4-BE49-F238E27FC236}">
                    <a16:creationId xmlns:a16="http://schemas.microsoft.com/office/drawing/2014/main" id="{8245ACA2-14C4-4502-9974-297A1DC803B7}"/>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5</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grpSp>
        <p:nvGrpSpPr>
          <p:cNvPr id="31" name="组合 30">
            <a:extLst>
              <a:ext uri="{FF2B5EF4-FFF2-40B4-BE49-F238E27FC236}">
                <a16:creationId xmlns:a16="http://schemas.microsoft.com/office/drawing/2014/main" id="{799DD90C-FD42-447D-9962-5D535057A349}"/>
              </a:ext>
            </a:extLst>
          </p:cNvPr>
          <p:cNvGrpSpPr/>
          <p:nvPr/>
        </p:nvGrpSpPr>
        <p:grpSpPr>
          <a:xfrm>
            <a:off x="1393021" y="1205816"/>
            <a:ext cx="4209503" cy="938787"/>
            <a:chOff x="775545" y="1263609"/>
            <a:chExt cx="4362600" cy="972930"/>
          </a:xfrm>
        </p:grpSpPr>
        <p:sp>
          <p:nvSpPr>
            <p:cNvPr id="30" name="矩形 29">
              <a:extLst>
                <a:ext uri="{FF2B5EF4-FFF2-40B4-BE49-F238E27FC236}">
                  <a16:creationId xmlns:a16="http://schemas.microsoft.com/office/drawing/2014/main" id="{E20BA4CE-40A3-4D43-96C8-DA55A24F01F6}"/>
                </a:ext>
              </a:extLst>
            </p:cNvPr>
            <p:cNvSpPr/>
            <p:nvPr/>
          </p:nvSpPr>
          <p:spPr>
            <a:xfrm>
              <a:off x="1566270" y="1517997"/>
              <a:ext cx="3571875" cy="650135"/>
            </a:xfrm>
            <a:prstGeom prst="rect">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grpSp>
          <p:nvGrpSpPr>
            <p:cNvPr id="29" name="组合 28">
              <a:extLst>
                <a:ext uri="{FF2B5EF4-FFF2-40B4-BE49-F238E27FC236}">
                  <a16:creationId xmlns:a16="http://schemas.microsoft.com/office/drawing/2014/main" id="{2065CE10-FC35-45FA-A754-C827D055CD64}"/>
                </a:ext>
              </a:extLst>
            </p:cNvPr>
            <p:cNvGrpSpPr/>
            <p:nvPr/>
          </p:nvGrpSpPr>
          <p:grpSpPr>
            <a:xfrm>
              <a:off x="775545" y="1263609"/>
              <a:ext cx="1021577" cy="972930"/>
              <a:chOff x="775545" y="1263609"/>
              <a:chExt cx="1021577" cy="972930"/>
            </a:xfrm>
          </p:grpSpPr>
          <p:sp>
            <p:nvSpPr>
              <p:cNvPr id="25" name="五边形 24">
                <a:extLst>
                  <a:ext uri="{FF2B5EF4-FFF2-40B4-BE49-F238E27FC236}">
                    <a16:creationId xmlns:a16="http://schemas.microsoft.com/office/drawing/2014/main" id="{3D2B1EBE-D40F-4536-B1F9-542CB2E27619}"/>
                  </a:ext>
                </a:extLst>
              </p:cNvPr>
              <p:cNvSpPr/>
              <p:nvPr/>
            </p:nvSpPr>
            <p:spPr>
              <a:xfrm>
                <a:off x="775545" y="1263609"/>
                <a:ext cx="1021577" cy="972930"/>
              </a:xfrm>
              <a:prstGeom prst="pentagon">
                <a:avLst/>
              </a:prstGeom>
              <a:gradFill flip="none" rotWithShape="1">
                <a:gsLst>
                  <a:gs pos="20000">
                    <a:schemeClr val="bg1">
                      <a:lumMod val="85000"/>
                    </a:schemeClr>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kern="0">
                  <a:solidFill>
                    <a:schemeClr val="tx1"/>
                  </a:solidFill>
                  <a:latin typeface="微软雅黑" panose="020B0503020204020204" pitchFamily="34" charset="-122"/>
                  <a:ea typeface="微软雅黑" panose="020B0503020204020204" pitchFamily="34" charset="-122"/>
                </a:endParaRPr>
              </a:p>
            </p:txBody>
          </p:sp>
          <p:sp>
            <p:nvSpPr>
              <p:cNvPr id="28" name="五边形 27">
                <a:extLst>
                  <a:ext uri="{FF2B5EF4-FFF2-40B4-BE49-F238E27FC236}">
                    <a16:creationId xmlns:a16="http://schemas.microsoft.com/office/drawing/2014/main" id="{E1DDAC40-22EB-4D15-AFAF-334979822282}"/>
                  </a:ext>
                </a:extLst>
              </p:cNvPr>
              <p:cNvSpPr/>
              <p:nvPr/>
            </p:nvSpPr>
            <p:spPr>
              <a:xfrm>
                <a:off x="855554" y="1354353"/>
                <a:ext cx="861557" cy="820530"/>
              </a:xfrm>
              <a:prstGeom prst="pentagon">
                <a:avLst/>
              </a:prstGeom>
              <a:solidFill>
                <a:srgbClr val="C51C32"/>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kern="0" dirty="0">
                    <a:solidFill>
                      <a:schemeClr val="bg1"/>
                    </a:solidFill>
                    <a:latin typeface="微软雅黑" panose="020B0503020204020204" pitchFamily="34" charset="-122"/>
                    <a:ea typeface="微软雅黑" panose="020B0503020204020204" pitchFamily="34" charset="-122"/>
                  </a:rPr>
                  <a:t>1</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grpSp>
      </p:grpSp>
      <p:sp>
        <p:nvSpPr>
          <p:cNvPr id="5" name="文本占位符 1"/>
          <p:cNvSpPr txBox="1"/>
          <p:nvPr/>
        </p:nvSpPr>
        <p:spPr>
          <a:xfrm>
            <a:off x="2557203" y="1533885"/>
            <a:ext cx="3384376"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a:t>消防安全法规要求</a:t>
            </a:r>
          </a:p>
        </p:txBody>
      </p:sp>
      <p:sp>
        <p:nvSpPr>
          <p:cNvPr id="6" name="文本占位符 1"/>
          <p:cNvSpPr txBox="1"/>
          <p:nvPr/>
        </p:nvSpPr>
        <p:spPr>
          <a:xfrm>
            <a:off x="2493803" y="2565723"/>
            <a:ext cx="3888433"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sz="2400" dirty="0"/>
              <a:t>火灾预防的基本概念</a:t>
            </a:r>
          </a:p>
        </p:txBody>
      </p:sp>
      <p:sp>
        <p:nvSpPr>
          <p:cNvPr id="7" name="Rectangle 3"/>
          <p:cNvSpPr txBox="1">
            <a:spLocks noChangeArrowheads="1"/>
          </p:cNvSpPr>
          <p:nvPr/>
        </p:nvSpPr>
        <p:spPr>
          <a:xfrm>
            <a:off x="2493803" y="3585991"/>
            <a:ext cx="3888433"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a:sym typeface="+mn-lt"/>
              </a:rPr>
              <a:t>灭火的基本方法</a:t>
            </a:r>
            <a:endParaRPr kumimoji="0" lang="en-US" altLang="zh-CN" dirty="0">
              <a:sym typeface="+mn-lt"/>
            </a:endParaRPr>
          </a:p>
        </p:txBody>
      </p:sp>
      <p:sp>
        <p:nvSpPr>
          <p:cNvPr id="8" name="Rectangle 3"/>
          <p:cNvSpPr txBox="1">
            <a:spLocks noChangeArrowheads="1"/>
          </p:cNvSpPr>
          <p:nvPr/>
        </p:nvSpPr>
        <p:spPr>
          <a:xfrm>
            <a:off x="2977331" y="4563702"/>
            <a:ext cx="3240112" cy="575469"/>
          </a:xfrm>
          <a:prstGeom prst="rect">
            <a:avLst/>
          </a:prstGeom>
        </p:spPr>
        <p:txBody>
          <a:bodyPr anchor="ctr"/>
          <a:lstStyle>
            <a:defPPr>
              <a:defRPr lang="zh-CN"/>
            </a:defPPr>
            <a:lvl1pPr marL="0" indent="0" algn="ctr" eaLnBrk="1" hangingPunct="1">
              <a:lnSpc>
                <a:spcPct val="90000"/>
              </a:lnSpc>
              <a:spcBef>
                <a:spcPts val="1000"/>
              </a:spcBef>
              <a:buFont typeface="Arial" panose="020B0604020202020204" pitchFamily="34" charset="0"/>
              <a:buNone/>
              <a:defRPr kumimoji="0" sz="2800">
                <a:solidFill>
                  <a:srgbClr val="641638"/>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solidFill>
                  <a:schemeClr val="tx1"/>
                </a:solidFill>
                <a:latin typeface="+mn-lt"/>
                <a:ea typeface="+mn-ea"/>
              </a:defRPr>
            </a:lvl2pPr>
            <a:lvl3pPr marL="1143000" indent="-228600">
              <a:lnSpc>
                <a:spcPct val="90000"/>
              </a:lnSpc>
              <a:spcBef>
                <a:spcPts val="500"/>
              </a:spcBef>
              <a:buFont typeface="Arial" panose="020B0604020202020204" pitchFamily="34" charset="0"/>
              <a:buChar char="•"/>
              <a:defRPr sz="2000">
                <a:solidFill>
                  <a:schemeClr val="tx1"/>
                </a:solidFill>
                <a:latin typeface="+mn-lt"/>
                <a:ea typeface="+mn-ea"/>
              </a:defRPr>
            </a:lvl3pPr>
            <a:lvl4pPr marL="1600200" indent="-228600">
              <a:lnSpc>
                <a:spcPct val="90000"/>
              </a:lnSpc>
              <a:spcBef>
                <a:spcPts val="500"/>
              </a:spcBef>
              <a:buFont typeface="Arial" panose="020B0604020202020204" pitchFamily="34" charset="0"/>
              <a:buChar char="•"/>
              <a:defRPr>
                <a:solidFill>
                  <a:schemeClr val="tx1"/>
                </a:solidFill>
                <a:latin typeface="+mn-lt"/>
                <a:ea typeface="+mn-ea"/>
              </a:defRPr>
            </a:lvl4pPr>
            <a:lvl5pPr marL="2057400" indent="-228600">
              <a:lnSpc>
                <a:spcPct val="90000"/>
              </a:lnSpc>
              <a:spcBef>
                <a:spcPts val="500"/>
              </a:spcBef>
              <a:buFont typeface="Arial" panose="020B0604020202020204" pitchFamily="34" charset="0"/>
              <a:buChar char="•"/>
              <a:defRPr>
                <a:solidFill>
                  <a:schemeClr val="tx1"/>
                </a:solidFill>
                <a:latin typeface="+mn-lt"/>
                <a:ea typeface="+mn-ea"/>
              </a:defRPr>
            </a:lvl5pPr>
            <a:lvl6pPr marL="2514600" indent="-228600">
              <a:lnSpc>
                <a:spcPct val="90000"/>
              </a:lnSpc>
              <a:spcBef>
                <a:spcPts val="500"/>
              </a:spcBef>
              <a:buFont typeface="Arial" panose="020B0604020202020204" pitchFamily="34" charset="0"/>
              <a:buChar char="•"/>
              <a:defRPr sz="1800">
                <a:solidFill>
                  <a:schemeClr val="tx1"/>
                </a:solidFill>
                <a:latin typeface="+mn-lt"/>
                <a:ea typeface="+mn-ea"/>
              </a:defRPr>
            </a:lvl6pPr>
            <a:lvl7pPr marL="2971800" indent="-228600">
              <a:lnSpc>
                <a:spcPct val="90000"/>
              </a:lnSpc>
              <a:spcBef>
                <a:spcPts val="500"/>
              </a:spcBef>
              <a:buFont typeface="Arial" panose="020B0604020202020204" pitchFamily="34" charset="0"/>
              <a:buChar char="•"/>
              <a:defRPr sz="1800">
                <a:solidFill>
                  <a:schemeClr val="tx1"/>
                </a:solidFill>
                <a:latin typeface="+mn-lt"/>
                <a:ea typeface="+mn-ea"/>
              </a:defRPr>
            </a:lvl7pPr>
            <a:lvl8pPr marL="3429000" indent="-228600">
              <a:lnSpc>
                <a:spcPct val="90000"/>
              </a:lnSpc>
              <a:spcBef>
                <a:spcPts val="500"/>
              </a:spcBef>
              <a:buFont typeface="Arial" panose="020B0604020202020204" pitchFamily="34" charset="0"/>
              <a:buChar char="•"/>
              <a:defRPr sz="1800">
                <a:solidFill>
                  <a:schemeClr val="tx1"/>
                </a:solidFill>
                <a:latin typeface="+mn-lt"/>
                <a:ea typeface="+mn-ea"/>
              </a:defRPr>
            </a:lvl8pPr>
            <a:lvl9pPr marL="3886200" indent="-228600">
              <a:lnSpc>
                <a:spcPct val="90000"/>
              </a:lnSpc>
              <a:spcBef>
                <a:spcPts val="500"/>
              </a:spcBef>
              <a:buFont typeface="Arial" panose="020B0604020202020204" pitchFamily="34" charset="0"/>
              <a:buChar char="•"/>
              <a:defRPr sz="1800">
                <a:solidFill>
                  <a:schemeClr val="tx1"/>
                </a:solidFill>
                <a:latin typeface="+mn-lt"/>
                <a:ea typeface="+mn-ea"/>
              </a:defRPr>
            </a:lvl9pPr>
          </a:lstStyle>
          <a:p>
            <a:pPr algn="l"/>
            <a:r>
              <a:rPr lang="zh-CN" altLang="en-US" b="1" dirty="0">
                <a:sym typeface="+mn-lt"/>
              </a:rPr>
              <a:t>火灾种类</a:t>
            </a:r>
          </a:p>
        </p:txBody>
      </p:sp>
      <p:sp>
        <p:nvSpPr>
          <p:cNvPr id="9" name="文本占位符 1"/>
          <p:cNvSpPr txBox="1"/>
          <p:nvPr/>
        </p:nvSpPr>
        <p:spPr>
          <a:xfrm>
            <a:off x="2432661" y="5545040"/>
            <a:ext cx="3240360"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a:t>发生火灾时怎么办</a:t>
            </a:r>
          </a:p>
        </p:txBody>
      </p:sp>
      <p:sp>
        <p:nvSpPr>
          <p:cNvPr id="10" name="文本占位符 1"/>
          <p:cNvSpPr txBox="1"/>
          <p:nvPr/>
        </p:nvSpPr>
        <p:spPr>
          <a:xfrm>
            <a:off x="7567359" y="1075351"/>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a:t>灭火剂分类</a:t>
            </a:r>
          </a:p>
        </p:txBody>
      </p:sp>
      <p:sp>
        <p:nvSpPr>
          <p:cNvPr id="11" name="文本占位符 1"/>
          <p:cNvSpPr txBox="1"/>
          <p:nvPr/>
        </p:nvSpPr>
        <p:spPr>
          <a:xfrm>
            <a:off x="7200249" y="2086148"/>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a:t>灭火器的使用方法</a:t>
            </a:r>
          </a:p>
        </p:txBody>
      </p:sp>
      <p:sp>
        <p:nvSpPr>
          <p:cNvPr id="12" name="文本占位符 2"/>
          <p:cNvSpPr txBox="1"/>
          <p:nvPr/>
        </p:nvSpPr>
        <p:spPr>
          <a:xfrm>
            <a:off x="7200249" y="3023955"/>
            <a:ext cx="4176464"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sz="2000" dirty="0"/>
              <a:t>消防栓与水带的使用</a:t>
            </a:r>
            <a:r>
              <a:rPr kumimoji="0" lang="zh-CN" altLang="en-US" sz="2000" dirty="0">
                <a:effectLst>
                  <a:outerShdw blurRad="38100" dist="38100" dir="2700000" algn="tl">
                    <a:srgbClr val="FFFFFF"/>
                  </a:outerShdw>
                </a:effectLst>
                <a:cs typeface="+mn-ea"/>
                <a:sym typeface="+mn-lt"/>
              </a:rPr>
              <a:t>方法</a:t>
            </a:r>
            <a:endParaRPr kumimoji="0" lang="zh-CN" altLang="en-US" sz="2000" dirty="0"/>
          </a:p>
        </p:txBody>
      </p:sp>
      <p:sp>
        <p:nvSpPr>
          <p:cNvPr id="13" name="文本占位符 1"/>
          <p:cNvSpPr txBox="1"/>
          <p:nvPr/>
        </p:nvSpPr>
        <p:spPr>
          <a:xfrm>
            <a:off x="7422754" y="4004928"/>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a:t>救火常识知识</a:t>
            </a:r>
          </a:p>
        </p:txBody>
      </p:sp>
      <p:sp>
        <p:nvSpPr>
          <p:cNvPr id="14" name="文本占位符 1"/>
          <p:cNvSpPr txBox="1"/>
          <p:nvPr/>
        </p:nvSpPr>
        <p:spPr>
          <a:xfrm>
            <a:off x="7422754" y="4905735"/>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a:t>火场人员抢救</a:t>
            </a:r>
          </a:p>
        </p:txBody>
      </p:sp>
      <p:sp>
        <p:nvSpPr>
          <p:cNvPr id="15" name="文本占位符 2"/>
          <p:cNvSpPr txBox="1"/>
          <p:nvPr/>
        </p:nvSpPr>
        <p:spPr>
          <a:xfrm>
            <a:off x="7545406" y="5886708"/>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a:t>火场逃生术</a:t>
            </a:r>
          </a:p>
        </p:txBody>
      </p:sp>
      <p:sp>
        <p:nvSpPr>
          <p:cNvPr id="4" name="标题 3">
            <a:extLst>
              <a:ext uri="{FF2B5EF4-FFF2-40B4-BE49-F238E27FC236}">
                <a16:creationId xmlns:a16="http://schemas.microsoft.com/office/drawing/2014/main" id="{E18EA629-A944-485D-B4CA-7FD4032438A1}"/>
              </a:ext>
            </a:extLst>
          </p:cNvPr>
          <p:cNvSpPr>
            <a:spLocks noGrp="1"/>
          </p:cNvSpPr>
          <p:nvPr>
            <p:ph type="title"/>
          </p:nvPr>
        </p:nvSpPr>
        <p:spPr/>
        <p:txBody>
          <a:bodyPr/>
          <a:lstStyle/>
          <a:p>
            <a:r>
              <a:rPr lang="zh-CN" altLang="en-US" dirty="0"/>
              <a:t>培训大纲</a:t>
            </a:r>
          </a:p>
        </p:txBody>
      </p:sp>
    </p:spTree>
    <p:extLst>
      <p:ext uri="{BB962C8B-B14F-4D97-AF65-F5344CB8AC3E}">
        <p14:creationId xmlns:p14="http://schemas.microsoft.com/office/powerpoint/2010/main" val="38261525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360"/>
                                          </p:val>
                                        </p:tav>
                                        <p:tav tm="100000">
                                          <p:val>
                                            <p:fltVal val="0"/>
                                          </p:val>
                                        </p:tav>
                                      </p:tavLst>
                                    </p:anim>
                                    <p:animEffect transition="in" filter="fade">
                                      <p:cBhvr>
                                        <p:cTn id="10" dur="500"/>
                                        <p:tgtEl>
                                          <p:spTgt spid="3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 calcmode="lin" valueType="num">
                                      <p:cBhvr>
                                        <p:cTn id="20" dur="500" fill="hold"/>
                                        <p:tgtEl>
                                          <p:spTgt spid="32"/>
                                        </p:tgtEl>
                                        <p:attrNameLst>
                                          <p:attrName>style.rotation</p:attrName>
                                        </p:attrNameLst>
                                      </p:cBhvr>
                                      <p:tavLst>
                                        <p:tav tm="0">
                                          <p:val>
                                            <p:fltVal val="360"/>
                                          </p:val>
                                        </p:tav>
                                        <p:tav tm="100000">
                                          <p:val>
                                            <p:fltVal val="0"/>
                                          </p:val>
                                        </p:tav>
                                      </p:tavLst>
                                    </p:anim>
                                    <p:animEffect transition="in" filter="fade">
                                      <p:cBhvr>
                                        <p:cTn id="21" dur="500"/>
                                        <p:tgtEl>
                                          <p:spTgt spid="32"/>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000"/>
                                        <p:tgtEl>
                                          <p:spTgt spid="6"/>
                                        </p:tgtEl>
                                      </p:cBhvr>
                                    </p:animEffect>
                                  </p:childTnLst>
                                </p:cTn>
                              </p:par>
                            </p:childTnLst>
                          </p:cTn>
                        </p:par>
                        <p:par>
                          <p:cTn id="25" fill="hold">
                            <p:stCondLst>
                              <p:cond delay="2750"/>
                            </p:stCondLst>
                            <p:childTnLst>
                              <p:par>
                                <p:cTn id="26" presetID="49" presetClass="entr" presetSubtype="0" decel="10000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 calcmode="lin" valueType="num">
                                      <p:cBhvr>
                                        <p:cTn id="30" dur="500" fill="hold"/>
                                        <p:tgtEl>
                                          <p:spTgt spid="37"/>
                                        </p:tgtEl>
                                        <p:attrNameLst>
                                          <p:attrName>style.rotation</p:attrName>
                                        </p:attrNameLst>
                                      </p:cBhvr>
                                      <p:tavLst>
                                        <p:tav tm="0">
                                          <p:val>
                                            <p:fltVal val="360"/>
                                          </p:val>
                                        </p:tav>
                                        <p:tav tm="100000">
                                          <p:val>
                                            <p:fltVal val="0"/>
                                          </p:val>
                                        </p:tav>
                                      </p:tavLst>
                                    </p:anim>
                                    <p:animEffect transition="in" filter="fade">
                                      <p:cBhvr>
                                        <p:cTn id="31" dur="500"/>
                                        <p:tgtEl>
                                          <p:spTgt spid="37"/>
                                        </p:tgtEl>
                                      </p:cBhvr>
                                    </p:animEffect>
                                  </p:childTnLst>
                                </p:cTn>
                              </p:par>
                            </p:childTnLst>
                          </p:cTn>
                        </p:par>
                        <p:par>
                          <p:cTn id="32" fill="hold">
                            <p:stCondLst>
                              <p:cond delay="325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1000"/>
                                        <p:tgtEl>
                                          <p:spTgt spid="7"/>
                                        </p:tgtEl>
                                      </p:cBhvr>
                                    </p:animEffect>
                                  </p:childTnLst>
                                </p:cTn>
                              </p:par>
                            </p:childTnLst>
                          </p:cTn>
                        </p:par>
                        <p:par>
                          <p:cTn id="36" fill="hold">
                            <p:stCondLst>
                              <p:cond delay="4250"/>
                            </p:stCondLst>
                            <p:childTnLst>
                              <p:par>
                                <p:cTn id="37" presetID="49" presetClass="entr" presetSubtype="0" decel="10000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fltVal val="0"/>
                                          </p:val>
                                        </p:tav>
                                        <p:tav tm="100000">
                                          <p:val>
                                            <p:strVal val="#ppt_w"/>
                                          </p:val>
                                        </p:tav>
                                      </p:tavLst>
                                    </p:anim>
                                    <p:anim calcmode="lin" valueType="num">
                                      <p:cBhvr>
                                        <p:cTn id="40" dur="500" fill="hold"/>
                                        <p:tgtEl>
                                          <p:spTgt spid="42"/>
                                        </p:tgtEl>
                                        <p:attrNameLst>
                                          <p:attrName>ppt_h</p:attrName>
                                        </p:attrNameLst>
                                      </p:cBhvr>
                                      <p:tavLst>
                                        <p:tav tm="0">
                                          <p:val>
                                            <p:fltVal val="0"/>
                                          </p:val>
                                        </p:tav>
                                        <p:tav tm="100000">
                                          <p:val>
                                            <p:strVal val="#ppt_h"/>
                                          </p:val>
                                        </p:tav>
                                      </p:tavLst>
                                    </p:anim>
                                    <p:anim calcmode="lin" valueType="num">
                                      <p:cBhvr>
                                        <p:cTn id="41" dur="500" fill="hold"/>
                                        <p:tgtEl>
                                          <p:spTgt spid="42"/>
                                        </p:tgtEl>
                                        <p:attrNameLst>
                                          <p:attrName>style.rotation</p:attrName>
                                        </p:attrNameLst>
                                      </p:cBhvr>
                                      <p:tavLst>
                                        <p:tav tm="0">
                                          <p:val>
                                            <p:fltVal val="360"/>
                                          </p:val>
                                        </p:tav>
                                        <p:tav tm="100000">
                                          <p:val>
                                            <p:fltVal val="0"/>
                                          </p:val>
                                        </p:tav>
                                      </p:tavLst>
                                    </p:anim>
                                    <p:animEffect transition="in" filter="fade">
                                      <p:cBhvr>
                                        <p:cTn id="42" dur="500"/>
                                        <p:tgtEl>
                                          <p:spTgt spid="42"/>
                                        </p:tgtEl>
                                      </p:cBhvr>
                                    </p:animEffect>
                                  </p:childTnLst>
                                </p:cTn>
                              </p:par>
                            </p:childTnLst>
                          </p:cTn>
                        </p:par>
                        <p:par>
                          <p:cTn id="43" fill="hold">
                            <p:stCondLst>
                              <p:cond delay="4750"/>
                            </p:stCondLst>
                            <p:childTnLst>
                              <p:par>
                                <p:cTn id="44" presetID="2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1000"/>
                                        <p:tgtEl>
                                          <p:spTgt spid="8"/>
                                        </p:tgtEl>
                                      </p:cBhvr>
                                    </p:animEffect>
                                  </p:childTnLst>
                                </p:cTn>
                              </p:par>
                            </p:childTnLst>
                          </p:cTn>
                        </p:par>
                        <p:par>
                          <p:cTn id="47" fill="hold">
                            <p:stCondLst>
                              <p:cond delay="5750"/>
                            </p:stCondLst>
                            <p:childTnLst>
                              <p:par>
                                <p:cTn id="48" presetID="49" presetClass="entr" presetSubtype="0" decel="100000" fill="hold" nodeType="after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p:cTn id="50" dur="500" fill="hold"/>
                                        <p:tgtEl>
                                          <p:spTgt spid="47"/>
                                        </p:tgtEl>
                                        <p:attrNameLst>
                                          <p:attrName>ppt_w</p:attrName>
                                        </p:attrNameLst>
                                      </p:cBhvr>
                                      <p:tavLst>
                                        <p:tav tm="0">
                                          <p:val>
                                            <p:fltVal val="0"/>
                                          </p:val>
                                        </p:tav>
                                        <p:tav tm="100000">
                                          <p:val>
                                            <p:strVal val="#ppt_w"/>
                                          </p:val>
                                        </p:tav>
                                      </p:tavLst>
                                    </p:anim>
                                    <p:anim calcmode="lin" valueType="num">
                                      <p:cBhvr>
                                        <p:cTn id="51" dur="500" fill="hold"/>
                                        <p:tgtEl>
                                          <p:spTgt spid="47"/>
                                        </p:tgtEl>
                                        <p:attrNameLst>
                                          <p:attrName>ppt_h</p:attrName>
                                        </p:attrNameLst>
                                      </p:cBhvr>
                                      <p:tavLst>
                                        <p:tav tm="0">
                                          <p:val>
                                            <p:fltVal val="0"/>
                                          </p:val>
                                        </p:tav>
                                        <p:tav tm="100000">
                                          <p:val>
                                            <p:strVal val="#ppt_h"/>
                                          </p:val>
                                        </p:tav>
                                      </p:tavLst>
                                    </p:anim>
                                    <p:anim calcmode="lin" valueType="num">
                                      <p:cBhvr>
                                        <p:cTn id="52" dur="500" fill="hold"/>
                                        <p:tgtEl>
                                          <p:spTgt spid="47"/>
                                        </p:tgtEl>
                                        <p:attrNameLst>
                                          <p:attrName>style.rotation</p:attrName>
                                        </p:attrNameLst>
                                      </p:cBhvr>
                                      <p:tavLst>
                                        <p:tav tm="0">
                                          <p:val>
                                            <p:fltVal val="360"/>
                                          </p:val>
                                        </p:tav>
                                        <p:tav tm="100000">
                                          <p:val>
                                            <p:fltVal val="0"/>
                                          </p:val>
                                        </p:tav>
                                      </p:tavLst>
                                    </p:anim>
                                    <p:animEffect transition="in" filter="fade">
                                      <p:cBhvr>
                                        <p:cTn id="53" dur="500"/>
                                        <p:tgtEl>
                                          <p:spTgt spid="47"/>
                                        </p:tgtEl>
                                      </p:cBhvr>
                                    </p:animEffect>
                                  </p:childTnLst>
                                </p:cTn>
                              </p:par>
                            </p:childTnLst>
                          </p:cTn>
                        </p:par>
                        <p:par>
                          <p:cTn id="54" fill="hold">
                            <p:stCondLst>
                              <p:cond delay="6250"/>
                            </p:stCondLst>
                            <p:childTnLst>
                              <p:par>
                                <p:cTn id="55" presetID="22" presetClass="entr" presetSubtype="8"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1000"/>
                                        <p:tgtEl>
                                          <p:spTgt spid="9"/>
                                        </p:tgtEl>
                                      </p:cBhvr>
                                    </p:animEffect>
                                  </p:childTnLst>
                                </p:cTn>
                              </p:par>
                            </p:childTnLst>
                          </p:cTn>
                        </p:par>
                        <p:par>
                          <p:cTn id="58" fill="hold">
                            <p:stCondLst>
                              <p:cond delay="7250"/>
                            </p:stCondLst>
                            <p:childTnLst>
                              <p:par>
                                <p:cTn id="59" presetID="49" presetClass="entr" presetSubtype="0" decel="100000" fill="hold" nodeType="after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p:cTn id="61" dur="500" fill="hold"/>
                                        <p:tgtEl>
                                          <p:spTgt spid="57"/>
                                        </p:tgtEl>
                                        <p:attrNameLst>
                                          <p:attrName>ppt_w</p:attrName>
                                        </p:attrNameLst>
                                      </p:cBhvr>
                                      <p:tavLst>
                                        <p:tav tm="0">
                                          <p:val>
                                            <p:fltVal val="0"/>
                                          </p:val>
                                        </p:tav>
                                        <p:tav tm="100000">
                                          <p:val>
                                            <p:strVal val="#ppt_w"/>
                                          </p:val>
                                        </p:tav>
                                      </p:tavLst>
                                    </p:anim>
                                    <p:anim calcmode="lin" valueType="num">
                                      <p:cBhvr>
                                        <p:cTn id="62" dur="500" fill="hold"/>
                                        <p:tgtEl>
                                          <p:spTgt spid="57"/>
                                        </p:tgtEl>
                                        <p:attrNameLst>
                                          <p:attrName>ppt_h</p:attrName>
                                        </p:attrNameLst>
                                      </p:cBhvr>
                                      <p:tavLst>
                                        <p:tav tm="0">
                                          <p:val>
                                            <p:fltVal val="0"/>
                                          </p:val>
                                        </p:tav>
                                        <p:tav tm="100000">
                                          <p:val>
                                            <p:strVal val="#ppt_h"/>
                                          </p:val>
                                        </p:tav>
                                      </p:tavLst>
                                    </p:anim>
                                    <p:anim calcmode="lin" valueType="num">
                                      <p:cBhvr>
                                        <p:cTn id="63" dur="500" fill="hold"/>
                                        <p:tgtEl>
                                          <p:spTgt spid="57"/>
                                        </p:tgtEl>
                                        <p:attrNameLst>
                                          <p:attrName>style.rotation</p:attrName>
                                        </p:attrNameLst>
                                      </p:cBhvr>
                                      <p:tavLst>
                                        <p:tav tm="0">
                                          <p:val>
                                            <p:fltVal val="360"/>
                                          </p:val>
                                        </p:tav>
                                        <p:tav tm="100000">
                                          <p:val>
                                            <p:fltVal val="0"/>
                                          </p:val>
                                        </p:tav>
                                      </p:tavLst>
                                    </p:anim>
                                    <p:animEffect transition="in" filter="fade">
                                      <p:cBhvr>
                                        <p:cTn id="64" dur="500"/>
                                        <p:tgtEl>
                                          <p:spTgt spid="57"/>
                                        </p:tgtEl>
                                      </p:cBhvr>
                                    </p:animEffect>
                                  </p:childTnLst>
                                </p:cTn>
                              </p:par>
                            </p:childTnLst>
                          </p:cTn>
                        </p:par>
                        <p:par>
                          <p:cTn id="65" fill="hold">
                            <p:stCondLst>
                              <p:cond delay="7750"/>
                            </p:stCondLst>
                            <p:childTnLst>
                              <p:par>
                                <p:cTn id="66" presetID="22" presetClass="entr" presetSubtype="8"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1000"/>
                                        <p:tgtEl>
                                          <p:spTgt spid="10"/>
                                        </p:tgtEl>
                                      </p:cBhvr>
                                    </p:animEffect>
                                  </p:childTnLst>
                                </p:cTn>
                              </p:par>
                            </p:childTnLst>
                          </p:cTn>
                        </p:par>
                        <p:par>
                          <p:cTn id="69" fill="hold">
                            <p:stCondLst>
                              <p:cond delay="8750"/>
                            </p:stCondLst>
                            <p:childTnLst>
                              <p:par>
                                <p:cTn id="70" presetID="49" presetClass="entr" presetSubtype="0" decel="100000"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p:cTn id="72" dur="500" fill="hold"/>
                                        <p:tgtEl>
                                          <p:spTgt spid="62"/>
                                        </p:tgtEl>
                                        <p:attrNameLst>
                                          <p:attrName>ppt_w</p:attrName>
                                        </p:attrNameLst>
                                      </p:cBhvr>
                                      <p:tavLst>
                                        <p:tav tm="0">
                                          <p:val>
                                            <p:fltVal val="0"/>
                                          </p:val>
                                        </p:tav>
                                        <p:tav tm="100000">
                                          <p:val>
                                            <p:strVal val="#ppt_w"/>
                                          </p:val>
                                        </p:tav>
                                      </p:tavLst>
                                    </p:anim>
                                    <p:anim calcmode="lin" valueType="num">
                                      <p:cBhvr>
                                        <p:cTn id="73" dur="500" fill="hold"/>
                                        <p:tgtEl>
                                          <p:spTgt spid="62"/>
                                        </p:tgtEl>
                                        <p:attrNameLst>
                                          <p:attrName>ppt_h</p:attrName>
                                        </p:attrNameLst>
                                      </p:cBhvr>
                                      <p:tavLst>
                                        <p:tav tm="0">
                                          <p:val>
                                            <p:fltVal val="0"/>
                                          </p:val>
                                        </p:tav>
                                        <p:tav tm="100000">
                                          <p:val>
                                            <p:strVal val="#ppt_h"/>
                                          </p:val>
                                        </p:tav>
                                      </p:tavLst>
                                    </p:anim>
                                    <p:anim calcmode="lin" valueType="num">
                                      <p:cBhvr>
                                        <p:cTn id="74" dur="500" fill="hold"/>
                                        <p:tgtEl>
                                          <p:spTgt spid="62"/>
                                        </p:tgtEl>
                                        <p:attrNameLst>
                                          <p:attrName>style.rotation</p:attrName>
                                        </p:attrNameLst>
                                      </p:cBhvr>
                                      <p:tavLst>
                                        <p:tav tm="0">
                                          <p:val>
                                            <p:fltVal val="360"/>
                                          </p:val>
                                        </p:tav>
                                        <p:tav tm="100000">
                                          <p:val>
                                            <p:fltVal val="0"/>
                                          </p:val>
                                        </p:tav>
                                      </p:tavLst>
                                    </p:anim>
                                    <p:animEffect transition="in" filter="fade">
                                      <p:cBhvr>
                                        <p:cTn id="75" dur="500"/>
                                        <p:tgtEl>
                                          <p:spTgt spid="62"/>
                                        </p:tgtEl>
                                      </p:cBhvr>
                                    </p:animEffect>
                                  </p:childTnLst>
                                </p:cTn>
                              </p:par>
                            </p:childTnLst>
                          </p:cTn>
                        </p:par>
                        <p:par>
                          <p:cTn id="76" fill="hold">
                            <p:stCondLst>
                              <p:cond delay="9250"/>
                            </p:stCondLst>
                            <p:childTnLst>
                              <p:par>
                                <p:cTn id="77" presetID="22" presetClass="entr" presetSubtype="8"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1000"/>
                                        <p:tgtEl>
                                          <p:spTgt spid="11"/>
                                        </p:tgtEl>
                                      </p:cBhvr>
                                    </p:animEffect>
                                  </p:childTnLst>
                                </p:cTn>
                              </p:par>
                            </p:childTnLst>
                          </p:cTn>
                        </p:par>
                        <p:par>
                          <p:cTn id="80" fill="hold">
                            <p:stCondLst>
                              <p:cond delay="10250"/>
                            </p:stCondLst>
                            <p:childTnLst>
                              <p:par>
                                <p:cTn id="81" presetID="49" presetClass="entr" presetSubtype="0" decel="100000" fill="hold" nodeType="afterEffect">
                                  <p:stCondLst>
                                    <p:cond delay="0"/>
                                  </p:stCondLst>
                                  <p:childTnLst>
                                    <p:set>
                                      <p:cBhvr>
                                        <p:cTn id="82" dur="1" fill="hold">
                                          <p:stCondLst>
                                            <p:cond delay="0"/>
                                          </p:stCondLst>
                                        </p:cTn>
                                        <p:tgtEl>
                                          <p:spTgt spid="67"/>
                                        </p:tgtEl>
                                        <p:attrNameLst>
                                          <p:attrName>style.visibility</p:attrName>
                                        </p:attrNameLst>
                                      </p:cBhvr>
                                      <p:to>
                                        <p:strVal val="visible"/>
                                      </p:to>
                                    </p:set>
                                    <p:anim calcmode="lin" valueType="num">
                                      <p:cBhvr>
                                        <p:cTn id="83" dur="500" fill="hold"/>
                                        <p:tgtEl>
                                          <p:spTgt spid="67"/>
                                        </p:tgtEl>
                                        <p:attrNameLst>
                                          <p:attrName>ppt_w</p:attrName>
                                        </p:attrNameLst>
                                      </p:cBhvr>
                                      <p:tavLst>
                                        <p:tav tm="0">
                                          <p:val>
                                            <p:fltVal val="0"/>
                                          </p:val>
                                        </p:tav>
                                        <p:tav tm="100000">
                                          <p:val>
                                            <p:strVal val="#ppt_w"/>
                                          </p:val>
                                        </p:tav>
                                      </p:tavLst>
                                    </p:anim>
                                    <p:anim calcmode="lin" valueType="num">
                                      <p:cBhvr>
                                        <p:cTn id="84" dur="500" fill="hold"/>
                                        <p:tgtEl>
                                          <p:spTgt spid="67"/>
                                        </p:tgtEl>
                                        <p:attrNameLst>
                                          <p:attrName>ppt_h</p:attrName>
                                        </p:attrNameLst>
                                      </p:cBhvr>
                                      <p:tavLst>
                                        <p:tav tm="0">
                                          <p:val>
                                            <p:fltVal val="0"/>
                                          </p:val>
                                        </p:tav>
                                        <p:tav tm="100000">
                                          <p:val>
                                            <p:strVal val="#ppt_h"/>
                                          </p:val>
                                        </p:tav>
                                      </p:tavLst>
                                    </p:anim>
                                    <p:anim calcmode="lin" valueType="num">
                                      <p:cBhvr>
                                        <p:cTn id="85" dur="500" fill="hold"/>
                                        <p:tgtEl>
                                          <p:spTgt spid="67"/>
                                        </p:tgtEl>
                                        <p:attrNameLst>
                                          <p:attrName>style.rotation</p:attrName>
                                        </p:attrNameLst>
                                      </p:cBhvr>
                                      <p:tavLst>
                                        <p:tav tm="0">
                                          <p:val>
                                            <p:fltVal val="360"/>
                                          </p:val>
                                        </p:tav>
                                        <p:tav tm="100000">
                                          <p:val>
                                            <p:fltVal val="0"/>
                                          </p:val>
                                        </p:tav>
                                      </p:tavLst>
                                    </p:anim>
                                    <p:animEffect transition="in" filter="fade">
                                      <p:cBhvr>
                                        <p:cTn id="86" dur="500"/>
                                        <p:tgtEl>
                                          <p:spTgt spid="67"/>
                                        </p:tgtEl>
                                      </p:cBhvr>
                                    </p:animEffect>
                                  </p:childTnLst>
                                </p:cTn>
                              </p:par>
                            </p:childTnLst>
                          </p:cTn>
                        </p:par>
                        <p:par>
                          <p:cTn id="87" fill="hold">
                            <p:stCondLst>
                              <p:cond delay="10750"/>
                            </p:stCondLst>
                            <p:childTnLst>
                              <p:par>
                                <p:cTn id="88" presetID="22" presetClass="entr" presetSubtype="8" fill="hold" grpId="0" nodeType="after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wipe(left)">
                                      <p:cBhvr>
                                        <p:cTn id="90" dur="1000"/>
                                        <p:tgtEl>
                                          <p:spTgt spid="12"/>
                                        </p:tgtEl>
                                      </p:cBhvr>
                                    </p:animEffect>
                                  </p:childTnLst>
                                </p:cTn>
                              </p:par>
                            </p:childTnLst>
                          </p:cTn>
                        </p:par>
                        <p:par>
                          <p:cTn id="91" fill="hold">
                            <p:stCondLst>
                              <p:cond delay="11750"/>
                            </p:stCondLst>
                            <p:childTnLst>
                              <p:par>
                                <p:cTn id="92" presetID="49" presetClass="entr" presetSubtype="0" decel="100000" fill="hold" nodeType="afterEffect">
                                  <p:stCondLst>
                                    <p:cond delay="0"/>
                                  </p:stCondLst>
                                  <p:childTnLst>
                                    <p:set>
                                      <p:cBhvr>
                                        <p:cTn id="93" dur="1" fill="hold">
                                          <p:stCondLst>
                                            <p:cond delay="0"/>
                                          </p:stCondLst>
                                        </p:cTn>
                                        <p:tgtEl>
                                          <p:spTgt spid="72"/>
                                        </p:tgtEl>
                                        <p:attrNameLst>
                                          <p:attrName>style.visibility</p:attrName>
                                        </p:attrNameLst>
                                      </p:cBhvr>
                                      <p:to>
                                        <p:strVal val="visible"/>
                                      </p:to>
                                    </p:set>
                                    <p:anim calcmode="lin" valueType="num">
                                      <p:cBhvr>
                                        <p:cTn id="94" dur="500" fill="hold"/>
                                        <p:tgtEl>
                                          <p:spTgt spid="72"/>
                                        </p:tgtEl>
                                        <p:attrNameLst>
                                          <p:attrName>ppt_w</p:attrName>
                                        </p:attrNameLst>
                                      </p:cBhvr>
                                      <p:tavLst>
                                        <p:tav tm="0">
                                          <p:val>
                                            <p:fltVal val="0"/>
                                          </p:val>
                                        </p:tav>
                                        <p:tav tm="100000">
                                          <p:val>
                                            <p:strVal val="#ppt_w"/>
                                          </p:val>
                                        </p:tav>
                                      </p:tavLst>
                                    </p:anim>
                                    <p:anim calcmode="lin" valueType="num">
                                      <p:cBhvr>
                                        <p:cTn id="95" dur="500" fill="hold"/>
                                        <p:tgtEl>
                                          <p:spTgt spid="72"/>
                                        </p:tgtEl>
                                        <p:attrNameLst>
                                          <p:attrName>ppt_h</p:attrName>
                                        </p:attrNameLst>
                                      </p:cBhvr>
                                      <p:tavLst>
                                        <p:tav tm="0">
                                          <p:val>
                                            <p:fltVal val="0"/>
                                          </p:val>
                                        </p:tav>
                                        <p:tav tm="100000">
                                          <p:val>
                                            <p:strVal val="#ppt_h"/>
                                          </p:val>
                                        </p:tav>
                                      </p:tavLst>
                                    </p:anim>
                                    <p:anim calcmode="lin" valueType="num">
                                      <p:cBhvr>
                                        <p:cTn id="96" dur="500" fill="hold"/>
                                        <p:tgtEl>
                                          <p:spTgt spid="72"/>
                                        </p:tgtEl>
                                        <p:attrNameLst>
                                          <p:attrName>style.rotation</p:attrName>
                                        </p:attrNameLst>
                                      </p:cBhvr>
                                      <p:tavLst>
                                        <p:tav tm="0">
                                          <p:val>
                                            <p:fltVal val="360"/>
                                          </p:val>
                                        </p:tav>
                                        <p:tav tm="100000">
                                          <p:val>
                                            <p:fltVal val="0"/>
                                          </p:val>
                                        </p:tav>
                                      </p:tavLst>
                                    </p:anim>
                                    <p:animEffect transition="in" filter="fade">
                                      <p:cBhvr>
                                        <p:cTn id="97" dur="500"/>
                                        <p:tgtEl>
                                          <p:spTgt spid="72"/>
                                        </p:tgtEl>
                                      </p:cBhvr>
                                    </p:animEffect>
                                  </p:childTnLst>
                                </p:cTn>
                              </p:par>
                            </p:childTnLst>
                          </p:cTn>
                        </p:par>
                        <p:par>
                          <p:cTn id="98" fill="hold">
                            <p:stCondLst>
                              <p:cond delay="12250"/>
                            </p:stCondLst>
                            <p:childTnLst>
                              <p:par>
                                <p:cTn id="99" presetID="22" presetClass="entr" presetSubtype="8" fill="hold" grpId="0" nodeType="after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wipe(left)">
                                      <p:cBhvr>
                                        <p:cTn id="101" dur="1000"/>
                                        <p:tgtEl>
                                          <p:spTgt spid="13"/>
                                        </p:tgtEl>
                                      </p:cBhvr>
                                    </p:animEffect>
                                  </p:childTnLst>
                                </p:cTn>
                              </p:par>
                            </p:childTnLst>
                          </p:cTn>
                        </p:par>
                        <p:par>
                          <p:cTn id="102" fill="hold">
                            <p:stCondLst>
                              <p:cond delay="13250"/>
                            </p:stCondLst>
                            <p:childTnLst>
                              <p:par>
                                <p:cTn id="103" presetID="49" presetClass="entr" presetSubtype="0" decel="100000" fill="hold" nodeType="afterEffect">
                                  <p:stCondLst>
                                    <p:cond delay="0"/>
                                  </p:stCondLst>
                                  <p:childTnLst>
                                    <p:set>
                                      <p:cBhvr>
                                        <p:cTn id="104" dur="1" fill="hold">
                                          <p:stCondLst>
                                            <p:cond delay="0"/>
                                          </p:stCondLst>
                                        </p:cTn>
                                        <p:tgtEl>
                                          <p:spTgt spid="77"/>
                                        </p:tgtEl>
                                        <p:attrNameLst>
                                          <p:attrName>style.visibility</p:attrName>
                                        </p:attrNameLst>
                                      </p:cBhvr>
                                      <p:to>
                                        <p:strVal val="visible"/>
                                      </p:to>
                                    </p:set>
                                    <p:anim calcmode="lin" valueType="num">
                                      <p:cBhvr>
                                        <p:cTn id="105" dur="500" fill="hold"/>
                                        <p:tgtEl>
                                          <p:spTgt spid="77"/>
                                        </p:tgtEl>
                                        <p:attrNameLst>
                                          <p:attrName>ppt_w</p:attrName>
                                        </p:attrNameLst>
                                      </p:cBhvr>
                                      <p:tavLst>
                                        <p:tav tm="0">
                                          <p:val>
                                            <p:fltVal val="0"/>
                                          </p:val>
                                        </p:tav>
                                        <p:tav tm="100000">
                                          <p:val>
                                            <p:strVal val="#ppt_w"/>
                                          </p:val>
                                        </p:tav>
                                      </p:tavLst>
                                    </p:anim>
                                    <p:anim calcmode="lin" valueType="num">
                                      <p:cBhvr>
                                        <p:cTn id="106" dur="500" fill="hold"/>
                                        <p:tgtEl>
                                          <p:spTgt spid="77"/>
                                        </p:tgtEl>
                                        <p:attrNameLst>
                                          <p:attrName>ppt_h</p:attrName>
                                        </p:attrNameLst>
                                      </p:cBhvr>
                                      <p:tavLst>
                                        <p:tav tm="0">
                                          <p:val>
                                            <p:fltVal val="0"/>
                                          </p:val>
                                        </p:tav>
                                        <p:tav tm="100000">
                                          <p:val>
                                            <p:strVal val="#ppt_h"/>
                                          </p:val>
                                        </p:tav>
                                      </p:tavLst>
                                    </p:anim>
                                    <p:anim calcmode="lin" valueType="num">
                                      <p:cBhvr>
                                        <p:cTn id="107" dur="500" fill="hold"/>
                                        <p:tgtEl>
                                          <p:spTgt spid="77"/>
                                        </p:tgtEl>
                                        <p:attrNameLst>
                                          <p:attrName>style.rotation</p:attrName>
                                        </p:attrNameLst>
                                      </p:cBhvr>
                                      <p:tavLst>
                                        <p:tav tm="0">
                                          <p:val>
                                            <p:fltVal val="360"/>
                                          </p:val>
                                        </p:tav>
                                        <p:tav tm="100000">
                                          <p:val>
                                            <p:fltVal val="0"/>
                                          </p:val>
                                        </p:tav>
                                      </p:tavLst>
                                    </p:anim>
                                    <p:animEffect transition="in" filter="fade">
                                      <p:cBhvr>
                                        <p:cTn id="108" dur="500"/>
                                        <p:tgtEl>
                                          <p:spTgt spid="77"/>
                                        </p:tgtEl>
                                      </p:cBhvr>
                                    </p:animEffect>
                                  </p:childTnLst>
                                </p:cTn>
                              </p:par>
                            </p:childTnLst>
                          </p:cTn>
                        </p:par>
                        <p:par>
                          <p:cTn id="109" fill="hold">
                            <p:stCondLst>
                              <p:cond delay="13750"/>
                            </p:stCondLst>
                            <p:childTnLst>
                              <p:par>
                                <p:cTn id="110" presetID="22" presetClass="entr" presetSubtype="8" fill="hold" grpId="0" nodeType="after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wipe(left)">
                                      <p:cBhvr>
                                        <p:cTn id="112" dur="1000"/>
                                        <p:tgtEl>
                                          <p:spTgt spid="14"/>
                                        </p:tgtEl>
                                      </p:cBhvr>
                                    </p:animEffect>
                                  </p:childTnLst>
                                </p:cTn>
                              </p:par>
                            </p:childTnLst>
                          </p:cTn>
                        </p:par>
                        <p:par>
                          <p:cTn id="113" fill="hold">
                            <p:stCondLst>
                              <p:cond delay="14750"/>
                            </p:stCondLst>
                            <p:childTnLst>
                              <p:par>
                                <p:cTn id="114" presetID="49" presetClass="entr" presetSubtype="0" decel="100000" fill="hold" nodeType="afterEffect">
                                  <p:stCondLst>
                                    <p:cond delay="0"/>
                                  </p:stCondLst>
                                  <p:childTnLst>
                                    <p:set>
                                      <p:cBhvr>
                                        <p:cTn id="115" dur="1" fill="hold">
                                          <p:stCondLst>
                                            <p:cond delay="0"/>
                                          </p:stCondLst>
                                        </p:cTn>
                                        <p:tgtEl>
                                          <p:spTgt spid="82"/>
                                        </p:tgtEl>
                                        <p:attrNameLst>
                                          <p:attrName>style.visibility</p:attrName>
                                        </p:attrNameLst>
                                      </p:cBhvr>
                                      <p:to>
                                        <p:strVal val="visible"/>
                                      </p:to>
                                    </p:set>
                                    <p:anim calcmode="lin" valueType="num">
                                      <p:cBhvr>
                                        <p:cTn id="116" dur="500" fill="hold"/>
                                        <p:tgtEl>
                                          <p:spTgt spid="82"/>
                                        </p:tgtEl>
                                        <p:attrNameLst>
                                          <p:attrName>ppt_w</p:attrName>
                                        </p:attrNameLst>
                                      </p:cBhvr>
                                      <p:tavLst>
                                        <p:tav tm="0">
                                          <p:val>
                                            <p:fltVal val="0"/>
                                          </p:val>
                                        </p:tav>
                                        <p:tav tm="100000">
                                          <p:val>
                                            <p:strVal val="#ppt_w"/>
                                          </p:val>
                                        </p:tav>
                                      </p:tavLst>
                                    </p:anim>
                                    <p:anim calcmode="lin" valueType="num">
                                      <p:cBhvr>
                                        <p:cTn id="117" dur="500" fill="hold"/>
                                        <p:tgtEl>
                                          <p:spTgt spid="82"/>
                                        </p:tgtEl>
                                        <p:attrNameLst>
                                          <p:attrName>ppt_h</p:attrName>
                                        </p:attrNameLst>
                                      </p:cBhvr>
                                      <p:tavLst>
                                        <p:tav tm="0">
                                          <p:val>
                                            <p:fltVal val="0"/>
                                          </p:val>
                                        </p:tav>
                                        <p:tav tm="100000">
                                          <p:val>
                                            <p:strVal val="#ppt_h"/>
                                          </p:val>
                                        </p:tav>
                                      </p:tavLst>
                                    </p:anim>
                                    <p:anim calcmode="lin" valueType="num">
                                      <p:cBhvr>
                                        <p:cTn id="118" dur="500" fill="hold"/>
                                        <p:tgtEl>
                                          <p:spTgt spid="82"/>
                                        </p:tgtEl>
                                        <p:attrNameLst>
                                          <p:attrName>style.rotation</p:attrName>
                                        </p:attrNameLst>
                                      </p:cBhvr>
                                      <p:tavLst>
                                        <p:tav tm="0">
                                          <p:val>
                                            <p:fltVal val="360"/>
                                          </p:val>
                                        </p:tav>
                                        <p:tav tm="100000">
                                          <p:val>
                                            <p:fltVal val="0"/>
                                          </p:val>
                                        </p:tav>
                                      </p:tavLst>
                                    </p:anim>
                                    <p:animEffect transition="in" filter="fade">
                                      <p:cBhvr>
                                        <p:cTn id="119" dur="500"/>
                                        <p:tgtEl>
                                          <p:spTgt spid="82"/>
                                        </p:tgtEl>
                                      </p:cBhvr>
                                    </p:animEffect>
                                  </p:childTnLst>
                                </p:cTn>
                              </p:par>
                            </p:childTnLst>
                          </p:cTn>
                        </p:par>
                        <p:par>
                          <p:cTn id="120" fill="hold">
                            <p:stCondLst>
                              <p:cond delay="15250"/>
                            </p:stCondLst>
                            <p:childTnLst>
                              <p:par>
                                <p:cTn id="121" presetID="22" presetClass="entr" presetSubtype="8" fill="hold" grpId="0" nodeType="after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wipe(left)">
                                      <p:cBhvr>
                                        <p:cTn id="1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C7A48562-ED55-433E-BDD8-30ED6439C45C}"/>
              </a:ext>
            </a:extLst>
          </p:cNvPr>
          <p:cNvSpPr/>
          <p:nvPr/>
        </p:nvSpPr>
        <p:spPr>
          <a:xfrm>
            <a:off x="0" y="2052637"/>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sp>
        <p:nvSpPr>
          <p:cNvPr id="23" name="圆角矩形 22"/>
          <p:cNvSpPr/>
          <p:nvPr/>
        </p:nvSpPr>
        <p:spPr>
          <a:xfrm>
            <a:off x="-8335" y="1304925"/>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rPr>
              <a:t>身上着火怎么办？ </a:t>
            </a:r>
          </a:p>
        </p:txBody>
      </p:sp>
      <p:sp>
        <p:nvSpPr>
          <p:cNvPr id="3" name="Rectangle 3"/>
          <p:cNvSpPr txBox="1">
            <a:spLocks noChangeArrowheads="1"/>
          </p:cNvSpPr>
          <p:nvPr/>
        </p:nvSpPr>
        <p:spPr>
          <a:xfrm>
            <a:off x="4748132" y="2347582"/>
            <a:ext cx="7077069" cy="3323987"/>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a:buClr>
                <a:srgbClr val="F03900"/>
              </a:buClr>
            </a:pPr>
            <a:r>
              <a:rPr lang="zh-CN" altLang="en-US" dirty="0">
                <a:solidFill>
                  <a:schemeClr val="bg1"/>
                </a:solidFill>
                <a:latin typeface="微软雅黑" panose="020B0503020204020204" pitchFamily="34" charset="-122"/>
                <a:ea typeface="微软雅黑" panose="020B0503020204020204" pitchFamily="34" charset="-122"/>
                <a:sym typeface="+mn-lt"/>
              </a:rPr>
              <a:t>发生火灾时，如果身上着了火，千万不能奔跑，因为奔跑时，会形成一股风，就像是给炉子扇风一样，火会越烧越旺。着火的人乱跑，还会把火种带到其他场所，引起新的燃烧点。 </a:t>
            </a:r>
            <a:br>
              <a:rPr lang="zh-CN" altLang="en-US" dirty="0">
                <a:solidFill>
                  <a:schemeClr val="bg1"/>
                </a:solidFill>
                <a:latin typeface="微软雅黑" panose="020B0503020204020204" pitchFamily="34" charset="-122"/>
                <a:ea typeface="微软雅黑" panose="020B0503020204020204" pitchFamily="34" charset="-122"/>
                <a:sym typeface="+mn-lt"/>
              </a:rPr>
            </a:br>
            <a:r>
              <a:rPr lang="zh-CN" altLang="en-US" dirty="0">
                <a:solidFill>
                  <a:schemeClr val="bg1"/>
                </a:solidFill>
                <a:latin typeface="微软雅黑" panose="020B0503020204020204" pitchFamily="34" charset="-122"/>
                <a:ea typeface="微软雅黑" panose="020B0503020204020204" pitchFamily="34" charset="-122"/>
                <a:sym typeface="+mn-lt"/>
              </a:rPr>
              <a:t>身上着火，一般总是先烧着衣服、帽子、裤子。这时，最重要的是先设法把衣、帽、裤脱掉，如果来不及脱，也可卧倒在地上打滚，把身上的火苗压熄灭，或者跳入就近的水池、水缸、小河等水中去，把身上的火熄灭。  </a:t>
            </a:r>
          </a:p>
        </p:txBody>
      </p:sp>
      <p:grpSp>
        <p:nvGrpSpPr>
          <p:cNvPr id="4" name="组合 3"/>
          <p:cNvGrpSpPr/>
          <p:nvPr/>
        </p:nvGrpSpPr>
        <p:grpSpPr>
          <a:xfrm>
            <a:off x="407661" y="2347582"/>
            <a:ext cx="3976220" cy="3439650"/>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399413" y="2580065"/>
              <a:ext cx="3420836" cy="2388803"/>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9" name="标题 8">
            <a:extLst>
              <a:ext uri="{FF2B5EF4-FFF2-40B4-BE49-F238E27FC236}">
                <a16:creationId xmlns:a16="http://schemas.microsoft.com/office/drawing/2014/main" id="{409E5133-87C4-45F2-BDEA-C2BDF9890938}"/>
              </a:ext>
            </a:extLst>
          </p:cNvPr>
          <p:cNvSpPr>
            <a:spLocks noGrp="1"/>
          </p:cNvSpPr>
          <p:nvPr>
            <p:ph type="title"/>
          </p:nvPr>
        </p:nvSpPr>
        <p:spPr/>
        <p:txBody>
          <a:bodyPr/>
          <a:lstStyle/>
          <a:p>
            <a:r>
              <a:rPr lang="zh-CN" altLang="en-US" dirty="0"/>
              <a:t>救火常识知识</a:t>
            </a:r>
          </a:p>
        </p:txBody>
      </p:sp>
    </p:spTree>
    <p:extLst>
      <p:ext uri="{BB962C8B-B14F-4D97-AF65-F5344CB8AC3E}">
        <p14:creationId xmlns:p14="http://schemas.microsoft.com/office/powerpoint/2010/main" val="300962303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20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B0789722-F709-4E74-AE70-67FA9C847EBE}"/>
              </a:ext>
            </a:extLst>
          </p:cNvPr>
          <p:cNvSpPr/>
          <p:nvPr/>
        </p:nvSpPr>
        <p:spPr>
          <a:xfrm>
            <a:off x="-8335" y="1942755"/>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sp>
        <p:nvSpPr>
          <p:cNvPr id="8" name="标题 7">
            <a:extLst>
              <a:ext uri="{FF2B5EF4-FFF2-40B4-BE49-F238E27FC236}">
                <a16:creationId xmlns:a16="http://schemas.microsoft.com/office/drawing/2014/main" id="{42A7B87C-6987-481C-8EA8-EFC55D320B1D}"/>
              </a:ext>
            </a:extLst>
          </p:cNvPr>
          <p:cNvSpPr>
            <a:spLocks noGrp="1"/>
          </p:cNvSpPr>
          <p:nvPr>
            <p:ph type="title"/>
          </p:nvPr>
        </p:nvSpPr>
        <p:spPr/>
        <p:txBody>
          <a:bodyPr/>
          <a:lstStyle/>
          <a:p>
            <a:r>
              <a:rPr lang="zh-CN" altLang="en-US" dirty="0"/>
              <a:t>救火常识知识</a:t>
            </a:r>
            <a:br>
              <a:rPr lang="zh-CN" altLang="en-US" dirty="0"/>
            </a:br>
            <a:endParaRPr lang="zh-CN" altLang="en-US" dirty="0"/>
          </a:p>
        </p:txBody>
      </p:sp>
      <p:sp>
        <p:nvSpPr>
          <p:cNvPr id="23" name="圆角矩形 22"/>
          <p:cNvSpPr/>
          <p:nvPr/>
        </p:nvSpPr>
        <p:spPr>
          <a:xfrm>
            <a:off x="11334" y="1205863"/>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rPr>
              <a:t>火场上怎样防爆？</a:t>
            </a:r>
          </a:p>
        </p:txBody>
      </p:sp>
      <p:sp>
        <p:nvSpPr>
          <p:cNvPr id="3" name="Rectangle 3"/>
          <p:cNvSpPr txBox="1">
            <a:spLocks noChangeArrowheads="1"/>
          </p:cNvSpPr>
          <p:nvPr/>
        </p:nvSpPr>
        <p:spPr>
          <a:xfrm>
            <a:off x="4439816" y="2248520"/>
            <a:ext cx="7405054" cy="3416320"/>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a:spcBef>
                <a:spcPts val="0"/>
              </a:spcBef>
              <a:buClr>
                <a:srgbClr val="F03900"/>
              </a:buClr>
            </a:pPr>
            <a:r>
              <a:rPr lang="zh-CN" altLang="en-US" b="1" dirty="0">
                <a:solidFill>
                  <a:schemeClr val="bg1"/>
                </a:solidFill>
                <a:latin typeface="微软雅黑" panose="020B0503020204020204" pitchFamily="34" charset="-122"/>
                <a:ea typeface="微软雅黑" panose="020B0503020204020204" pitchFamily="34" charset="-122"/>
                <a:sym typeface="+mn-lt"/>
              </a:rPr>
              <a:t>应首先查明燃烧区内有无发生爆炸的可能性。 </a:t>
            </a:r>
          </a:p>
          <a:p>
            <a:pPr>
              <a:spcBef>
                <a:spcPts val="0"/>
              </a:spcBef>
              <a:buClr>
                <a:srgbClr val="F03900"/>
              </a:buClr>
            </a:pPr>
            <a:r>
              <a:rPr lang="zh-CN" altLang="en-US" sz="1800" dirty="0">
                <a:solidFill>
                  <a:schemeClr val="bg1"/>
                </a:solidFill>
                <a:latin typeface="微软雅黑" panose="020B0503020204020204" pitchFamily="34" charset="-122"/>
                <a:ea typeface="微软雅黑" panose="020B0503020204020204" pitchFamily="34" charset="-122"/>
                <a:sym typeface="+mn-lt"/>
              </a:rPr>
              <a:t>扑救密闭室内火灾时，应先用手摸门，如门很热，绝不能冒然开门或站在门的正面灭火，以防爆炸。 </a:t>
            </a:r>
          </a:p>
          <a:p>
            <a:pPr>
              <a:spcBef>
                <a:spcPts val="0"/>
              </a:spcBef>
              <a:buClr>
                <a:srgbClr val="F03900"/>
              </a:buClr>
            </a:pPr>
            <a:r>
              <a:rPr lang="zh-CN" altLang="en-US" sz="1800" dirty="0">
                <a:solidFill>
                  <a:schemeClr val="bg1"/>
                </a:solidFill>
                <a:latin typeface="微软雅黑" panose="020B0503020204020204" pitchFamily="34" charset="-122"/>
                <a:ea typeface="微软雅黑" panose="020B0503020204020204" pitchFamily="34" charset="-122"/>
                <a:sym typeface="+mn-lt"/>
              </a:rPr>
              <a:t>扑救生产工艺火灾时，应及时关闭阀门或采用水冷却容器的方法。 </a:t>
            </a:r>
          </a:p>
          <a:p>
            <a:pPr>
              <a:spcBef>
                <a:spcPts val="0"/>
              </a:spcBef>
              <a:buClr>
                <a:srgbClr val="F03900"/>
              </a:buClr>
            </a:pPr>
            <a:r>
              <a:rPr lang="zh-CN" altLang="en-US" sz="1800" dirty="0">
                <a:solidFill>
                  <a:schemeClr val="bg1"/>
                </a:solidFill>
                <a:latin typeface="微软雅黑" panose="020B0503020204020204" pitchFamily="34" charset="-122"/>
                <a:ea typeface="微软雅黑" panose="020B0503020204020204" pitchFamily="34" charset="-122"/>
                <a:sym typeface="+mn-lt"/>
              </a:rPr>
              <a:t>装有油品的油桶如膨胀至椭圆形时，可能很快就会爆炸，救火人员不能站在油桶接口处的正面，且应加强对油桶进行冷却保护。 </a:t>
            </a:r>
          </a:p>
          <a:p>
            <a:pPr>
              <a:spcBef>
                <a:spcPts val="0"/>
              </a:spcBef>
              <a:buClr>
                <a:srgbClr val="F03900"/>
              </a:buClr>
            </a:pPr>
            <a:r>
              <a:rPr lang="zh-CN" altLang="en-US" sz="1800" dirty="0">
                <a:solidFill>
                  <a:schemeClr val="bg1"/>
                </a:solidFill>
                <a:latin typeface="微软雅黑" panose="020B0503020204020204" pitchFamily="34" charset="-122"/>
                <a:ea typeface="微软雅黑" panose="020B0503020204020204" pitchFamily="34" charset="-122"/>
                <a:sym typeface="+mn-lt"/>
              </a:rPr>
              <a:t>竖立的液化石油气瓶发生泄漏燃烧时，如火焰从桔红变成银白，声音从“吼”声变成“咝”声，就会很快爆炸。</a:t>
            </a:r>
          </a:p>
        </p:txBody>
      </p:sp>
      <p:grpSp>
        <p:nvGrpSpPr>
          <p:cNvPr id="4" name="组合 3"/>
          <p:cNvGrpSpPr/>
          <p:nvPr/>
        </p:nvGrpSpPr>
        <p:grpSpPr>
          <a:xfrm>
            <a:off x="347824" y="2424480"/>
            <a:ext cx="3744168" cy="3240360"/>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9413" y="2573184"/>
              <a:ext cx="3420836" cy="2419469"/>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079219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42" presetClass="entr" presetSubtype="0" fill="hold" grpId="0" nodeType="after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080" y="0"/>
            <a:ext cx="6191250" cy="6705600"/>
          </a:xfrm>
          <a:prstGeom prst="rect">
            <a:avLst/>
          </a:prstGeom>
        </p:spPr>
      </p:pic>
      <p:sp>
        <p:nvSpPr>
          <p:cNvPr id="3" name="文本占位符 2"/>
          <p:cNvSpPr>
            <a:spLocks noGrp="1"/>
          </p:cNvSpPr>
          <p:nvPr>
            <p:ph type="body" sz="quarter" idx="4294967295"/>
          </p:nvPr>
        </p:nvSpPr>
        <p:spPr>
          <a:xfrm>
            <a:off x="6123512" y="4605114"/>
            <a:ext cx="6429377" cy="768550"/>
          </a:xfrm>
          <a:prstGeom prst="rect">
            <a:avLst/>
          </a:prstGeom>
        </p:spPr>
        <p:txBody>
          <a:bodyPr>
            <a:normAutofit fontScale="92500" lnSpcReduction="20000"/>
          </a:bodyPr>
          <a:lstStyle/>
          <a:p>
            <a:pPr marL="0" indent="0">
              <a:buNone/>
            </a:pPr>
            <a:r>
              <a:rPr lang="zh-CN" altLang="en-US" sz="6000" b="1" dirty="0">
                <a:solidFill>
                  <a:schemeClr val="bg1"/>
                </a:solidFill>
                <a:latin typeface="微软雅黑" panose="020B0503020204020204" pitchFamily="34" charset="-122"/>
                <a:ea typeface="微软雅黑" panose="020B0503020204020204" pitchFamily="34" charset="-122"/>
              </a:rPr>
              <a:t>火场人员抢救</a:t>
            </a:r>
          </a:p>
          <a:p>
            <a:pPr marL="0" indent="0">
              <a:buNone/>
            </a:pP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64766319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B427058A-DE65-42C1-A01E-7EFF578E528C}"/>
              </a:ext>
            </a:extLst>
          </p:cNvPr>
          <p:cNvSpPr/>
          <p:nvPr/>
        </p:nvSpPr>
        <p:spPr>
          <a:xfrm>
            <a:off x="0" y="2052637"/>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sp>
        <p:nvSpPr>
          <p:cNvPr id="4" name="标题 3">
            <a:extLst>
              <a:ext uri="{FF2B5EF4-FFF2-40B4-BE49-F238E27FC236}">
                <a16:creationId xmlns:a16="http://schemas.microsoft.com/office/drawing/2014/main" id="{ABA05527-3686-4A23-B8C9-EB8BD37AB813}"/>
              </a:ext>
            </a:extLst>
          </p:cNvPr>
          <p:cNvSpPr>
            <a:spLocks noGrp="1"/>
          </p:cNvSpPr>
          <p:nvPr>
            <p:ph type="title"/>
          </p:nvPr>
        </p:nvSpPr>
        <p:spPr/>
        <p:txBody>
          <a:bodyPr/>
          <a:lstStyle/>
          <a:p>
            <a:r>
              <a:rPr lang="zh-CN" altLang="en-US" dirty="0"/>
              <a:t>火场人员抢救</a:t>
            </a:r>
            <a:br>
              <a:rPr lang="zh-CN" altLang="en-US" dirty="0"/>
            </a:br>
            <a:endParaRPr lang="zh-CN" altLang="en-US" dirty="0"/>
          </a:p>
        </p:txBody>
      </p:sp>
      <p:sp>
        <p:nvSpPr>
          <p:cNvPr id="3" name="圆角矩形 2"/>
          <p:cNvSpPr/>
          <p:nvPr/>
        </p:nvSpPr>
        <p:spPr>
          <a:xfrm>
            <a:off x="0" y="1268760"/>
            <a:ext cx="12200335" cy="561975"/>
          </a:xfrm>
          <a:prstGeom prst="roundRect">
            <a:avLst>
              <a:gd name="adj" fmla="val 12535"/>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rPr>
              <a:t>火场上怎样救人？救人重于救火。如下七种“救人术”十分有效： </a:t>
            </a:r>
          </a:p>
        </p:txBody>
      </p:sp>
      <p:sp>
        <p:nvSpPr>
          <p:cNvPr id="9" name="Rectangle 3"/>
          <p:cNvSpPr txBox="1">
            <a:spLocks noChangeArrowheads="1"/>
          </p:cNvSpPr>
          <p:nvPr/>
        </p:nvSpPr>
        <p:spPr>
          <a:xfrm>
            <a:off x="583506" y="2307910"/>
            <a:ext cx="11289938" cy="3416320"/>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a:spcBef>
                <a:spcPts val="0"/>
              </a:spcBef>
              <a:buClr>
                <a:srgbClr val="F03900"/>
              </a:buClr>
            </a:pPr>
            <a:r>
              <a:rPr lang="en-US" altLang="zh-CN" sz="1800" b="1" dirty="0">
                <a:solidFill>
                  <a:schemeClr val="bg1"/>
                </a:solidFill>
                <a:latin typeface="微软雅黑" panose="020B0503020204020204" pitchFamily="34" charset="-122"/>
                <a:ea typeface="微软雅黑" panose="020B0503020204020204" pitchFamily="34" charset="-122"/>
                <a:sym typeface="+mn-lt"/>
              </a:rPr>
              <a:t>1.</a:t>
            </a:r>
            <a:r>
              <a:rPr lang="zh-CN" altLang="en-US" sz="1800" b="1" dirty="0">
                <a:solidFill>
                  <a:schemeClr val="bg1"/>
                </a:solidFill>
                <a:latin typeface="微软雅黑" panose="020B0503020204020204" pitchFamily="34" charset="-122"/>
                <a:ea typeface="微软雅黑" panose="020B0503020204020204" pitchFamily="34" charset="-122"/>
                <a:sym typeface="+mn-lt"/>
              </a:rPr>
              <a:t>缓和救人术：楼房中受火围困人员较多时，可先引导、疏散受困人员到安全地方，再设法转移到地面； </a:t>
            </a:r>
          </a:p>
          <a:p>
            <a:pPr>
              <a:spcBef>
                <a:spcPts val="0"/>
              </a:spcBef>
              <a:buClr>
                <a:srgbClr val="F03900"/>
              </a:buClr>
            </a:pPr>
            <a:r>
              <a:rPr lang="en-US" altLang="zh-CN" sz="1800" b="1" dirty="0">
                <a:solidFill>
                  <a:schemeClr val="bg1"/>
                </a:solidFill>
                <a:latin typeface="微软雅黑" panose="020B0503020204020204" pitchFamily="34" charset="-122"/>
                <a:ea typeface="微软雅黑" panose="020B0503020204020204" pitchFamily="34" charset="-122"/>
                <a:sym typeface="+mn-lt"/>
              </a:rPr>
              <a:t>2.</a:t>
            </a:r>
            <a:r>
              <a:rPr lang="zh-CN" altLang="en-US" sz="1800" b="1" dirty="0">
                <a:solidFill>
                  <a:schemeClr val="bg1"/>
                </a:solidFill>
                <a:latin typeface="微软雅黑" panose="020B0503020204020204" pitchFamily="34" charset="-122"/>
                <a:ea typeface="微软雅黑" panose="020B0503020204020204" pitchFamily="34" charset="-122"/>
                <a:sym typeface="+mn-lt"/>
              </a:rPr>
              <a:t>转移救人术：可引导被困人员从屋顶到另一单元的楼梯转移到地面； </a:t>
            </a:r>
          </a:p>
          <a:p>
            <a:pPr>
              <a:spcBef>
                <a:spcPts val="0"/>
              </a:spcBef>
              <a:buClr>
                <a:srgbClr val="F03900"/>
              </a:buClr>
            </a:pPr>
            <a:r>
              <a:rPr lang="en-US" altLang="zh-CN" sz="1800" b="1" dirty="0">
                <a:solidFill>
                  <a:schemeClr val="bg1"/>
                </a:solidFill>
                <a:latin typeface="微软雅黑" panose="020B0503020204020204" pitchFamily="34" charset="-122"/>
                <a:ea typeface="微软雅黑" panose="020B0503020204020204" pitchFamily="34" charset="-122"/>
                <a:sym typeface="+mn-lt"/>
              </a:rPr>
              <a:t>3.</a:t>
            </a:r>
            <a:r>
              <a:rPr lang="zh-CN" altLang="en-US" sz="1800" b="1" dirty="0">
                <a:solidFill>
                  <a:schemeClr val="bg1"/>
                </a:solidFill>
                <a:latin typeface="微软雅黑" panose="020B0503020204020204" pitchFamily="34" charset="-122"/>
                <a:ea typeface="微软雅黑" panose="020B0503020204020204" pitchFamily="34" charset="-122"/>
                <a:sym typeface="+mn-lt"/>
              </a:rPr>
              <a:t>架梯救人术：利用举高消防车、挂钩梯、单梯等登高工具，抢救被困人员； </a:t>
            </a:r>
          </a:p>
          <a:p>
            <a:pPr>
              <a:spcBef>
                <a:spcPts val="0"/>
              </a:spcBef>
              <a:buClr>
                <a:srgbClr val="F03900"/>
              </a:buClr>
            </a:pPr>
            <a:r>
              <a:rPr lang="zh-CN" altLang="en-US" sz="1800" b="1" dirty="0">
                <a:solidFill>
                  <a:schemeClr val="bg1"/>
                </a:solidFill>
                <a:latin typeface="微软雅黑" panose="020B0503020204020204" pitchFamily="34" charset="-122"/>
                <a:ea typeface="微软雅黑" panose="020B0503020204020204" pitchFamily="34" charset="-122"/>
                <a:sym typeface="+mn-lt"/>
              </a:rPr>
              <a:t> </a:t>
            </a:r>
            <a:r>
              <a:rPr lang="en-US" altLang="zh-CN" sz="1800" b="1" dirty="0">
                <a:solidFill>
                  <a:schemeClr val="bg1"/>
                </a:solidFill>
                <a:latin typeface="微软雅黑" panose="020B0503020204020204" pitchFamily="34" charset="-122"/>
                <a:ea typeface="微软雅黑" panose="020B0503020204020204" pitchFamily="34" charset="-122"/>
                <a:sym typeface="+mn-lt"/>
              </a:rPr>
              <a:t>4.</a:t>
            </a:r>
            <a:r>
              <a:rPr lang="zh-CN" altLang="en-US" sz="1800" b="1" dirty="0">
                <a:solidFill>
                  <a:schemeClr val="bg1"/>
                </a:solidFill>
                <a:latin typeface="微软雅黑" panose="020B0503020204020204" pitchFamily="34" charset="-122"/>
                <a:ea typeface="微软雅黑" panose="020B0503020204020204" pitchFamily="34" charset="-122"/>
                <a:sym typeface="+mn-lt"/>
              </a:rPr>
              <a:t>绳管救人术：利用室外排水管或安全绳实施抢救； </a:t>
            </a:r>
          </a:p>
          <a:p>
            <a:pPr>
              <a:spcBef>
                <a:spcPts val="0"/>
              </a:spcBef>
              <a:buClr>
                <a:srgbClr val="F03900"/>
              </a:buClr>
            </a:pPr>
            <a:r>
              <a:rPr lang="en-US" altLang="zh-CN" sz="1800" b="1" dirty="0">
                <a:solidFill>
                  <a:schemeClr val="bg1"/>
                </a:solidFill>
                <a:latin typeface="微软雅黑" panose="020B0503020204020204" pitchFamily="34" charset="-122"/>
                <a:ea typeface="微软雅黑" panose="020B0503020204020204" pitchFamily="34" charset="-122"/>
                <a:sym typeface="+mn-lt"/>
              </a:rPr>
              <a:t>5.</a:t>
            </a:r>
            <a:r>
              <a:rPr lang="zh-CN" altLang="en-US" sz="1800" b="1" dirty="0">
                <a:solidFill>
                  <a:schemeClr val="bg1"/>
                </a:solidFill>
                <a:latin typeface="微软雅黑" panose="020B0503020204020204" pitchFamily="34" charset="-122"/>
                <a:ea typeface="微软雅黑" panose="020B0503020204020204" pitchFamily="34" charset="-122"/>
                <a:sym typeface="+mn-lt"/>
              </a:rPr>
              <a:t>控制救人术：用水枪控制楼梯、楼梯间的火势，引导受困人员疏散下来； </a:t>
            </a:r>
          </a:p>
          <a:p>
            <a:pPr>
              <a:spcBef>
                <a:spcPts val="0"/>
              </a:spcBef>
              <a:buClr>
                <a:srgbClr val="F03900"/>
              </a:buClr>
            </a:pPr>
            <a:r>
              <a:rPr lang="en-US" altLang="zh-CN" sz="1800" b="1" dirty="0">
                <a:solidFill>
                  <a:schemeClr val="bg1"/>
                </a:solidFill>
                <a:latin typeface="微软雅黑" panose="020B0503020204020204" pitchFamily="34" charset="-122"/>
                <a:ea typeface="微软雅黑" panose="020B0503020204020204" pitchFamily="34" charset="-122"/>
                <a:sym typeface="+mn-lt"/>
              </a:rPr>
              <a:t>6.</a:t>
            </a:r>
            <a:r>
              <a:rPr lang="zh-CN" altLang="en-US" sz="1800" b="1" dirty="0">
                <a:solidFill>
                  <a:schemeClr val="bg1"/>
                </a:solidFill>
                <a:latin typeface="微软雅黑" panose="020B0503020204020204" pitchFamily="34" charset="-122"/>
                <a:ea typeface="微软雅黑" panose="020B0503020204020204" pitchFamily="34" charset="-122"/>
                <a:sym typeface="+mn-lt"/>
              </a:rPr>
              <a:t>缓降救人术：利用缓降器把被困人员抢救至地面； </a:t>
            </a:r>
          </a:p>
          <a:p>
            <a:pPr>
              <a:spcBef>
                <a:spcPts val="0"/>
              </a:spcBef>
              <a:buClr>
                <a:srgbClr val="F03900"/>
              </a:buClr>
            </a:pPr>
            <a:r>
              <a:rPr lang="en-US" altLang="zh-CN" sz="1800" b="1" dirty="0">
                <a:solidFill>
                  <a:schemeClr val="bg1"/>
                </a:solidFill>
                <a:latin typeface="微软雅黑" panose="020B0503020204020204" pitchFamily="34" charset="-122"/>
                <a:ea typeface="微软雅黑" panose="020B0503020204020204" pitchFamily="34" charset="-122"/>
                <a:sym typeface="+mn-lt"/>
              </a:rPr>
              <a:t>7.</a:t>
            </a:r>
            <a:r>
              <a:rPr lang="zh-CN" altLang="en-US" sz="1800" b="1" dirty="0">
                <a:solidFill>
                  <a:schemeClr val="bg1"/>
                </a:solidFill>
                <a:latin typeface="微软雅黑" panose="020B0503020204020204" pitchFamily="34" charset="-122"/>
                <a:ea typeface="微软雅黑" panose="020B0503020204020204" pitchFamily="34" charset="-122"/>
                <a:sym typeface="+mn-lt"/>
              </a:rPr>
              <a:t>拉网救人术：发现有人急欲纵身跳楼时，可用大衣、被褥、帆布等拉成一个“救生网”抢救人命； </a:t>
            </a:r>
          </a:p>
          <a:p>
            <a:pPr>
              <a:spcBef>
                <a:spcPts val="0"/>
              </a:spcBef>
              <a:buClr>
                <a:srgbClr val="F03900"/>
              </a:buClr>
            </a:pPr>
            <a:r>
              <a:rPr lang="zh-CN" altLang="en-US" sz="1800" b="1" dirty="0">
                <a:solidFill>
                  <a:schemeClr val="bg1"/>
                </a:solidFill>
                <a:latin typeface="微软雅黑" panose="020B0503020204020204" pitchFamily="34" charset="-122"/>
                <a:ea typeface="微软雅黑" panose="020B0503020204020204" pitchFamily="34" charset="-122"/>
                <a:sym typeface="+mn-lt"/>
              </a:rPr>
              <a:t>如果电缆、塑料着火可能生成大量有毒烟雾，被困人员和抢险人员要就地采取防护措施。</a:t>
            </a:r>
          </a:p>
        </p:txBody>
      </p:sp>
    </p:spTree>
    <p:extLst>
      <p:ext uri="{BB962C8B-B14F-4D97-AF65-F5344CB8AC3E}">
        <p14:creationId xmlns:p14="http://schemas.microsoft.com/office/powerpoint/2010/main" val="232448824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6"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80">
                                          <p:stCondLst>
                                            <p:cond delay="0"/>
                                          </p:stCondLst>
                                        </p:cTn>
                                        <p:tgtEl>
                                          <p:spTgt spid="9">
                                            <p:txEl>
                                              <p:pRg st="0" end="0"/>
                                            </p:txEl>
                                          </p:spTgt>
                                        </p:tgtEl>
                                      </p:cBhvr>
                                    </p:animEffect>
                                    <p:anim calcmode="lin" valueType="num">
                                      <p:cBhvr>
                                        <p:cTn id="16"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xEl>
                                              <p:pRg st="0" end="0"/>
                                            </p:txEl>
                                          </p:spTgt>
                                        </p:tgtEl>
                                      </p:cBhvr>
                                      <p:to x="100000" y="60000"/>
                                    </p:animScale>
                                    <p:animScale>
                                      <p:cBhvr>
                                        <p:cTn id="22" dur="166" decel="50000">
                                          <p:stCondLst>
                                            <p:cond delay="676"/>
                                          </p:stCondLst>
                                        </p:cTn>
                                        <p:tgtEl>
                                          <p:spTgt spid="9">
                                            <p:txEl>
                                              <p:pRg st="0" end="0"/>
                                            </p:txEl>
                                          </p:spTgt>
                                        </p:tgtEl>
                                      </p:cBhvr>
                                      <p:to x="100000" y="100000"/>
                                    </p:animScale>
                                    <p:animScale>
                                      <p:cBhvr>
                                        <p:cTn id="23" dur="26">
                                          <p:stCondLst>
                                            <p:cond delay="1312"/>
                                          </p:stCondLst>
                                        </p:cTn>
                                        <p:tgtEl>
                                          <p:spTgt spid="9">
                                            <p:txEl>
                                              <p:pRg st="0" end="0"/>
                                            </p:txEl>
                                          </p:spTgt>
                                        </p:tgtEl>
                                      </p:cBhvr>
                                      <p:to x="100000" y="80000"/>
                                    </p:animScale>
                                    <p:animScale>
                                      <p:cBhvr>
                                        <p:cTn id="24" dur="166" decel="50000">
                                          <p:stCondLst>
                                            <p:cond delay="1338"/>
                                          </p:stCondLst>
                                        </p:cTn>
                                        <p:tgtEl>
                                          <p:spTgt spid="9">
                                            <p:txEl>
                                              <p:pRg st="0" end="0"/>
                                            </p:txEl>
                                          </p:spTgt>
                                        </p:tgtEl>
                                      </p:cBhvr>
                                      <p:to x="100000" y="100000"/>
                                    </p:animScale>
                                    <p:animScale>
                                      <p:cBhvr>
                                        <p:cTn id="25" dur="26">
                                          <p:stCondLst>
                                            <p:cond delay="1642"/>
                                          </p:stCondLst>
                                        </p:cTn>
                                        <p:tgtEl>
                                          <p:spTgt spid="9">
                                            <p:txEl>
                                              <p:pRg st="0" end="0"/>
                                            </p:txEl>
                                          </p:spTgt>
                                        </p:tgtEl>
                                      </p:cBhvr>
                                      <p:to x="100000" y="90000"/>
                                    </p:animScale>
                                    <p:animScale>
                                      <p:cBhvr>
                                        <p:cTn id="26" dur="166" decel="50000">
                                          <p:stCondLst>
                                            <p:cond delay="1668"/>
                                          </p:stCondLst>
                                        </p:cTn>
                                        <p:tgtEl>
                                          <p:spTgt spid="9">
                                            <p:txEl>
                                              <p:pRg st="0" end="0"/>
                                            </p:txEl>
                                          </p:spTgt>
                                        </p:tgtEl>
                                      </p:cBhvr>
                                      <p:to x="100000" y="100000"/>
                                    </p:animScale>
                                    <p:animScale>
                                      <p:cBhvr>
                                        <p:cTn id="27" dur="26">
                                          <p:stCondLst>
                                            <p:cond delay="1808"/>
                                          </p:stCondLst>
                                        </p:cTn>
                                        <p:tgtEl>
                                          <p:spTgt spid="9">
                                            <p:txEl>
                                              <p:pRg st="0" end="0"/>
                                            </p:txEl>
                                          </p:spTgt>
                                        </p:tgtEl>
                                      </p:cBhvr>
                                      <p:to x="100000" y="95000"/>
                                    </p:animScale>
                                    <p:animScale>
                                      <p:cBhvr>
                                        <p:cTn id="28" dur="166" decel="50000">
                                          <p:stCondLst>
                                            <p:cond delay="1834"/>
                                          </p:stCondLst>
                                        </p:cTn>
                                        <p:tgtEl>
                                          <p:spTgt spid="9">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wipe(down)">
                                      <p:cBhvr>
                                        <p:cTn id="33" dur="580">
                                          <p:stCondLst>
                                            <p:cond delay="0"/>
                                          </p:stCondLst>
                                        </p:cTn>
                                        <p:tgtEl>
                                          <p:spTgt spid="9">
                                            <p:txEl>
                                              <p:pRg st="1" end="1"/>
                                            </p:txEl>
                                          </p:spTgt>
                                        </p:tgtEl>
                                      </p:cBhvr>
                                    </p:animEffect>
                                    <p:anim calcmode="lin" valueType="num">
                                      <p:cBhvr>
                                        <p:cTn id="34" dur="1822" tmFilter="0,0; 0.14,0.36; 0.43,0.73; 0.71,0.91; 1.0,1.0">
                                          <p:stCondLst>
                                            <p:cond delay="0"/>
                                          </p:stCondLst>
                                        </p:cTn>
                                        <p:tgtEl>
                                          <p:spTgt spid="9">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xEl>
                                              <p:pRg st="1" end="1"/>
                                            </p:txEl>
                                          </p:spTgt>
                                        </p:tgtEl>
                                      </p:cBhvr>
                                      <p:to x="100000" y="60000"/>
                                    </p:animScale>
                                    <p:animScale>
                                      <p:cBhvr>
                                        <p:cTn id="40" dur="166" decel="50000">
                                          <p:stCondLst>
                                            <p:cond delay="676"/>
                                          </p:stCondLst>
                                        </p:cTn>
                                        <p:tgtEl>
                                          <p:spTgt spid="9">
                                            <p:txEl>
                                              <p:pRg st="1" end="1"/>
                                            </p:txEl>
                                          </p:spTgt>
                                        </p:tgtEl>
                                      </p:cBhvr>
                                      <p:to x="100000" y="100000"/>
                                    </p:animScale>
                                    <p:animScale>
                                      <p:cBhvr>
                                        <p:cTn id="41" dur="26">
                                          <p:stCondLst>
                                            <p:cond delay="1312"/>
                                          </p:stCondLst>
                                        </p:cTn>
                                        <p:tgtEl>
                                          <p:spTgt spid="9">
                                            <p:txEl>
                                              <p:pRg st="1" end="1"/>
                                            </p:txEl>
                                          </p:spTgt>
                                        </p:tgtEl>
                                      </p:cBhvr>
                                      <p:to x="100000" y="80000"/>
                                    </p:animScale>
                                    <p:animScale>
                                      <p:cBhvr>
                                        <p:cTn id="42" dur="166" decel="50000">
                                          <p:stCondLst>
                                            <p:cond delay="1338"/>
                                          </p:stCondLst>
                                        </p:cTn>
                                        <p:tgtEl>
                                          <p:spTgt spid="9">
                                            <p:txEl>
                                              <p:pRg st="1" end="1"/>
                                            </p:txEl>
                                          </p:spTgt>
                                        </p:tgtEl>
                                      </p:cBhvr>
                                      <p:to x="100000" y="100000"/>
                                    </p:animScale>
                                    <p:animScale>
                                      <p:cBhvr>
                                        <p:cTn id="43" dur="26">
                                          <p:stCondLst>
                                            <p:cond delay="1642"/>
                                          </p:stCondLst>
                                        </p:cTn>
                                        <p:tgtEl>
                                          <p:spTgt spid="9">
                                            <p:txEl>
                                              <p:pRg st="1" end="1"/>
                                            </p:txEl>
                                          </p:spTgt>
                                        </p:tgtEl>
                                      </p:cBhvr>
                                      <p:to x="100000" y="90000"/>
                                    </p:animScale>
                                    <p:animScale>
                                      <p:cBhvr>
                                        <p:cTn id="44" dur="166" decel="50000">
                                          <p:stCondLst>
                                            <p:cond delay="1668"/>
                                          </p:stCondLst>
                                        </p:cTn>
                                        <p:tgtEl>
                                          <p:spTgt spid="9">
                                            <p:txEl>
                                              <p:pRg st="1" end="1"/>
                                            </p:txEl>
                                          </p:spTgt>
                                        </p:tgtEl>
                                      </p:cBhvr>
                                      <p:to x="100000" y="100000"/>
                                    </p:animScale>
                                    <p:animScale>
                                      <p:cBhvr>
                                        <p:cTn id="45" dur="26">
                                          <p:stCondLst>
                                            <p:cond delay="1808"/>
                                          </p:stCondLst>
                                        </p:cTn>
                                        <p:tgtEl>
                                          <p:spTgt spid="9">
                                            <p:txEl>
                                              <p:pRg st="1" end="1"/>
                                            </p:txEl>
                                          </p:spTgt>
                                        </p:tgtEl>
                                      </p:cBhvr>
                                      <p:to x="100000" y="95000"/>
                                    </p:animScale>
                                    <p:animScale>
                                      <p:cBhvr>
                                        <p:cTn id="46" dur="166" decel="50000">
                                          <p:stCondLst>
                                            <p:cond delay="1834"/>
                                          </p:stCondLst>
                                        </p:cTn>
                                        <p:tgtEl>
                                          <p:spTgt spid="9">
                                            <p:txEl>
                                              <p:pRg st="1" end="1"/>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animEffect transition="in" filter="wipe(down)">
                                      <p:cBhvr>
                                        <p:cTn id="51" dur="580">
                                          <p:stCondLst>
                                            <p:cond delay="0"/>
                                          </p:stCondLst>
                                        </p:cTn>
                                        <p:tgtEl>
                                          <p:spTgt spid="9">
                                            <p:txEl>
                                              <p:pRg st="2" end="2"/>
                                            </p:txEl>
                                          </p:spTgt>
                                        </p:tgtEl>
                                      </p:cBhvr>
                                    </p:animEffect>
                                    <p:anim calcmode="lin" valueType="num">
                                      <p:cBhvr>
                                        <p:cTn id="52" dur="1822" tmFilter="0,0; 0.14,0.36; 0.43,0.73; 0.71,0.91; 1.0,1.0">
                                          <p:stCondLst>
                                            <p:cond delay="0"/>
                                          </p:stCondLst>
                                        </p:cTn>
                                        <p:tgtEl>
                                          <p:spTgt spid="9">
                                            <p:txEl>
                                              <p:pRg st="2" end="2"/>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9">
                                            <p:txEl>
                                              <p:pRg st="2" end="2"/>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9">
                                            <p:txEl>
                                              <p:pRg st="2" end="2"/>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9">
                                            <p:txEl>
                                              <p:pRg st="2" end="2"/>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9">
                                            <p:txEl>
                                              <p:pRg st="2" end="2"/>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9">
                                            <p:txEl>
                                              <p:pRg st="2" end="2"/>
                                            </p:txEl>
                                          </p:spTgt>
                                        </p:tgtEl>
                                      </p:cBhvr>
                                      <p:to x="100000" y="60000"/>
                                    </p:animScale>
                                    <p:animScale>
                                      <p:cBhvr>
                                        <p:cTn id="58" dur="166" decel="50000">
                                          <p:stCondLst>
                                            <p:cond delay="676"/>
                                          </p:stCondLst>
                                        </p:cTn>
                                        <p:tgtEl>
                                          <p:spTgt spid="9">
                                            <p:txEl>
                                              <p:pRg st="2" end="2"/>
                                            </p:txEl>
                                          </p:spTgt>
                                        </p:tgtEl>
                                      </p:cBhvr>
                                      <p:to x="100000" y="100000"/>
                                    </p:animScale>
                                    <p:animScale>
                                      <p:cBhvr>
                                        <p:cTn id="59" dur="26">
                                          <p:stCondLst>
                                            <p:cond delay="1312"/>
                                          </p:stCondLst>
                                        </p:cTn>
                                        <p:tgtEl>
                                          <p:spTgt spid="9">
                                            <p:txEl>
                                              <p:pRg st="2" end="2"/>
                                            </p:txEl>
                                          </p:spTgt>
                                        </p:tgtEl>
                                      </p:cBhvr>
                                      <p:to x="100000" y="80000"/>
                                    </p:animScale>
                                    <p:animScale>
                                      <p:cBhvr>
                                        <p:cTn id="60" dur="166" decel="50000">
                                          <p:stCondLst>
                                            <p:cond delay="1338"/>
                                          </p:stCondLst>
                                        </p:cTn>
                                        <p:tgtEl>
                                          <p:spTgt spid="9">
                                            <p:txEl>
                                              <p:pRg st="2" end="2"/>
                                            </p:txEl>
                                          </p:spTgt>
                                        </p:tgtEl>
                                      </p:cBhvr>
                                      <p:to x="100000" y="100000"/>
                                    </p:animScale>
                                    <p:animScale>
                                      <p:cBhvr>
                                        <p:cTn id="61" dur="26">
                                          <p:stCondLst>
                                            <p:cond delay="1642"/>
                                          </p:stCondLst>
                                        </p:cTn>
                                        <p:tgtEl>
                                          <p:spTgt spid="9">
                                            <p:txEl>
                                              <p:pRg st="2" end="2"/>
                                            </p:txEl>
                                          </p:spTgt>
                                        </p:tgtEl>
                                      </p:cBhvr>
                                      <p:to x="100000" y="90000"/>
                                    </p:animScale>
                                    <p:animScale>
                                      <p:cBhvr>
                                        <p:cTn id="62" dur="166" decel="50000">
                                          <p:stCondLst>
                                            <p:cond delay="1668"/>
                                          </p:stCondLst>
                                        </p:cTn>
                                        <p:tgtEl>
                                          <p:spTgt spid="9">
                                            <p:txEl>
                                              <p:pRg st="2" end="2"/>
                                            </p:txEl>
                                          </p:spTgt>
                                        </p:tgtEl>
                                      </p:cBhvr>
                                      <p:to x="100000" y="100000"/>
                                    </p:animScale>
                                    <p:animScale>
                                      <p:cBhvr>
                                        <p:cTn id="63" dur="26">
                                          <p:stCondLst>
                                            <p:cond delay="1808"/>
                                          </p:stCondLst>
                                        </p:cTn>
                                        <p:tgtEl>
                                          <p:spTgt spid="9">
                                            <p:txEl>
                                              <p:pRg st="2" end="2"/>
                                            </p:txEl>
                                          </p:spTgt>
                                        </p:tgtEl>
                                      </p:cBhvr>
                                      <p:to x="100000" y="95000"/>
                                    </p:animScale>
                                    <p:animScale>
                                      <p:cBhvr>
                                        <p:cTn id="64" dur="166" decel="50000">
                                          <p:stCondLst>
                                            <p:cond delay="1834"/>
                                          </p:stCondLst>
                                        </p:cTn>
                                        <p:tgtEl>
                                          <p:spTgt spid="9">
                                            <p:txEl>
                                              <p:pRg st="2" end="2"/>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9">
                                            <p:txEl>
                                              <p:pRg st="3" end="3"/>
                                            </p:txEl>
                                          </p:spTgt>
                                        </p:tgtEl>
                                        <p:attrNameLst>
                                          <p:attrName>style.visibility</p:attrName>
                                        </p:attrNameLst>
                                      </p:cBhvr>
                                      <p:to>
                                        <p:strVal val="visible"/>
                                      </p:to>
                                    </p:set>
                                    <p:animEffect transition="in" filter="wipe(down)">
                                      <p:cBhvr>
                                        <p:cTn id="69" dur="580">
                                          <p:stCondLst>
                                            <p:cond delay="0"/>
                                          </p:stCondLst>
                                        </p:cTn>
                                        <p:tgtEl>
                                          <p:spTgt spid="9">
                                            <p:txEl>
                                              <p:pRg st="3" end="3"/>
                                            </p:txEl>
                                          </p:spTgt>
                                        </p:tgtEl>
                                      </p:cBhvr>
                                    </p:animEffect>
                                    <p:anim calcmode="lin" valueType="num">
                                      <p:cBhvr>
                                        <p:cTn id="70" dur="1822" tmFilter="0,0; 0.14,0.36; 0.43,0.73; 0.71,0.91; 1.0,1.0">
                                          <p:stCondLst>
                                            <p:cond delay="0"/>
                                          </p:stCondLst>
                                        </p:cTn>
                                        <p:tgtEl>
                                          <p:spTgt spid="9">
                                            <p:txEl>
                                              <p:pRg st="3" end="3"/>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9">
                                            <p:txEl>
                                              <p:pRg st="3" end="3"/>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9">
                                            <p:txEl>
                                              <p:pRg st="3" end="3"/>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9">
                                            <p:txEl>
                                              <p:pRg st="3" end="3"/>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9">
                                            <p:txEl>
                                              <p:pRg st="3" end="3"/>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9">
                                            <p:txEl>
                                              <p:pRg st="3" end="3"/>
                                            </p:txEl>
                                          </p:spTgt>
                                        </p:tgtEl>
                                      </p:cBhvr>
                                      <p:to x="100000" y="60000"/>
                                    </p:animScale>
                                    <p:animScale>
                                      <p:cBhvr>
                                        <p:cTn id="76" dur="166" decel="50000">
                                          <p:stCondLst>
                                            <p:cond delay="676"/>
                                          </p:stCondLst>
                                        </p:cTn>
                                        <p:tgtEl>
                                          <p:spTgt spid="9">
                                            <p:txEl>
                                              <p:pRg st="3" end="3"/>
                                            </p:txEl>
                                          </p:spTgt>
                                        </p:tgtEl>
                                      </p:cBhvr>
                                      <p:to x="100000" y="100000"/>
                                    </p:animScale>
                                    <p:animScale>
                                      <p:cBhvr>
                                        <p:cTn id="77" dur="26">
                                          <p:stCondLst>
                                            <p:cond delay="1312"/>
                                          </p:stCondLst>
                                        </p:cTn>
                                        <p:tgtEl>
                                          <p:spTgt spid="9">
                                            <p:txEl>
                                              <p:pRg st="3" end="3"/>
                                            </p:txEl>
                                          </p:spTgt>
                                        </p:tgtEl>
                                      </p:cBhvr>
                                      <p:to x="100000" y="80000"/>
                                    </p:animScale>
                                    <p:animScale>
                                      <p:cBhvr>
                                        <p:cTn id="78" dur="166" decel="50000">
                                          <p:stCondLst>
                                            <p:cond delay="1338"/>
                                          </p:stCondLst>
                                        </p:cTn>
                                        <p:tgtEl>
                                          <p:spTgt spid="9">
                                            <p:txEl>
                                              <p:pRg st="3" end="3"/>
                                            </p:txEl>
                                          </p:spTgt>
                                        </p:tgtEl>
                                      </p:cBhvr>
                                      <p:to x="100000" y="100000"/>
                                    </p:animScale>
                                    <p:animScale>
                                      <p:cBhvr>
                                        <p:cTn id="79" dur="26">
                                          <p:stCondLst>
                                            <p:cond delay="1642"/>
                                          </p:stCondLst>
                                        </p:cTn>
                                        <p:tgtEl>
                                          <p:spTgt spid="9">
                                            <p:txEl>
                                              <p:pRg st="3" end="3"/>
                                            </p:txEl>
                                          </p:spTgt>
                                        </p:tgtEl>
                                      </p:cBhvr>
                                      <p:to x="100000" y="90000"/>
                                    </p:animScale>
                                    <p:animScale>
                                      <p:cBhvr>
                                        <p:cTn id="80" dur="166" decel="50000">
                                          <p:stCondLst>
                                            <p:cond delay="1668"/>
                                          </p:stCondLst>
                                        </p:cTn>
                                        <p:tgtEl>
                                          <p:spTgt spid="9">
                                            <p:txEl>
                                              <p:pRg st="3" end="3"/>
                                            </p:txEl>
                                          </p:spTgt>
                                        </p:tgtEl>
                                      </p:cBhvr>
                                      <p:to x="100000" y="100000"/>
                                    </p:animScale>
                                    <p:animScale>
                                      <p:cBhvr>
                                        <p:cTn id="81" dur="26">
                                          <p:stCondLst>
                                            <p:cond delay="1808"/>
                                          </p:stCondLst>
                                        </p:cTn>
                                        <p:tgtEl>
                                          <p:spTgt spid="9">
                                            <p:txEl>
                                              <p:pRg st="3" end="3"/>
                                            </p:txEl>
                                          </p:spTgt>
                                        </p:tgtEl>
                                      </p:cBhvr>
                                      <p:to x="100000" y="95000"/>
                                    </p:animScale>
                                    <p:animScale>
                                      <p:cBhvr>
                                        <p:cTn id="82" dur="166" decel="50000">
                                          <p:stCondLst>
                                            <p:cond delay="1834"/>
                                          </p:stCondLst>
                                        </p:cTn>
                                        <p:tgtEl>
                                          <p:spTgt spid="9">
                                            <p:txEl>
                                              <p:pRg st="3" end="3"/>
                                            </p:txEl>
                                          </p:spTgt>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9">
                                            <p:txEl>
                                              <p:pRg st="4" end="4"/>
                                            </p:txEl>
                                          </p:spTgt>
                                        </p:tgtEl>
                                        <p:attrNameLst>
                                          <p:attrName>style.visibility</p:attrName>
                                        </p:attrNameLst>
                                      </p:cBhvr>
                                      <p:to>
                                        <p:strVal val="visible"/>
                                      </p:to>
                                    </p:set>
                                    <p:animEffect transition="in" filter="wipe(down)">
                                      <p:cBhvr>
                                        <p:cTn id="87" dur="580">
                                          <p:stCondLst>
                                            <p:cond delay="0"/>
                                          </p:stCondLst>
                                        </p:cTn>
                                        <p:tgtEl>
                                          <p:spTgt spid="9">
                                            <p:txEl>
                                              <p:pRg st="4" end="4"/>
                                            </p:txEl>
                                          </p:spTgt>
                                        </p:tgtEl>
                                      </p:cBhvr>
                                    </p:animEffect>
                                    <p:anim calcmode="lin" valueType="num">
                                      <p:cBhvr>
                                        <p:cTn id="88" dur="1822" tmFilter="0,0; 0.14,0.36; 0.43,0.73; 0.71,0.91; 1.0,1.0">
                                          <p:stCondLst>
                                            <p:cond delay="0"/>
                                          </p:stCondLst>
                                        </p:cTn>
                                        <p:tgtEl>
                                          <p:spTgt spid="9">
                                            <p:txEl>
                                              <p:pRg st="4" end="4"/>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9">
                                            <p:txEl>
                                              <p:pRg st="4" end="4"/>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9">
                                            <p:txEl>
                                              <p:pRg st="4" end="4"/>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9">
                                            <p:txEl>
                                              <p:pRg st="4" end="4"/>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9">
                                            <p:txEl>
                                              <p:pRg st="4" end="4"/>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9">
                                            <p:txEl>
                                              <p:pRg st="4" end="4"/>
                                            </p:txEl>
                                          </p:spTgt>
                                        </p:tgtEl>
                                      </p:cBhvr>
                                      <p:to x="100000" y="60000"/>
                                    </p:animScale>
                                    <p:animScale>
                                      <p:cBhvr>
                                        <p:cTn id="94" dur="166" decel="50000">
                                          <p:stCondLst>
                                            <p:cond delay="676"/>
                                          </p:stCondLst>
                                        </p:cTn>
                                        <p:tgtEl>
                                          <p:spTgt spid="9">
                                            <p:txEl>
                                              <p:pRg st="4" end="4"/>
                                            </p:txEl>
                                          </p:spTgt>
                                        </p:tgtEl>
                                      </p:cBhvr>
                                      <p:to x="100000" y="100000"/>
                                    </p:animScale>
                                    <p:animScale>
                                      <p:cBhvr>
                                        <p:cTn id="95" dur="26">
                                          <p:stCondLst>
                                            <p:cond delay="1312"/>
                                          </p:stCondLst>
                                        </p:cTn>
                                        <p:tgtEl>
                                          <p:spTgt spid="9">
                                            <p:txEl>
                                              <p:pRg st="4" end="4"/>
                                            </p:txEl>
                                          </p:spTgt>
                                        </p:tgtEl>
                                      </p:cBhvr>
                                      <p:to x="100000" y="80000"/>
                                    </p:animScale>
                                    <p:animScale>
                                      <p:cBhvr>
                                        <p:cTn id="96" dur="166" decel="50000">
                                          <p:stCondLst>
                                            <p:cond delay="1338"/>
                                          </p:stCondLst>
                                        </p:cTn>
                                        <p:tgtEl>
                                          <p:spTgt spid="9">
                                            <p:txEl>
                                              <p:pRg st="4" end="4"/>
                                            </p:txEl>
                                          </p:spTgt>
                                        </p:tgtEl>
                                      </p:cBhvr>
                                      <p:to x="100000" y="100000"/>
                                    </p:animScale>
                                    <p:animScale>
                                      <p:cBhvr>
                                        <p:cTn id="97" dur="26">
                                          <p:stCondLst>
                                            <p:cond delay="1642"/>
                                          </p:stCondLst>
                                        </p:cTn>
                                        <p:tgtEl>
                                          <p:spTgt spid="9">
                                            <p:txEl>
                                              <p:pRg st="4" end="4"/>
                                            </p:txEl>
                                          </p:spTgt>
                                        </p:tgtEl>
                                      </p:cBhvr>
                                      <p:to x="100000" y="90000"/>
                                    </p:animScale>
                                    <p:animScale>
                                      <p:cBhvr>
                                        <p:cTn id="98" dur="166" decel="50000">
                                          <p:stCondLst>
                                            <p:cond delay="1668"/>
                                          </p:stCondLst>
                                        </p:cTn>
                                        <p:tgtEl>
                                          <p:spTgt spid="9">
                                            <p:txEl>
                                              <p:pRg st="4" end="4"/>
                                            </p:txEl>
                                          </p:spTgt>
                                        </p:tgtEl>
                                      </p:cBhvr>
                                      <p:to x="100000" y="100000"/>
                                    </p:animScale>
                                    <p:animScale>
                                      <p:cBhvr>
                                        <p:cTn id="99" dur="26">
                                          <p:stCondLst>
                                            <p:cond delay="1808"/>
                                          </p:stCondLst>
                                        </p:cTn>
                                        <p:tgtEl>
                                          <p:spTgt spid="9">
                                            <p:txEl>
                                              <p:pRg st="4" end="4"/>
                                            </p:txEl>
                                          </p:spTgt>
                                        </p:tgtEl>
                                      </p:cBhvr>
                                      <p:to x="100000" y="95000"/>
                                    </p:animScale>
                                    <p:animScale>
                                      <p:cBhvr>
                                        <p:cTn id="100" dur="166" decel="50000">
                                          <p:stCondLst>
                                            <p:cond delay="1834"/>
                                          </p:stCondLst>
                                        </p:cTn>
                                        <p:tgtEl>
                                          <p:spTgt spid="9">
                                            <p:txEl>
                                              <p:pRg st="4" end="4"/>
                                            </p:txEl>
                                          </p:spTgt>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9">
                                            <p:txEl>
                                              <p:pRg st="5" end="5"/>
                                            </p:txEl>
                                          </p:spTgt>
                                        </p:tgtEl>
                                        <p:attrNameLst>
                                          <p:attrName>style.visibility</p:attrName>
                                        </p:attrNameLst>
                                      </p:cBhvr>
                                      <p:to>
                                        <p:strVal val="visible"/>
                                      </p:to>
                                    </p:set>
                                    <p:animEffect transition="in" filter="wipe(down)">
                                      <p:cBhvr>
                                        <p:cTn id="105" dur="580">
                                          <p:stCondLst>
                                            <p:cond delay="0"/>
                                          </p:stCondLst>
                                        </p:cTn>
                                        <p:tgtEl>
                                          <p:spTgt spid="9">
                                            <p:txEl>
                                              <p:pRg st="5" end="5"/>
                                            </p:txEl>
                                          </p:spTgt>
                                        </p:tgtEl>
                                      </p:cBhvr>
                                    </p:animEffect>
                                    <p:anim calcmode="lin" valueType="num">
                                      <p:cBhvr>
                                        <p:cTn id="106" dur="1822" tmFilter="0,0; 0.14,0.36; 0.43,0.73; 0.71,0.91; 1.0,1.0">
                                          <p:stCondLst>
                                            <p:cond delay="0"/>
                                          </p:stCondLst>
                                        </p:cTn>
                                        <p:tgtEl>
                                          <p:spTgt spid="9">
                                            <p:txEl>
                                              <p:pRg st="5" end="5"/>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9">
                                            <p:txEl>
                                              <p:pRg st="5" end="5"/>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9">
                                            <p:txEl>
                                              <p:pRg st="5" end="5"/>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9">
                                            <p:txEl>
                                              <p:pRg st="5" end="5"/>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9">
                                            <p:txEl>
                                              <p:pRg st="5" end="5"/>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9">
                                            <p:txEl>
                                              <p:pRg st="5" end="5"/>
                                            </p:txEl>
                                          </p:spTgt>
                                        </p:tgtEl>
                                      </p:cBhvr>
                                      <p:to x="100000" y="60000"/>
                                    </p:animScale>
                                    <p:animScale>
                                      <p:cBhvr>
                                        <p:cTn id="112" dur="166" decel="50000">
                                          <p:stCondLst>
                                            <p:cond delay="676"/>
                                          </p:stCondLst>
                                        </p:cTn>
                                        <p:tgtEl>
                                          <p:spTgt spid="9">
                                            <p:txEl>
                                              <p:pRg st="5" end="5"/>
                                            </p:txEl>
                                          </p:spTgt>
                                        </p:tgtEl>
                                      </p:cBhvr>
                                      <p:to x="100000" y="100000"/>
                                    </p:animScale>
                                    <p:animScale>
                                      <p:cBhvr>
                                        <p:cTn id="113" dur="26">
                                          <p:stCondLst>
                                            <p:cond delay="1312"/>
                                          </p:stCondLst>
                                        </p:cTn>
                                        <p:tgtEl>
                                          <p:spTgt spid="9">
                                            <p:txEl>
                                              <p:pRg st="5" end="5"/>
                                            </p:txEl>
                                          </p:spTgt>
                                        </p:tgtEl>
                                      </p:cBhvr>
                                      <p:to x="100000" y="80000"/>
                                    </p:animScale>
                                    <p:animScale>
                                      <p:cBhvr>
                                        <p:cTn id="114" dur="166" decel="50000">
                                          <p:stCondLst>
                                            <p:cond delay="1338"/>
                                          </p:stCondLst>
                                        </p:cTn>
                                        <p:tgtEl>
                                          <p:spTgt spid="9">
                                            <p:txEl>
                                              <p:pRg st="5" end="5"/>
                                            </p:txEl>
                                          </p:spTgt>
                                        </p:tgtEl>
                                      </p:cBhvr>
                                      <p:to x="100000" y="100000"/>
                                    </p:animScale>
                                    <p:animScale>
                                      <p:cBhvr>
                                        <p:cTn id="115" dur="26">
                                          <p:stCondLst>
                                            <p:cond delay="1642"/>
                                          </p:stCondLst>
                                        </p:cTn>
                                        <p:tgtEl>
                                          <p:spTgt spid="9">
                                            <p:txEl>
                                              <p:pRg st="5" end="5"/>
                                            </p:txEl>
                                          </p:spTgt>
                                        </p:tgtEl>
                                      </p:cBhvr>
                                      <p:to x="100000" y="90000"/>
                                    </p:animScale>
                                    <p:animScale>
                                      <p:cBhvr>
                                        <p:cTn id="116" dur="166" decel="50000">
                                          <p:stCondLst>
                                            <p:cond delay="1668"/>
                                          </p:stCondLst>
                                        </p:cTn>
                                        <p:tgtEl>
                                          <p:spTgt spid="9">
                                            <p:txEl>
                                              <p:pRg st="5" end="5"/>
                                            </p:txEl>
                                          </p:spTgt>
                                        </p:tgtEl>
                                      </p:cBhvr>
                                      <p:to x="100000" y="100000"/>
                                    </p:animScale>
                                    <p:animScale>
                                      <p:cBhvr>
                                        <p:cTn id="117" dur="26">
                                          <p:stCondLst>
                                            <p:cond delay="1808"/>
                                          </p:stCondLst>
                                        </p:cTn>
                                        <p:tgtEl>
                                          <p:spTgt spid="9">
                                            <p:txEl>
                                              <p:pRg st="5" end="5"/>
                                            </p:txEl>
                                          </p:spTgt>
                                        </p:tgtEl>
                                      </p:cBhvr>
                                      <p:to x="100000" y="95000"/>
                                    </p:animScale>
                                    <p:animScale>
                                      <p:cBhvr>
                                        <p:cTn id="118" dur="166" decel="50000">
                                          <p:stCondLst>
                                            <p:cond delay="1834"/>
                                          </p:stCondLst>
                                        </p:cTn>
                                        <p:tgtEl>
                                          <p:spTgt spid="9">
                                            <p:txEl>
                                              <p:pRg st="5" end="5"/>
                                            </p:txEl>
                                          </p:spTgt>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0" nodeType="clickEffect">
                                  <p:stCondLst>
                                    <p:cond delay="0"/>
                                  </p:stCondLst>
                                  <p:childTnLst>
                                    <p:set>
                                      <p:cBhvr>
                                        <p:cTn id="122" dur="1" fill="hold">
                                          <p:stCondLst>
                                            <p:cond delay="0"/>
                                          </p:stCondLst>
                                        </p:cTn>
                                        <p:tgtEl>
                                          <p:spTgt spid="9">
                                            <p:txEl>
                                              <p:pRg st="6" end="6"/>
                                            </p:txEl>
                                          </p:spTgt>
                                        </p:tgtEl>
                                        <p:attrNameLst>
                                          <p:attrName>style.visibility</p:attrName>
                                        </p:attrNameLst>
                                      </p:cBhvr>
                                      <p:to>
                                        <p:strVal val="visible"/>
                                      </p:to>
                                    </p:set>
                                    <p:animEffect transition="in" filter="wipe(down)">
                                      <p:cBhvr>
                                        <p:cTn id="123" dur="580">
                                          <p:stCondLst>
                                            <p:cond delay="0"/>
                                          </p:stCondLst>
                                        </p:cTn>
                                        <p:tgtEl>
                                          <p:spTgt spid="9">
                                            <p:txEl>
                                              <p:pRg st="6" end="6"/>
                                            </p:txEl>
                                          </p:spTgt>
                                        </p:tgtEl>
                                      </p:cBhvr>
                                    </p:animEffect>
                                    <p:anim calcmode="lin" valueType="num">
                                      <p:cBhvr>
                                        <p:cTn id="124" dur="1822" tmFilter="0,0; 0.14,0.36; 0.43,0.73; 0.71,0.91; 1.0,1.0">
                                          <p:stCondLst>
                                            <p:cond delay="0"/>
                                          </p:stCondLst>
                                        </p:cTn>
                                        <p:tgtEl>
                                          <p:spTgt spid="9">
                                            <p:txEl>
                                              <p:pRg st="6" end="6"/>
                                            </p:txEl>
                                          </p:spTgt>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9">
                                            <p:txEl>
                                              <p:pRg st="6" end="6"/>
                                            </p:txEl>
                                          </p:spTgt>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9">
                                            <p:txEl>
                                              <p:pRg st="6" end="6"/>
                                            </p:txEl>
                                          </p:spTgt>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9">
                                            <p:txEl>
                                              <p:pRg st="6" end="6"/>
                                            </p:txEl>
                                          </p:spTgt>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9">
                                            <p:txEl>
                                              <p:pRg st="6" end="6"/>
                                            </p:txEl>
                                          </p:spTgt>
                                        </p:tgtEl>
                                        <p:attrNameLst>
                                          <p:attrName>ppt_y</p:attrName>
                                        </p:attrNameLst>
                                      </p:cBhvr>
                                      <p:tavLst>
                                        <p:tav tm="0" fmla="#ppt_y-sin(pi*$)/81">
                                          <p:val>
                                            <p:fltVal val="0"/>
                                          </p:val>
                                        </p:tav>
                                        <p:tav tm="100000">
                                          <p:val>
                                            <p:fltVal val="1"/>
                                          </p:val>
                                        </p:tav>
                                      </p:tavLst>
                                    </p:anim>
                                    <p:animScale>
                                      <p:cBhvr>
                                        <p:cTn id="129" dur="26">
                                          <p:stCondLst>
                                            <p:cond delay="650"/>
                                          </p:stCondLst>
                                        </p:cTn>
                                        <p:tgtEl>
                                          <p:spTgt spid="9">
                                            <p:txEl>
                                              <p:pRg st="6" end="6"/>
                                            </p:txEl>
                                          </p:spTgt>
                                        </p:tgtEl>
                                      </p:cBhvr>
                                      <p:to x="100000" y="60000"/>
                                    </p:animScale>
                                    <p:animScale>
                                      <p:cBhvr>
                                        <p:cTn id="130" dur="166" decel="50000">
                                          <p:stCondLst>
                                            <p:cond delay="676"/>
                                          </p:stCondLst>
                                        </p:cTn>
                                        <p:tgtEl>
                                          <p:spTgt spid="9">
                                            <p:txEl>
                                              <p:pRg st="6" end="6"/>
                                            </p:txEl>
                                          </p:spTgt>
                                        </p:tgtEl>
                                      </p:cBhvr>
                                      <p:to x="100000" y="100000"/>
                                    </p:animScale>
                                    <p:animScale>
                                      <p:cBhvr>
                                        <p:cTn id="131" dur="26">
                                          <p:stCondLst>
                                            <p:cond delay="1312"/>
                                          </p:stCondLst>
                                        </p:cTn>
                                        <p:tgtEl>
                                          <p:spTgt spid="9">
                                            <p:txEl>
                                              <p:pRg st="6" end="6"/>
                                            </p:txEl>
                                          </p:spTgt>
                                        </p:tgtEl>
                                      </p:cBhvr>
                                      <p:to x="100000" y="80000"/>
                                    </p:animScale>
                                    <p:animScale>
                                      <p:cBhvr>
                                        <p:cTn id="132" dur="166" decel="50000">
                                          <p:stCondLst>
                                            <p:cond delay="1338"/>
                                          </p:stCondLst>
                                        </p:cTn>
                                        <p:tgtEl>
                                          <p:spTgt spid="9">
                                            <p:txEl>
                                              <p:pRg st="6" end="6"/>
                                            </p:txEl>
                                          </p:spTgt>
                                        </p:tgtEl>
                                      </p:cBhvr>
                                      <p:to x="100000" y="100000"/>
                                    </p:animScale>
                                    <p:animScale>
                                      <p:cBhvr>
                                        <p:cTn id="133" dur="26">
                                          <p:stCondLst>
                                            <p:cond delay="1642"/>
                                          </p:stCondLst>
                                        </p:cTn>
                                        <p:tgtEl>
                                          <p:spTgt spid="9">
                                            <p:txEl>
                                              <p:pRg st="6" end="6"/>
                                            </p:txEl>
                                          </p:spTgt>
                                        </p:tgtEl>
                                      </p:cBhvr>
                                      <p:to x="100000" y="90000"/>
                                    </p:animScale>
                                    <p:animScale>
                                      <p:cBhvr>
                                        <p:cTn id="134" dur="166" decel="50000">
                                          <p:stCondLst>
                                            <p:cond delay="1668"/>
                                          </p:stCondLst>
                                        </p:cTn>
                                        <p:tgtEl>
                                          <p:spTgt spid="9">
                                            <p:txEl>
                                              <p:pRg st="6" end="6"/>
                                            </p:txEl>
                                          </p:spTgt>
                                        </p:tgtEl>
                                      </p:cBhvr>
                                      <p:to x="100000" y="100000"/>
                                    </p:animScale>
                                    <p:animScale>
                                      <p:cBhvr>
                                        <p:cTn id="135" dur="26">
                                          <p:stCondLst>
                                            <p:cond delay="1808"/>
                                          </p:stCondLst>
                                        </p:cTn>
                                        <p:tgtEl>
                                          <p:spTgt spid="9">
                                            <p:txEl>
                                              <p:pRg st="6" end="6"/>
                                            </p:txEl>
                                          </p:spTgt>
                                        </p:tgtEl>
                                      </p:cBhvr>
                                      <p:to x="100000" y="95000"/>
                                    </p:animScale>
                                    <p:animScale>
                                      <p:cBhvr>
                                        <p:cTn id="136" dur="166" decel="50000">
                                          <p:stCondLst>
                                            <p:cond delay="1834"/>
                                          </p:stCondLst>
                                        </p:cTn>
                                        <p:tgtEl>
                                          <p:spTgt spid="9">
                                            <p:txEl>
                                              <p:pRg st="6" end="6"/>
                                            </p:txEl>
                                          </p:spTgt>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26" presetClass="entr" presetSubtype="0" fill="hold" grpId="0" nodeType="clickEffect">
                                  <p:stCondLst>
                                    <p:cond delay="0"/>
                                  </p:stCondLst>
                                  <p:childTnLst>
                                    <p:set>
                                      <p:cBhvr>
                                        <p:cTn id="140" dur="1" fill="hold">
                                          <p:stCondLst>
                                            <p:cond delay="0"/>
                                          </p:stCondLst>
                                        </p:cTn>
                                        <p:tgtEl>
                                          <p:spTgt spid="9">
                                            <p:txEl>
                                              <p:pRg st="7" end="7"/>
                                            </p:txEl>
                                          </p:spTgt>
                                        </p:tgtEl>
                                        <p:attrNameLst>
                                          <p:attrName>style.visibility</p:attrName>
                                        </p:attrNameLst>
                                      </p:cBhvr>
                                      <p:to>
                                        <p:strVal val="visible"/>
                                      </p:to>
                                    </p:set>
                                    <p:animEffect transition="in" filter="wipe(down)">
                                      <p:cBhvr>
                                        <p:cTn id="141" dur="580">
                                          <p:stCondLst>
                                            <p:cond delay="0"/>
                                          </p:stCondLst>
                                        </p:cTn>
                                        <p:tgtEl>
                                          <p:spTgt spid="9">
                                            <p:txEl>
                                              <p:pRg st="7" end="7"/>
                                            </p:txEl>
                                          </p:spTgt>
                                        </p:tgtEl>
                                      </p:cBhvr>
                                    </p:animEffect>
                                    <p:anim calcmode="lin" valueType="num">
                                      <p:cBhvr>
                                        <p:cTn id="142" dur="1822" tmFilter="0,0; 0.14,0.36; 0.43,0.73; 0.71,0.91; 1.0,1.0">
                                          <p:stCondLst>
                                            <p:cond delay="0"/>
                                          </p:stCondLst>
                                        </p:cTn>
                                        <p:tgtEl>
                                          <p:spTgt spid="9">
                                            <p:txEl>
                                              <p:pRg st="7" end="7"/>
                                            </p:txEl>
                                          </p:spTgt>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9">
                                            <p:txEl>
                                              <p:pRg st="7" end="7"/>
                                            </p:txEl>
                                          </p:spTgt>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9">
                                            <p:txEl>
                                              <p:pRg st="7" end="7"/>
                                            </p:txEl>
                                          </p:spTgt>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9">
                                            <p:txEl>
                                              <p:pRg st="7" end="7"/>
                                            </p:txEl>
                                          </p:spTgt>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9">
                                            <p:txEl>
                                              <p:pRg st="7" end="7"/>
                                            </p:txEl>
                                          </p:spTgt>
                                        </p:tgtEl>
                                        <p:attrNameLst>
                                          <p:attrName>ppt_y</p:attrName>
                                        </p:attrNameLst>
                                      </p:cBhvr>
                                      <p:tavLst>
                                        <p:tav tm="0" fmla="#ppt_y-sin(pi*$)/81">
                                          <p:val>
                                            <p:fltVal val="0"/>
                                          </p:val>
                                        </p:tav>
                                        <p:tav tm="100000">
                                          <p:val>
                                            <p:fltVal val="1"/>
                                          </p:val>
                                        </p:tav>
                                      </p:tavLst>
                                    </p:anim>
                                    <p:animScale>
                                      <p:cBhvr>
                                        <p:cTn id="147" dur="26">
                                          <p:stCondLst>
                                            <p:cond delay="650"/>
                                          </p:stCondLst>
                                        </p:cTn>
                                        <p:tgtEl>
                                          <p:spTgt spid="9">
                                            <p:txEl>
                                              <p:pRg st="7" end="7"/>
                                            </p:txEl>
                                          </p:spTgt>
                                        </p:tgtEl>
                                      </p:cBhvr>
                                      <p:to x="100000" y="60000"/>
                                    </p:animScale>
                                    <p:animScale>
                                      <p:cBhvr>
                                        <p:cTn id="148" dur="166" decel="50000">
                                          <p:stCondLst>
                                            <p:cond delay="676"/>
                                          </p:stCondLst>
                                        </p:cTn>
                                        <p:tgtEl>
                                          <p:spTgt spid="9">
                                            <p:txEl>
                                              <p:pRg st="7" end="7"/>
                                            </p:txEl>
                                          </p:spTgt>
                                        </p:tgtEl>
                                      </p:cBhvr>
                                      <p:to x="100000" y="100000"/>
                                    </p:animScale>
                                    <p:animScale>
                                      <p:cBhvr>
                                        <p:cTn id="149" dur="26">
                                          <p:stCondLst>
                                            <p:cond delay="1312"/>
                                          </p:stCondLst>
                                        </p:cTn>
                                        <p:tgtEl>
                                          <p:spTgt spid="9">
                                            <p:txEl>
                                              <p:pRg st="7" end="7"/>
                                            </p:txEl>
                                          </p:spTgt>
                                        </p:tgtEl>
                                      </p:cBhvr>
                                      <p:to x="100000" y="80000"/>
                                    </p:animScale>
                                    <p:animScale>
                                      <p:cBhvr>
                                        <p:cTn id="150" dur="166" decel="50000">
                                          <p:stCondLst>
                                            <p:cond delay="1338"/>
                                          </p:stCondLst>
                                        </p:cTn>
                                        <p:tgtEl>
                                          <p:spTgt spid="9">
                                            <p:txEl>
                                              <p:pRg st="7" end="7"/>
                                            </p:txEl>
                                          </p:spTgt>
                                        </p:tgtEl>
                                      </p:cBhvr>
                                      <p:to x="100000" y="100000"/>
                                    </p:animScale>
                                    <p:animScale>
                                      <p:cBhvr>
                                        <p:cTn id="151" dur="26">
                                          <p:stCondLst>
                                            <p:cond delay="1642"/>
                                          </p:stCondLst>
                                        </p:cTn>
                                        <p:tgtEl>
                                          <p:spTgt spid="9">
                                            <p:txEl>
                                              <p:pRg st="7" end="7"/>
                                            </p:txEl>
                                          </p:spTgt>
                                        </p:tgtEl>
                                      </p:cBhvr>
                                      <p:to x="100000" y="90000"/>
                                    </p:animScale>
                                    <p:animScale>
                                      <p:cBhvr>
                                        <p:cTn id="152" dur="166" decel="50000">
                                          <p:stCondLst>
                                            <p:cond delay="1668"/>
                                          </p:stCondLst>
                                        </p:cTn>
                                        <p:tgtEl>
                                          <p:spTgt spid="9">
                                            <p:txEl>
                                              <p:pRg st="7" end="7"/>
                                            </p:txEl>
                                          </p:spTgt>
                                        </p:tgtEl>
                                      </p:cBhvr>
                                      <p:to x="100000" y="100000"/>
                                    </p:animScale>
                                    <p:animScale>
                                      <p:cBhvr>
                                        <p:cTn id="153" dur="26">
                                          <p:stCondLst>
                                            <p:cond delay="1808"/>
                                          </p:stCondLst>
                                        </p:cTn>
                                        <p:tgtEl>
                                          <p:spTgt spid="9">
                                            <p:txEl>
                                              <p:pRg st="7" end="7"/>
                                            </p:txEl>
                                          </p:spTgt>
                                        </p:tgtEl>
                                      </p:cBhvr>
                                      <p:to x="100000" y="95000"/>
                                    </p:animScale>
                                    <p:animScale>
                                      <p:cBhvr>
                                        <p:cTn id="154" dur="166" decel="50000">
                                          <p:stCondLst>
                                            <p:cond delay="1834"/>
                                          </p:stCondLst>
                                        </p:cTn>
                                        <p:tgtEl>
                                          <p:spTgt spid="9">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080" y="0"/>
            <a:ext cx="6191250" cy="6705600"/>
          </a:xfrm>
          <a:prstGeom prst="rect">
            <a:avLst/>
          </a:prstGeom>
        </p:spPr>
      </p:pic>
      <p:sp>
        <p:nvSpPr>
          <p:cNvPr id="3" name="文本占位符 2"/>
          <p:cNvSpPr>
            <a:spLocks noGrp="1"/>
          </p:cNvSpPr>
          <p:nvPr>
            <p:ph type="body" sz="quarter" idx="4294967295"/>
          </p:nvPr>
        </p:nvSpPr>
        <p:spPr>
          <a:xfrm>
            <a:off x="6505434" y="4625787"/>
            <a:ext cx="6429377" cy="768550"/>
          </a:xfrm>
          <a:prstGeom prst="rect">
            <a:avLst/>
          </a:prstGeom>
        </p:spPr>
        <p:txBody>
          <a:bodyPr>
            <a:normAutofit fontScale="92500" lnSpcReduction="20000"/>
          </a:bodyPr>
          <a:lstStyle/>
          <a:p>
            <a:pPr marL="0" indent="0">
              <a:buNone/>
            </a:pPr>
            <a:r>
              <a:rPr lang="zh-CN" altLang="en-US" sz="6000" b="1" dirty="0">
                <a:solidFill>
                  <a:schemeClr val="bg1"/>
                </a:solidFill>
                <a:latin typeface="微软雅黑" panose="020B0503020204020204" pitchFamily="34" charset="-122"/>
                <a:ea typeface="微软雅黑" panose="020B0503020204020204" pitchFamily="34" charset="-122"/>
              </a:rPr>
              <a:t>火场逃生术</a:t>
            </a:r>
          </a:p>
          <a:p>
            <a:pPr marL="0" indent="0">
              <a:buNone/>
            </a:pP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179492506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573C5F71-D565-46D4-9317-076EF1832813}"/>
              </a:ext>
            </a:extLst>
          </p:cNvPr>
          <p:cNvSpPr/>
          <p:nvPr/>
        </p:nvSpPr>
        <p:spPr>
          <a:xfrm>
            <a:off x="0" y="2040011"/>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sp>
        <p:nvSpPr>
          <p:cNvPr id="2" name="标题 1">
            <a:extLst>
              <a:ext uri="{FF2B5EF4-FFF2-40B4-BE49-F238E27FC236}">
                <a16:creationId xmlns:a16="http://schemas.microsoft.com/office/drawing/2014/main" id="{D3FFECDD-C8AB-4709-90C2-5EF2FBDE9E16}"/>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
        <p:nvSpPr>
          <p:cNvPr id="8" name="矩形 7"/>
          <p:cNvSpPr/>
          <p:nvPr/>
        </p:nvSpPr>
        <p:spPr>
          <a:xfrm>
            <a:off x="696119" y="2761434"/>
            <a:ext cx="6004720" cy="2862322"/>
          </a:xfrm>
          <a:prstGeom prst="rect">
            <a:avLst/>
          </a:prstGeom>
        </p:spPr>
        <p:txBody>
          <a:bodyPr wrap="square">
            <a:spAutoFit/>
          </a:bodyPr>
          <a:lstStyle/>
          <a:p>
            <a:pPr eaLnBrk="1" hangingPunct="1">
              <a:lnSpc>
                <a:spcPct val="150000"/>
              </a:lnSpc>
            </a:pP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倘若你来到陌生的地方，特别是在商场、宾馆等庞大建筑物中，为了自身的安全，必须留心一下太平门及疏散通道的位置，楼梯的方位等，以便一旦遇到火灾险情的时候，不至于迷失方向而盲目地往火海里闯，往死胡同里钻。一定要给自己找一条逃生之路。</a:t>
            </a:r>
          </a:p>
        </p:txBody>
      </p:sp>
      <p:grpSp>
        <p:nvGrpSpPr>
          <p:cNvPr id="13" name="组合 12">
            <a:extLst>
              <a:ext uri="{FF2B5EF4-FFF2-40B4-BE49-F238E27FC236}">
                <a16:creationId xmlns:a16="http://schemas.microsoft.com/office/drawing/2014/main" id="{95AD6BD0-16AD-4B44-ADF5-3810A4A001C0}"/>
              </a:ext>
            </a:extLst>
          </p:cNvPr>
          <p:cNvGrpSpPr/>
          <p:nvPr/>
        </p:nvGrpSpPr>
        <p:grpSpPr>
          <a:xfrm>
            <a:off x="0" y="898544"/>
            <a:ext cx="4857750" cy="968051"/>
            <a:chOff x="0" y="1071959"/>
            <a:chExt cx="3543300" cy="968051"/>
          </a:xfrm>
        </p:grpSpPr>
        <p:sp>
          <p:nvSpPr>
            <p:cNvPr id="11" name="矩形: 圆角 10">
              <a:extLst>
                <a:ext uri="{FF2B5EF4-FFF2-40B4-BE49-F238E27FC236}">
                  <a16:creationId xmlns:a16="http://schemas.microsoft.com/office/drawing/2014/main" id="{FB4B9BFA-88B4-4EFE-B8C0-0BBA4852CEE4}"/>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2" name="矩形: 圆角 11">
              <a:extLst>
                <a:ext uri="{FF2B5EF4-FFF2-40B4-BE49-F238E27FC236}">
                  <a16:creationId xmlns:a16="http://schemas.microsoft.com/office/drawing/2014/main" id="{4A6ADBDB-E081-491F-AEA6-F654E6F935E7}"/>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rPr>
                <a:t>熟悉环境，暗记出口</a:t>
              </a:r>
            </a:p>
          </p:txBody>
        </p:sp>
      </p:grpSp>
      <p:pic>
        <p:nvPicPr>
          <p:cNvPr id="18" name="图片 17" descr="图片包含 标牌, 户外&#10;&#10;已生成极高可信度的说明">
            <a:extLst>
              <a:ext uri="{FF2B5EF4-FFF2-40B4-BE49-F238E27FC236}">
                <a16:creationId xmlns:a16="http://schemas.microsoft.com/office/drawing/2014/main" id="{6A45AD68-18F5-4358-94AC-6628449B2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085" y="2040011"/>
            <a:ext cx="4274387" cy="4274387"/>
          </a:xfrm>
          <a:prstGeom prst="rect">
            <a:avLst/>
          </a:prstGeom>
        </p:spPr>
      </p:pic>
    </p:spTree>
    <p:extLst>
      <p:ext uri="{BB962C8B-B14F-4D97-AF65-F5344CB8AC3E}">
        <p14:creationId xmlns:p14="http://schemas.microsoft.com/office/powerpoint/2010/main" val="96260358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4" presetClass="entr" presetSubtype="10" fill="hold" grpId="0" nodeType="afterEffect">
                                  <p:stCondLst>
                                    <p:cond delay="0"/>
                                  </p:stCondLst>
                                  <p:iterate type="wd">
                                    <p:tmPct val="10000"/>
                                  </p:iterate>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BDFC8317-9E56-4A01-BFCF-586A217E4D7E}"/>
              </a:ext>
            </a:extLst>
          </p:cNvPr>
          <p:cNvSpPr/>
          <p:nvPr/>
        </p:nvSpPr>
        <p:spPr>
          <a:xfrm>
            <a:off x="0" y="2040011"/>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EE268FA0-C36A-4D16-9688-EB7D83DD682D}"/>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584B0260-264C-40D5-9EBE-167061FB7F9D}"/>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1AEC56E8-8553-4633-AF55-8DCEC3D24194}"/>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保持冷静  寻路逃生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2" name="标题 1">
            <a:extLst>
              <a:ext uri="{FF2B5EF4-FFF2-40B4-BE49-F238E27FC236}">
                <a16:creationId xmlns:a16="http://schemas.microsoft.com/office/drawing/2014/main" id="{4FA162F4-113B-412D-B7DD-B62764375139}"/>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
        <p:nvSpPr>
          <p:cNvPr id="8" name="矩形 7"/>
          <p:cNvSpPr/>
          <p:nvPr/>
        </p:nvSpPr>
        <p:spPr>
          <a:xfrm>
            <a:off x="755479" y="2492896"/>
            <a:ext cx="6276625" cy="3416320"/>
          </a:xfrm>
          <a:prstGeom prst="rect">
            <a:avLst/>
          </a:prstGeom>
        </p:spPr>
        <p:txBody>
          <a:bodyPr wrap="square">
            <a:spAutoFit/>
          </a:bodyPr>
          <a:lstStyle/>
          <a:p>
            <a:pPr eaLnBrk="1" hangingPunct="1">
              <a:lnSpc>
                <a:spcPct val="150000"/>
              </a:lnSpc>
            </a:pPr>
            <a:r>
              <a:rPr lang="zh-CN" altLang="en-US" sz="2400" b="0" dirty="0">
                <a:solidFill>
                  <a:schemeClr val="bg1"/>
                </a:solidFill>
                <a:latin typeface="微软雅黑" panose="020B0503020204020204" pitchFamily="34" charset="-122"/>
                <a:ea typeface="微软雅黑" panose="020B0503020204020204" pitchFamily="34" charset="-122"/>
                <a:cs typeface="+mn-ea"/>
                <a:sym typeface="+mn-lt"/>
              </a:rPr>
              <a:t>当楼房突然发生火灾时，首先要强令自己保持镇静，切不可惊惶失措，以免做出错误的决断而冒险跳楼。逃生的路线要注意，朝有照明或明亮处迅速撤离；若在楼梯上，应选择往下跑，若被火档住，就要通过窗口或阳台等往外逃生。</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5449" t="4818" r="7131" b="3646"/>
          <a:stretch>
            <a:fillRect/>
          </a:stretch>
        </p:blipFill>
        <p:spPr>
          <a:xfrm>
            <a:off x="7320136" y="2492896"/>
            <a:ext cx="4237102" cy="3096344"/>
          </a:xfrm>
          <a:prstGeom prst="roundRect">
            <a:avLst>
              <a:gd name="adj" fmla="val 11256"/>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344721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CF095DCA-76C2-43DD-AA8E-41C1AA00CF39}"/>
              </a:ext>
            </a:extLst>
          </p:cNvPr>
          <p:cNvSpPr/>
          <p:nvPr/>
        </p:nvSpPr>
        <p:spPr>
          <a:xfrm>
            <a:off x="0" y="2040011"/>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2310DDE7-EDA5-4E68-900D-0130E67E70C4}"/>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2B415EE7-B741-4169-8F62-6FAD6E8830FC}"/>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D67D5CA9-5FF6-4E84-AD5F-F728267A8717}"/>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毛巾妙用  过滤烟素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2" name="标题 1">
            <a:extLst>
              <a:ext uri="{FF2B5EF4-FFF2-40B4-BE49-F238E27FC236}">
                <a16:creationId xmlns:a16="http://schemas.microsoft.com/office/drawing/2014/main" id="{B8E6ECCC-6386-4628-8CB8-BD5DFE01BC59}"/>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
        <p:nvSpPr>
          <p:cNvPr id="8" name="矩形 7"/>
          <p:cNvSpPr/>
          <p:nvPr/>
        </p:nvSpPr>
        <p:spPr>
          <a:xfrm>
            <a:off x="579959" y="2273503"/>
            <a:ext cx="6480720" cy="3970318"/>
          </a:xfrm>
          <a:prstGeom prst="rect">
            <a:avLst/>
          </a:prstGeom>
        </p:spPr>
        <p:txBody>
          <a:bodyPr wrap="square">
            <a:spAutoFit/>
          </a:bodyPr>
          <a:lstStyle/>
          <a:p>
            <a:pPr eaLnBrk="1" hangingPunct="1">
              <a:lnSpc>
                <a:spcPct val="150000"/>
              </a:lnSpc>
            </a:pPr>
            <a:r>
              <a:rPr lang="zh-CN" altLang="en-US" sz="2400" b="0" dirty="0">
                <a:solidFill>
                  <a:schemeClr val="bg1"/>
                </a:solidFill>
                <a:latin typeface="微软雅黑" panose="020B0503020204020204" pitchFamily="34" charset="-122"/>
                <a:ea typeface="微软雅黑" panose="020B0503020204020204" pitchFamily="34" charset="-122"/>
                <a:cs typeface="+mn-ea"/>
                <a:sym typeface="+mn-lt"/>
              </a:rPr>
              <a:t>据有关资料统计，在火灾中丧生的人，受烟雾中素、窒息而死亡的比例远比烧死的要高，大约比率高达</a:t>
            </a:r>
            <a:r>
              <a:rPr lang="en-US" altLang="zh-CN" sz="2400" b="0" dirty="0">
                <a:solidFill>
                  <a:schemeClr val="bg1"/>
                </a:solidFill>
                <a:latin typeface="微软雅黑" panose="020B0503020204020204" pitchFamily="34" charset="-122"/>
                <a:ea typeface="微软雅黑" panose="020B0503020204020204" pitchFamily="34" charset="-122"/>
                <a:cs typeface="+mn-ea"/>
                <a:sym typeface="+mn-lt"/>
              </a:rPr>
              <a:t>70%</a:t>
            </a:r>
            <a:r>
              <a:rPr lang="zh-CN" altLang="en-US" sz="2400" b="0" dirty="0">
                <a:solidFill>
                  <a:schemeClr val="bg1"/>
                </a:solidFill>
                <a:latin typeface="微软雅黑" panose="020B0503020204020204" pitchFamily="34" charset="-122"/>
                <a:ea typeface="微软雅黑" panose="020B0503020204020204" pitchFamily="34" charset="-122"/>
                <a:cs typeface="+mn-ea"/>
                <a:sym typeface="+mn-lt"/>
              </a:rPr>
              <a:t>以上，因此，当你被烟困住时，防烟雾中毒、防窒息死亡是非常重要的。我们日常生活中的毛巾要顺手捡来须知空气过滤器，人在烟雾中，用折叠</a:t>
            </a:r>
            <a:r>
              <a:rPr lang="en-US" altLang="zh-CN" sz="2400" b="0" dirty="0">
                <a:solidFill>
                  <a:schemeClr val="bg1"/>
                </a:solidFill>
                <a:latin typeface="微软雅黑" panose="020B0503020204020204" pitchFamily="34" charset="-122"/>
                <a:ea typeface="微软雅黑" panose="020B0503020204020204" pitchFamily="34" charset="-122"/>
                <a:cs typeface="+mn-ea"/>
                <a:sym typeface="+mn-lt"/>
              </a:rPr>
              <a:t>8</a:t>
            </a:r>
            <a:r>
              <a:rPr lang="zh-CN" altLang="en-US" sz="2400" b="0" dirty="0">
                <a:solidFill>
                  <a:schemeClr val="bg1"/>
                </a:solidFill>
                <a:latin typeface="微软雅黑" panose="020B0503020204020204" pitchFamily="34" charset="-122"/>
                <a:ea typeface="微软雅黑" panose="020B0503020204020204" pitchFamily="34" charset="-122"/>
                <a:cs typeface="+mn-ea"/>
                <a:sym typeface="+mn-lt"/>
              </a:rPr>
              <a:t>层的湿毛巾蒙鼻保护，可减少</a:t>
            </a:r>
            <a:r>
              <a:rPr lang="en-US" altLang="zh-CN" sz="2400" b="0" dirty="0">
                <a:solidFill>
                  <a:schemeClr val="bg1"/>
                </a:solidFill>
                <a:latin typeface="微软雅黑" panose="020B0503020204020204" pitchFamily="34" charset="-122"/>
                <a:ea typeface="微软雅黑" panose="020B0503020204020204" pitchFamily="34" charset="-122"/>
                <a:cs typeface="+mn-ea"/>
                <a:sym typeface="+mn-lt"/>
              </a:rPr>
              <a:t>60%</a:t>
            </a:r>
            <a:r>
              <a:rPr lang="zh-CN" altLang="en-US" sz="2400" b="0" dirty="0">
                <a:solidFill>
                  <a:schemeClr val="bg1"/>
                </a:solidFill>
                <a:latin typeface="微软雅黑" panose="020B0503020204020204" pitchFamily="34" charset="-122"/>
                <a:ea typeface="微软雅黑" panose="020B0503020204020204" pitchFamily="34" charset="-122"/>
                <a:cs typeface="+mn-ea"/>
                <a:sym typeface="+mn-lt"/>
              </a:rPr>
              <a:t>烟雾毒气的吸入。 </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994" y="2440082"/>
            <a:ext cx="4206797" cy="3168352"/>
          </a:xfrm>
          <a:prstGeom prst="roundRect">
            <a:avLst>
              <a:gd name="adj" fmla="val 11256"/>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756682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D9DEDA3C-AFD2-4797-8C7E-C3B366E4E7C2}"/>
              </a:ext>
            </a:extLst>
          </p:cNvPr>
          <p:cNvSpPr/>
          <p:nvPr/>
        </p:nvSpPr>
        <p:spPr>
          <a:xfrm>
            <a:off x="0" y="2040011"/>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2D203748-1BF1-49FA-8505-4787C7F00811}"/>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8891CEB2-8A89-4725-A13B-15ED1336BA9B}"/>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67BC612A-0A42-4FEA-9E39-3238BB9DA3B3}"/>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明辨方向  逃离火场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2" name="标题 1">
            <a:extLst>
              <a:ext uri="{FF2B5EF4-FFF2-40B4-BE49-F238E27FC236}">
                <a16:creationId xmlns:a16="http://schemas.microsoft.com/office/drawing/2014/main" id="{1FFB0052-D13E-4DC8-847A-ECFFBAD59F32}"/>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
        <p:nvSpPr>
          <p:cNvPr id="8" name="矩形 7"/>
          <p:cNvSpPr/>
          <p:nvPr/>
        </p:nvSpPr>
        <p:spPr>
          <a:xfrm>
            <a:off x="622821" y="2568669"/>
            <a:ext cx="6480720" cy="3367397"/>
          </a:xfrm>
          <a:prstGeom prst="rect">
            <a:avLst/>
          </a:prstGeom>
        </p:spPr>
        <p:txBody>
          <a:bodyPr wrap="square">
            <a:spAutoFit/>
          </a:bodyPr>
          <a:lstStyle/>
          <a:p>
            <a:pPr eaLnBrk="1" hangingPunct="1">
              <a:lnSpc>
                <a:spcPct val="150000"/>
              </a:lnSpc>
            </a:pP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你在跑离火场时，千万不要在弄不清方向的情况下乱跑，如普通楼梯一旦跑进去就遇上断电，就等于钻进死亡的“囚笼”；同时也不可躲入床下或壁柜中，这样会令救援者难以发现。正确有选择是：沿烟气不浓、大火尚未烧及的楼梯，应急疏散通道，楼外附设敞开式楼梯等往下跑，一旦在下跑的过程中受到烟火或人为封堵，应从水平方向选择其它通道，或临时退守到房间及避难层内争取时间，进而采用其它方法逃生。 </a:t>
            </a:r>
            <a:br>
              <a:rPr lang="zh-CN" altLang="en-US" b="0" dirty="0">
                <a:solidFill>
                  <a:schemeClr val="bg1"/>
                </a:solidFill>
                <a:latin typeface="微软雅黑" panose="020B0503020204020204" pitchFamily="34" charset="-122"/>
                <a:ea typeface="微软雅黑" panose="020B0503020204020204" pitchFamily="34" charset="-122"/>
                <a:cs typeface="+mn-ea"/>
                <a:sym typeface="+mn-lt"/>
              </a:rPr>
            </a:br>
            <a:endParaRPr lang="zh-CN" altLang="en-US" b="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424" y="2568669"/>
            <a:ext cx="4274871" cy="3220025"/>
          </a:xfrm>
          <a:prstGeom prst="roundRect">
            <a:avLst>
              <a:gd name="adj" fmla="val 13117"/>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076588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3AA6C504-2CCB-4158-8D44-6A7E44D1C9AB}"/>
              </a:ext>
            </a:extLst>
          </p:cNvPr>
          <p:cNvSpPr/>
          <p:nvPr/>
        </p:nvSpPr>
        <p:spPr>
          <a:xfrm>
            <a:off x="-8335" y="2004368"/>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36B93088-04F6-4AC0-9EE7-7DCD7DCF0596}"/>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3106A5D9-33B9-4060-993B-F104013BA6E9}"/>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C7CCF5D7-EE29-493D-887A-FDBCF8D27EFE}"/>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烟雾场所  匍匐前进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508521" y="2412643"/>
            <a:ext cx="6480720" cy="3000821"/>
          </a:xfrm>
          <a:prstGeom prst="rect">
            <a:avLst/>
          </a:prstGeom>
        </p:spPr>
        <p:txBody>
          <a:bodyPr wrap="square">
            <a:spAutoFit/>
          </a:bodyPr>
          <a:lstStyle/>
          <a:p>
            <a:pPr eaLnBrk="1" hangingPunct="1">
              <a:lnSpc>
                <a:spcPct val="150000"/>
              </a:lnSpc>
            </a:pP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现代建筑虽然比较坚固，但诸如塑料壁线、化纤地板、人造宝丽板等，均为易燃物品。这些化学装饰材料燃烧时散发出的有毒气体，随着浓烟快于人奔跑速度的</a:t>
            </a:r>
            <a:r>
              <a:rPr lang="en-US" altLang="zh-CN" b="0" dirty="0">
                <a:solidFill>
                  <a:schemeClr val="bg1"/>
                </a:solidFill>
                <a:latin typeface="微软雅黑" panose="020B0503020204020204" pitchFamily="34" charset="-122"/>
                <a:ea typeface="微软雅黑" panose="020B0503020204020204" pitchFamily="34" charset="-122"/>
                <a:cs typeface="+mn-ea"/>
                <a:sym typeface="+mn-lt"/>
              </a:rPr>
              <a:t>4-8</a:t>
            </a: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倍迅速蔓延，即使不烧死，也会因烟雾毒气而窒息死亡。所以，当烟雾太浓时，可以用毛巾或湿布捂住口鼻，屏住呼吸，防止烟雾毒气呛入体内。同样，宜俯卧爬行，因烟气及毒气比空气轻，贴近地面的空气，一般比较清洁少烟，且含氧量较多，可避免被毒烟熏倒而窒息。</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975" y="2412643"/>
            <a:ext cx="4464749" cy="3352372"/>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61A37E98-8512-4A9E-8409-02A888B71162}"/>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175061545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120" y="152400"/>
            <a:ext cx="6191250" cy="6705600"/>
          </a:xfrm>
          <a:prstGeom prst="rect">
            <a:avLst/>
          </a:prstGeom>
        </p:spPr>
      </p:pic>
      <p:sp>
        <p:nvSpPr>
          <p:cNvPr id="3" name="文本占位符 2"/>
          <p:cNvSpPr>
            <a:spLocks noGrp="1"/>
          </p:cNvSpPr>
          <p:nvPr>
            <p:ph type="body" sz="quarter" idx="4294967295"/>
          </p:nvPr>
        </p:nvSpPr>
        <p:spPr>
          <a:xfrm>
            <a:off x="5264690" y="4399358"/>
            <a:ext cx="6429377" cy="914400"/>
          </a:xfrm>
          <a:prstGeom prst="rect">
            <a:avLst/>
          </a:prstGeom>
        </p:spPr>
        <p:txBody>
          <a:bodyPr>
            <a:normAutofit/>
          </a:bodyPr>
          <a:lstStyle/>
          <a:p>
            <a:pPr marL="0" indent="0">
              <a:buNone/>
            </a:pPr>
            <a:r>
              <a:rPr lang="zh-CN" altLang="en-US" sz="6000" b="1" dirty="0">
                <a:solidFill>
                  <a:schemeClr val="bg1"/>
                </a:solidFill>
                <a:latin typeface="微软雅黑" panose="020B0503020204020204" pitchFamily="34" charset="-122"/>
                <a:ea typeface="微软雅黑" panose="020B0503020204020204" pitchFamily="34" charset="-122"/>
              </a:rPr>
              <a:t>消防安全法规要求</a:t>
            </a: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249026526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579D6DDB-34CE-433F-9CF6-40A2683C1C09}"/>
              </a:ext>
            </a:extLst>
          </p:cNvPr>
          <p:cNvSpPr/>
          <p:nvPr/>
        </p:nvSpPr>
        <p:spPr>
          <a:xfrm>
            <a:off x="-8335" y="2004368"/>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E993306B-3D72-42E5-A11A-36625404674E}"/>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2FDFBBFE-DEA1-43EF-8AB6-CB83BB15186A}"/>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7521B20B-E08C-498B-B2EA-52DD923A2B87}"/>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结绳自救  脱离险境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737122" y="2675112"/>
            <a:ext cx="6249466" cy="2862322"/>
          </a:xfrm>
          <a:prstGeom prst="rect">
            <a:avLst/>
          </a:prstGeom>
        </p:spPr>
        <p:txBody>
          <a:bodyPr wrap="square">
            <a:spAutoFit/>
          </a:bodyPr>
          <a:lstStyle/>
          <a:p>
            <a:pPr eaLnBrk="1" hangingPunct="1">
              <a:lnSpc>
                <a:spcPct val="150000"/>
              </a:lnSpc>
            </a:pPr>
            <a:r>
              <a:rPr lang="zh-CN" altLang="en-US" sz="2000" dirty="0">
                <a:solidFill>
                  <a:schemeClr val="bg1"/>
                </a:solidFill>
                <a:latin typeface="微软雅黑" panose="020B0503020204020204" pitchFamily="34" charset="-122"/>
                <a:ea typeface="微软雅黑" panose="020B0503020204020204" pitchFamily="34" charset="-122"/>
                <a:cs typeface="+mn-ea"/>
                <a:sym typeface="+mn-lt"/>
              </a:rPr>
              <a:t>如果火灾发生时安全通道被堵，求援人员又不能不能及时赶到，情况万分危急时，你可迅速利用身边的绳索或可将窗帘、被罩、床单等撕成条，连接成绳，用水浇湿，一端紧固定在暖气管道或其它负载物体上，另一端沿窗口下垂至地面或较低的楼层的窗口，阳台处，顺绳下滑逃生。</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392144" y="2327295"/>
            <a:ext cx="4176465" cy="3217646"/>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F5B7E060-18DC-414F-91D5-74D40A4C803A}"/>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413099947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ED82E3D2-A48F-4D10-863C-66D9612F7FB4}"/>
              </a:ext>
            </a:extLst>
          </p:cNvPr>
          <p:cNvSpPr/>
          <p:nvPr/>
        </p:nvSpPr>
        <p:spPr>
          <a:xfrm>
            <a:off x="-8335" y="2004368"/>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C990699F-79F8-4DCA-963E-8CAE673D03F8}"/>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7FB0430B-2F0B-4683-8FA5-CE65F182E922}"/>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FDE83124-D561-4A0C-9F6F-18B1BBEF1C65}"/>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堵塞门户  固守救生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932736" y="2541568"/>
            <a:ext cx="5692253" cy="2862322"/>
          </a:xfrm>
          <a:prstGeom prst="rect">
            <a:avLst/>
          </a:prstGeom>
        </p:spPr>
        <p:txBody>
          <a:bodyPr wrap="square">
            <a:spAutoFit/>
          </a:bodyPr>
          <a:lstStyle/>
          <a:p>
            <a:pPr eaLnBrk="1" hangingPunct="1">
              <a:lnSpc>
                <a:spcPct val="150000"/>
              </a:lnSpc>
            </a:pP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固守房中救生，可谓一种选择。你的邻居或别的房间发生火灾，如果用手摸房门感到烫手，则说明房外火势已进入“发展阶段”此时若开门，火焰和浓烟就会迎面而来。对于汹涌而来的烟雾，务必紧闭门窗，并用毛巾、被 子堵塞门缝，并向上泼水，顶住烟火进攻。 </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532" y="2393557"/>
            <a:ext cx="4464749" cy="3158343"/>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FDAAE365-CE36-4B25-BFAA-2FA750DE6F6E}"/>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187410694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9A87B3E7-C5A2-4424-8A39-46B64124EF19}"/>
              </a:ext>
            </a:extLst>
          </p:cNvPr>
          <p:cNvSpPr/>
          <p:nvPr/>
        </p:nvSpPr>
        <p:spPr>
          <a:xfrm>
            <a:off x="-8335" y="2004368"/>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AD51EB21-6101-4DB0-B212-CA7515199C24}"/>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67E66D8C-BE39-4140-AC9B-2B700AA814A6}"/>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C63174BD-ED02-4E3C-B912-5C2F265719BA}"/>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身居高楼  沿梯下跑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565671" y="2425795"/>
            <a:ext cx="6480720" cy="2807948"/>
          </a:xfrm>
          <a:prstGeom prst="rect">
            <a:avLst/>
          </a:prstGeom>
        </p:spPr>
        <p:txBody>
          <a:bodyPr wrap="square">
            <a:spAutoFit/>
          </a:bodyPr>
          <a:lstStyle/>
          <a:p>
            <a:pPr eaLnBrk="1" hangingPunct="1">
              <a:lnSpc>
                <a:spcPct val="150000"/>
              </a:lnSpc>
            </a:pP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火灾发生时，如果你身处高楼，就要沿着楼梯向下跑，你如果旅游住的是星级以上酒店，一般都设有安全疏散楼梯间，安全疏散楼梯间都是防火防烟的。除非在最顶层你可向屋面跑，一般情况千万不要往上跑。因为烟和火的速度向上蔓延是非常快的，你肯定难以逃脱烟火的吞食。</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r="11201" b="13854"/>
          <a:stretch>
            <a:fillRect/>
          </a:stretch>
        </p:blipFill>
        <p:spPr>
          <a:xfrm>
            <a:off x="7186645" y="2297207"/>
            <a:ext cx="4597988" cy="3364042"/>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76FAB047-6882-44E3-9D43-0B4BEEBCBAC7}"/>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309489051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22">
            <a:extLst>
              <a:ext uri="{FF2B5EF4-FFF2-40B4-BE49-F238E27FC236}">
                <a16:creationId xmlns:a16="http://schemas.microsoft.com/office/drawing/2014/main" id="{EDBE447C-4B07-4B93-80F1-518B4300F217}"/>
              </a:ext>
            </a:extLst>
          </p:cNvPr>
          <p:cNvSpPr/>
          <p:nvPr/>
        </p:nvSpPr>
        <p:spPr>
          <a:xfrm>
            <a:off x="-8335" y="2004368"/>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2" name="组合 11">
            <a:extLst>
              <a:ext uri="{FF2B5EF4-FFF2-40B4-BE49-F238E27FC236}">
                <a16:creationId xmlns:a16="http://schemas.microsoft.com/office/drawing/2014/main" id="{251A09FC-468C-49EA-84EB-082FF80F00E4}"/>
              </a:ext>
            </a:extLst>
          </p:cNvPr>
          <p:cNvGrpSpPr/>
          <p:nvPr/>
        </p:nvGrpSpPr>
        <p:grpSpPr>
          <a:xfrm>
            <a:off x="0" y="898544"/>
            <a:ext cx="4857750" cy="968051"/>
            <a:chOff x="0" y="1071959"/>
            <a:chExt cx="3543300" cy="968051"/>
          </a:xfrm>
        </p:grpSpPr>
        <p:sp>
          <p:nvSpPr>
            <p:cNvPr id="13" name="矩形: 圆角 12">
              <a:extLst>
                <a:ext uri="{FF2B5EF4-FFF2-40B4-BE49-F238E27FC236}">
                  <a16:creationId xmlns:a16="http://schemas.microsoft.com/office/drawing/2014/main" id="{2A017464-615D-48CD-A77E-8330AB95B83A}"/>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4" name="矩形: 圆角 13">
              <a:extLst>
                <a:ext uri="{FF2B5EF4-FFF2-40B4-BE49-F238E27FC236}">
                  <a16:creationId xmlns:a16="http://schemas.microsoft.com/office/drawing/2014/main" id="{C579C06A-C0B0-46EF-8B11-919064333386}"/>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借助器材 火“口”脱险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665684" y="2569419"/>
            <a:ext cx="6035154" cy="2862322"/>
          </a:xfrm>
          <a:prstGeom prst="rect">
            <a:avLst/>
          </a:prstGeom>
        </p:spPr>
        <p:txBody>
          <a:bodyPr wrap="square">
            <a:spAutoFit/>
          </a:bodyPr>
          <a:lstStyle/>
          <a:p>
            <a:pPr eaLnBrk="1" hangingPunct="1">
              <a:lnSpc>
                <a:spcPct val="150000"/>
              </a:lnSpc>
            </a:pP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人处在火灾中，生命危在旦夕，不到最后刻，谁也不会放弃生命，一定要竭尽所能设法逃生，逃生和救人的器材设施种类较多，通常使用的有缓降器、救生袋、救生网、救生气垫、救生；；软梯、救生滑杆、救生滑台、救生舷梯等，如果能够充分利用这些器材和设施，你就可以火“口”脱险。</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2203" y="2324394"/>
            <a:ext cx="3888432" cy="3352372"/>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8426A3E7-E18B-483B-BE9E-0118184FF4BE}"/>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225338340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D65E7AC2-37ED-4B0B-8C68-019DFE52AFBF}"/>
              </a:ext>
            </a:extLst>
          </p:cNvPr>
          <p:cNvSpPr/>
          <p:nvPr/>
        </p:nvSpPr>
        <p:spPr>
          <a:xfrm>
            <a:off x="-8335" y="2004368"/>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83CDCE20-BA6F-4D96-9DA0-493663122D08}"/>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7F921F4E-AD23-46DB-9CE8-ECA5CDFF2877}"/>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4AB2CC1F-B5A5-4D35-BFED-B38B4EBF4016}"/>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走投无路  厕所避难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794272" y="2775099"/>
            <a:ext cx="6264696" cy="2346283"/>
          </a:xfrm>
          <a:prstGeom prst="rect">
            <a:avLst/>
          </a:prstGeom>
        </p:spPr>
        <p:txBody>
          <a:bodyPr wrap="square">
            <a:spAutoFit/>
          </a:bodyPr>
          <a:lstStyle/>
          <a:p>
            <a:pPr eaLnBrk="1" hangingPunct="1">
              <a:lnSpc>
                <a:spcPct val="150000"/>
              </a:lnSpc>
            </a:pP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当你在无法冲出火海的情况下，可以逃进被认为是避难所的房间，如：浴室、卫生间等。因为这些房间既无可燃物，又有水源，进入后产即关门窗，这是以验也是证明了的，在一定条件下，该行为是有效的，可获得较大的生存机会。</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2272055"/>
            <a:ext cx="4212351" cy="3352372"/>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C7D46D0B-6AC1-497D-BA3D-019C062891B9}"/>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136335545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22">
            <a:extLst>
              <a:ext uri="{FF2B5EF4-FFF2-40B4-BE49-F238E27FC236}">
                <a16:creationId xmlns:a16="http://schemas.microsoft.com/office/drawing/2014/main" id="{2C92D6BE-AFE9-4C31-9C9C-6BE45FEDEE88}"/>
              </a:ext>
            </a:extLst>
          </p:cNvPr>
          <p:cNvSpPr/>
          <p:nvPr/>
        </p:nvSpPr>
        <p:spPr>
          <a:xfrm>
            <a:off x="-8335" y="1993614"/>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2" name="组合 11">
            <a:extLst>
              <a:ext uri="{FF2B5EF4-FFF2-40B4-BE49-F238E27FC236}">
                <a16:creationId xmlns:a16="http://schemas.microsoft.com/office/drawing/2014/main" id="{352DC1F8-A71D-46A0-8065-2A4BEEF87CC6}"/>
              </a:ext>
            </a:extLst>
          </p:cNvPr>
          <p:cNvGrpSpPr/>
          <p:nvPr/>
        </p:nvGrpSpPr>
        <p:grpSpPr>
          <a:xfrm>
            <a:off x="0" y="898544"/>
            <a:ext cx="4857750" cy="968051"/>
            <a:chOff x="0" y="1071959"/>
            <a:chExt cx="3543300" cy="968051"/>
          </a:xfrm>
        </p:grpSpPr>
        <p:sp>
          <p:nvSpPr>
            <p:cNvPr id="13" name="矩形: 圆角 12">
              <a:extLst>
                <a:ext uri="{FF2B5EF4-FFF2-40B4-BE49-F238E27FC236}">
                  <a16:creationId xmlns:a16="http://schemas.microsoft.com/office/drawing/2014/main" id="{8261C861-B8C6-483C-9B07-B38B2A347322}"/>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4" name="矩形: 圆角 13">
              <a:extLst>
                <a:ext uri="{FF2B5EF4-FFF2-40B4-BE49-F238E27FC236}">
                  <a16:creationId xmlns:a16="http://schemas.microsoft.com/office/drawing/2014/main" id="{3CC0FEF0-5EDE-4784-BA09-2DCB5EF20A77}"/>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利用阳台  转移逃生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594246" y="2446800"/>
            <a:ext cx="6264696" cy="2807948"/>
          </a:xfrm>
          <a:prstGeom prst="rect">
            <a:avLst/>
          </a:prstGeom>
        </p:spPr>
        <p:txBody>
          <a:bodyPr wrap="square">
            <a:spAutoFit/>
          </a:bodyPr>
          <a:lstStyle/>
          <a:p>
            <a:pPr eaLnBrk="1" hangingPunct="1">
              <a:lnSpc>
                <a:spcPct val="150000"/>
              </a:lnSpc>
            </a:pP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当你听到火警时，但房间的门或走廊，通向出口的楼梯已被火或烟封住了。怎么办呢？从窗口跳下，结果非死即伤，若是从高楼跳下，十有作九要被摔死！这时有一条路线可供你疏散，不知你是否留意？阳台可以帮你大难不死。方法是利用阳台可转移到相邻房间或楼层，从而逃离起火层。</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2444216"/>
            <a:ext cx="4464749" cy="3145024"/>
          </a:xfrm>
          <a:prstGeom prst="roundRect">
            <a:avLst>
              <a:gd name="adj" fmla="val 5870"/>
            </a:avLst>
          </a:prstGeom>
          <a:ln>
            <a:noFill/>
          </a:ln>
          <a:effectLst>
            <a:outerShdw blurRad="292100" dist="139700" dir="2700000" algn="tl" rotWithShape="0">
              <a:srgbClr val="333333">
                <a:alpha val="65000"/>
              </a:srgbClr>
            </a:outerShdw>
          </a:effectLst>
        </p:spPr>
      </p:pic>
      <p:sp>
        <p:nvSpPr>
          <p:cNvPr id="10" name="标题 9">
            <a:extLst>
              <a:ext uri="{FF2B5EF4-FFF2-40B4-BE49-F238E27FC236}">
                <a16:creationId xmlns:a16="http://schemas.microsoft.com/office/drawing/2014/main" id="{986270BD-4968-4360-A0EC-CE63E7C1E3D5}"/>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312802062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B3E09D40-0354-445E-A0B5-5148A104F887}"/>
              </a:ext>
            </a:extLst>
          </p:cNvPr>
          <p:cNvSpPr/>
          <p:nvPr/>
        </p:nvSpPr>
        <p:spPr>
          <a:xfrm>
            <a:off x="-8335" y="1993614"/>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60F82FB4-1031-49D9-9194-FC7621D14ECF}"/>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C7450114-BE17-4703-B84C-5C6F1CC67864}"/>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6986BA3E-EA24-43EB-A18B-317B40BE90F4}"/>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休斯跳楼  软物救命 </a:t>
              </a:r>
            </a:p>
          </p:txBody>
        </p:sp>
      </p:grpSp>
      <p:sp>
        <p:nvSpPr>
          <p:cNvPr id="2" name="标题 1">
            <a:extLst>
              <a:ext uri="{FF2B5EF4-FFF2-40B4-BE49-F238E27FC236}">
                <a16:creationId xmlns:a16="http://schemas.microsoft.com/office/drawing/2014/main" id="{A0C199E7-A038-438A-9BE3-C0C58FC32D5D}"/>
              </a:ext>
            </a:extLst>
          </p:cNvPr>
          <p:cNvSpPr>
            <a:spLocks noGrp="1"/>
          </p:cNvSpPr>
          <p:nvPr>
            <p:ph type="title"/>
          </p:nvPr>
        </p:nvSpPr>
        <p:spPr/>
        <p:txBody>
          <a:bodyPr/>
          <a:lstStyle/>
          <a:p>
            <a:r>
              <a:rPr lang="zh-CN" altLang="en-US"/>
              <a:t>火场逃生术</a:t>
            </a:r>
            <a:endParaRPr lang="zh-CN" altLang="en-US" dirty="0"/>
          </a:p>
        </p:txBody>
      </p:sp>
      <p:sp>
        <p:nvSpPr>
          <p:cNvPr id="8" name="矩形 7"/>
          <p:cNvSpPr/>
          <p:nvPr/>
        </p:nvSpPr>
        <p:spPr>
          <a:xfrm>
            <a:off x="551384" y="2411820"/>
            <a:ext cx="6264696" cy="3367397"/>
          </a:xfrm>
          <a:prstGeom prst="rect">
            <a:avLst/>
          </a:prstGeom>
        </p:spPr>
        <p:txBody>
          <a:bodyPr wrap="square">
            <a:spAutoFit/>
          </a:bodyPr>
          <a:lstStyle/>
          <a:p>
            <a:pPr eaLnBrk="1" hangingPunct="1">
              <a:lnSpc>
                <a:spcPct val="150000"/>
              </a:lnSpc>
            </a:pP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世界灾难学者曾提出不少“自救”技巧，休斯</a:t>
            </a:r>
            <a:r>
              <a:rPr lang="en-US" altLang="zh-CN" b="0" dirty="0">
                <a:solidFill>
                  <a:schemeClr val="bg1"/>
                </a:solidFill>
                <a:latin typeface="微软雅黑" panose="020B0503020204020204" pitchFamily="34" charset="-122"/>
                <a:ea typeface="微软雅黑" panose="020B0503020204020204" pitchFamily="34" charset="-122"/>
                <a:cs typeface="+mn-ea"/>
                <a:sym typeface="+mn-lt"/>
              </a:rPr>
              <a:t>1991</a:t>
            </a: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年提出的 “软家具加重法”方法，获得了专家们的赞扬。 即在沙发、席梦思（最好数床相叠）等高楼上可以得到的家具下面捆上重物，如哑铃、带泥的花缸、水泥板等，总之，越重越好，然后人蹲在上面，两手紧紧抓住软家具从窗口或阳台被人推下，这样，由于这种“人物联合体”的重心在下面，因而上面的人不易翻转，而底下又有软物，因而获救的可能性较大。</a:t>
            </a:r>
            <a:br>
              <a:rPr lang="zh-CN" altLang="en-US" b="0" dirty="0">
                <a:solidFill>
                  <a:schemeClr val="bg1"/>
                </a:solidFill>
                <a:latin typeface="微软雅黑" panose="020B0503020204020204" pitchFamily="34" charset="-122"/>
                <a:ea typeface="微软雅黑" panose="020B0503020204020204" pitchFamily="34" charset="-122"/>
                <a:cs typeface="+mn-ea"/>
                <a:sym typeface="+mn-lt"/>
              </a:rPr>
            </a:br>
            <a:endParaRPr lang="zh-CN" altLang="en-US" b="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2297207"/>
            <a:ext cx="4464749" cy="3364041"/>
          </a:xfrm>
          <a:prstGeom prst="roundRect">
            <a:avLst>
              <a:gd name="adj" fmla="val 5870"/>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4191281"/>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D9791079-EC5F-4540-AF91-B5815B210729}"/>
              </a:ext>
            </a:extLst>
          </p:cNvPr>
          <p:cNvSpPr/>
          <p:nvPr/>
        </p:nvSpPr>
        <p:spPr>
          <a:xfrm>
            <a:off x="-8335" y="1993614"/>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56361C34-91F4-4FF5-8387-C66E98D48E5B}"/>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517BB4BC-8189-4848-A5BD-861CF057EE40}"/>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80162B69-353F-4008-9B7D-C75801324CCF}"/>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杆棒跳楼  自救新招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335360" y="2541224"/>
            <a:ext cx="6840760" cy="2951898"/>
          </a:xfrm>
          <a:prstGeom prst="rect">
            <a:avLst/>
          </a:prstGeom>
        </p:spPr>
        <p:txBody>
          <a:bodyPr wrap="square">
            <a:spAutoFit/>
          </a:bodyPr>
          <a:lstStyle/>
          <a:p>
            <a:pPr eaLnBrk="1" hangingPunct="1">
              <a:lnSpc>
                <a:spcPct val="150000"/>
              </a:lnSpc>
            </a:pP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“杆棒跳楼法” 它只要一根结实的比人稍长的杆棒就行，木棒、竹杆、铁棍、钢管均可，如有条件，杆棒两头应捆上重物（没有捆也可用） 下跳下时，</a:t>
            </a:r>
            <a:r>
              <a:rPr lang="zh-CN" altLang="en-US" dirty="0">
                <a:solidFill>
                  <a:schemeClr val="bg1"/>
                </a:solidFill>
                <a:latin typeface="微软雅黑" panose="020B0503020204020204" pitchFamily="34" charset="-122"/>
                <a:ea typeface="微软雅黑" panose="020B0503020204020204" pitchFamily="34" charset="-122"/>
                <a:cs typeface="+mn-ea"/>
                <a:sym typeface="+mn-lt"/>
              </a:rPr>
              <a:t>人应将杆棒双手抱住，双腿夹住，两脚交叉扣住，如爬竹杆一样，头与手的上部，脚的下部务必留出一段，两头约</a:t>
            </a:r>
            <a:r>
              <a:rPr lang="en-US" altLang="zh-CN" dirty="0">
                <a:solidFill>
                  <a:schemeClr val="bg1"/>
                </a:solidFill>
                <a:latin typeface="微软雅黑" panose="020B0503020204020204" pitchFamily="34" charset="-122"/>
                <a:ea typeface="微软雅黑" panose="020B0503020204020204" pitchFamily="34" charset="-122"/>
                <a:cs typeface="+mn-ea"/>
                <a:sym typeface="+mn-lt"/>
              </a:rPr>
              <a:t>50</a:t>
            </a:r>
            <a:r>
              <a:rPr lang="zh-CN" altLang="en-US" dirty="0">
                <a:solidFill>
                  <a:schemeClr val="bg1"/>
                </a:solidFill>
                <a:latin typeface="微软雅黑" panose="020B0503020204020204" pitchFamily="34" charset="-122"/>
                <a:ea typeface="微软雅黑" panose="020B0503020204020204" pitchFamily="34" charset="-122"/>
                <a:cs typeface="+mn-ea"/>
                <a:sym typeface="+mn-lt"/>
              </a:rPr>
              <a:t>厘米</a:t>
            </a: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。由于约</a:t>
            </a:r>
            <a:r>
              <a:rPr lang="en-US" altLang="zh-CN" b="0" dirty="0">
                <a:solidFill>
                  <a:schemeClr val="bg1"/>
                </a:solidFill>
                <a:latin typeface="微软雅黑" panose="020B0503020204020204" pitchFamily="34" charset="-122"/>
                <a:ea typeface="微软雅黑" panose="020B0503020204020204" pitchFamily="34" charset="-122"/>
                <a:cs typeface="+mn-ea"/>
                <a:sym typeface="+mn-lt"/>
              </a:rPr>
              <a:t>80%</a:t>
            </a: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的跳楼者坠地时不是头着地，就是脚碰地，因此，抱杆跳楼者大多数是杆棒先撞地，这种“硬碰硬”自然可以大大减轻身体的伤害程度。</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2441875"/>
            <a:ext cx="4464749" cy="3150596"/>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42F9E933-1A92-456F-AF77-970809AB474A}"/>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291180564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521E6351-70F1-46F2-8F9C-C702482D9FC5}"/>
              </a:ext>
            </a:extLst>
          </p:cNvPr>
          <p:cNvSpPr/>
          <p:nvPr/>
        </p:nvSpPr>
        <p:spPr>
          <a:xfrm>
            <a:off x="-8335" y="1993614"/>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582FD7C8-03E7-45FB-B9CF-A2949F64DE00}"/>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30C1ACE9-8815-4D01-B540-CDFEE8356511}"/>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F0B628ED-3EE1-4808-A860-7931E3471098}"/>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既已逃生  勿念财物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435372" y="2424890"/>
            <a:ext cx="6840760" cy="2807948"/>
          </a:xfrm>
          <a:prstGeom prst="rect">
            <a:avLst/>
          </a:prstGeom>
        </p:spPr>
        <p:txBody>
          <a:bodyPr wrap="square">
            <a:spAutoFit/>
          </a:bodyPr>
          <a:lstStyle/>
          <a:p>
            <a:pPr eaLnBrk="1" hangingPunct="1">
              <a:lnSpc>
                <a:spcPct val="150000"/>
              </a:lnSpc>
            </a:pP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正当起火建筑物被烈火或浓烟弥漫时，有些人刚刚疏散出来试图重返去灭火或找家人和抢救财产，结果成了人财两空。在火灾的发展阶段，当你重返建筑物时，也许正巧遇上可燃物发生“轰燃”，这时再次逃生的希望很小。即使火灾被扑灭也要慎重，有风吹，还会发生复燃现象，仍会遇上危险难以逃生。</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573826" y="2343164"/>
            <a:ext cx="4320480" cy="3504709"/>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DE72FCA5-C596-40F8-A24C-B2E44EDDF1D4}"/>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422630589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B77907BB-63D5-4DCE-A39B-9AC507D21798}"/>
              </a:ext>
            </a:extLst>
          </p:cNvPr>
          <p:cNvSpPr/>
          <p:nvPr/>
        </p:nvSpPr>
        <p:spPr>
          <a:xfrm>
            <a:off x="-8335" y="1993614"/>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820A36FF-A858-464F-B238-DD56A1F0744F}"/>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982676AB-657C-42F4-B79D-7130A7F89F7D}"/>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5050A8A7-B209-4A90-95C5-47583D65A03D}"/>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敲盆晃物  寻求救援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555203" y="2596226"/>
            <a:ext cx="5774160" cy="2862322"/>
          </a:xfrm>
          <a:prstGeom prst="rect">
            <a:avLst/>
          </a:prstGeom>
        </p:spPr>
        <p:txBody>
          <a:bodyPr wrap="square">
            <a:spAutoFit/>
          </a:bodyPr>
          <a:lstStyle/>
          <a:p>
            <a:pPr eaLnBrk="1" hangingPunct="1">
              <a:lnSpc>
                <a:spcPct val="150000"/>
              </a:lnSpc>
            </a:pP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居住在楼上的你被火包围，无法逃生时，可以向窗外晃动鲜艳的衣物或敲有声的金属制品，也可以向外抛轻型显眼的东西。如果在晚上，所有灯光失灵，你可以用手电筒，不停地在窗口闪动，及时发出有效的求救信号，以引起求援者的注意，将你从火“口”营救逃生。</a:t>
            </a:r>
          </a:p>
        </p:txBody>
      </p:sp>
      <p:sp>
        <p:nvSpPr>
          <p:cNvPr id="2" name="标题 1">
            <a:extLst>
              <a:ext uri="{FF2B5EF4-FFF2-40B4-BE49-F238E27FC236}">
                <a16:creationId xmlns:a16="http://schemas.microsoft.com/office/drawing/2014/main" id="{1A2BB295-10F9-47C7-B0A6-49EE3141237E}"/>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pic>
        <p:nvPicPr>
          <p:cNvPr id="15" name="图片 14" descr="图片包含 室内&#10;&#10;已生成高可信度的说明">
            <a:extLst>
              <a:ext uri="{FF2B5EF4-FFF2-40B4-BE49-F238E27FC236}">
                <a16:creationId xmlns:a16="http://schemas.microsoft.com/office/drawing/2014/main" id="{62B53B0F-AA70-4A18-A7D3-E1DEE958A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008" y="2220018"/>
            <a:ext cx="4008146" cy="3614737"/>
          </a:xfrm>
          <a:prstGeom prst="rect">
            <a:avLst/>
          </a:prstGeom>
        </p:spPr>
      </p:pic>
    </p:spTree>
    <p:extLst>
      <p:ext uri="{BB962C8B-B14F-4D97-AF65-F5344CB8AC3E}">
        <p14:creationId xmlns:p14="http://schemas.microsoft.com/office/powerpoint/2010/main" val="165739081"/>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par>
                          <p:cTn id="13" fill="hold">
                            <p:stCondLst>
                              <p:cond delay="4800"/>
                            </p:stCondLst>
                            <p:childTnLst>
                              <p:par>
                                <p:cTn id="14" presetID="35"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anim calcmode="lin" valueType="num">
                                      <p:cBhvr>
                                        <p:cTn id="17" dur="2000" fill="hold"/>
                                        <p:tgtEl>
                                          <p:spTgt spid="15"/>
                                        </p:tgtEl>
                                        <p:attrNameLst>
                                          <p:attrName>style.rotation</p:attrName>
                                        </p:attrNameLst>
                                      </p:cBhvr>
                                      <p:tavLst>
                                        <p:tav tm="0">
                                          <p:val>
                                            <p:fltVal val="720"/>
                                          </p:val>
                                        </p:tav>
                                        <p:tav tm="100000">
                                          <p:val>
                                            <p:fltVal val="0"/>
                                          </p:val>
                                        </p:tav>
                                      </p:tavLst>
                                    </p:anim>
                                    <p:anim calcmode="lin" valueType="num">
                                      <p:cBhvr>
                                        <p:cTn id="18" dur="2000" fill="hold"/>
                                        <p:tgtEl>
                                          <p:spTgt spid="15"/>
                                        </p:tgtEl>
                                        <p:attrNameLst>
                                          <p:attrName>ppt_h</p:attrName>
                                        </p:attrNameLst>
                                      </p:cBhvr>
                                      <p:tavLst>
                                        <p:tav tm="0">
                                          <p:val>
                                            <p:fltVal val="0"/>
                                          </p:val>
                                        </p:tav>
                                        <p:tav tm="100000">
                                          <p:val>
                                            <p:strVal val="#ppt_h"/>
                                          </p:val>
                                        </p:tav>
                                      </p:tavLst>
                                    </p:anim>
                                    <p:anim calcmode="lin" valueType="num">
                                      <p:cBhvr>
                                        <p:cTn id="19" dur="2000" fill="hold"/>
                                        <p:tgtEl>
                                          <p:spTgt spid="15"/>
                                        </p:tgtEl>
                                        <p:attrNameLst>
                                          <p:attrName>ppt_w</p:attrName>
                                        </p:attrNameLst>
                                      </p:cBhvr>
                                      <p:tavLst>
                                        <p:tav tm="0">
                                          <p:val>
                                            <p:fltVal val="0"/>
                                          </p:val>
                                        </p:tav>
                                        <p:tav tm="100000">
                                          <p:val>
                                            <p:strVal val="#ppt_w"/>
                                          </p:val>
                                        </p:tav>
                                      </p:tavLst>
                                    </p:anim>
                                  </p:childTnLst>
                                </p:cTn>
                              </p:par>
                            </p:childTnLst>
                          </p:cTn>
                        </p:par>
                        <p:par>
                          <p:cTn id="20" fill="hold">
                            <p:stCondLst>
                              <p:cond delay="68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A2DF6D35-469C-4034-93AC-8310F1EF2BB7}"/>
              </a:ext>
            </a:extLst>
          </p:cNvPr>
          <p:cNvSpPr>
            <a:spLocks noGrp="1"/>
          </p:cNvSpPr>
          <p:nvPr>
            <p:ph type="title"/>
          </p:nvPr>
        </p:nvSpPr>
        <p:spPr/>
        <p:txBody>
          <a:bodyPr/>
          <a:lstStyle/>
          <a:p>
            <a:r>
              <a:rPr lang="zh-CN" altLang="en-US" dirty="0"/>
              <a:t>消防安全要求</a:t>
            </a:r>
            <a:br>
              <a:rPr lang="zh-CN" altLang="en-US" dirty="0"/>
            </a:br>
            <a:endParaRPr lang="zh-CN" altLang="en-US"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33" y="1798875"/>
            <a:ext cx="3386477" cy="4006463"/>
          </a:xfrm>
          <a:prstGeom prst="roundRect">
            <a:avLst>
              <a:gd name="adj" fmla="val 3356"/>
            </a:avLst>
          </a:prstGeom>
          <a:effectLst>
            <a:outerShdw blurRad="50800" dist="38100" dir="2700000" algn="tl" rotWithShape="0">
              <a:prstClr val="black">
                <a:alpha val="40000"/>
              </a:prstClr>
            </a:outerShdw>
          </a:effectLst>
        </p:spPr>
      </p:pic>
      <p:grpSp>
        <p:nvGrpSpPr>
          <p:cNvPr id="15" name="组合 14">
            <a:extLst>
              <a:ext uri="{FF2B5EF4-FFF2-40B4-BE49-F238E27FC236}">
                <a16:creationId xmlns:a16="http://schemas.microsoft.com/office/drawing/2014/main" id="{B7DFBB4C-AD2B-4570-B50C-6FA69B0C1BE5}"/>
              </a:ext>
            </a:extLst>
          </p:cNvPr>
          <p:cNvGrpSpPr/>
          <p:nvPr/>
        </p:nvGrpSpPr>
        <p:grpSpPr>
          <a:xfrm>
            <a:off x="4383881" y="1191740"/>
            <a:ext cx="6256073" cy="1000124"/>
            <a:chOff x="4130323" y="1534640"/>
            <a:chExt cx="6256073" cy="1000124"/>
          </a:xfrm>
        </p:grpSpPr>
        <p:sp>
          <p:nvSpPr>
            <p:cNvPr id="13" name="矩形 12">
              <a:extLst>
                <a:ext uri="{FF2B5EF4-FFF2-40B4-BE49-F238E27FC236}">
                  <a16:creationId xmlns:a16="http://schemas.microsoft.com/office/drawing/2014/main" id="{1DF4B68F-4295-401E-8AC3-FD0B62D32199}"/>
                </a:ext>
              </a:extLst>
            </p:cNvPr>
            <p:cNvSpPr/>
            <p:nvPr/>
          </p:nvSpPr>
          <p:spPr>
            <a:xfrm>
              <a:off x="4844080" y="1674980"/>
              <a:ext cx="5542316" cy="746598"/>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tx1"/>
                </a:solidFill>
                <a:latin typeface="微软雅黑" panose="020B0503020204020204" pitchFamily="34" charset="-122"/>
                <a:ea typeface="微软雅黑" panose="020B0503020204020204" pitchFamily="34" charset="-122"/>
              </a:endParaRPr>
            </a:p>
          </p:txBody>
        </p:sp>
        <p:grpSp>
          <p:nvGrpSpPr>
            <p:cNvPr id="12" name="组合 11">
              <a:extLst>
                <a:ext uri="{FF2B5EF4-FFF2-40B4-BE49-F238E27FC236}">
                  <a16:creationId xmlns:a16="http://schemas.microsoft.com/office/drawing/2014/main" id="{D047C4E6-EAC3-4FC9-B14B-D48772E89E3A}"/>
                </a:ext>
              </a:extLst>
            </p:cNvPr>
            <p:cNvGrpSpPr/>
            <p:nvPr/>
          </p:nvGrpSpPr>
          <p:grpSpPr>
            <a:xfrm>
              <a:off x="4130323" y="1534640"/>
              <a:ext cx="1000124" cy="1000124"/>
              <a:chOff x="5073298" y="1006003"/>
              <a:chExt cx="1000124" cy="1000124"/>
            </a:xfrm>
          </p:grpSpPr>
          <p:sp>
            <p:nvSpPr>
              <p:cNvPr id="10" name="椭圆 9">
                <a:extLst>
                  <a:ext uri="{FF2B5EF4-FFF2-40B4-BE49-F238E27FC236}">
                    <a16:creationId xmlns:a16="http://schemas.microsoft.com/office/drawing/2014/main" id="{B08AEFC3-7BE1-451D-B52D-B11496FEFF63}"/>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tx1"/>
                  </a:solidFill>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id="{713C33C8-BE63-4B85-80C2-DEF17CAB1710}"/>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kern="0" dirty="0">
                    <a:solidFill>
                      <a:schemeClr val="bg1"/>
                    </a:solidFill>
                    <a:latin typeface="微软雅黑" panose="020B0503020204020204" pitchFamily="34" charset="-122"/>
                    <a:ea typeface="微软雅黑" panose="020B0503020204020204" pitchFamily="34" charset="-122"/>
                  </a:rPr>
                  <a:t>1</a:t>
                </a:r>
                <a:endParaRPr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sp>
        <p:nvSpPr>
          <p:cNvPr id="14" name="矩形 13">
            <a:extLst>
              <a:ext uri="{FF2B5EF4-FFF2-40B4-BE49-F238E27FC236}">
                <a16:creationId xmlns:a16="http://schemas.microsoft.com/office/drawing/2014/main" id="{9E63BA0F-8FD4-4C18-9150-0EEFC22CF65A}"/>
              </a:ext>
            </a:extLst>
          </p:cNvPr>
          <p:cNvSpPr/>
          <p:nvPr/>
        </p:nvSpPr>
        <p:spPr>
          <a:xfrm>
            <a:off x="5521418" y="1475925"/>
            <a:ext cx="4339650" cy="458908"/>
          </a:xfrm>
          <a:prstGeom prst="rect">
            <a:avLst/>
          </a:prstGeom>
        </p:spPr>
        <p:txBody>
          <a:bodyPr wrap="none">
            <a:spAutoFit/>
          </a:bodyPr>
          <a:lstStyle/>
          <a:p>
            <a:pPr>
              <a:lnSpc>
                <a:spcPct val="150000"/>
              </a:lnSpc>
              <a:spcBef>
                <a:spcPct val="5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rPr>
              <a:t>制定消防安全制度、消防安全操作规程。</a:t>
            </a:r>
          </a:p>
        </p:txBody>
      </p:sp>
      <p:grpSp>
        <p:nvGrpSpPr>
          <p:cNvPr id="16" name="组合 15">
            <a:extLst>
              <a:ext uri="{FF2B5EF4-FFF2-40B4-BE49-F238E27FC236}">
                <a16:creationId xmlns:a16="http://schemas.microsoft.com/office/drawing/2014/main" id="{8AE718E2-9DCE-474A-ADD9-9788FC2F805C}"/>
              </a:ext>
            </a:extLst>
          </p:cNvPr>
          <p:cNvGrpSpPr/>
          <p:nvPr/>
        </p:nvGrpSpPr>
        <p:grpSpPr>
          <a:xfrm>
            <a:off x="4383881" y="2276619"/>
            <a:ext cx="6256073" cy="1000124"/>
            <a:chOff x="4130323" y="1534640"/>
            <a:chExt cx="6256073" cy="1000124"/>
          </a:xfrm>
        </p:grpSpPr>
        <p:sp>
          <p:nvSpPr>
            <p:cNvPr id="17" name="矩形 16">
              <a:extLst>
                <a:ext uri="{FF2B5EF4-FFF2-40B4-BE49-F238E27FC236}">
                  <a16:creationId xmlns:a16="http://schemas.microsoft.com/office/drawing/2014/main" id="{052D0FF8-F71B-440B-8527-62C76833AF5A}"/>
                </a:ext>
              </a:extLst>
            </p:cNvPr>
            <p:cNvSpPr/>
            <p:nvPr/>
          </p:nvSpPr>
          <p:spPr>
            <a:xfrm>
              <a:off x="4844080" y="1674980"/>
              <a:ext cx="5542316" cy="746598"/>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tx1"/>
                </a:solidFill>
                <a:latin typeface="微软雅黑" panose="020B0503020204020204" pitchFamily="34" charset="-122"/>
                <a:ea typeface="微软雅黑" panose="020B0503020204020204" pitchFamily="34" charset="-122"/>
              </a:endParaRPr>
            </a:p>
          </p:txBody>
        </p:sp>
        <p:grpSp>
          <p:nvGrpSpPr>
            <p:cNvPr id="18" name="组合 17">
              <a:extLst>
                <a:ext uri="{FF2B5EF4-FFF2-40B4-BE49-F238E27FC236}">
                  <a16:creationId xmlns:a16="http://schemas.microsoft.com/office/drawing/2014/main" id="{4C31ECC4-2D1E-4FBB-8066-ED28D5DD4536}"/>
                </a:ext>
              </a:extLst>
            </p:cNvPr>
            <p:cNvGrpSpPr/>
            <p:nvPr/>
          </p:nvGrpSpPr>
          <p:grpSpPr>
            <a:xfrm>
              <a:off x="4130323" y="1534640"/>
              <a:ext cx="1000124" cy="1000124"/>
              <a:chOff x="5073298" y="1006003"/>
              <a:chExt cx="1000124" cy="1000124"/>
            </a:xfrm>
          </p:grpSpPr>
          <p:sp>
            <p:nvSpPr>
              <p:cNvPr id="19" name="椭圆 18">
                <a:extLst>
                  <a:ext uri="{FF2B5EF4-FFF2-40B4-BE49-F238E27FC236}">
                    <a16:creationId xmlns:a16="http://schemas.microsoft.com/office/drawing/2014/main" id="{3A05A54D-26D2-4B6D-9911-3B9A27FBE8B4}"/>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tx1"/>
                  </a:solidFill>
                  <a:latin typeface="微软雅黑" panose="020B0503020204020204" pitchFamily="34" charset="-122"/>
                  <a:ea typeface="微软雅黑" panose="020B0503020204020204" pitchFamily="34" charset="-122"/>
                </a:endParaRPr>
              </a:p>
            </p:txBody>
          </p:sp>
          <p:sp>
            <p:nvSpPr>
              <p:cNvPr id="20" name="椭圆 19">
                <a:extLst>
                  <a:ext uri="{FF2B5EF4-FFF2-40B4-BE49-F238E27FC236}">
                    <a16:creationId xmlns:a16="http://schemas.microsoft.com/office/drawing/2014/main" id="{6FE49038-5AEC-4A9F-ACC8-EDFC6CF295FE}"/>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kern="0" dirty="0">
                    <a:solidFill>
                      <a:schemeClr val="bg1"/>
                    </a:solidFill>
                    <a:latin typeface="微软雅黑" panose="020B0503020204020204" pitchFamily="34" charset="-122"/>
                    <a:ea typeface="微软雅黑" panose="020B0503020204020204" pitchFamily="34" charset="-122"/>
                  </a:rPr>
                  <a:t>2</a:t>
                </a:r>
                <a:endParaRPr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21" name="组合 20">
            <a:extLst>
              <a:ext uri="{FF2B5EF4-FFF2-40B4-BE49-F238E27FC236}">
                <a16:creationId xmlns:a16="http://schemas.microsoft.com/office/drawing/2014/main" id="{BD422971-9E11-4EDC-86B8-00CAF681C2EC}"/>
              </a:ext>
            </a:extLst>
          </p:cNvPr>
          <p:cNvGrpSpPr/>
          <p:nvPr/>
        </p:nvGrpSpPr>
        <p:grpSpPr>
          <a:xfrm>
            <a:off x="4383881" y="3264683"/>
            <a:ext cx="6256073" cy="1000124"/>
            <a:chOff x="4130323" y="1534640"/>
            <a:chExt cx="6256073" cy="1000124"/>
          </a:xfrm>
        </p:grpSpPr>
        <p:sp>
          <p:nvSpPr>
            <p:cNvPr id="22" name="矩形 21">
              <a:extLst>
                <a:ext uri="{FF2B5EF4-FFF2-40B4-BE49-F238E27FC236}">
                  <a16:creationId xmlns:a16="http://schemas.microsoft.com/office/drawing/2014/main" id="{E60BEE1E-5270-4F69-9CCC-27CC179D8C09}"/>
                </a:ext>
              </a:extLst>
            </p:cNvPr>
            <p:cNvSpPr/>
            <p:nvPr/>
          </p:nvSpPr>
          <p:spPr>
            <a:xfrm>
              <a:off x="4844080" y="1674980"/>
              <a:ext cx="5542316" cy="746598"/>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id="{C84B5EB8-CDDA-4D5C-A5AE-5E310F68E9B2}"/>
                </a:ext>
              </a:extLst>
            </p:cNvPr>
            <p:cNvGrpSpPr/>
            <p:nvPr/>
          </p:nvGrpSpPr>
          <p:grpSpPr>
            <a:xfrm>
              <a:off x="4130323" y="1534640"/>
              <a:ext cx="1000124" cy="1000124"/>
              <a:chOff x="5073298" y="1006003"/>
              <a:chExt cx="1000124" cy="1000124"/>
            </a:xfrm>
          </p:grpSpPr>
          <p:sp>
            <p:nvSpPr>
              <p:cNvPr id="24" name="椭圆 23">
                <a:extLst>
                  <a:ext uri="{FF2B5EF4-FFF2-40B4-BE49-F238E27FC236}">
                    <a16:creationId xmlns:a16="http://schemas.microsoft.com/office/drawing/2014/main" id="{B3FA2B58-3D29-4321-939A-437F69E83343}"/>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sp>
            <p:nvSpPr>
              <p:cNvPr id="25" name="椭圆 24">
                <a:extLst>
                  <a:ext uri="{FF2B5EF4-FFF2-40B4-BE49-F238E27FC236}">
                    <a16:creationId xmlns:a16="http://schemas.microsoft.com/office/drawing/2014/main" id="{723E0B06-F5C0-4384-B034-A968BB9BA648}"/>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kern="0" dirty="0">
                    <a:solidFill>
                      <a:schemeClr val="bg1"/>
                    </a:solidFill>
                    <a:latin typeface="微软雅黑" panose="020B0503020204020204" pitchFamily="34" charset="-122"/>
                    <a:ea typeface="微软雅黑" panose="020B0503020204020204" pitchFamily="34" charset="-122"/>
                  </a:rPr>
                  <a:t>3</a:t>
                </a:r>
                <a:endParaRPr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26" name="组合 25">
            <a:extLst>
              <a:ext uri="{FF2B5EF4-FFF2-40B4-BE49-F238E27FC236}">
                <a16:creationId xmlns:a16="http://schemas.microsoft.com/office/drawing/2014/main" id="{5D64F22C-0F1B-461D-8878-F176FB3CAE0C}"/>
              </a:ext>
            </a:extLst>
          </p:cNvPr>
          <p:cNvGrpSpPr/>
          <p:nvPr/>
        </p:nvGrpSpPr>
        <p:grpSpPr>
          <a:xfrm>
            <a:off x="4383881" y="4240687"/>
            <a:ext cx="6256073" cy="1000124"/>
            <a:chOff x="4130323" y="1534640"/>
            <a:chExt cx="6256073" cy="1000124"/>
          </a:xfrm>
        </p:grpSpPr>
        <p:sp>
          <p:nvSpPr>
            <p:cNvPr id="27" name="矩形 26">
              <a:extLst>
                <a:ext uri="{FF2B5EF4-FFF2-40B4-BE49-F238E27FC236}">
                  <a16:creationId xmlns:a16="http://schemas.microsoft.com/office/drawing/2014/main" id="{51567568-D78F-4A1E-8AE2-512C94EFD6DE}"/>
                </a:ext>
              </a:extLst>
            </p:cNvPr>
            <p:cNvSpPr/>
            <p:nvPr/>
          </p:nvSpPr>
          <p:spPr>
            <a:xfrm>
              <a:off x="4844080" y="1674980"/>
              <a:ext cx="5542316" cy="746598"/>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grpSp>
          <p:nvGrpSpPr>
            <p:cNvPr id="28" name="组合 27">
              <a:extLst>
                <a:ext uri="{FF2B5EF4-FFF2-40B4-BE49-F238E27FC236}">
                  <a16:creationId xmlns:a16="http://schemas.microsoft.com/office/drawing/2014/main" id="{0A201022-C4A7-4D68-BD12-A5EA9DEAB325}"/>
                </a:ext>
              </a:extLst>
            </p:cNvPr>
            <p:cNvGrpSpPr/>
            <p:nvPr/>
          </p:nvGrpSpPr>
          <p:grpSpPr>
            <a:xfrm>
              <a:off x="4130323" y="1534640"/>
              <a:ext cx="1000124" cy="1000124"/>
              <a:chOff x="5073298" y="1006003"/>
              <a:chExt cx="1000124" cy="1000124"/>
            </a:xfrm>
          </p:grpSpPr>
          <p:sp>
            <p:nvSpPr>
              <p:cNvPr id="29" name="椭圆 28">
                <a:extLst>
                  <a:ext uri="{FF2B5EF4-FFF2-40B4-BE49-F238E27FC236}">
                    <a16:creationId xmlns:a16="http://schemas.microsoft.com/office/drawing/2014/main" id="{8559F735-F2E2-4AB3-A617-EAEBF4E0B7E1}"/>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sp>
            <p:nvSpPr>
              <p:cNvPr id="30" name="椭圆 29">
                <a:extLst>
                  <a:ext uri="{FF2B5EF4-FFF2-40B4-BE49-F238E27FC236}">
                    <a16:creationId xmlns:a16="http://schemas.microsoft.com/office/drawing/2014/main" id="{C3566E3D-1C0E-4EA5-9481-0C84AAB8453A}"/>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kern="0" dirty="0">
                    <a:solidFill>
                      <a:schemeClr val="bg1"/>
                    </a:solidFill>
                    <a:latin typeface="微软雅黑" panose="020B0503020204020204" pitchFamily="34" charset="-122"/>
                    <a:ea typeface="微软雅黑" panose="020B0503020204020204" pitchFamily="34" charset="-122"/>
                  </a:rPr>
                  <a:t>4</a:t>
                </a:r>
                <a:endParaRPr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sp>
        <p:nvSpPr>
          <p:cNvPr id="31" name="矩形 30">
            <a:extLst>
              <a:ext uri="{FF2B5EF4-FFF2-40B4-BE49-F238E27FC236}">
                <a16:creationId xmlns:a16="http://schemas.microsoft.com/office/drawing/2014/main" id="{413885D7-6FF2-47A6-9C51-18B9EF5A6A67}"/>
              </a:ext>
            </a:extLst>
          </p:cNvPr>
          <p:cNvSpPr/>
          <p:nvPr/>
        </p:nvSpPr>
        <p:spPr>
          <a:xfrm>
            <a:off x="5521418" y="2441455"/>
            <a:ext cx="4971433" cy="646331"/>
          </a:xfrm>
          <a:prstGeom prst="rect">
            <a:avLst/>
          </a:prstGeom>
        </p:spPr>
        <p:txBody>
          <a:bodyPr wrap="square">
            <a:spAutoFit/>
          </a:bodyPr>
          <a:lstStyle/>
          <a:p>
            <a:pPr>
              <a:spcBef>
                <a:spcPct val="5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rPr>
              <a:t>实行防火责任制，确定各部门、各岗位的消防安全责任人。</a:t>
            </a:r>
          </a:p>
        </p:txBody>
      </p:sp>
      <p:sp>
        <p:nvSpPr>
          <p:cNvPr id="32" name="矩形 31">
            <a:extLst>
              <a:ext uri="{FF2B5EF4-FFF2-40B4-BE49-F238E27FC236}">
                <a16:creationId xmlns:a16="http://schemas.microsoft.com/office/drawing/2014/main" id="{AAE5BA4C-D11F-48C9-8049-E8D4B701EB6B}"/>
              </a:ext>
            </a:extLst>
          </p:cNvPr>
          <p:cNvSpPr/>
          <p:nvPr/>
        </p:nvSpPr>
        <p:spPr>
          <a:xfrm>
            <a:off x="5511252" y="3593656"/>
            <a:ext cx="5032147"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rPr>
              <a:t>针对本单位的特点，对职工进行消防安全教育。</a:t>
            </a:r>
            <a:endParaRPr lang="zh-CN" altLang="en-US" dirty="0"/>
          </a:p>
        </p:txBody>
      </p:sp>
      <p:sp>
        <p:nvSpPr>
          <p:cNvPr id="33" name="矩形 32">
            <a:extLst>
              <a:ext uri="{FF2B5EF4-FFF2-40B4-BE49-F238E27FC236}">
                <a16:creationId xmlns:a16="http://schemas.microsoft.com/office/drawing/2014/main" id="{0ADC99A0-EF51-4007-BF6A-DEBC21E6A5D7}"/>
              </a:ext>
            </a:extLst>
          </p:cNvPr>
          <p:cNvSpPr/>
          <p:nvPr/>
        </p:nvSpPr>
        <p:spPr>
          <a:xfrm>
            <a:off x="5579126" y="4500410"/>
            <a:ext cx="3877985" cy="458908"/>
          </a:xfrm>
          <a:prstGeom prst="rect">
            <a:avLst/>
          </a:prstGeom>
        </p:spPr>
        <p:txBody>
          <a:bodyPr wrap="none">
            <a:spAutoFit/>
          </a:bodyPr>
          <a:lstStyle/>
          <a:p>
            <a:pPr>
              <a:lnSpc>
                <a:spcPct val="150000"/>
              </a:lnSpc>
              <a:spcBef>
                <a:spcPct val="5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组织防火检查，及时消除火灾隐患。</a:t>
            </a:r>
          </a:p>
        </p:txBody>
      </p:sp>
      <p:grpSp>
        <p:nvGrpSpPr>
          <p:cNvPr id="34" name="组合 33">
            <a:extLst>
              <a:ext uri="{FF2B5EF4-FFF2-40B4-BE49-F238E27FC236}">
                <a16:creationId xmlns:a16="http://schemas.microsoft.com/office/drawing/2014/main" id="{BE083485-D362-440D-AB45-C12119BC6BEB}"/>
              </a:ext>
            </a:extLst>
          </p:cNvPr>
          <p:cNvGrpSpPr/>
          <p:nvPr/>
        </p:nvGrpSpPr>
        <p:grpSpPr>
          <a:xfrm>
            <a:off x="4339631" y="5263296"/>
            <a:ext cx="6256073" cy="1162948"/>
            <a:chOff x="4130323" y="1534640"/>
            <a:chExt cx="6256073" cy="1162948"/>
          </a:xfrm>
        </p:grpSpPr>
        <p:sp>
          <p:nvSpPr>
            <p:cNvPr id="35" name="矩形 34">
              <a:extLst>
                <a:ext uri="{FF2B5EF4-FFF2-40B4-BE49-F238E27FC236}">
                  <a16:creationId xmlns:a16="http://schemas.microsoft.com/office/drawing/2014/main" id="{50F9D9BA-C88E-48AE-B10B-8BD9D4665A09}"/>
                </a:ext>
              </a:extLst>
            </p:cNvPr>
            <p:cNvSpPr/>
            <p:nvPr/>
          </p:nvSpPr>
          <p:spPr>
            <a:xfrm>
              <a:off x="4844080" y="1674979"/>
              <a:ext cx="5542316" cy="1022609"/>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grpSp>
          <p:nvGrpSpPr>
            <p:cNvPr id="36" name="组合 35">
              <a:extLst>
                <a:ext uri="{FF2B5EF4-FFF2-40B4-BE49-F238E27FC236}">
                  <a16:creationId xmlns:a16="http://schemas.microsoft.com/office/drawing/2014/main" id="{58978D35-D281-41A0-9FD8-F06D6734B51D}"/>
                </a:ext>
              </a:extLst>
            </p:cNvPr>
            <p:cNvGrpSpPr/>
            <p:nvPr/>
          </p:nvGrpSpPr>
          <p:grpSpPr>
            <a:xfrm>
              <a:off x="4130323" y="1534640"/>
              <a:ext cx="1000124" cy="1000124"/>
              <a:chOff x="5073298" y="1006003"/>
              <a:chExt cx="1000124" cy="1000124"/>
            </a:xfrm>
          </p:grpSpPr>
          <p:sp>
            <p:nvSpPr>
              <p:cNvPr id="37" name="椭圆 36">
                <a:extLst>
                  <a:ext uri="{FF2B5EF4-FFF2-40B4-BE49-F238E27FC236}">
                    <a16:creationId xmlns:a16="http://schemas.microsoft.com/office/drawing/2014/main" id="{2024D4B4-4939-4D65-B1A3-30AF0CEA2FBA}"/>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sp>
            <p:nvSpPr>
              <p:cNvPr id="38" name="椭圆 37">
                <a:extLst>
                  <a:ext uri="{FF2B5EF4-FFF2-40B4-BE49-F238E27FC236}">
                    <a16:creationId xmlns:a16="http://schemas.microsoft.com/office/drawing/2014/main" id="{BF183A12-D3B6-410E-B1F6-7C458689C8F9}"/>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kern="0" dirty="0">
                    <a:solidFill>
                      <a:schemeClr val="bg1"/>
                    </a:solidFill>
                    <a:latin typeface="微软雅黑" panose="020B0503020204020204" pitchFamily="34" charset="-122"/>
                    <a:ea typeface="微软雅黑" panose="020B0503020204020204" pitchFamily="34" charset="-122"/>
                  </a:rPr>
                  <a:t>5</a:t>
                </a:r>
                <a:endParaRPr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sp>
        <p:nvSpPr>
          <p:cNvPr id="39" name="矩形 38">
            <a:extLst>
              <a:ext uri="{FF2B5EF4-FFF2-40B4-BE49-F238E27FC236}">
                <a16:creationId xmlns:a16="http://schemas.microsoft.com/office/drawing/2014/main" id="{3AE51D64-7A08-47EC-A0F9-A8F23AD5B53A}"/>
              </a:ext>
            </a:extLst>
          </p:cNvPr>
          <p:cNvSpPr/>
          <p:nvPr/>
        </p:nvSpPr>
        <p:spPr>
          <a:xfrm>
            <a:off x="5432918" y="5453274"/>
            <a:ext cx="5108846" cy="923330"/>
          </a:xfrm>
          <a:prstGeom prst="rect">
            <a:avLst/>
          </a:prstGeom>
        </p:spPr>
        <p:txBody>
          <a:bodyPr wrap="square">
            <a:spAutoFit/>
          </a:bodyPr>
          <a:lstStyle/>
          <a:p>
            <a:pPr>
              <a:spcBef>
                <a:spcPct val="5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按照国家有关规定配置消防设施和器材，设置消防安全标志，并定期组织检验、维修，确保消防设施和器材完好、有效。</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42500384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2500"/>
                            </p:stCondLst>
                            <p:childTnLst>
                              <p:par>
                                <p:cTn id="13" presetID="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3500"/>
                            </p:stCondLst>
                            <p:childTnLst>
                              <p:par>
                                <p:cTn id="22" presetID="2" presetClass="entr" presetSubtype="2"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1+#ppt_w/2"/>
                                          </p:val>
                                        </p:tav>
                                        <p:tav tm="100000">
                                          <p:val>
                                            <p:strVal val="#ppt_x"/>
                                          </p:val>
                                        </p:tav>
                                      </p:tavLst>
                                    </p:anim>
                                    <p:anim calcmode="lin" valueType="num">
                                      <p:cBhvr additive="base">
                                        <p:cTn id="25" dur="500" fill="hold"/>
                                        <p:tgtEl>
                                          <p:spTgt spid="31"/>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4500"/>
                            </p:stCondLst>
                            <p:childTnLst>
                              <p:par>
                                <p:cTn id="31" presetID="2" presetClass="entr" presetSubtype="2"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1+#ppt_w/2"/>
                                          </p:val>
                                        </p:tav>
                                        <p:tav tm="100000">
                                          <p:val>
                                            <p:strVal val="#ppt_x"/>
                                          </p:val>
                                        </p:tav>
                                      </p:tavLst>
                                    </p:anim>
                                    <p:anim calcmode="lin" valueType="num">
                                      <p:cBhvr additive="base">
                                        <p:cTn id="34" dur="500" fill="hold"/>
                                        <p:tgtEl>
                                          <p:spTgt spid="32"/>
                                        </p:tgtEl>
                                        <p:attrNameLst>
                                          <p:attrName>ppt_y</p:attrName>
                                        </p:attrNameLst>
                                      </p:cBhvr>
                                      <p:tavLst>
                                        <p:tav tm="0">
                                          <p:val>
                                            <p:strVal val="#ppt_y"/>
                                          </p:val>
                                        </p:tav>
                                        <p:tav tm="100000">
                                          <p:val>
                                            <p:strVal val="#ppt_y"/>
                                          </p:val>
                                        </p:tav>
                                      </p:tavLst>
                                    </p:anim>
                                  </p:childTnLst>
                                </p:cTn>
                              </p:par>
                            </p:childTnLst>
                          </p:cTn>
                        </p:par>
                        <p:par>
                          <p:cTn id="35" fill="hold">
                            <p:stCondLst>
                              <p:cond delay="50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par>
                          <p:cTn id="39" fill="hold">
                            <p:stCondLst>
                              <p:cond delay="5500"/>
                            </p:stCondLst>
                            <p:childTnLst>
                              <p:par>
                                <p:cTn id="40" presetID="2" presetClass="entr" presetSubtype="2"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1+#ppt_w/2"/>
                                          </p:val>
                                        </p:tav>
                                        <p:tav tm="100000">
                                          <p:val>
                                            <p:strVal val="#ppt_x"/>
                                          </p:val>
                                        </p:tav>
                                      </p:tavLst>
                                    </p:anim>
                                    <p:anim calcmode="lin" valueType="num">
                                      <p:cBhvr additive="base">
                                        <p:cTn id="43" dur="500" fill="hold"/>
                                        <p:tgtEl>
                                          <p:spTgt spid="33"/>
                                        </p:tgtEl>
                                        <p:attrNameLst>
                                          <p:attrName>ppt_y</p:attrName>
                                        </p:attrNameLst>
                                      </p:cBhvr>
                                      <p:tavLst>
                                        <p:tav tm="0">
                                          <p:val>
                                            <p:strVal val="#ppt_y"/>
                                          </p:val>
                                        </p:tav>
                                        <p:tav tm="100000">
                                          <p:val>
                                            <p:strVal val="#ppt_y"/>
                                          </p:val>
                                        </p:tav>
                                      </p:tavLst>
                                    </p:anim>
                                  </p:childTnLst>
                                </p:cTn>
                              </p:par>
                            </p:childTnLst>
                          </p:cTn>
                        </p:par>
                        <p:par>
                          <p:cTn id="44" fill="hold">
                            <p:stCondLst>
                              <p:cond delay="6000"/>
                            </p:stCondLst>
                            <p:childTnLst>
                              <p:par>
                                <p:cTn id="45" presetID="22" presetClass="entr" presetSubtype="8"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p:stCondLst>
                              <p:cond delay="6500"/>
                            </p:stCondLst>
                            <p:childTnLst>
                              <p:par>
                                <p:cTn id="49" presetID="2" presetClass="entr" presetSubtype="2"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1+#ppt_w/2"/>
                                          </p:val>
                                        </p:tav>
                                        <p:tav tm="100000">
                                          <p:val>
                                            <p:strVal val="#ppt_x"/>
                                          </p:val>
                                        </p:tav>
                                      </p:tavLst>
                                    </p:anim>
                                    <p:anim calcmode="lin" valueType="num">
                                      <p:cBhvr additive="base">
                                        <p:cTn id="52"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p:bldP spid="33" grpId="0"/>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2DC6CC70-0246-4B84-8364-2CF3D30E8306}"/>
              </a:ext>
            </a:extLst>
          </p:cNvPr>
          <p:cNvSpPr/>
          <p:nvPr/>
        </p:nvSpPr>
        <p:spPr>
          <a:xfrm>
            <a:off x="-8335" y="2004368"/>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02A9CB62-54A0-4342-86E3-C9CBF885FFF5}"/>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516B17E2-5ABB-4ACF-A085-D4A2F2022E4B}"/>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86F30841-9B01-4F3C-97E3-81811768471C}"/>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袋形走廊  不要误入 </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583779" y="2340987"/>
            <a:ext cx="6480720" cy="3000821"/>
          </a:xfrm>
          <a:prstGeom prst="rect">
            <a:avLst/>
          </a:prstGeom>
        </p:spPr>
        <p:txBody>
          <a:bodyPr wrap="square">
            <a:spAutoFit/>
          </a:bodyPr>
          <a:lstStyle/>
          <a:p>
            <a:pPr eaLnBrk="1" hangingPunct="1">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cs typeface="+mn-ea"/>
                <a:sym typeface="+mn-lt"/>
              </a:rPr>
              <a:t>袋形走廊，就是只有一个安全出口的走廊。</a:t>
            </a: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危险性在于：火灾中人在逃生时有趋光性，亮光与起火点扩散过来的滚滚浓烟正好形成鲜明对比，浓烟环境中的亮光给人的救生需要带来希望，从而调动了人的救生动机。因为袋形走廊的尽头都要开窗口以利采光，所以极易造成人的错觉而使人误入。要避免疏散时误入袋形走廓，首先应该熟悉自己所处的环境，以及安全出口的位置和数量，其次是在疏散时还应镇静不惊慌。</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150224" y="2340987"/>
            <a:ext cx="4441724" cy="3352372"/>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CDFF9A41-FCE1-472F-BE7F-5D789CA722D1}"/>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2553782588"/>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FCB3496E-60D7-4700-B2CB-D613195CB82A}"/>
              </a:ext>
            </a:extLst>
          </p:cNvPr>
          <p:cNvSpPr/>
          <p:nvPr/>
        </p:nvSpPr>
        <p:spPr>
          <a:xfrm>
            <a:off x="-8335" y="2004368"/>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A9CD514C-A815-4F24-AB5B-ABE851A2F888}"/>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08F57A78-A083-42AD-8809-45DF8AAC11AF}"/>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292AB39E-D58D-40A8-AD1E-01552160CC44}"/>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善用通道   莫入电梯</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572889" y="2573538"/>
            <a:ext cx="5877991" cy="2862322"/>
          </a:xfrm>
          <a:prstGeom prst="rect">
            <a:avLst/>
          </a:prstGeom>
        </p:spPr>
        <p:txBody>
          <a:bodyPr wrap="square">
            <a:spAutoFit/>
          </a:bodyPr>
          <a:lstStyle/>
          <a:p>
            <a:pPr eaLnBrk="1" hangingPunct="1">
              <a:lnSpc>
                <a:spcPct val="150000"/>
              </a:lnSpc>
            </a:pP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在高层建筑中，电梯的供电系统在火灾时随时会断电或因热的作用电梯变形而使人被困在电梯内同时由于电梯井犹如贯通的烟囱般直通各楼层，巨毒的烟雾直接威胁被困人员的生命，因此，千万不要乘普通的电梯逃生。 </a:t>
            </a:r>
            <a:b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br>
            <a:r>
              <a:rPr lang="zh-CN" altLang="en-US" sz="2000" b="0"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2000"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2000" b="1" dirty="0">
                <a:solidFill>
                  <a:schemeClr val="bg1"/>
                </a:solidFill>
                <a:latin typeface="微软雅黑" panose="020B0503020204020204" pitchFamily="34" charset="-122"/>
                <a:ea typeface="微软雅黑" panose="020B0503020204020204" pitchFamily="34" charset="-122"/>
                <a:cs typeface="+mn-ea"/>
                <a:sym typeface="+mn-lt"/>
              </a:rPr>
              <a:t> </a:t>
            </a: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2000" b="1" dirty="0">
                <a:solidFill>
                  <a:schemeClr val="bg1"/>
                </a:solidFill>
                <a:latin typeface="微软雅黑" panose="020B0503020204020204" pitchFamily="34" charset="-122"/>
                <a:ea typeface="微软雅黑" panose="020B0503020204020204" pitchFamily="34" charset="-122"/>
                <a:cs typeface="+mn-ea"/>
                <a:sym typeface="+mn-lt"/>
              </a:rPr>
              <a:t>请记住：逃生的时候，乘电梯极危险。</a:t>
            </a: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 </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873168" y="2317695"/>
            <a:ext cx="4896544" cy="3374008"/>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88275C88-1410-47A7-B6FF-25DAD572A7E7}"/>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268972782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22">
            <a:extLst>
              <a:ext uri="{FF2B5EF4-FFF2-40B4-BE49-F238E27FC236}">
                <a16:creationId xmlns:a16="http://schemas.microsoft.com/office/drawing/2014/main" id="{0B425B60-5D34-4B7D-B520-CA581B858CA7}"/>
              </a:ext>
            </a:extLst>
          </p:cNvPr>
          <p:cNvSpPr/>
          <p:nvPr/>
        </p:nvSpPr>
        <p:spPr>
          <a:xfrm>
            <a:off x="-8335" y="2004368"/>
            <a:ext cx="12200335" cy="4203810"/>
          </a:xfrm>
          <a:prstGeom prst="roundRect">
            <a:avLst>
              <a:gd name="adj" fmla="val 5058"/>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dirty="0">
              <a:solidFill>
                <a:schemeClr val="bg1"/>
              </a:solidFill>
              <a:latin typeface="微软雅黑" panose="020B0503020204020204" pitchFamily="34" charset="-122"/>
              <a:ea typeface="微软雅黑" panose="020B0503020204020204" pitchFamily="34" charset="-122"/>
              <a:cs typeface="+mn-ea"/>
            </a:endParaRPr>
          </a:p>
        </p:txBody>
      </p:sp>
      <p:grpSp>
        <p:nvGrpSpPr>
          <p:cNvPr id="11" name="组合 10">
            <a:extLst>
              <a:ext uri="{FF2B5EF4-FFF2-40B4-BE49-F238E27FC236}">
                <a16:creationId xmlns:a16="http://schemas.microsoft.com/office/drawing/2014/main" id="{B1B7146A-799D-4682-AEB4-DA5063A482D2}"/>
              </a:ext>
            </a:extLst>
          </p:cNvPr>
          <p:cNvGrpSpPr/>
          <p:nvPr/>
        </p:nvGrpSpPr>
        <p:grpSpPr>
          <a:xfrm>
            <a:off x="0" y="898544"/>
            <a:ext cx="4857750" cy="968051"/>
            <a:chOff x="0" y="1071959"/>
            <a:chExt cx="3543300" cy="968051"/>
          </a:xfrm>
        </p:grpSpPr>
        <p:sp>
          <p:nvSpPr>
            <p:cNvPr id="12" name="矩形: 圆角 11">
              <a:extLst>
                <a:ext uri="{FF2B5EF4-FFF2-40B4-BE49-F238E27FC236}">
                  <a16:creationId xmlns:a16="http://schemas.microsoft.com/office/drawing/2014/main" id="{CFBEF8EF-8F60-4918-8D50-600199E1418F}"/>
                </a:ext>
              </a:extLst>
            </p:cNvPr>
            <p:cNvSpPr/>
            <p:nvPr/>
          </p:nvSpPr>
          <p:spPr>
            <a:xfrm>
              <a:off x="0" y="1071959"/>
              <a:ext cx="3543300" cy="968051"/>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b="1">
                <a:solidFill>
                  <a:schemeClr val="bg1"/>
                </a:solidFill>
                <a:latin typeface="微软雅黑" panose="020B0503020204020204" pitchFamily="34" charset="-122"/>
                <a:ea typeface="微软雅黑" panose="020B0503020204020204" pitchFamily="34" charset="-122"/>
                <a:cs typeface="+mn-ea"/>
              </a:endParaRPr>
            </a:p>
          </p:txBody>
        </p:sp>
        <p:sp>
          <p:nvSpPr>
            <p:cNvPr id="13" name="矩形: 圆角 12">
              <a:extLst>
                <a:ext uri="{FF2B5EF4-FFF2-40B4-BE49-F238E27FC236}">
                  <a16:creationId xmlns:a16="http://schemas.microsoft.com/office/drawing/2014/main" id="{76F75672-4886-487F-9B73-63C25E2E82BF}"/>
                </a:ext>
              </a:extLst>
            </p:cNvPr>
            <p:cNvSpPr/>
            <p:nvPr/>
          </p:nvSpPr>
          <p:spPr>
            <a:xfrm>
              <a:off x="95404" y="1209732"/>
              <a:ext cx="3352492" cy="721293"/>
            </a:xfrm>
            <a:prstGeom prst="roundRect">
              <a:avLst/>
            </a:prstGeom>
            <a:solidFill>
              <a:srgbClr val="C51C32"/>
            </a:solidFill>
            <a:ln w="222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通道畅通   速离险境</a:t>
              </a:r>
            </a:p>
          </p:txBody>
        </p:sp>
      </p:grpSp>
      <p:sp>
        <p:nvSpPr>
          <p:cNvPr id="8" name="矩形 7"/>
          <p:cNvSpPr/>
          <p:nvPr/>
        </p:nvSpPr>
        <p:spPr>
          <a:xfrm>
            <a:off x="683790" y="2496213"/>
            <a:ext cx="6480720" cy="2900281"/>
          </a:xfrm>
          <a:prstGeom prst="rect">
            <a:avLst/>
          </a:prstGeom>
        </p:spPr>
        <p:txBody>
          <a:bodyPr wrap="square">
            <a:spAutoFit/>
          </a:bodyPr>
          <a:lstStyle/>
          <a:p>
            <a:pPr eaLnBrk="1" hangingPunct="1">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cs typeface="+mn-ea"/>
                <a:sym typeface="+mn-lt"/>
              </a:rPr>
              <a:t>楼梯通道、安全出口等是火灾发生时最重要的逃生之路，应保证畅通无阻，切不可堆放杂物或设闸上锁，以便紧急时能安全迅速地通过</a:t>
            </a:r>
            <a:r>
              <a:rPr lang="zh-CN" altLang="en-US" sz="2400"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b="0" dirty="0">
                <a:solidFill>
                  <a:schemeClr val="bg1"/>
                </a:solidFill>
                <a:latin typeface="微软雅黑" panose="020B0503020204020204" pitchFamily="34" charset="-122"/>
                <a:ea typeface="微软雅黑" panose="020B0503020204020204" pitchFamily="34" charset="-122"/>
                <a:cs typeface="+mn-ea"/>
                <a:sym typeface="+mn-lt"/>
              </a:rPr>
              <a:t>在脱离时，往往要穿过着火地带，这时如果火势尚不太猛，可以穿上浸湿的不易燃烧的衣服或裹上湿的厚毯子。地面有火可以穿上胶鞋，穿过火区时要迅速果断，不要吸气，以免被浓烟熏呛。</a:t>
            </a:r>
            <a:endParaRPr lang="en-US" altLang="zh-CN" sz="24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7" y="2381913"/>
            <a:ext cx="4314602" cy="3233075"/>
          </a:xfrm>
          <a:prstGeom prst="roundRect">
            <a:avLst>
              <a:gd name="adj" fmla="val 5870"/>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3B7D4477-66CD-4E98-A184-3FF634FD78BA}"/>
              </a:ext>
            </a:extLst>
          </p:cNvPr>
          <p:cNvSpPr>
            <a:spLocks noGrp="1"/>
          </p:cNvSpPr>
          <p:nvPr>
            <p:ph type="title"/>
          </p:nvPr>
        </p:nvSpPr>
        <p:spPr/>
        <p:txBody>
          <a:bodyPr/>
          <a:lstStyle/>
          <a:p>
            <a:r>
              <a:rPr lang="zh-CN" altLang="en-US" dirty="0"/>
              <a:t>火场逃生术</a:t>
            </a:r>
            <a:br>
              <a:rPr lang="zh-CN" altLang="en-US" dirty="0"/>
            </a:br>
            <a:endParaRPr lang="zh-CN" altLang="en-US" dirty="0"/>
          </a:p>
        </p:txBody>
      </p:sp>
    </p:spTree>
    <p:extLst>
      <p:ext uri="{BB962C8B-B14F-4D97-AF65-F5344CB8AC3E}">
        <p14:creationId xmlns:p14="http://schemas.microsoft.com/office/powerpoint/2010/main" val="705776956"/>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1500"/>
                            </p:stCondLst>
                            <p:childTnLst>
                              <p:par>
                                <p:cTn id="18" presetID="14" presetClass="entr" presetSubtype="1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0588" y="2420888"/>
            <a:ext cx="5612532" cy="440814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19336" y="1916831"/>
            <a:ext cx="6408712" cy="4314261"/>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960096" y="3706618"/>
            <a:ext cx="5042520" cy="1836680"/>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143372" y="188640"/>
            <a:ext cx="4248472" cy="648072"/>
          </a:xfrm>
          <a:prstGeom prst="rect">
            <a:avLst/>
          </a:prstGeom>
        </p:spPr>
      </p:pic>
      <p:sp>
        <p:nvSpPr>
          <p:cNvPr id="11" name="Text Box 13"/>
          <p:cNvSpPr txBox="1">
            <a:spLocks noChangeArrowheads="1"/>
          </p:cNvSpPr>
          <p:nvPr/>
        </p:nvSpPr>
        <p:spPr bwMode="auto">
          <a:xfrm>
            <a:off x="933636" y="1464263"/>
            <a:ext cx="1026100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zh-CN" altLang="en-US" sz="8800" dirty="0">
                <a:blipFill dpi="0" rotWithShape="1">
                  <a:blip r:embed="rId7">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latin typeface="+mn-lt"/>
                <a:ea typeface="+mn-ea"/>
                <a:cs typeface="+mn-ea"/>
                <a:sym typeface="+mn-lt"/>
              </a:rPr>
              <a:t>谢谢观看  欢迎下载</a:t>
            </a:r>
            <a:endParaRPr lang="en-US" altLang="zh-CN" sz="3600" dirty="0">
              <a:solidFill>
                <a:srgbClr val="641638"/>
              </a:solidFill>
              <a:effectLst>
                <a:outerShdw blurRad="38100" dist="38100" dir="2700000" algn="tl">
                  <a:srgbClr val="000000"/>
                </a:outerShdw>
              </a:effectLst>
              <a:latin typeface="+mn-lt"/>
              <a:ea typeface="+mn-ea"/>
              <a:cs typeface="+mn-ea"/>
              <a:sym typeface="+mn-lt"/>
            </a:endParaRPr>
          </a:p>
        </p:txBody>
      </p:sp>
      <p:pic>
        <p:nvPicPr>
          <p:cNvPr id="8" name="图片 7" descr="图片包含 窗帘, 家具&#10;&#10;已生成极高可信度的说明">
            <a:extLst>
              <a:ext uri="{FF2B5EF4-FFF2-40B4-BE49-F238E27FC236}">
                <a16:creationId xmlns:a16="http://schemas.microsoft.com/office/drawing/2014/main" id="{BD367574-22C5-4BEC-BA19-20948C0D36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10" name="图片 9" descr="图片包含 物体&#10;&#10;已生成极高可信度的说明">
            <a:extLst>
              <a:ext uri="{FF2B5EF4-FFF2-40B4-BE49-F238E27FC236}">
                <a16:creationId xmlns:a16="http://schemas.microsoft.com/office/drawing/2014/main" id="{928DECCD-2750-4198-AA63-8F469A8184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grpSp>
        <p:nvGrpSpPr>
          <p:cNvPr id="12" name="组合 11">
            <a:extLst>
              <a:ext uri="{FF2B5EF4-FFF2-40B4-BE49-F238E27FC236}">
                <a16:creationId xmlns:a16="http://schemas.microsoft.com/office/drawing/2014/main" id="{F9C5751C-DB78-4334-A3CA-3DEA969C12D4}"/>
              </a:ext>
            </a:extLst>
          </p:cNvPr>
          <p:cNvGrpSpPr/>
          <p:nvPr/>
        </p:nvGrpSpPr>
        <p:grpSpPr>
          <a:xfrm>
            <a:off x="3832857" y="4160003"/>
            <a:ext cx="4289422" cy="715627"/>
            <a:chOff x="3832857" y="4249559"/>
            <a:chExt cx="4289422" cy="523220"/>
          </a:xfrm>
        </p:grpSpPr>
        <p:sp>
          <p:nvSpPr>
            <p:cNvPr id="13" name="矩形: 圆角 12">
              <a:extLst>
                <a:ext uri="{FF2B5EF4-FFF2-40B4-BE49-F238E27FC236}">
                  <a16:creationId xmlns:a16="http://schemas.microsoft.com/office/drawing/2014/main" id="{C569B7EE-1625-4B26-9212-F959891DDFB5}"/>
                </a:ext>
              </a:extLst>
            </p:cNvPr>
            <p:cNvSpPr/>
            <p:nvPr/>
          </p:nvSpPr>
          <p:spPr>
            <a:xfrm>
              <a:off x="3832857" y="4249559"/>
              <a:ext cx="4289422" cy="523220"/>
            </a:xfrm>
            <a:prstGeom prst="roundRect">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矩形: 圆角 13">
              <a:extLst>
                <a:ext uri="{FF2B5EF4-FFF2-40B4-BE49-F238E27FC236}">
                  <a16:creationId xmlns:a16="http://schemas.microsoft.com/office/drawing/2014/main" id="{B81A0979-A958-4440-8866-64D873D9E9B9}"/>
                </a:ext>
              </a:extLst>
            </p:cNvPr>
            <p:cNvSpPr/>
            <p:nvPr/>
          </p:nvSpPr>
          <p:spPr>
            <a:xfrm rot="10800000">
              <a:off x="3935897" y="4300232"/>
              <a:ext cx="4059716" cy="451916"/>
            </a:xfrm>
            <a:prstGeom prst="roundRect">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15" name="图片 14" descr="图片包含 物体&#10;&#10;已生成极高可信度的说明">
            <a:extLst>
              <a:ext uri="{FF2B5EF4-FFF2-40B4-BE49-F238E27FC236}">
                <a16:creationId xmlns:a16="http://schemas.microsoft.com/office/drawing/2014/main" id="{B10499FB-5EFC-426F-A7E3-212BD69F49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8392" y="-81096"/>
            <a:ext cx="6191250" cy="6705600"/>
          </a:xfrm>
          <a:prstGeom prst="rect">
            <a:avLst/>
          </a:prstGeom>
        </p:spPr>
      </p:pic>
      <p:grpSp>
        <p:nvGrpSpPr>
          <p:cNvPr id="16" name="组合 15">
            <a:extLst>
              <a:ext uri="{FF2B5EF4-FFF2-40B4-BE49-F238E27FC236}">
                <a16:creationId xmlns:a16="http://schemas.microsoft.com/office/drawing/2014/main" id="{ABA9E9D8-6505-43CD-8B68-FE9E39EF9DC1}"/>
              </a:ext>
            </a:extLst>
          </p:cNvPr>
          <p:cNvGrpSpPr/>
          <p:nvPr/>
        </p:nvGrpSpPr>
        <p:grpSpPr>
          <a:xfrm>
            <a:off x="2383940" y="2328440"/>
            <a:ext cx="1575582" cy="1575582"/>
            <a:chOff x="2278966" y="3010486"/>
            <a:chExt cx="1575582" cy="1575582"/>
          </a:xfrm>
          <a:effectLst>
            <a:outerShdw blurRad="50800" dist="38100" dir="2700000" algn="tl" rotWithShape="0">
              <a:prstClr val="black">
                <a:alpha val="40000"/>
              </a:prstClr>
            </a:outerShdw>
          </a:effectLst>
        </p:grpSpPr>
        <p:sp>
          <p:nvSpPr>
            <p:cNvPr id="17" name="椭圆 16">
              <a:extLst>
                <a:ext uri="{FF2B5EF4-FFF2-40B4-BE49-F238E27FC236}">
                  <a16:creationId xmlns:a16="http://schemas.microsoft.com/office/drawing/2014/main" id="{34B4A7CE-B662-4A13-9D95-F5934CCA1044}"/>
                </a:ext>
              </a:extLst>
            </p:cNvPr>
            <p:cNvSpPr/>
            <p:nvPr/>
          </p:nvSpPr>
          <p:spPr>
            <a:xfrm>
              <a:off x="2278966" y="3010486"/>
              <a:ext cx="1575582" cy="157558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1EFF133F-3F1B-4686-9D1D-DF8CD3CDF943}"/>
                </a:ext>
              </a:extLst>
            </p:cNvPr>
            <p:cNvSpPr/>
            <p:nvPr/>
          </p:nvSpPr>
          <p:spPr>
            <a:xfrm rot="10800000">
              <a:off x="2405631" y="3137151"/>
              <a:ext cx="1322252" cy="132225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9" name="组合 18">
            <a:extLst>
              <a:ext uri="{FF2B5EF4-FFF2-40B4-BE49-F238E27FC236}">
                <a16:creationId xmlns:a16="http://schemas.microsoft.com/office/drawing/2014/main" id="{C8A7F87E-0AAE-4E6E-A080-0A42C0532E71}"/>
              </a:ext>
            </a:extLst>
          </p:cNvPr>
          <p:cNvGrpSpPr/>
          <p:nvPr/>
        </p:nvGrpSpPr>
        <p:grpSpPr>
          <a:xfrm>
            <a:off x="4277023" y="2347852"/>
            <a:ext cx="1575582" cy="1575582"/>
            <a:chOff x="2278966" y="3010486"/>
            <a:chExt cx="1575582" cy="1575582"/>
          </a:xfrm>
          <a:effectLst>
            <a:outerShdw blurRad="63500" sx="102000" sy="102000" algn="ctr" rotWithShape="0">
              <a:prstClr val="black">
                <a:alpha val="40000"/>
              </a:prstClr>
            </a:outerShdw>
          </a:effectLst>
        </p:grpSpPr>
        <p:sp>
          <p:nvSpPr>
            <p:cNvPr id="20" name="椭圆 19">
              <a:extLst>
                <a:ext uri="{FF2B5EF4-FFF2-40B4-BE49-F238E27FC236}">
                  <a16:creationId xmlns:a16="http://schemas.microsoft.com/office/drawing/2014/main" id="{FD2DC6D8-70CC-40D9-9F3C-7BDECE3DA191}"/>
                </a:ext>
              </a:extLst>
            </p:cNvPr>
            <p:cNvSpPr/>
            <p:nvPr/>
          </p:nvSpPr>
          <p:spPr>
            <a:xfrm>
              <a:off x="2278966" y="3010486"/>
              <a:ext cx="1575582" cy="157558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32343191-A13A-4D28-BC35-E5B6FD1FCAA6}"/>
                </a:ext>
              </a:extLst>
            </p:cNvPr>
            <p:cNvSpPr/>
            <p:nvPr/>
          </p:nvSpPr>
          <p:spPr>
            <a:xfrm rot="10800000">
              <a:off x="2405631" y="3137151"/>
              <a:ext cx="1322252" cy="132225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文本框 21">
            <a:extLst>
              <a:ext uri="{FF2B5EF4-FFF2-40B4-BE49-F238E27FC236}">
                <a16:creationId xmlns:a16="http://schemas.microsoft.com/office/drawing/2014/main" id="{434FE705-0B8F-497C-B2D8-B0F9EE2BFE60}"/>
              </a:ext>
            </a:extLst>
          </p:cNvPr>
          <p:cNvSpPr txBox="1"/>
          <p:nvPr/>
        </p:nvSpPr>
        <p:spPr>
          <a:xfrm>
            <a:off x="2712832" y="2657914"/>
            <a:ext cx="1191080" cy="923330"/>
          </a:xfrm>
          <a:prstGeom prst="rect">
            <a:avLst/>
          </a:prstGeom>
          <a:noFill/>
        </p:spPr>
        <p:txBody>
          <a:bodyPr wrap="square" rtlCol="0">
            <a:spAutoFit/>
          </a:bodyPr>
          <a:lstStyle/>
          <a:p>
            <a:r>
              <a:rPr lang="zh-CN" altLang="en-US" sz="5400" b="1" dirty="0">
                <a:solidFill>
                  <a:srgbClr val="C00000"/>
                </a:solidFill>
                <a:latin typeface="微软雅黑" panose="020B0503020204020204" pitchFamily="34" charset="-122"/>
                <a:ea typeface="微软雅黑" panose="020B0503020204020204" pitchFamily="34" charset="-122"/>
              </a:rPr>
              <a:t>谢</a:t>
            </a:r>
          </a:p>
        </p:txBody>
      </p:sp>
      <p:sp>
        <p:nvSpPr>
          <p:cNvPr id="23" name="文本框 22">
            <a:extLst>
              <a:ext uri="{FF2B5EF4-FFF2-40B4-BE49-F238E27FC236}">
                <a16:creationId xmlns:a16="http://schemas.microsoft.com/office/drawing/2014/main" id="{A0A08369-B42B-4D62-BC24-918E218260D5}"/>
              </a:ext>
            </a:extLst>
          </p:cNvPr>
          <p:cNvSpPr txBox="1"/>
          <p:nvPr/>
        </p:nvSpPr>
        <p:spPr>
          <a:xfrm>
            <a:off x="4606450" y="2673977"/>
            <a:ext cx="1191080" cy="923330"/>
          </a:xfrm>
          <a:prstGeom prst="rect">
            <a:avLst/>
          </a:prstGeom>
          <a:noFill/>
        </p:spPr>
        <p:txBody>
          <a:bodyPr wrap="square" rtlCol="0">
            <a:spAutoFit/>
          </a:bodyPr>
          <a:lstStyle/>
          <a:p>
            <a:r>
              <a:rPr lang="zh-CN" altLang="en-US" sz="5400" b="1" dirty="0">
                <a:solidFill>
                  <a:srgbClr val="C00000"/>
                </a:solidFill>
                <a:latin typeface="微软雅黑" panose="020B0503020204020204" pitchFamily="34" charset="-122"/>
                <a:ea typeface="微软雅黑" panose="020B0503020204020204" pitchFamily="34" charset="-122"/>
              </a:rPr>
              <a:t>谢</a:t>
            </a:r>
          </a:p>
        </p:txBody>
      </p:sp>
      <p:grpSp>
        <p:nvGrpSpPr>
          <p:cNvPr id="24" name="组合 23">
            <a:extLst>
              <a:ext uri="{FF2B5EF4-FFF2-40B4-BE49-F238E27FC236}">
                <a16:creationId xmlns:a16="http://schemas.microsoft.com/office/drawing/2014/main" id="{49EF5752-4E94-4658-B476-34B43A1E93CF}"/>
              </a:ext>
            </a:extLst>
          </p:cNvPr>
          <p:cNvGrpSpPr/>
          <p:nvPr/>
        </p:nvGrpSpPr>
        <p:grpSpPr>
          <a:xfrm>
            <a:off x="6171727" y="2347852"/>
            <a:ext cx="1575582" cy="1575582"/>
            <a:chOff x="2278966" y="3010486"/>
            <a:chExt cx="1575582" cy="1575582"/>
          </a:xfrm>
          <a:effectLst>
            <a:outerShdw blurRad="63500" sx="102000" sy="102000" algn="ctr" rotWithShape="0">
              <a:prstClr val="black">
                <a:alpha val="40000"/>
              </a:prstClr>
            </a:outerShdw>
          </a:effectLst>
        </p:grpSpPr>
        <p:sp>
          <p:nvSpPr>
            <p:cNvPr id="25" name="椭圆 24">
              <a:extLst>
                <a:ext uri="{FF2B5EF4-FFF2-40B4-BE49-F238E27FC236}">
                  <a16:creationId xmlns:a16="http://schemas.microsoft.com/office/drawing/2014/main" id="{71766535-D647-41FE-8AC9-5E0F94CD1EE7}"/>
                </a:ext>
              </a:extLst>
            </p:cNvPr>
            <p:cNvSpPr/>
            <p:nvPr/>
          </p:nvSpPr>
          <p:spPr>
            <a:xfrm>
              <a:off x="2278966" y="3010486"/>
              <a:ext cx="1575582" cy="157558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18C92D5B-17DD-4871-9211-E7EDF2260A15}"/>
                </a:ext>
              </a:extLst>
            </p:cNvPr>
            <p:cNvSpPr/>
            <p:nvPr/>
          </p:nvSpPr>
          <p:spPr>
            <a:xfrm rot="10800000">
              <a:off x="2405631" y="3137151"/>
              <a:ext cx="1322252" cy="132225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a:extLst>
              <a:ext uri="{FF2B5EF4-FFF2-40B4-BE49-F238E27FC236}">
                <a16:creationId xmlns:a16="http://schemas.microsoft.com/office/drawing/2014/main" id="{8E8186F7-6D49-4408-9733-E9E803F54CD7}"/>
              </a:ext>
            </a:extLst>
          </p:cNvPr>
          <p:cNvSpPr txBox="1"/>
          <p:nvPr/>
        </p:nvSpPr>
        <p:spPr>
          <a:xfrm>
            <a:off x="6492896" y="2654566"/>
            <a:ext cx="1191080" cy="923330"/>
          </a:xfrm>
          <a:prstGeom prst="rect">
            <a:avLst/>
          </a:prstGeom>
          <a:noFill/>
        </p:spPr>
        <p:txBody>
          <a:bodyPr wrap="square" rtlCol="0">
            <a:spAutoFit/>
          </a:bodyPr>
          <a:lstStyle/>
          <a:p>
            <a:r>
              <a:rPr lang="zh-CN" altLang="en-US" sz="5400" b="1" dirty="0">
                <a:solidFill>
                  <a:srgbClr val="C00000"/>
                </a:solidFill>
                <a:latin typeface="微软雅黑" panose="020B0503020204020204" pitchFamily="34" charset="-122"/>
                <a:ea typeface="微软雅黑" panose="020B0503020204020204" pitchFamily="34" charset="-122"/>
              </a:rPr>
              <a:t>观</a:t>
            </a:r>
          </a:p>
        </p:txBody>
      </p:sp>
      <p:grpSp>
        <p:nvGrpSpPr>
          <p:cNvPr id="28" name="组合 27">
            <a:extLst>
              <a:ext uri="{FF2B5EF4-FFF2-40B4-BE49-F238E27FC236}">
                <a16:creationId xmlns:a16="http://schemas.microsoft.com/office/drawing/2014/main" id="{6E62EB97-C24A-4291-8DD5-638D1B8B28D2}"/>
              </a:ext>
            </a:extLst>
          </p:cNvPr>
          <p:cNvGrpSpPr/>
          <p:nvPr/>
        </p:nvGrpSpPr>
        <p:grpSpPr>
          <a:xfrm>
            <a:off x="7995614" y="2347852"/>
            <a:ext cx="1575582" cy="1575582"/>
            <a:chOff x="2278966" y="3010486"/>
            <a:chExt cx="1575582" cy="1575582"/>
          </a:xfrm>
          <a:effectLst>
            <a:outerShdw blurRad="63500" sx="102000" sy="102000" algn="ctr" rotWithShape="0">
              <a:prstClr val="black">
                <a:alpha val="40000"/>
              </a:prstClr>
            </a:outerShdw>
          </a:effectLst>
        </p:grpSpPr>
        <p:sp>
          <p:nvSpPr>
            <p:cNvPr id="29" name="椭圆 28">
              <a:extLst>
                <a:ext uri="{FF2B5EF4-FFF2-40B4-BE49-F238E27FC236}">
                  <a16:creationId xmlns:a16="http://schemas.microsoft.com/office/drawing/2014/main" id="{5A5F46DD-591F-46CE-8ED2-928E6A0B4A1C}"/>
                </a:ext>
              </a:extLst>
            </p:cNvPr>
            <p:cNvSpPr/>
            <p:nvPr/>
          </p:nvSpPr>
          <p:spPr>
            <a:xfrm>
              <a:off x="2278966" y="3010486"/>
              <a:ext cx="1575582" cy="157558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A09322AF-13C0-4CCF-9776-B54D4FEEF73E}"/>
                </a:ext>
              </a:extLst>
            </p:cNvPr>
            <p:cNvSpPr/>
            <p:nvPr/>
          </p:nvSpPr>
          <p:spPr>
            <a:xfrm rot="10800000">
              <a:off x="2405631" y="3137151"/>
              <a:ext cx="1322252" cy="1322252"/>
            </a:xfrm>
            <a:prstGeom prst="ellipse">
              <a:avLst/>
            </a:prstGeom>
            <a:gradFill>
              <a:gsLst>
                <a:gs pos="0">
                  <a:schemeClr val="accent1">
                    <a:lumMod val="5000"/>
                    <a:lumOff val="95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0">
            <a:extLst>
              <a:ext uri="{FF2B5EF4-FFF2-40B4-BE49-F238E27FC236}">
                <a16:creationId xmlns:a16="http://schemas.microsoft.com/office/drawing/2014/main" id="{0861CCD5-ECD6-4AB8-95A2-AAAA8184C83B}"/>
              </a:ext>
            </a:extLst>
          </p:cNvPr>
          <p:cNvSpPr txBox="1"/>
          <p:nvPr/>
        </p:nvSpPr>
        <p:spPr>
          <a:xfrm>
            <a:off x="8316784" y="2673977"/>
            <a:ext cx="1191080" cy="923330"/>
          </a:xfrm>
          <a:prstGeom prst="rect">
            <a:avLst/>
          </a:prstGeom>
          <a:noFill/>
        </p:spPr>
        <p:txBody>
          <a:bodyPr wrap="square" rtlCol="0">
            <a:spAutoFit/>
          </a:bodyPr>
          <a:lstStyle/>
          <a:p>
            <a:r>
              <a:rPr lang="zh-CN" altLang="en-US" sz="5400" b="1" dirty="0">
                <a:solidFill>
                  <a:srgbClr val="C00000"/>
                </a:solidFill>
                <a:latin typeface="微软雅黑" panose="020B0503020204020204" pitchFamily="34" charset="-122"/>
                <a:ea typeface="微软雅黑" panose="020B0503020204020204" pitchFamily="34" charset="-122"/>
              </a:rPr>
              <a:t>看</a:t>
            </a:r>
          </a:p>
        </p:txBody>
      </p:sp>
      <p:sp>
        <p:nvSpPr>
          <p:cNvPr id="32" name="文本框 31">
            <a:extLst>
              <a:ext uri="{FF2B5EF4-FFF2-40B4-BE49-F238E27FC236}">
                <a16:creationId xmlns:a16="http://schemas.microsoft.com/office/drawing/2014/main" id="{3C24F007-6607-447A-8381-B3B05DD1E19D}"/>
              </a:ext>
            </a:extLst>
          </p:cNvPr>
          <p:cNvSpPr txBox="1"/>
          <p:nvPr/>
        </p:nvSpPr>
        <p:spPr>
          <a:xfrm>
            <a:off x="4036467" y="4249559"/>
            <a:ext cx="4684739"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安全</a:t>
            </a:r>
            <a:r>
              <a:rPr lang="zh-CN" altLang="en-US" sz="2800" dirty="0">
                <a:solidFill>
                  <a:srgbClr val="C00000"/>
                </a:solidFill>
                <a:latin typeface="微软雅黑" panose="020B0503020204020204" pitchFamily="34" charset="-122"/>
                <a:ea typeface="微软雅黑" panose="020B0503020204020204" pitchFamily="34" charset="-122"/>
              </a:rPr>
              <a:t>，我们永远的旋律</a:t>
            </a:r>
          </a:p>
        </p:txBody>
      </p:sp>
      <p:pic>
        <p:nvPicPr>
          <p:cNvPr id="33" name="图形 32" descr="讲师">
            <a:extLst>
              <a:ext uri="{FF2B5EF4-FFF2-40B4-BE49-F238E27FC236}">
                <a16:creationId xmlns:a16="http://schemas.microsoft.com/office/drawing/2014/main" id="{0B26FD45-0608-484A-8327-5AB618A81F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18933" y="5120659"/>
            <a:ext cx="669170" cy="669170"/>
          </a:xfrm>
          <a:prstGeom prst="rect">
            <a:avLst/>
          </a:prstGeom>
        </p:spPr>
      </p:pic>
      <p:sp>
        <p:nvSpPr>
          <p:cNvPr id="34" name="文本框 33">
            <a:extLst>
              <a:ext uri="{FF2B5EF4-FFF2-40B4-BE49-F238E27FC236}">
                <a16:creationId xmlns:a16="http://schemas.microsoft.com/office/drawing/2014/main" id="{06CEB536-8FFF-4CAD-B13E-8E87EA67DB2E}"/>
              </a:ext>
            </a:extLst>
          </p:cNvPr>
          <p:cNvSpPr txBox="1"/>
          <p:nvPr/>
        </p:nvSpPr>
        <p:spPr>
          <a:xfrm>
            <a:off x="5305271" y="5420497"/>
            <a:ext cx="3128681"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主讲人：千库网</a:t>
            </a:r>
          </a:p>
        </p:txBody>
      </p:sp>
    </p:spTree>
    <p:extLst>
      <p:ext uri="{BB962C8B-B14F-4D97-AF65-F5344CB8AC3E}">
        <p14:creationId xmlns:p14="http://schemas.microsoft.com/office/powerpoint/2010/main" val="365002026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5BFADBD2-D361-4271-8179-A16C203AB932}"/>
              </a:ext>
            </a:extLst>
          </p:cNvPr>
          <p:cNvSpPr>
            <a:spLocks noGrp="1"/>
          </p:cNvSpPr>
          <p:nvPr>
            <p:ph type="title"/>
          </p:nvPr>
        </p:nvSpPr>
        <p:spPr/>
        <p:txBody>
          <a:bodyPr/>
          <a:lstStyle/>
          <a:p>
            <a:r>
              <a:rPr lang="zh-CN" altLang="en-US" dirty="0"/>
              <a:t>消防安全要求</a:t>
            </a:r>
            <a:br>
              <a:rPr lang="zh-CN" altLang="en-US" dirty="0"/>
            </a:br>
            <a:endParaRPr lang="zh-CN" altLang="en-US" dirty="0"/>
          </a:p>
        </p:txBody>
      </p:sp>
      <p:grpSp>
        <p:nvGrpSpPr>
          <p:cNvPr id="11" name="组合 10">
            <a:extLst>
              <a:ext uri="{FF2B5EF4-FFF2-40B4-BE49-F238E27FC236}">
                <a16:creationId xmlns:a16="http://schemas.microsoft.com/office/drawing/2014/main" id="{1D0F7371-F98A-4CAE-9934-25D78D33DBE9}"/>
              </a:ext>
            </a:extLst>
          </p:cNvPr>
          <p:cNvGrpSpPr/>
          <p:nvPr/>
        </p:nvGrpSpPr>
        <p:grpSpPr>
          <a:xfrm>
            <a:off x="312499" y="1125502"/>
            <a:ext cx="6256073" cy="1000124"/>
            <a:chOff x="4130323" y="1534640"/>
            <a:chExt cx="6256073" cy="1000124"/>
          </a:xfrm>
        </p:grpSpPr>
        <p:sp>
          <p:nvSpPr>
            <p:cNvPr id="12" name="矩形 11">
              <a:extLst>
                <a:ext uri="{FF2B5EF4-FFF2-40B4-BE49-F238E27FC236}">
                  <a16:creationId xmlns:a16="http://schemas.microsoft.com/office/drawing/2014/main" id="{9F74D633-D30D-429F-80B3-A4CCF7978531}"/>
                </a:ext>
              </a:extLst>
            </p:cNvPr>
            <p:cNvSpPr/>
            <p:nvPr/>
          </p:nvSpPr>
          <p:spPr>
            <a:xfrm>
              <a:off x="4844080" y="1674980"/>
              <a:ext cx="5542316" cy="746598"/>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C4F0EBAE-98CE-4E68-B339-11CB9254A5BA}"/>
                </a:ext>
              </a:extLst>
            </p:cNvPr>
            <p:cNvGrpSpPr/>
            <p:nvPr/>
          </p:nvGrpSpPr>
          <p:grpSpPr>
            <a:xfrm>
              <a:off x="4130323" y="1534640"/>
              <a:ext cx="1000124" cy="1000124"/>
              <a:chOff x="5073298" y="1006003"/>
              <a:chExt cx="1000124" cy="1000124"/>
            </a:xfrm>
          </p:grpSpPr>
          <p:sp>
            <p:nvSpPr>
              <p:cNvPr id="14" name="椭圆 13">
                <a:extLst>
                  <a:ext uri="{FF2B5EF4-FFF2-40B4-BE49-F238E27FC236}">
                    <a16:creationId xmlns:a16="http://schemas.microsoft.com/office/drawing/2014/main" id="{A2CD3A4A-A593-452F-8222-7F1C41C87AA3}"/>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sp>
            <p:nvSpPr>
              <p:cNvPr id="15" name="椭圆 14">
                <a:extLst>
                  <a:ext uri="{FF2B5EF4-FFF2-40B4-BE49-F238E27FC236}">
                    <a16:creationId xmlns:a16="http://schemas.microsoft.com/office/drawing/2014/main" id="{5DFA1353-CE9F-4EB4-A710-A2E23C50CCA8}"/>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kern="0" dirty="0">
                    <a:solidFill>
                      <a:schemeClr val="bg1"/>
                    </a:solidFill>
                    <a:latin typeface="微软雅黑" panose="020B0503020204020204" pitchFamily="34" charset="-122"/>
                    <a:ea typeface="微软雅黑" panose="020B0503020204020204" pitchFamily="34" charset="-122"/>
                  </a:rPr>
                  <a:t>6</a:t>
                </a:r>
                <a:endParaRPr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sp>
        <p:nvSpPr>
          <p:cNvPr id="16" name="矩形 15">
            <a:extLst>
              <a:ext uri="{FF2B5EF4-FFF2-40B4-BE49-F238E27FC236}">
                <a16:creationId xmlns:a16="http://schemas.microsoft.com/office/drawing/2014/main" id="{910A136E-31B6-4E93-BD41-075503FB45AF}"/>
              </a:ext>
            </a:extLst>
          </p:cNvPr>
          <p:cNvSpPr/>
          <p:nvPr/>
        </p:nvSpPr>
        <p:spPr>
          <a:xfrm>
            <a:off x="1618526" y="1339709"/>
            <a:ext cx="4324350" cy="646331"/>
          </a:xfrm>
          <a:prstGeom prst="rect">
            <a:avLst/>
          </a:prstGeom>
        </p:spPr>
        <p:txBody>
          <a:bodyPr wrap="square">
            <a:spAutoFit/>
          </a:bodyPr>
          <a:lstStyle/>
          <a:p>
            <a:pPr>
              <a:spcBef>
                <a:spcPct val="500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保障疏散通道、安全出口畅通，并设置符合国家规定的消防安全疏散标志。</a:t>
            </a:r>
          </a:p>
        </p:txBody>
      </p:sp>
      <p:grpSp>
        <p:nvGrpSpPr>
          <p:cNvPr id="17" name="组合 16">
            <a:extLst>
              <a:ext uri="{FF2B5EF4-FFF2-40B4-BE49-F238E27FC236}">
                <a16:creationId xmlns:a16="http://schemas.microsoft.com/office/drawing/2014/main" id="{FC444663-ED68-44E8-BDCA-A4D0641F6943}"/>
              </a:ext>
            </a:extLst>
          </p:cNvPr>
          <p:cNvGrpSpPr/>
          <p:nvPr/>
        </p:nvGrpSpPr>
        <p:grpSpPr>
          <a:xfrm>
            <a:off x="1236423" y="2122322"/>
            <a:ext cx="6256073" cy="1000124"/>
            <a:chOff x="4130323" y="1534640"/>
            <a:chExt cx="6256073" cy="1000124"/>
          </a:xfrm>
        </p:grpSpPr>
        <p:sp>
          <p:nvSpPr>
            <p:cNvPr id="18" name="矩形 17">
              <a:extLst>
                <a:ext uri="{FF2B5EF4-FFF2-40B4-BE49-F238E27FC236}">
                  <a16:creationId xmlns:a16="http://schemas.microsoft.com/office/drawing/2014/main" id="{A4BC52DC-D509-481D-A9C4-8460A1C26926}"/>
                </a:ext>
              </a:extLst>
            </p:cNvPr>
            <p:cNvSpPr/>
            <p:nvPr/>
          </p:nvSpPr>
          <p:spPr>
            <a:xfrm>
              <a:off x="4844080" y="1674980"/>
              <a:ext cx="5542316" cy="746598"/>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grpSp>
          <p:nvGrpSpPr>
            <p:cNvPr id="19" name="组合 18">
              <a:extLst>
                <a:ext uri="{FF2B5EF4-FFF2-40B4-BE49-F238E27FC236}">
                  <a16:creationId xmlns:a16="http://schemas.microsoft.com/office/drawing/2014/main" id="{E9A2807E-5975-496F-90DF-6E62278E723A}"/>
                </a:ext>
              </a:extLst>
            </p:cNvPr>
            <p:cNvGrpSpPr/>
            <p:nvPr/>
          </p:nvGrpSpPr>
          <p:grpSpPr>
            <a:xfrm>
              <a:off x="4130323" y="1534640"/>
              <a:ext cx="1000124" cy="1000124"/>
              <a:chOff x="5073298" y="1006003"/>
              <a:chExt cx="1000124" cy="1000124"/>
            </a:xfrm>
          </p:grpSpPr>
          <p:sp>
            <p:nvSpPr>
              <p:cNvPr id="20" name="椭圆 19">
                <a:extLst>
                  <a:ext uri="{FF2B5EF4-FFF2-40B4-BE49-F238E27FC236}">
                    <a16:creationId xmlns:a16="http://schemas.microsoft.com/office/drawing/2014/main" id="{40107C5A-301A-4CA5-A501-5B22EB61EFF8}"/>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sp>
            <p:nvSpPr>
              <p:cNvPr id="21" name="椭圆 20">
                <a:extLst>
                  <a:ext uri="{FF2B5EF4-FFF2-40B4-BE49-F238E27FC236}">
                    <a16:creationId xmlns:a16="http://schemas.microsoft.com/office/drawing/2014/main" id="{F4F9F6F6-6CD0-4673-8DD4-5CB818DABDC5}"/>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kern="0" dirty="0">
                    <a:solidFill>
                      <a:schemeClr val="bg1"/>
                    </a:solidFill>
                    <a:latin typeface="微软雅黑" panose="020B0503020204020204" pitchFamily="34" charset="-122"/>
                    <a:ea typeface="微软雅黑" panose="020B0503020204020204" pitchFamily="34" charset="-122"/>
                  </a:rPr>
                  <a:t>7</a:t>
                </a:r>
                <a:endParaRPr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sp>
        <p:nvSpPr>
          <p:cNvPr id="22" name="矩形 21">
            <a:extLst>
              <a:ext uri="{FF2B5EF4-FFF2-40B4-BE49-F238E27FC236}">
                <a16:creationId xmlns:a16="http://schemas.microsoft.com/office/drawing/2014/main" id="{033452DD-1C20-4CB8-BDB0-FF003B4717B0}"/>
              </a:ext>
            </a:extLst>
          </p:cNvPr>
          <p:cNvSpPr/>
          <p:nvPr/>
        </p:nvSpPr>
        <p:spPr>
          <a:xfrm>
            <a:off x="2460349" y="2423916"/>
            <a:ext cx="5032147" cy="452432"/>
          </a:xfrm>
          <a:prstGeom prst="rect">
            <a:avLst/>
          </a:prstGeom>
        </p:spPr>
        <p:txBody>
          <a:bodyPr wrap="none">
            <a:spAutoFit/>
          </a:bodyPr>
          <a:lstStyle/>
          <a:p>
            <a:pPr>
              <a:lnSpc>
                <a:spcPct val="130000"/>
              </a:lnSpc>
              <a:spcBef>
                <a:spcPct val="500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制定灭火和应急疏散预案，定期组织消防演练。</a:t>
            </a:r>
          </a:p>
        </p:txBody>
      </p:sp>
      <p:grpSp>
        <p:nvGrpSpPr>
          <p:cNvPr id="24" name="组合 23">
            <a:extLst>
              <a:ext uri="{FF2B5EF4-FFF2-40B4-BE49-F238E27FC236}">
                <a16:creationId xmlns:a16="http://schemas.microsoft.com/office/drawing/2014/main" id="{8593AE5B-412F-405A-8563-3477722F472E}"/>
              </a:ext>
            </a:extLst>
          </p:cNvPr>
          <p:cNvGrpSpPr/>
          <p:nvPr/>
        </p:nvGrpSpPr>
        <p:grpSpPr>
          <a:xfrm>
            <a:off x="2160347" y="3121202"/>
            <a:ext cx="6256073" cy="1000124"/>
            <a:chOff x="4130323" y="1534640"/>
            <a:chExt cx="6256073" cy="1000124"/>
          </a:xfrm>
        </p:grpSpPr>
        <p:sp>
          <p:nvSpPr>
            <p:cNvPr id="25" name="矩形 24">
              <a:extLst>
                <a:ext uri="{FF2B5EF4-FFF2-40B4-BE49-F238E27FC236}">
                  <a16:creationId xmlns:a16="http://schemas.microsoft.com/office/drawing/2014/main" id="{A158CF5C-2231-42A5-B398-99DE495354F5}"/>
                </a:ext>
              </a:extLst>
            </p:cNvPr>
            <p:cNvSpPr/>
            <p:nvPr/>
          </p:nvSpPr>
          <p:spPr>
            <a:xfrm>
              <a:off x="4844080" y="1674980"/>
              <a:ext cx="5542316" cy="746598"/>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grpSp>
          <p:nvGrpSpPr>
            <p:cNvPr id="26" name="组合 25">
              <a:extLst>
                <a:ext uri="{FF2B5EF4-FFF2-40B4-BE49-F238E27FC236}">
                  <a16:creationId xmlns:a16="http://schemas.microsoft.com/office/drawing/2014/main" id="{755924B2-B069-41C7-8359-72C4B0323E38}"/>
                </a:ext>
              </a:extLst>
            </p:cNvPr>
            <p:cNvGrpSpPr/>
            <p:nvPr/>
          </p:nvGrpSpPr>
          <p:grpSpPr>
            <a:xfrm>
              <a:off x="4130323" y="1534640"/>
              <a:ext cx="1000124" cy="1000124"/>
              <a:chOff x="5073298" y="1006003"/>
              <a:chExt cx="1000124" cy="1000124"/>
            </a:xfrm>
          </p:grpSpPr>
          <p:sp>
            <p:nvSpPr>
              <p:cNvPr id="27" name="椭圆 26">
                <a:extLst>
                  <a:ext uri="{FF2B5EF4-FFF2-40B4-BE49-F238E27FC236}">
                    <a16:creationId xmlns:a16="http://schemas.microsoft.com/office/drawing/2014/main" id="{7645889F-F4E5-4AF0-A53D-B04E292D6A06}"/>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sp>
            <p:nvSpPr>
              <p:cNvPr id="28" name="椭圆 27">
                <a:extLst>
                  <a:ext uri="{FF2B5EF4-FFF2-40B4-BE49-F238E27FC236}">
                    <a16:creationId xmlns:a16="http://schemas.microsoft.com/office/drawing/2014/main" id="{D498BB9D-CBE2-47BA-974E-D4BA7B6BB2D1}"/>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kern="0" dirty="0">
                    <a:solidFill>
                      <a:schemeClr val="bg1"/>
                    </a:solidFill>
                    <a:latin typeface="微软雅黑" panose="020B0503020204020204" pitchFamily="34" charset="-122"/>
                    <a:ea typeface="微软雅黑" panose="020B0503020204020204" pitchFamily="34" charset="-122"/>
                  </a:rPr>
                  <a:t>8</a:t>
                </a:r>
                <a:endParaRPr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sp>
        <p:nvSpPr>
          <p:cNvPr id="29" name="矩形 28">
            <a:extLst>
              <a:ext uri="{FF2B5EF4-FFF2-40B4-BE49-F238E27FC236}">
                <a16:creationId xmlns:a16="http://schemas.microsoft.com/office/drawing/2014/main" id="{16CA4F43-2BC4-43A9-814B-A6AFFD0903AB}"/>
              </a:ext>
            </a:extLst>
          </p:cNvPr>
          <p:cNvSpPr/>
          <p:nvPr/>
        </p:nvSpPr>
        <p:spPr>
          <a:xfrm>
            <a:off x="3436901" y="3324792"/>
            <a:ext cx="4961867" cy="646331"/>
          </a:xfrm>
          <a:prstGeom prst="rect">
            <a:avLst/>
          </a:prstGeom>
        </p:spPr>
        <p:txBody>
          <a:bodyPr wrap="square">
            <a:spAutoFit/>
          </a:bodyPr>
          <a:lstStyle/>
          <a:p>
            <a:pPr>
              <a:spcBef>
                <a:spcPct val="500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设有车间或仓库的建筑物内，不得设置员工集体宿舍。</a:t>
            </a:r>
          </a:p>
        </p:txBody>
      </p:sp>
      <p:grpSp>
        <p:nvGrpSpPr>
          <p:cNvPr id="30" name="组合 29">
            <a:extLst>
              <a:ext uri="{FF2B5EF4-FFF2-40B4-BE49-F238E27FC236}">
                <a16:creationId xmlns:a16="http://schemas.microsoft.com/office/drawing/2014/main" id="{33E4C72D-AC85-46C2-B135-DEE1DDC646FB}"/>
              </a:ext>
            </a:extLst>
          </p:cNvPr>
          <p:cNvGrpSpPr/>
          <p:nvPr/>
        </p:nvGrpSpPr>
        <p:grpSpPr>
          <a:xfrm>
            <a:off x="2870401" y="4178103"/>
            <a:ext cx="6256073" cy="1000124"/>
            <a:chOff x="4130323" y="1534640"/>
            <a:chExt cx="6256073" cy="1000124"/>
          </a:xfrm>
        </p:grpSpPr>
        <p:sp>
          <p:nvSpPr>
            <p:cNvPr id="31" name="矩形 30">
              <a:extLst>
                <a:ext uri="{FF2B5EF4-FFF2-40B4-BE49-F238E27FC236}">
                  <a16:creationId xmlns:a16="http://schemas.microsoft.com/office/drawing/2014/main" id="{1DA36A5D-416C-48D6-9FE9-FA130EA8288E}"/>
                </a:ext>
              </a:extLst>
            </p:cNvPr>
            <p:cNvSpPr/>
            <p:nvPr/>
          </p:nvSpPr>
          <p:spPr>
            <a:xfrm>
              <a:off x="4844080" y="1674980"/>
              <a:ext cx="5542316" cy="746598"/>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grpSp>
          <p:nvGrpSpPr>
            <p:cNvPr id="32" name="组合 31">
              <a:extLst>
                <a:ext uri="{FF2B5EF4-FFF2-40B4-BE49-F238E27FC236}">
                  <a16:creationId xmlns:a16="http://schemas.microsoft.com/office/drawing/2014/main" id="{FAD965BF-8A34-46DD-9900-C8F4B1C400B9}"/>
                </a:ext>
              </a:extLst>
            </p:cNvPr>
            <p:cNvGrpSpPr/>
            <p:nvPr/>
          </p:nvGrpSpPr>
          <p:grpSpPr>
            <a:xfrm>
              <a:off x="4130323" y="1534640"/>
              <a:ext cx="1000124" cy="1000124"/>
              <a:chOff x="5073298" y="1006003"/>
              <a:chExt cx="1000124" cy="1000124"/>
            </a:xfrm>
          </p:grpSpPr>
          <p:sp>
            <p:nvSpPr>
              <p:cNvPr id="33" name="椭圆 32">
                <a:extLst>
                  <a:ext uri="{FF2B5EF4-FFF2-40B4-BE49-F238E27FC236}">
                    <a16:creationId xmlns:a16="http://schemas.microsoft.com/office/drawing/2014/main" id="{E7172DB2-250B-4A31-9B78-4A407E93C2F3}"/>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sp>
            <p:nvSpPr>
              <p:cNvPr id="34" name="椭圆 33">
                <a:extLst>
                  <a:ext uri="{FF2B5EF4-FFF2-40B4-BE49-F238E27FC236}">
                    <a16:creationId xmlns:a16="http://schemas.microsoft.com/office/drawing/2014/main" id="{124635F5-C49C-477D-95C3-45E73554090D}"/>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kern="0" dirty="0">
                    <a:solidFill>
                      <a:schemeClr val="bg1"/>
                    </a:solidFill>
                    <a:latin typeface="微软雅黑" panose="020B0503020204020204" pitchFamily="34" charset="-122"/>
                    <a:ea typeface="微软雅黑" panose="020B0503020204020204" pitchFamily="34" charset="-122"/>
                  </a:rPr>
                  <a:t>9</a:t>
                </a:r>
                <a:endParaRPr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sp>
        <p:nvSpPr>
          <p:cNvPr id="35" name="矩形 34">
            <a:extLst>
              <a:ext uri="{FF2B5EF4-FFF2-40B4-BE49-F238E27FC236}">
                <a16:creationId xmlns:a16="http://schemas.microsoft.com/office/drawing/2014/main" id="{EB0D49EF-A99A-4315-8CFB-6AAA32919E34}"/>
              </a:ext>
            </a:extLst>
          </p:cNvPr>
          <p:cNvSpPr/>
          <p:nvPr/>
        </p:nvSpPr>
        <p:spPr>
          <a:xfrm>
            <a:off x="3866459" y="4148480"/>
            <a:ext cx="5019676" cy="923330"/>
          </a:xfrm>
          <a:prstGeom prst="rect">
            <a:avLst/>
          </a:prstGeom>
        </p:spPr>
        <p:txBody>
          <a:bodyPr wrap="square">
            <a:spAutoFit/>
          </a:bodyPr>
          <a:lstStyle/>
          <a:p>
            <a:pPr>
              <a:spcBef>
                <a:spcPct val="500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进入生产储藏易燃易爆危险物品的场所，禁止携带火种。禁止非法携带易燃易爆危险物品进入公共场所或乘坐公共交通工具。</a:t>
            </a:r>
          </a:p>
        </p:txBody>
      </p:sp>
      <p:grpSp>
        <p:nvGrpSpPr>
          <p:cNvPr id="36" name="组合 35">
            <a:extLst>
              <a:ext uri="{FF2B5EF4-FFF2-40B4-BE49-F238E27FC236}">
                <a16:creationId xmlns:a16="http://schemas.microsoft.com/office/drawing/2014/main" id="{6A4083A1-7632-4641-90BB-5B1619565E28}"/>
              </a:ext>
            </a:extLst>
          </p:cNvPr>
          <p:cNvGrpSpPr/>
          <p:nvPr/>
        </p:nvGrpSpPr>
        <p:grpSpPr>
          <a:xfrm>
            <a:off x="3469848" y="5319625"/>
            <a:ext cx="7445791" cy="1000124"/>
            <a:chOff x="4130323" y="1534640"/>
            <a:chExt cx="7445791" cy="1000124"/>
          </a:xfrm>
        </p:grpSpPr>
        <p:sp>
          <p:nvSpPr>
            <p:cNvPr id="37" name="矩形 36">
              <a:extLst>
                <a:ext uri="{FF2B5EF4-FFF2-40B4-BE49-F238E27FC236}">
                  <a16:creationId xmlns:a16="http://schemas.microsoft.com/office/drawing/2014/main" id="{DD11D268-EF9C-4339-A3E0-D645201F8BDC}"/>
                </a:ext>
              </a:extLst>
            </p:cNvPr>
            <p:cNvSpPr/>
            <p:nvPr/>
          </p:nvSpPr>
          <p:spPr>
            <a:xfrm>
              <a:off x="4844079" y="1674980"/>
              <a:ext cx="6732035" cy="746598"/>
            </a:xfrm>
            <a:prstGeom prst="rect">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id="{BAAE7D02-8493-4518-A627-A91B06F444FE}"/>
                </a:ext>
              </a:extLst>
            </p:cNvPr>
            <p:cNvGrpSpPr/>
            <p:nvPr/>
          </p:nvGrpSpPr>
          <p:grpSpPr>
            <a:xfrm>
              <a:off x="4130323" y="1534640"/>
              <a:ext cx="1000124" cy="1000124"/>
              <a:chOff x="5073298" y="1006003"/>
              <a:chExt cx="1000124" cy="1000124"/>
            </a:xfrm>
          </p:grpSpPr>
          <p:sp>
            <p:nvSpPr>
              <p:cNvPr id="39" name="椭圆 38">
                <a:extLst>
                  <a:ext uri="{FF2B5EF4-FFF2-40B4-BE49-F238E27FC236}">
                    <a16:creationId xmlns:a16="http://schemas.microsoft.com/office/drawing/2014/main" id="{2CB6057B-089B-4FDC-992C-6BE61E3A250F}"/>
                  </a:ext>
                </a:extLst>
              </p:cNvPr>
              <p:cNvSpPr/>
              <p:nvPr/>
            </p:nvSpPr>
            <p:spPr>
              <a:xfrm>
                <a:off x="5073298" y="1006003"/>
                <a:ext cx="1000124" cy="1000124"/>
              </a:xfrm>
              <a:prstGeom prst="ellipse">
                <a:avLst/>
              </a:prstGeom>
              <a:solidFill>
                <a:schemeClr val="bg1"/>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000" kern="0">
                  <a:solidFill>
                    <a:schemeClr val="bg1"/>
                  </a:solidFill>
                  <a:latin typeface="微软雅黑" panose="020B0503020204020204" pitchFamily="34" charset="-122"/>
                  <a:ea typeface="微软雅黑" panose="020B0503020204020204" pitchFamily="34" charset="-122"/>
                </a:endParaRPr>
              </a:p>
            </p:txBody>
          </p:sp>
          <p:sp>
            <p:nvSpPr>
              <p:cNvPr id="40" name="椭圆 39">
                <a:extLst>
                  <a:ext uri="{FF2B5EF4-FFF2-40B4-BE49-F238E27FC236}">
                    <a16:creationId xmlns:a16="http://schemas.microsoft.com/office/drawing/2014/main" id="{DAA49DA7-69A3-4BB1-B984-CD877E05FA0F}"/>
                  </a:ext>
                </a:extLst>
              </p:cNvPr>
              <p:cNvSpPr/>
              <p:nvPr/>
            </p:nvSpPr>
            <p:spPr>
              <a:xfrm>
                <a:off x="5149498" y="1082203"/>
                <a:ext cx="847724" cy="847724"/>
              </a:xfrm>
              <a:prstGeom prst="ellipse">
                <a:avLst/>
              </a:prstGeom>
              <a:solidFill>
                <a:srgbClr val="C51C3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kern="0" dirty="0">
                    <a:solidFill>
                      <a:schemeClr val="bg1"/>
                    </a:solidFill>
                    <a:latin typeface="微软雅黑" panose="020B0503020204020204" pitchFamily="34" charset="-122"/>
                    <a:ea typeface="微软雅黑" panose="020B0503020204020204" pitchFamily="34" charset="-122"/>
                  </a:rPr>
                  <a:t>10</a:t>
                </a:r>
                <a:endParaRPr lang="zh-CN" altLang="en-US" sz="2800" kern="0" dirty="0">
                  <a:solidFill>
                    <a:schemeClr val="bg1"/>
                  </a:solidFill>
                  <a:latin typeface="微软雅黑" panose="020B0503020204020204" pitchFamily="34" charset="-122"/>
                  <a:ea typeface="微软雅黑" panose="020B0503020204020204" pitchFamily="34" charset="-122"/>
                </a:endParaRPr>
              </a:p>
            </p:txBody>
          </p:sp>
        </p:grpSp>
      </p:grpSp>
      <p:sp>
        <p:nvSpPr>
          <p:cNvPr id="41" name="矩形 40">
            <a:extLst>
              <a:ext uri="{FF2B5EF4-FFF2-40B4-BE49-F238E27FC236}">
                <a16:creationId xmlns:a16="http://schemas.microsoft.com/office/drawing/2014/main" id="{EA1C8123-7B83-4E6A-AF31-4D868FAEFB70}"/>
              </a:ext>
            </a:extLst>
          </p:cNvPr>
          <p:cNvSpPr/>
          <p:nvPr/>
        </p:nvSpPr>
        <p:spPr>
          <a:xfrm>
            <a:off x="4644805" y="5271990"/>
            <a:ext cx="6096000" cy="923330"/>
          </a:xfrm>
          <a:prstGeom prst="rect">
            <a:avLst/>
          </a:prstGeom>
        </p:spPr>
        <p:txBody>
          <a:bodyPr>
            <a:spAutoFit/>
          </a:bodyPr>
          <a:lstStyle/>
          <a:p>
            <a:pPr>
              <a:spcBef>
                <a:spcPct val="500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禁止在具有火灾、爆炸危险的场所使用明火，因特殊原因使用明火作业，应当按照规定办理审批手续。作业人员要遵守消防安全规定，并采取相应的消防安全措施。</a:t>
            </a:r>
          </a:p>
        </p:txBody>
      </p:sp>
      <p:pic>
        <p:nvPicPr>
          <p:cNvPr id="43" name="图片 42" descr="图片包含 LEGO, 玩具&#10;&#10;已生成高可信度的说明">
            <a:extLst>
              <a:ext uri="{FF2B5EF4-FFF2-40B4-BE49-F238E27FC236}">
                <a16:creationId xmlns:a16="http://schemas.microsoft.com/office/drawing/2014/main" id="{0BD61116-9F9C-4862-B2AD-CB0359954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6474" y="1075181"/>
            <a:ext cx="2787463" cy="3243262"/>
          </a:xfrm>
          <a:prstGeom prst="rect">
            <a:avLst/>
          </a:prstGeom>
        </p:spPr>
      </p:pic>
      <p:pic>
        <p:nvPicPr>
          <p:cNvPr id="45" name="图片 44" descr="图片包含 人员, 男士, 橙色, 户外&#10;&#10;已生成极高可信度的说明">
            <a:extLst>
              <a:ext uri="{FF2B5EF4-FFF2-40B4-BE49-F238E27FC236}">
                <a16:creationId xmlns:a16="http://schemas.microsoft.com/office/drawing/2014/main" id="{0BCBEB5B-FD06-42A3-91FC-F7CAE1431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2" y="4500397"/>
            <a:ext cx="2295989" cy="2323138"/>
          </a:xfrm>
          <a:prstGeom prst="rect">
            <a:avLst/>
          </a:prstGeom>
        </p:spPr>
      </p:pic>
    </p:spTree>
    <p:extLst>
      <p:ext uri="{BB962C8B-B14F-4D97-AF65-F5344CB8AC3E}">
        <p14:creationId xmlns:p14="http://schemas.microsoft.com/office/powerpoint/2010/main" val="71258557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par>
                          <p:cTn id="25" fill="hold">
                            <p:stCondLst>
                              <p:cond delay="1500"/>
                            </p:stCondLst>
                            <p:childTnLst>
                              <p:par>
                                <p:cTn id="26" presetID="16" presetClass="entr" presetSubtype="21"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par>
                          <p:cTn id="32" fill="hold">
                            <p:stCondLst>
                              <p:cond delay="2000"/>
                            </p:stCondLst>
                            <p:childTnLst>
                              <p:par>
                                <p:cTn id="33" presetID="16" presetClass="entr" presetSubtype="21"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Vertical)">
                                      <p:cBhvr>
                                        <p:cTn id="38" dur="500"/>
                                        <p:tgtEl>
                                          <p:spTgt spid="41"/>
                                        </p:tgtEl>
                                      </p:cBhvr>
                                    </p:animEffect>
                                  </p:childTnLst>
                                </p:cTn>
                              </p:par>
                            </p:childTnLst>
                          </p:cTn>
                        </p:par>
                        <p:par>
                          <p:cTn id="39" fill="hold">
                            <p:stCondLst>
                              <p:cond delay="2500"/>
                            </p:stCondLst>
                            <p:childTnLst>
                              <p:par>
                                <p:cTn id="40" presetID="2" presetClass="entr" presetSubtype="8" fill="hold" nodeType="after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500" fill="hold"/>
                                        <p:tgtEl>
                                          <p:spTgt spid="45"/>
                                        </p:tgtEl>
                                        <p:attrNameLst>
                                          <p:attrName>ppt_x</p:attrName>
                                        </p:attrNameLst>
                                      </p:cBhvr>
                                      <p:tavLst>
                                        <p:tav tm="0">
                                          <p:val>
                                            <p:strVal val="0-#ppt_w/2"/>
                                          </p:val>
                                        </p:tav>
                                        <p:tav tm="100000">
                                          <p:val>
                                            <p:strVal val="#ppt_x"/>
                                          </p:val>
                                        </p:tav>
                                      </p:tavLst>
                                    </p:anim>
                                    <p:anim calcmode="lin" valueType="num">
                                      <p:cBhvr additive="base">
                                        <p:cTn id="43" dur="500" fill="hold"/>
                                        <p:tgtEl>
                                          <p:spTgt spid="45"/>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37"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900" decel="100000" fill="hold"/>
                                        <p:tgtEl>
                                          <p:spTgt spid="43"/>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9" grpId="0"/>
      <p:bldP spid="35"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59294EBF-98CC-43D6-9A03-0C901DB6D1C0}"/>
              </a:ext>
            </a:extLst>
          </p:cNvPr>
          <p:cNvSpPr>
            <a:spLocks noGrp="1"/>
          </p:cNvSpPr>
          <p:nvPr>
            <p:ph type="title"/>
          </p:nvPr>
        </p:nvSpPr>
        <p:spPr/>
        <p:txBody>
          <a:bodyPr/>
          <a:lstStyle/>
          <a:p>
            <a:r>
              <a:rPr lang="zh-CN" altLang="en-US" dirty="0"/>
              <a:t>消防安全要求</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14" y="1837056"/>
            <a:ext cx="3367127" cy="4059894"/>
          </a:xfrm>
          <a:prstGeom prst="roundRect">
            <a:avLst>
              <a:gd name="adj" fmla="val 3356"/>
            </a:avLst>
          </a:prstGeom>
          <a:effectLst>
            <a:outerShdw blurRad="50800" dist="38100" dir="2700000" algn="tl" rotWithShape="0">
              <a:prstClr val="black">
                <a:alpha val="40000"/>
              </a:prstClr>
            </a:outerShdw>
          </a:effectLst>
        </p:spPr>
      </p:pic>
      <p:sp>
        <p:nvSpPr>
          <p:cNvPr id="3" name="矩形 2"/>
          <p:cNvSpPr/>
          <p:nvPr/>
        </p:nvSpPr>
        <p:spPr>
          <a:xfrm>
            <a:off x="5205981" y="5419900"/>
            <a:ext cx="7077069" cy="458908"/>
          </a:xfrm>
          <a:prstGeom prst="rect">
            <a:avLst/>
          </a:prstGeom>
        </p:spPr>
        <p:txBody>
          <a:bodyPr wrap="square">
            <a:spAutoFit/>
          </a:bodyPr>
          <a:lstStyle/>
          <a:p>
            <a:pPr eaLnBrk="1" hangingPunct="1">
              <a:lnSpc>
                <a:spcPct val="150000"/>
              </a:lnSpc>
              <a:spcBef>
                <a:spcPct val="50000"/>
              </a:spcBef>
            </a:pPr>
            <a:r>
              <a:rPr lang="zh-CN" altLang="en-US" sz="1800" b="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发生火情，应立即打１１９电话报警，并组织人员扑救。</a:t>
            </a:r>
          </a:p>
        </p:txBody>
      </p:sp>
      <p:grpSp>
        <p:nvGrpSpPr>
          <p:cNvPr id="13" name="组合 12">
            <a:extLst>
              <a:ext uri="{FF2B5EF4-FFF2-40B4-BE49-F238E27FC236}">
                <a16:creationId xmlns:a16="http://schemas.microsoft.com/office/drawing/2014/main" id="{A329E4B1-03B2-4FCF-8A09-73EA36AF0D85}"/>
              </a:ext>
            </a:extLst>
          </p:cNvPr>
          <p:cNvGrpSpPr/>
          <p:nvPr/>
        </p:nvGrpSpPr>
        <p:grpSpPr>
          <a:xfrm>
            <a:off x="4093486" y="1414221"/>
            <a:ext cx="887954" cy="845670"/>
            <a:chOff x="4209122" y="1442795"/>
            <a:chExt cx="985727" cy="938787"/>
          </a:xfrm>
        </p:grpSpPr>
        <p:sp>
          <p:nvSpPr>
            <p:cNvPr id="11" name="五边形 10">
              <a:extLst>
                <a:ext uri="{FF2B5EF4-FFF2-40B4-BE49-F238E27FC236}">
                  <a16:creationId xmlns:a16="http://schemas.microsoft.com/office/drawing/2014/main" id="{ACDD4C84-D946-427F-914D-9689E46BEEA8}"/>
                </a:ext>
              </a:extLst>
            </p:cNvPr>
            <p:cNvSpPr/>
            <p:nvPr/>
          </p:nvSpPr>
          <p:spPr>
            <a:xfrm>
              <a:off x="4209122" y="1442795"/>
              <a:ext cx="985727" cy="938787"/>
            </a:xfrm>
            <a:prstGeom prst="pentagon">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12" name="五边形 11">
              <a:extLst>
                <a:ext uri="{FF2B5EF4-FFF2-40B4-BE49-F238E27FC236}">
                  <a16:creationId xmlns:a16="http://schemas.microsoft.com/office/drawing/2014/main" id="{46B814CB-6C38-44D2-9591-B3D1EEA1A1CC}"/>
                </a:ext>
              </a:extLst>
            </p:cNvPr>
            <p:cNvSpPr/>
            <p:nvPr/>
          </p:nvSpPr>
          <p:spPr>
            <a:xfrm>
              <a:off x="4271667" y="1514081"/>
              <a:ext cx="866030" cy="824790"/>
            </a:xfrm>
            <a:prstGeom prst="pentagon">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11</a:t>
              </a:r>
              <a:endParaRPr lang="zh-CN" altLang="en-US" b="1" dirty="0">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261057F0-0E7E-4DA2-BCE0-5FF16B559466}"/>
              </a:ext>
            </a:extLst>
          </p:cNvPr>
          <p:cNvGrpSpPr/>
          <p:nvPr/>
        </p:nvGrpSpPr>
        <p:grpSpPr>
          <a:xfrm>
            <a:off x="4093485" y="2381583"/>
            <a:ext cx="887954" cy="845670"/>
            <a:chOff x="4209122" y="1442795"/>
            <a:chExt cx="985727" cy="938787"/>
          </a:xfrm>
        </p:grpSpPr>
        <p:sp>
          <p:nvSpPr>
            <p:cNvPr id="15" name="五边形 14">
              <a:extLst>
                <a:ext uri="{FF2B5EF4-FFF2-40B4-BE49-F238E27FC236}">
                  <a16:creationId xmlns:a16="http://schemas.microsoft.com/office/drawing/2014/main" id="{E88E0009-CD86-4185-919F-EBD0D11588BF}"/>
                </a:ext>
              </a:extLst>
            </p:cNvPr>
            <p:cNvSpPr/>
            <p:nvPr/>
          </p:nvSpPr>
          <p:spPr>
            <a:xfrm>
              <a:off x="4209122" y="1442795"/>
              <a:ext cx="985727" cy="938787"/>
            </a:xfrm>
            <a:prstGeom prst="pentagon">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16" name="五边形 15">
              <a:extLst>
                <a:ext uri="{FF2B5EF4-FFF2-40B4-BE49-F238E27FC236}">
                  <a16:creationId xmlns:a16="http://schemas.microsoft.com/office/drawing/2014/main" id="{36E20937-B0A3-427B-9897-655DF0AFAFED}"/>
                </a:ext>
              </a:extLst>
            </p:cNvPr>
            <p:cNvSpPr/>
            <p:nvPr/>
          </p:nvSpPr>
          <p:spPr>
            <a:xfrm>
              <a:off x="4271667" y="1514081"/>
              <a:ext cx="866030" cy="824790"/>
            </a:xfrm>
            <a:prstGeom prst="pentagon">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12</a:t>
              </a:r>
              <a:endParaRPr lang="zh-CN" altLang="en-US" b="1" dirty="0">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80D439FD-C793-4C04-9C7A-9E734B14125E}"/>
              </a:ext>
            </a:extLst>
          </p:cNvPr>
          <p:cNvGrpSpPr/>
          <p:nvPr/>
        </p:nvGrpSpPr>
        <p:grpSpPr>
          <a:xfrm>
            <a:off x="4120316" y="3348945"/>
            <a:ext cx="887954" cy="845670"/>
            <a:chOff x="4209122" y="1442795"/>
            <a:chExt cx="985727" cy="938787"/>
          </a:xfrm>
        </p:grpSpPr>
        <p:sp>
          <p:nvSpPr>
            <p:cNvPr id="18" name="五边形 17">
              <a:extLst>
                <a:ext uri="{FF2B5EF4-FFF2-40B4-BE49-F238E27FC236}">
                  <a16:creationId xmlns:a16="http://schemas.microsoft.com/office/drawing/2014/main" id="{2EE73C20-6BFB-4FA7-96EE-994FA0AFC8AA}"/>
                </a:ext>
              </a:extLst>
            </p:cNvPr>
            <p:cNvSpPr/>
            <p:nvPr/>
          </p:nvSpPr>
          <p:spPr>
            <a:xfrm>
              <a:off x="4209122" y="1442795"/>
              <a:ext cx="985727" cy="938787"/>
            </a:xfrm>
            <a:prstGeom prst="pentagon">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19" name="五边形 18">
              <a:extLst>
                <a:ext uri="{FF2B5EF4-FFF2-40B4-BE49-F238E27FC236}">
                  <a16:creationId xmlns:a16="http://schemas.microsoft.com/office/drawing/2014/main" id="{91AE31FF-067E-42F3-989A-E6118553C268}"/>
                </a:ext>
              </a:extLst>
            </p:cNvPr>
            <p:cNvSpPr/>
            <p:nvPr/>
          </p:nvSpPr>
          <p:spPr>
            <a:xfrm>
              <a:off x="4271667" y="1514081"/>
              <a:ext cx="866030" cy="824790"/>
            </a:xfrm>
            <a:prstGeom prst="pentagon">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13</a:t>
              </a:r>
              <a:endParaRPr lang="zh-CN" altLang="en-US" b="1" dirty="0">
                <a:latin typeface="微软雅黑" panose="020B0503020204020204" pitchFamily="34" charset="-122"/>
                <a:ea typeface="微软雅黑" panose="020B0503020204020204" pitchFamily="34" charset="-122"/>
              </a:endParaRPr>
            </a:p>
          </p:txBody>
        </p:sp>
      </p:grpSp>
      <p:grpSp>
        <p:nvGrpSpPr>
          <p:cNvPr id="20" name="组合 19">
            <a:extLst>
              <a:ext uri="{FF2B5EF4-FFF2-40B4-BE49-F238E27FC236}">
                <a16:creationId xmlns:a16="http://schemas.microsoft.com/office/drawing/2014/main" id="{A9A07210-10C8-4947-A87D-A98D8D863137}"/>
              </a:ext>
            </a:extLst>
          </p:cNvPr>
          <p:cNvGrpSpPr/>
          <p:nvPr/>
        </p:nvGrpSpPr>
        <p:grpSpPr>
          <a:xfrm>
            <a:off x="4116665" y="4287732"/>
            <a:ext cx="887954" cy="845670"/>
            <a:chOff x="4209122" y="1442795"/>
            <a:chExt cx="985727" cy="938787"/>
          </a:xfrm>
        </p:grpSpPr>
        <p:sp>
          <p:nvSpPr>
            <p:cNvPr id="21" name="五边形 20">
              <a:extLst>
                <a:ext uri="{FF2B5EF4-FFF2-40B4-BE49-F238E27FC236}">
                  <a16:creationId xmlns:a16="http://schemas.microsoft.com/office/drawing/2014/main" id="{DDD93A96-CA15-48B8-9AFA-27CC77D283BE}"/>
                </a:ext>
              </a:extLst>
            </p:cNvPr>
            <p:cNvSpPr/>
            <p:nvPr/>
          </p:nvSpPr>
          <p:spPr>
            <a:xfrm>
              <a:off x="4209122" y="1442795"/>
              <a:ext cx="985727" cy="938787"/>
            </a:xfrm>
            <a:prstGeom prst="pentagon">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22" name="五边形 21">
              <a:extLst>
                <a:ext uri="{FF2B5EF4-FFF2-40B4-BE49-F238E27FC236}">
                  <a16:creationId xmlns:a16="http://schemas.microsoft.com/office/drawing/2014/main" id="{440C473F-9CC7-4DA7-BF8A-5843F1F7BE00}"/>
                </a:ext>
              </a:extLst>
            </p:cNvPr>
            <p:cNvSpPr/>
            <p:nvPr/>
          </p:nvSpPr>
          <p:spPr>
            <a:xfrm>
              <a:off x="4271667" y="1514081"/>
              <a:ext cx="866030" cy="824790"/>
            </a:xfrm>
            <a:prstGeom prst="pentagon">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14</a:t>
              </a:r>
              <a:endParaRPr lang="zh-CN" altLang="en-US" b="1" dirty="0">
                <a:latin typeface="微软雅黑" panose="020B0503020204020204" pitchFamily="34" charset="-122"/>
                <a:ea typeface="微软雅黑" panose="020B0503020204020204" pitchFamily="34" charset="-122"/>
              </a:endParaRPr>
            </a:p>
          </p:txBody>
        </p:sp>
      </p:grpSp>
      <p:grpSp>
        <p:nvGrpSpPr>
          <p:cNvPr id="23" name="组合 22">
            <a:extLst>
              <a:ext uri="{FF2B5EF4-FFF2-40B4-BE49-F238E27FC236}">
                <a16:creationId xmlns:a16="http://schemas.microsoft.com/office/drawing/2014/main" id="{56D0B43C-2B56-4131-8776-FC3B7C02D46A}"/>
              </a:ext>
            </a:extLst>
          </p:cNvPr>
          <p:cNvGrpSpPr/>
          <p:nvPr/>
        </p:nvGrpSpPr>
        <p:grpSpPr>
          <a:xfrm>
            <a:off x="4093484" y="5226519"/>
            <a:ext cx="887954" cy="845670"/>
            <a:chOff x="4209122" y="1442795"/>
            <a:chExt cx="985727" cy="938787"/>
          </a:xfrm>
        </p:grpSpPr>
        <p:sp>
          <p:nvSpPr>
            <p:cNvPr id="24" name="五边形 23">
              <a:extLst>
                <a:ext uri="{FF2B5EF4-FFF2-40B4-BE49-F238E27FC236}">
                  <a16:creationId xmlns:a16="http://schemas.microsoft.com/office/drawing/2014/main" id="{60BEAB88-95A7-46D2-B740-DB2CCAFD3079}"/>
                </a:ext>
              </a:extLst>
            </p:cNvPr>
            <p:cNvSpPr/>
            <p:nvPr/>
          </p:nvSpPr>
          <p:spPr>
            <a:xfrm>
              <a:off x="4209122" y="1442795"/>
              <a:ext cx="985727" cy="938787"/>
            </a:xfrm>
            <a:prstGeom prst="pentagon">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25" name="五边形 24">
              <a:extLst>
                <a:ext uri="{FF2B5EF4-FFF2-40B4-BE49-F238E27FC236}">
                  <a16:creationId xmlns:a16="http://schemas.microsoft.com/office/drawing/2014/main" id="{33EEC6B0-DEBF-4B6C-8189-A9A8811D4AA3}"/>
                </a:ext>
              </a:extLst>
            </p:cNvPr>
            <p:cNvSpPr/>
            <p:nvPr/>
          </p:nvSpPr>
          <p:spPr>
            <a:xfrm>
              <a:off x="4271667" y="1514081"/>
              <a:ext cx="866030" cy="824790"/>
            </a:xfrm>
            <a:prstGeom prst="pentagon">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15</a:t>
              </a:r>
              <a:endParaRPr lang="zh-CN" altLang="en-US" b="1" dirty="0">
                <a:latin typeface="微软雅黑" panose="020B0503020204020204" pitchFamily="34" charset="-122"/>
                <a:ea typeface="微软雅黑" panose="020B0503020204020204" pitchFamily="34" charset="-122"/>
              </a:endParaRPr>
            </a:p>
          </p:txBody>
        </p:sp>
      </p:grpSp>
      <p:sp>
        <p:nvSpPr>
          <p:cNvPr id="26" name="矩形 25">
            <a:extLst>
              <a:ext uri="{FF2B5EF4-FFF2-40B4-BE49-F238E27FC236}">
                <a16:creationId xmlns:a16="http://schemas.microsoft.com/office/drawing/2014/main" id="{FE37B954-F7D9-416A-B030-CBEB8B079955}"/>
              </a:ext>
            </a:extLst>
          </p:cNvPr>
          <p:cNvSpPr/>
          <p:nvPr/>
        </p:nvSpPr>
        <p:spPr>
          <a:xfrm>
            <a:off x="5159623" y="1575085"/>
            <a:ext cx="6616658" cy="646331"/>
          </a:xfrm>
          <a:prstGeom prst="rect">
            <a:avLst/>
          </a:prstGeom>
        </p:spPr>
        <p:txBody>
          <a:bodyPr wrap="square">
            <a:spAutoFit/>
          </a:bodyPr>
          <a:lstStyle/>
          <a:p>
            <a:pPr>
              <a:spcBef>
                <a:spcPct val="500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进行电焊、气焊等具有火灾危险的作业人员和自动消防系统的操作人员，必须持证上岗，并严格遵守消防安全操作规程。</a:t>
            </a:r>
          </a:p>
        </p:txBody>
      </p:sp>
      <p:sp>
        <p:nvSpPr>
          <p:cNvPr id="27" name="矩形 26">
            <a:extLst>
              <a:ext uri="{FF2B5EF4-FFF2-40B4-BE49-F238E27FC236}">
                <a16:creationId xmlns:a16="http://schemas.microsoft.com/office/drawing/2014/main" id="{8C83ED1C-AF52-4B69-B300-76FE52E112D6}"/>
              </a:ext>
            </a:extLst>
          </p:cNvPr>
          <p:cNvSpPr/>
          <p:nvPr/>
        </p:nvSpPr>
        <p:spPr>
          <a:xfrm>
            <a:off x="5159621" y="2566068"/>
            <a:ext cx="5955476" cy="458908"/>
          </a:xfrm>
          <a:prstGeom prst="rect">
            <a:avLst/>
          </a:prstGeom>
        </p:spPr>
        <p:txBody>
          <a:bodyPr wrap="none">
            <a:spAutoFit/>
          </a:bodyPr>
          <a:lstStyle/>
          <a:p>
            <a:pPr>
              <a:lnSpc>
                <a:spcPct val="150000"/>
              </a:lnSpc>
              <a:spcBef>
                <a:spcPct val="500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企业不得购买和使用不符合国家或行业标准的消防产品。</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8" name="矩形 27">
            <a:extLst>
              <a:ext uri="{FF2B5EF4-FFF2-40B4-BE49-F238E27FC236}">
                <a16:creationId xmlns:a16="http://schemas.microsoft.com/office/drawing/2014/main" id="{E06C37EB-9835-4AA8-9667-8DA63E6338F5}"/>
              </a:ext>
            </a:extLst>
          </p:cNvPr>
          <p:cNvSpPr/>
          <p:nvPr/>
        </p:nvSpPr>
        <p:spPr>
          <a:xfrm>
            <a:off x="5205981" y="3461484"/>
            <a:ext cx="6313242" cy="646331"/>
          </a:xfrm>
          <a:prstGeom prst="rect">
            <a:avLst/>
          </a:prstGeom>
        </p:spPr>
        <p:txBody>
          <a:bodyPr wrap="square">
            <a:spAutoFit/>
          </a:bodyPr>
          <a:lstStyle/>
          <a:p>
            <a:pPr>
              <a:spcBef>
                <a:spcPct val="500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不得损坏或擅自挪用、拆除、停用消防设施、器材，不得埋压、圈占消防栓，不得占用防火间距，不得堵塞消防通道。</a:t>
            </a:r>
          </a:p>
        </p:txBody>
      </p:sp>
      <p:sp>
        <p:nvSpPr>
          <p:cNvPr id="29" name="矩形 28">
            <a:extLst>
              <a:ext uri="{FF2B5EF4-FFF2-40B4-BE49-F238E27FC236}">
                <a16:creationId xmlns:a16="http://schemas.microsoft.com/office/drawing/2014/main" id="{BF1BF793-48A4-4B3A-B87E-4759F81102C8}"/>
              </a:ext>
            </a:extLst>
          </p:cNvPr>
          <p:cNvSpPr/>
          <p:nvPr/>
        </p:nvSpPr>
        <p:spPr>
          <a:xfrm>
            <a:off x="5159621" y="4493983"/>
            <a:ext cx="2723823" cy="458908"/>
          </a:xfrm>
          <a:prstGeom prst="rect">
            <a:avLst/>
          </a:prstGeom>
        </p:spPr>
        <p:txBody>
          <a:bodyPr wrap="none">
            <a:spAutoFit/>
          </a:bodyPr>
          <a:lstStyle/>
          <a:p>
            <a:pPr>
              <a:lnSpc>
                <a:spcPct val="150000"/>
              </a:lnSpc>
              <a:spcBef>
                <a:spcPct val="50000"/>
              </a:spcBef>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建立专职或义务消防队。</a:t>
            </a:r>
          </a:p>
        </p:txBody>
      </p:sp>
    </p:spTree>
    <p:extLst>
      <p:ext uri="{BB962C8B-B14F-4D97-AF65-F5344CB8AC3E}">
        <p14:creationId xmlns:p14="http://schemas.microsoft.com/office/powerpoint/2010/main" val="428726391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2" presetClass="entr" presetSubtype="2"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1+#ppt_w/2"/>
                                          </p:val>
                                        </p:tav>
                                        <p:tav tm="100000">
                                          <p:val>
                                            <p:strVal val="#ppt_x"/>
                                          </p:val>
                                        </p:tav>
                                      </p:tavLst>
                                    </p:anim>
                                    <p:anim calcmode="lin" valueType="num">
                                      <p:cBhvr additive="base">
                                        <p:cTn id="34" dur="500" fill="hold"/>
                                        <p:tgtEl>
                                          <p:spTgt spid="27"/>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1+#ppt_w/2"/>
                                          </p:val>
                                        </p:tav>
                                        <p:tav tm="100000">
                                          <p:val>
                                            <p:strVal val="#ppt_x"/>
                                          </p:val>
                                        </p:tav>
                                      </p:tavLst>
                                    </p:anim>
                                    <p:anim calcmode="lin" valueType="num">
                                      <p:cBhvr additive="base">
                                        <p:cTn id="45" dur="500" fill="hold"/>
                                        <p:tgtEl>
                                          <p:spTgt spid="28"/>
                                        </p:tgtEl>
                                        <p:attrNameLst>
                                          <p:attrName>ppt_y</p:attrName>
                                        </p:attrNameLst>
                                      </p:cBhvr>
                                      <p:tavLst>
                                        <p:tav tm="0">
                                          <p:val>
                                            <p:strVal val="#ppt_y"/>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2" presetClass="entr" presetSubtype="2"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1+#ppt_w/2"/>
                                          </p:val>
                                        </p:tav>
                                        <p:tav tm="100000">
                                          <p:val>
                                            <p:strVal val="#ppt_x"/>
                                          </p:val>
                                        </p:tav>
                                      </p:tavLst>
                                    </p:anim>
                                    <p:anim calcmode="lin" valueType="num">
                                      <p:cBhvr additive="base">
                                        <p:cTn id="56" dur="500" fill="hold"/>
                                        <p:tgtEl>
                                          <p:spTgt spid="29"/>
                                        </p:tgtEl>
                                        <p:attrNameLst>
                                          <p:attrName>ppt_y</p:attrName>
                                        </p:attrNameLst>
                                      </p:cBhvr>
                                      <p:tavLst>
                                        <p:tav tm="0">
                                          <p:val>
                                            <p:strVal val="#ppt_y"/>
                                          </p:val>
                                        </p:tav>
                                        <p:tav tm="100000">
                                          <p:val>
                                            <p:strVal val="#ppt_y"/>
                                          </p:val>
                                        </p:tav>
                                      </p:tavLst>
                                    </p:anim>
                                  </p:childTnLst>
                                </p:cTn>
                              </p:par>
                            </p:childTnLst>
                          </p:cTn>
                        </p:par>
                        <p:par>
                          <p:cTn id="57" fill="hold">
                            <p:stCondLst>
                              <p:cond delay="7000"/>
                            </p:stCondLst>
                            <p:childTnLst>
                              <p:par>
                                <p:cTn id="58" presetID="42" presetClass="entr" presetSubtype="0"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 presetClass="entr" presetSubtype="2"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1+#ppt_w/2"/>
                                          </p:val>
                                        </p:tav>
                                        <p:tav tm="100000">
                                          <p:val>
                                            <p:strVal val="#ppt_x"/>
                                          </p:val>
                                        </p:tav>
                                      </p:tavLst>
                                    </p:anim>
                                    <p:anim calcmode="lin" valueType="num">
                                      <p:cBhvr additive="base">
                                        <p:cTn id="6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窗帘, 家具&#10;&#10;已生成极高可信度的说明">
            <a:extLst>
              <a:ext uri="{FF2B5EF4-FFF2-40B4-BE49-F238E27FC236}">
                <a16:creationId xmlns:a16="http://schemas.microsoft.com/office/drawing/2014/main" id="{4FCC10BA-7AB1-4BFA-BE0F-C9B6B369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 y="0"/>
            <a:ext cx="12451766" cy="6858000"/>
          </a:xfrm>
          <a:prstGeom prst="rect">
            <a:avLst/>
          </a:prstGeom>
        </p:spPr>
      </p:pic>
      <p:pic>
        <p:nvPicPr>
          <p:cNvPr id="5" name="图片 4" descr="图片包含 物体&#10;&#10;已生成极高可信度的说明">
            <a:extLst>
              <a:ext uri="{FF2B5EF4-FFF2-40B4-BE49-F238E27FC236}">
                <a16:creationId xmlns:a16="http://schemas.microsoft.com/office/drawing/2014/main" id="{0F594080-A261-40D8-BC6E-50088B20C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84" y="-236569"/>
            <a:ext cx="6191250" cy="6705600"/>
          </a:xfrm>
          <a:prstGeom prst="rect">
            <a:avLst/>
          </a:prstGeom>
        </p:spPr>
      </p:pic>
      <p:pic>
        <p:nvPicPr>
          <p:cNvPr id="6" name="图片 5" descr="图片包含 物体&#10;&#10;已生成极高可信度的说明">
            <a:extLst>
              <a:ext uri="{FF2B5EF4-FFF2-40B4-BE49-F238E27FC236}">
                <a16:creationId xmlns:a16="http://schemas.microsoft.com/office/drawing/2014/main" id="{834397F2-5279-484F-92A7-8707EB08E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120" y="152400"/>
            <a:ext cx="6191250" cy="6705600"/>
          </a:xfrm>
          <a:prstGeom prst="rect">
            <a:avLst/>
          </a:prstGeom>
        </p:spPr>
      </p:pic>
      <p:sp>
        <p:nvSpPr>
          <p:cNvPr id="3" name="文本占位符 2"/>
          <p:cNvSpPr>
            <a:spLocks noGrp="1"/>
          </p:cNvSpPr>
          <p:nvPr>
            <p:ph type="body" sz="quarter" idx="4294967295"/>
          </p:nvPr>
        </p:nvSpPr>
        <p:spPr>
          <a:xfrm>
            <a:off x="5264690" y="4399358"/>
            <a:ext cx="6429377" cy="914400"/>
          </a:xfrm>
          <a:prstGeom prst="rect">
            <a:avLst/>
          </a:prstGeom>
        </p:spPr>
        <p:txBody>
          <a:bodyPr>
            <a:normAutofit fontScale="85000" lnSpcReduction="10000"/>
          </a:bodyPr>
          <a:lstStyle/>
          <a:p>
            <a:pPr marL="0" indent="0">
              <a:buNone/>
            </a:pPr>
            <a:r>
              <a:rPr kumimoji="0" lang="zh-CN" altLang="en-US" sz="6000" b="1" dirty="0">
                <a:solidFill>
                  <a:schemeClr val="bg1"/>
                </a:solidFill>
                <a:latin typeface="微软雅黑" panose="020B0503020204020204" pitchFamily="34" charset="-122"/>
                <a:ea typeface="微软雅黑" panose="020B0503020204020204" pitchFamily="34" charset="-122"/>
              </a:rPr>
              <a:t>火灾预防的基本概念</a:t>
            </a:r>
          </a:p>
        </p:txBody>
      </p:sp>
      <p:pic>
        <p:nvPicPr>
          <p:cNvPr id="9" name="图片 8" descr="图片包含 物体, 手表&#10;&#10;已生成极高可信度的说明">
            <a:extLst>
              <a:ext uri="{FF2B5EF4-FFF2-40B4-BE49-F238E27FC236}">
                <a16:creationId xmlns:a16="http://schemas.microsoft.com/office/drawing/2014/main" id="{6055F65F-8CE4-4070-AA07-9F423578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042" y="852620"/>
            <a:ext cx="3165538" cy="3230455"/>
          </a:xfrm>
          <a:prstGeom prst="rect">
            <a:avLst/>
          </a:prstGeom>
        </p:spPr>
      </p:pic>
      <p:pic>
        <p:nvPicPr>
          <p:cNvPr id="11" name="图片 10">
            <a:extLst>
              <a:ext uri="{FF2B5EF4-FFF2-40B4-BE49-F238E27FC236}">
                <a16:creationId xmlns:a16="http://schemas.microsoft.com/office/drawing/2014/main" id="{2BAD5A83-FDD9-4D1C-9310-B29ED8453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384" y="1272040"/>
            <a:ext cx="6273896" cy="4157210"/>
          </a:xfrm>
          <a:prstGeom prst="rect">
            <a:avLst/>
          </a:prstGeom>
        </p:spPr>
      </p:pic>
    </p:spTree>
    <p:extLst>
      <p:ext uri="{BB962C8B-B14F-4D97-AF65-F5344CB8AC3E}">
        <p14:creationId xmlns:p14="http://schemas.microsoft.com/office/powerpoint/2010/main" val="48928833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0-#ppt_h/2"/>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ppt_w</p:attrName>
                                            </p:attrNameLst>
                                          </p:cBhvr>
                                          <p:tavLst>
                                            <p:tav tm="0" fmla="#ppt_w*sin(2.5*pi*$)">
                                              <p:val>
                                                <p:fltVal val="0"/>
                                              </p:val>
                                            </p:tav>
                                            <p:tav tm="100000">
                                              <p:val>
                                                <p:fltVal val="1"/>
                                              </p:val>
                                            </p:tav>
                                          </p:tavLst>
                                        </p:anim>
                                        <p:anim calcmode="lin" valueType="num">
                                          <p:cBhvr>
                                            <p:cTn id="18" dur="1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a:extLst>
              <a:ext uri="{FF2B5EF4-FFF2-40B4-BE49-F238E27FC236}">
                <a16:creationId xmlns:a16="http://schemas.microsoft.com/office/drawing/2014/main" id="{F534EE6E-AD31-4513-AC57-45F3B69E7086}"/>
              </a:ext>
            </a:extLst>
          </p:cNvPr>
          <p:cNvGrpSpPr/>
          <p:nvPr/>
        </p:nvGrpSpPr>
        <p:grpSpPr>
          <a:xfrm>
            <a:off x="631273" y="1614531"/>
            <a:ext cx="3352755" cy="2890306"/>
            <a:chOff x="7221136" y="1484760"/>
            <a:chExt cx="3352755" cy="2890306"/>
          </a:xfrm>
        </p:grpSpPr>
        <p:sp>
          <p:nvSpPr>
            <p:cNvPr id="43" name="等腰三角形 42">
              <a:extLst>
                <a:ext uri="{FF2B5EF4-FFF2-40B4-BE49-F238E27FC236}">
                  <a16:creationId xmlns:a16="http://schemas.microsoft.com/office/drawing/2014/main" id="{90AB2B0A-C917-4B1C-8732-152812225B2E}"/>
                </a:ext>
              </a:extLst>
            </p:cNvPr>
            <p:cNvSpPr/>
            <p:nvPr/>
          </p:nvSpPr>
          <p:spPr>
            <a:xfrm>
              <a:off x="7221136" y="1484760"/>
              <a:ext cx="3352755" cy="2890306"/>
            </a:xfrm>
            <a:prstGeom prst="triangl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44" name="等腰三角形 43">
              <a:extLst>
                <a:ext uri="{FF2B5EF4-FFF2-40B4-BE49-F238E27FC236}">
                  <a16:creationId xmlns:a16="http://schemas.microsoft.com/office/drawing/2014/main" id="{9FC2E487-6DAD-4D1A-8AE5-D0127B496BAA}"/>
                </a:ext>
              </a:extLst>
            </p:cNvPr>
            <p:cNvSpPr/>
            <p:nvPr/>
          </p:nvSpPr>
          <p:spPr>
            <a:xfrm>
              <a:off x="7407588" y="1655375"/>
              <a:ext cx="2983649" cy="2606228"/>
            </a:xfrm>
            <a:prstGeom prst="triangl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en-US" altLang="zh-CN" sz="1050" b="1" kern="0" dirty="0">
                <a:solidFill>
                  <a:schemeClr val="bg1"/>
                </a:solidFill>
                <a:latin typeface="微软雅黑" panose="020B0503020204020204" pitchFamily="34" charset="-122"/>
                <a:ea typeface="微软雅黑" panose="020B0503020204020204" pitchFamily="34" charset="-122"/>
              </a:endParaRPr>
            </a:p>
          </p:txBody>
        </p:sp>
        <p:sp>
          <p:nvSpPr>
            <p:cNvPr id="45" name="矩形 44">
              <a:extLst>
                <a:ext uri="{FF2B5EF4-FFF2-40B4-BE49-F238E27FC236}">
                  <a16:creationId xmlns:a16="http://schemas.microsoft.com/office/drawing/2014/main" id="{E517C066-49B1-4CE7-BFE9-193CDBDDE8DE}"/>
                </a:ext>
              </a:extLst>
            </p:cNvPr>
            <p:cNvSpPr/>
            <p:nvPr/>
          </p:nvSpPr>
          <p:spPr>
            <a:xfrm>
              <a:off x="7985979" y="3040694"/>
              <a:ext cx="1823067" cy="1077218"/>
            </a:xfrm>
            <a:prstGeom prst="rect">
              <a:avLst/>
            </a:prstGeom>
          </p:spPr>
          <p:txBody>
            <a:bodyPr wrap="squar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cs typeface="+mn-ea"/>
                  <a:sym typeface="+mn-lt"/>
                </a:rPr>
                <a:t>燃烧的</a:t>
              </a:r>
              <a:endParaRPr lang="en-US" altLang="zh-CN" sz="3200" b="1" dirty="0">
                <a:solidFill>
                  <a:schemeClr val="bg1"/>
                </a:solidFill>
                <a:latin typeface="微软雅黑" panose="020B0503020204020204" pitchFamily="34" charset="-122"/>
                <a:ea typeface="微软雅黑" panose="020B0503020204020204" pitchFamily="34" charset="-122"/>
                <a:cs typeface="+mn-ea"/>
                <a:sym typeface="+mn-lt"/>
              </a:endParaRPr>
            </a:p>
            <a:p>
              <a:pPr algn="ctr"/>
              <a:r>
                <a:rPr lang="zh-CN" altLang="en-US" sz="3200" b="1" dirty="0">
                  <a:solidFill>
                    <a:schemeClr val="bg1"/>
                  </a:solidFill>
                  <a:latin typeface="微软雅黑" panose="020B0503020204020204" pitchFamily="34" charset="-122"/>
                  <a:ea typeface="微软雅黑" panose="020B0503020204020204" pitchFamily="34" charset="-122"/>
                  <a:cs typeface="+mn-ea"/>
                  <a:sym typeface="+mn-lt"/>
                </a:rPr>
                <a:t>基本条件</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25" name="标题 24">
            <a:extLst>
              <a:ext uri="{FF2B5EF4-FFF2-40B4-BE49-F238E27FC236}">
                <a16:creationId xmlns:a16="http://schemas.microsoft.com/office/drawing/2014/main" id="{D28E7EE7-206D-43B5-ADCE-DCF85A466A9D}"/>
              </a:ext>
            </a:extLst>
          </p:cNvPr>
          <p:cNvSpPr>
            <a:spLocks noGrp="1"/>
          </p:cNvSpPr>
          <p:nvPr>
            <p:ph type="title"/>
          </p:nvPr>
        </p:nvSpPr>
        <p:spPr/>
        <p:txBody>
          <a:bodyPr/>
          <a:lstStyle/>
          <a:p>
            <a:r>
              <a:rPr lang="zh-CN" altLang="en-US" dirty="0"/>
              <a:t>火灾预防的基本概念</a:t>
            </a:r>
          </a:p>
        </p:txBody>
      </p:sp>
      <p:grpSp>
        <p:nvGrpSpPr>
          <p:cNvPr id="33" name="组合 32">
            <a:extLst>
              <a:ext uri="{FF2B5EF4-FFF2-40B4-BE49-F238E27FC236}">
                <a16:creationId xmlns:a16="http://schemas.microsoft.com/office/drawing/2014/main" id="{3F34EEA0-77F5-4431-ABAE-9B659CED19E9}"/>
              </a:ext>
            </a:extLst>
          </p:cNvPr>
          <p:cNvGrpSpPr/>
          <p:nvPr/>
        </p:nvGrpSpPr>
        <p:grpSpPr>
          <a:xfrm>
            <a:off x="2967363" y="2085525"/>
            <a:ext cx="3352755" cy="2890306"/>
            <a:chOff x="7221136" y="1484760"/>
            <a:chExt cx="3352755" cy="2890306"/>
          </a:xfrm>
        </p:grpSpPr>
        <p:sp>
          <p:nvSpPr>
            <p:cNvPr id="31" name="等腰三角形 30">
              <a:extLst>
                <a:ext uri="{FF2B5EF4-FFF2-40B4-BE49-F238E27FC236}">
                  <a16:creationId xmlns:a16="http://schemas.microsoft.com/office/drawing/2014/main" id="{8FB7BDF2-46A8-46AF-A1A2-47620C058011}"/>
                </a:ext>
              </a:extLst>
            </p:cNvPr>
            <p:cNvSpPr/>
            <p:nvPr/>
          </p:nvSpPr>
          <p:spPr>
            <a:xfrm>
              <a:off x="7221136" y="1484760"/>
              <a:ext cx="3352755" cy="2890306"/>
            </a:xfrm>
            <a:prstGeom prst="triangl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32" name="等腰三角形 31">
              <a:extLst>
                <a:ext uri="{FF2B5EF4-FFF2-40B4-BE49-F238E27FC236}">
                  <a16:creationId xmlns:a16="http://schemas.microsoft.com/office/drawing/2014/main" id="{EB1A881E-A041-4E0A-B2A8-2A7FBA8ED76B}"/>
                </a:ext>
              </a:extLst>
            </p:cNvPr>
            <p:cNvSpPr/>
            <p:nvPr/>
          </p:nvSpPr>
          <p:spPr>
            <a:xfrm>
              <a:off x="7407588" y="1655375"/>
              <a:ext cx="2983649" cy="2606228"/>
            </a:xfrm>
            <a:prstGeom prst="triangl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en-US" altLang="zh-CN" sz="1050" b="1" kern="0" dirty="0">
                <a:solidFill>
                  <a:schemeClr val="bg1"/>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3B844381-BA3A-4E73-B3E8-2CCBD0D83077}"/>
                </a:ext>
              </a:extLst>
            </p:cNvPr>
            <p:cNvSpPr/>
            <p:nvPr/>
          </p:nvSpPr>
          <p:spPr>
            <a:xfrm>
              <a:off x="7421876" y="2299353"/>
              <a:ext cx="2972962" cy="1932837"/>
            </a:xfrm>
            <a:prstGeom prst="rect">
              <a:avLst/>
            </a:prstGeom>
          </p:spPr>
          <p:txBody>
            <a:bodyPr wrap="square">
              <a:spAutoFit/>
            </a:bodyPr>
            <a:lstStyle/>
            <a:p>
              <a:pPr algn="ctr" defTabSz="1146175">
                <a:lnSpc>
                  <a:spcPct val="130000"/>
                </a:lnSpc>
              </a:pPr>
              <a:r>
                <a:rPr lang="zh-CN" altLang="en-US" sz="4400" b="1" kern="0" dirty="0">
                  <a:solidFill>
                    <a:schemeClr val="bg1"/>
                  </a:solidFill>
                  <a:latin typeface="微软雅黑" panose="020B0503020204020204" pitchFamily="34" charset="-122"/>
                  <a:ea typeface="微软雅黑" panose="020B0503020204020204" pitchFamily="34" charset="-122"/>
                </a:rPr>
                <a:t>①</a:t>
              </a:r>
              <a:endParaRPr lang="en-US" altLang="zh-CN" sz="4400" b="1" kern="0" dirty="0">
                <a:solidFill>
                  <a:schemeClr val="bg1"/>
                </a:solidFill>
                <a:latin typeface="微软雅黑" panose="020B0503020204020204" pitchFamily="34" charset="-122"/>
                <a:ea typeface="微软雅黑" panose="020B0503020204020204" pitchFamily="34" charset="-122"/>
              </a:endParaRPr>
            </a:p>
            <a:p>
              <a:pPr algn="ctr" defTabSz="1146175">
                <a:lnSpc>
                  <a:spcPct val="130000"/>
                </a:lnSpc>
              </a:pPr>
              <a:r>
                <a:rPr lang="zh-CN" altLang="en-US" sz="2400" dirty="0">
                  <a:solidFill>
                    <a:schemeClr val="bg1"/>
                  </a:solidFill>
                  <a:latin typeface="微软雅黑" panose="020B0503020204020204" pitchFamily="34" charset="-122"/>
                  <a:ea typeface="微软雅黑" panose="020B0503020204020204" pitchFamily="34" charset="-122"/>
                  <a:cs typeface="+mn-ea"/>
                  <a:sym typeface="+mn-lt"/>
                </a:rPr>
                <a:t>一定的温度</a:t>
              </a:r>
              <a:endParaRPr lang="en-US" altLang="zh-CN" sz="2400" dirty="0">
                <a:solidFill>
                  <a:schemeClr val="bg1"/>
                </a:solidFill>
                <a:latin typeface="微软雅黑" panose="020B0503020204020204" pitchFamily="34" charset="-122"/>
                <a:ea typeface="微软雅黑" panose="020B0503020204020204" pitchFamily="34" charset="-122"/>
                <a:cs typeface="+mn-ea"/>
                <a:sym typeface="+mn-lt"/>
              </a:endParaRPr>
            </a:p>
            <a:p>
              <a:pPr algn="ctr" defTabSz="1146175">
                <a:lnSpc>
                  <a:spcPct val="130000"/>
                </a:lnSpc>
              </a:pPr>
              <a:r>
                <a:rPr lang="zh-CN" altLang="en-US" sz="2400" dirty="0">
                  <a:solidFill>
                    <a:schemeClr val="bg1"/>
                  </a:solidFill>
                  <a:latin typeface="微软雅黑" panose="020B0503020204020204" pitchFamily="34" charset="-122"/>
                  <a:ea typeface="微软雅黑" panose="020B0503020204020204" pitchFamily="34" charset="-122"/>
                  <a:cs typeface="+mn-ea"/>
                  <a:sym typeface="+mn-lt"/>
                </a:rPr>
                <a:t>物质燃烧的温度</a:t>
              </a:r>
              <a:endParaRPr lang="en-US" altLang="zh-CN" sz="1600" b="1" kern="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a:extLst>
              <a:ext uri="{FF2B5EF4-FFF2-40B4-BE49-F238E27FC236}">
                <a16:creationId xmlns:a16="http://schemas.microsoft.com/office/drawing/2014/main" id="{A09FBC6D-92F3-41CF-ACC8-400438C31257}"/>
              </a:ext>
            </a:extLst>
          </p:cNvPr>
          <p:cNvGrpSpPr/>
          <p:nvPr/>
        </p:nvGrpSpPr>
        <p:grpSpPr>
          <a:xfrm>
            <a:off x="5541547" y="2419731"/>
            <a:ext cx="3352755" cy="2890306"/>
            <a:chOff x="7221136" y="1484760"/>
            <a:chExt cx="3352755" cy="2890306"/>
          </a:xfrm>
        </p:grpSpPr>
        <p:sp>
          <p:nvSpPr>
            <p:cNvPr id="35" name="等腰三角形 34">
              <a:extLst>
                <a:ext uri="{FF2B5EF4-FFF2-40B4-BE49-F238E27FC236}">
                  <a16:creationId xmlns:a16="http://schemas.microsoft.com/office/drawing/2014/main" id="{F1DB69A2-C251-4890-82CE-33F6BFA8ED30}"/>
                </a:ext>
              </a:extLst>
            </p:cNvPr>
            <p:cNvSpPr/>
            <p:nvPr/>
          </p:nvSpPr>
          <p:spPr>
            <a:xfrm>
              <a:off x="7221136" y="1484760"/>
              <a:ext cx="3352755" cy="2890306"/>
            </a:xfrm>
            <a:prstGeom prst="triangl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36" name="等腰三角形 35">
              <a:extLst>
                <a:ext uri="{FF2B5EF4-FFF2-40B4-BE49-F238E27FC236}">
                  <a16:creationId xmlns:a16="http://schemas.microsoft.com/office/drawing/2014/main" id="{15E82495-4199-403C-9A80-4DC9EA950DCE}"/>
                </a:ext>
              </a:extLst>
            </p:cNvPr>
            <p:cNvSpPr/>
            <p:nvPr/>
          </p:nvSpPr>
          <p:spPr>
            <a:xfrm>
              <a:off x="7407588" y="1655375"/>
              <a:ext cx="2983649" cy="2606228"/>
            </a:xfrm>
            <a:prstGeom prst="triangl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en-US" altLang="zh-CN" sz="1050" b="1" kern="0" dirty="0">
                <a:solidFill>
                  <a:schemeClr val="bg1"/>
                </a:solidFill>
                <a:latin typeface="微软雅黑" panose="020B0503020204020204" pitchFamily="34" charset="-122"/>
                <a:ea typeface="微软雅黑" panose="020B0503020204020204" pitchFamily="34" charset="-122"/>
              </a:endParaRPr>
            </a:p>
          </p:txBody>
        </p:sp>
      </p:grpSp>
      <p:sp>
        <p:nvSpPr>
          <p:cNvPr id="12" name="矩形 34"/>
          <p:cNvSpPr>
            <a:spLocks noChangeArrowheads="1"/>
          </p:cNvSpPr>
          <p:nvPr/>
        </p:nvSpPr>
        <p:spPr bwMode="auto">
          <a:xfrm>
            <a:off x="5606709" y="3323280"/>
            <a:ext cx="3222429" cy="169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146175">
              <a:lnSpc>
                <a:spcPct val="130000"/>
              </a:lnSpc>
            </a:pPr>
            <a:r>
              <a:rPr lang="zh-CN" altLang="en-US" sz="3510" b="1" kern="0" dirty="0">
                <a:solidFill>
                  <a:schemeClr val="bg1"/>
                </a:solidFill>
                <a:latin typeface="微软雅黑" panose="020B0503020204020204" pitchFamily="34" charset="-122"/>
                <a:ea typeface="微软雅黑" panose="020B0503020204020204" pitchFamily="34" charset="-122"/>
              </a:rPr>
              <a:t>② </a:t>
            </a:r>
            <a:endParaRPr lang="en-US" altLang="zh-CN" sz="3510" b="1" kern="0" dirty="0">
              <a:solidFill>
                <a:schemeClr val="bg1"/>
              </a:solidFill>
              <a:latin typeface="微软雅黑" panose="020B0503020204020204" pitchFamily="34" charset="-122"/>
              <a:ea typeface="微软雅黑" panose="020B0503020204020204" pitchFamily="34" charset="-122"/>
            </a:endParaRPr>
          </a:p>
          <a:p>
            <a:pPr algn="ctr" defTabSz="1146175">
              <a:lnSpc>
                <a:spcPct val="130000"/>
              </a:lnSpc>
            </a:pPr>
            <a:r>
              <a:rPr lang="zh-CN" altLang="en-US" sz="2255" kern="0" dirty="0">
                <a:solidFill>
                  <a:schemeClr val="bg1"/>
                </a:solidFill>
                <a:latin typeface="微软雅黑" panose="020B0503020204020204" pitchFamily="34" charset="-122"/>
                <a:ea typeface="微软雅黑" panose="020B0503020204020204" pitchFamily="34" charset="-122"/>
              </a:rPr>
              <a:t>助燃物</a:t>
            </a:r>
            <a:endParaRPr lang="en-US" altLang="zh-CN" sz="2255" kern="0" dirty="0">
              <a:solidFill>
                <a:schemeClr val="bg1"/>
              </a:solidFill>
              <a:latin typeface="微软雅黑" panose="020B0503020204020204" pitchFamily="34" charset="-122"/>
              <a:ea typeface="微软雅黑" panose="020B0503020204020204" pitchFamily="34" charset="-122"/>
            </a:endParaRPr>
          </a:p>
          <a:p>
            <a:pPr algn="ctr" defTabSz="1146175">
              <a:lnSpc>
                <a:spcPct val="130000"/>
              </a:lnSpc>
            </a:pPr>
            <a:r>
              <a:rPr lang="zh-CN" altLang="en-US" sz="2255" kern="0" dirty="0">
                <a:solidFill>
                  <a:schemeClr val="bg1"/>
                </a:solidFill>
                <a:latin typeface="微软雅黑" panose="020B0503020204020204" pitchFamily="34" charset="-122"/>
                <a:ea typeface="微软雅黑" panose="020B0503020204020204" pitchFamily="34" charset="-122"/>
              </a:rPr>
              <a:t>氧或氧化剂</a:t>
            </a:r>
            <a:endParaRPr lang="zh-CN" altLang="en-US" sz="2255" b="1" kern="0" dirty="0">
              <a:solidFill>
                <a:schemeClr val="bg1"/>
              </a:solidFill>
              <a:ea typeface="微软雅黑" panose="020B0503020204020204" pitchFamily="34" charset="-122"/>
            </a:endParaRPr>
          </a:p>
        </p:txBody>
      </p:sp>
      <p:grpSp>
        <p:nvGrpSpPr>
          <p:cNvPr id="41" name="组合 40">
            <a:extLst>
              <a:ext uri="{FF2B5EF4-FFF2-40B4-BE49-F238E27FC236}">
                <a16:creationId xmlns:a16="http://schemas.microsoft.com/office/drawing/2014/main" id="{8A13CC94-B357-4768-9DCD-BF722CCBCC6C}"/>
              </a:ext>
            </a:extLst>
          </p:cNvPr>
          <p:cNvGrpSpPr/>
          <p:nvPr/>
        </p:nvGrpSpPr>
        <p:grpSpPr>
          <a:xfrm>
            <a:off x="7929279" y="2725361"/>
            <a:ext cx="3352755" cy="2890306"/>
            <a:chOff x="7659759" y="3291724"/>
            <a:chExt cx="3352755" cy="2890306"/>
          </a:xfrm>
        </p:grpSpPr>
        <p:grpSp>
          <p:nvGrpSpPr>
            <p:cNvPr id="38" name="组合 37">
              <a:extLst>
                <a:ext uri="{FF2B5EF4-FFF2-40B4-BE49-F238E27FC236}">
                  <a16:creationId xmlns:a16="http://schemas.microsoft.com/office/drawing/2014/main" id="{C6360E3F-D849-44B1-86A6-A7AEEDB7C3D0}"/>
                </a:ext>
              </a:extLst>
            </p:cNvPr>
            <p:cNvGrpSpPr/>
            <p:nvPr/>
          </p:nvGrpSpPr>
          <p:grpSpPr>
            <a:xfrm>
              <a:off x="7659759" y="3291724"/>
              <a:ext cx="3352755" cy="2890306"/>
              <a:chOff x="7221136" y="1484760"/>
              <a:chExt cx="3352755" cy="2890306"/>
            </a:xfrm>
          </p:grpSpPr>
          <p:sp>
            <p:nvSpPr>
              <p:cNvPr id="39" name="等腰三角形 38">
                <a:extLst>
                  <a:ext uri="{FF2B5EF4-FFF2-40B4-BE49-F238E27FC236}">
                    <a16:creationId xmlns:a16="http://schemas.microsoft.com/office/drawing/2014/main" id="{B2636662-1331-41C4-8BF4-BBD5734A3B09}"/>
                  </a:ext>
                </a:extLst>
              </p:cNvPr>
              <p:cNvSpPr/>
              <p:nvPr/>
            </p:nvSpPr>
            <p:spPr>
              <a:xfrm>
                <a:off x="7221136" y="1484760"/>
                <a:ext cx="3352755" cy="2890306"/>
              </a:xfrm>
              <a:prstGeom prst="triangle">
                <a:avLst/>
              </a:prstGeom>
              <a:solidFill>
                <a:schemeClr val="bg1"/>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kern="0">
                  <a:solidFill>
                    <a:schemeClr val="tx1"/>
                  </a:solidFill>
                  <a:latin typeface="微软雅黑" panose="020B0503020204020204" pitchFamily="34" charset="-122"/>
                  <a:ea typeface="微软雅黑" panose="020B0503020204020204" pitchFamily="34" charset="-122"/>
                </a:endParaRPr>
              </a:p>
            </p:txBody>
          </p:sp>
          <p:sp>
            <p:nvSpPr>
              <p:cNvPr id="40" name="等腰三角形 39">
                <a:extLst>
                  <a:ext uri="{FF2B5EF4-FFF2-40B4-BE49-F238E27FC236}">
                    <a16:creationId xmlns:a16="http://schemas.microsoft.com/office/drawing/2014/main" id="{F8DF9BC1-D86A-4262-A5D2-46D2C5DC94E3}"/>
                  </a:ext>
                </a:extLst>
              </p:cNvPr>
              <p:cNvSpPr/>
              <p:nvPr/>
            </p:nvSpPr>
            <p:spPr>
              <a:xfrm>
                <a:off x="7407588" y="1655375"/>
                <a:ext cx="2983649" cy="2606228"/>
              </a:xfrm>
              <a:prstGeom prst="triangle">
                <a:avLst/>
              </a:prstGeom>
              <a:solidFill>
                <a:srgbClr val="C51C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46175">
                  <a:lnSpc>
                    <a:spcPct val="130000"/>
                  </a:lnSpc>
                </a:pPr>
                <a:endParaRPr lang="en-US" altLang="zh-CN" sz="1050" b="1" kern="0" dirty="0">
                  <a:solidFill>
                    <a:schemeClr val="bg1"/>
                  </a:solidFill>
                  <a:latin typeface="微软雅黑" panose="020B0503020204020204" pitchFamily="34" charset="-122"/>
                  <a:ea typeface="微软雅黑" panose="020B0503020204020204" pitchFamily="34" charset="-122"/>
                </a:endParaRPr>
              </a:p>
            </p:txBody>
          </p:sp>
        </p:grpSp>
        <p:sp>
          <p:nvSpPr>
            <p:cNvPr id="19" name="矩形 63"/>
            <p:cNvSpPr>
              <a:spLocks noChangeArrowheads="1"/>
            </p:cNvSpPr>
            <p:nvPr/>
          </p:nvSpPr>
          <p:spPr bwMode="auto">
            <a:xfrm>
              <a:off x="7939162" y="4470908"/>
              <a:ext cx="2662311" cy="12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146175">
                <a:lnSpc>
                  <a:spcPct val="130000"/>
                </a:lnSpc>
              </a:pPr>
              <a:r>
                <a:rPr lang="zh-CN" altLang="en-US" sz="3510" b="1" kern="0" dirty="0">
                  <a:solidFill>
                    <a:schemeClr val="bg1"/>
                  </a:solidFill>
                  <a:latin typeface="微软雅黑" panose="020B0503020204020204" pitchFamily="34" charset="-122"/>
                  <a:ea typeface="微软雅黑" panose="020B0503020204020204" pitchFamily="34" charset="-122"/>
                </a:rPr>
                <a:t>③ </a:t>
              </a:r>
              <a:endParaRPr lang="en-US" altLang="zh-CN" sz="3510" b="1" kern="0" dirty="0">
                <a:solidFill>
                  <a:schemeClr val="bg1"/>
                </a:solidFill>
                <a:latin typeface="微软雅黑" panose="020B0503020204020204" pitchFamily="34" charset="-122"/>
                <a:ea typeface="微软雅黑" panose="020B0503020204020204" pitchFamily="34" charset="-122"/>
              </a:endParaRPr>
            </a:p>
            <a:p>
              <a:pPr algn="ctr" defTabSz="1146175">
                <a:lnSpc>
                  <a:spcPct val="130000"/>
                </a:lnSpc>
              </a:pPr>
              <a:r>
                <a:rPr lang="zh-CN" altLang="en-US" sz="2255" kern="0" dirty="0">
                  <a:solidFill>
                    <a:schemeClr val="bg1"/>
                  </a:solidFill>
                  <a:latin typeface="微软雅黑" panose="020B0503020204020204" pitchFamily="34" charset="-122"/>
                  <a:ea typeface="微软雅黑" panose="020B0503020204020204" pitchFamily="34" charset="-122"/>
                </a:rPr>
                <a:t>可燃物质</a:t>
              </a:r>
            </a:p>
          </p:txBody>
        </p:sp>
      </p:grpSp>
    </p:spTree>
    <p:extLst>
      <p:ext uri="{BB962C8B-B14F-4D97-AF65-F5344CB8AC3E}">
        <p14:creationId xmlns:p14="http://schemas.microsoft.com/office/powerpoint/2010/main" val="96909096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1000" fill="hold"/>
                                        <p:tgtEl>
                                          <p:spTgt spid="33"/>
                                        </p:tgtEl>
                                        <p:attrNameLst>
                                          <p:attrName>ppt_w</p:attrName>
                                        </p:attrNameLst>
                                      </p:cBhvr>
                                      <p:tavLst>
                                        <p:tav tm="0">
                                          <p:val>
                                            <p:fltVal val="0"/>
                                          </p:val>
                                        </p:tav>
                                        <p:tav tm="100000">
                                          <p:val>
                                            <p:strVal val="#ppt_w"/>
                                          </p:val>
                                        </p:tav>
                                      </p:tavLst>
                                    </p:anim>
                                    <p:anim calcmode="lin" valueType="num">
                                      <p:cBhvr>
                                        <p:cTn id="15" dur="1000" fill="hold"/>
                                        <p:tgtEl>
                                          <p:spTgt spid="33"/>
                                        </p:tgtEl>
                                        <p:attrNameLst>
                                          <p:attrName>ppt_h</p:attrName>
                                        </p:attrNameLst>
                                      </p:cBhvr>
                                      <p:tavLst>
                                        <p:tav tm="0">
                                          <p:val>
                                            <p:fltVal val="0"/>
                                          </p:val>
                                        </p:tav>
                                        <p:tav tm="100000">
                                          <p:val>
                                            <p:strVal val="#ppt_h"/>
                                          </p:val>
                                        </p:tav>
                                      </p:tavLst>
                                    </p:anim>
                                    <p:anim calcmode="lin" valueType="num">
                                      <p:cBhvr>
                                        <p:cTn id="16"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fltVal val="0"/>
                                          </p:val>
                                        </p:tav>
                                        <p:tav tm="100000">
                                          <p:val>
                                            <p:strVal val="#ppt_w"/>
                                          </p:val>
                                        </p:tav>
                                      </p:tavLst>
                                    </p:anim>
                                    <p:anim calcmode="lin" valueType="num">
                                      <p:cBhvr>
                                        <p:cTn id="22" dur="1000" fill="hold"/>
                                        <p:tgtEl>
                                          <p:spTgt spid="34"/>
                                        </p:tgtEl>
                                        <p:attrNameLst>
                                          <p:attrName>ppt_h</p:attrName>
                                        </p:attrNameLst>
                                      </p:cBhvr>
                                      <p:tavLst>
                                        <p:tav tm="0">
                                          <p:val>
                                            <p:fltVal val="0"/>
                                          </p:val>
                                        </p:tav>
                                        <p:tav tm="100000">
                                          <p:val>
                                            <p:strVal val="#ppt_h"/>
                                          </p:val>
                                        </p:tav>
                                      </p:tavLst>
                                    </p:anim>
                                    <p:anim calcmode="lin" valueType="num">
                                      <p:cBhvr>
                                        <p:cTn id="23"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1000" fill="hold"/>
                                        <p:tgtEl>
                                          <p:spTgt spid="41"/>
                                        </p:tgtEl>
                                        <p:attrNameLst>
                                          <p:attrName>ppt_w</p:attrName>
                                        </p:attrNameLst>
                                      </p:cBhvr>
                                      <p:tavLst>
                                        <p:tav tm="0">
                                          <p:val>
                                            <p:fltVal val="0"/>
                                          </p:val>
                                        </p:tav>
                                        <p:tav tm="100000">
                                          <p:val>
                                            <p:strVal val="#ppt_w"/>
                                          </p:val>
                                        </p:tav>
                                      </p:tavLst>
                                    </p:anim>
                                    <p:anim calcmode="lin" valueType="num">
                                      <p:cBhvr>
                                        <p:cTn id="29" dur="1000" fill="hold"/>
                                        <p:tgtEl>
                                          <p:spTgt spid="41"/>
                                        </p:tgtEl>
                                        <p:attrNameLst>
                                          <p:attrName>ppt_h</p:attrName>
                                        </p:attrNameLst>
                                      </p:cBhvr>
                                      <p:tavLst>
                                        <p:tav tm="0">
                                          <p:val>
                                            <p:fltVal val="0"/>
                                          </p:val>
                                        </p:tav>
                                        <p:tav tm="100000">
                                          <p:val>
                                            <p:strVal val="#ppt_h"/>
                                          </p:val>
                                        </p:tav>
                                      </p:tavLst>
                                    </p:anim>
                                    <p:anim calcmode="lin" valueType="num">
                                      <p:cBhvr>
                                        <p:cTn id="30"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洁商务消防安全知识培训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3945</Words>
  <PresentationFormat>宽屏</PresentationFormat>
  <Paragraphs>294</Paragraphs>
  <Slides>53</Slides>
  <Notes>53</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53</vt:i4>
      </vt:variant>
    </vt:vector>
  </HeadingPairs>
  <TitlesOfParts>
    <vt:vector size="62" baseType="lpstr">
      <vt:lpstr>新細明體</vt:lpstr>
      <vt:lpstr>等线</vt:lpstr>
      <vt:lpstr>等线 Light</vt:lpstr>
      <vt:lpstr>宋体</vt:lpstr>
      <vt:lpstr>微软雅黑</vt:lpstr>
      <vt:lpstr>Arial</vt:lpstr>
      <vt:lpstr>Calibri</vt:lpstr>
      <vt:lpstr>Wingdings</vt:lpstr>
      <vt:lpstr>Office 主题​​</vt:lpstr>
      <vt:lpstr>PowerPoint 演示文稿</vt:lpstr>
      <vt:lpstr>PowerPoint 演示文稿</vt:lpstr>
      <vt:lpstr>培训大纲</vt:lpstr>
      <vt:lpstr>PowerPoint 演示文稿</vt:lpstr>
      <vt:lpstr>消防安全要求 </vt:lpstr>
      <vt:lpstr>消防安全要求 </vt:lpstr>
      <vt:lpstr>消防安全要求</vt:lpstr>
      <vt:lpstr>PowerPoint 演示文稿</vt:lpstr>
      <vt:lpstr>火灾预防的基本概念</vt:lpstr>
      <vt:lpstr>PowerPoint 演示文稿</vt:lpstr>
      <vt:lpstr>灭火的基本方法 </vt:lpstr>
      <vt:lpstr>PowerPoint 演示文稿</vt:lpstr>
      <vt:lpstr>火灾种类 </vt:lpstr>
      <vt:lpstr>PowerPoint 演示文稿</vt:lpstr>
      <vt:lpstr>发生火灾时怎么办 </vt:lpstr>
      <vt:lpstr>PowerPoint 演示文稿</vt:lpstr>
      <vt:lpstr>灭火剂分类</vt:lpstr>
      <vt:lpstr>灭火剂分类 </vt:lpstr>
      <vt:lpstr>灭火剂分类 </vt:lpstr>
      <vt:lpstr>灭火剂分类 </vt:lpstr>
      <vt:lpstr>灭火剂分类 </vt:lpstr>
      <vt:lpstr>PowerPoint 演示文稿</vt:lpstr>
      <vt:lpstr>灭火器的使用方法 </vt:lpstr>
      <vt:lpstr>PowerPoint 演示文稿</vt:lpstr>
      <vt:lpstr>消防栓与水带的使用</vt:lpstr>
      <vt:lpstr>PowerPoint 演示文稿</vt:lpstr>
      <vt:lpstr>救火常识知识 </vt:lpstr>
      <vt:lpstr>救火常识知识</vt:lpstr>
      <vt:lpstr>救火常识知识</vt:lpstr>
      <vt:lpstr>救火常识知识</vt:lpstr>
      <vt:lpstr>救火常识知识 </vt:lpstr>
      <vt:lpstr>PowerPoint 演示文稿</vt:lpstr>
      <vt:lpstr>火场人员抢救 </vt:lpstr>
      <vt:lpstr>PowerPoint 演示文稿</vt:lpstr>
      <vt:lpstr>火场逃生术 </vt:lpstr>
      <vt:lpstr>火场逃生术 </vt:lpstr>
      <vt:lpstr>火场逃生术 </vt:lpstr>
      <vt:lpstr>火场逃生术 </vt:lpstr>
      <vt:lpstr>火场逃生术 </vt:lpstr>
      <vt:lpstr>火场逃生术 </vt:lpstr>
      <vt:lpstr>火场逃生术 </vt:lpstr>
      <vt:lpstr>火场逃生术 </vt:lpstr>
      <vt:lpstr>火场逃生术 </vt:lpstr>
      <vt:lpstr>火场逃生术 </vt:lpstr>
      <vt:lpstr>火场逃生术 </vt:lpstr>
      <vt:lpstr>火场逃生术</vt:lpstr>
      <vt:lpstr>火场逃生术 </vt:lpstr>
      <vt:lpstr>火场逃生术 </vt:lpstr>
      <vt:lpstr>火场逃生术 </vt:lpstr>
      <vt:lpstr>火场逃生术 </vt:lpstr>
      <vt:lpstr>火场逃生术 </vt:lpstr>
      <vt:lpstr>火场逃生术 </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2017-09-26T07:31:53Z</dcterms:created>
  <dcterms:modified xsi:type="dcterms:W3CDTF">2018-01-19T12:42:38Z</dcterms:modified>
</cp:coreProperties>
</file>