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07" r:id="rId3"/>
    <p:sldId id="408" r:id="rId4"/>
    <p:sldId id="441" r:id="rId5"/>
    <p:sldId id="442" r:id="rId6"/>
    <p:sldId id="443" r:id="rId7"/>
    <p:sldId id="444" r:id="rId8"/>
    <p:sldId id="445"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D5ECFB"/>
    <a:srgbClr val="FF3399"/>
    <a:srgbClr val="FF0066"/>
    <a:srgbClr val="FF7C80"/>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6" d="100"/>
          <a:sy n="56" d="100"/>
        </p:scale>
        <p:origin x="213" y="5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A6302A04-BFE8-42E8-BA7A-7587B03180EE}"/>
    <pc:docChg chg="modSld">
      <pc:chgData name="Trang Ha" userId="270efafb50020bd6" providerId="LiveId" clId="{A6302A04-BFE8-42E8-BA7A-7587B03180EE}" dt="2022-07-30T05:43:20.385" v="46" actId="20577"/>
      <pc:docMkLst>
        <pc:docMk/>
      </pc:docMkLst>
      <pc:sldChg chg="modSp mod">
        <pc:chgData name="Trang Ha" userId="270efafb50020bd6" providerId="LiveId" clId="{A6302A04-BFE8-42E8-BA7A-7587B03180EE}" dt="2022-07-30T05:43:07.969" v="23" actId="20577"/>
        <pc:sldMkLst>
          <pc:docMk/>
          <pc:sldMk cId="0" sldId="408"/>
        </pc:sldMkLst>
        <pc:spChg chg="mod">
          <ac:chgData name="Trang Ha" userId="270efafb50020bd6" providerId="LiveId" clId="{A6302A04-BFE8-42E8-BA7A-7587B03180EE}" dt="2022-07-30T05:43:07.969" v="23" actId="20577"/>
          <ac:spMkLst>
            <pc:docMk/>
            <pc:sldMk cId="0" sldId="408"/>
            <ac:spMk id="21" creationId="{00000000-0000-0000-0000-000000000000}"/>
          </ac:spMkLst>
        </pc:spChg>
      </pc:sldChg>
      <pc:sldChg chg="modSp mod">
        <pc:chgData name="Trang Ha" userId="270efafb50020bd6" providerId="LiveId" clId="{A6302A04-BFE8-42E8-BA7A-7587B03180EE}" dt="2022-07-30T05:43:20.385" v="46" actId="20577"/>
        <pc:sldMkLst>
          <pc:docMk/>
          <pc:sldMk cId="587918865" sldId="442"/>
        </pc:sldMkLst>
        <pc:spChg chg="mod">
          <ac:chgData name="Trang Ha" userId="270efafb50020bd6" providerId="LiveId" clId="{A6302A04-BFE8-42E8-BA7A-7587B03180EE}" dt="2022-07-30T05:43:20.385" v="46" actId="20577"/>
          <ac:spMkLst>
            <pc:docMk/>
            <pc:sldMk cId="587918865" sldId="442"/>
            <ac:spMk id="2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3886200"/>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EM TIẾT KIỆM (T3)</a:t>
            </a: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măng cụt</a:t>
            </a: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Bưởi</a:t>
            </a: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Sầu riêng</a:t>
            </a: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Xoài</a:t>
            </a: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Chôm chôm</a:t>
            </a: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Na</a:t>
            </a: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Bình bát</a:t>
            </a: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Trái trâm</a:t>
            </a: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Tìm hiểu những việc cần làm trước khi kể chuyện.</a:t>
              </a:r>
            </a:p>
          </p:txBody>
        </p:sp>
        <p:cxnSp>
          <p:nvCxnSpPr>
            <p:cNvPr id="11" name="Straight Connector 10"/>
            <p:cNvCxnSpPr/>
            <p:nvPr/>
          </p:nvCxnSpPr>
          <p:spPr>
            <a:xfrm>
              <a:off x="1673234" y="2519755"/>
              <a:ext cx="94077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88577" y="2480846"/>
            <a:ext cx="6983142"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a) Quan sát sơ đồ kể chuyện:</a:t>
            </a:r>
          </a:p>
        </p:txBody>
      </p:sp>
      <p:sp>
        <p:nvSpPr>
          <p:cNvPr id="21" name="Rectangle 95"/>
          <p:cNvSpPr>
            <a:spLocks noChangeArrowheads="1"/>
          </p:cNvSpPr>
          <p:nvPr/>
        </p:nvSpPr>
        <p:spPr bwMode="auto">
          <a:xfrm>
            <a:off x="5297139" y="999589"/>
            <a:ext cx="5153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EM TIẾT KIỆM</a:t>
            </a:r>
          </a:p>
        </p:txBody>
      </p:sp>
      <p:pic>
        <p:nvPicPr>
          <p:cNvPr id="8" name="Picture 7">
            <a:extLst>
              <a:ext uri="{FF2B5EF4-FFF2-40B4-BE49-F238E27FC236}">
                <a16:creationId xmlns:a16="http://schemas.microsoft.com/office/drawing/2014/main" id="{765C8266-E066-1D58-EA97-08A2B23C525E}"/>
              </a:ext>
            </a:extLst>
          </p:cNvPr>
          <p:cNvPicPr>
            <a:picLocks noChangeAspect="1"/>
          </p:cNvPicPr>
          <p:nvPr/>
        </p:nvPicPr>
        <p:blipFill>
          <a:blip r:embed="rId2"/>
          <a:stretch>
            <a:fillRect/>
          </a:stretch>
        </p:blipFill>
        <p:spPr>
          <a:xfrm>
            <a:off x="2651919" y="3108168"/>
            <a:ext cx="10144623" cy="5450296"/>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Xây dựng câu chuyện theo sơ đồ.</a:t>
              </a:r>
            </a:p>
          </p:txBody>
        </p:sp>
        <p:cxnSp>
          <p:nvCxnSpPr>
            <p:cNvPr id="11" name="Straight Connector 10"/>
            <p:cNvCxnSpPr/>
            <p:nvPr/>
          </p:nvCxnSpPr>
          <p:spPr>
            <a:xfrm>
              <a:off x="1673234" y="2519755"/>
              <a:ext cx="635286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4" y="2590800"/>
            <a:ext cx="13317438"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Các bước xây dựng câu chuyện: “Em tiết kiệm”</a:t>
            </a:r>
          </a:p>
        </p:txBody>
      </p:sp>
      <p:sp>
        <p:nvSpPr>
          <p:cNvPr id="21" name="Rectangle 95"/>
          <p:cNvSpPr>
            <a:spLocks noChangeArrowheads="1"/>
          </p:cNvSpPr>
          <p:nvPr/>
        </p:nvSpPr>
        <p:spPr bwMode="auto">
          <a:xfrm>
            <a:off x="5297139" y="999589"/>
            <a:ext cx="5153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EM TIẾT KIỆM</a:t>
            </a:r>
          </a:p>
        </p:txBody>
      </p:sp>
      <p:sp>
        <p:nvSpPr>
          <p:cNvPr id="19" name="Rectangle 18"/>
          <p:cNvSpPr/>
          <p:nvPr/>
        </p:nvSpPr>
        <p:spPr>
          <a:xfrm>
            <a:off x="1693354" y="3267908"/>
            <a:ext cx="13976824" cy="4770537"/>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Em tiết kiệm</a:t>
            </a:r>
          </a:p>
          <a:p>
            <a:pPr algn="just"/>
            <a:r>
              <a:rPr lang="en-US" sz="3800" b="1">
                <a:solidFill>
                  <a:srgbClr val="0000CC"/>
                </a:solidFill>
                <a:latin typeface="Times New Roman" pitchFamily="18" charset="0"/>
                <a:cs typeface="Times New Roman" pitchFamily="18" charset="0"/>
              </a:rPr>
              <a:t>- Em giới thiệu về đồ vật đựng tiền tiết kiệm “heo đất: của em.</a:t>
            </a:r>
          </a:p>
          <a:p>
            <a:pPr algn="just"/>
            <a:r>
              <a:rPr lang="en-US" sz="3800" b="1">
                <a:solidFill>
                  <a:srgbClr val="0000CC"/>
                </a:solidFill>
                <a:latin typeface="Times New Roman" pitchFamily="18" charset="0"/>
                <a:cs typeface="Times New Roman" pitchFamily="18" charset="0"/>
              </a:rPr>
              <a:t>- Ai mua con heo đất cho em?</a:t>
            </a:r>
          </a:p>
          <a:p>
            <a:pPr algn="just"/>
            <a:r>
              <a:rPr lang="en-US" sz="3800" b="1">
                <a:solidFill>
                  <a:srgbClr val="0000CC"/>
                </a:solidFill>
                <a:latin typeface="Times New Roman" pitchFamily="18" charset="0"/>
                <a:cs typeface="Times New Roman" pitchFamily="18" charset="0"/>
              </a:rPr>
              <a:t>- Em tả về hình dáng con heo đó, em cho heo ăn như thế nào, tình cảm của em với con heo đất. Nhờ nêu heo đất em đã làm được gì.</a:t>
            </a:r>
          </a:p>
          <a:p>
            <a:pPr algn="just"/>
            <a:r>
              <a:rPr lang="en-US" sz="3800" b="1">
                <a:solidFill>
                  <a:srgbClr val="0000CC"/>
                </a:solidFill>
                <a:latin typeface="Times New Roman" pitchFamily="18" charset="0"/>
                <a:cs typeface="Times New Roman" pitchFamily="18" charset="0"/>
              </a:rPr>
              <a:t>- Em sắp xếp lại các ý cho phù hợp.</a:t>
            </a:r>
          </a:p>
          <a:p>
            <a:pPr algn="just"/>
            <a:r>
              <a:rPr lang="en-US" sz="3800" b="1">
                <a:solidFill>
                  <a:srgbClr val="0000CC"/>
                </a:solidFill>
                <a:latin typeface="Times New Roman" pitchFamily="18" charset="0"/>
                <a:cs typeface="Times New Roman" pitchFamily="18" charset="0"/>
              </a:rPr>
              <a:t>- Em trình bày trước lớp theo suy nghĩ của mình.</a:t>
            </a:r>
          </a:p>
          <a:p>
            <a:pPr algn="just"/>
            <a:r>
              <a:rPr lang="en-US" sz="3800" b="1">
                <a:solidFill>
                  <a:srgbClr val="0000CC"/>
                </a:solidFill>
                <a:latin typeface="Times New Roman" pitchFamily="18" charset="0"/>
                <a:cs typeface="Times New Roman" pitchFamily="18" charset="0"/>
              </a:rPr>
              <a:t>- Lớp góp ý bổ sung câu chuyện.</a:t>
            </a:r>
          </a:p>
        </p:txBody>
      </p:sp>
    </p:spTree>
    <p:extLst>
      <p:ext uri="{BB962C8B-B14F-4D97-AF65-F5344CB8AC3E}">
        <p14:creationId xmlns:p14="http://schemas.microsoft.com/office/powerpoint/2010/main" val="7071039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Kể chuyện trong nhóm.</a:t>
              </a: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356519" y="2610182"/>
            <a:ext cx="13868400"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Chúng ta cùng thảo luận nhóm, kể chuyện trong nhóm. Các bạn trong nhóm góp ý chân tành cho bạn mình sau khi nghe bạn kể chuyện.</a:t>
            </a:r>
          </a:p>
        </p:txBody>
      </p:sp>
      <p:sp>
        <p:nvSpPr>
          <p:cNvPr id="21" name="Rectangle 95"/>
          <p:cNvSpPr>
            <a:spLocks noChangeArrowheads="1"/>
          </p:cNvSpPr>
          <p:nvPr/>
        </p:nvSpPr>
        <p:spPr bwMode="auto">
          <a:xfrm>
            <a:off x="5297138" y="999589"/>
            <a:ext cx="5153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EM TIẾT KIỆM</a:t>
            </a:r>
          </a:p>
        </p:txBody>
      </p:sp>
      <p:grpSp>
        <p:nvGrpSpPr>
          <p:cNvPr id="20" name="Group 19"/>
          <p:cNvGrpSpPr/>
          <p:nvPr/>
        </p:nvGrpSpPr>
        <p:grpSpPr>
          <a:xfrm>
            <a:off x="1508919" y="4826938"/>
            <a:ext cx="11430000" cy="677108"/>
            <a:chOff x="1508919" y="1888664"/>
            <a:chExt cx="10183091" cy="677108"/>
          </a:xfrm>
        </p:grpSpPr>
        <p:sp>
          <p:nvSpPr>
            <p:cNvPr id="22" name="Rectangle 21"/>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Kể chuyện trước lớp</a:t>
              </a:r>
            </a:p>
          </p:txBody>
        </p:sp>
        <p:cxnSp>
          <p:nvCxnSpPr>
            <p:cNvPr id="23" name="Straight Connector 22"/>
            <p:cNvCxnSpPr/>
            <p:nvPr/>
          </p:nvCxnSpPr>
          <p:spPr>
            <a:xfrm>
              <a:off x="1673234" y="2519755"/>
              <a:ext cx="41804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1356519" y="5977116"/>
            <a:ext cx="13868400"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Các nhóm cử đại diện kể trước lớp. Cả lớp cùng nghe và góp ý cho bạn điều chỉnh.</a:t>
            </a:r>
          </a:p>
        </p:txBody>
      </p:sp>
    </p:spTree>
    <p:extLst>
      <p:ext uri="{BB962C8B-B14F-4D97-AF65-F5344CB8AC3E}">
        <p14:creationId xmlns:p14="http://schemas.microsoft.com/office/powerpoint/2010/main" val="587918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5. Câu chuyện tham khảo.</a:t>
              </a: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127919" y="2743200"/>
            <a:ext cx="14401800" cy="5198539"/>
          </a:xfrm>
          <a:prstGeom prst="rect">
            <a:avLst/>
          </a:prstGeom>
          <a:ln>
            <a:solidFill>
              <a:schemeClr val="tx1"/>
            </a:solidFill>
          </a:ln>
        </p:spPr>
        <p:txBody>
          <a:bodyPr wrap="square">
            <a:spAutoFit/>
          </a:bodyPr>
          <a:lstStyle/>
          <a:p>
            <a:pPr latinLnBrk="0">
              <a:lnSpc>
                <a:spcPct val="120000"/>
              </a:lnSpc>
            </a:pPr>
            <a:r>
              <a:rPr lang="en-US" sz="4000">
                <a:solidFill>
                  <a:srgbClr val="0000CC"/>
                </a:solidFill>
                <a:latin typeface="Times New Roman" panose="02020603050405020304" pitchFamily="18" charset="0"/>
                <a:cs typeface="Times New Roman" panose="02020603050405020304" pitchFamily="18" charset="0"/>
              </a:rPr>
              <a:t>	</a:t>
            </a:r>
            <a:r>
              <a:rPr lang="vi-VN" sz="4000">
                <a:solidFill>
                  <a:srgbClr val="0000CC"/>
                </a:solidFill>
                <a:latin typeface="Times New Roman" panose="02020603050405020304" pitchFamily="18" charset="0"/>
                <a:cs typeface="Times New Roman" panose="02020603050405020304" pitchFamily="18" charset="0"/>
              </a:rPr>
              <a:t>Vào ngày sinh nhật, bố mẹ đã mua tặng em một còn heo đất</a:t>
            </a:r>
            <a:r>
              <a:rPr lang="en-US" sz="4000">
                <a:solidFill>
                  <a:srgbClr val="0000CC"/>
                </a:solidFill>
                <a:latin typeface="Times New Roman" panose="02020603050405020304" pitchFamily="18" charset="0"/>
                <a:cs typeface="Times New Roman" panose="02020603050405020304" pitchFamily="18" charset="0"/>
              </a:rPr>
              <a:t>. </a:t>
            </a:r>
            <a:r>
              <a:rPr lang="vi-VN" sz="4000">
                <a:solidFill>
                  <a:srgbClr val="0000CC"/>
                </a:solidFill>
                <a:latin typeface="Times New Roman" panose="02020603050405020304" pitchFamily="18" charset="0"/>
                <a:cs typeface="Times New Roman" panose="02020603050405020304" pitchFamily="18" charset="0"/>
              </a:rPr>
              <a:t>Con heo to màu đỏ, có cái bụng tròn vo, heo có chiếc mũi vểnh lên, miệng thì mỉm cười trông rất dễ thương.</a:t>
            </a:r>
            <a:r>
              <a:rPr lang="en-US" sz="4000">
                <a:solidFill>
                  <a:srgbClr val="0000CC"/>
                </a:solidFill>
                <a:latin typeface="Times New Roman" panose="02020603050405020304" pitchFamily="18" charset="0"/>
                <a:cs typeface="Times New Roman" panose="02020603050405020304" pitchFamily="18" charset="0"/>
              </a:rPr>
              <a:t> </a:t>
            </a:r>
            <a:r>
              <a:rPr lang="vi-VN" sz="4000">
                <a:solidFill>
                  <a:srgbClr val="0000CC"/>
                </a:solidFill>
                <a:latin typeface="Times New Roman" panose="02020603050405020304" pitchFamily="18" charset="0"/>
                <a:cs typeface="Times New Roman" panose="02020603050405020304" pitchFamily="18" charset="0"/>
              </a:rPr>
              <a:t>Mỗi khi bố mẹ cho em tiền mua đồ dùng học tập hay tiền tiêu vặt, còn thừa tiền lẻ em sẽ cho vào heo đất.</a:t>
            </a:r>
            <a:r>
              <a:rPr lang="en-US" sz="4000">
                <a:solidFill>
                  <a:srgbClr val="0000CC"/>
                </a:solidFill>
                <a:latin typeface="Times New Roman" panose="02020603050405020304" pitchFamily="18" charset="0"/>
                <a:cs typeface="Times New Roman" panose="02020603050405020304" pitchFamily="18" charset="0"/>
              </a:rPr>
              <a:t> </a:t>
            </a:r>
            <a:r>
              <a:rPr lang="vi-VN" sz="4000">
                <a:solidFill>
                  <a:srgbClr val="0000CC"/>
                </a:solidFill>
                <a:latin typeface="Times New Roman" panose="02020603050405020304" pitchFamily="18" charset="0"/>
                <a:cs typeface="Times New Roman" panose="02020603050405020304" pitchFamily="18" charset="0"/>
              </a:rPr>
              <a:t>Em rất yêu quý heo đất của mình. </a:t>
            </a:r>
          </a:p>
          <a:p>
            <a:pPr latinLnBrk="0">
              <a:lnSpc>
                <a:spcPct val="120000"/>
              </a:lnSpc>
            </a:pPr>
            <a:r>
              <a:rPr lang="en-US" sz="4000">
                <a:solidFill>
                  <a:srgbClr val="0000CC"/>
                </a:solidFill>
                <a:latin typeface="Times New Roman" panose="02020603050405020304" pitchFamily="18" charset="0"/>
                <a:cs typeface="Times New Roman" panose="02020603050405020304" pitchFamily="18" charset="0"/>
              </a:rPr>
              <a:t>	</a:t>
            </a:r>
            <a:r>
              <a:rPr lang="vi-VN" sz="4000">
                <a:solidFill>
                  <a:srgbClr val="0000CC"/>
                </a:solidFill>
                <a:latin typeface="Times New Roman" panose="02020603050405020304" pitchFamily="18" charset="0"/>
                <a:cs typeface="Times New Roman" panose="02020603050405020304" pitchFamily="18" charset="0"/>
              </a:rPr>
              <a:t>Nhờ nuôi heo đất, em đã có thể dùng số tiền đó để mua thêm sách vở học tập, mua quà tặng bố mẹ, bạn bè.</a:t>
            </a:r>
          </a:p>
        </p:txBody>
      </p:sp>
      <p:sp>
        <p:nvSpPr>
          <p:cNvPr id="21" name="Rectangle 95"/>
          <p:cNvSpPr>
            <a:spLocks noChangeArrowheads="1"/>
          </p:cNvSpPr>
          <p:nvPr/>
        </p:nvSpPr>
        <p:spPr bwMode="auto">
          <a:xfrm>
            <a:off x="5297142" y="1076980"/>
            <a:ext cx="5153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EM TIẾT KIỆM</a:t>
            </a:r>
          </a:p>
        </p:txBody>
      </p:sp>
    </p:spTree>
    <p:extLst>
      <p:ext uri="{BB962C8B-B14F-4D97-AF65-F5344CB8AC3E}">
        <p14:creationId xmlns:p14="http://schemas.microsoft.com/office/powerpoint/2010/main" val="1745351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975519" y="1606032"/>
            <a:ext cx="13932463" cy="1323439"/>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6. </a:t>
            </a:r>
            <a:r>
              <a:rPr lang="en-US" sz="4000" b="1">
                <a:solidFill>
                  <a:srgbClr val="FF0000"/>
                </a:solidFill>
                <a:latin typeface="Times New Roman" panose="02020603050405020304" pitchFamily="18" charset="0"/>
                <a:cs typeface="Times New Roman" panose="02020603050405020304" pitchFamily="18" charset="0"/>
              </a:rPr>
              <a:t>Quan sát tranh và cho biết bạn nhỏ đã tiết kiệm những gì?</a:t>
            </a:r>
          </a:p>
          <a:p>
            <a:r>
              <a:rPr lang="en-US" sz="4000" b="1" i="0">
                <a:solidFill>
                  <a:srgbClr val="FF0000"/>
                </a:solidFill>
                <a:effectLst/>
                <a:latin typeface="Times New Roman" panose="02020603050405020304" pitchFamily="18" charset="0"/>
                <a:cs typeface="Times New Roman" panose="02020603050405020304" pitchFamily="18" charset="0"/>
              </a:rPr>
              <a:t>Ngoài việc nuôi heo đất, em còn biết tiết kiệm những gì nữa?</a:t>
            </a:r>
          </a:p>
        </p:txBody>
      </p:sp>
      <p:sp>
        <p:nvSpPr>
          <p:cNvPr id="21" name="Rectangle 95"/>
          <p:cNvSpPr>
            <a:spLocks noChangeArrowheads="1"/>
          </p:cNvSpPr>
          <p:nvPr/>
        </p:nvSpPr>
        <p:spPr bwMode="auto">
          <a:xfrm>
            <a:off x="5297142" y="1076980"/>
            <a:ext cx="5153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EM TIẾT KIỆM</a:t>
            </a:r>
          </a:p>
        </p:txBody>
      </p:sp>
      <p:pic>
        <p:nvPicPr>
          <p:cNvPr id="5" name="Picture 4">
            <a:extLst>
              <a:ext uri="{FF2B5EF4-FFF2-40B4-BE49-F238E27FC236}">
                <a16:creationId xmlns:a16="http://schemas.microsoft.com/office/drawing/2014/main" id="{0D691E54-D230-3172-F68F-ABA7373E99AA}"/>
              </a:ext>
            </a:extLst>
          </p:cNvPr>
          <p:cNvPicPr>
            <a:picLocks noChangeAspect="1"/>
          </p:cNvPicPr>
          <p:nvPr/>
        </p:nvPicPr>
        <p:blipFill>
          <a:blip r:embed="rId2"/>
          <a:stretch>
            <a:fillRect/>
          </a:stretch>
        </p:blipFill>
        <p:spPr>
          <a:xfrm>
            <a:off x="2956719" y="2935624"/>
            <a:ext cx="10291522" cy="5194011"/>
          </a:xfrm>
          <a:prstGeom prst="rect">
            <a:avLst/>
          </a:prstGeom>
        </p:spPr>
      </p:pic>
      <p:sp>
        <p:nvSpPr>
          <p:cNvPr id="30" name="TextBox 29">
            <a:extLst>
              <a:ext uri="{FF2B5EF4-FFF2-40B4-BE49-F238E27FC236}">
                <a16:creationId xmlns:a16="http://schemas.microsoft.com/office/drawing/2014/main" id="{FE42DCB9-E093-AB70-F6AC-64EABDBCC164}"/>
              </a:ext>
            </a:extLst>
          </p:cNvPr>
          <p:cNvSpPr txBox="1"/>
          <p:nvPr/>
        </p:nvSpPr>
        <p:spPr>
          <a:xfrm>
            <a:off x="3443304" y="5262144"/>
            <a:ext cx="3282409" cy="646331"/>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Calibri" panose="020F0502020204030204" pitchFamily="34" charset="0"/>
              </a:rPr>
              <a:t>Tiết kiệm nước </a:t>
            </a:r>
            <a:endParaRPr lang="en-US" sz="3600" b="1">
              <a:solidFill>
                <a:srgbClr val="0000CC"/>
              </a:solidFill>
            </a:endParaRPr>
          </a:p>
        </p:txBody>
      </p:sp>
      <p:sp>
        <p:nvSpPr>
          <p:cNvPr id="31" name="TextBox 30">
            <a:extLst>
              <a:ext uri="{FF2B5EF4-FFF2-40B4-BE49-F238E27FC236}">
                <a16:creationId xmlns:a16="http://schemas.microsoft.com/office/drawing/2014/main" id="{B826C637-F288-42F9-E254-75588253F1EE}"/>
              </a:ext>
            </a:extLst>
          </p:cNvPr>
          <p:cNvSpPr txBox="1"/>
          <p:nvPr/>
        </p:nvSpPr>
        <p:spPr>
          <a:xfrm>
            <a:off x="9814719" y="5210361"/>
            <a:ext cx="3124200" cy="644535"/>
          </a:xfrm>
          <a:prstGeom prst="rect">
            <a:avLst/>
          </a:prstGeom>
          <a:noFill/>
        </p:spPr>
        <p:txBody>
          <a:bodyPr wrap="square">
            <a:spAutoFit/>
          </a:bodyPr>
          <a:lstStyle/>
          <a:p>
            <a:pPr algn="just">
              <a:lnSpc>
                <a:spcPct val="107000"/>
              </a:lnSpc>
              <a:spcAft>
                <a:spcPts val="800"/>
              </a:spcAft>
            </a:pPr>
            <a:r>
              <a:rPr lang="en-US" sz="3600" b="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Tiết kiệm </a:t>
            </a:r>
            <a:r>
              <a:rPr lang="en-US" sz="3600" b="1">
                <a:solidFill>
                  <a:srgbClr val="0000CC"/>
                </a:solidFill>
                <a:effectLst/>
                <a:latin typeface="Times New Roman" panose="02020603050405020304" pitchFamily="18" charset="0"/>
                <a:ea typeface="Calibri" panose="020F0502020204030204" pitchFamily="34" charset="0"/>
              </a:rPr>
              <a:t>điện </a:t>
            </a:r>
            <a:endParaRPr lang="en-US" sz="3600" b="1">
              <a:solidFill>
                <a:srgbClr val="0000CC"/>
              </a:solidFill>
            </a:endParaRPr>
          </a:p>
        </p:txBody>
      </p:sp>
      <p:sp>
        <p:nvSpPr>
          <p:cNvPr id="32" name="TextBox 31">
            <a:extLst>
              <a:ext uri="{FF2B5EF4-FFF2-40B4-BE49-F238E27FC236}">
                <a16:creationId xmlns:a16="http://schemas.microsoft.com/office/drawing/2014/main" id="{268EC551-EF9D-5A88-9F82-1C6F706B5E0C}"/>
              </a:ext>
            </a:extLst>
          </p:cNvPr>
          <p:cNvSpPr txBox="1"/>
          <p:nvPr/>
        </p:nvSpPr>
        <p:spPr>
          <a:xfrm>
            <a:off x="2575719" y="8103703"/>
            <a:ext cx="4495799" cy="646331"/>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Calibri" panose="020F0502020204030204" pitchFamily="34" charset="0"/>
              </a:rPr>
              <a:t>Tiết kiệm khi ăn uống </a:t>
            </a:r>
            <a:endParaRPr lang="en-US" sz="3600" b="1">
              <a:solidFill>
                <a:srgbClr val="0000CC"/>
              </a:solidFill>
            </a:endParaRPr>
          </a:p>
        </p:txBody>
      </p:sp>
      <p:sp>
        <p:nvSpPr>
          <p:cNvPr id="33" name="TextBox 32">
            <a:extLst>
              <a:ext uri="{FF2B5EF4-FFF2-40B4-BE49-F238E27FC236}">
                <a16:creationId xmlns:a16="http://schemas.microsoft.com/office/drawing/2014/main" id="{1B501177-64B0-0228-6E01-B42DC1EEE1CA}"/>
              </a:ext>
            </a:extLst>
          </p:cNvPr>
          <p:cNvSpPr txBox="1"/>
          <p:nvPr/>
        </p:nvSpPr>
        <p:spPr>
          <a:xfrm>
            <a:off x="9509919" y="8116669"/>
            <a:ext cx="4724396" cy="646331"/>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Calibri" panose="020F0502020204030204" pitchFamily="34" charset="0"/>
              </a:rPr>
              <a:t>Tiết kiệm khi mua sắm </a:t>
            </a:r>
            <a:endParaRPr lang="en-US" sz="3600" b="1">
              <a:solidFill>
                <a:srgbClr val="0000CC"/>
              </a:solidFill>
            </a:endParaRPr>
          </a:p>
        </p:txBody>
      </p:sp>
    </p:spTree>
    <p:extLst>
      <p:ext uri="{BB962C8B-B14F-4D97-AF65-F5344CB8AC3E}">
        <p14:creationId xmlns:p14="http://schemas.microsoft.com/office/powerpoint/2010/main" val="6865924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975519" y="1606032"/>
            <a:ext cx="13932463" cy="707886"/>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b) </a:t>
            </a:r>
            <a:r>
              <a:rPr lang="en-US" sz="4000" b="1">
                <a:solidFill>
                  <a:srgbClr val="FF0000"/>
                </a:solidFill>
                <a:latin typeface="Times New Roman" panose="02020603050405020304" pitchFamily="18" charset="0"/>
                <a:cs typeface="Times New Roman" panose="02020603050405020304" pitchFamily="18" charset="0"/>
              </a:rPr>
              <a:t>Kể câu chuyện tiết kiệm của em.</a:t>
            </a:r>
            <a:endParaRPr lang="en-US" sz="4000" b="1" i="0">
              <a:solidFill>
                <a:srgbClr val="FF0000"/>
              </a:solidFill>
              <a:effectLst/>
              <a:latin typeface="Times New Roman" panose="02020603050405020304" pitchFamily="18" charset="0"/>
              <a:cs typeface="Times New Roman" panose="02020603050405020304" pitchFamily="18" charset="0"/>
            </a:endParaRPr>
          </a:p>
        </p:txBody>
      </p:sp>
      <p:sp>
        <p:nvSpPr>
          <p:cNvPr id="21" name="Rectangle 95"/>
          <p:cNvSpPr>
            <a:spLocks noChangeArrowheads="1"/>
          </p:cNvSpPr>
          <p:nvPr/>
        </p:nvSpPr>
        <p:spPr bwMode="auto">
          <a:xfrm>
            <a:off x="5297142" y="1076980"/>
            <a:ext cx="5153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EM TIẾT KIỆM</a:t>
            </a:r>
          </a:p>
        </p:txBody>
      </p:sp>
      <p:sp>
        <p:nvSpPr>
          <p:cNvPr id="19" name="TextBox 18">
            <a:extLst>
              <a:ext uri="{FF2B5EF4-FFF2-40B4-BE49-F238E27FC236}">
                <a16:creationId xmlns:a16="http://schemas.microsoft.com/office/drawing/2014/main" id="{A86D52CF-D4D2-7703-ED53-BFABD4A82223}"/>
              </a:ext>
            </a:extLst>
          </p:cNvPr>
          <p:cNvSpPr txBox="1"/>
          <p:nvPr/>
        </p:nvSpPr>
        <p:spPr>
          <a:xfrm>
            <a:off x="1280319" y="2533439"/>
            <a:ext cx="13932463" cy="5352684"/>
          </a:xfrm>
          <a:prstGeom prst="rect">
            <a:avLst/>
          </a:prstGeom>
          <a:noFill/>
          <a:ln>
            <a:solidFill>
              <a:schemeClr val="tx1"/>
            </a:solidFill>
          </a:ln>
        </p:spPr>
        <p:txBody>
          <a:bodyPr wrap="square">
            <a:spAutoFit/>
          </a:bodyPr>
          <a:lstStyle/>
          <a:p>
            <a:pPr algn="just">
              <a:lnSpc>
                <a:spcPct val="120000"/>
              </a:lnSpc>
              <a:spcAft>
                <a:spcPts val="800"/>
              </a:spcAft>
            </a:pPr>
            <a:r>
              <a:rPr lang="en-US" sz="3600" b="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Gia đình tôi có 4 người, sống trong 3 căn phòng nhưng tiền điện, tiền nước phải trả ít nhất so với các nhà hàng xóm. Bố mẹ tôi luôn dạy chúng tôi sống tiết kiệm: Ăn gì thì nên ăn hết, không bao giờ được đổ cơm đi. Dùng nước xong, phải tắt vòi nước. Nước rửa rau, vo gạo xong nên giữ lại để tưới những cây rau thơm trồng trong mấy hộp xốp. Chỉ bật điện, bật quạt khi cần. Ra khỏi phòng phải tắt điện, tắt quạt ngay,... Thương bố mẹ làm lụng vất vả, mỗi khi bố mẹ đưa chị em tôi đi chợ hay đi siêu thị, chúng tôi không bao giờ đòi bố mẹ mua quà bánh hoặc thứ gì đắt tiền.</a:t>
            </a:r>
          </a:p>
        </p:txBody>
      </p:sp>
    </p:spTree>
    <p:extLst>
      <p:ext uri="{BB962C8B-B14F-4D97-AF65-F5344CB8AC3E}">
        <p14:creationId xmlns:p14="http://schemas.microsoft.com/office/powerpoint/2010/main" val="558227390"/>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9845</TotalTime>
  <Words>707</Words>
  <Application>Microsoft Office PowerPoint</Application>
  <PresentationFormat>Custom</PresentationFormat>
  <Paragraphs>65</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Trang Ha</cp:lastModifiedBy>
  <cp:revision>1083</cp:revision>
  <dcterms:created xsi:type="dcterms:W3CDTF">2008-09-09T22:52:10Z</dcterms:created>
  <dcterms:modified xsi:type="dcterms:W3CDTF">2022-07-30T05:43:21Z</dcterms:modified>
</cp:coreProperties>
</file>