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45" r:id="rId3"/>
    <p:sldId id="324" r:id="rId4"/>
    <p:sldId id="316" r:id="rId5"/>
    <p:sldId id="371" r:id="rId6"/>
    <p:sldId id="372" r:id="rId7"/>
    <p:sldId id="373" r:id="rId8"/>
    <p:sldId id="375" r:id="rId9"/>
    <p:sldId id="376" r:id="rId10"/>
    <p:sldId id="356" r:id="rId11"/>
    <p:sldId id="359" r:id="rId12"/>
    <p:sldId id="360" r:id="rId13"/>
    <p:sldId id="361" r:id="rId14"/>
    <p:sldId id="362" r:id="rId15"/>
    <p:sldId id="336" r:id="rId16"/>
    <p:sldId id="311" r:id="rId17"/>
    <p:sldId id="355" r:id="rId18"/>
    <p:sldId id="310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466"/>
    <a:srgbClr val="CCCCFF"/>
    <a:srgbClr val="E0A4A5"/>
    <a:srgbClr val="FFFF99"/>
    <a:srgbClr val="E36427"/>
    <a:srgbClr val="000000"/>
    <a:srgbClr val="61953D"/>
    <a:srgbClr val="5E913B"/>
    <a:srgbClr val="5C8E3A"/>
    <a:srgbClr val="D98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1D61B-1C97-4E98-8BAC-3645C0F398A9}" v="2" dt="2023-04-07T06:35:23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ư Ý Bùi Ngọc" userId="06f0558c7b898e18" providerId="LiveId" clId="{7211D61B-1C97-4E98-8BAC-3645C0F398A9}"/>
    <pc:docChg chg="custSel modSld">
      <pc:chgData name="Như Ý Bùi Ngọc" userId="06f0558c7b898e18" providerId="LiveId" clId="{7211D61B-1C97-4E98-8BAC-3645C0F398A9}" dt="2023-04-07T06:35:27.908" v="5" actId="1076"/>
      <pc:docMkLst>
        <pc:docMk/>
      </pc:docMkLst>
      <pc:sldChg chg="addSp delSp modSp mod delAnim modAnim">
        <pc:chgData name="Như Ý Bùi Ngọc" userId="06f0558c7b898e18" providerId="LiveId" clId="{7211D61B-1C97-4E98-8BAC-3645C0F398A9}" dt="2023-04-07T06:35:10.501" v="2" actId="1076"/>
        <pc:sldMkLst>
          <pc:docMk/>
          <pc:sldMk cId="2129640691" sldId="311"/>
        </pc:sldMkLst>
        <pc:picChg chg="del">
          <ac:chgData name="Như Ý Bùi Ngọc" userId="06f0558c7b898e18" providerId="LiveId" clId="{7211D61B-1C97-4E98-8BAC-3645C0F398A9}" dt="2023-04-07T06:34:48.926" v="0" actId="478"/>
          <ac:picMkLst>
            <pc:docMk/>
            <pc:sldMk cId="2129640691" sldId="311"/>
            <ac:picMk id="2" creationId="{ADC74666-3D39-C03E-6400-57EFB686541D}"/>
          </ac:picMkLst>
        </pc:picChg>
        <pc:picChg chg="add mod">
          <ac:chgData name="Như Ý Bùi Ngọc" userId="06f0558c7b898e18" providerId="LiveId" clId="{7211D61B-1C97-4E98-8BAC-3645C0F398A9}" dt="2023-04-07T06:35:10.501" v="2" actId="1076"/>
          <ac:picMkLst>
            <pc:docMk/>
            <pc:sldMk cId="2129640691" sldId="311"/>
            <ac:picMk id="3" creationId="{78872A91-35AD-560D-02A8-E971F4D9B47F}"/>
          </ac:picMkLst>
        </pc:picChg>
      </pc:sldChg>
      <pc:sldChg chg="addSp delSp modSp mod delAnim modAnim">
        <pc:chgData name="Như Ý Bùi Ngọc" userId="06f0558c7b898e18" providerId="LiveId" clId="{7211D61B-1C97-4E98-8BAC-3645C0F398A9}" dt="2023-04-07T06:35:27.908" v="5" actId="1076"/>
        <pc:sldMkLst>
          <pc:docMk/>
          <pc:sldMk cId="1479769793" sldId="355"/>
        </pc:sldMkLst>
        <pc:picChg chg="del">
          <ac:chgData name="Như Ý Bùi Ngọc" userId="06f0558c7b898e18" providerId="LiveId" clId="{7211D61B-1C97-4E98-8BAC-3645C0F398A9}" dt="2023-04-07T06:35:16.008" v="3" actId="478"/>
          <ac:picMkLst>
            <pc:docMk/>
            <pc:sldMk cId="1479769793" sldId="355"/>
            <ac:picMk id="2" creationId="{400DB25B-A606-4176-9C29-D64664327ADF}"/>
          </ac:picMkLst>
        </pc:picChg>
        <pc:picChg chg="add mod">
          <ac:chgData name="Như Ý Bùi Ngọc" userId="06f0558c7b898e18" providerId="LiveId" clId="{7211D61B-1C97-4E98-8BAC-3645C0F398A9}" dt="2023-04-07T06:35:27.908" v="5" actId="1076"/>
          <ac:picMkLst>
            <pc:docMk/>
            <pc:sldMk cId="1479769793" sldId="355"/>
            <ac:picMk id="3" creationId="{E5F422D4-F59C-1091-FC09-54BA86A112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4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8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605" y="1905811"/>
            <a:ext cx="109789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I find your comments very </a:t>
            </a:r>
            <a:r>
              <a:rPr lang="en-US" sz="3600" u="sng" dirty="0">
                <a:solidFill>
                  <a:srgbClr val="242021"/>
                </a:solidFill>
              </a:rPr>
              <a:t>offensive</a:t>
            </a:r>
            <a:r>
              <a:rPr lang="en-US" sz="3600" dirty="0">
                <a:solidFill>
                  <a:srgbClr val="242021"/>
                </a:solidFill>
              </a:rPr>
              <a:t>, so you should </a:t>
            </a:r>
            <a:r>
              <a:rPr lang="en-US" sz="3600" dirty="0" err="1">
                <a:solidFill>
                  <a:srgbClr val="242021"/>
                </a:solidFill>
              </a:rPr>
              <a:t>apologise</a:t>
            </a:r>
            <a:r>
              <a:rPr lang="en-US" sz="3600" dirty="0">
                <a:solidFill>
                  <a:srgbClr val="242021"/>
                </a:solidFill>
              </a:rPr>
              <a:t> to me.</a:t>
            </a:r>
          </a:p>
          <a:p>
            <a:pPr marL="401638"/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nice </a:t>
            </a:r>
            <a:r>
              <a:rPr lang="en-US" sz="3600" dirty="0" smtClean="0">
                <a:solidFill>
                  <a:srgbClr val="242021"/>
                </a:solidFill>
              </a:rPr>
              <a:t>					</a:t>
            </a:r>
            <a:r>
              <a:rPr lang="en-US" sz="3600" b="1" dirty="0" smtClean="0">
                <a:solidFill>
                  <a:srgbClr val="E36427"/>
                </a:solidFill>
              </a:rPr>
              <a:t>B</a:t>
            </a:r>
            <a:r>
              <a:rPr lang="en-US" sz="3600" b="1" dirty="0">
                <a:solidFill>
                  <a:srgbClr val="E36427"/>
                </a:solidFill>
              </a:rPr>
              <a:t>. </a:t>
            </a:r>
            <a:r>
              <a:rPr lang="en-US" sz="3600" dirty="0">
                <a:solidFill>
                  <a:srgbClr val="242021"/>
                </a:solidFill>
              </a:rPr>
              <a:t>rude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I don’t believe his </a:t>
            </a:r>
            <a:r>
              <a:rPr lang="en-US" sz="3600" u="sng" dirty="0">
                <a:solidFill>
                  <a:srgbClr val="242021"/>
                </a:solidFill>
              </a:rPr>
              <a:t>lies</a:t>
            </a:r>
            <a:r>
              <a:rPr lang="en-US" sz="3600" dirty="0">
                <a:solidFill>
                  <a:srgbClr val="242021"/>
                </a:solidFill>
              </a:rPr>
              <a:t>!</a:t>
            </a:r>
          </a:p>
          <a:p>
            <a:pPr marL="401638"/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things that are true </a:t>
            </a:r>
            <a:r>
              <a:rPr lang="en-US" sz="3600" smtClean="0">
                <a:solidFill>
                  <a:srgbClr val="242021"/>
                </a:solidFill>
              </a:rPr>
              <a:t>	</a:t>
            </a:r>
            <a:r>
              <a:rPr lang="en-US" sz="3600" b="1" smtClean="0">
                <a:solidFill>
                  <a:srgbClr val="E36427"/>
                </a:solidFill>
              </a:rPr>
              <a:t>B</a:t>
            </a:r>
            <a:r>
              <a:rPr lang="en-US" sz="3600" b="1" dirty="0">
                <a:solidFill>
                  <a:srgbClr val="E36427"/>
                </a:solidFill>
              </a:rPr>
              <a:t>. </a:t>
            </a:r>
            <a:r>
              <a:rPr lang="en-US" sz="3600" dirty="0">
                <a:solidFill>
                  <a:srgbClr val="242021"/>
                </a:solidFill>
              </a:rPr>
              <a:t>things that are not true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Don’t feel </a:t>
            </a:r>
            <a:r>
              <a:rPr lang="en-US" sz="3600" u="sng" dirty="0">
                <a:solidFill>
                  <a:srgbClr val="242021"/>
                </a:solidFill>
              </a:rPr>
              <a:t>ashamed</a:t>
            </a:r>
            <a:r>
              <a:rPr lang="en-US" sz="3600" dirty="0">
                <a:solidFill>
                  <a:srgbClr val="242021"/>
                </a:solidFill>
              </a:rPr>
              <a:t> to admit that you do not know something.</a:t>
            </a:r>
          </a:p>
          <a:p>
            <a:pPr indent="341313">
              <a:tabLst>
                <a:tab pos="341313" algn="l"/>
              </a:tabLst>
            </a:pPr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proud </a:t>
            </a:r>
            <a:r>
              <a:rPr lang="en-US" sz="3600" dirty="0" smtClean="0">
                <a:solidFill>
                  <a:srgbClr val="242021"/>
                </a:solidFill>
              </a:rPr>
              <a:t>			</a:t>
            </a:r>
            <a:r>
              <a:rPr lang="en-US" sz="3600" smtClean="0">
                <a:solidFill>
                  <a:srgbClr val="242021"/>
                </a:solidFill>
              </a:rPr>
              <a:t>	</a:t>
            </a:r>
            <a:r>
              <a:rPr lang="en-US" sz="3600" b="1" smtClean="0">
                <a:solidFill>
                  <a:srgbClr val="E36427"/>
                </a:solidFill>
              </a:rPr>
              <a:t>B</a:t>
            </a:r>
            <a:r>
              <a:rPr lang="en-US" sz="3600" b="1" dirty="0">
                <a:solidFill>
                  <a:srgbClr val="E36427"/>
                </a:solidFill>
              </a:rPr>
              <a:t>. </a:t>
            </a:r>
            <a:r>
              <a:rPr lang="en-US" sz="3600" dirty="0">
                <a:solidFill>
                  <a:srgbClr val="242021"/>
                </a:solidFill>
              </a:rPr>
              <a:t>embarrassed</a:t>
            </a:r>
            <a:r>
              <a:rPr lang="en-US" sz="36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F6711-017F-475A-9C18-0E81E9FF0890}"/>
              </a:ext>
            </a:extLst>
          </p:cNvPr>
          <p:cNvSpPr txBox="1"/>
          <p:nvPr/>
        </p:nvSpPr>
        <p:spPr>
          <a:xfrm>
            <a:off x="1505840" y="11082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correct meanings of the underlined </a:t>
            </a:r>
            <a:r>
              <a:rPr lang="en-US" sz="2800" b="1" dirty="0" smtClean="0"/>
              <a:t>words.</a:t>
            </a:r>
            <a:endParaRPr lang="en-US" sz="2800" b="1" dirty="0">
              <a:latin typeface="Calibri 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A16359-39B8-4A83-B729-FDEC4897A7E6}"/>
              </a:ext>
            </a:extLst>
          </p:cNvPr>
          <p:cNvSpPr/>
          <p:nvPr/>
        </p:nvSpPr>
        <p:spPr>
          <a:xfrm>
            <a:off x="6117616" y="3049081"/>
            <a:ext cx="638783" cy="5952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E6DBB2-CE87-46C9-8676-E18F252C2487}"/>
              </a:ext>
            </a:extLst>
          </p:cNvPr>
          <p:cNvSpPr/>
          <p:nvPr/>
        </p:nvSpPr>
        <p:spPr>
          <a:xfrm>
            <a:off x="6117616" y="4149575"/>
            <a:ext cx="638783" cy="5952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DAC37B-0EC9-41CA-9E87-25A0AA95F25B}"/>
              </a:ext>
            </a:extLst>
          </p:cNvPr>
          <p:cNvSpPr/>
          <p:nvPr/>
        </p:nvSpPr>
        <p:spPr>
          <a:xfrm>
            <a:off x="6117616" y="5764294"/>
            <a:ext cx="638783" cy="5952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chemeClr val="accent2"/>
                </a:solidFill>
              </a:rPr>
              <a:t>offensive</a:t>
            </a:r>
            <a:r>
              <a:rPr lang="en-US" sz="4800" b="1" dirty="0" smtClean="0">
                <a:solidFill>
                  <a:schemeClr val="accent2"/>
                </a:solidFill>
              </a:rPr>
              <a:t> </a:t>
            </a:r>
            <a:r>
              <a:rPr lang="en-US" sz="4800" b="1" dirty="0">
                <a:solidFill>
                  <a:schemeClr val="accent2"/>
                </a:solidFill>
              </a:rPr>
              <a:t>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10" y="4343513"/>
            <a:ext cx="5494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causing someone to feel upset and angry, often because of being rude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8235" y="2771761"/>
            <a:ext cx="222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əˈ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fensɪv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offensive">
            <a:hlinkClick r:id="" action="ppaction://media"/>
            <a:extLst>
              <a:ext uri="{FF2B5EF4-FFF2-40B4-BE49-F238E27FC236}">
                <a16:creationId xmlns:a16="http://schemas.microsoft.com/office/drawing/2014/main" id="{45F2C7A0-7CF4-4562-AF25-706AA5E6A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30" y="3575565"/>
            <a:ext cx="767948" cy="767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46E1D-D1F7-45E4-9258-22DA56E045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6" t="1242"/>
          <a:stretch/>
        </p:blipFill>
        <p:spPr>
          <a:xfrm>
            <a:off x="6573282" y="1060315"/>
            <a:ext cx="5618718" cy="52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accent2"/>
                </a:solidFill>
              </a:rPr>
              <a:t>a</a:t>
            </a:r>
            <a:r>
              <a:rPr lang="en-US" sz="5400" b="1" dirty="0" smtClean="0">
                <a:solidFill>
                  <a:schemeClr val="accent2"/>
                </a:solidFill>
              </a:rPr>
              <a:t>shamed </a:t>
            </a:r>
            <a:r>
              <a:rPr lang="en-US" sz="5400" b="1" dirty="0">
                <a:solidFill>
                  <a:schemeClr val="accent2"/>
                </a:solidFill>
              </a:rPr>
              <a:t>(adj)</a:t>
            </a:r>
            <a:endParaRPr lang="en-US" sz="54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438" y="4588043"/>
            <a:ext cx="6557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feeling guilty or embarrassed about something you have done or about a quality in your character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1714" y="2771761"/>
            <a:ext cx="1856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əˈʃeɪmd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ashamed">
            <a:hlinkClick r:id="" action="ppaction://media"/>
            <a:extLst>
              <a:ext uri="{FF2B5EF4-FFF2-40B4-BE49-F238E27FC236}">
                <a16:creationId xmlns:a16="http://schemas.microsoft.com/office/drawing/2014/main" id="{9B46B7BE-8BC1-4E95-BF92-A21FB5E04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30" y="3575565"/>
            <a:ext cx="659137" cy="659137"/>
          </a:xfrm>
          <a:prstGeom prst="rect">
            <a:avLst/>
          </a:prstGeom>
        </p:spPr>
      </p:pic>
      <p:pic>
        <p:nvPicPr>
          <p:cNvPr id="2050" name="Picture 2" descr="Premium Vector | Ashamed or disappointed man covering his face, flat vector  illustration isolated.">
            <a:extLst>
              <a:ext uri="{FF2B5EF4-FFF2-40B4-BE49-F238E27FC236}">
                <a16:creationId xmlns:a16="http://schemas.microsoft.com/office/drawing/2014/main" id="{7D8928DF-B0ED-493E-95FB-32514D1B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62" y="837921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accent2"/>
                </a:solidFill>
              </a:rPr>
              <a:t>p</a:t>
            </a:r>
            <a:r>
              <a:rPr lang="en-US" sz="5400" b="1" dirty="0" smtClean="0">
                <a:solidFill>
                  <a:schemeClr val="accent2"/>
                </a:solidFill>
              </a:rPr>
              <a:t>hysical </a:t>
            </a:r>
            <a:r>
              <a:rPr lang="en-US" sz="5400" b="1" dirty="0">
                <a:solidFill>
                  <a:schemeClr val="accent2"/>
                </a:solidFill>
              </a:rPr>
              <a:t>(adj)</a:t>
            </a:r>
            <a:endParaRPr lang="en-US" sz="54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933" y="4878284"/>
            <a:ext cx="660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relating to things you can see or touch, or relating to the laws of nature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3661" y="2771761"/>
            <a:ext cx="1912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fɪzɪkəl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hysical">
            <a:hlinkClick r:id="" action="ppaction://media"/>
            <a:extLst>
              <a:ext uri="{FF2B5EF4-FFF2-40B4-BE49-F238E27FC236}">
                <a16:creationId xmlns:a16="http://schemas.microsoft.com/office/drawing/2014/main" id="{30867437-8DB9-476D-B702-8D418D3AE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5004" y="3575565"/>
            <a:ext cx="645013" cy="645013"/>
          </a:xfrm>
          <a:prstGeom prst="rect">
            <a:avLst/>
          </a:prstGeom>
        </p:spPr>
      </p:pic>
      <p:pic>
        <p:nvPicPr>
          <p:cNvPr id="5122" name="Picture 2" descr="Physical Wellness Toolkit | National Institutes of Health (NIH)">
            <a:extLst>
              <a:ext uri="{FF2B5EF4-FFF2-40B4-BE49-F238E27FC236}">
                <a16:creationId xmlns:a16="http://schemas.microsoft.com/office/drawing/2014/main" id="{FB47E01F-3AF9-42B4-A8DE-BD6F0FDD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60" y="1806100"/>
            <a:ext cx="4265477" cy="4026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31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accent2"/>
                </a:solidFill>
              </a:rPr>
              <a:t>c</a:t>
            </a:r>
            <a:r>
              <a:rPr lang="en-US" sz="5400" b="1" dirty="0" smtClean="0">
                <a:solidFill>
                  <a:schemeClr val="accent2"/>
                </a:solidFill>
              </a:rPr>
              <a:t>yberbullying </a:t>
            </a:r>
            <a:r>
              <a:rPr lang="en-US" sz="5400" b="1" dirty="0">
                <a:solidFill>
                  <a:schemeClr val="accent2"/>
                </a:solidFill>
              </a:rPr>
              <a:t>(n)</a:t>
            </a:r>
            <a:endParaRPr lang="en-US" sz="54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438" y="4343512"/>
            <a:ext cx="59911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activity of using the internet to harm or frighten another person, especially by sending them unpleasant messages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2103" y="2771761"/>
            <a:ext cx="2295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saɪbəbʊliɪŋ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cyberbullying">
            <a:hlinkClick r:id="" action="ppaction://media"/>
            <a:extLst>
              <a:ext uri="{FF2B5EF4-FFF2-40B4-BE49-F238E27FC236}">
                <a16:creationId xmlns:a16="http://schemas.microsoft.com/office/drawing/2014/main" id="{DCF90810-F149-4CFE-A4C1-CC9209558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4516" y="3575565"/>
            <a:ext cx="487363" cy="48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257B66-0CD2-4D7F-B1E5-7970B7E08A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09" t="12558" r="877" b="10578"/>
          <a:stretch/>
        </p:blipFill>
        <p:spPr>
          <a:xfrm>
            <a:off x="6838545" y="1816735"/>
            <a:ext cx="4941652" cy="322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55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8228"/>
              </p:ext>
            </p:extLst>
          </p:nvPr>
        </p:nvGraphicFramePr>
        <p:xfrm>
          <a:off x="0" y="0"/>
          <a:ext cx="12192000" cy="68780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9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Form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Pronunciation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Meaning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77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1. </a:t>
                      </a:r>
                      <a:r>
                        <a:rPr lang="en-US" sz="3000" dirty="0" smtClean="0">
                          <a:effectLst/>
                        </a:rPr>
                        <a:t>offensive </a:t>
                      </a:r>
                      <a:r>
                        <a:rPr lang="en-US" sz="3000" dirty="0">
                          <a:effectLst/>
                        </a:rPr>
                        <a:t>(</a:t>
                      </a:r>
                      <a:r>
                        <a:rPr lang="en-US" sz="3000" dirty="0" err="1">
                          <a:effectLst/>
                        </a:rPr>
                        <a:t>adj</a:t>
                      </a:r>
                      <a:r>
                        <a:rPr lang="en-US" sz="3000" dirty="0" smtClean="0">
                          <a:effectLst/>
                        </a:rPr>
                        <a:t>)</a:t>
                      </a:r>
                      <a:endParaRPr lang="en-US" sz="30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 /</a:t>
                      </a:r>
                      <a:r>
                        <a:rPr lang="en-US" sz="3000" dirty="0" err="1">
                          <a:effectLst/>
                        </a:rPr>
                        <a:t>əˈ</a:t>
                      </a:r>
                      <a:r>
                        <a:rPr lang="en-US" sz="3000" dirty="0" err="1" smtClean="0">
                          <a:effectLst/>
                        </a:rPr>
                        <a:t>fensɪv</a:t>
                      </a:r>
                      <a:r>
                        <a:rPr lang="en-US" sz="3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causing someone to feel upset and angry, often because of being rude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151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2. </a:t>
                      </a:r>
                      <a:r>
                        <a:rPr lang="en-US" sz="3000" dirty="0" smtClean="0">
                          <a:effectLst/>
                        </a:rPr>
                        <a:t>ashamed </a:t>
                      </a:r>
                      <a:r>
                        <a:rPr lang="en-US" sz="3000" dirty="0">
                          <a:effectLst/>
                        </a:rPr>
                        <a:t>(</a:t>
                      </a:r>
                      <a:r>
                        <a:rPr lang="en-US" sz="3000" dirty="0" err="1">
                          <a:effectLst/>
                        </a:rPr>
                        <a:t>adj</a:t>
                      </a:r>
                      <a:r>
                        <a:rPr lang="en-US" sz="3000" dirty="0" smtClean="0">
                          <a:effectLst/>
                        </a:rPr>
                        <a:t>)</a:t>
                      </a:r>
                      <a:endParaRPr lang="en-US" sz="30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/</a:t>
                      </a:r>
                      <a:r>
                        <a:rPr lang="en-US" sz="3000" dirty="0" err="1">
                          <a:effectLst/>
                        </a:rPr>
                        <a:t>əˈʃeɪmd</a:t>
                      </a:r>
                      <a:r>
                        <a:rPr lang="en-US" sz="3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feeling guilty or embarrassed about something you have done or about a quality in your character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77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3. </a:t>
                      </a:r>
                      <a:r>
                        <a:rPr lang="en-US" sz="3000" dirty="0" smtClean="0">
                          <a:effectLst/>
                        </a:rPr>
                        <a:t>physical </a:t>
                      </a:r>
                      <a:r>
                        <a:rPr lang="en-US" sz="3000" dirty="0">
                          <a:effectLst/>
                        </a:rPr>
                        <a:t>(</a:t>
                      </a:r>
                      <a:r>
                        <a:rPr lang="en-US" sz="3000" dirty="0" err="1">
                          <a:effectLst/>
                        </a:rPr>
                        <a:t>adj</a:t>
                      </a:r>
                      <a:r>
                        <a:rPr lang="en-US" sz="3000" dirty="0" smtClean="0">
                          <a:effectLst/>
                        </a:rPr>
                        <a:t>)</a:t>
                      </a:r>
                      <a:endParaRPr lang="en-US" sz="30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/ˈ</a:t>
                      </a:r>
                      <a:r>
                        <a:rPr lang="en-US" sz="3000" dirty="0" err="1" smtClean="0">
                          <a:effectLst/>
                        </a:rPr>
                        <a:t>fɪzɪkəl</a:t>
                      </a:r>
                      <a:r>
                        <a:rPr lang="en-US" sz="3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relating to things you can see or touch, or relating to the laws of nature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151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4. </a:t>
                      </a:r>
                      <a:r>
                        <a:rPr lang="en-US" sz="3000" dirty="0" smtClean="0">
                          <a:effectLst/>
                        </a:rPr>
                        <a:t>cyberbullying </a:t>
                      </a:r>
                      <a:r>
                        <a:rPr lang="en-US" sz="3000" dirty="0">
                          <a:effectLst/>
                        </a:rPr>
                        <a:t>(n</a:t>
                      </a:r>
                      <a:r>
                        <a:rPr lang="en-US" sz="3000" dirty="0" smtClean="0">
                          <a:effectLst/>
                        </a:rPr>
                        <a:t>)</a:t>
                      </a:r>
                      <a:endParaRPr lang="en-US" sz="30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/ˈ</a:t>
                      </a:r>
                      <a:r>
                        <a:rPr lang="en-US" sz="3000" dirty="0" err="1" smtClean="0">
                          <a:effectLst/>
                        </a:rPr>
                        <a:t>saɪbəbʊliɪŋ</a:t>
                      </a:r>
                      <a:r>
                        <a:rPr lang="en-US" sz="3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the activity of using the internet to harm or frighten another person, especially by sending them unpleasant messages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5840" y="1098100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two students and match the pictures with the type of bullying.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FD507-9AF0-4DC7-9D22-9923B90CA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67" y="2799388"/>
            <a:ext cx="6053522" cy="3656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F84CB3-7478-4418-B45C-A4EB11BD3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334" y="2884251"/>
            <a:ext cx="5901666" cy="34871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D7A0BA-FBD6-4008-B518-74564FDA0CD3}"/>
              </a:ext>
            </a:extLst>
          </p:cNvPr>
          <p:cNvSpPr txBox="1"/>
          <p:nvPr/>
        </p:nvSpPr>
        <p:spPr>
          <a:xfrm>
            <a:off x="1634247" y="5604933"/>
            <a:ext cx="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33B02-C65C-4766-AAD1-1583E677482B}"/>
              </a:ext>
            </a:extLst>
          </p:cNvPr>
          <p:cNvSpPr txBox="1"/>
          <p:nvPr/>
        </p:nvSpPr>
        <p:spPr>
          <a:xfrm>
            <a:off x="10586610" y="5604932"/>
            <a:ext cx="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BFAAEC-092B-4F0A-865B-570F885FF0EC}"/>
              </a:ext>
            </a:extLst>
          </p:cNvPr>
          <p:cNvSpPr txBox="1"/>
          <p:nvPr/>
        </p:nvSpPr>
        <p:spPr>
          <a:xfrm>
            <a:off x="4586124" y="5604932"/>
            <a:ext cx="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3" name="Track 71">
            <a:hlinkClick r:id="" action="ppaction://media"/>
            <a:extLst>
              <a:ext uri="{FF2B5EF4-FFF2-40B4-BE49-F238E27FC236}">
                <a16:creationId xmlns:a16="http://schemas.microsoft.com/office/drawing/2014/main" id="{78872A91-35AD-560D-02A8-E971F4D9B4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8167" y="77574"/>
            <a:ext cx="789425" cy="7894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2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074" name="Picture 2" descr="1,957 Cyber Bullying Stock Illustrations, Cliparts and Royalty Free Cyber  Bullying Vectors">
            <a:extLst>
              <a:ext uri="{FF2B5EF4-FFF2-40B4-BE49-F238E27FC236}">
                <a16:creationId xmlns:a16="http://schemas.microsoft.com/office/drawing/2014/main" id="{36BFAE0E-328A-44A3-ACFA-FB44F367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44" b="90000" l="10000" r="93778">
                        <a14:foregroundMark x1="61111" y1="36667" x2="75556" y2="26000"/>
                        <a14:foregroundMark x1="41556" y1="79556" x2="46000" y2="79111"/>
                        <a14:foregroundMark x1="59556" y1="26444" x2="59111" y2="26444"/>
                        <a14:foregroundMark x1="57556" y1="41778" x2="55778" y2="4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73" y="3386666"/>
            <a:ext cx="4052552" cy="40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21169"/>
            <a:ext cx="1024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again. Circle the correct answers.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72">
            <a:hlinkClick r:id="" action="ppaction://media"/>
            <a:extLst>
              <a:ext uri="{FF2B5EF4-FFF2-40B4-BE49-F238E27FC236}">
                <a16:creationId xmlns:a16="http://schemas.microsoft.com/office/drawing/2014/main" id="{E5F422D4-F59C-1091-FC09-54BA86A112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4787" y="239388"/>
            <a:ext cx="653813" cy="6538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835" y="1942186"/>
            <a:ext cx="110168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Technology has made bullying </a:t>
            </a:r>
            <a:r>
              <a:rPr lang="en-US" sz="3600" dirty="0" smtClean="0">
                <a:solidFill>
                  <a:srgbClr val="3077B4"/>
                </a:solidFill>
              </a:rPr>
              <a:t>more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less </a:t>
            </a:r>
            <a:r>
              <a:rPr lang="en-US" sz="3600" dirty="0">
                <a:solidFill>
                  <a:srgbClr val="242021"/>
                </a:solidFill>
              </a:rPr>
              <a:t>common.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Mai’s friend </a:t>
            </a:r>
            <a:r>
              <a:rPr lang="en-US" sz="3600" dirty="0">
                <a:solidFill>
                  <a:srgbClr val="3077B4"/>
                </a:solidFill>
              </a:rPr>
              <a:t>was bullying </a:t>
            </a:r>
            <a:r>
              <a:rPr lang="en-US" sz="3600" dirty="0" smtClean="0">
                <a:solidFill>
                  <a:srgbClr val="3077B4"/>
                </a:solidFill>
              </a:rPr>
              <a:t>others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was </a:t>
            </a:r>
            <a:r>
              <a:rPr lang="en-US" sz="3600" dirty="0">
                <a:solidFill>
                  <a:srgbClr val="3077B4"/>
                </a:solidFill>
              </a:rPr>
              <a:t>bullied by others </a:t>
            </a:r>
            <a:r>
              <a:rPr lang="en-US" sz="3600" dirty="0">
                <a:solidFill>
                  <a:srgbClr val="242021"/>
                </a:solidFill>
              </a:rPr>
              <a:t>on social media.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One of the most common forms of </a:t>
            </a:r>
            <a:r>
              <a:rPr lang="en-US" sz="3600" dirty="0">
                <a:solidFill>
                  <a:srgbClr val="3077B4"/>
                </a:solidFill>
              </a:rPr>
              <a:t>physical </a:t>
            </a:r>
            <a:r>
              <a:rPr lang="en-US" sz="3600" dirty="0" smtClean="0">
                <a:solidFill>
                  <a:srgbClr val="3077B4"/>
                </a:solidFill>
              </a:rPr>
              <a:t>bullying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cyberbullying </a:t>
            </a:r>
            <a:r>
              <a:rPr lang="en-US" sz="3600" dirty="0">
                <a:solidFill>
                  <a:srgbClr val="242021"/>
                </a:solidFill>
              </a:rPr>
              <a:t>is body shaming.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In their next meeting, they are most likely </a:t>
            </a:r>
            <a:endParaRPr lang="en-US" sz="3600" dirty="0" smtClean="0">
              <a:solidFill>
                <a:srgbClr val="242021"/>
              </a:solidFill>
            </a:endParaRPr>
          </a:p>
          <a:p>
            <a:r>
              <a:rPr lang="en-US" sz="3600" dirty="0" smtClean="0">
                <a:solidFill>
                  <a:srgbClr val="242021"/>
                </a:solidFill>
              </a:rPr>
              <a:t>to </a:t>
            </a:r>
            <a:r>
              <a:rPr lang="en-US" sz="3600" dirty="0">
                <a:solidFill>
                  <a:srgbClr val="242021"/>
                </a:solidFill>
              </a:rPr>
              <a:t>talk about </a:t>
            </a:r>
            <a:r>
              <a:rPr lang="en-US" sz="3600" dirty="0" smtClean="0">
                <a:solidFill>
                  <a:srgbClr val="3077B4"/>
                </a:solidFill>
              </a:rPr>
              <a:t>when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how </a:t>
            </a:r>
            <a:r>
              <a:rPr lang="en-US" sz="3600" dirty="0">
                <a:solidFill>
                  <a:srgbClr val="242021"/>
                </a:solidFill>
              </a:rPr>
              <a:t>bullying can be stopped.</a:t>
            </a:r>
            <a:r>
              <a:rPr lang="en-US" sz="36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51600" y="1959119"/>
            <a:ext cx="1100667" cy="573341"/>
          </a:xfrm>
          <a:prstGeom prst="roundRect">
            <a:avLst/>
          </a:prstGeom>
          <a:noFill/>
          <a:ln w="57150">
            <a:solidFill>
              <a:srgbClr val="CB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993467" y="2532460"/>
            <a:ext cx="4148666" cy="573341"/>
          </a:xfrm>
          <a:prstGeom prst="roundRect">
            <a:avLst/>
          </a:prstGeom>
          <a:noFill/>
          <a:ln w="57150">
            <a:solidFill>
              <a:srgbClr val="CB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14835" y="4160453"/>
            <a:ext cx="2614632" cy="573341"/>
          </a:xfrm>
          <a:prstGeom prst="roundRect">
            <a:avLst/>
          </a:prstGeom>
          <a:noFill/>
          <a:ln w="57150">
            <a:solidFill>
              <a:srgbClr val="CB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16401" y="5305297"/>
            <a:ext cx="999066" cy="573341"/>
          </a:xfrm>
          <a:prstGeom prst="roundRect">
            <a:avLst/>
          </a:prstGeom>
          <a:noFill/>
          <a:ln w="57150">
            <a:solidFill>
              <a:srgbClr val="CB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9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4" grpId="0" animBg="1"/>
      <p:bldP spid="18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Work in groups. Discuss the following questions.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POST-LISTENING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39F0F-96AE-4A25-8CAF-ECD224F76FB2}"/>
              </a:ext>
            </a:extLst>
          </p:cNvPr>
          <p:cNvSpPr txBox="1"/>
          <p:nvPr/>
        </p:nvSpPr>
        <p:spPr>
          <a:xfrm>
            <a:off x="1410818" y="1675747"/>
            <a:ext cx="9221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EE4000"/>
                </a:solidFill>
              </a:rPr>
              <a:t>What types of bullying have you experienced or seen happening to people around you?</a:t>
            </a:r>
            <a:endParaRPr lang="en-US" sz="3200" dirty="0"/>
          </a:p>
        </p:txBody>
      </p:sp>
      <p:pic>
        <p:nvPicPr>
          <p:cNvPr id="4098" name="Picture 2" descr="Vector Collection of Characters Being Bullied and Characters Showing  Aggression. Stock Vector - Illustration of line, bullying: 185999707">
            <a:extLst>
              <a:ext uri="{FF2B5EF4-FFF2-40B4-BE49-F238E27FC236}">
                <a16:creationId xmlns:a16="http://schemas.microsoft.com/office/drawing/2014/main" id="{2BFAF1D7-E223-4369-B074-4E16C9614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6"/>
          <a:stretch/>
        </p:blipFill>
        <p:spPr bwMode="auto">
          <a:xfrm>
            <a:off x="311285" y="2734788"/>
            <a:ext cx="11569430" cy="41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Listen for specific information in a conversation about types of bullying, and make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Talk about your own experience on bullying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LISTENING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008094" y="3763537"/>
            <a:ext cx="904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bullying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LESSON 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u="none" strike="noStrike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</a:rPr>
              <a:t>Social issues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43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Prepare for Lesson 6 - Unit 9.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92845" y="6160148"/>
            <a:ext cx="4408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400" dirty="0"/>
          </a:p>
          <a:p>
            <a:pPr algn="ctr"/>
            <a:r>
              <a:rPr lang="en-US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kern="0" dirty="0" smtClean="0">
                <a:solidFill>
                  <a:prstClr val="black"/>
                </a:solidFill>
              </a:rPr>
              <a:t>Quiz: Peer </a:t>
            </a:r>
            <a:r>
              <a:rPr lang="en-GB" sz="2200" kern="0" dirty="0">
                <a:solidFill>
                  <a:prstClr val="black"/>
                </a:solidFill>
              </a:rPr>
              <a:t>p</a:t>
            </a:r>
            <a:r>
              <a:rPr lang="en-GB" sz="2200" kern="0" dirty="0" smtClean="0">
                <a:solidFill>
                  <a:prstClr val="black"/>
                </a:solidFill>
              </a:rPr>
              <a:t>ressure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Task 1: </a:t>
            </a:r>
            <a:r>
              <a:rPr lang="en-US" sz="2200" dirty="0">
                <a:solidFill>
                  <a:schemeClr val="tx1"/>
                </a:solidFill>
              </a:rPr>
              <a:t>Choose the </a:t>
            </a:r>
            <a:r>
              <a:rPr lang="en-US" sz="2200" dirty="0" smtClean="0">
                <a:solidFill>
                  <a:schemeClr val="tx1"/>
                </a:solidFill>
              </a:rPr>
              <a:t>correct meanings.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054427"/>
            <a:ext cx="4879385" cy="1487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Task 2: </a:t>
            </a:r>
            <a:r>
              <a:rPr lang="en-US" sz="2200" dirty="0">
                <a:solidFill>
                  <a:schemeClr val="tx1"/>
                </a:solidFill>
              </a:rPr>
              <a:t>Listen to a conversation </a:t>
            </a:r>
            <a:r>
              <a:rPr lang="en-US" sz="2200" dirty="0" smtClean="0">
                <a:solidFill>
                  <a:schemeClr val="tx1"/>
                </a:solidFill>
              </a:rPr>
              <a:t>and match the pictures with type of bullying.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/>
                </a:solidFill>
              </a:rPr>
              <a:t>Task 3</a:t>
            </a:r>
            <a:r>
              <a:rPr lang="en-GB" sz="2200" b="1">
                <a:solidFill>
                  <a:schemeClr val="tx1"/>
                </a:solidFill>
              </a:rPr>
              <a:t>: </a:t>
            </a:r>
            <a:r>
              <a:rPr lang="en-US" sz="2200" smtClean="0">
                <a:solidFill>
                  <a:schemeClr val="tx1"/>
                </a:solidFill>
              </a:rPr>
              <a:t>Choose </a:t>
            </a:r>
            <a:r>
              <a:rPr lang="en-US" sz="2200" dirty="0">
                <a:solidFill>
                  <a:schemeClr val="tx1"/>
                </a:solidFill>
              </a:rPr>
              <a:t>the correct answers.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49222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Homework</a:t>
            </a:r>
            <a:endParaRPr lang="en-GB" sz="22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719067"/>
            <a:ext cx="4879382" cy="691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Task 4</a:t>
            </a:r>
            <a:r>
              <a:rPr lang="en-US" sz="2200" b="1">
                <a:solidFill>
                  <a:schemeClr val="tx1"/>
                </a:solidFill>
              </a:rPr>
              <a:t>: </a:t>
            </a:r>
            <a:r>
              <a:rPr lang="en-US" sz="2200" smtClean="0">
                <a:solidFill>
                  <a:schemeClr val="tx1"/>
                </a:solidFill>
              </a:rPr>
              <a:t>Discussion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LISTENING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BA841-5B94-B478-3ABD-4DE2BB99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30" y="0"/>
            <a:ext cx="1217087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577B4A-2E49-320F-24FF-C9168187F992}"/>
              </a:ext>
            </a:extLst>
          </p:cNvPr>
          <p:cNvSpPr/>
          <p:nvPr/>
        </p:nvSpPr>
        <p:spPr>
          <a:xfrm>
            <a:off x="972023" y="4846712"/>
            <a:ext cx="10165164" cy="1809446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5">
            <a:extLst>
              <a:ext uri="{FF2B5EF4-FFF2-40B4-BE49-F238E27FC236}">
                <a16:creationId xmlns:a16="http://schemas.microsoft.com/office/drawing/2014/main" id="{88D7C104-DAC2-7584-4BC5-92A6F6625BFD}"/>
              </a:ext>
            </a:extLst>
          </p:cNvPr>
          <p:cNvSpPr txBox="1"/>
          <p:nvPr/>
        </p:nvSpPr>
        <p:spPr>
          <a:xfrm>
            <a:off x="1198365" y="4702244"/>
            <a:ext cx="983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Let‘s Quiz!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What do you know about </a:t>
            </a:r>
            <a:r>
              <a:rPr lang="de-DE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p</a:t>
            </a:r>
            <a:r>
              <a:rPr kumimoji="0" lang="de-DE" sz="36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eer pressure?</a:t>
            </a:r>
            <a:endParaRPr kumimoji="0" lang="de-AT" sz="36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476534" y="666750"/>
            <a:ext cx="11238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1. A friend encourages you to try out for the basketball team. </a:t>
            </a:r>
          </a:p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This is which type of pressure?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33" name="Rechteck: abgerundete Ecken 4">
            <a:extLst>
              <a:ext uri="{FF2B5EF4-FFF2-40B4-BE49-F238E27FC236}">
                <a16:creationId xmlns:a16="http://schemas.microsoft.com/office/drawing/2014/main" id="{061E85CD-C085-78E4-8DA0-A2A127773629}"/>
              </a:ext>
            </a:extLst>
          </p:cNvPr>
          <p:cNvSpPr/>
          <p:nvPr/>
        </p:nvSpPr>
        <p:spPr>
          <a:xfrm>
            <a:off x="3385213" y="3210308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Positive peer pressure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hteck: abgerundete Ecken 8">
            <a:extLst>
              <a:ext uri="{FF2B5EF4-FFF2-40B4-BE49-F238E27FC236}">
                <a16:creationId xmlns:a16="http://schemas.microsoft.com/office/drawing/2014/main" id="{F56C1EEA-FC89-68BB-14F3-ED198BD42E30}"/>
              </a:ext>
            </a:extLst>
          </p:cNvPr>
          <p:cNvSpPr/>
          <p:nvPr/>
        </p:nvSpPr>
        <p:spPr>
          <a:xfrm>
            <a:off x="3385213" y="4293453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Negative peer pressure</a:t>
            </a:r>
          </a:p>
        </p:txBody>
      </p:sp>
      <p:sp>
        <p:nvSpPr>
          <p:cNvPr id="36" name="Ellipse 11">
            <a:extLst>
              <a:ext uri="{FF2B5EF4-FFF2-40B4-BE49-F238E27FC236}">
                <a16:creationId xmlns:a16="http://schemas.microsoft.com/office/drawing/2014/main" id="{0EFAB9AF-2210-13BC-6F36-DBDAF4805F42}"/>
              </a:ext>
            </a:extLst>
          </p:cNvPr>
          <p:cNvSpPr/>
          <p:nvPr/>
        </p:nvSpPr>
        <p:spPr>
          <a:xfrm>
            <a:off x="2378738" y="3254331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feld 15">
            <a:extLst>
              <a:ext uri="{FF2B5EF4-FFF2-40B4-BE49-F238E27FC236}">
                <a16:creationId xmlns:a16="http://schemas.microsoft.com/office/drawing/2014/main" id="{A59AEB50-2EA2-1746-01FF-95293910541C}"/>
              </a:ext>
            </a:extLst>
          </p:cNvPr>
          <p:cNvSpPr txBox="1"/>
          <p:nvPr/>
        </p:nvSpPr>
        <p:spPr>
          <a:xfrm>
            <a:off x="2573365" y="3364196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Ellipse 16">
            <a:extLst>
              <a:ext uri="{FF2B5EF4-FFF2-40B4-BE49-F238E27FC236}">
                <a16:creationId xmlns:a16="http://schemas.microsoft.com/office/drawing/2014/main" id="{23D3950C-73E9-D189-C589-30B94FB00461}"/>
              </a:ext>
            </a:extLst>
          </p:cNvPr>
          <p:cNvSpPr/>
          <p:nvPr/>
        </p:nvSpPr>
        <p:spPr>
          <a:xfrm>
            <a:off x="2378738" y="4337477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feld 17">
            <a:extLst>
              <a:ext uri="{FF2B5EF4-FFF2-40B4-BE49-F238E27FC236}">
                <a16:creationId xmlns:a16="http://schemas.microsoft.com/office/drawing/2014/main" id="{82730A90-C875-5AF2-4AB0-D5B072DC65FD}"/>
              </a:ext>
            </a:extLst>
          </p:cNvPr>
          <p:cNvSpPr txBox="1"/>
          <p:nvPr/>
        </p:nvSpPr>
        <p:spPr>
          <a:xfrm>
            <a:off x="2573365" y="4447342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#sl-pollanswer(1)">
            <a:extLst>
              <a:ext uri="{FF2B5EF4-FFF2-40B4-BE49-F238E27FC236}">
                <a16:creationId xmlns:a16="http://schemas.microsoft.com/office/drawing/2014/main" id="{12227AB0-AE11-4390-EC15-2E3E60E516D6}"/>
              </a:ext>
            </a:extLst>
          </p:cNvPr>
          <p:cNvSpPr txBox="1">
            <a:spLocks/>
          </p:cNvSpPr>
          <p:nvPr/>
        </p:nvSpPr>
        <p:spPr>
          <a:xfrm>
            <a:off x="3544758" y="4299507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8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-1" y="666750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2. What qualities can help a person to resist negative peer pressure?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25D6527C-558D-7BB2-924E-E1D2E8DD80A4}"/>
              </a:ext>
            </a:extLst>
          </p:cNvPr>
          <p:cNvSpPr/>
          <p:nvPr/>
        </p:nvSpPr>
        <p:spPr>
          <a:xfrm>
            <a:off x="3456787" y="2284531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Speed and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coordination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4ED8AD28-C81B-A07A-38CB-97D0EFC8B594}"/>
              </a:ext>
            </a:extLst>
          </p:cNvPr>
          <p:cNvSpPr/>
          <p:nvPr/>
        </p:nvSpPr>
        <p:spPr>
          <a:xfrm>
            <a:off x="3456787" y="3367676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nice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smile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id="{94918DB6-843F-F3E9-3CB8-ED0DF0BA79FF}"/>
              </a:ext>
            </a:extLst>
          </p:cNvPr>
          <p:cNvSpPr/>
          <p:nvPr/>
        </p:nvSpPr>
        <p:spPr>
          <a:xfrm>
            <a:off x="3456787" y="4456875"/>
            <a:ext cx="7177346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Self-confidence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assertiveness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id="{E88A85CD-0447-A358-AF9C-2025FF5F168B}"/>
              </a:ext>
            </a:extLst>
          </p:cNvPr>
          <p:cNvSpPr/>
          <p:nvPr/>
        </p:nvSpPr>
        <p:spPr>
          <a:xfrm>
            <a:off x="3456782" y="5512653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Nice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hair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B4F59E19-5563-2525-2E8A-C15E9E7E3A3A}"/>
              </a:ext>
            </a:extLst>
          </p:cNvPr>
          <p:cNvSpPr/>
          <p:nvPr/>
        </p:nvSpPr>
        <p:spPr>
          <a:xfrm>
            <a:off x="2450312" y="2328554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795D7F2B-C72A-6874-4B87-1222D000692C}"/>
              </a:ext>
            </a:extLst>
          </p:cNvPr>
          <p:cNvSpPr txBox="1"/>
          <p:nvPr/>
        </p:nvSpPr>
        <p:spPr>
          <a:xfrm>
            <a:off x="2644939" y="2438419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C040AFA2-2A7B-7384-95A9-D771173B94FA}"/>
              </a:ext>
            </a:extLst>
          </p:cNvPr>
          <p:cNvSpPr/>
          <p:nvPr/>
        </p:nvSpPr>
        <p:spPr>
          <a:xfrm>
            <a:off x="2450312" y="3411700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1FA66257-7E2B-581B-556D-9CCBEA3DB4A8}"/>
              </a:ext>
            </a:extLst>
          </p:cNvPr>
          <p:cNvSpPr txBox="1"/>
          <p:nvPr/>
        </p:nvSpPr>
        <p:spPr>
          <a:xfrm>
            <a:off x="2644939" y="3521565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id="{A531DD10-B7A0-DC14-8C5B-9DCDCA59A664}"/>
              </a:ext>
            </a:extLst>
          </p:cNvPr>
          <p:cNvSpPr/>
          <p:nvPr/>
        </p:nvSpPr>
        <p:spPr>
          <a:xfrm>
            <a:off x="2450312" y="4494847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id="{C9060166-A926-EFA4-EDE5-8078E67F7EAF}"/>
              </a:ext>
            </a:extLst>
          </p:cNvPr>
          <p:cNvSpPr txBox="1"/>
          <p:nvPr/>
        </p:nvSpPr>
        <p:spPr>
          <a:xfrm>
            <a:off x="2644939" y="4604712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id="{F44BF20E-56DD-21C6-CF3B-DE26F0254815}"/>
              </a:ext>
            </a:extLst>
          </p:cNvPr>
          <p:cNvSpPr/>
          <p:nvPr/>
        </p:nvSpPr>
        <p:spPr>
          <a:xfrm>
            <a:off x="2450312" y="5577994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id="{C3E5A61A-6AA3-2220-2070-D63DCF6ADE24}"/>
              </a:ext>
            </a:extLst>
          </p:cNvPr>
          <p:cNvSpPr txBox="1"/>
          <p:nvPr/>
        </p:nvSpPr>
        <p:spPr>
          <a:xfrm>
            <a:off x="2644939" y="5687859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DEFB4F7A-67D7-D1F4-D24B-2DB1D52394DE}"/>
              </a:ext>
            </a:extLst>
          </p:cNvPr>
          <p:cNvSpPr txBox="1">
            <a:spLocks/>
          </p:cNvSpPr>
          <p:nvPr/>
        </p:nvSpPr>
        <p:spPr>
          <a:xfrm>
            <a:off x="3616332" y="3373730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5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720725" y="179655"/>
            <a:ext cx="1069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3. When you are under pressure you should...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F2F4C85B-31A6-183E-A800-31A6164FD155}"/>
              </a:ext>
            </a:extLst>
          </p:cNvPr>
          <p:cNvSpPr/>
          <p:nvPr/>
        </p:nvSpPr>
        <p:spPr>
          <a:xfrm>
            <a:off x="3467100" y="1859180"/>
            <a:ext cx="7471838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400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tay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calm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 b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E0701296-CFB6-0C77-CFDD-CFEA9E1C22DC}"/>
              </a:ext>
            </a:extLst>
          </p:cNvPr>
          <p:cNvSpPr/>
          <p:nvPr/>
        </p:nvSpPr>
        <p:spPr>
          <a:xfrm>
            <a:off x="3467099" y="3057161"/>
            <a:ext cx="7471833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US" sz="400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eave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situation if your friend persists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id="{930B0C1B-82D7-B81E-2E09-98107C2AACEF}"/>
              </a:ext>
            </a:extLst>
          </p:cNvPr>
          <p:cNvSpPr/>
          <p:nvPr/>
        </p:nvSpPr>
        <p:spPr>
          <a:xfrm>
            <a:off x="3467094" y="4097489"/>
            <a:ext cx="7471838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400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ake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eye-contact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repeat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"NO"!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id="{D15C11E9-9E3C-195D-3693-2742970BACE8}"/>
              </a:ext>
            </a:extLst>
          </p:cNvPr>
          <p:cNvSpPr/>
          <p:nvPr/>
        </p:nvSpPr>
        <p:spPr>
          <a:xfrm>
            <a:off x="3467094" y="5180634"/>
            <a:ext cx="7471838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400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the above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6356C54F-35CA-D029-54B4-F57305C5AC70}"/>
              </a:ext>
            </a:extLst>
          </p:cNvPr>
          <p:cNvSpPr/>
          <p:nvPr/>
        </p:nvSpPr>
        <p:spPr>
          <a:xfrm>
            <a:off x="2460625" y="1903203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B8F7C3CD-6C8B-8CE8-06AD-07CBB60388D3}"/>
              </a:ext>
            </a:extLst>
          </p:cNvPr>
          <p:cNvSpPr txBox="1"/>
          <p:nvPr/>
        </p:nvSpPr>
        <p:spPr>
          <a:xfrm>
            <a:off x="2655252" y="201306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C12D8054-32EB-A66F-AC7C-10C95DCEED8E}"/>
              </a:ext>
            </a:extLst>
          </p:cNvPr>
          <p:cNvSpPr/>
          <p:nvPr/>
        </p:nvSpPr>
        <p:spPr>
          <a:xfrm>
            <a:off x="2460625" y="2986349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93501BC1-F671-D63E-7C25-7A9CC1CE8031}"/>
              </a:ext>
            </a:extLst>
          </p:cNvPr>
          <p:cNvSpPr txBox="1"/>
          <p:nvPr/>
        </p:nvSpPr>
        <p:spPr>
          <a:xfrm>
            <a:off x="2655252" y="3096214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id="{B9F1D653-489C-73BB-6E7A-D2D7AD38B6F0}"/>
              </a:ext>
            </a:extLst>
          </p:cNvPr>
          <p:cNvSpPr/>
          <p:nvPr/>
        </p:nvSpPr>
        <p:spPr>
          <a:xfrm>
            <a:off x="2460625" y="4069496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id="{DB8390FD-BA41-5660-6115-267DC4CEDF81}"/>
              </a:ext>
            </a:extLst>
          </p:cNvPr>
          <p:cNvSpPr txBox="1"/>
          <p:nvPr/>
        </p:nvSpPr>
        <p:spPr>
          <a:xfrm>
            <a:off x="2655252" y="4179361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id="{B4CAAEEB-D065-7BFA-2113-812E7ECC52AA}"/>
              </a:ext>
            </a:extLst>
          </p:cNvPr>
          <p:cNvSpPr/>
          <p:nvPr/>
        </p:nvSpPr>
        <p:spPr>
          <a:xfrm>
            <a:off x="2460625" y="5152643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id="{BA23A6BE-7599-E723-58F1-989E18F32A15}"/>
              </a:ext>
            </a:extLst>
          </p:cNvPr>
          <p:cNvSpPr txBox="1"/>
          <p:nvPr/>
        </p:nvSpPr>
        <p:spPr>
          <a:xfrm>
            <a:off x="2655252" y="526250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314F5E9C-7E32-6ECB-27EC-EB61EC1AD9BD}"/>
              </a:ext>
            </a:extLst>
          </p:cNvPr>
          <p:cNvSpPr txBox="1">
            <a:spLocks/>
          </p:cNvSpPr>
          <p:nvPr/>
        </p:nvSpPr>
        <p:spPr>
          <a:xfrm>
            <a:off x="3626645" y="2948379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6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720725" y="179655"/>
            <a:ext cx="1069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4. Which is </a:t>
            </a:r>
            <a:r>
              <a:rPr lang="en-US" sz="4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NOT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 an effective way to handle peer pressure?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F2F4C85B-31A6-183E-A800-31A6164FD155}"/>
              </a:ext>
            </a:extLst>
          </p:cNvPr>
          <p:cNvSpPr/>
          <p:nvPr/>
        </p:nvSpPr>
        <p:spPr>
          <a:xfrm>
            <a:off x="3467100" y="1859180"/>
            <a:ext cx="7910512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Avoid or leave the unsafe situation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E0701296-CFB6-0C77-CFDD-CFEA9E1C22DC}"/>
              </a:ext>
            </a:extLst>
          </p:cNvPr>
          <p:cNvSpPr/>
          <p:nvPr/>
        </p:nvSpPr>
        <p:spPr>
          <a:xfrm>
            <a:off x="3467100" y="2942325"/>
            <a:ext cx="7910506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reasons for your refusal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id="{930B0C1B-82D7-B81E-2E09-98107C2AACEF}"/>
              </a:ext>
            </a:extLst>
          </p:cNvPr>
          <p:cNvSpPr/>
          <p:nvPr/>
        </p:nvSpPr>
        <p:spPr>
          <a:xfrm>
            <a:off x="3467100" y="4031524"/>
            <a:ext cx="7910512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Talk to an adult you trust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id="{D15C11E9-9E3C-195D-3693-2742970BACE8}"/>
              </a:ext>
            </a:extLst>
          </p:cNvPr>
          <p:cNvSpPr/>
          <p:nvPr/>
        </p:nvSpPr>
        <p:spPr>
          <a:xfrm>
            <a:off x="3449205" y="5358731"/>
            <a:ext cx="7910512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in and join in the same unsafe activity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6356C54F-35CA-D029-54B4-F57305C5AC70}"/>
              </a:ext>
            </a:extLst>
          </p:cNvPr>
          <p:cNvSpPr/>
          <p:nvPr/>
        </p:nvSpPr>
        <p:spPr>
          <a:xfrm>
            <a:off x="2460625" y="1903203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B8F7C3CD-6C8B-8CE8-06AD-07CBB60388D3}"/>
              </a:ext>
            </a:extLst>
          </p:cNvPr>
          <p:cNvSpPr txBox="1"/>
          <p:nvPr/>
        </p:nvSpPr>
        <p:spPr>
          <a:xfrm>
            <a:off x="2655252" y="201306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C12D8054-32EB-A66F-AC7C-10C95DCEED8E}"/>
              </a:ext>
            </a:extLst>
          </p:cNvPr>
          <p:cNvSpPr/>
          <p:nvPr/>
        </p:nvSpPr>
        <p:spPr>
          <a:xfrm>
            <a:off x="2460625" y="2986349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93501BC1-F671-D63E-7C25-7A9CC1CE8031}"/>
              </a:ext>
            </a:extLst>
          </p:cNvPr>
          <p:cNvSpPr txBox="1"/>
          <p:nvPr/>
        </p:nvSpPr>
        <p:spPr>
          <a:xfrm>
            <a:off x="2655252" y="3096214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id="{B9F1D653-489C-73BB-6E7A-D2D7AD38B6F0}"/>
              </a:ext>
            </a:extLst>
          </p:cNvPr>
          <p:cNvSpPr/>
          <p:nvPr/>
        </p:nvSpPr>
        <p:spPr>
          <a:xfrm>
            <a:off x="2460625" y="4069496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id="{DB8390FD-BA41-5660-6115-267DC4CEDF81}"/>
              </a:ext>
            </a:extLst>
          </p:cNvPr>
          <p:cNvSpPr txBox="1"/>
          <p:nvPr/>
        </p:nvSpPr>
        <p:spPr>
          <a:xfrm>
            <a:off x="2655252" y="4179361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id="{B4CAAEEB-D065-7BFA-2113-812E7ECC52AA}"/>
              </a:ext>
            </a:extLst>
          </p:cNvPr>
          <p:cNvSpPr/>
          <p:nvPr/>
        </p:nvSpPr>
        <p:spPr>
          <a:xfrm>
            <a:off x="2460625" y="5152643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id="{BA23A6BE-7599-E723-58F1-989E18F32A15}"/>
              </a:ext>
            </a:extLst>
          </p:cNvPr>
          <p:cNvSpPr txBox="1"/>
          <p:nvPr/>
        </p:nvSpPr>
        <p:spPr>
          <a:xfrm>
            <a:off x="2655252" y="526250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314F5E9C-7E32-6ECB-27EC-EB61EC1AD9BD}"/>
              </a:ext>
            </a:extLst>
          </p:cNvPr>
          <p:cNvSpPr txBox="1">
            <a:spLocks/>
          </p:cNvSpPr>
          <p:nvPr/>
        </p:nvSpPr>
        <p:spPr>
          <a:xfrm>
            <a:off x="3626645" y="2948379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1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-2" y="81187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5. What is ‘guilt’?</a:t>
            </a: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6BB66E1B-107E-FC20-B9F3-FC78F555DD92}"/>
              </a:ext>
            </a:extLst>
          </p:cNvPr>
          <p:cNvSpPr/>
          <p:nvPr/>
        </p:nvSpPr>
        <p:spPr>
          <a:xfrm>
            <a:off x="3316315" y="1840822"/>
            <a:ext cx="7790787" cy="1794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Telling a person something nice about himself/herself</a:t>
            </a:r>
            <a:endParaRPr lang="de-DE" sz="4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CF3738C9-71EE-5D36-7DDF-6F98D0A0378A}"/>
              </a:ext>
            </a:extLst>
          </p:cNvPr>
          <p:cNvSpPr/>
          <p:nvPr/>
        </p:nvSpPr>
        <p:spPr>
          <a:xfrm>
            <a:off x="3385213" y="4293453"/>
            <a:ext cx="755372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Making someone feel bad if they do not do something</a:t>
            </a:r>
            <a:endParaRPr lang="de-DE" sz="4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AD2BE555-AEBE-8373-DA2B-08D7BCA3450E}"/>
              </a:ext>
            </a:extLst>
          </p:cNvPr>
          <p:cNvSpPr/>
          <p:nvPr/>
        </p:nvSpPr>
        <p:spPr>
          <a:xfrm>
            <a:off x="2378738" y="2247222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84CB8B69-9C02-6898-5378-8CF7C87A0D82}"/>
              </a:ext>
            </a:extLst>
          </p:cNvPr>
          <p:cNvSpPr txBox="1"/>
          <p:nvPr/>
        </p:nvSpPr>
        <p:spPr>
          <a:xfrm>
            <a:off x="2573365" y="2357087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1B44273B-924D-7574-C801-572335809598}"/>
              </a:ext>
            </a:extLst>
          </p:cNvPr>
          <p:cNvSpPr/>
          <p:nvPr/>
        </p:nvSpPr>
        <p:spPr>
          <a:xfrm>
            <a:off x="2378738" y="4337477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9682FC8F-D835-448F-41E6-21C0B6A84C99}"/>
              </a:ext>
            </a:extLst>
          </p:cNvPr>
          <p:cNvSpPr txBox="1"/>
          <p:nvPr/>
        </p:nvSpPr>
        <p:spPr>
          <a:xfrm>
            <a:off x="2573365" y="4447342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8769D310-5104-8183-F273-9C8B483D7C1E}"/>
              </a:ext>
            </a:extLst>
          </p:cNvPr>
          <p:cNvSpPr txBox="1">
            <a:spLocks/>
          </p:cNvSpPr>
          <p:nvPr/>
        </p:nvSpPr>
        <p:spPr>
          <a:xfrm>
            <a:off x="3544758" y="4299507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3152</TotalTime>
  <Words>670</Words>
  <PresentationFormat>Widescreen</PresentationFormat>
  <Paragraphs>141</Paragraphs>
  <Slides>21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Adobe Gothic Std B</vt:lpstr>
      <vt:lpstr>Batang</vt:lpstr>
      <vt:lpstr>Calibri </vt:lpstr>
      <vt:lpstr>FreesiaUPC</vt:lpstr>
      <vt:lpstr>Montserrat Medium</vt:lpstr>
      <vt:lpstr>Arial</vt:lpstr>
      <vt:lpstr>Bookman Old Style</vt:lpstr>
      <vt:lpstr>Calibri</vt:lpstr>
      <vt:lpstr>Calibri Light</vt:lpstr>
      <vt:lpstr>Century Gothic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2023-09-14T08:46:09Z</dcterms:modified>
</cp:coreProperties>
</file>