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82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1DF40-2DF1-4C6B-BE0D-12F27C6EF6DA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AF062-AC43-48A5-85B5-65CF47E4C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9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7ACF06-DC29-44D9-81DC-606BD2F5FEFD}" type="slidenum">
              <a:rPr lang="en-US">
                <a:solidFill>
                  <a:prstClr val="black"/>
                </a:solidFill>
                <a:cs typeface="Arial" charset="0"/>
              </a:rPr>
              <a:pPr/>
              <a:t>1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342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74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45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0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4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11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718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06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5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5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49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9CBD9-B066-48BA-A3B5-8231BFA1B6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4054F-7261-4414-BD84-03F45031FD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30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whiteshirt_20design_20zoom_20personalized_20chemistry_20glassware_orig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8608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4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43400"/>
            <a:ext cx="2743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0" y="228600"/>
            <a:ext cx="9144000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600" b="1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latin typeface="Arial Black" pitchFamily="34" charset="0"/>
                <a:cs typeface="Times New Roman" pitchFamily="18" charset="0"/>
              </a:rPr>
              <a:t>CHÀO MỪNG QUÝ THẦY CÔ </a:t>
            </a:r>
          </a:p>
          <a:p>
            <a:pPr algn="ctr">
              <a:defRPr/>
            </a:pPr>
            <a:r>
              <a:rPr lang="en-US" sz="3600" b="1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latin typeface="Arial Black" pitchFamily="34" charset="0"/>
                <a:cs typeface="Times New Roman" pitchFamily="18" charset="0"/>
              </a:rPr>
              <a:t>ĐẾN DỰ GIỜ</a:t>
            </a:r>
          </a:p>
        </p:txBody>
      </p:sp>
      <p:sp>
        <p:nvSpPr>
          <p:cNvPr id="2053" name="WordArt 9"/>
          <p:cNvSpPr>
            <a:spLocks noChangeArrowheads="1" noChangeShapeType="1" noTextEdit="1"/>
          </p:cNvSpPr>
          <p:nvPr/>
        </p:nvSpPr>
        <p:spPr bwMode="auto">
          <a:xfrm>
            <a:off x="2247900" y="22098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Môn Tiếng Việt</a:t>
            </a:r>
          </a:p>
        </p:txBody>
      </p:sp>
      <p:sp>
        <p:nvSpPr>
          <p:cNvPr id="6" name="Rectangle 5"/>
          <p:cNvSpPr/>
          <p:nvPr/>
        </p:nvSpPr>
        <p:spPr>
          <a:xfrm>
            <a:off x="2045677" y="3200797"/>
            <a:ext cx="4572000" cy="646331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b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5: Bác trống trường</a:t>
            </a:r>
            <a:endParaRPr lang="en-US" b="1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6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0716" y="1"/>
            <a:ext cx="912257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7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 flipH="1">
            <a:off x="-3357563" y="3323034"/>
            <a:ext cx="6858000" cy="21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8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41672" y="6694488"/>
            <a:ext cx="9195197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9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 flipH="1">
            <a:off x="5634237" y="3310137"/>
            <a:ext cx="6827837" cy="21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5" descr="Chemistry-inazuma-eleven-34381942-800-6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4924426"/>
            <a:ext cx="259080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23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5016" y="1752601"/>
            <a:ext cx="8790384" cy="10668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5. Chọn từ ngữ để hoàn thiện câu  và viết </a:t>
            </a:r>
            <a:r>
              <a:rPr lang="en-US" sz="36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vào </a:t>
            </a:r>
            <a:r>
              <a:rPr lang="en-US" sz="36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3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764" y="4267200"/>
            <a:ext cx="8139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prstClr val="black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Năm nào cũng vậy, chúng em háo hức chờ đón …….</a:t>
            </a:r>
            <a:endParaRPr lang="en-US" sz="4000">
              <a:solidFill>
                <a:prstClr val="black"/>
              </a:solidFill>
              <a:latin typeface="Times New Roman" pitchFamily="18" charset="0"/>
              <a:ea typeface="Tiffany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4854714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ngày khai trường. 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Administrator.EPR5HADQQSBOGQY\Downloads\cd3 bai 5.3.png"/>
          <p:cNvPicPr>
            <a:picLocks noChangeAspect="1" noChangeArrowheads="1"/>
          </p:cNvPicPr>
          <p:nvPr/>
        </p:nvPicPr>
        <p:blipFill>
          <a:blip r:embed="rId2"/>
          <a:srcRect l="15692" t="21111" r="15692" b="74445"/>
          <a:stretch>
            <a:fillRect/>
          </a:stretch>
        </p:blipFill>
        <p:spPr bwMode="auto">
          <a:xfrm>
            <a:off x="1295400" y="3048000"/>
            <a:ext cx="6629400" cy="6096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b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86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7200" y="1600200"/>
            <a:ext cx="8225858" cy="78458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36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6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 Quan sát tranh và để nói theo tranh</a:t>
            </a:r>
            <a:endParaRPr lang="en-US" sz="3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337" y="2818151"/>
            <a:ext cx="4858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Sử dụng từ trong khung để nói về bức tranh</a:t>
            </a:r>
            <a:endParaRPr lang="en-US" sz="3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10526" t="43500" r="15790" b="10500"/>
          <a:stretch>
            <a:fillRect/>
          </a:stretch>
        </p:blipFill>
        <p:spPr bwMode="auto">
          <a:xfrm>
            <a:off x="5410200" y="2514600"/>
            <a:ext cx="34290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.EPR5HADQQSBOGQY\Downloads\cd3 bai 5.3 (1).pn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31598" t="38222" r="31598" b="57334"/>
          <a:stretch>
            <a:fillRect/>
          </a:stretch>
        </p:blipFill>
        <p:spPr bwMode="auto">
          <a:xfrm>
            <a:off x="533400" y="4953000"/>
            <a:ext cx="4495800" cy="762000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b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00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60943" y="1673799"/>
            <a:ext cx="2739457" cy="78458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36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7. Nghe viết</a:t>
            </a:r>
            <a:endParaRPr lang="en-US" sz="3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b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9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15439" t="13000" r="11578" b="60500"/>
          <a:stretch>
            <a:fillRect/>
          </a:stretch>
        </p:blipFill>
        <p:spPr bwMode="auto">
          <a:xfrm>
            <a:off x="685800" y="2667000"/>
            <a:ext cx="762000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070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3048000"/>
            <a:ext cx="7543806" cy="159405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36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8. Tìm trong và ngoài bài đọc </a:t>
            </a:r>
            <a:r>
              <a:rPr lang="en-US" sz="3600" b="1" i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Bác trống trường </a:t>
            </a:r>
            <a:r>
              <a:rPr lang="en-US" sz="36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 ngữ có tiếng chứa vần </a:t>
            </a:r>
            <a:r>
              <a:rPr lang="en-US" sz="3600" b="1" i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ang, an, au, ao.</a:t>
            </a:r>
            <a:endParaRPr lang="en-US" sz="3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b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16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60942" y="1493917"/>
            <a:ext cx="4339658" cy="78458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36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9. Đọc và giải câu đố</a:t>
            </a:r>
            <a:endParaRPr lang="en-US" sz="3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7018" t="70500" r="33333"/>
          <a:stretch>
            <a:fillRect/>
          </a:stretch>
        </p:blipFill>
        <p:spPr bwMode="auto">
          <a:xfrm>
            <a:off x="5867400" y="2667000"/>
            <a:ext cx="3276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2743200"/>
            <a:ext cx="624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Ở lớp mặc áo xanh, đen</a:t>
            </a:r>
          </a:p>
          <a:p>
            <a:pPr algn="ctr"/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 anh phấn trắng đã thành bạn thân</a:t>
            </a:r>
          </a:p>
          <a:p>
            <a:pPr algn="r"/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 cái gì?)</a:t>
            </a:r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648200"/>
            <a:ext cx="586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“Reng … reng” là tiếng của tôi</a:t>
            </a:r>
          </a:p>
          <a:p>
            <a:pPr algn="ctr"/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 chơi, vào học, tôi thời báo ngay</a:t>
            </a:r>
          </a:p>
          <a:p>
            <a:pPr algn="r"/>
            <a:r>
              <a:rPr lang="en-US" sz="28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(Là cái gì?)</a:t>
            </a:r>
            <a:endParaRPr lang="en-US" sz="2800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b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90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1"/>
          <p:cNvSpPr txBox="1">
            <a:spLocks noChangeArrowheads="1"/>
          </p:cNvSpPr>
          <p:nvPr/>
        </p:nvSpPr>
        <p:spPr bwMode="auto">
          <a:xfrm>
            <a:off x="457200" y="243840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Quan sát </a:t>
            </a:r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lễ khai giảng năm học:</a:t>
            </a:r>
            <a:endParaRPr lang="en-US" sz="28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4838" y="1600199"/>
            <a:ext cx="3357562" cy="76200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4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Khởi động</a:t>
            </a:r>
          </a:p>
        </p:txBody>
      </p:sp>
      <p:sp>
        <p:nvSpPr>
          <p:cNvPr id="3078" name="TextBox 14"/>
          <p:cNvSpPr txBox="1">
            <a:spLocks noChangeArrowheads="1"/>
          </p:cNvSpPr>
          <p:nvPr/>
        </p:nvSpPr>
        <p:spPr bwMode="auto">
          <a:xfrm>
            <a:off x="152400" y="3124200"/>
            <a:ext cx="4114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Thảo luận nhóm đôi chia sẻ với bạn về các câu hỏi sau</a:t>
            </a:r>
          </a:p>
        </p:txBody>
      </p:sp>
      <p:sp>
        <p:nvSpPr>
          <p:cNvPr id="3079" name="TextBox 15"/>
          <p:cNvSpPr txBox="1">
            <a:spLocks noChangeArrowheads="1"/>
          </p:cNvSpPr>
          <p:nvPr/>
        </p:nvSpPr>
        <p:spPr bwMode="auto">
          <a:xfrm>
            <a:off x="228600" y="4267200"/>
            <a:ext cx="37885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 thấy những gì trong tranh?</a:t>
            </a:r>
            <a:endParaRPr lang="en-US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TextBox 16"/>
          <p:cNvSpPr txBox="1">
            <a:spLocks noChangeArrowheads="1"/>
          </p:cNvSpPr>
          <p:nvPr/>
        </p:nvSpPr>
        <p:spPr bwMode="auto">
          <a:xfrm>
            <a:off x="304800" y="5334000"/>
            <a:ext cx="378856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 tranh đồ vật nào quen thuộc nhất? Nó dùng để làm gì?</a:t>
            </a:r>
            <a:endParaRPr lang="en-US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t="20500" b="45000"/>
          <a:stretch>
            <a:fillRect/>
          </a:stretch>
        </p:blipFill>
        <p:spPr bwMode="auto">
          <a:xfrm>
            <a:off x="4456112" y="3124200"/>
            <a:ext cx="46878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b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99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14" grpId="0" animBg="1"/>
      <p:bldP spid="3078" grpId="0"/>
      <p:bldP spid="3079" grpId="0"/>
      <p:bldP spid="30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.EPR5HADQQSBOGQY\Downloads\cd3 bai 5.1.png"/>
          <p:cNvPicPr>
            <a:picLocks noChangeAspect="1" noChangeArrowheads="1"/>
          </p:cNvPicPr>
          <p:nvPr/>
        </p:nvPicPr>
        <p:blipFill>
          <a:blip r:embed="rId2"/>
          <a:srcRect l="59457" t="64444"/>
          <a:stretch>
            <a:fillRect/>
          </a:stretch>
        </p:blipFill>
        <p:spPr bwMode="auto">
          <a:xfrm>
            <a:off x="2667000" y="1828800"/>
            <a:ext cx="3838276" cy="47244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b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561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828800"/>
            <a:ext cx="777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Tôi là trống trường. Thân hình tôi đẫy đà, nước da nâu bóng. Học trò thường gọi tôi là bác trống. Có lẽ vì các bạn thấy tôi ở trường lâu lắm rồi. Chính tôi cũng không biết mình đến đây tự bao giờ.</a:t>
            </a:r>
          </a:p>
          <a:p>
            <a:pPr algn="just"/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Hằng ngày tôi giúp các bạn học trò ra vào lớp đúng giờ. Ngày khai trường, tiếng tôi dõng dạc “tùng…tùng….tùng….”, báo hiệu một năm học mới. </a:t>
            </a:r>
          </a:p>
          <a:p>
            <a:pPr algn="just"/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Bây giờ có thêm anh chuông điện, thỉnh thoảng cũng “reng….reng…..reng….” báo giờ học. Nhưng tôi vẫn là người bạn thân thiết của các cô cậu học trò.</a:t>
            </a:r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b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90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22098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õng dạc</a:t>
            </a:r>
            <a:endParaRPr lang="en-US" altLang="en-US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2362200" y="2516187"/>
            <a:ext cx="29718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huông điện</a:t>
            </a:r>
            <a:endParaRPr lang="en-US" altLang="en-US" sz="4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400" y="1524000"/>
            <a:ext cx="1978819" cy="72866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b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5399485" y="2287588"/>
            <a:ext cx="175855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US" altLang="en-US" sz="4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 bwMode="auto">
          <a:xfrm>
            <a:off x="5257800" y="2514600"/>
            <a:ext cx="29718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hỉnh thoảng</a:t>
            </a:r>
            <a:endParaRPr lang="en-US" altLang="en-US" sz="4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4"/>
          <p:cNvSpPr txBox="1">
            <a:spLocks noChangeArrowheads="1"/>
          </p:cNvSpPr>
          <p:nvPr/>
        </p:nvSpPr>
        <p:spPr bwMode="auto">
          <a:xfrm>
            <a:off x="1" y="3432175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 khai trường, tiếng tôi dõng dạc  “tùng … tùng … tùng”, báo hiệu một năm học mới.//</a:t>
            </a:r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4"/>
          <p:cNvSpPr txBox="1">
            <a:spLocks noChangeArrowheads="1"/>
          </p:cNvSpPr>
          <p:nvPr/>
        </p:nvSpPr>
        <p:spPr bwMode="auto">
          <a:xfrm>
            <a:off x="152400" y="45720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Bây giờ, có thêm anh chuông điện,  thỉnh thoảng cũng “reng … reng….reng” báo giờ học.//</a:t>
            </a:r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152400" y="5675293"/>
            <a:ext cx="883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Nhưng  tôi vẫn là  người bạn thân thiết  của các cô cậu học trò.//</a:t>
            </a:r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5486400" y="33528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600200" y="44196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763000" y="32766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743200" y="3279775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867400" y="43434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001000" y="43434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295400" y="54864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743200" y="55626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791200" y="54864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86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8" grpId="0" animBg="1"/>
      <p:bldP spid="17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1533465"/>
            <a:ext cx="807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 là trống trường. Thân hình tôi đẫy đà, nước da nâu bóng. Học trò thường gọi tôi là bác trống. Có lẽ vì các bạn thấy tôi ở trường lâu lắm rồi. Chính tôi cũng không biết mình đến đây tự bao giờ.</a:t>
            </a:r>
          </a:p>
          <a:p>
            <a:pPr algn="just"/>
            <a:r>
              <a:rPr lang="vi-VN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Hằng ngày tôi giúp các bạn học trò ra vào lớp đúng giờ. Ngày khai trường, tiếng tôi dõng dạc “tùng…tùng….tùng….”, báo hiệu một năm học mới. </a:t>
            </a:r>
          </a:p>
          <a:p>
            <a:pPr algn="just"/>
            <a:r>
              <a:rPr lang="vi-VN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Bây giờ có thêm anh chuông điện, thỉnh thoảng cũng “reng….reng…..reng….” báo giờ học. Nhưng tôi vẫn là người bạn thân thiết của các cô cậu học trò.</a:t>
            </a:r>
            <a:endParaRPr lang="en-US" sz="2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8" y="206376"/>
            <a:ext cx="7886700" cy="147002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  <a:t>Thứ   ngày   tháng   năm</a:t>
            </a:r>
            <a:b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  <a:t>Tiếng Việt</a:t>
            </a:r>
            <a:b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alt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smtClean="0"/>
              <a:t> </a:t>
            </a:r>
            <a:r>
              <a:rPr lang="en-US" sz="2800" smtClean="0">
                <a:latin typeface=".VnAvant" pitchFamily="34" charset="0"/>
              </a:rPr>
              <a:t>BÁC TRỐNG TRƯỜNG</a:t>
            </a:r>
            <a:endParaRPr lang="en-US" altLang="en-US" sz="3200" b="1" smtClean="0">
              <a:solidFill>
                <a:srgbClr val="FF0000"/>
              </a:solidFill>
              <a:latin typeface=".VnAvant" pitchFamily="34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914400" y="1600200"/>
            <a:ext cx="304800" cy="1752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590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Đoạn 1</a:t>
            </a:r>
            <a:endParaRPr lang="en-US" sz="2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838200" y="3352800"/>
            <a:ext cx="457200" cy="2514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648200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Đoạn 2</a:t>
            </a:r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58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1335882" y="2643188"/>
            <a:ext cx="212288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âu bóng</a:t>
            </a:r>
            <a:endParaRPr lang="en-US" altLang="en-US" sz="4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964406" y="1668463"/>
            <a:ext cx="475059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 altLang="en-US" sz="4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Giải nghĩa từ ngữ:  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1357313" y="3497263"/>
            <a:ext cx="212288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en-US" altLang="en-US" sz="4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1415654" y="3590925"/>
            <a:ext cx="212288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đẫy đà</a:t>
            </a:r>
            <a:endParaRPr lang="en-US" altLang="en-US" sz="4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4912519" y="2690813"/>
            <a:ext cx="212288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 hiệu</a:t>
            </a:r>
            <a:endParaRPr lang="en-US" altLang="en-US" sz="4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b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58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8" grpId="0" build="p"/>
      <p:bldP spid="9" grpId="0" build="p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5016" y="1898651"/>
            <a:ext cx="4294584" cy="7731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3600" b="1" dirty="0">
                <a:solidFill>
                  <a:prstClr val="white"/>
                </a:solidFill>
                <a:latin typeface=".VnAvant" panose="020B7200000000000000" pitchFamily="34" charset="0"/>
              </a:rPr>
              <a:t>3. </a:t>
            </a:r>
            <a:r>
              <a:rPr lang="en-US" sz="3600" b="1" dirty="0" err="1">
                <a:solidFill>
                  <a:prstClr val="white"/>
                </a:solidFill>
                <a:latin typeface=".VnAvant" panose="020B7200000000000000" pitchFamily="34" charset="0"/>
              </a:rPr>
              <a:t>Tr</a:t>
            </a:r>
            <a:r>
              <a:rPr lang="en-US" sz="3600" b="1" dirty="0">
                <a:solidFill>
                  <a:prstClr val="white"/>
                </a:solidFill>
                <a:latin typeface=".VnAvant" panose="020B7200000000000000" pitchFamily="34" charset="0"/>
              </a:rPr>
              <a:t>¶ </a:t>
            </a:r>
            <a:r>
              <a:rPr lang="en-US" sz="3600" b="1" dirty="0" err="1">
                <a:solidFill>
                  <a:prstClr val="white"/>
                </a:solidFill>
                <a:latin typeface=".VnAvant" panose="020B7200000000000000" pitchFamily="34" charset="0"/>
              </a:rPr>
              <a:t>lêi</a:t>
            </a:r>
            <a:r>
              <a:rPr lang="en-US" sz="3600" b="1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.VnAvant" panose="020B7200000000000000" pitchFamily="34" charset="0"/>
              </a:rPr>
              <a:t>c©u</a:t>
            </a:r>
            <a:r>
              <a:rPr lang="en-US" sz="3600" b="1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.VnAvant" panose="020B7200000000000000" pitchFamily="34" charset="0"/>
              </a:rPr>
              <a:t>hái</a:t>
            </a:r>
            <a:endParaRPr lang="en-US" sz="3600" b="1" dirty="0">
              <a:solidFill>
                <a:prstClr val="white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125016" y="2857500"/>
            <a:ext cx="5103019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vi-VN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Trống trường có vẻ ngoài như thế nào?</a:t>
            </a:r>
            <a:endParaRPr lang="en-US" alt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auto">
          <a:xfrm>
            <a:off x="150019" y="4014788"/>
            <a:ext cx="5291138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vi-VN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Hằng ngày, trống trường giúp học sinh việc gì</a:t>
            </a:r>
            <a:r>
              <a:rPr lang="vi-VN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 bwMode="auto">
          <a:xfrm>
            <a:off x="202406" y="5410200"/>
            <a:ext cx="528399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vi-VN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 khai trường, tiếng trống báo hiệu điều gì</a:t>
            </a:r>
            <a:r>
              <a:rPr lang="vi-VN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b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Tôi đi học</a:t>
            </a:r>
          </a:p>
        </p:txBody>
      </p:sp>
      <p:pic>
        <p:nvPicPr>
          <p:cNvPr id="12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t="56000" b="9500"/>
          <a:stretch>
            <a:fillRect/>
          </a:stretch>
        </p:blipFill>
        <p:spPr bwMode="auto">
          <a:xfrm>
            <a:off x="5486400" y="1905000"/>
            <a:ext cx="3657600" cy="454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597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5016" y="1898651"/>
            <a:ext cx="7647384" cy="7731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36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4. Viết vào vở câu trả lời cho câu hỏi </a:t>
            </a:r>
            <a:endParaRPr lang="en-US" sz="3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0" y="4191000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Hằng ngày, trống trường giúp học sinh ….</a:t>
            </a:r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5791200" y="4139625"/>
            <a:ext cx="44958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vào lớp đúng giờ.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b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05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196" grpId="0"/>
      <p:bldP spid="819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657</Words>
  <PresentationFormat>On-screen Show (4:3)</PresentationFormat>
  <Paragraphs>63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  ngày   tháng   năm Tiếng Việt Bài 5: BÁC TRỐNG TRƯỜNG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2021-03-04T13:39:11Z</dcterms:created>
  <dcterms:modified xsi:type="dcterms:W3CDTF">2021-03-04T13:40:28Z</dcterms:modified>
</cp:coreProperties>
</file>