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56" r:id="rId3"/>
    <p:sldId id="275" r:id="rId4"/>
    <p:sldId id="302" r:id="rId5"/>
    <p:sldId id="363" r:id="rId6"/>
    <p:sldId id="279" r:id="rId7"/>
    <p:sldId id="364" r:id="rId8"/>
    <p:sldId id="347" r:id="rId9"/>
    <p:sldId id="356" r:id="rId10"/>
    <p:sldId id="365" r:id="rId11"/>
    <p:sldId id="346" r:id="rId12"/>
    <p:sldId id="369" r:id="rId13"/>
    <p:sldId id="370" r:id="rId14"/>
    <p:sldId id="352" r:id="rId15"/>
    <p:sldId id="354" r:id="rId16"/>
    <p:sldId id="361" r:id="rId17"/>
    <p:sldId id="371" r:id="rId18"/>
    <p:sldId id="314" r:id="rId19"/>
    <p:sldId id="33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AB"/>
    <a:srgbClr val="0FB7BD"/>
    <a:srgbClr val="048DA4"/>
    <a:srgbClr val="00A9A5"/>
    <a:srgbClr val="F7941E"/>
    <a:srgbClr val="CBEAF0"/>
    <a:srgbClr val="48C0B6"/>
    <a:srgbClr val="FBB040"/>
    <a:srgbClr val="00B2A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109" d="100"/>
          <a:sy n="109" d="100"/>
        </p:scale>
        <p:origin x="9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C7C1-07D8-466F-9D11-AA972DA632A3}"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US"/>
        </a:p>
      </dgm:t>
    </dgm:pt>
    <dgm:pt modelId="{88529914-1832-4051-A550-61DB2782AEB4}">
      <dgm:prSet phldrT="[Text]"/>
      <dgm:spPr>
        <a:solidFill>
          <a:schemeClr val="accent6">
            <a:lumMod val="20000"/>
            <a:lumOff val="80000"/>
          </a:schemeClr>
        </a:solidFill>
      </dgm:spPr>
      <dgm:t>
        <a:bodyPr/>
        <a:lstStyle/>
        <a:p>
          <a:r>
            <a:rPr lang="en-US" b="1" dirty="0">
              <a:effectLst/>
            </a:rPr>
            <a:t>- Prefer </a:t>
          </a:r>
          <a:r>
            <a:rPr lang="en-US" b="1" dirty="0" err="1">
              <a:effectLst/>
            </a:rPr>
            <a:t>sth</a:t>
          </a:r>
          <a:endParaRPr lang="en-US" b="1" dirty="0">
            <a:effectLst/>
          </a:endParaRPr>
        </a:p>
        <a:p>
          <a:r>
            <a:rPr lang="en-US" b="1" dirty="0">
              <a:effectLst/>
            </a:rPr>
            <a:t>- Like </a:t>
          </a:r>
          <a:r>
            <a:rPr lang="en-US" b="1" dirty="0" err="1">
              <a:effectLst/>
            </a:rPr>
            <a:t>sth</a:t>
          </a:r>
          <a:r>
            <a:rPr lang="en-US" b="1" dirty="0">
              <a:effectLst/>
            </a:rPr>
            <a:t> better</a:t>
          </a:r>
        </a:p>
      </dgm:t>
    </dgm:pt>
    <dgm:pt modelId="{5F6366FB-83B0-4438-B804-D14EC938EABD}" type="parTrans" cxnId="{99977477-9442-4157-AED6-54A1FD408893}">
      <dgm:prSet/>
      <dgm:spPr/>
      <dgm:t>
        <a:bodyPr/>
        <a:lstStyle/>
        <a:p>
          <a:endParaRPr lang="en-US"/>
        </a:p>
      </dgm:t>
    </dgm:pt>
    <dgm:pt modelId="{8B543FF8-E0F6-42E9-A096-913D86773F70}" type="sibTrans" cxnId="{99977477-9442-4157-AED6-54A1FD408893}">
      <dgm:prSet/>
      <dgm:spPr/>
      <dgm:t>
        <a:bodyPr/>
        <a:lstStyle/>
        <a:p>
          <a:endParaRPr lang="en-US"/>
        </a:p>
      </dgm:t>
    </dgm:pt>
    <dgm:pt modelId="{005D513C-9254-494E-A4D3-EC2CAC6ABDB5}">
      <dgm:prSet phldrT="[Text]" custT="1"/>
      <dgm:spPr>
        <a:solidFill>
          <a:schemeClr val="accent2">
            <a:lumMod val="40000"/>
            <a:lumOff val="60000"/>
          </a:schemeClr>
        </a:solidFill>
      </dgm:spPr>
      <dgm:t>
        <a:bodyPr/>
        <a:lstStyle/>
        <a:p>
          <a:r>
            <a:rPr lang="en-GB" sz="2800" dirty="0"/>
            <a:t>I prefer folk music.</a:t>
          </a:r>
          <a:endParaRPr lang="en-US" sz="3600" b="1" dirty="0">
            <a:solidFill>
              <a:schemeClr val="accent6">
                <a:lumMod val="75000"/>
              </a:schemeClr>
            </a:solidFill>
          </a:endParaRPr>
        </a:p>
      </dgm:t>
    </dgm:pt>
    <dgm:pt modelId="{892B341E-2E8A-4EAD-A9B3-A30AEDE1666B}" type="parTrans" cxnId="{39543CE1-D5CA-49D2-8C8D-4EE9E513F9C2}">
      <dgm:prSet/>
      <dgm:spPr/>
      <dgm:t>
        <a:bodyPr/>
        <a:lstStyle/>
        <a:p>
          <a:endParaRPr lang="en-US"/>
        </a:p>
      </dgm:t>
    </dgm:pt>
    <dgm:pt modelId="{AE1833C2-60C1-445A-866E-15286210D502}" type="sibTrans" cxnId="{39543CE1-D5CA-49D2-8C8D-4EE9E513F9C2}">
      <dgm:prSet/>
      <dgm:spPr/>
      <dgm:t>
        <a:bodyPr/>
        <a:lstStyle/>
        <a:p>
          <a:endParaRPr lang="en-US"/>
        </a:p>
      </dgm:t>
    </dgm:pt>
    <dgm:pt modelId="{1323EF08-CFE6-4477-B306-AD74657D0658}">
      <dgm:prSet phldrT="[Text]" custT="1"/>
      <dgm:spPr>
        <a:solidFill>
          <a:schemeClr val="accent2">
            <a:lumMod val="40000"/>
            <a:lumOff val="60000"/>
          </a:schemeClr>
        </a:solidFill>
      </dgm:spPr>
      <dgm:t>
        <a:bodyPr/>
        <a:lstStyle/>
        <a:p>
          <a:r>
            <a:rPr lang="en-GB" sz="2800" dirty="0"/>
            <a:t>I like modern art better.</a:t>
          </a:r>
          <a:endParaRPr lang="en-US" sz="2800" b="1" dirty="0">
            <a:solidFill>
              <a:schemeClr val="accent6">
                <a:lumMod val="75000"/>
              </a:schemeClr>
            </a:solidFill>
          </a:endParaRPr>
        </a:p>
      </dgm:t>
    </dgm:pt>
    <dgm:pt modelId="{18F649D5-815D-42E0-BB11-5F341ACC507F}" type="parTrans" cxnId="{592BC49F-F892-40D6-A818-7DE05DA21BD4}">
      <dgm:prSet/>
      <dgm:spPr/>
      <dgm:t>
        <a:bodyPr/>
        <a:lstStyle/>
        <a:p>
          <a:endParaRPr lang="en-US"/>
        </a:p>
      </dgm:t>
    </dgm:pt>
    <dgm:pt modelId="{FB35DF73-42DB-4D72-BA1E-A842987E33FB}" type="sibTrans" cxnId="{592BC49F-F892-40D6-A818-7DE05DA21BD4}">
      <dgm:prSet/>
      <dgm:spPr/>
      <dgm:t>
        <a:bodyPr/>
        <a:lstStyle/>
        <a:p>
          <a:endParaRPr lang="en-US"/>
        </a:p>
      </dgm:t>
    </dgm:pt>
    <dgm:pt modelId="{0D7DABA4-D09C-43F5-A796-D5224CF1A18C}" type="pres">
      <dgm:prSet presAssocID="{287CC7C1-07D8-466F-9D11-AA972DA632A3}" presName="layout" presStyleCnt="0">
        <dgm:presLayoutVars>
          <dgm:chMax/>
          <dgm:chPref/>
          <dgm:dir/>
          <dgm:animOne val="branch"/>
          <dgm:animLvl val="lvl"/>
          <dgm:resizeHandles/>
        </dgm:presLayoutVars>
      </dgm:prSet>
      <dgm:spPr/>
      <dgm:t>
        <a:bodyPr/>
        <a:lstStyle/>
        <a:p>
          <a:endParaRPr lang="en-US"/>
        </a:p>
      </dgm:t>
    </dgm:pt>
    <dgm:pt modelId="{45D55FE7-B739-409C-BE25-1AB5A19AAFD2}" type="pres">
      <dgm:prSet presAssocID="{88529914-1832-4051-A550-61DB2782AEB4}" presName="root" presStyleCnt="0">
        <dgm:presLayoutVars>
          <dgm:chMax/>
          <dgm:chPref val="4"/>
        </dgm:presLayoutVars>
      </dgm:prSet>
      <dgm:spPr/>
    </dgm:pt>
    <dgm:pt modelId="{F1A12A22-01B1-4A27-8FB8-3C17AA32EAAC}" type="pres">
      <dgm:prSet presAssocID="{88529914-1832-4051-A550-61DB2782AEB4}" presName="rootComposite" presStyleCnt="0">
        <dgm:presLayoutVars/>
      </dgm:prSet>
      <dgm:spPr/>
    </dgm:pt>
    <dgm:pt modelId="{EC245D01-80AC-4741-8B31-6B5EEE223BD2}" type="pres">
      <dgm:prSet presAssocID="{88529914-1832-4051-A550-61DB2782AEB4}" presName="rootText" presStyleLbl="node0" presStyleIdx="0" presStyleCnt="1">
        <dgm:presLayoutVars>
          <dgm:chMax/>
          <dgm:chPref val="4"/>
        </dgm:presLayoutVars>
      </dgm:prSet>
      <dgm:spPr/>
      <dgm:t>
        <a:bodyPr/>
        <a:lstStyle/>
        <a:p>
          <a:endParaRPr lang="en-US"/>
        </a:p>
      </dgm:t>
    </dgm:pt>
    <dgm:pt modelId="{6EE33500-B173-4122-B0AD-34678524CCEA}" type="pres">
      <dgm:prSet presAssocID="{88529914-1832-4051-A550-61DB2782AEB4}" presName="childShape" presStyleCnt="0">
        <dgm:presLayoutVars>
          <dgm:chMax val="0"/>
          <dgm:chPref val="0"/>
        </dgm:presLayoutVars>
      </dgm:prSet>
      <dgm:spPr/>
    </dgm:pt>
    <dgm:pt modelId="{DD384DDE-C5DD-4ACE-9C61-75B2FF084947}" type="pres">
      <dgm:prSet presAssocID="{005D513C-9254-494E-A4D3-EC2CAC6ABDB5}" presName="childComposite" presStyleCnt="0">
        <dgm:presLayoutVars>
          <dgm:chMax val="0"/>
          <dgm:chPref val="0"/>
        </dgm:presLayoutVars>
      </dgm:prSet>
      <dgm:spPr/>
    </dgm:pt>
    <dgm:pt modelId="{7B3BAD3B-6F2D-441E-80D4-8FDF0039B9DE}" type="pres">
      <dgm:prSet presAssocID="{005D513C-9254-494E-A4D3-EC2CAC6ABDB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18C696F4-061A-434C-849D-EDB4D41E74EC}" type="pres">
      <dgm:prSet presAssocID="{005D513C-9254-494E-A4D3-EC2CAC6ABDB5}" presName="childText" presStyleLbl="lnNode1" presStyleIdx="0" presStyleCnt="2" custLinFactNeighborX="253">
        <dgm:presLayoutVars>
          <dgm:chMax val="0"/>
          <dgm:chPref val="0"/>
          <dgm:bulletEnabled val="1"/>
        </dgm:presLayoutVars>
      </dgm:prSet>
      <dgm:spPr/>
      <dgm:t>
        <a:bodyPr/>
        <a:lstStyle/>
        <a:p>
          <a:endParaRPr lang="en-US"/>
        </a:p>
      </dgm:t>
    </dgm:pt>
    <dgm:pt modelId="{B52E3710-FFBE-4109-8637-6B0A8ADD6BC1}" type="pres">
      <dgm:prSet presAssocID="{1323EF08-CFE6-4477-B306-AD74657D0658}" presName="childComposite" presStyleCnt="0">
        <dgm:presLayoutVars>
          <dgm:chMax val="0"/>
          <dgm:chPref val="0"/>
        </dgm:presLayoutVars>
      </dgm:prSet>
      <dgm:spPr/>
    </dgm:pt>
    <dgm:pt modelId="{53D2FA06-57CA-4F9E-BAA2-B890A8735418}" type="pres">
      <dgm:prSet presAssocID="{1323EF08-CFE6-4477-B306-AD74657D0658}"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479D83A9-52DF-4034-8BA0-33838BE7A8B0}" type="pres">
      <dgm:prSet presAssocID="{1323EF08-CFE6-4477-B306-AD74657D0658}" presName="childText" presStyleLbl="lnNode1" presStyleIdx="1" presStyleCnt="2" custLinFactNeighborX="253">
        <dgm:presLayoutVars>
          <dgm:chMax val="0"/>
          <dgm:chPref val="0"/>
          <dgm:bulletEnabled val="1"/>
        </dgm:presLayoutVars>
      </dgm:prSet>
      <dgm:spPr/>
      <dgm:t>
        <a:bodyPr/>
        <a:lstStyle/>
        <a:p>
          <a:endParaRPr lang="en-US"/>
        </a:p>
      </dgm:t>
    </dgm:pt>
  </dgm:ptLst>
  <dgm:cxnLst>
    <dgm:cxn modelId="{39543CE1-D5CA-49D2-8C8D-4EE9E513F9C2}" srcId="{88529914-1832-4051-A550-61DB2782AEB4}" destId="{005D513C-9254-494E-A4D3-EC2CAC6ABDB5}" srcOrd="0" destOrd="0" parTransId="{892B341E-2E8A-4EAD-A9B3-A30AEDE1666B}" sibTransId="{AE1833C2-60C1-445A-866E-15286210D502}"/>
    <dgm:cxn modelId="{592BC49F-F892-40D6-A818-7DE05DA21BD4}" srcId="{88529914-1832-4051-A550-61DB2782AEB4}" destId="{1323EF08-CFE6-4477-B306-AD74657D0658}" srcOrd="1" destOrd="0" parTransId="{18F649D5-815D-42E0-BB11-5F341ACC507F}" sibTransId="{FB35DF73-42DB-4D72-BA1E-A842987E33FB}"/>
    <dgm:cxn modelId="{5E7448A9-9546-4869-8746-8F83DB76CFB8}" type="presOf" srcId="{005D513C-9254-494E-A4D3-EC2CAC6ABDB5}" destId="{18C696F4-061A-434C-849D-EDB4D41E74EC}" srcOrd="0" destOrd="0" presId="urn:microsoft.com/office/officeart/2008/layout/PictureAccentList"/>
    <dgm:cxn modelId="{91C4035B-D991-48AF-8CCC-63BAE09CA473}" type="presOf" srcId="{1323EF08-CFE6-4477-B306-AD74657D0658}" destId="{479D83A9-52DF-4034-8BA0-33838BE7A8B0}" srcOrd="0" destOrd="0" presId="urn:microsoft.com/office/officeart/2008/layout/PictureAccentList"/>
    <dgm:cxn modelId="{2C2D5F8C-0FDB-4DCF-8C5D-3F37D66DF98A}" type="presOf" srcId="{287CC7C1-07D8-466F-9D11-AA972DA632A3}" destId="{0D7DABA4-D09C-43F5-A796-D5224CF1A18C}" srcOrd="0" destOrd="0" presId="urn:microsoft.com/office/officeart/2008/layout/PictureAccentList"/>
    <dgm:cxn modelId="{99977477-9442-4157-AED6-54A1FD408893}" srcId="{287CC7C1-07D8-466F-9D11-AA972DA632A3}" destId="{88529914-1832-4051-A550-61DB2782AEB4}" srcOrd="0" destOrd="0" parTransId="{5F6366FB-83B0-4438-B804-D14EC938EABD}" sibTransId="{8B543FF8-E0F6-42E9-A096-913D86773F70}"/>
    <dgm:cxn modelId="{91635DFB-960D-40C0-BE18-44BA6078A630}" type="presOf" srcId="{88529914-1832-4051-A550-61DB2782AEB4}" destId="{EC245D01-80AC-4741-8B31-6B5EEE223BD2}" srcOrd="0" destOrd="0" presId="urn:microsoft.com/office/officeart/2008/layout/PictureAccentList"/>
    <dgm:cxn modelId="{1F9FE793-25F9-4178-89EC-001EB96A1629}" type="presParOf" srcId="{0D7DABA4-D09C-43F5-A796-D5224CF1A18C}" destId="{45D55FE7-B739-409C-BE25-1AB5A19AAFD2}" srcOrd="0" destOrd="0" presId="urn:microsoft.com/office/officeart/2008/layout/PictureAccentList"/>
    <dgm:cxn modelId="{263C08F0-C3C8-4698-AD2F-6D5212A11447}" type="presParOf" srcId="{45D55FE7-B739-409C-BE25-1AB5A19AAFD2}" destId="{F1A12A22-01B1-4A27-8FB8-3C17AA32EAAC}" srcOrd="0" destOrd="0" presId="urn:microsoft.com/office/officeart/2008/layout/PictureAccentList"/>
    <dgm:cxn modelId="{F25391D4-A8BA-4BF5-BAAF-E0C6F3841819}" type="presParOf" srcId="{F1A12A22-01B1-4A27-8FB8-3C17AA32EAAC}" destId="{EC245D01-80AC-4741-8B31-6B5EEE223BD2}" srcOrd="0" destOrd="0" presId="urn:microsoft.com/office/officeart/2008/layout/PictureAccentList"/>
    <dgm:cxn modelId="{FD39DC0E-43AA-40D1-A54F-B789AD594F7D}" type="presParOf" srcId="{45D55FE7-B739-409C-BE25-1AB5A19AAFD2}" destId="{6EE33500-B173-4122-B0AD-34678524CCEA}" srcOrd="1" destOrd="0" presId="urn:microsoft.com/office/officeart/2008/layout/PictureAccentList"/>
    <dgm:cxn modelId="{CE8595F1-5A2A-431C-AD15-5AD863677382}" type="presParOf" srcId="{6EE33500-B173-4122-B0AD-34678524CCEA}" destId="{DD384DDE-C5DD-4ACE-9C61-75B2FF084947}" srcOrd="0" destOrd="0" presId="urn:microsoft.com/office/officeart/2008/layout/PictureAccentList"/>
    <dgm:cxn modelId="{5F5B9F7D-5C28-458B-9598-4754659EBDB8}" type="presParOf" srcId="{DD384DDE-C5DD-4ACE-9C61-75B2FF084947}" destId="{7B3BAD3B-6F2D-441E-80D4-8FDF0039B9DE}" srcOrd="0" destOrd="0" presId="urn:microsoft.com/office/officeart/2008/layout/PictureAccentList"/>
    <dgm:cxn modelId="{EF7D679F-D354-400F-9705-9D415E67CED4}" type="presParOf" srcId="{DD384DDE-C5DD-4ACE-9C61-75B2FF084947}" destId="{18C696F4-061A-434C-849D-EDB4D41E74EC}" srcOrd="1" destOrd="0" presId="urn:microsoft.com/office/officeart/2008/layout/PictureAccentList"/>
    <dgm:cxn modelId="{8929AD80-3766-436E-BAFD-50C06DE23EB1}" type="presParOf" srcId="{6EE33500-B173-4122-B0AD-34678524CCEA}" destId="{B52E3710-FFBE-4109-8637-6B0A8ADD6BC1}" srcOrd="1" destOrd="0" presId="urn:microsoft.com/office/officeart/2008/layout/PictureAccentList"/>
    <dgm:cxn modelId="{F2D73B57-A652-4316-87A9-C201A182A927}" type="presParOf" srcId="{B52E3710-FFBE-4109-8637-6B0A8ADD6BC1}" destId="{53D2FA06-57CA-4F9E-BAA2-B890A8735418}" srcOrd="0" destOrd="0" presId="urn:microsoft.com/office/officeart/2008/layout/PictureAccentList"/>
    <dgm:cxn modelId="{A0878AB9-2243-497E-8754-F1D9066B97F0}" type="presParOf" srcId="{B52E3710-FFBE-4109-8637-6B0A8ADD6BC1}" destId="{479D83A9-52DF-4034-8BA0-33838BE7A8B0}"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01-80AC-4741-8B31-6B5EEE223BD2}">
      <dsp:nvSpPr>
        <dsp:cNvPr id="0" name=""/>
        <dsp:cNvSpPr/>
      </dsp:nvSpPr>
      <dsp:spPr>
        <a:xfrm>
          <a:off x="0" y="474133"/>
          <a:ext cx="10400749" cy="135466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a:effectLst/>
            </a:rPr>
            <a:t>- Prefer </a:t>
          </a:r>
          <a:r>
            <a:rPr lang="en-US" sz="3500" b="1" kern="1200" dirty="0" err="1">
              <a:effectLst/>
            </a:rPr>
            <a:t>sth</a:t>
          </a:r>
          <a:endParaRPr lang="en-US" sz="3500" b="1" kern="1200" dirty="0">
            <a:effectLst/>
          </a:endParaRPr>
        </a:p>
        <a:p>
          <a:pPr lvl="0" algn="ctr" defTabSz="1555750">
            <a:lnSpc>
              <a:spcPct val="90000"/>
            </a:lnSpc>
            <a:spcBef>
              <a:spcPct val="0"/>
            </a:spcBef>
            <a:spcAft>
              <a:spcPct val="35000"/>
            </a:spcAft>
          </a:pPr>
          <a:r>
            <a:rPr lang="en-US" sz="3500" b="1" kern="1200" dirty="0">
              <a:effectLst/>
            </a:rPr>
            <a:t>- Like </a:t>
          </a:r>
          <a:r>
            <a:rPr lang="en-US" sz="3500" b="1" kern="1200" dirty="0" err="1">
              <a:effectLst/>
            </a:rPr>
            <a:t>sth</a:t>
          </a:r>
          <a:r>
            <a:rPr lang="en-US" sz="3500" b="1" kern="1200" dirty="0">
              <a:effectLst/>
            </a:rPr>
            <a:t> better</a:t>
          </a:r>
        </a:p>
      </dsp:txBody>
      <dsp:txXfrm>
        <a:off x="39677" y="513810"/>
        <a:ext cx="10321395" cy="1275312"/>
      </dsp:txXfrm>
    </dsp:sp>
    <dsp:sp modelId="{7B3BAD3B-6F2D-441E-80D4-8FDF0039B9DE}">
      <dsp:nvSpPr>
        <dsp:cNvPr id="0" name=""/>
        <dsp:cNvSpPr/>
      </dsp:nvSpPr>
      <dsp:spPr>
        <a:xfrm>
          <a:off x="0" y="2072640"/>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C696F4-061A-434C-849D-EDB4D41E74EC}">
      <dsp:nvSpPr>
        <dsp:cNvPr id="0" name=""/>
        <dsp:cNvSpPr/>
      </dsp:nvSpPr>
      <dsp:spPr>
        <a:xfrm>
          <a:off x="1435946" y="2072640"/>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prefer folk music.</a:t>
          </a:r>
          <a:endParaRPr lang="en-US" sz="3600" b="1" kern="1200" dirty="0">
            <a:solidFill>
              <a:schemeClr val="accent6">
                <a:lumMod val="75000"/>
              </a:schemeClr>
            </a:solidFill>
          </a:endParaRPr>
        </a:p>
      </dsp:txBody>
      <dsp:txXfrm>
        <a:off x="1502087" y="2138781"/>
        <a:ext cx="8832520" cy="1222384"/>
      </dsp:txXfrm>
    </dsp:sp>
    <dsp:sp modelId="{53D2FA06-57CA-4F9E-BAA2-B890A8735418}">
      <dsp:nvSpPr>
        <dsp:cNvPr id="0" name=""/>
        <dsp:cNvSpPr/>
      </dsp:nvSpPr>
      <dsp:spPr>
        <a:xfrm>
          <a:off x="0" y="3589866"/>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9D83A9-52DF-4034-8BA0-33838BE7A8B0}">
      <dsp:nvSpPr>
        <dsp:cNvPr id="0" name=""/>
        <dsp:cNvSpPr/>
      </dsp:nvSpPr>
      <dsp:spPr>
        <a:xfrm>
          <a:off x="1435946" y="3589866"/>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like modern art better.</a:t>
          </a:r>
          <a:endParaRPr lang="en-US" sz="2800" b="1" kern="1200" dirty="0">
            <a:solidFill>
              <a:schemeClr val="accent6">
                <a:lumMod val="75000"/>
              </a:schemeClr>
            </a:solidFill>
          </a:endParaRPr>
        </a:p>
      </dsp:txBody>
      <dsp:txXfrm>
        <a:off x="1502087" y="3656007"/>
        <a:ext cx="8832520"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507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175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1643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0814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225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6085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5314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inting Clipart PNG Images | Vector and PSD Files | Free Download on  Pngtree">
            <a:extLst>
              <a:ext uri="{FF2B5EF4-FFF2-40B4-BE49-F238E27FC236}">
                <a16:creationId xmlns:a16="http://schemas.microsoft.com/office/drawing/2014/main" id="{AC44BBA1-8F58-4BE3-B505-06BE7AA4F1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947" l="3333" r="94167"/>
                    </a14:imgEffect>
                  </a14:imgLayer>
                </a14:imgProps>
              </a:ext>
              <a:ext uri="{28A0092B-C50C-407E-A947-70E740481C1C}">
                <a14:useLocalDpi xmlns:a14="http://schemas.microsoft.com/office/drawing/2010/main" val="0"/>
              </a:ext>
            </a:extLst>
          </a:blip>
          <a:srcRect/>
          <a:stretch>
            <a:fillRect/>
          </a:stretch>
        </p:blipFill>
        <p:spPr bwMode="auto">
          <a:xfrm>
            <a:off x="836341" y="2065473"/>
            <a:ext cx="2780800" cy="26340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otography Clip Art - Girl Taking Picture Clipart - PNG - Free transparent  image">
            <a:extLst>
              <a:ext uri="{FF2B5EF4-FFF2-40B4-BE49-F238E27FC236}">
                <a16:creationId xmlns:a16="http://schemas.microsoft.com/office/drawing/2014/main" id="{15561CC8-E223-4DB9-8D03-EA631E4C4D9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4819" b="96988" l="9724" r="89840"/>
                    </a14:imgEffect>
                  </a14:imgLayer>
                </a14:imgProps>
              </a:ext>
              <a:ext uri="{28A0092B-C50C-407E-A947-70E740481C1C}">
                <a14:useLocalDpi xmlns:a14="http://schemas.microsoft.com/office/drawing/2010/main" val="0"/>
              </a:ext>
            </a:extLst>
          </a:blip>
          <a:srcRect l="29321" r="28671"/>
          <a:stretch/>
        </p:blipFill>
        <p:spPr bwMode="auto">
          <a:xfrm>
            <a:off x="9144001" y="1815186"/>
            <a:ext cx="1583473" cy="2727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6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7,358 Singing Stock Vector Illustration and Royalty Free Singing Clipart">
            <a:extLst>
              <a:ext uri="{FF2B5EF4-FFF2-40B4-BE49-F238E27FC236}">
                <a16:creationId xmlns:a16="http://schemas.microsoft.com/office/drawing/2014/main" id="{D6F269C1-91E0-4B99-89CB-AE13CBF9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043" y="1962833"/>
            <a:ext cx="2651396" cy="2651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ncing clipart free images - Cliparting.com">
            <a:extLst>
              <a:ext uri="{FF2B5EF4-FFF2-40B4-BE49-F238E27FC236}">
                <a16:creationId xmlns:a16="http://schemas.microsoft.com/office/drawing/2014/main" id="{41D4EDE0-7E85-4C0D-9368-46DD35615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007" y="2197850"/>
            <a:ext cx="2756468" cy="20200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65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74586" y="2203489"/>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EVERYDAY ENGLISH</a:t>
            </a:r>
            <a:endParaRPr lang="en-GB" dirty="0">
              <a:solidFill>
                <a:schemeClr val="tx1"/>
              </a:solidFill>
            </a:endParaRPr>
          </a:p>
        </p:txBody>
      </p:sp>
      <p:sp>
        <p:nvSpPr>
          <p:cNvPr id="18" name="Rounded Rectangle 17"/>
          <p:cNvSpPr/>
          <p:nvPr/>
        </p:nvSpPr>
        <p:spPr>
          <a:xfrm>
            <a:off x="990820" y="3869060"/>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804990"/>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97440" cy="76121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32704" y="2531190"/>
            <a:ext cx="941883" cy="1337869"/>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470205"/>
            <a:ext cx="5465180" cy="147571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US" dirty="0">
              <a:solidFill>
                <a:schemeClr val="tx1"/>
              </a:solidFill>
            </a:endParaRPr>
          </a:p>
        </p:txBody>
      </p:sp>
    </p:spTree>
    <p:extLst>
      <p:ext uri="{BB962C8B-B14F-4D97-AF65-F5344CB8AC3E}">
        <p14:creationId xmlns:p14="http://schemas.microsoft.com/office/powerpoint/2010/main" val="386643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535" y="1810661"/>
            <a:ext cx="6235884" cy="1752811"/>
          </a:xfrm>
          <a:prstGeom prst="rect">
            <a:avLst/>
          </a:prstGeom>
        </p:spPr>
        <p:txBody>
          <a:bodyPr vert="horz" lIns="91440" tIns="45720" rIns="91440" bIns="45720" rtlCol="0" anchor="t">
            <a:noAutofit/>
          </a:bodyPr>
          <a:lstStyle/>
          <a:p>
            <a:pPr>
              <a:lnSpc>
                <a:spcPct val="90000"/>
              </a:lnSpc>
              <a:spcAft>
                <a:spcPts val="600"/>
              </a:spcAft>
            </a:pPr>
            <a:r>
              <a:rPr lang="en-US" sz="3200" b="1" dirty="0"/>
              <a:t>Aims of the stage:</a:t>
            </a:r>
          </a:p>
          <a:p>
            <a:pPr marL="342900" indent="-228600">
              <a:lnSpc>
                <a:spcPct val="90000"/>
              </a:lnSpc>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help </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Ss</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recall or get to know some information about famous people in the field of music and arts, and some common forms of arts</a:t>
            </a:r>
            <a:endParaRPr lang="en-US" sz="2800" dirty="0">
              <a:latin typeface="Calibri" panose="020F0502020204030204" pitchFamily="34" charset="0"/>
              <a:ea typeface="Calibri" panose="020F0502020204030204" pitchFamily="34" charset="0"/>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students talk about how Ss in Viet Nam study music and </a:t>
            </a:r>
            <a:r>
              <a:rPr lang="en-US" sz="2800" dirty="0" smtClean="0">
                <a:effectLst/>
              </a:rPr>
              <a:t>arts</a:t>
            </a:r>
            <a:endParaRPr lang="en-US" sz="2800" dirty="0">
              <a:effectLst/>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them compare their school and schools in other </a:t>
            </a:r>
            <a:r>
              <a:rPr lang="en-US" sz="2800" dirty="0" smtClean="0">
                <a:effectLst/>
              </a:rPr>
              <a:t>countries</a:t>
            </a:r>
            <a:endParaRPr lang="en-US" sz="2800" dirty="0">
              <a:effectLst/>
            </a:endParaRPr>
          </a:p>
        </p:txBody>
      </p:sp>
      <p:pic>
        <p:nvPicPr>
          <p:cNvPr id="5122" name="Picture 2" descr="Math with Mrs. D: Industrial Revolution Presentation with a Smidgen of Math">
            <a:extLst>
              <a:ext uri="{FF2B5EF4-FFF2-40B4-BE49-F238E27FC236}">
                <a16:creationId xmlns:a16="http://schemas.microsoft.com/office/drawing/2014/main" id="{DFA92F69-B362-43B5-86C3-966CDB3844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1291" y="2784090"/>
            <a:ext cx="3936434" cy="4379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3" name="TextBox 12"/>
          <p:cNvSpPr txBox="1"/>
          <p:nvPr/>
        </p:nvSpPr>
        <p:spPr>
          <a:xfrm>
            <a:off x="487067" y="252953"/>
            <a:ext cx="696393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MUSIC AND ARTS IN </a:t>
            </a:r>
            <a:r>
              <a:rPr lang="en-US" sz="3200" b="1" dirty="0" smtClean="0">
                <a:effectLst>
                  <a:glow rad="88900">
                    <a:schemeClr val="bg1"/>
                  </a:glow>
                </a:effectLst>
                <a:latin typeface="Arial" panose="020B0604020202020204" pitchFamily="34" charset="0"/>
                <a:cs typeface="Arial" panose="020B0604020202020204" pitchFamily="34" charset="0"/>
              </a:rPr>
              <a:t>SCHOOL</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69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759013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MUSIC AND ARTS IN </a:t>
            </a:r>
            <a:r>
              <a:rPr lang="en-US" sz="3600" b="1" dirty="0" smtClean="0">
                <a:effectLst>
                  <a:glow rad="88900">
                    <a:schemeClr val="bg1"/>
                  </a:glow>
                </a:effectLst>
                <a:latin typeface="Arial" panose="020B0604020202020204" pitchFamily="34" charset="0"/>
                <a:cs typeface="Arial" panose="020B0604020202020204" pitchFamily="34" charset="0"/>
              </a:rPr>
              <a:t>SCHOOL</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BB43E80-FAEA-47DF-A3AD-0CC4402B18A7}"/>
              </a:ext>
            </a:extLst>
          </p:cNvPr>
          <p:cNvSpPr txBox="1"/>
          <p:nvPr/>
        </p:nvSpPr>
        <p:spPr>
          <a:xfrm>
            <a:off x="984484" y="1188286"/>
            <a:ext cx="68213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Choose the correct answer to each question.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18964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0870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a:extLst>
              <a:ext uri="{FF2B5EF4-FFF2-40B4-BE49-F238E27FC236}">
                <a16:creationId xmlns:a16="http://schemas.microsoft.com/office/drawing/2014/main" id="{FA2DA299-ADD6-4255-835F-2CC94D6D1E90}"/>
              </a:ext>
            </a:extLst>
          </p:cNvPr>
          <p:cNvSpPr txBox="1"/>
          <p:nvPr/>
        </p:nvSpPr>
        <p:spPr>
          <a:xfrm>
            <a:off x="539852" y="1661834"/>
            <a:ext cx="10860461" cy="5196166"/>
          </a:xfrm>
          <a:prstGeom prst="rect">
            <a:avLst/>
          </a:prstGeom>
          <a:noFill/>
        </p:spPr>
        <p:txBody>
          <a:bodyPr wrap="square" rtlCol="0">
            <a:spAutoFit/>
          </a:bodyPr>
          <a:lstStyle/>
          <a:p>
            <a:pPr marL="344488" indent="-344488">
              <a:lnSpc>
                <a:spcPct val="150000"/>
              </a:lnSpc>
              <a:buAutoNum type="arabicPeriod"/>
            </a:pPr>
            <a:r>
              <a:rPr lang="en-US" sz="2700" dirty="0">
                <a:solidFill>
                  <a:schemeClr val="accent1">
                    <a:lumMod val="50000"/>
                  </a:schemeClr>
                </a:solidFill>
              </a:rPr>
              <a:t>Who is the composer of Viet Nam’s national anther “Tien Quan Ca”?</a:t>
            </a:r>
          </a:p>
          <a:p>
            <a:pPr marL="457200" indent="-457200">
              <a:lnSpc>
                <a:spcPct val="150000"/>
              </a:lnSpc>
              <a:buAutoNum type="alphaUcPeriod"/>
            </a:pPr>
            <a:r>
              <a:rPr lang="en-US" sz="2700" dirty="0"/>
              <a:t>Pham Tuyen	</a:t>
            </a:r>
            <a:r>
              <a:rPr lang="en-US" sz="2700" dirty="0" smtClean="0"/>
              <a:t>	B</a:t>
            </a:r>
            <a:r>
              <a:rPr lang="en-US" sz="2700" dirty="0"/>
              <a:t>. Van Cao			C. An </a:t>
            </a:r>
            <a:r>
              <a:rPr lang="en-US" sz="2700" dirty="0" err="1"/>
              <a:t>Thuyen</a:t>
            </a:r>
            <a:endParaRPr lang="en-US" sz="2700" dirty="0"/>
          </a:p>
          <a:p>
            <a:pPr>
              <a:lnSpc>
                <a:spcPct val="150000"/>
              </a:lnSpc>
            </a:pPr>
            <a:r>
              <a:rPr lang="en-US" sz="2700" dirty="0">
                <a:solidFill>
                  <a:schemeClr val="accent1">
                    <a:lumMod val="50000"/>
                  </a:schemeClr>
                </a:solidFill>
              </a:rPr>
              <a:t>2. Where in Viet Nam did water puppetry originate?</a:t>
            </a:r>
          </a:p>
          <a:p>
            <a:pPr marL="457200" indent="-457200">
              <a:lnSpc>
                <a:spcPct val="150000"/>
              </a:lnSpc>
              <a:buAutoNum type="alphaUcPeriod"/>
            </a:pPr>
            <a:r>
              <a:rPr lang="en-US" sz="2700" dirty="0"/>
              <a:t>In the North	</a:t>
            </a:r>
            <a:r>
              <a:rPr lang="en-US" sz="2700" dirty="0" smtClean="0"/>
              <a:t>	B</a:t>
            </a:r>
            <a:r>
              <a:rPr lang="en-US" sz="2700" dirty="0"/>
              <a:t>. In the central region	C. In the South</a:t>
            </a:r>
          </a:p>
          <a:p>
            <a:pPr>
              <a:lnSpc>
                <a:spcPct val="150000"/>
              </a:lnSpc>
            </a:pPr>
            <a:r>
              <a:rPr lang="en-US" sz="2700" dirty="0">
                <a:solidFill>
                  <a:schemeClr val="accent1">
                    <a:lumMod val="50000"/>
                  </a:schemeClr>
                </a:solidFill>
              </a:rPr>
              <a:t>3. What is Bac </a:t>
            </a:r>
            <a:r>
              <a:rPr lang="en-US" sz="2700" dirty="0" err="1">
                <a:solidFill>
                  <a:schemeClr val="accent1">
                    <a:lumMod val="50000"/>
                  </a:schemeClr>
                </a:solidFill>
              </a:rPr>
              <a:t>Ninh</a:t>
            </a:r>
            <a:r>
              <a:rPr lang="en-US" sz="2700" dirty="0">
                <a:solidFill>
                  <a:schemeClr val="accent1">
                    <a:lumMod val="50000"/>
                  </a:schemeClr>
                </a:solidFill>
              </a:rPr>
              <a:t> famous for?</a:t>
            </a:r>
          </a:p>
          <a:p>
            <a:pPr marL="457200" indent="-457200">
              <a:lnSpc>
                <a:spcPct val="150000"/>
              </a:lnSpc>
              <a:buAutoNum type="alphaUcPeriod"/>
            </a:pPr>
            <a:r>
              <a:rPr lang="en-US" sz="2700" i="1" dirty="0"/>
              <a:t>Quan Ho </a:t>
            </a:r>
            <a:r>
              <a:rPr lang="en-US" sz="2700" dirty="0"/>
              <a:t>singing	</a:t>
            </a:r>
            <a:r>
              <a:rPr lang="en-US" sz="2700" dirty="0" smtClean="0"/>
              <a:t>	B</a:t>
            </a:r>
            <a:r>
              <a:rPr lang="en-US" sz="2700" dirty="0"/>
              <a:t>. </a:t>
            </a:r>
            <a:r>
              <a:rPr lang="en-US" sz="2700" i="1" dirty="0"/>
              <a:t>Vi Dam </a:t>
            </a:r>
            <a:r>
              <a:rPr lang="en-US" sz="2700" dirty="0"/>
              <a:t>singing		C. </a:t>
            </a:r>
            <a:r>
              <a:rPr lang="en-US" sz="2700" i="1" dirty="0"/>
              <a:t>Cai Luong </a:t>
            </a:r>
            <a:r>
              <a:rPr lang="en-US" sz="2700" dirty="0"/>
              <a:t>opera</a:t>
            </a:r>
          </a:p>
          <a:p>
            <a:pPr>
              <a:lnSpc>
                <a:spcPct val="150000"/>
              </a:lnSpc>
            </a:pPr>
            <a:r>
              <a:rPr lang="en-US" sz="2700" i="1" dirty="0">
                <a:solidFill>
                  <a:schemeClr val="accent1">
                    <a:lumMod val="50000"/>
                  </a:schemeClr>
                </a:solidFill>
              </a:rPr>
              <a:t>4. Mozart is one of the world’s greatest ______ .</a:t>
            </a:r>
          </a:p>
          <a:p>
            <a:pPr>
              <a:lnSpc>
                <a:spcPct val="150000"/>
              </a:lnSpc>
            </a:pPr>
            <a:r>
              <a:rPr lang="en-US" sz="2700" dirty="0"/>
              <a:t>A. </a:t>
            </a:r>
            <a:r>
              <a:rPr lang="en-US" sz="2700" dirty="0" smtClean="0"/>
              <a:t>singers</a:t>
            </a:r>
            <a:r>
              <a:rPr lang="en-US" sz="2700" dirty="0"/>
              <a:t>		</a:t>
            </a:r>
            <a:r>
              <a:rPr lang="en-US" sz="2700" dirty="0" smtClean="0"/>
              <a:t>	B</a:t>
            </a:r>
            <a:r>
              <a:rPr lang="en-US" sz="2700" dirty="0"/>
              <a:t>. composers		</a:t>
            </a:r>
            <a:r>
              <a:rPr lang="en-US" sz="2700" dirty="0" smtClean="0"/>
              <a:t>C</a:t>
            </a:r>
            <a:r>
              <a:rPr lang="en-US" sz="2700" dirty="0"/>
              <a:t>. poets</a:t>
            </a:r>
          </a:p>
        </p:txBody>
      </p:sp>
      <p:sp>
        <p:nvSpPr>
          <p:cNvPr id="17" name="Oval 16">
            <a:extLst>
              <a:ext uri="{FF2B5EF4-FFF2-40B4-BE49-F238E27FC236}">
                <a16:creationId xmlns:a16="http://schemas.microsoft.com/office/drawing/2014/main" id="{F1ACCE91-63C9-4CBA-A1B1-589966518F00}"/>
              </a:ext>
            </a:extLst>
          </p:cNvPr>
          <p:cNvSpPr/>
          <p:nvPr/>
        </p:nvSpPr>
        <p:spPr>
          <a:xfrm>
            <a:off x="4145426" y="2441398"/>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1ACCE91-63C9-4CBA-A1B1-589966518F00}"/>
              </a:ext>
            </a:extLst>
          </p:cNvPr>
          <p:cNvSpPr/>
          <p:nvPr/>
        </p:nvSpPr>
        <p:spPr>
          <a:xfrm>
            <a:off x="501200" y="3693047"/>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1ACCE91-63C9-4CBA-A1B1-589966518F00}"/>
              </a:ext>
            </a:extLst>
          </p:cNvPr>
          <p:cNvSpPr/>
          <p:nvPr/>
        </p:nvSpPr>
        <p:spPr>
          <a:xfrm>
            <a:off x="481346" y="4946704"/>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1ACCE91-63C9-4CBA-A1B1-589966518F00}"/>
              </a:ext>
            </a:extLst>
          </p:cNvPr>
          <p:cNvSpPr/>
          <p:nvPr/>
        </p:nvSpPr>
        <p:spPr>
          <a:xfrm>
            <a:off x="4158000" y="6177056"/>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39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398528"/>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and underline the words related to the topic of arts and </a:t>
            </a:r>
            <a:r>
              <a:rPr lang="en-US" sz="2600" b="1">
                <a:effectLst>
                  <a:glow rad="88900">
                    <a:schemeClr val="bg1"/>
                  </a:glow>
                </a:effectLst>
                <a:cs typeface="Arial" panose="020B0604020202020204" pitchFamily="34" charset="0"/>
              </a:rPr>
              <a:t>music</a:t>
            </a:r>
            <a:r>
              <a:rPr lang="en-US" sz="2600" b="1" smtClean="0">
                <a:effectLst>
                  <a:glow rad="88900">
                    <a:schemeClr val="bg1"/>
                  </a:glow>
                </a:effectLst>
                <a:cs typeface="Arial" panose="020B0604020202020204" pitchFamily="34" charset="0"/>
              </a:rPr>
              <a:t>. </a:t>
            </a:r>
            <a:endParaRPr lang="en-US" sz="2600" b="1" dirty="0">
              <a:effectLst>
                <a:glow rad="88900">
                  <a:schemeClr val="bg1"/>
                </a:glow>
              </a:effectLst>
              <a:cs typeface="Arial" panose="020B0604020202020204" pitchFamily="34" charset="0"/>
            </a:endParaRP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a:extLst>
              <a:ext uri="{FF2B5EF4-FFF2-40B4-BE49-F238E27FC236}">
                <a16:creationId xmlns:a16="http://schemas.microsoft.com/office/drawing/2014/main" id="{8469E4A7-9AFC-40B7-976F-71CE968A4F91}"/>
              </a:ext>
            </a:extLst>
          </p:cNvPr>
          <p:cNvSpPr txBox="1"/>
          <p:nvPr/>
        </p:nvSpPr>
        <p:spPr>
          <a:xfrm>
            <a:off x="1197750" y="1962833"/>
            <a:ext cx="9796499" cy="4616648"/>
          </a:xfrm>
          <a:prstGeom prst="rect">
            <a:avLst/>
          </a:prstGeom>
          <a:solidFill>
            <a:schemeClr val="accent6">
              <a:lumMod val="60000"/>
              <a:lumOff val="40000"/>
            </a:schemeClr>
          </a:solidFill>
        </p:spPr>
        <p:txBody>
          <a:bodyPr wrap="square" rtlCol="0">
            <a:spAutoFit/>
          </a:bodyPr>
          <a:lstStyle/>
          <a:p>
            <a:pPr>
              <a:lnSpc>
                <a:spcPct val="150000"/>
              </a:lnSpc>
            </a:pPr>
            <a:r>
              <a:rPr lang="en-US" sz="2800" dirty="0"/>
              <a:t>Hi. My name is Susie. I’m from Australia. I’m in grade 7. My school teaches arts and music to all the students. Some forms of art such as painting, or drama are optional: you can choose to learn them if you like. Music and dancing are compulsory: all of us must study them every week. The school even has a choir, and they perform every month. There are also different art clubs, and you can join any of them.</a:t>
            </a:r>
          </a:p>
        </p:txBody>
      </p:sp>
      <p:cxnSp>
        <p:nvCxnSpPr>
          <p:cNvPr id="4" name="Straight Connector 3">
            <a:extLst>
              <a:ext uri="{FF2B5EF4-FFF2-40B4-BE49-F238E27FC236}">
                <a16:creationId xmlns:a16="http://schemas.microsoft.com/office/drawing/2014/main" id="{0F44B84A-9FFB-417F-A74A-6308AA1ADA72}"/>
              </a:ext>
            </a:extLst>
          </p:cNvPr>
          <p:cNvCxnSpPr/>
          <p:nvPr/>
        </p:nvCxnSpPr>
        <p:spPr>
          <a:xfrm>
            <a:off x="2481654" y="3178464"/>
            <a:ext cx="57110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F44B84A-9FFB-417F-A74A-6308AA1ADA72}"/>
              </a:ext>
            </a:extLst>
          </p:cNvPr>
          <p:cNvCxnSpPr/>
          <p:nvPr/>
        </p:nvCxnSpPr>
        <p:spPr>
          <a:xfrm>
            <a:off x="3767529" y="3178464"/>
            <a:ext cx="8187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0F44B84A-9FFB-417F-A74A-6308AA1ADA72}"/>
              </a:ext>
            </a:extLst>
          </p:cNvPr>
          <p:cNvCxnSpPr/>
          <p:nvPr/>
        </p:nvCxnSpPr>
        <p:spPr>
          <a:xfrm>
            <a:off x="9636834" y="3187008"/>
            <a:ext cx="4291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F44B84A-9FFB-417F-A74A-6308AA1ADA72}"/>
              </a:ext>
            </a:extLst>
          </p:cNvPr>
          <p:cNvCxnSpPr/>
          <p:nvPr/>
        </p:nvCxnSpPr>
        <p:spPr>
          <a:xfrm>
            <a:off x="1673934" y="3826164"/>
            <a:ext cx="11607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F44B84A-9FFB-417F-A74A-6308AA1ADA72}"/>
              </a:ext>
            </a:extLst>
          </p:cNvPr>
          <p:cNvCxnSpPr/>
          <p:nvPr/>
        </p:nvCxnSpPr>
        <p:spPr>
          <a:xfrm>
            <a:off x="3418914" y="3819468"/>
            <a:ext cx="9321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0F44B84A-9FFB-417F-A74A-6308AA1ADA72}"/>
              </a:ext>
            </a:extLst>
          </p:cNvPr>
          <p:cNvCxnSpPr/>
          <p:nvPr/>
        </p:nvCxnSpPr>
        <p:spPr>
          <a:xfrm>
            <a:off x="2553415" y="4451004"/>
            <a:ext cx="8654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0F44B84A-9FFB-417F-A74A-6308AA1ADA72}"/>
              </a:ext>
            </a:extLst>
          </p:cNvPr>
          <p:cNvCxnSpPr/>
          <p:nvPr/>
        </p:nvCxnSpPr>
        <p:spPr>
          <a:xfrm>
            <a:off x="4114800" y="4451004"/>
            <a:ext cx="111252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F44B84A-9FFB-417F-A74A-6308AA1ADA72}"/>
              </a:ext>
            </a:extLst>
          </p:cNvPr>
          <p:cNvCxnSpPr/>
          <p:nvPr/>
        </p:nvCxnSpPr>
        <p:spPr>
          <a:xfrm>
            <a:off x="7198434" y="5098704"/>
            <a:ext cx="6958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0F44B84A-9FFB-417F-A74A-6308AA1ADA72}"/>
              </a:ext>
            </a:extLst>
          </p:cNvPr>
          <p:cNvCxnSpPr/>
          <p:nvPr/>
        </p:nvCxnSpPr>
        <p:spPr>
          <a:xfrm>
            <a:off x="9414621" y="5099628"/>
            <a:ext cx="11695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F44B84A-9FFB-417F-A74A-6308AA1ADA72}"/>
              </a:ext>
            </a:extLst>
          </p:cNvPr>
          <p:cNvCxnSpPr/>
          <p:nvPr/>
        </p:nvCxnSpPr>
        <p:spPr>
          <a:xfrm>
            <a:off x="6771714" y="5723544"/>
            <a:ext cx="122166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487066" y="199630"/>
            <a:ext cx="75901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MUSIC AND ARTS IN </a:t>
            </a:r>
            <a:r>
              <a:rPr lang="en-US" sz="3600" b="1" smtClean="0">
                <a:effectLst>
                  <a:glow rad="88900">
                    <a:schemeClr val="bg1"/>
                  </a:glow>
                </a:effectLst>
                <a:latin typeface="Arial" panose="020B0604020202020204" pitchFamily="34" charset="0"/>
                <a:cs typeface="Arial" panose="020B0604020202020204" pitchFamily="34" charset="0"/>
              </a:rPr>
              <a:t>SCHOOL</a:t>
            </a:r>
            <a:endParaRPr lang="en-US" sz="3600" b="1">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5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400"/>
                                        <p:tgtEl>
                                          <p:spTgt spid="23"/>
                                        </p:tgtEl>
                                      </p:cBhvr>
                                    </p:animEffect>
                                    <p:anim calcmode="lin" valueType="num">
                                      <p:cBhvr>
                                        <p:cTn id="13" dur="400" fill="hold"/>
                                        <p:tgtEl>
                                          <p:spTgt spid="23"/>
                                        </p:tgtEl>
                                        <p:attrNameLst>
                                          <p:attrName>ppt_x</p:attrName>
                                        </p:attrNameLst>
                                      </p:cBhvr>
                                      <p:tavLst>
                                        <p:tav tm="0">
                                          <p:val>
                                            <p:strVal val="#ppt_x"/>
                                          </p:val>
                                        </p:tav>
                                        <p:tav tm="100000">
                                          <p:val>
                                            <p:strVal val="#ppt_x"/>
                                          </p:val>
                                        </p:tav>
                                      </p:tavLst>
                                    </p:anim>
                                    <p:anim calcmode="lin" valueType="num">
                                      <p:cBhvr>
                                        <p:cTn id="14" dur="4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400"/>
                                        <p:tgtEl>
                                          <p:spTgt spid="24"/>
                                        </p:tgtEl>
                                      </p:cBhvr>
                                    </p:animEffect>
                                    <p:anim calcmode="lin" valueType="num">
                                      <p:cBhvr>
                                        <p:cTn id="18" dur="400" fill="hold"/>
                                        <p:tgtEl>
                                          <p:spTgt spid="24"/>
                                        </p:tgtEl>
                                        <p:attrNameLst>
                                          <p:attrName>ppt_x</p:attrName>
                                        </p:attrNameLst>
                                      </p:cBhvr>
                                      <p:tavLst>
                                        <p:tav tm="0">
                                          <p:val>
                                            <p:strVal val="#ppt_x"/>
                                          </p:val>
                                        </p:tav>
                                        <p:tav tm="100000">
                                          <p:val>
                                            <p:strVal val="#ppt_x"/>
                                          </p:val>
                                        </p:tav>
                                      </p:tavLst>
                                    </p:anim>
                                    <p:anim calcmode="lin" valueType="num">
                                      <p:cBhvr>
                                        <p:cTn id="19" dur="4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400"/>
                                        <p:tgtEl>
                                          <p:spTgt spid="25"/>
                                        </p:tgtEl>
                                      </p:cBhvr>
                                    </p:animEffect>
                                    <p:anim calcmode="lin" valueType="num">
                                      <p:cBhvr>
                                        <p:cTn id="23" dur="400" fill="hold"/>
                                        <p:tgtEl>
                                          <p:spTgt spid="25"/>
                                        </p:tgtEl>
                                        <p:attrNameLst>
                                          <p:attrName>ppt_x</p:attrName>
                                        </p:attrNameLst>
                                      </p:cBhvr>
                                      <p:tavLst>
                                        <p:tav tm="0">
                                          <p:val>
                                            <p:strVal val="#ppt_x"/>
                                          </p:val>
                                        </p:tav>
                                        <p:tav tm="100000">
                                          <p:val>
                                            <p:strVal val="#ppt_x"/>
                                          </p:val>
                                        </p:tav>
                                      </p:tavLst>
                                    </p:anim>
                                    <p:anim calcmode="lin" valueType="num">
                                      <p:cBhvr>
                                        <p:cTn id="24" dur="4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400"/>
                                        <p:tgtEl>
                                          <p:spTgt spid="26"/>
                                        </p:tgtEl>
                                      </p:cBhvr>
                                    </p:animEffect>
                                    <p:anim calcmode="lin" valueType="num">
                                      <p:cBhvr>
                                        <p:cTn id="28" dur="400" fill="hold"/>
                                        <p:tgtEl>
                                          <p:spTgt spid="26"/>
                                        </p:tgtEl>
                                        <p:attrNameLst>
                                          <p:attrName>ppt_x</p:attrName>
                                        </p:attrNameLst>
                                      </p:cBhvr>
                                      <p:tavLst>
                                        <p:tav tm="0">
                                          <p:val>
                                            <p:strVal val="#ppt_x"/>
                                          </p:val>
                                        </p:tav>
                                        <p:tav tm="100000">
                                          <p:val>
                                            <p:strVal val="#ppt_x"/>
                                          </p:val>
                                        </p:tav>
                                      </p:tavLst>
                                    </p:anim>
                                    <p:anim calcmode="lin" valueType="num">
                                      <p:cBhvr>
                                        <p:cTn id="29" dur="4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400"/>
                                        <p:tgtEl>
                                          <p:spTgt spid="27"/>
                                        </p:tgtEl>
                                      </p:cBhvr>
                                    </p:animEffect>
                                    <p:anim calcmode="lin" valueType="num">
                                      <p:cBhvr>
                                        <p:cTn id="33" dur="400" fill="hold"/>
                                        <p:tgtEl>
                                          <p:spTgt spid="27"/>
                                        </p:tgtEl>
                                        <p:attrNameLst>
                                          <p:attrName>ppt_x</p:attrName>
                                        </p:attrNameLst>
                                      </p:cBhvr>
                                      <p:tavLst>
                                        <p:tav tm="0">
                                          <p:val>
                                            <p:strVal val="#ppt_x"/>
                                          </p:val>
                                        </p:tav>
                                        <p:tav tm="100000">
                                          <p:val>
                                            <p:strVal val="#ppt_x"/>
                                          </p:val>
                                        </p:tav>
                                      </p:tavLst>
                                    </p:anim>
                                    <p:anim calcmode="lin" valueType="num">
                                      <p:cBhvr>
                                        <p:cTn id="34" dur="4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400"/>
                                        <p:tgtEl>
                                          <p:spTgt spid="29"/>
                                        </p:tgtEl>
                                      </p:cBhvr>
                                    </p:animEffect>
                                    <p:anim calcmode="lin" valueType="num">
                                      <p:cBhvr>
                                        <p:cTn id="38" dur="400" fill="hold"/>
                                        <p:tgtEl>
                                          <p:spTgt spid="29"/>
                                        </p:tgtEl>
                                        <p:attrNameLst>
                                          <p:attrName>ppt_x</p:attrName>
                                        </p:attrNameLst>
                                      </p:cBhvr>
                                      <p:tavLst>
                                        <p:tav tm="0">
                                          <p:val>
                                            <p:strVal val="#ppt_x"/>
                                          </p:val>
                                        </p:tav>
                                        <p:tav tm="100000">
                                          <p:val>
                                            <p:strVal val="#ppt_x"/>
                                          </p:val>
                                        </p:tav>
                                      </p:tavLst>
                                    </p:anim>
                                    <p:anim calcmode="lin" valueType="num">
                                      <p:cBhvr>
                                        <p:cTn id="39" dur="4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400"/>
                                        <p:tgtEl>
                                          <p:spTgt spid="32"/>
                                        </p:tgtEl>
                                      </p:cBhvr>
                                    </p:animEffect>
                                    <p:anim calcmode="lin" valueType="num">
                                      <p:cBhvr>
                                        <p:cTn id="43" dur="400" fill="hold"/>
                                        <p:tgtEl>
                                          <p:spTgt spid="32"/>
                                        </p:tgtEl>
                                        <p:attrNameLst>
                                          <p:attrName>ppt_x</p:attrName>
                                        </p:attrNameLst>
                                      </p:cBhvr>
                                      <p:tavLst>
                                        <p:tav tm="0">
                                          <p:val>
                                            <p:strVal val="#ppt_x"/>
                                          </p:val>
                                        </p:tav>
                                        <p:tav tm="100000">
                                          <p:val>
                                            <p:strVal val="#ppt_x"/>
                                          </p:val>
                                        </p:tav>
                                      </p:tavLst>
                                    </p:anim>
                                    <p:anim calcmode="lin" valueType="num">
                                      <p:cBhvr>
                                        <p:cTn id="44" dur="4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400"/>
                                        <p:tgtEl>
                                          <p:spTgt spid="34"/>
                                        </p:tgtEl>
                                      </p:cBhvr>
                                    </p:animEffect>
                                    <p:anim calcmode="lin" valueType="num">
                                      <p:cBhvr>
                                        <p:cTn id="48" dur="400" fill="hold"/>
                                        <p:tgtEl>
                                          <p:spTgt spid="34"/>
                                        </p:tgtEl>
                                        <p:attrNameLst>
                                          <p:attrName>ppt_x</p:attrName>
                                        </p:attrNameLst>
                                      </p:cBhvr>
                                      <p:tavLst>
                                        <p:tav tm="0">
                                          <p:val>
                                            <p:strVal val="#ppt_x"/>
                                          </p:val>
                                        </p:tav>
                                        <p:tav tm="100000">
                                          <p:val>
                                            <p:strVal val="#ppt_x"/>
                                          </p:val>
                                        </p:tav>
                                      </p:tavLst>
                                    </p:anim>
                                    <p:anim calcmode="lin" valueType="num">
                                      <p:cBhvr>
                                        <p:cTn id="49" dur="4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400"/>
                                        <p:tgtEl>
                                          <p:spTgt spid="36"/>
                                        </p:tgtEl>
                                      </p:cBhvr>
                                    </p:animEffect>
                                    <p:anim calcmode="lin" valueType="num">
                                      <p:cBhvr>
                                        <p:cTn id="53" dur="400" fill="hold"/>
                                        <p:tgtEl>
                                          <p:spTgt spid="36"/>
                                        </p:tgtEl>
                                        <p:attrNameLst>
                                          <p:attrName>ppt_x</p:attrName>
                                        </p:attrNameLst>
                                      </p:cBhvr>
                                      <p:tavLst>
                                        <p:tav tm="0">
                                          <p:val>
                                            <p:strVal val="#ppt_x"/>
                                          </p:val>
                                        </p:tav>
                                        <p:tav tm="100000">
                                          <p:val>
                                            <p:strVal val="#ppt_x"/>
                                          </p:val>
                                        </p:tav>
                                      </p:tavLst>
                                    </p:anim>
                                    <p:anim calcmode="lin" valueType="num">
                                      <p:cBhvr>
                                        <p:cTn id="54" dur="4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254947"/>
            <a:ext cx="10964012" cy="830997"/>
          </a:xfrm>
          <a:prstGeom prst="rect">
            <a:avLst/>
          </a:prstGeom>
          <a:noFill/>
          <a:effectLst/>
        </p:spPr>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Work in groups. Talk </a:t>
            </a:r>
            <a:r>
              <a:rPr lang="en-US" sz="2400" b="1" dirty="0">
                <a:effectLst>
                  <a:glow rad="88900">
                    <a:schemeClr val="bg1"/>
                  </a:glow>
                </a:effectLst>
                <a:latin typeface="Arial" panose="020B0604020202020204" pitchFamily="34" charset="0"/>
                <a:cs typeface="Arial" panose="020B0604020202020204" pitchFamily="34" charset="0"/>
              </a:rPr>
              <a:t>about how you learn music and arts. Compare Susie’s school with your school.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a:extLst>
              <a:ext uri="{FF2B5EF4-FFF2-40B4-BE49-F238E27FC236}">
                <a16:creationId xmlns:a16="http://schemas.microsoft.com/office/drawing/2014/main" id="{8D42F56D-7C23-4C65-9CF0-2F3EAD799934}"/>
              </a:ext>
            </a:extLst>
          </p:cNvPr>
          <p:cNvSpPr txBox="1"/>
          <p:nvPr/>
        </p:nvSpPr>
        <p:spPr>
          <a:xfrm>
            <a:off x="487066" y="207665"/>
            <a:ext cx="59772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FUTHER </a:t>
            </a:r>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l="6234" t="1675" r="4489" b="2007"/>
          <a:stretch/>
        </p:blipFill>
        <p:spPr>
          <a:xfrm>
            <a:off x="2743199" y="1962833"/>
            <a:ext cx="6266986" cy="4740414"/>
          </a:xfrm>
          <a:prstGeom prst="rect">
            <a:avLst/>
          </a:prstGeom>
        </p:spPr>
      </p:pic>
    </p:spTree>
    <p:extLst>
      <p:ext uri="{BB962C8B-B14F-4D97-AF65-F5344CB8AC3E}">
        <p14:creationId xmlns:p14="http://schemas.microsoft.com/office/powerpoint/2010/main" val="334741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1661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532459" y="2298466"/>
            <a:ext cx="8202342" cy="2677656"/>
          </a:xfrm>
          <a:prstGeom prst="rect">
            <a:avLst/>
          </a:prstGeom>
          <a:noFill/>
        </p:spPr>
        <p:txBody>
          <a:bodyPr wrap="square">
            <a:spAutoFit/>
          </a:bodyPr>
          <a:lstStyle/>
          <a:p>
            <a:pPr>
              <a:lnSpc>
                <a:spcPct val="150000"/>
              </a:lnSpc>
            </a:pPr>
            <a:r>
              <a:rPr lang="en-US" sz="2800" dirty="0">
                <a:latin typeface="Calibri (Body)"/>
              </a:rPr>
              <a:t>In this lesson, we </a:t>
            </a:r>
            <a:r>
              <a:rPr lang="en-US" sz="2800" dirty="0" smtClean="0">
                <a:latin typeface="Calibri (Body)"/>
              </a:rPr>
              <a:t>have:</a:t>
            </a:r>
            <a:endParaRPr lang="en-US" sz="2800" dirty="0">
              <a:latin typeface="Calibri (Body)"/>
            </a:endParaRPr>
          </a:p>
          <a:p>
            <a:pPr marL="457200" indent="-457200">
              <a:lnSpc>
                <a:spcPct val="150000"/>
              </a:lnSpc>
              <a:buFont typeface="Wingdings" panose="05000000000000000000" pitchFamily="2" charset="2"/>
              <a:buChar char="ü"/>
            </a:pPr>
            <a:r>
              <a:rPr lang="en-US" sz="2800" dirty="0" smtClean="0">
                <a:latin typeface="Calibri (Body)"/>
              </a:rPr>
              <a:t> learnt how </a:t>
            </a:r>
            <a:r>
              <a:rPr lang="en-US" sz="2800" dirty="0">
                <a:latin typeface="Calibri (Body)"/>
              </a:rPr>
              <a:t>to expressing </a:t>
            </a:r>
            <a:r>
              <a:rPr lang="en-US" sz="2800" dirty="0" smtClean="0">
                <a:latin typeface="Calibri (Body)"/>
              </a:rPr>
              <a:t>preferences</a:t>
            </a:r>
            <a:endParaRPr lang="en-US" sz="2800" dirty="0">
              <a:latin typeface="Calibri (Body)"/>
            </a:endParaRPr>
          </a:p>
          <a:p>
            <a:pPr marL="457200" indent="-457200">
              <a:lnSpc>
                <a:spcPct val="150000"/>
              </a:lnSpc>
              <a:buFont typeface="Wingdings" panose="05000000000000000000" pitchFamily="2" charset="2"/>
              <a:buChar char="ü"/>
            </a:pPr>
            <a:r>
              <a:rPr lang="en-US" sz="2800" dirty="0">
                <a:latin typeface="Calibri (Body)"/>
              </a:rPr>
              <a:t> </a:t>
            </a:r>
            <a:r>
              <a:rPr lang="en-US" sz="2800" dirty="0" err="1" smtClean="0">
                <a:latin typeface="Calibri (Body)"/>
              </a:rPr>
              <a:t>practised</a:t>
            </a:r>
            <a:r>
              <a:rPr lang="en-US" sz="2800" dirty="0" smtClean="0">
                <a:latin typeface="Calibri (Body)"/>
              </a:rPr>
              <a:t> </a:t>
            </a:r>
            <a:r>
              <a:rPr lang="en-US" sz="2800" dirty="0">
                <a:latin typeface="Calibri (Body)"/>
              </a:rPr>
              <a:t>using some grammar points and vocabulary related to the </a:t>
            </a:r>
            <a:r>
              <a:rPr lang="en-US" sz="2800" dirty="0" smtClean="0">
                <a:latin typeface="Calibri (Body)"/>
              </a:rPr>
              <a:t>topic</a:t>
            </a:r>
            <a:endParaRPr lang="en-US" sz="2800" dirty="0">
              <a:latin typeface="Calibri (Body)"/>
            </a:endParaRP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3899" y="263085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6" y="2272146"/>
            <a:ext cx="7747462" cy="67185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70" y="3202258"/>
            <a:ext cx="3020335" cy="3020335"/>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MUSIC AND ARTS</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4</a:t>
            </a:r>
          </a:p>
        </p:txBody>
      </p:sp>
      <p:pic>
        <p:nvPicPr>
          <p:cNvPr id="1026"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981" y="2933603"/>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923330"/>
          </a:xfrm>
          <a:prstGeom prst="rect">
            <a:avLst/>
          </a:prstGeom>
        </p:spPr>
        <p:txBody>
          <a:bodyPr>
            <a:spAutoFit/>
          </a:bodyPr>
          <a:lstStyle/>
          <a:p>
            <a:pPr algn="ctr"/>
            <a:r>
              <a:rPr lang="en-GB" b="1" err="1">
                <a:latin typeface="Calibri" panose="020F0502020204030204" pitchFamily="34" charset="0"/>
              </a:rPr>
              <a:t>Website</a:t>
            </a:r>
            <a:r>
              <a:rPr lang="en-GB" b="1" smtClean="0">
                <a:latin typeface="Calibri" panose="020F0502020204030204" pitchFamily="34" charset="0"/>
              </a:rPr>
              <a:t>: </a:t>
            </a:r>
            <a:r>
              <a:rPr lang="en-GB" b="1" i="1" smtClean="0">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a:latin typeface="Calibri" panose="020F0502020204030204" pitchFamily="34" charset="0"/>
              </a:rPr>
              <a:t>/</a:t>
            </a:r>
            <a:endParaRPr lang="en-GB"/>
          </a:p>
          <a:p>
            <a:pPr algn="ctr"/>
            <a:endParaRPr lang="en-GB"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33" y="2103074"/>
            <a:ext cx="10274531" cy="2677656"/>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p>
          <a:p>
            <a:pPr marL="457200" indent="-457200">
              <a:lnSpc>
                <a:spcPct val="150000"/>
              </a:lnSpc>
              <a:buFont typeface="Courier New" panose="02070309020205020404" pitchFamily="49" charset="0"/>
              <a:buChar char="o"/>
            </a:pPr>
            <a:r>
              <a:rPr lang="en-US" sz="2800" smtClean="0">
                <a:latin typeface="Calibri (Body)"/>
              </a:rPr>
              <a:t>learn </a:t>
            </a:r>
            <a:r>
              <a:rPr lang="en-US" sz="2800" dirty="0">
                <a:latin typeface="Calibri (Body)"/>
              </a:rPr>
              <a:t>how to deal with some ways of </a:t>
            </a:r>
            <a:r>
              <a:rPr lang="en-US" sz="2800">
                <a:latin typeface="Calibri (Body)"/>
              </a:rPr>
              <a:t>expressing </a:t>
            </a:r>
            <a:r>
              <a:rPr lang="en-US" sz="2800" smtClean="0">
                <a:latin typeface="Calibri (Body)"/>
              </a:rPr>
              <a:t>preferences</a:t>
            </a:r>
            <a:endParaRPr lang="en-US" sz="2800" dirty="0">
              <a:latin typeface="Calibri (Body)"/>
            </a:endParaRPr>
          </a:p>
          <a:p>
            <a:pPr marL="457200" indent="-457200">
              <a:lnSpc>
                <a:spcPct val="150000"/>
              </a:lnSpc>
              <a:buFont typeface="Courier New" panose="02070309020205020404" pitchFamily="49" charset="0"/>
              <a:buChar char="o"/>
            </a:pPr>
            <a:r>
              <a:rPr lang="en-US" sz="2800" dirty="0" err="1">
                <a:latin typeface="Calibri (Body)"/>
              </a:rPr>
              <a:t>practise</a:t>
            </a:r>
            <a:r>
              <a:rPr lang="en-US" sz="2800" dirty="0">
                <a:latin typeface="Calibri (Body)"/>
              </a:rPr>
              <a:t> using some grammar points and vocabulary related to </a:t>
            </a:r>
            <a:r>
              <a:rPr lang="en-US" sz="2800">
                <a:latin typeface="Calibri (Body)"/>
              </a:rPr>
              <a:t>the </a:t>
            </a:r>
            <a:r>
              <a:rPr lang="en-US" sz="2800" smtClean="0">
                <a:latin typeface="Calibri (Body)"/>
              </a:rPr>
              <a:t>topic</a:t>
            </a:r>
            <a:endParaRPr lang="en-US" sz="2800" dirty="0">
              <a:latin typeface="Calibri (Body)"/>
            </a:endParaRPr>
          </a:p>
        </p:txBody>
      </p:sp>
    </p:spTree>
    <p:extLst>
      <p:ext uri="{BB962C8B-B14F-4D97-AF65-F5344CB8AC3E}">
        <p14:creationId xmlns:p14="http://schemas.microsoft.com/office/powerpoint/2010/main" val="202192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21" name="Rectangle 20"/>
          <p:cNvSpPr/>
          <p:nvPr/>
        </p:nvSpPr>
        <p:spPr>
          <a:xfrm>
            <a:off x="6130420" y="2692911"/>
            <a:ext cx="5223725" cy="1261884"/>
          </a:xfrm>
          <a:prstGeom prst="rect">
            <a:avLst/>
          </a:prstGeom>
        </p:spPr>
        <p:txBody>
          <a:bodyPr wrap="square">
            <a:spAutoFit/>
          </a:bodyPr>
          <a:lstStyle/>
          <a:p>
            <a:pPr>
              <a:spcAft>
                <a:spcPts val="0"/>
              </a:spcAft>
            </a:pPr>
            <a:r>
              <a:rPr lang="en-US" sz="2800" b="1" dirty="0">
                <a:solidFill>
                  <a:srgbClr val="000000"/>
                </a:solidFill>
                <a:latin typeface="Calibri (Body)"/>
                <a:ea typeface="Times New Roman" panose="02020603050405020304" pitchFamily="18" charset="0"/>
              </a:rPr>
              <a:t>Aims of the stage:</a:t>
            </a:r>
            <a:endParaRPr lang="en-US" sz="2800" dirty="0">
              <a:solidFill>
                <a:srgbClr val="000000"/>
              </a:solidFill>
              <a:latin typeface="Calibri (Body)"/>
              <a:ea typeface="Times New Roman" panose="02020603050405020304" pitchFamily="18" charset="0"/>
            </a:endParaRPr>
          </a:p>
          <a:p>
            <a:r>
              <a:rPr lang="en-US" sz="2400" dirty="0"/>
              <a:t>To revise the old lesson and introduce the </a:t>
            </a:r>
            <a:r>
              <a:rPr lang="en-US" sz="2400"/>
              <a:t>new </a:t>
            </a:r>
            <a:r>
              <a:rPr lang="en-US" sz="2400" smtClean="0"/>
              <a:t>lesson</a:t>
            </a:r>
            <a:endParaRPr lang="en-US" sz="2400" dirty="0"/>
          </a:p>
        </p:txBody>
      </p:sp>
      <p:pic>
        <p:nvPicPr>
          <p:cNvPr id="32" name="Picture 4" descr="Conversation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13" y="2632363"/>
            <a:ext cx="2984334" cy="298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9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ECB1C35-5A81-44AF-8885-3133FAC99BFF}"/>
              </a:ext>
            </a:extLst>
          </p:cNvPr>
          <p:cNvGrpSpPr/>
          <p:nvPr/>
        </p:nvGrpSpPr>
        <p:grpSpPr>
          <a:xfrm>
            <a:off x="2617673" y="1402113"/>
            <a:ext cx="6383819" cy="1767816"/>
            <a:chOff x="2182153" y="1705674"/>
            <a:chExt cx="4994787" cy="1616703"/>
          </a:xfrm>
        </p:grpSpPr>
        <p:sp>
          <p:nvSpPr>
            <p:cNvPr id="7" name="TextBox 6">
              <a:extLst>
                <a:ext uri="{FF2B5EF4-FFF2-40B4-BE49-F238E27FC236}">
                  <a16:creationId xmlns:a16="http://schemas.microsoft.com/office/drawing/2014/main" id="{AB9B67CA-27D2-4C96-8B8D-AB8306839A06}"/>
                </a:ext>
              </a:extLst>
            </p:cNvPr>
            <p:cNvSpPr txBox="1"/>
            <p:nvPr/>
          </p:nvSpPr>
          <p:spPr>
            <a:xfrm>
              <a:off x="2187145"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smtClean="0"/>
                <a:t>art gallery</a:t>
              </a:r>
            </a:p>
            <a:p>
              <a:pPr algn="ctr"/>
              <a:endParaRPr lang="en-US" sz="2400" dirty="0"/>
            </a:p>
          </p:txBody>
        </p:sp>
        <p:sp>
          <p:nvSpPr>
            <p:cNvPr id="11" name="TextBox 10">
              <a:extLst>
                <a:ext uri="{FF2B5EF4-FFF2-40B4-BE49-F238E27FC236}">
                  <a16:creationId xmlns:a16="http://schemas.microsoft.com/office/drawing/2014/main" id="{C73EF7BB-E563-4022-B35C-EA3E3FBC67D7}"/>
                </a:ext>
              </a:extLst>
            </p:cNvPr>
            <p:cNvSpPr txBox="1"/>
            <p:nvPr/>
          </p:nvSpPr>
          <p:spPr>
            <a:xfrm>
              <a:off x="3435179"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oncert </a:t>
              </a:r>
              <a:r>
                <a:rPr lang="en-US" sz="2400" dirty="0"/>
                <a:t>hall</a:t>
              </a:r>
            </a:p>
          </p:txBody>
        </p:sp>
        <p:sp>
          <p:nvSpPr>
            <p:cNvPr id="14" name="TextBox 13">
              <a:extLst>
                <a:ext uri="{FF2B5EF4-FFF2-40B4-BE49-F238E27FC236}">
                  <a16:creationId xmlns:a16="http://schemas.microsoft.com/office/drawing/2014/main" id="{4D54BAF8-7CAA-4881-8D69-B6CA95008EA2}"/>
                </a:ext>
              </a:extLst>
            </p:cNvPr>
            <p:cNvSpPr txBox="1"/>
            <p:nvPr/>
          </p:nvSpPr>
          <p:spPr>
            <a:xfrm>
              <a:off x="4687333"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a</a:t>
              </a:r>
              <a:r>
                <a:rPr lang="en-US" sz="2400" dirty="0" smtClean="0"/>
                <a:t>ctress</a:t>
              </a:r>
            </a:p>
            <a:p>
              <a:pPr algn="ctr"/>
              <a:endParaRPr lang="en-US" sz="2400" dirty="0"/>
            </a:p>
          </p:txBody>
        </p:sp>
        <p:sp>
          <p:nvSpPr>
            <p:cNvPr id="15" name="TextBox 14">
              <a:extLst>
                <a:ext uri="{FF2B5EF4-FFF2-40B4-BE49-F238E27FC236}">
                  <a16:creationId xmlns:a16="http://schemas.microsoft.com/office/drawing/2014/main" id="{6675FDEF-7F36-4A32-9697-6F1CCB80283C}"/>
                </a:ext>
              </a:extLst>
            </p:cNvPr>
            <p:cNvSpPr txBox="1"/>
            <p:nvPr/>
          </p:nvSpPr>
          <p:spPr>
            <a:xfrm>
              <a:off x="5935377"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ortrait</a:t>
              </a:r>
              <a:endParaRPr lang="en-US" sz="2400" dirty="0"/>
            </a:p>
            <a:p>
              <a:pPr algn="ctr"/>
              <a:endParaRPr lang="en-US" sz="2400" dirty="0"/>
            </a:p>
          </p:txBody>
        </p:sp>
        <p:sp>
          <p:nvSpPr>
            <p:cNvPr id="16" name="TextBox 15">
              <a:extLst>
                <a:ext uri="{FF2B5EF4-FFF2-40B4-BE49-F238E27FC236}">
                  <a16:creationId xmlns:a16="http://schemas.microsoft.com/office/drawing/2014/main" id="{FD73398D-DD6D-43A4-90DA-98008E22F22E}"/>
                </a:ext>
              </a:extLst>
            </p:cNvPr>
            <p:cNvSpPr txBox="1"/>
            <p:nvPr/>
          </p:nvSpPr>
          <p:spPr>
            <a:xfrm>
              <a:off x="218215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omposer</a:t>
              </a:r>
            </a:p>
            <a:p>
              <a:pPr algn="ctr"/>
              <a:endParaRPr lang="en-US" sz="2400" dirty="0"/>
            </a:p>
          </p:txBody>
        </p:sp>
        <p:sp>
          <p:nvSpPr>
            <p:cNvPr id="17" name="TextBox 16">
              <a:extLst>
                <a:ext uri="{FF2B5EF4-FFF2-40B4-BE49-F238E27FC236}">
                  <a16:creationId xmlns:a16="http://schemas.microsoft.com/office/drawing/2014/main" id="{95FA2EBF-752B-4D29-8CE0-DCA9AD7307AE}"/>
                </a:ext>
              </a:extLst>
            </p:cNvPr>
            <p:cNvSpPr txBox="1"/>
            <p:nvPr/>
          </p:nvSpPr>
          <p:spPr>
            <a:xfrm>
              <a:off x="3435179" y="2562413"/>
              <a:ext cx="1235677" cy="759963"/>
            </a:xfrm>
            <a:prstGeom prst="rect">
              <a:avLst/>
            </a:prstGeom>
            <a:solidFill>
              <a:schemeClr val="accent6">
                <a:lumMod val="40000"/>
                <a:lumOff val="60000"/>
              </a:schemeClr>
            </a:solidFill>
          </p:spPr>
          <p:txBody>
            <a:bodyPr wrap="square" rtlCol="0">
              <a:spAutoFit/>
            </a:bodyPr>
            <a:lstStyle/>
            <a:p>
              <a:pPr algn="ctr"/>
              <a:r>
                <a:rPr lang="en-US" sz="2400" dirty="0"/>
                <a:t>l</a:t>
              </a:r>
              <a:r>
                <a:rPr lang="en-US" sz="2400" dirty="0" smtClean="0"/>
                <a:t>andscape</a:t>
              </a:r>
            </a:p>
            <a:p>
              <a:pPr algn="ctr"/>
              <a:endParaRPr lang="en-US" sz="2400" dirty="0"/>
            </a:p>
          </p:txBody>
        </p:sp>
        <p:sp>
          <p:nvSpPr>
            <p:cNvPr id="18" name="TextBox 17">
              <a:extLst>
                <a:ext uri="{FF2B5EF4-FFF2-40B4-BE49-F238E27FC236}">
                  <a16:creationId xmlns:a16="http://schemas.microsoft.com/office/drawing/2014/main" id="{C41F513E-4D17-414A-9287-ABC6653A8968}"/>
                </a:ext>
              </a:extLst>
            </p:cNvPr>
            <p:cNvSpPr txBox="1"/>
            <p:nvPr/>
          </p:nvSpPr>
          <p:spPr>
            <a:xfrm>
              <a:off x="468733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ainter</a:t>
              </a:r>
              <a:endParaRPr lang="en-US" sz="2400" dirty="0"/>
            </a:p>
            <a:p>
              <a:pPr algn="ctr"/>
              <a:endParaRPr lang="en-US" sz="2400" dirty="0"/>
            </a:p>
          </p:txBody>
        </p:sp>
        <p:sp>
          <p:nvSpPr>
            <p:cNvPr id="19" name="TextBox 18">
              <a:extLst>
                <a:ext uri="{FF2B5EF4-FFF2-40B4-BE49-F238E27FC236}">
                  <a16:creationId xmlns:a16="http://schemas.microsoft.com/office/drawing/2014/main" id="{5DBDFEF7-E8C7-4305-A4D5-98A358514F95}"/>
                </a:ext>
              </a:extLst>
            </p:cNvPr>
            <p:cNvSpPr txBox="1"/>
            <p:nvPr/>
          </p:nvSpPr>
          <p:spPr>
            <a:xfrm>
              <a:off x="594126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uppet </a:t>
              </a:r>
              <a:r>
                <a:rPr lang="en-US" sz="2400" dirty="0"/>
                <a:t>theatre</a:t>
              </a:r>
            </a:p>
          </p:txBody>
        </p:sp>
      </p:grpSp>
      <p:pic>
        <p:nvPicPr>
          <p:cNvPr id="20" name="Picture 19" descr="4,630 Actress Stock Vector Illustration and Royalty Free Actress Clipart">
            <a:extLst>
              <a:ext uri="{FF2B5EF4-FFF2-40B4-BE49-F238E27FC236}">
                <a16:creationId xmlns:a16="http://schemas.microsoft.com/office/drawing/2014/main" id="{39508474-BF61-4E71-BCB0-3FC02A93A2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68" y="3860087"/>
            <a:ext cx="1558259" cy="993930"/>
          </a:xfrm>
          <a:prstGeom prst="rect">
            <a:avLst/>
          </a:prstGeom>
          <a:noFill/>
          <a:ln>
            <a:noFill/>
          </a:ln>
        </p:spPr>
      </p:pic>
      <p:pic>
        <p:nvPicPr>
          <p:cNvPr id="22" name="Picture 21" descr="Concert Hall Vector Art, Icons, and Graphics for Free Download">
            <a:extLst>
              <a:ext uri="{FF2B5EF4-FFF2-40B4-BE49-F238E27FC236}">
                <a16:creationId xmlns:a16="http://schemas.microsoft.com/office/drawing/2014/main" id="{28C12A6D-0138-4221-B229-3EE7E14A53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378" y="3831987"/>
            <a:ext cx="1557640" cy="1017795"/>
          </a:xfrm>
          <a:prstGeom prst="rect">
            <a:avLst/>
          </a:prstGeom>
          <a:noFill/>
          <a:ln>
            <a:noFill/>
          </a:ln>
        </p:spPr>
      </p:pic>
      <p:pic>
        <p:nvPicPr>
          <p:cNvPr id="23" name="Picture 22" descr="Kid Artist clipart png - Clipart World">
            <a:extLst>
              <a:ext uri="{FF2B5EF4-FFF2-40B4-BE49-F238E27FC236}">
                <a16:creationId xmlns:a16="http://schemas.microsoft.com/office/drawing/2014/main" id="{6D54EF37-0A91-4024-866E-74562E6B0F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810" y="3831987"/>
            <a:ext cx="815136" cy="1137238"/>
          </a:xfrm>
          <a:prstGeom prst="rect">
            <a:avLst/>
          </a:prstGeom>
          <a:noFill/>
          <a:ln>
            <a:noFill/>
          </a:ln>
        </p:spPr>
      </p:pic>
      <p:pic>
        <p:nvPicPr>
          <p:cNvPr id="24" name="Picture 23">
            <a:extLst>
              <a:ext uri="{FF2B5EF4-FFF2-40B4-BE49-F238E27FC236}">
                <a16:creationId xmlns:a16="http://schemas.microsoft.com/office/drawing/2014/main" id="{A58E5E0A-FEE1-42B2-9074-786FC75459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586" y="4849782"/>
            <a:ext cx="1520788" cy="957952"/>
          </a:xfrm>
          <a:prstGeom prst="rect">
            <a:avLst/>
          </a:prstGeom>
          <a:noFill/>
          <a:ln>
            <a:noFill/>
          </a:ln>
        </p:spPr>
      </p:pic>
      <p:pic>
        <p:nvPicPr>
          <p:cNvPr id="25" name="Picture 24" descr="Art Gallery Excursion For School Kids Back View With Guide. Woman Pointing  On Sea With Sailboat, Children Listen Attentively To Teacher Vector  Illustration Royalty Free Cliparts, Vectors, And Stock Illustration. Image  93701477.">
            <a:extLst>
              <a:ext uri="{FF2B5EF4-FFF2-40B4-BE49-F238E27FC236}">
                <a16:creationId xmlns:a16="http://schemas.microsoft.com/office/drawing/2014/main" id="{9EE8DCD6-BD37-46D1-B4B8-72657998CF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262" y="4851723"/>
            <a:ext cx="1509242" cy="1001203"/>
          </a:xfrm>
          <a:prstGeom prst="rect">
            <a:avLst/>
          </a:prstGeom>
          <a:noFill/>
          <a:ln>
            <a:noFill/>
          </a:ln>
        </p:spPr>
      </p:pic>
      <p:pic>
        <p:nvPicPr>
          <p:cNvPr id="26" name="Picture 25" descr="Puppet Show And Stage Illustration Royalty Free Cliparts, Vectors, And  Stock Illustration. Image 57289603.">
            <a:extLst>
              <a:ext uri="{FF2B5EF4-FFF2-40B4-BE49-F238E27FC236}">
                <a16:creationId xmlns:a16="http://schemas.microsoft.com/office/drawing/2014/main" id="{1E441DB5-C53E-4693-AFBD-68A35185F2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4538" y="4888139"/>
            <a:ext cx="1557639" cy="928370"/>
          </a:xfrm>
          <a:prstGeom prst="rect">
            <a:avLst/>
          </a:prstGeom>
          <a:noFill/>
          <a:ln>
            <a:noFill/>
          </a:ln>
        </p:spPr>
      </p:pic>
      <p:pic>
        <p:nvPicPr>
          <p:cNvPr id="27" name="Picture 26" descr="Happy family portrait sketch | Clipart Panda - Free Clipart Images">
            <a:extLst>
              <a:ext uri="{FF2B5EF4-FFF2-40B4-BE49-F238E27FC236}">
                <a16:creationId xmlns:a16="http://schemas.microsoft.com/office/drawing/2014/main" id="{1E98ECD0-6CB5-4BC9-BC7A-2892AA4418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528"/>
          <a:stretch/>
        </p:blipFill>
        <p:spPr bwMode="auto">
          <a:xfrm>
            <a:off x="7507028" y="4897944"/>
            <a:ext cx="1179772" cy="893256"/>
          </a:xfrm>
          <a:prstGeom prst="rect">
            <a:avLst/>
          </a:prstGeom>
          <a:noFill/>
          <a:ln>
            <a:noFill/>
          </a:ln>
        </p:spPr>
      </p:pic>
      <p:pic>
        <p:nvPicPr>
          <p:cNvPr id="2" name="Picture 1"/>
          <p:cNvPicPr>
            <a:picLocks noChangeAspect="1"/>
          </p:cNvPicPr>
          <p:nvPr/>
        </p:nvPicPr>
        <p:blipFill rotWithShape="1">
          <a:blip r:embed="rId11"/>
          <a:srcRect l="1136" t="13944" r="1684" b="1896"/>
          <a:stretch/>
        </p:blipFill>
        <p:spPr>
          <a:xfrm>
            <a:off x="4375336" y="3718655"/>
            <a:ext cx="1423599" cy="1131127"/>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33484" y="2395582"/>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58596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56338" cy="953306"/>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2" name="Rectangle 31"/>
          <p:cNvSpPr/>
          <p:nvPr/>
        </p:nvSpPr>
        <p:spPr>
          <a:xfrm>
            <a:off x="6378798" y="3804573"/>
            <a:ext cx="4752021" cy="1754326"/>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p>
          <a:p>
            <a:pPr>
              <a:lnSpc>
                <a:spcPct val="150000"/>
              </a:lnSpc>
            </a:pP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introduce two ways of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expressing </a:t>
            </a: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preferences</a:t>
            </a:r>
            <a:endParaRPr lang="en-US" sz="2800" dirty="0">
              <a:latin typeface="Calibri" panose="020F0502020204030204" pitchFamily="34" charset="0"/>
              <a:ea typeface="Calibri" panose="020F0502020204030204" pitchFamily="34" charset="0"/>
            </a:endParaRPr>
          </a:p>
        </p:txBody>
      </p:sp>
      <p:pic>
        <p:nvPicPr>
          <p:cNvPr id="33" name="Picture 2" descr="15,685 Customer Focused Illustrations &amp;amp; Clip Art - iStock">
            <a:extLst>
              <a:ext uri="{FF2B5EF4-FFF2-40B4-BE49-F238E27FC236}">
                <a16:creationId xmlns:a16="http://schemas.microsoft.com/office/drawing/2014/main" id="{98BB8027-C8D2-42AD-8A7D-1F2330B72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2"/>
          <a:stretch/>
        </p:blipFill>
        <p:spPr bwMode="auto">
          <a:xfrm>
            <a:off x="777873" y="4293219"/>
            <a:ext cx="4787406" cy="160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249045"/>
            <a:ext cx="960696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read the conversations. Pay attention to the highlighted sentences.</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0D5291-6931-4331-A711-B47065BF72E6}"/>
              </a:ext>
            </a:extLst>
          </p:cNvPr>
          <p:cNvSpPr txBox="1"/>
          <p:nvPr/>
        </p:nvSpPr>
        <p:spPr>
          <a:xfrm>
            <a:off x="539852" y="2597835"/>
            <a:ext cx="7199499" cy="1938992"/>
          </a:xfrm>
          <a:prstGeom prst="rect">
            <a:avLst/>
          </a:prstGeom>
          <a:noFill/>
        </p:spPr>
        <p:txBody>
          <a:bodyPr wrap="square" rtlCol="0">
            <a:spAutoFit/>
          </a:bodyPr>
          <a:lstStyle/>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pop or folk music?</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folk music. It has a better beat.</a:t>
            </a:r>
          </a:p>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And 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 better</a:t>
            </a:r>
            <a:r>
              <a:rPr lang="en-US" sz="2400" dirty="0">
                <a:latin typeface="Nirmala UI" panose="020B0502040204020203" pitchFamily="34" charset="0"/>
                <a:ea typeface="Nirmala UI" panose="020B0502040204020203" pitchFamily="34" charset="0"/>
                <a:cs typeface="Nirmala UI" panose="020B0502040204020203" pitchFamily="34" charset="0"/>
              </a:rPr>
              <a:t>, modern art or folk art?</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a:t>
            </a:r>
            <a:r>
              <a:rPr lang="en-US" sz="2400" dirty="0">
                <a:latin typeface="Nirmala UI" panose="020B0502040204020203" pitchFamily="34" charset="0"/>
                <a:ea typeface="Nirmala UI" panose="020B0502040204020203" pitchFamily="34" charset="0"/>
                <a:cs typeface="Nirmala UI" panose="020B0502040204020203" pitchFamily="34" charset="0"/>
              </a:rPr>
              <a:t> modern art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better</a:t>
            </a:r>
            <a:r>
              <a:rPr lang="en-US" sz="2400" dirty="0">
                <a:latin typeface="Nirmala UI" panose="020B0502040204020203" pitchFamily="34" charset="0"/>
                <a:ea typeface="Nirmala UI" panose="020B0502040204020203" pitchFamily="34" charset="0"/>
                <a:cs typeface="Nirmala UI" panose="020B0502040204020203" pitchFamily="34" charset="0"/>
              </a:rPr>
              <a:t>.</a:t>
            </a:r>
          </a:p>
        </p:txBody>
      </p:sp>
      <p:pic>
        <p:nvPicPr>
          <p:cNvPr id="3074" name="Picture 2" descr="288,873 People Talking Cliparts, Stock Vector and Royalty Free People  Talking Illustrations">
            <a:extLst>
              <a:ext uri="{FF2B5EF4-FFF2-40B4-BE49-F238E27FC236}">
                <a16:creationId xmlns:a16="http://schemas.microsoft.com/office/drawing/2014/main" id="{24E9B2A8-56F6-4FC6-A588-CAAA1E057A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24"/>
          <a:stretch/>
        </p:blipFill>
        <p:spPr bwMode="auto">
          <a:xfrm>
            <a:off x="7709816" y="2080042"/>
            <a:ext cx="4286250" cy="4062350"/>
          </a:xfrm>
          <a:prstGeom prst="rect">
            <a:avLst/>
          </a:prstGeom>
          <a:noFill/>
          <a:extLst>
            <a:ext uri="{909E8E84-426E-40DD-AFC4-6F175D3DCCD1}">
              <a14:hiddenFill xmlns:a14="http://schemas.microsoft.com/office/drawing/2010/main">
                <a:solidFill>
                  <a:srgbClr val="FFFFFF"/>
                </a:solidFill>
              </a14:hiddenFill>
            </a:ext>
          </a:extLst>
        </p:spPr>
      </p:pic>
      <p:pic>
        <p:nvPicPr>
          <p:cNvPr id="3" name="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8141" y="1230970"/>
            <a:ext cx="609600" cy="609600"/>
          </a:xfrm>
          <a:prstGeom prst="rect">
            <a:avLst/>
          </a:prstGeom>
        </p:spPr>
      </p:pic>
    </p:spTree>
    <p:extLst>
      <p:ext uri="{BB962C8B-B14F-4D97-AF65-F5344CB8AC3E}">
        <p14:creationId xmlns:p14="http://schemas.microsoft.com/office/powerpoint/2010/main" val="383225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graphicFrame>
        <p:nvGraphicFramePr>
          <p:cNvPr id="2" name="Diagram 1">
            <a:extLst>
              <a:ext uri="{FF2B5EF4-FFF2-40B4-BE49-F238E27FC236}">
                <a16:creationId xmlns:a16="http://schemas.microsoft.com/office/drawing/2014/main" id="{6F576461-CE5C-42FB-B7D8-B6232C9B318A}"/>
              </a:ext>
            </a:extLst>
          </p:cNvPr>
          <p:cNvGraphicFramePr/>
          <p:nvPr>
            <p:extLst>
              <p:ext uri="{D42A27DB-BD31-4B8C-83A1-F6EECF244321}">
                <p14:modId xmlns:p14="http://schemas.microsoft.com/office/powerpoint/2010/main" val="496359432"/>
              </p:ext>
            </p:extLst>
          </p:nvPr>
        </p:nvGraphicFramePr>
        <p:xfrm>
          <a:off x="1168399" y="997962"/>
          <a:ext cx="104007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967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2889</TotalTime>
  <Words>812</Words>
  <PresentationFormat>Widescreen</PresentationFormat>
  <Paragraphs>136</Paragraphs>
  <Slides>20</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Gothic Std B</vt:lpstr>
      <vt:lpstr>Arial</vt:lpstr>
      <vt:lpstr>Calibri</vt:lpstr>
      <vt:lpstr>Calibri (Body)</vt:lpstr>
      <vt:lpstr>Calibri Light</vt:lpstr>
      <vt:lpstr>Courier New</vt:lpstr>
      <vt:lpstr>Myriad Pro</vt:lpstr>
      <vt:lpstr>Nirmala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2023-04-19T03:41:21Z</dcterms:modified>
</cp:coreProperties>
</file>