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382" r:id="rId3"/>
    <p:sldId id="383" r:id="rId4"/>
    <p:sldId id="384" r:id="rId5"/>
    <p:sldId id="385" r:id="rId6"/>
    <p:sldId id="386" r:id="rId7"/>
    <p:sldId id="307" r:id="rId8"/>
    <p:sldId id="390" r:id="rId9"/>
    <p:sldId id="389" r:id="rId10"/>
    <p:sldId id="388" r:id="rId11"/>
    <p:sldId id="392" r:id="rId12"/>
    <p:sldId id="393" r:id="rId13"/>
    <p:sldId id="395" r:id="rId14"/>
    <p:sldId id="396" r:id="rId15"/>
    <p:sldId id="397" r:id="rId16"/>
    <p:sldId id="398" r:id="rId17"/>
    <p:sldId id="371" r:id="rId18"/>
  </p:sldIdLst>
  <p:sldSz cx="24384000" cy="13716000"/>
  <p:notesSz cx="6780213" cy="9872663"/>
  <p:custDataLst>
    <p:tags r:id="rId21"/>
  </p:custDataLst>
  <p:defaultTextStyle>
    <a:defPPr>
      <a:defRPr lang="en-US"/>
    </a:defPPr>
    <a:lvl1pPr marL="0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1pPr>
    <a:lvl2pPr marL="1088639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2pPr>
    <a:lvl3pPr marL="2177278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3pPr>
    <a:lvl4pPr marL="3265917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4pPr>
    <a:lvl5pPr marL="4354556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5pPr>
    <a:lvl6pPr marL="5443195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6pPr>
    <a:lvl7pPr marL="6531834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7pPr>
    <a:lvl8pPr marL="7620472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8pPr>
    <a:lvl9pPr marL="8709111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  <a:srgbClr val="3333FF"/>
    <a:srgbClr val="145F82"/>
    <a:srgbClr val="006600"/>
    <a:srgbClr val="0000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94374" autoAdjust="0"/>
  </p:normalViewPr>
  <p:slideViewPr>
    <p:cSldViewPr>
      <p:cViewPr varScale="1">
        <p:scale>
          <a:sx n="37" d="100"/>
          <a:sy n="37" d="100"/>
        </p:scale>
        <p:origin x="558" y="72"/>
      </p:cViewPr>
      <p:guideLst>
        <p:guide orient="horz" pos="4320"/>
        <p:guide pos="76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2856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09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sz="quarter" idx="1"/>
          </p:nvPr>
        </p:nvSpPr>
        <p:spPr>
          <a:xfrm>
            <a:off x="3840552" y="0"/>
            <a:ext cx="293809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373459-3C5F-4D56-B75D-37FA3432D55A}" type="datetimeFigureOut">
              <a:rPr lang="vi-VN" smtClean="0"/>
              <a:t>03/09/2021</a:t>
            </a:fld>
            <a:endParaRPr lang="vi-VN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38092" cy="4953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5" name="Chỗ dành sẵn cho Số hiệu Bản chiếu 4"/>
          <p:cNvSpPr>
            <a:spLocks noGrp="1"/>
          </p:cNvSpPr>
          <p:nvPr>
            <p:ph type="sldNum" sz="quarter" idx="3"/>
          </p:nvPr>
        </p:nvSpPr>
        <p:spPr>
          <a:xfrm>
            <a:off x="3840552" y="9377317"/>
            <a:ext cx="2938092" cy="4953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7ADD8-99C5-4EAF-AF9F-B60B83F587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002049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09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0552" y="0"/>
            <a:ext cx="293809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BB293-0719-4B19-A181-EE36FD0623AD}" type="datetimeFigureOut">
              <a:rPr lang="en-US" smtClean="0"/>
              <a:pPr/>
              <a:t>9/3/2021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013" y="739775"/>
            <a:ext cx="658018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022" y="4689516"/>
            <a:ext cx="542417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3809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0552" y="9377317"/>
            <a:ext cx="293809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EA8B73-FCCD-4D4C-BC4E-0CE5120A1B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963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1088639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2177278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3265917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4354556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5443195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6531834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7620472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8709111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lí</a:t>
            </a:r>
            <a:r>
              <a:rPr lang="en-US" dirty="0"/>
              <a:t>.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khung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tr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23D8C-BCC6-453A-B078-455701A5542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01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7262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7262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726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7262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726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7262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7262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acc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 ̅</a:t>
                </a:r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977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acc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 ̅</a:t>
                </a:r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194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acc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 ̅</a:t>
                </a:r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816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acc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 ̅</a:t>
                </a:r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816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acc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 ̅</a:t>
                </a:r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8165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acc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 ̅</a:t>
                </a:r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8165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7262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7262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726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1"/>
            <a:ext cx="20726400" cy="29400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88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77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65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354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442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531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619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708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201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1200" y="12712701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5200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201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1200" y="12712701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5200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678400" y="549277"/>
            <a:ext cx="5486400" cy="117030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549277"/>
            <a:ext cx="16052800" cy="11703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201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1200" y="12712701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5200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200" y="12712706"/>
            <a:ext cx="5689601" cy="730250"/>
          </a:xfrm>
          <a:prstGeom prst="rect">
            <a:avLst/>
          </a:prstGeom>
        </p:spPr>
        <p:txBody>
          <a:bodyPr lIns="91426" tIns="45713" rIns="91426" bIns="45713"/>
          <a:lstStyle/>
          <a:p>
            <a:fld id="{D15044BE-B3F3-4258-B55D-9238C2EBFDF1}" type="datetimeFigureOut">
              <a:rPr lang="en-US" smtClean="0"/>
              <a:pPr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1205" y="12712706"/>
            <a:ext cx="7721601" cy="730250"/>
          </a:xfrm>
          <a:prstGeom prst="rect">
            <a:avLst/>
          </a:prstGeom>
        </p:spPr>
        <p:txBody>
          <a:bodyPr lIns="91426" tIns="45713" rIns="91426" bIns="45713"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5204" y="12712706"/>
            <a:ext cx="5689601" cy="730250"/>
          </a:xfrm>
          <a:prstGeom prst="rect">
            <a:avLst/>
          </a:prstGeom>
        </p:spPr>
        <p:txBody>
          <a:bodyPr lIns="91426" tIns="45713" rIns="91426" bIns="45713"/>
          <a:lstStyle/>
          <a:p>
            <a:fld id="{E56A0A80-8336-46B1-B89F-89FB7E7362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11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6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3200401"/>
            <a:ext cx="21945600" cy="90519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201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1200" y="12712701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5200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6169" y="8813801"/>
            <a:ext cx="20726400" cy="2724150"/>
          </a:xfrm>
          <a:prstGeom prst="rect">
            <a:avLst/>
          </a:prstGeom>
        </p:spPr>
        <p:txBody>
          <a:bodyPr anchor="t"/>
          <a:lstStyle>
            <a:lvl1pPr algn="l">
              <a:defRPr sz="949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6169" y="5813427"/>
            <a:ext cx="20726400" cy="300037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108853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2pPr>
            <a:lvl3pPr marL="2177060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3pPr>
            <a:lvl4pPr marL="3265590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4pPr>
            <a:lvl5pPr marL="4354121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5pPr>
            <a:lvl6pPr marL="5442651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6pPr>
            <a:lvl7pPr marL="6531181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7pPr>
            <a:lvl8pPr marL="7619710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8pPr>
            <a:lvl9pPr marL="8708240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201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1200" y="12712701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5200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6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3200401"/>
            <a:ext cx="10769600" cy="9051926"/>
          </a:xfrm>
          <a:prstGeom prst="rect">
            <a:avLst/>
          </a:prstGeom>
        </p:spPr>
        <p:txBody>
          <a:bodyPr/>
          <a:lstStyle>
            <a:lvl1pPr>
              <a:defRPr sz="6699"/>
            </a:lvl1pPr>
            <a:lvl2pPr>
              <a:defRPr sz="5699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5200" y="3200401"/>
            <a:ext cx="10769600" cy="9051926"/>
          </a:xfrm>
          <a:prstGeom prst="rect">
            <a:avLst/>
          </a:prstGeom>
        </p:spPr>
        <p:txBody>
          <a:bodyPr/>
          <a:lstStyle>
            <a:lvl1pPr>
              <a:defRPr sz="6699"/>
            </a:lvl1pPr>
            <a:lvl2pPr>
              <a:defRPr sz="5699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1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331200" y="12712701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7475200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6"/>
            <a:ext cx="21945600" cy="2286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6"/>
            <a:ext cx="10773835" cy="127952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99" b="1"/>
            </a:lvl1pPr>
            <a:lvl2pPr marL="1088530" indent="0">
              <a:buNone/>
              <a:defRPr sz="4800" b="1"/>
            </a:lvl2pPr>
            <a:lvl3pPr marL="2177060" indent="0">
              <a:buNone/>
              <a:defRPr sz="4300" b="1"/>
            </a:lvl3pPr>
            <a:lvl4pPr marL="3265590" indent="0">
              <a:buNone/>
              <a:defRPr sz="3800" b="1"/>
            </a:lvl4pPr>
            <a:lvl5pPr marL="4354121" indent="0">
              <a:buNone/>
              <a:defRPr sz="3800" b="1"/>
            </a:lvl5pPr>
            <a:lvl6pPr marL="5442651" indent="0">
              <a:buNone/>
              <a:defRPr sz="3800" b="1"/>
            </a:lvl6pPr>
            <a:lvl7pPr marL="6531181" indent="0">
              <a:buNone/>
              <a:defRPr sz="3800" b="1"/>
            </a:lvl7pPr>
            <a:lvl8pPr marL="7619710" indent="0">
              <a:buNone/>
              <a:defRPr sz="3800" b="1"/>
            </a:lvl8pPr>
            <a:lvl9pPr marL="8708240" indent="0">
              <a:buNone/>
              <a:defRPr sz="3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3835" cy="7902576"/>
          </a:xfrm>
          <a:prstGeom prst="rect">
            <a:avLst/>
          </a:prstGeom>
        </p:spPr>
        <p:txBody>
          <a:bodyPr/>
          <a:lstStyle>
            <a:lvl1pPr>
              <a:defRPr sz="5699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6735" y="3070226"/>
            <a:ext cx="10778067" cy="127952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99" b="1"/>
            </a:lvl1pPr>
            <a:lvl2pPr marL="1088530" indent="0">
              <a:buNone/>
              <a:defRPr sz="4800" b="1"/>
            </a:lvl2pPr>
            <a:lvl3pPr marL="2177060" indent="0">
              <a:buNone/>
              <a:defRPr sz="4300" b="1"/>
            </a:lvl3pPr>
            <a:lvl4pPr marL="3265590" indent="0">
              <a:buNone/>
              <a:defRPr sz="3800" b="1"/>
            </a:lvl4pPr>
            <a:lvl5pPr marL="4354121" indent="0">
              <a:buNone/>
              <a:defRPr sz="3800" b="1"/>
            </a:lvl5pPr>
            <a:lvl6pPr marL="5442651" indent="0">
              <a:buNone/>
              <a:defRPr sz="3800" b="1"/>
            </a:lvl6pPr>
            <a:lvl7pPr marL="6531181" indent="0">
              <a:buNone/>
              <a:defRPr sz="3800" b="1"/>
            </a:lvl7pPr>
            <a:lvl8pPr marL="7619710" indent="0">
              <a:buNone/>
              <a:defRPr sz="3800" b="1"/>
            </a:lvl8pPr>
            <a:lvl9pPr marL="8708240" indent="0">
              <a:buNone/>
              <a:defRPr sz="3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6735" y="4349750"/>
            <a:ext cx="10778067" cy="7902576"/>
          </a:xfrm>
          <a:prstGeom prst="rect">
            <a:avLst/>
          </a:prstGeom>
        </p:spPr>
        <p:txBody>
          <a:bodyPr/>
          <a:lstStyle>
            <a:lvl1pPr>
              <a:defRPr sz="5699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219201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9/3/2021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331200" y="12712701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7475200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6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219201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9/3/2021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331200" y="12712701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7475200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219201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9/3/2021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331200" y="12712701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7475200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2" y="2870201"/>
            <a:ext cx="8022168" cy="93821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300"/>
            </a:lvl1pPr>
            <a:lvl2pPr marL="1088530" indent="0">
              <a:buNone/>
              <a:defRPr sz="2900"/>
            </a:lvl2pPr>
            <a:lvl3pPr marL="2177060" indent="0">
              <a:buNone/>
              <a:defRPr sz="2400"/>
            </a:lvl3pPr>
            <a:lvl4pPr marL="3265590" indent="0">
              <a:buNone/>
              <a:defRPr sz="2100"/>
            </a:lvl4pPr>
            <a:lvl5pPr marL="4354121" indent="0">
              <a:buNone/>
              <a:defRPr sz="2100"/>
            </a:lvl5pPr>
            <a:lvl6pPr marL="5442651" indent="0">
              <a:buNone/>
              <a:defRPr sz="2100"/>
            </a:lvl6pPr>
            <a:lvl7pPr marL="6531181" indent="0">
              <a:buNone/>
              <a:defRPr sz="2100"/>
            </a:lvl7pPr>
            <a:lvl8pPr marL="7619710" indent="0">
              <a:buNone/>
              <a:defRPr sz="2100"/>
            </a:lvl8pPr>
            <a:lvl9pPr marL="8708240" indent="0">
              <a:buNone/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1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331200" y="12712701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7475200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435" y="9601200"/>
            <a:ext cx="14630400" cy="1133476"/>
          </a:xfrm>
          <a:prstGeom prst="rect">
            <a:avLst/>
          </a:prstGeom>
        </p:spPr>
        <p:txBody>
          <a:bodyPr anchor="b"/>
          <a:lstStyle>
            <a:lvl1pPr algn="l">
              <a:defRPr sz="4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435" y="1225550"/>
            <a:ext cx="14630400" cy="822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599"/>
            </a:lvl1pPr>
            <a:lvl2pPr marL="1088530" indent="0">
              <a:buNone/>
              <a:defRPr sz="6699"/>
            </a:lvl2pPr>
            <a:lvl3pPr marL="2177060" indent="0">
              <a:buNone/>
              <a:defRPr sz="5699"/>
            </a:lvl3pPr>
            <a:lvl4pPr marL="3265590" indent="0">
              <a:buNone/>
              <a:defRPr sz="4800"/>
            </a:lvl4pPr>
            <a:lvl5pPr marL="4354121" indent="0">
              <a:buNone/>
              <a:defRPr sz="4800"/>
            </a:lvl5pPr>
            <a:lvl6pPr marL="5442651" indent="0">
              <a:buNone/>
              <a:defRPr sz="4800"/>
            </a:lvl6pPr>
            <a:lvl7pPr marL="6531181" indent="0">
              <a:buNone/>
              <a:defRPr sz="4800"/>
            </a:lvl7pPr>
            <a:lvl8pPr marL="7619710" indent="0">
              <a:buNone/>
              <a:defRPr sz="4800"/>
            </a:lvl8pPr>
            <a:lvl9pPr marL="8708240" indent="0">
              <a:buNone/>
              <a:defRPr sz="4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435" y="10734676"/>
            <a:ext cx="14630400" cy="16097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300"/>
            </a:lvl1pPr>
            <a:lvl2pPr marL="1088530" indent="0">
              <a:buNone/>
              <a:defRPr sz="2900"/>
            </a:lvl2pPr>
            <a:lvl3pPr marL="2177060" indent="0">
              <a:buNone/>
              <a:defRPr sz="2400"/>
            </a:lvl3pPr>
            <a:lvl4pPr marL="3265590" indent="0">
              <a:buNone/>
              <a:defRPr sz="2100"/>
            </a:lvl4pPr>
            <a:lvl5pPr marL="4354121" indent="0">
              <a:buNone/>
              <a:defRPr sz="2100"/>
            </a:lvl5pPr>
            <a:lvl6pPr marL="5442651" indent="0">
              <a:buNone/>
              <a:defRPr sz="2100"/>
            </a:lvl6pPr>
            <a:lvl7pPr marL="6531181" indent="0">
              <a:buNone/>
              <a:defRPr sz="2100"/>
            </a:lvl7pPr>
            <a:lvl8pPr marL="7619710" indent="0">
              <a:buNone/>
              <a:defRPr sz="2100"/>
            </a:lvl8pPr>
            <a:lvl9pPr marL="8708240" indent="0">
              <a:buNone/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1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331200" y="12712701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7475200" y="12712701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14" cstate="print">
            <a:duotone>
              <a:prstClr val="black"/>
              <a:srgbClr val="3333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" y="3523"/>
            <a:ext cx="24383873" cy="1428918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9" name="TextBox 8"/>
          <p:cNvSpPr txBox="1"/>
          <p:nvPr userDrawn="1"/>
        </p:nvSpPr>
        <p:spPr>
          <a:xfrm>
            <a:off x="3470903" y="455251"/>
            <a:ext cx="15611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0" baseline="0" dirty="0">
                <a:solidFill>
                  <a:schemeClr val="bg1"/>
                </a:solidFill>
                <a:latin typeface="Chu Van An" panose="02020603050405020304" pitchFamily="18" charset="0"/>
                <a:ea typeface="AvantGarde-Demi" pitchFamily="18" charset="0"/>
                <a:cs typeface="Chu Van An" panose="02020603050405020304" pitchFamily="18" charset="0"/>
              </a:rPr>
              <a:t>TOÁN</a:t>
            </a:r>
            <a:endParaRPr lang="en-US" sz="3600" b="0" dirty="0">
              <a:solidFill>
                <a:schemeClr val="bg1"/>
              </a:solidFill>
              <a:latin typeface="Chu Van An" panose="02020603050405020304" pitchFamily="18" charset="0"/>
              <a:ea typeface="AvantGarde-Demi" pitchFamily="18" charset="0"/>
              <a:cs typeface="Chu Van An" panose="02020603050405020304" pitchFamily="18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879977" y="185947"/>
            <a:ext cx="1383712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3200" dirty="0">
                <a:solidFill>
                  <a:schemeClr val="bg1"/>
                </a:solidFill>
                <a:latin typeface="Chu Van An" panose="02020603050405020304" pitchFamily="18" charset="0"/>
                <a:ea typeface="AvantGarde-Demi" pitchFamily="18" charset="0"/>
                <a:cs typeface="Chu Van An" panose="02020603050405020304" pitchFamily="18" charset="0"/>
              </a:rPr>
              <a:t>GIÁO</a:t>
            </a:r>
            <a:r>
              <a:rPr lang="en-US" sz="3200" baseline="0" dirty="0">
                <a:solidFill>
                  <a:schemeClr val="bg1"/>
                </a:solidFill>
                <a:latin typeface="Chu Van An" panose="02020603050405020304" pitchFamily="18" charset="0"/>
                <a:ea typeface="AvantGarde-Demi" pitchFamily="18" charset="0"/>
                <a:cs typeface="Chu Van An" panose="02020603050405020304" pitchFamily="18" charset="0"/>
              </a:rPr>
              <a:t> </a:t>
            </a:r>
          </a:p>
          <a:p>
            <a:pPr algn="ctr">
              <a:lnSpc>
                <a:spcPts val="4500"/>
              </a:lnSpc>
            </a:pPr>
            <a:r>
              <a:rPr lang="en-US" sz="3200" baseline="0" dirty="0">
                <a:solidFill>
                  <a:schemeClr val="bg1"/>
                </a:solidFill>
                <a:latin typeface="Chu Van An" panose="02020603050405020304" pitchFamily="18" charset="0"/>
                <a:ea typeface="AvantGarde-Demi" pitchFamily="18" charset="0"/>
                <a:cs typeface="Chu Van An" panose="02020603050405020304" pitchFamily="18" charset="0"/>
              </a:rPr>
              <a:t>DỤC</a:t>
            </a:r>
            <a:endParaRPr lang="en-US" sz="3200" dirty="0">
              <a:solidFill>
                <a:schemeClr val="bg1"/>
              </a:solidFill>
              <a:latin typeface="Chu Van An" panose="02020603050405020304" pitchFamily="18" charset="0"/>
              <a:ea typeface="AvantGarde-Demi" pitchFamily="18" charset="0"/>
              <a:cs typeface="Chu Van An" panose="02020603050405020304" pitchFamily="18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510395" y="457201"/>
            <a:ext cx="15117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3600" b="0" baseline="0" dirty="0">
                <a:solidFill>
                  <a:schemeClr val="bg1"/>
                </a:solidFill>
                <a:latin typeface="Chu Van An" panose="02020603050405020304" pitchFamily="18" charset="0"/>
                <a:ea typeface="AvantGarde-Demi" pitchFamily="18" charset="0"/>
                <a:cs typeface="Chu Van An" panose="02020603050405020304" pitchFamily="18" charset="0"/>
              </a:rPr>
              <a:t>THPT</a:t>
            </a:r>
            <a:endParaRPr lang="en-US" sz="3600" b="1" dirty="0">
              <a:solidFill>
                <a:schemeClr val="bg1"/>
              </a:solidFill>
              <a:latin typeface="Chu Van An" panose="02020603050405020304" pitchFamily="18" charset="0"/>
              <a:ea typeface="AvantGarde-Demi" pitchFamily="18" charset="0"/>
              <a:cs typeface="Chu Van An" panose="02020603050405020304" pitchFamily="18" charset="0"/>
            </a:endParaRP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84F4051B-2BBE-412A-BD7D-D20EFA046DC9}"/>
              </a:ext>
            </a:extLst>
          </p:cNvPr>
          <p:cNvSpPr txBox="1">
            <a:spLocks/>
          </p:cNvSpPr>
          <p:nvPr userDrawn="1"/>
        </p:nvSpPr>
        <p:spPr bwMode="black">
          <a:xfrm>
            <a:off x="7248705" y="320913"/>
            <a:ext cx="17135295" cy="976561"/>
          </a:xfrm>
          <a:prstGeom prst="rect">
            <a:avLst/>
          </a:prstGeom>
          <a:pattFill prst="pct80">
            <a:fgClr>
              <a:schemeClr val="bg1">
                <a:lumMod val="95000"/>
              </a:schemeClr>
            </a:fgClr>
            <a:bgClr>
              <a:schemeClr val="accent4">
                <a:lumMod val="40000"/>
                <a:lumOff val="60000"/>
              </a:schemeClr>
            </a:bgClr>
          </a:patt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4800" kern="0" dirty="0">
                <a:solidFill>
                  <a:srgbClr val="FF0066"/>
                </a:solidFill>
                <a:latin typeface="Chu Van An" panose="02020603050405020304" pitchFamily="18" charset="0"/>
                <a:ea typeface="MS Mincho" panose="02020609040205080304" pitchFamily="49" charset="-128"/>
                <a:cs typeface="Chu Van An" panose="02020603050405020304" pitchFamily="18" charset="0"/>
              </a:rPr>
              <a:t>GIÁO</a:t>
            </a:r>
            <a:r>
              <a:rPr lang="en-US" sz="4800" kern="0" baseline="0" dirty="0">
                <a:solidFill>
                  <a:srgbClr val="FF0066"/>
                </a:solidFill>
                <a:latin typeface="Chu Van An" panose="02020603050405020304" pitchFamily="18" charset="0"/>
                <a:ea typeface="MS Mincho" panose="02020609040205080304" pitchFamily="49" charset="-128"/>
                <a:cs typeface="Chu Van An" panose="02020603050405020304" pitchFamily="18" charset="0"/>
              </a:rPr>
              <a:t> ÁN ĐIỆN TỬ - DIỄN ĐÀN GIÁO VIÊN TOÁN</a:t>
            </a:r>
            <a:endParaRPr lang="vi-VN" sz="4800" kern="0" dirty="0">
              <a:solidFill>
                <a:srgbClr val="FF0066"/>
              </a:solidFill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2177060" rtl="0" eaLnBrk="1" latinLnBrk="0" hangingPunct="1">
        <a:spcBef>
          <a:spcPct val="0"/>
        </a:spcBef>
        <a:buNone/>
        <a:defRPr sz="104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16397" indent="-816397" algn="l" defTabSz="2177060" rtl="0" eaLnBrk="1" latinLnBrk="0" hangingPunct="1">
        <a:spcBef>
          <a:spcPct val="20000"/>
        </a:spcBef>
        <a:buFont typeface="Arial" pitchFamily="34" charset="0"/>
        <a:buChar char="•"/>
        <a:defRPr sz="7599" kern="1200">
          <a:solidFill>
            <a:schemeClr val="tx1"/>
          </a:solidFill>
          <a:latin typeface="+mn-lt"/>
          <a:ea typeface="+mn-ea"/>
          <a:cs typeface="+mn-cs"/>
        </a:defRPr>
      </a:lvl1pPr>
      <a:lvl2pPr marL="1768861" indent="-680331" algn="l" defTabSz="2177060" rtl="0" eaLnBrk="1" latinLnBrk="0" hangingPunct="1">
        <a:spcBef>
          <a:spcPct val="20000"/>
        </a:spcBef>
        <a:buFont typeface="Arial" pitchFamily="34" charset="0"/>
        <a:buChar char="–"/>
        <a:defRPr sz="6699" kern="1200">
          <a:solidFill>
            <a:schemeClr val="tx1"/>
          </a:solidFill>
          <a:latin typeface="+mn-lt"/>
          <a:ea typeface="+mn-ea"/>
          <a:cs typeface="+mn-cs"/>
        </a:defRPr>
      </a:lvl2pPr>
      <a:lvl3pPr marL="2721325" indent="-544265" algn="l" defTabSz="2177060" rtl="0" eaLnBrk="1" latinLnBrk="0" hangingPunct="1">
        <a:spcBef>
          <a:spcPct val="20000"/>
        </a:spcBef>
        <a:buFont typeface="Arial" pitchFamily="34" charset="0"/>
        <a:buChar char="•"/>
        <a:defRPr sz="5699" kern="1200">
          <a:solidFill>
            <a:schemeClr val="tx1"/>
          </a:solidFill>
          <a:latin typeface="+mn-lt"/>
          <a:ea typeface="+mn-ea"/>
          <a:cs typeface="+mn-cs"/>
        </a:defRPr>
      </a:lvl3pPr>
      <a:lvl4pPr marL="3809855" indent="-544265" algn="l" defTabSz="2177060" rtl="0" eaLnBrk="1" latinLnBrk="0" hangingPunct="1">
        <a:spcBef>
          <a:spcPct val="20000"/>
        </a:spcBef>
        <a:buFont typeface="Arial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98385" indent="-544265" algn="l" defTabSz="2177060" rtl="0" eaLnBrk="1" latinLnBrk="0" hangingPunct="1">
        <a:spcBef>
          <a:spcPct val="20000"/>
        </a:spcBef>
        <a:buFont typeface="Arial" pitchFamily="34" charset="0"/>
        <a:buChar char="»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5986915" indent="-544265" algn="l" defTabSz="2177060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075445" indent="-544265" algn="l" defTabSz="2177060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163976" indent="-544265" algn="l" defTabSz="2177060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252506" indent="-544265" algn="l" defTabSz="2177060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7706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8530" algn="l" defTabSz="217706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7060" algn="l" defTabSz="217706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5590" algn="l" defTabSz="217706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54121" algn="l" defTabSz="217706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42651" algn="l" defTabSz="217706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31181" algn="l" defTabSz="217706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19710" algn="l" defTabSz="217706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708240" algn="l" defTabSz="217706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hyperlink" Target="QUAY%20HV.mp4" TargetMode="External"/><Relationship Id="rId5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0500627" y="3778750"/>
            <a:ext cx="2799079" cy="830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8" tIns="45699" rIns="91398" bIns="45699" rtlCol="0">
            <a:spAutoFit/>
          </a:bodyPr>
          <a:lstStyle/>
          <a:p>
            <a:pPr algn="ctr"/>
            <a:r>
              <a:rPr lang="en-US" sz="4800" b="1" dirty="0">
                <a:solidFill>
                  <a:srgbClr val="135F82"/>
                </a:solidFill>
                <a:latin typeface="Chu Van An" panose="02020603050405020304" pitchFamily="18" charset="0"/>
                <a:ea typeface="Tahoma" pitchFamily="34" charset="0"/>
                <a:cs typeface="Chu Van An" panose="02020603050405020304" pitchFamily="18" charset="0"/>
              </a:rPr>
              <a:t>HÌNH HỌC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478823" y="6059559"/>
            <a:ext cx="20269200" cy="1477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000" b="1" dirty="0">
                <a:solidFill>
                  <a:srgbClr val="776249"/>
                </a:solidFill>
                <a:latin typeface="Chu Van An" panose="02020603050405020304" pitchFamily="18" charset="0"/>
                <a:ea typeface="Tahoma" pitchFamily="34" charset="0"/>
                <a:cs typeface="Chu Van An" panose="02020603050405020304" pitchFamily="18" charset="0"/>
              </a:rPr>
              <a:t> ÔN TẬP KÌ 1 HÌNH HỌC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2377436" y="1883773"/>
            <a:ext cx="1813892" cy="1828579"/>
            <a:chOff x="12784885" y="1066801"/>
            <a:chExt cx="1814128" cy="1828817"/>
          </a:xfrm>
        </p:grpSpPr>
        <p:sp>
          <p:nvSpPr>
            <p:cNvPr id="24" name="TextBox 23"/>
            <p:cNvSpPr txBox="1"/>
            <p:nvPr/>
          </p:nvSpPr>
          <p:spPr>
            <a:xfrm>
              <a:off x="12784885" y="1066801"/>
              <a:ext cx="1814128" cy="754022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135F82"/>
                  </a:solidFill>
                  <a:latin typeface="Chu Van An" panose="02020603050405020304" pitchFamily="18" charset="0"/>
                  <a:ea typeface="AvantGarde" pitchFamily="2" charset="0"/>
                  <a:cs typeface="Chu Van An" panose="02020603050405020304" pitchFamily="18" charset="0"/>
                </a:rPr>
                <a:t>LỚP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3020903" y="1556787"/>
              <a:ext cx="1184945" cy="1338831"/>
            </a:xfrm>
            <a:prstGeom prst="rect">
              <a:avLst/>
            </a:prstGeom>
            <a:noFill/>
          </p:spPr>
          <p:txBody>
            <a:bodyPr wrap="none" lIns="91398" tIns="45699" rIns="91398" bIns="45699" rtlCol="0">
              <a:spAutoFit/>
            </a:bodyPr>
            <a:lstStyle/>
            <a:p>
              <a:r>
                <a:rPr lang="en-US" sz="8099" dirty="0">
                  <a:solidFill>
                    <a:srgbClr val="135F82"/>
                  </a:solidFill>
                  <a:latin typeface="Chu Van An" panose="02020603050405020304" pitchFamily="18" charset="0"/>
                  <a:ea typeface="AvantGarde" pitchFamily="2" charset="0"/>
                  <a:cs typeface="Chu Van An" panose="02020603050405020304" pitchFamily="18" charset="0"/>
                </a:rPr>
                <a:t>11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781125" y="1966240"/>
            <a:ext cx="2238084" cy="1706805"/>
            <a:chOff x="11186391" y="149817"/>
            <a:chExt cx="2238375" cy="1707027"/>
          </a:xfrm>
        </p:grpSpPr>
        <p:pic>
          <p:nvPicPr>
            <p:cNvPr id="20" name="Picture 5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27236" y="149817"/>
              <a:ext cx="1495424" cy="1495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86391" y="1620306"/>
              <a:ext cx="2238375" cy="236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Group 26"/>
          <p:cNvGrpSpPr/>
          <p:nvPr/>
        </p:nvGrpSpPr>
        <p:grpSpPr>
          <a:xfrm>
            <a:off x="4353261" y="8545893"/>
            <a:ext cx="14496650" cy="1788239"/>
            <a:chOff x="7459670" y="7543799"/>
            <a:chExt cx="14498537" cy="1788474"/>
          </a:xfrm>
        </p:grpSpPr>
        <p:sp>
          <p:nvSpPr>
            <p:cNvPr id="28" name="TextBox 27"/>
            <p:cNvSpPr txBox="1"/>
            <p:nvPr/>
          </p:nvSpPr>
          <p:spPr>
            <a:xfrm>
              <a:off x="8640652" y="8501167"/>
              <a:ext cx="13317555" cy="8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7" name="Group 27"/>
            <p:cNvGrpSpPr/>
            <p:nvPr/>
          </p:nvGrpSpPr>
          <p:grpSpPr>
            <a:xfrm>
              <a:off x="7459670" y="7543799"/>
              <a:ext cx="928923" cy="850307"/>
              <a:chOff x="7459669" y="7543800"/>
              <a:chExt cx="928923" cy="850307"/>
            </a:xfrm>
          </p:grpSpPr>
          <p:sp>
            <p:nvSpPr>
              <p:cNvPr id="30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7937828" y="7640053"/>
                <a:ext cx="450764" cy="754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I</a:t>
                </a:r>
              </a:p>
            </p:txBody>
          </p:sp>
        </p:grpSp>
      </p:grpSp>
      <p:sp>
        <p:nvSpPr>
          <p:cNvPr id="23" name="TextBox 22"/>
          <p:cNvSpPr txBox="1"/>
          <p:nvPr/>
        </p:nvSpPr>
        <p:spPr>
          <a:xfrm>
            <a:off x="8668951" y="4835751"/>
            <a:ext cx="6462431" cy="11078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6599" b="1" dirty="0">
                <a:solidFill>
                  <a:srgbClr val="135F82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TIẾT 17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512667" y="9067800"/>
            <a:ext cx="18966333" cy="3403442"/>
          </a:xfrm>
          <a:prstGeom prst="roundRect">
            <a:avLst>
              <a:gd name="adj" fmla="val 4570"/>
            </a:avLst>
          </a:prstGeom>
          <a:noFill/>
          <a:ln>
            <a:solidFill>
              <a:srgbClr val="135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5355000" y="10221386"/>
            <a:ext cx="5797264" cy="968318"/>
            <a:chOff x="739068" y="1515168"/>
            <a:chExt cx="9473319" cy="968444"/>
          </a:xfrm>
        </p:grpSpPr>
        <p:sp>
          <p:nvSpPr>
            <p:cNvPr id="56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739068" y="1515168"/>
              <a:ext cx="8493199" cy="960327"/>
              <a:chOff x="739068" y="1515168"/>
              <a:chExt cx="8493199" cy="960327"/>
            </a:xfrm>
          </p:grpSpPr>
          <p:sp>
            <p:nvSpPr>
              <p:cNvPr id="59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2448012" y="1706054"/>
                <a:ext cx="6784255" cy="769441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* BÀI TẬP </a:t>
                </a:r>
              </a:p>
            </p:txBody>
          </p:sp>
        </p:grpSp>
      </p:grpSp>
      <p:pic>
        <p:nvPicPr>
          <p:cNvPr id="52" name="Picture 3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47" y="1407042"/>
            <a:ext cx="3154623" cy="3197789"/>
          </a:xfrm>
          <a:prstGeom prst="rect">
            <a:avLst/>
          </a:prstGeom>
          <a:noFill/>
        </p:spPr>
      </p:pic>
      <p:pic>
        <p:nvPicPr>
          <p:cNvPr id="53" name="Picture 27">
            <a:extLst>
              <a:ext uri="{FF2B5EF4-FFF2-40B4-BE49-F238E27FC236}">
                <a16:creationId xmlns:a16="http://schemas.microsoft.com/office/drawing/2014/main" id="{70E0D186-02F4-4066-B916-5BC17329F7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9858" y="1432441"/>
            <a:ext cx="3384142" cy="3384583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4910136" y="9063874"/>
            <a:ext cx="10221246" cy="968318"/>
            <a:chOff x="739068" y="1515168"/>
            <a:chExt cx="9473319" cy="968444"/>
          </a:xfrm>
        </p:grpSpPr>
        <p:sp>
          <p:nvSpPr>
            <p:cNvPr id="36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739068" y="1515168"/>
              <a:ext cx="8177919" cy="960327"/>
              <a:chOff x="739068" y="1515168"/>
              <a:chExt cx="8177919" cy="960327"/>
            </a:xfrm>
          </p:grpSpPr>
          <p:sp>
            <p:nvSpPr>
              <p:cNvPr id="38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79"/>
              <p:cNvSpPr>
                <a:spLocks/>
              </p:cNvSpPr>
              <p:nvPr/>
            </p:nvSpPr>
            <p:spPr bwMode="auto">
              <a:xfrm>
                <a:off x="1204152" y="1908822"/>
                <a:ext cx="341272" cy="35794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2146243" y="1706054"/>
                <a:ext cx="6770744" cy="769441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* KIỂM TRA  BÀI CŨ (TN)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308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5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6"/>
          <p:cNvGrpSpPr/>
          <p:nvPr/>
        </p:nvGrpSpPr>
        <p:grpSpPr>
          <a:xfrm>
            <a:off x="611108" y="1828798"/>
            <a:ext cx="22477491" cy="883305"/>
            <a:chOff x="7459670" y="7543800"/>
            <a:chExt cx="20216914" cy="1286816"/>
          </a:xfrm>
        </p:grpSpPr>
        <p:sp>
          <p:nvSpPr>
            <p:cNvPr id="44" name="TextBox 43"/>
            <p:cNvSpPr txBox="1"/>
            <p:nvPr/>
          </p:nvSpPr>
          <p:spPr>
            <a:xfrm>
              <a:off x="8993186" y="7620004"/>
              <a:ext cx="18683398" cy="121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7" name="Isosceles Triangle 44"/>
            <p:cNvSpPr/>
            <p:nvPr/>
          </p:nvSpPr>
          <p:spPr>
            <a:xfrm rot="16200000">
              <a:off x="7469937" y="7533533"/>
              <a:ext cx="143688" cy="164221"/>
            </a:xfrm>
            <a:custGeom>
              <a:avLst/>
              <a:gdLst>
                <a:gd name="connsiteX0" fmla="*/ 0 w 293725"/>
                <a:gd name="connsiteY0" fmla="*/ 164224 h 164224"/>
                <a:gd name="connsiteX1" fmla="*/ 146863 w 293725"/>
                <a:gd name="connsiteY1" fmla="*/ 0 h 164224"/>
                <a:gd name="connsiteX2" fmla="*/ 293725 w 293725"/>
                <a:gd name="connsiteY2" fmla="*/ 164224 h 164224"/>
                <a:gd name="connsiteX3" fmla="*/ 0 w 293725"/>
                <a:gd name="connsiteY3" fmla="*/ 164224 h 164224"/>
                <a:gd name="connsiteX0" fmla="*/ 2363 w 296088"/>
                <a:gd name="connsiteY0" fmla="*/ 164221 h 164221"/>
                <a:gd name="connsiteX1" fmla="*/ 0 w 296088"/>
                <a:gd name="connsiteY1" fmla="*/ 0 h 164221"/>
                <a:gd name="connsiteX2" fmla="*/ 296088 w 296088"/>
                <a:gd name="connsiteY2" fmla="*/ 164221 h 164221"/>
                <a:gd name="connsiteX3" fmla="*/ 2363 w 296088"/>
                <a:gd name="connsiteY3" fmla="*/ 164221 h 16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088" h="164221">
                  <a:moveTo>
                    <a:pt x="2363" y="164221"/>
                  </a:moveTo>
                  <a:cubicBezTo>
                    <a:pt x="1575" y="109481"/>
                    <a:pt x="788" y="54740"/>
                    <a:pt x="0" y="0"/>
                  </a:cubicBezTo>
                  <a:lnTo>
                    <a:pt x="296088" y="164221"/>
                  </a:lnTo>
                  <a:lnTo>
                    <a:pt x="2363" y="1642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5F288C5-516F-43B6-9063-DC25D5181539}"/>
                  </a:ext>
                </a:extLst>
              </p:cNvPr>
              <p:cNvSpPr/>
              <p:nvPr/>
            </p:nvSpPr>
            <p:spPr>
              <a:xfrm>
                <a:off x="1676399" y="2838931"/>
                <a:ext cx="21412200" cy="6854377"/>
              </a:xfrm>
              <a:prstGeom prst="rect">
                <a:avLst/>
              </a:prstGeom>
              <a:noFill/>
              <a:ln w="57150" cmpd="dbl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US" sz="4600" b="1" dirty="0">
                    <a:solidFill>
                      <a:srgbClr val="3333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BÀI 1:</a:t>
                </a:r>
                <a:r>
                  <a:rPr lang="en-US" sz="4800" dirty="0"/>
                  <a:t>  </a:t>
                </a:r>
                <a:r>
                  <a:rPr lang="en-US" sz="4800" dirty="0" err="1"/>
                  <a:t>Trong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mặt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phẳng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tọa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độ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𝑂𝑥𝑦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cho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𝑣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(3;7)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</m:t>
                    </m:r>
                    <m:r>
                      <a:rPr lang="en-US" sz="4800">
                        <a:latin typeface="Cambria Math"/>
                      </a:rPr>
                      <m:t>(5;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2)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>
                        <a:latin typeface="Cambria Math"/>
                      </a:rPr>
                      <m:t>):3</m:t>
                    </m:r>
                    <m:r>
                      <a:rPr lang="en-US" sz="4800" i="1">
                        <a:latin typeface="Cambria Math"/>
                      </a:rPr>
                      <m:t>𝑥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5</m:t>
                    </m:r>
                    <m:r>
                      <a:rPr lang="en-US" sz="4800" i="1">
                        <a:latin typeface="Cambria Math"/>
                      </a:rPr>
                      <m:t>𝑦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2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tròn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𝐶</m:t>
                    </m:r>
                    <m:r>
                      <a:rPr lang="en-US" sz="4800">
                        <a:latin typeface="Cambria Math"/>
                      </a:rPr>
                      <m:t>):</m:t>
                    </m:r>
                    <m:r>
                      <a:rPr lang="en-US" sz="4800" i="1">
                        <a:latin typeface="Cambria Math"/>
                      </a:rPr>
                      <m:t>  </m:t>
                    </m:r>
                    <m:sSup>
                      <m:sSup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48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8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en-US" sz="48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6</m:t>
                    </m:r>
                    <m:r>
                      <a:rPr lang="en-US" sz="4800" i="1">
                        <a:latin typeface="Cambria Math"/>
                      </a:rPr>
                      <m:t>𝑥</m:t>
                    </m:r>
                    <m:r>
                      <a:rPr lang="en-US" sz="4800" i="1">
                        <a:latin typeface="Cambria Math"/>
                      </a:rPr>
                      <m:t>+</m:t>
                    </m:r>
                    <m:r>
                      <a:rPr lang="en-US" sz="4800">
                        <a:latin typeface="Cambria Math"/>
                      </a:rPr>
                      <m:t>4</m:t>
                    </m:r>
                    <m:r>
                      <a:rPr lang="en-US" sz="4800" i="1">
                        <a:latin typeface="Cambria Math"/>
                      </a:rPr>
                      <m:t>𝑦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3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.</a:t>
                </a:r>
              </a:p>
              <a:p>
                <a:r>
                  <a:rPr lang="en-US" sz="4800" dirty="0"/>
                  <a:t>c) </a:t>
                </a:r>
                <a:r>
                  <a:rPr lang="en-US" sz="4800" dirty="0" err="1"/>
                  <a:t>Viết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phương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ảnh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tròn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𝐶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</m:oMath>
                </a14:m>
                <a:r>
                  <a:rPr lang="en-US" sz="4800" dirty="0"/>
                  <a:t> qua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tịnh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tiến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sub>
                    </m:sSub>
                  </m:oMath>
                </a14:m>
                <a:r>
                  <a:rPr lang="en-US" sz="4800" dirty="0"/>
                  <a:t>.</a:t>
                </a:r>
              </a:p>
              <a:p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𝐶</m:t>
                    </m:r>
                    <m:r>
                      <a:rPr lang="en-US" sz="4800">
                        <a:latin typeface="Cambria Math"/>
                      </a:rPr>
                      <m:t>):</m:t>
                    </m:r>
                    <m:r>
                      <a:rPr lang="en-US" sz="4800" i="1">
                        <a:latin typeface="Cambria Math"/>
                      </a:rPr>
                      <m:t>  </m:t>
                    </m:r>
                    <m:sSup>
                      <m:sSup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48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8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en-US" sz="48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6</m:t>
                    </m:r>
                    <m:r>
                      <a:rPr lang="en-US" sz="4800" i="1">
                        <a:latin typeface="Cambria Math"/>
                      </a:rPr>
                      <m:t>𝑥</m:t>
                    </m:r>
                    <m:r>
                      <a:rPr lang="en-US" sz="4800" i="1">
                        <a:latin typeface="Cambria Math"/>
                      </a:rPr>
                      <m:t>+</m:t>
                    </m:r>
                    <m:r>
                      <a:rPr lang="en-US" sz="4800">
                        <a:latin typeface="Cambria Math"/>
                      </a:rPr>
                      <m:t>4</m:t>
                    </m:r>
                    <m:r>
                      <a:rPr lang="en-US" sz="4800" i="1">
                        <a:latin typeface="Cambria Math"/>
                      </a:rPr>
                      <m:t>𝑦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3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có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tâm</a:t>
                </a:r>
                <a:r>
                  <a:rPr lang="en-US" sz="4800" dirty="0"/>
                  <a:t> I(3;-2)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bán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kính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𝑅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4</m:t>
                    </m:r>
                  </m:oMath>
                </a14:m>
                <a:endParaRPr lang="en-US" sz="4800" dirty="0"/>
              </a:p>
              <a:p>
                <a:r>
                  <a:rPr lang="en-US" sz="4800" dirty="0"/>
                  <a:t> </a:t>
                </a:r>
                <a:r>
                  <a:rPr lang="en-US" sz="4800" dirty="0" err="1"/>
                  <a:t>Gọi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𝐼</m:t>
                    </m:r>
                    <m:r>
                      <a:rPr lang="en-US" sz="4800" i="1">
                        <a:latin typeface="Cambria Math"/>
                      </a:rPr>
                      <m:t>′</m:t>
                    </m:r>
                    <m:r>
                      <a:rPr lang="en-US" sz="4800">
                        <a:latin typeface="Cambria Math"/>
                      </a:rPr>
                      <m:t>;</m:t>
                    </m:r>
                    <m:r>
                      <a:rPr lang="en-US" sz="4800" i="1">
                        <a:latin typeface="Cambria Math"/>
                      </a:rPr>
                      <m:t>𝑅</m:t>
                    </m:r>
                    <m:r>
                      <a:rPr lang="en-US" sz="4800" i="1">
                        <a:latin typeface="Cambria Math"/>
                      </a:rPr>
                      <m:t>′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ảnh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tròn</a:t>
                </a:r>
                <a:r>
                  <a:rPr lang="en-US" sz="4800" dirty="0"/>
                  <a:t> (C) qua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sub>
                    </m:sSub>
                    <m:r>
                      <a:rPr lang="en-US" sz="4800">
                        <a:latin typeface="Cambria Math"/>
                      </a:rPr>
                      <m:t>.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Khi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đó</a:t>
                </a:r>
                <a:r>
                  <a:rPr lang="en-US" sz="4800" dirty="0"/>
                  <a:t>: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𝑅</m:t>
                    </m:r>
                    <m:r>
                      <a:rPr lang="en-US" sz="4800" i="1">
                        <a:latin typeface="Cambria Math"/>
                      </a:rPr>
                      <m:t>′=</m:t>
                    </m:r>
                    <m:r>
                      <a:rPr lang="en-US" sz="4800">
                        <a:latin typeface="Cambria Math"/>
                      </a:rPr>
                      <m:t>4</m:t>
                    </m:r>
                  </m:oMath>
                </a14:m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sub>
                    </m:sSub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𝐼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𝐼</m:t>
                    </m:r>
                    <m:r>
                      <a:rPr lang="en-US" sz="4800" i="1">
                        <a:latin typeface="Cambria Math"/>
                      </a:rPr>
                      <m:t>′</m:t>
                    </m:r>
                    <m:r>
                      <a:rPr lang="en-US" sz="480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480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4800"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n-US" sz="480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4800">
                        <a:latin typeface="Cambria Math"/>
                      </a:rPr>
                      <m:t>)</m:t>
                    </m:r>
                  </m:oMath>
                </a14:m>
                <a:endParaRPr lang="en-US" sz="4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latin typeface="Cambria Math"/>
                        </a:rPr>
                        <m:t>⇒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4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48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4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4800" i="1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480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4800" i="1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4800"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en-US" sz="4800" i="1"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4800"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en-US" sz="4800" i="1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4800">
                                    <a:latin typeface="Cambria Math"/>
                                  </a:rPr>
                                  <m:t>6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4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4800" i="1">
                                        <a:latin typeface="Cambria Math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480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4800" i="1">
                                    <a:latin typeface="Cambria Math"/>
                                  </a:rPr>
                                  <m:t>=−</m:t>
                                </m:r>
                                <m:r>
                                  <a:rPr lang="en-US" sz="4800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4800" i="1"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4800">
                                    <a:latin typeface="Cambria Math"/>
                                  </a:rPr>
                                  <m:t>7</m:t>
                                </m:r>
                                <m:r>
                                  <a:rPr lang="en-US" sz="4800" i="1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4800">
                                    <a:latin typeface="Cambria Math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4800" i="1">
                          <a:latin typeface="Cambria Math"/>
                        </a:rPr>
                        <m:t>⇒</m:t>
                      </m:r>
                      <m:r>
                        <a:rPr lang="en-US" sz="4800" i="1">
                          <a:latin typeface="Cambria Math"/>
                        </a:rPr>
                        <m:t>𝐼</m:t>
                      </m:r>
                      <m:r>
                        <a:rPr lang="en-US" sz="4800" i="1">
                          <a:latin typeface="Cambria Math"/>
                        </a:rPr>
                        <m:t>′</m:t>
                      </m:r>
                      <m:r>
                        <a:rPr lang="en-US" sz="4800">
                          <a:latin typeface="Cambria Math"/>
                        </a:rPr>
                        <m:t>(6;5)</m:t>
                      </m:r>
                    </m:oMath>
                  </m:oMathPara>
                </a14:m>
                <a:endParaRPr lang="en-US" sz="4800" dirty="0"/>
              </a:p>
              <a:p>
                <a:r>
                  <a:rPr lang="en-US" sz="4800" dirty="0" err="1"/>
                  <a:t>Phương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tròn</a:t>
                </a:r>
                <a:r>
                  <a:rPr lang="en-US" sz="4800" dirty="0"/>
                  <a:t> (C”) </a:t>
                </a:r>
                <a:r>
                  <a:rPr lang="en-US" sz="4800" dirty="0" err="1"/>
                  <a:t>ảnh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tròn</a:t>
                </a:r>
                <a:r>
                  <a:rPr lang="en-US" sz="4800" dirty="0"/>
                  <a:t> (C) qua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tịnh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tiến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sub>
                    </m:sSub>
                  </m:oMath>
                </a14:m>
                <a:r>
                  <a:rPr lang="en-US" sz="4800" dirty="0"/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4800" i="1">
                              <a:latin typeface="Cambria Math"/>
                            </a:rPr>
                            <m:t>𝑥</m:t>
                          </m:r>
                          <m:r>
                            <a:rPr lang="en-US" sz="4800" b="0" i="1" smtClean="0">
                              <a:latin typeface="Cambria Math"/>
                            </a:rPr>
                            <m:t>−6)</m:t>
                          </m:r>
                        </m:e>
                        <m:sup>
                          <m:r>
                            <a:rPr lang="en-US" sz="480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4800" i="1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4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4800" i="1">
                              <a:latin typeface="Cambria Math"/>
                            </a:rPr>
                            <m:t>𝑦</m:t>
                          </m:r>
                          <m:r>
                            <a:rPr lang="en-US" sz="4800" b="0" i="1" smtClean="0">
                              <a:latin typeface="Cambria Math"/>
                            </a:rPr>
                            <m:t>−5)</m:t>
                          </m:r>
                        </m:e>
                        <m:sup>
                          <m:r>
                            <a:rPr lang="en-US" sz="480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4800" i="1">
                          <a:latin typeface="Cambria Math"/>
                        </a:rPr>
                        <m:t>=</m:t>
                      </m:r>
                      <m:r>
                        <a:rPr lang="en-US" sz="4800" b="0" i="0" smtClean="0">
                          <a:latin typeface="Cambria Math"/>
                        </a:rPr>
                        <m:t>16</m:t>
                      </m:r>
                    </m:oMath>
                  </m:oMathPara>
                </a14:m>
                <a:endParaRPr lang="en-US" sz="4800" dirty="0"/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15F288C5-516F-43B6-9063-DC25D51815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399" y="2838931"/>
                <a:ext cx="21412200" cy="6854377"/>
              </a:xfrm>
              <a:prstGeom prst="rect">
                <a:avLst/>
              </a:prstGeom>
              <a:blipFill rotWithShape="1">
                <a:blip r:embed="rId3"/>
                <a:stretch>
                  <a:fillRect l="-1281" t="-2135"/>
                </a:stretch>
              </a:blipFill>
              <a:ln w="57150" cmpd="dbl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47"/>
          <p:cNvGrpSpPr/>
          <p:nvPr/>
        </p:nvGrpSpPr>
        <p:grpSpPr>
          <a:xfrm>
            <a:off x="853414" y="1637046"/>
            <a:ext cx="9472086" cy="968318"/>
            <a:chOff x="739068" y="1515168"/>
            <a:chExt cx="9473319" cy="968444"/>
          </a:xfrm>
        </p:grpSpPr>
        <p:sp>
          <p:nvSpPr>
            <p:cNvPr id="7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30"/>
            <p:cNvGrpSpPr/>
            <p:nvPr/>
          </p:nvGrpSpPr>
          <p:grpSpPr>
            <a:xfrm>
              <a:off x="739068" y="1515168"/>
              <a:ext cx="8177919" cy="960327"/>
              <a:chOff x="739068" y="1515168"/>
              <a:chExt cx="8177919" cy="960327"/>
            </a:xfrm>
          </p:grpSpPr>
          <p:sp>
            <p:nvSpPr>
              <p:cNvPr id="9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TextBox 43"/>
              <p:cNvSpPr txBox="1"/>
              <p:nvPr/>
            </p:nvSpPr>
            <p:spPr>
              <a:xfrm>
                <a:off x="2132731" y="1706054"/>
                <a:ext cx="6784256" cy="769441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 TỰ LUẬN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8659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25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25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25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250"/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250"/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250"/>
                                        <p:tgtEl>
                                          <p:spTgt spid="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250"/>
                                        <p:tgtEl>
                                          <p:spTgt spid="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6"/>
          <p:cNvGrpSpPr/>
          <p:nvPr/>
        </p:nvGrpSpPr>
        <p:grpSpPr>
          <a:xfrm>
            <a:off x="611108" y="1828798"/>
            <a:ext cx="22477491" cy="883305"/>
            <a:chOff x="7459670" y="7543800"/>
            <a:chExt cx="20216914" cy="1286816"/>
          </a:xfrm>
        </p:grpSpPr>
        <p:sp>
          <p:nvSpPr>
            <p:cNvPr id="44" name="TextBox 43"/>
            <p:cNvSpPr txBox="1"/>
            <p:nvPr/>
          </p:nvSpPr>
          <p:spPr>
            <a:xfrm>
              <a:off x="8993186" y="7620004"/>
              <a:ext cx="18683398" cy="121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7" name="Isosceles Triangle 44"/>
            <p:cNvSpPr/>
            <p:nvPr/>
          </p:nvSpPr>
          <p:spPr>
            <a:xfrm rot="16200000">
              <a:off x="7469937" y="7533533"/>
              <a:ext cx="143688" cy="164221"/>
            </a:xfrm>
            <a:custGeom>
              <a:avLst/>
              <a:gdLst>
                <a:gd name="connsiteX0" fmla="*/ 0 w 293725"/>
                <a:gd name="connsiteY0" fmla="*/ 164224 h 164224"/>
                <a:gd name="connsiteX1" fmla="*/ 146863 w 293725"/>
                <a:gd name="connsiteY1" fmla="*/ 0 h 164224"/>
                <a:gd name="connsiteX2" fmla="*/ 293725 w 293725"/>
                <a:gd name="connsiteY2" fmla="*/ 164224 h 164224"/>
                <a:gd name="connsiteX3" fmla="*/ 0 w 293725"/>
                <a:gd name="connsiteY3" fmla="*/ 164224 h 164224"/>
                <a:gd name="connsiteX0" fmla="*/ 2363 w 296088"/>
                <a:gd name="connsiteY0" fmla="*/ 164221 h 164221"/>
                <a:gd name="connsiteX1" fmla="*/ 0 w 296088"/>
                <a:gd name="connsiteY1" fmla="*/ 0 h 164221"/>
                <a:gd name="connsiteX2" fmla="*/ 296088 w 296088"/>
                <a:gd name="connsiteY2" fmla="*/ 164221 h 164221"/>
                <a:gd name="connsiteX3" fmla="*/ 2363 w 296088"/>
                <a:gd name="connsiteY3" fmla="*/ 164221 h 16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088" h="164221">
                  <a:moveTo>
                    <a:pt x="2363" y="164221"/>
                  </a:moveTo>
                  <a:cubicBezTo>
                    <a:pt x="1575" y="109481"/>
                    <a:pt x="788" y="54740"/>
                    <a:pt x="0" y="0"/>
                  </a:cubicBezTo>
                  <a:lnTo>
                    <a:pt x="296088" y="164221"/>
                  </a:lnTo>
                  <a:lnTo>
                    <a:pt x="2363" y="1642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5F288C5-516F-43B6-9063-DC25D5181539}"/>
                  </a:ext>
                </a:extLst>
              </p:cNvPr>
              <p:cNvSpPr/>
              <p:nvPr/>
            </p:nvSpPr>
            <p:spPr>
              <a:xfrm>
                <a:off x="1676399" y="2838931"/>
                <a:ext cx="21412200" cy="6475812"/>
              </a:xfrm>
              <a:prstGeom prst="rect">
                <a:avLst/>
              </a:prstGeom>
              <a:noFill/>
              <a:ln w="57150" cmpd="dbl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US" sz="4600" b="1" dirty="0">
                    <a:solidFill>
                      <a:srgbClr val="3333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BÀI 1:</a:t>
                </a:r>
                <a:r>
                  <a:rPr lang="en-US" sz="4800" dirty="0"/>
                  <a:t>  </a:t>
                </a:r>
                <a:r>
                  <a:rPr lang="en-US" sz="4800" dirty="0" err="1"/>
                  <a:t>Trong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mặt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phẳng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tọa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độ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𝑂𝑥𝑦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cho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𝑣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(3;7)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</m:t>
                    </m:r>
                    <m:r>
                      <a:rPr lang="en-US" sz="4800">
                        <a:latin typeface="Cambria Math"/>
                      </a:rPr>
                      <m:t>(5;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2)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>
                        <a:latin typeface="Cambria Math"/>
                      </a:rPr>
                      <m:t>):3</m:t>
                    </m:r>
                    <m:r>
                      <a:rPr lang="en-US" sz="4800" i="1">
                        <a:latin typeface="Cambria Math"/>
                      </a:rPr>
                      <m:t>𝑥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5</m:t>
                    </m:r>
                    <m:r>
                      <a:rPr lang="en-US" sz="4800" i="1">
                        <a:latin typeface="Cambria Math"/>
                      </a:rPr>
                      <m:t>𝑦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2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tròn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𝐶</m:t>
                    </m:r>
                    <m:r>
                      <a:rPr lang="en-US" sz="4800">
                        <a:latin typeface="Cambria Math"/>
                      </a:rPr>
                      <m:t>):</m:t>
                    </m:r>
                    <m:r>
                      <a:rPr lang="en-US" sz="4800" i="1">
                        <a:latin typeface="Cambria Math"/>
                      </a:rPr>
                      <m:t>  </m:t>
                    </m:r>
                    <m:sSup>
                      <m:sSup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48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8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en-US" sz="48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6</m:t>
                    </m:r>
                    <m:r>
                      <a:rPr lang="en-US" sz="4800" i="1">
                        <a:latin typeface="Cambria Math"/>
                      </a:rPr>
                      <m:t>𝑥</m:t>
                    </m:r>
                    <m:r>
                      <a:rPr lang="en-US" sz="4800" i="1">
                        <a:latin typeface="Cambria Math"/>
                      </a:rPr>
                      <m:t>+</m:t>
                    </m:r>
                    <m:r>
                      <a:rPr lang="en-US" sz="4800">
                        <a:latin typeface="Cambria Math"/>
                      </a:rPr>
                      <m:t>4</m:t>
                    </m:r>
                    <m:r>
                      <a:rPr lang="en-US" sz="4800" i="1">
                        <a:latin typeface="Cambria Math"/>
                      </a:rPr>
                      <m:t>𝑦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3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.</a:t>
                </a:r>
              </a:p>
              <a:p>
                <a:r>
                  <a:rPr lang="en-US" sz="4800" dirty="0"/>
                  <a:t>d) </a:t>
                </a:r>
                <a:r>
                  <a:rPr lang="en-US" sz="4800" dirty="0" err="1"/>
                  <a:t>Tìm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tọa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độ</a:t>
                </a:r>
                <a:r>
                  <a:rPr lang="en-US" sz="4800" dirty="0"/>
                  <a:t> </a:t>
                </a:r>
                <a:r>
                  <a:rPr lang="en-US" sz="4800" dirty="0" err="1"/>
                  <a:t>ảnh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</m:t>
                    </m:r>
                  </m:oMath>
                </a14:m>
                <a:r>
                  <a:rPr lang="en-US" sz="4800" dirty="0"/>
                  <a:t> qua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vị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tự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tâm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𝐾</m:t>
                    </m:r>
                    <m:r>
                      <a:rPr lang="en-US" sz="4800">
                        <a:latin typeface="Cambria Math"/>
                      </a:rPr>
                      <m:t>(2;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9)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tỉ</a:t>
                </a:r>
                <a:r>
                  <a:rPr lang="en-US" sz="4800" dirty="0"/>
                  <a:t> </a:t>
                </a:r>
                <a:r>
                  <a:rPr lang="en-US" sz="4800" dirty="0" err="1"/>
                  <a:t>số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𝑘</m:t>
                    </m:r>
                    <m:r>
                      <a:rPr lang="en-US" sz="4800" i="1">
                        <a:latin typeface="Cambria Math"/>
                      </a:rPr>
                      <m:t>=−</m:t>
                    </m:r>
                    <m:r>
                      <a:rPr lang="en-US" sz="4800">
                        <a:latin typeface="Cambria Math"/>
                      </a:rPr>
                      <m:t>3.</m:t>
                    </m:r>
                  </m:oMath>
                </a14:m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4800">
                            <a:latin typeface="Cambria Math"/>
                          </a:rPr>
                          <m:t>(</m:t>
                        </m:r>
                        <m:r>
                          <a:rPr lang="en-US" sz="4800" i="1">
                            <a:latin typeface="Cambria Math"/>
                          </a:rPr>
                          <m:t>𝐾</m:t>
                        </m:r>
                        <m:r>
                          <a:rPr lang="en-US" sz="4800">
                            <a:latin typeface="Cambria Math"/>
                          </a:rPr>
                          <m:t>,</m:t>
                        </m:r>
                        <m:r>
                          <a:rPr lang="en-US" sz="4800" i="1">
                            <a:latin typeface="Cambria Math"/>
                          </a:rPr>
                          <m:t>−</m:t>
                        </m:r>
                        <m:r>
                          <a:rPr lang="en-US" sz="4800">
                            <a:latin typeface="Cambria Math"/>
                          </a:rPr>
                          <m:t>3)</m:t>
                        </m:r>
                      </m:sub>
                    </m:sSub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𝐴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𝐴</m:t>
                    </m:r>
                    <m:r>
                      <a:rPr lang="en-US" sz="4800" i="1">
                        <a:latin typeface="Cambria Math"/>
                      </a:rPr>
                      <m:t>′′</m:t>
                    </m:r>
                    <m:r>
                      <a:rPr lang="en-US" sz="480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4800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4800"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n-US" sz="4800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⇔</m:t>
                    </m:r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𝐾𝐴</m:t>
                        </m:r>
                        <m:r>
                          <a:rPr lang="en-US" sz="4800" i="1">
                            <a:latin typeface="Cambria Math"/>
                          </a:rPr>
                          <m:t>′′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=−</m:t>
                    </m:r>
                    <m:r>
                      <a:rPr lang="en-US" sz="4800">
                        <a:latin typeface="Cambria Math"/>
                      </a:rPr>
                      <m:t>3</m:t>
                    </m:r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𝐾𝐴</m:t>
                        </m:r>
                      </m:e>
                    </m:acc>
                  </m:oMath>
                </a14:m>
                <a:endParaRPr lang="en-US" sz="4800" dirty="0"/>
              </a:p>
              <a:p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𝐾𝐴</m:t>
                        </m:r>
                        <m:r>
                          <a:rPr lang="en-US" sz="4800" i="1">
                            <a:latin typeface="Cambria Math"/>
                          </a:rPr>
                          <m:t>′′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4800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2;</m:t>
                    </m:r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n-US" sz="4800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4800" i="1">
                        <a:latin typeface="Cambria Math"/>
                      </a:rPr>
                      <m:t>+</m:t>
                    </m:r>
                    <m:r>
                      <a:rPr lang="en-US" sz="4800">
                        <a:latin typeface="Cambria Math"/>
                      </a:rPr>
                      <m:t>9),</m:t>
                    </m:r>
                    <m:r>
                      <a:rPr lang="en-US" sz="4800" i="1">
                        <a:latin typeface="Cambria Math"/>
                      </a:rPr>
                      <m:t>  </m:t>
                    </m:r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𝐾𝐴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(3;7)</m:t>
                    </m:r>
                  </m:oMath>
                </a14:m>
                <a:endParaRPr lang="en-US" sz="4800" dirty="0"/>
              </a:p>
              <a:p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⇒</m:t>
                    </m:r>
                    <m:d>
                      <m:dPr>
                        <m:begChr m:val="{"/>
                        <m:endChr m:val="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800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4800">
                                      <a:latin typeface="Cambria Math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480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=−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3.3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=−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9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800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4800">
                                      <a:latin typeface="Cambria Math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4800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9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=−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3.7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=−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21</m:t>
                              </m:r>
                            </m:e>
                          </m:mr>
                        </m:m>
                      </m:e>
                    </m:d>
                    <m:r>
                      <a:rPr lang="en-US" sz="4800" i="1">
                        <a:latin typeface="Cambria Math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800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4800">
                                      <a:latin typeface="Cambria Math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4800" i="1">
                                  <a:latin typeface="Cambria Math"/>
                                </a:rPr>
                                <m:t>=−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7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800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4800">
                                      <a:latin typeface="Cambria Math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4800" i="1">
                                  <a:latin typeface="Cambria Math"/>
                                </a:rPr>
                                <m:t>=−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30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4800" dirty="0"/>
                  <a:t>  </a:t>
                </a:r>
                <a:r>
                  <a:rPr lang="en-US" sz="4800" dirty="0" err="1"/>
                  <a:t>Vậy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</m:t>
                    </m:r>
                    <m:r>
                      <a:rPr lang="en-US" sz="4800" i="1">
                        <a:latin typeface="Cambria Math"/>
                      </a:rPr>
                      <m:t>′′</m:t>
                    </m:r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7;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30)</m:t>
                    </m:r>
                  </m:oMath>
                </a14:m>
                <a:r>
                  <a:rPr lang="en-US" sz="4800" dirty="0"/>
                  <a:t>.</a:t>
                </a:r>
              </a:p>
              <a:p>
                <a:endParaRPr lang="en-US" sz="4600" b="1" dirty="0">
                  <a:solidFill>
                    <a:srgbClr val="3333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15F288C5-516F-43B6-9063-DC25D51815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399" y="2838931"/>
                <a:ext cx="21412200" cy="6475812"/>
              </a:xfrm>
              <a:prstGeom prst="rect">
                <a:avLst/>
              </a:prstGeom>
              <a:blipFill rotWithShape="1">
                <a:blip r:embed="rId3"/>
                <a:stretch>
                  <a:fillRect l="-1281" t="-2260"/>
                </a:stretch>
              </a:blipFill>
              <a:ln w="57150" cmpd="dbl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47"/>
          <p:cNvGrpSpPr/>
          <p:nvPr/>
        </p:nvGrpSpPr>
        <p:grpSpPr>
          <a:xfrm>
            <a:off x="853414" y="1637046"/>
            <a:ext cx="9472086" cy="968318"/>
            <a:chOff x="739068" y="1515168"/>
            <a:chExt cx="9473319" cy="968444"/>
          </a:xfrm>
        </p:grpSpPr>
        <p:sp>
          <p:nvSpPr>
            <p:cNvPr id="7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30"/>
            <p:cNvGrpSpPr/>
            <p:nvPr/>
          </p:nvGrpSpPr>
          <p:grpSpPr>
            <a:xfrm>
              <a:off x="739068" y="1515168"/>
              <a:ext cx="8177919" cy="960327"/>
              <a:chOff x="739068" y="1515168"/>
              <a:chExt cx="8177919" cy="960327"/>
            </a:xfrm>
          </p:grpSpPr>
          <p:sp>
            <p:nvSpPr>
              <p:cNvPr id="9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TextBox 43"/>
              <p:cNvSpPr txBox="1"/>
              <p:nvPr/>
            </p:nvSpPr>
            <p:spPr>
              <a:xfrm>
                <a:off x="2132731" y="1706054"/>
                <a:ext cx="6784256" cy="769441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 TỰ LUẬN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782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25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25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25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250"/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6"/>
          <p:cNvGrpSpPr/>
          <p:nvPr/>
        </p:nvGrpSpPr>
        <p:grpSpPr>
          <a:xfrm>
            <a:off x="611108" y="1752600"/>
            <a:ext cx="22477491" cy="883305"/>
            <a:chOff x="7459670" y="7543800"/>
            <a:chExt cx="20216914" cy="1286816"/>
          </a:xfrm>
        </p:grpSpPr>
        <p:sp>
          <p:nvSpPr>
            <p:cNvPr id="44" name="TextBox 43"/>
            <p:cNvSpPr txBox="1"/>
            <p:nvPr/>
          </p:nvSpPr>
          <p:spPr>
            <a:xfrm>
              <a:off x="8993186" y="7620004"/>
              <a:ext cx="18683398" cy="121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7" name="Isosceles Triangle 44"/>
            <p:cNvSpPr/>
            <p:nvPr/>
          </p:nvSpPr>
          <p:spPr>
            <a:xfrm rot="16200000">
              <a:off x="7469937" y="7533533"/>
              <a:ext cx="143688" cy="164221"/>
            </a:xfrm>
            <a:custGeom>
              <a:avLst/>
              <a:gdLst>
                <a:gd name="connsiteX0" fmla="*/ 0 w 293725"/>
                <a:gd name="connsiteY0" fmla="*/ 164224 h 164224"/>
                <a:gd name="connsiteX1" fmla="*/ 146863 w 293725"/>
                <a:gd name="connsiteY1" fmla="*/ 0 h 164224"/>
                <a:gd name="connsiteX2" fmla="*/ 293725 w 293725"/>
                <a:gd name="connsiteY2" fmla="*/ 164224 h 164224"/>
                <a:gd name="connsiteX3" fmla="*/ 0 w 293725"/>
                <a:gd name="connsiteY3" fmla="*/ 164224 h 164224"/>
                <a:gd name="connsiteX0" fmla="*/ 2363 w 296088"/>
                <a:gd name="connsiteY0" fmla="*/ 164221 h 164221"/>
                <a:gd name="connsiteX1" fmla="*/ 0 w 296088"/>
                <a:gd name="connsiteY1" fmla="*/ 0 h 164221"/>
                <a:gd name="connsiteX2" fmla="*/ 296088 w 296088"/>
                <a:gd name="connsiteY2" fmla="*/ 164221 h 164221"/>
                <a:gd name="connsiteX3" fmla="*/ 2363 w 296088"/>
                <a:gd name="connsiteY3" fmla="*/ 164221 h 16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088" h="164221">
                  <a:moveTo>
                    <a:pt x="2363" y="164221"/>
                  </a:moveTo>
                  <a:cubicBezTo>
                    <a:pt x="1575" y="109481"/>
                    <a:pt x="788" y="54740"/>
                    <a:pt x="0" y="0"/>
                  </a:cubicBezTo>
                  <a:lnTo>
                    <a:pt x="296088" y="164221"/>
                  </a:lnTo>
                  <a:lnTo>
                    <a:pt x="2363" y="1642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5F288C5-516F-43B6-9063-DC25D5181539}"/>
                  </a:ext>
                </a:extLst>
              </p:cNvPr>
              <p:cNvSpPr/>
              <p:nvPr/>
            </p:nvSpPr>
            <p:spPr>
              <a:xfrm>
                <a:off x="0" y="2286000"/>
                <a:ext cx="24384000" cy="13371994"/>
              </a:xfrm>
              <a:prstGeom prst="rect">
                <a:avLst/>
              </a:prstGeom>
              <a:noFill/>
              <a:ln w="57150" cmpd="dbl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US" sz="4600" b="1" dirty="0">
                    <a:solidFill>
                      <a:srgbClr val="3333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BÀI 2:</a:t>
                </a:r>
                <a:r>
                  <a:rPr lang="en-US" sz="4800" dirty="0"/>
                  <a:t>Cho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vuông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𝐴𝐵𝐶𝐷</m:t>
                    </m:r>
                  </m:oMath>
                </a14:m>
                <a:r>
                  <a:rPr lang="en-US" sz="4800" dirty="0"/>
                  <a:t> (</a:t>
                </a:r>
                <a:r>
                  <a:rPr lang="en-US" sz="4800" dirty="0" err="1"/>
                  <a:t>thứ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tự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các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đỉnh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theo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chiều</a:t>
                </a:r>
                <a:r>
                  <a:rPr lang="en-US" sz="4800" dirty="0"/>
                  <a:t> quay </a:t>
                </a:r>
                <a:r>
                  <a:rPr lang="en-US" sz="4800" dirty="0" err="1"/>
                  <a:t>kim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đồng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hồ</a:t>
                </a:r>
                <a:r>
                  <a:rPr lang="en-US" sz="4800" dirty="0"/>
                  <a:t>) </a:t>
                </a:r>
                <a:r>
                  <a:rPr lang="en-US" sz="4800" dirty="0" err="1"/>
                  <a:t>có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tâm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𝑂</m:t>
                    </m:r>
                  </m:oMath>
                </a14:m>
                <a:r>
                  <a:rPr lang="en-US" sz="4800" dirty="0"/>
                  <a:t>. </a:t>
                </a:r>
                <a:r>
                  <a:rPr lang="en-US" sz="4800" dirty="0" err="1"/>
                  <a:t>Xác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định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ảnh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tam </a:t>
                </a:r>
                <a:r>
                  <a:rPr lang="en-US" sz="4800" dirty="0" err="1"/>
                  <a:t>giác</a:t>
                </a:r>
                <a:r>
                  <a:rPr lang="en-US" sz="4800" dirty="0"/>
                  <a:t> OAB qua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quay </a:t>
                </a:r>
                <a:r>
                  <a:rPr lang="en-US" sz="4800" dirty="0" err="1"/>
                  <a:t>tâm</a:t>
                </a:r>
                <a:r>
                  <a:rPr lang="en-US" sz="4800" dirty="0"/>
                  <a:t> O </a:t>
                </a:r>
                <a:r>
                  <a:rPr lang="en-US" sz="4800" dirty="0" err="1"/>
                  <a:t>góc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b="0" i="1" smtClean="0">
                            <a:latin typeface="Cambria Math"/>
                          </a:rPr>
                          <m:t>90</m:t>
                        </m:r>
                      </m:e>
                      <m:sup>
                        <m:r>
                          <a:rPr lang="en-US" sz="4800" b="0" i="1" smtClean="0">
                            <a:latin typeface="Cambria Math"/>
                          </a:rPr>
                          <m:t>0</m:t>
                        </m:r>
                      </m:sup>
                    </m:sSup>
                    <m:r>
                      <a:rPr lang="en-US" sz="4800" b="0" i="1" smtClean="0">
                        <a:latin typeface="Cambria Math"/>
                      </a:rPr>
                      <m:t>.</m:t>
                    </m:r>
                  </m:oMath>
                </a14:m>
                <a:endParaRPr lang="en-US" sz="4800" dirty="0"/>
              </a:p>
              <a:p>
                <a:r>
                  <a:rPr lang="en-US" sz="4800" dirty="0" err="1">
                    <a:solidFill>
                      <a:srgbClr val="FF0000"/>
                    </a:solidFill>
                  </a:rPr>
                  <a:t>Giải</a:t>
                </a:r>
                <a:r>
                  <a:rPr lang="en-US" sz="4800" dirty="0">
                    <a:solidFill>
                      <a:srgbClr val="FF0000"/>
                    </a:solidFill>
                  </a:rPr>
                  <a:t>:</a:t>
                </a:r>
              </a:p>
              <a:p>
                <a:r>
                  <a:rPr lang="en-US" sz="4800" dirty="0" err="1"/>
                  <a:t>Vì</a:t>
                </a:r>
                <a:r>
                  <a:rPr lang="en-US" sz="4800" dirty="0"/>
                  <a:t> ABCD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vuông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tâm</a:t>
                </a:r>
                <a:r>
                  <a:rPr lang="en-US" sz="4800" dirty="0"/>
                  <a:t> O </a:t>
                </a:r>
                <a:r>
                  <a:rPr lang="en-US" sz="4800" dirty="0" err="1"/>
                  <a:t>nên</a:t>
                </a:r>
                <a:r>
                  <a:rPr lang="en-US" sz="4800" dirty="0"/>
                  <a:t> :</a:t>
                </a:r>
              </a:p>
              <a:p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𝑄</m:t>
                        </m:r>
                      </m:e>
                      <m:sub>
                        <m:d>
                          <m:dPr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𝑂</m:t>
                            </m:r>
                            <m:r>
                              <a:rPr lang="en-US" sz="4800">
                                <a:latin typeface="Cambria Math"/>
                              </a:rPr>
                              <m:t>,9</m:t>
                            </m:r>
                            <m:sSup>
                              <m:sSupPr>
                                <m:ctrlPr>
                                  <a:rPr lang="en-US" sz="4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4800">
                                    <a:latin typeface="Cambria Math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sz="4800">
                                    <a:latin typeface="Cambria Math"/>
                                  </a:rPr>
                                  <m:t>0</m:t>
                                </m:r>
                              </m:sup>
                            </m:sSup>
                          </m:e>
                        </m:d>
                      </m:sub>
                    </m:sSub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𝑂</m:t>
                        </m:r>
                      </m:e>
                    </m:d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𝑂</m:t>
                    </m:r>
                    <m:r>
                      <a:rPr lang="en-US" sz="4800">
                        <a:latin typeface="Cambria Math"/>
                      </a:rPr>
                      <m:t>,</m:t>
                    </m:r>
                    <m:r>
                      <a:rPr lang="en-US" sz="4800" i="1">
                        <a:latin typeface="Cambria Math"/>
                      </a:rPr>
                      <m:t>  </m:t>
                    </m:r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𝑄</m:t>
                        </m:r>
                      </m:e>
                      <m:sub>
                        <m:d>
                          <m:dPr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𝑂</m:t>
                            </m:r>
                            <m:r>
                              <a:rPr lang="en-US" sz="4800">
                                <a:latin typeface="Cambria Math"/>
                              </a:rPr>
                              <m:t>,9</m:t>
                            </m:r>
                            <m:sSup>
                              <m:sSupPr>
                                <m:ctrlPr>
                                  <a:rPr lang="en-US" sz="4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4800">
                                    <a:latin typeface="Cambria Math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sz="4800">
                                    <a:latin typeface="Cambria Math"/>
                                  </a:rPr>
                                  <m:t>0</m:t>
                                </m:r>
                              </m:sup>
                            </m:sSup>
                          </m:e>
                        </m:d>
                      </m:sub>
                    </m:sSub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𝐴</m:t>
                        </m:r>
                      </m:e>
                    </m:d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𝐷</m:t>
                    </m:r>
                  </m:oMath>
                </a14:m>
                <a:r>
                  <a:rPr lang="en-US" sz="4800" dirty="0"/>
                  <a:t> do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{"/>
                            <m:endChr m:val=""/>
                            <m:ctrlPr>
                              <a:rPr lang="en-US" sz="48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n-US" sz="4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en-US" sz="4800" b="0" i="1" smtClean="0">
                                    <a:latin typeface="Cambria Math"/>
                                  </a:rPr>
                                  <m:t>𝑂𝐴</m:t>
                                </m:r>
                                <m:r>
                                  <a:rPr lang="en-US" sz="4800" b="0" i="1" smtClean="0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4800" b="0" i="1" smtClean="0">
                                    <a:latin typeface="Cambria Math"/>
                                  </a:rPr>
                                  <m:t>𝑂𝐷</m:t>
                                </m:r>
                              </m:e>
                              <m:e>
                                <m:d>
                                  <m:dPr>
                                    <m:ctrlPr>
                                      <a:rPr lang="en-US" sz="4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4800" b="0" i="1" smtClean="0">
                                        <a:latin typeface="Cambria Math"/>
                                      </a:rPr>
                                      <m:t>𝑂𝐴</m:t>
                                    </m:r>
                                    <m:r>
                                      <a:rPr lang="en-US" sz="4800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4800" b="0" i="1" smtClean="0">
                                        <a:latin typeface="Cambria Math"/>
                                      </a:rPr>
                                      <m:t>𝑂𝐷</m:t>
                                    </m:r>
                                  </m:e>
                                </m:d>
                                <m:r>
                                  <a:rPr lang="en-US" sz="4800" b="0" i="1" smtClean="0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4800">
                                    <a:latin typeface="Cambria Math"/>
                                  </a:rPr>
                                  <m:t>9</m:t>
                                </m:r>
                                <m:sSup>
                                  <m:sSupPr>
                                    <m:ctrlPr>
                                      <a:rPr lang="en-US" sz="4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4800">
                                        <a:latin typeface="Cambria Math"/>
                                      </a:rPr>
                                      <m:t>0</m:t>
                                    </m:r>
                                  </m:e>
                                  <m:sup>
                                    <m:r>
                                      <a:rPr lang="en-US" sz="4800">
                                        <a:latin typeface="Cambria Math"/>
                                      </a:rPr>
                                      <m:t>0</m:t>
                                    </m:r>
                                  </m:sup>
                                </m:sSup>
                              </m:e>
                            </m:eqArr>
                          </m:e>
                        </m:d>
                      </m:e>
                      <m:sub/>
                    </m:sSub>
                  </m:oMath>
                </a14:m>
                <a:endParaRPr lang="en-US" sz="48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𝑄</m:t>
                        </m:r>
                      </m:e>
                      <m:sub>
                        <m:d>
                          <m:dPr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𝑂</m:t>
                            </m:r>
                            <m:r>
                              <a:rPr lang="en-US" sz="4800">
                                <a:latin typeface="Cambria Math"/>
                              </a:rPr>
                              <m:t>,9</m:t>
                            </m:r>
                            <m:sSup>
                              <m:sSupPr>
                                <m:ctrlPr>
                                  <a:rPr lang="en-US" sz="4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4800">
                                    <a:latin typeface="Cambria Math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sz="4800">
                                    <a:latin typeface="Cambria Math"/>
                                  </a:rPr>
                                  <m:t>0</m:t>
                                </m:r>
                              </m:sup>
                            </m:sSup>
                          </m:e>
                        </m:d>
                      </m:sub>
                    </m:sSub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b="0" i="1" smtClean="0">
                            <a:latin typeface="Cambria Math"/>
                          </a:rPr>
                          <m:t>𝐵</m:t>
                        </m:r>
                      </m:e>
                    </m:d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b="0" i="1" smtClean="0">
                        <a:latin typeface="Cambria Math"/>
                      </a:rPr>
                      <m:t>𝐴</m:t>
                    </m:r>
                  </m:oMath>
                </a14:m>
                <a:r>
                  <a:rPr lang="en-US" sz="4800" dirty="0"/>
                  <a:t> do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{"/>
                            <m:endChr m:val="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n-US" sz="4800" i="1">
                                    <a:latin typeface="Cambria Math" panose="020405030504060302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en-US" sz="4800" i="1">
                                    <a:latin typeface="Cambria Math"/>
                                  </a:rPr>
                                  <m:t>𝑂𝐴</m:t>
                                </m:r>
                                <m:r>
                                  <a:rPr lang="en-US" sz="4800" i="1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4800" i="1">
                                    <a:latin typeface="Cambria Math"/>
                                  </a:rPr>
                                  <m:t>𝑂𝐵</m:t>
                                </m:r>
                              </m:e>
                              <m:e>
                                <m:d>
                                  <m:dPr>
                                    <m:ctrlPr>
                                      <a:rPr lang="en-US" sz="48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4800" i="1">
                                        <a:latin typeface="Cambria Math"/>
                                      </a:rPr>
                                      <m:t>𝑂𝐴</m:t>
                                    </m:r>
                                    <m:r>
                                      <a:rPr lang="en-US" sz="4800" i="1"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4800" i="1">
                                        <a:latin typeface="Cambria Math"/>
                                      </a:rPr>
                                      <m:t>𝑂𝐵</m:t>
                                    </m:r>
                                  </m:e>
                                </m:d>
                                <m:r>
                                  <a:rPr lang="en-US" sz="4800" i="1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4800">
                                    <a:latin typeface="Cambria Math"/>
                                  </a:rPr>
                                  <m:t>9</m:t>
                                </m:r>
                                <m:sSup>
                                  <m:sSupPr>
                                    <m:ctrlPr>
                                      <a:rPr lang="en-US" sz="4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4800">
                                        <a:latin typeface="Cambria Math"/>
                                      </a:rPr>
                                      <m:t>0</m:t>
                                    </m:r>
                                  </m:e>
                                  <m:sup>
                                    <m:r>
                                      <a:rPr lang="en-US" sz="4800">
                                        <a:latin typeface="Cambria Math"/>
                                      </a:rPr>
                                      <m:t>0</m:t>
                                    </m:r>
                                  </m:sup>
                                </m:sSup>
                              </m:e>
                            </m:eqArr>
                          </m:e>
                        </m:d>
                      </m:e>
                      <m:sub/>
                    </m:sSub>
                  </m:oMath>
                </a14:m>
                <a:endParaRPr lang="en-US" sz="4800" dirty="0"/>
              </a:p>
              <a:p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𝑄</m:t>
                        </m:r>
                      </m:e>
                      <m:sub>
                        <m:r>
                          <a:rPr lang="en-US" sz="4800">
                            <a:latin typeface="Cambria Math"/>
                          </a:rPr>
                          <m:t>(</m:t>
                        </m:r>
                        <m:r>
                          <a:rPr lang="en-US" sz="4800" i="1">
                            <a:latin typeface="Cambria Math"/>
                          </a:rPr>
                          <m:t>𝑂</m:t>
                        </m:r>
                        <m:r>
                          <a:rPr lang="en-US" sz="4800">
                            <a:latin typeface="Cambria Math"/>
                          </a:rPr>
                          <m:t>,9</m:t>
                        </m:r>
                        <m:sSup>
                          <m:sSupPr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800">
                                <a:latin typeface="Cambria Math"/>
                              </a:rPr>
                              <m:t>0</m:t>
                            </m:r>
                          </m:e>
                          <m:sup>
                            <m:r>
                              <a:rPr lang="en-US" sz="4800">
                                <a:latin typeface="Cambria Math"/>
                              </a:rPr>
                              <m:t>0</m:t>
                            </m:r>
                          </m:sup>
                        </m:sSup>
                        <m:r>
                          <a:rPr lang="en-US" sz="4800">
                            <a:latin typeface="Cambria Math"/>
                          </a:rPr>
                          <m:t>)</m:t>
                        </m:r>
                      </m:sub>
                    </m:sSub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△</m:t>
                    </m:r>
                    <m:r>
                      <a:rPr lang="en-US" sz="4800" i="1">
                        <a:latin typeface="Cambria Math"/>
                      </a:rPr>
                      <m:t>𝑂𝐴𝐵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=△</m:t>
                    </m:r>
                    <m:r>
                      <a:rPr lang="en-US" sz="4800" i="1">
                        <a:latin typeface="Cambria Math"/>
                      </a:rPr>
                      <m:t>𝑂𝐷𝐴</m:t>
                    </m:r>
                  </m:oMath>
                </a14:m>
                <a:r>
                  <a:rPr lang="en-US" sz="4800" dirty="0"/>
                  <a:t> (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vẽ</a:t>
                </a:r>
                <a:r>
                  <a:rPr lang="en-US" sz="4800" dirty="0"/>
                  <a:t>)</a:t>
                </a:r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600" b="1" dirty="0">
                  <a:solidFill>
                    <a:srgbClr val="3333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15F288C5-516F-43B6-9063-DC25D51815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286000"/>
                <a:ext cx="24384000" cy="13371994"/>
              </a:xfrm>
              <a:prstGeom prst="rect">
                <a:avLst/>
              </a:prstGeom>
              <a:blipFill rotWithShape="1">
                <a:blip r:embed="rId5"/>
                <a:stretch>
                  <a:fillRect l="-1125" t="-1094"/>
                </a:stretch>
              </a:blipFill>
              <a:ln w="57150" cmpd="dbl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47"/>
          <p:cNvGrpSpPr/>
          <p:nvPr/>
        </p:nvGrpSpPr>
        <p:grpSpPr>
          <a:xfrm>
            <a:off x="853414" y="1219200"/>
            <a:ext cx="9472086" cy="968318"/>
            <a:chOff x="739068" y="1515168"/>
            <a:chExt cx="9473319" cy="968444"/>
          </a:xfrm>
        </p:grpSpPr>
        <p:sp>
          <p:nvSpPr>
            <p:cNvPr id="7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30"/>
            <p:cNvGrpSpPr/>
            <p:nvPr/>
          </p:nvGrpSpPr>
          <p:grpSpPr>
            <a:xfrm>
              <a:off x="739068" y="1515168"/>
              <a:ext cx="8177919" cy="960327"/>
              <a:chOff x="739068" y="1515168"/>
              <a:chExt cx="8177919" cy="960327"/>
            </a:xfrm>
          </p:grpSpPr>
          <p:sp>
            <p:nvSpPr>
              <p:cNvPr id="9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TextBox 43"/>
              <p:cNvSpPr txBox="1"/>
              <p:nvPr/>
            </p:nvSpPr>
            <p:spPr>
              <a:xfrm>
                <a:off x="2132731" y="1706054"/>
                <a:ext cx="6784256" cy="769441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 TỰ LUẬN</a:t>
                </a:r>
              </a:p>
            </p:txBody>
          </p:sp>
        </p:grpSp>
      </p:grpSp>
      <p:pic>
        <p:nvPicPr>
          <p:cNvPr id="1026" name="Picture 2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400" y="7204022"/>
            <a:ext cx="4114800" cy="4228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12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25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25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25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250"/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250"/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250"/>
                                        <p:tgtEl>
                                          <p:spTgt spid="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6"/>
          <p:cNvGrpSpPr/>
          <p:nvPr/>
        </p:nvGrpSpPr>
        <p:grpSpPr>
          <a:xfrm>
            <a:off x="611108" y="1828798"/>
            <a:ext cx="22477491" cy="883305"/>
            <a:chOff x="7459670" y="7543800"/>
            <a:chExt cx="20216914" cy="1286816"/>
          </a:xfrm>
        </p:grpSpPr>
        <p:sp>
          <p:nvSpPr>
            <p:cNvPr id="44" name="TextBox 43"/>
            <p:cNvSpPr txBox="1"/>
            <p:nvPr/>
          </p:nvSpPr>
          <p:spPr>
            <a:xfrm>
              <a:off x="8993186" y="7620004"/>
              <a:ext cx="18683398" cy="121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7" name="Isosceles Triangle 44"/>
            <p:cNvSpPr/>
            <p:nvPr/>
          </p:nvSpPr>
          <p:spPr>
            <a:xfrm rot="16200000">
              <a:off x="7469937" y="7533533"/>
              <a:ext cx="143688" cy="164221"/>
            </a:xfrm>
            <a:custGeom>
              <a:avLst/>
              <a:gdLst>
                <a:gd name="connsiteX0" fmla="*/ 0 w 293725"/>
                <a:gd name="connsiteY0" fmla="*/ 164224 h 164224"/>
                <a:gd name="connsiteX1" fmla="*/ 146863 w 293725"/>
                <a:gd name="connsiteY1" fmla="*/ 0 h 164224"/>
                <a:gd name="connsiteX2" fmla="*/ 293725 w 293725"/>
                <a:gd name="connsiteY2" fmla="*/ 164224 h 164224"/>
                <a:gd name="connsiteX3" fmla="*/ 0 w 293725"/>
                <a:gd name="connsiteY3" fmla="*/ 164224 h 164224"/>
                <a:gd name="connsiteX0" fmla="*/ 2363 w 296088"/>
                <a:gd name="connsiteY0" fmla="*/ 164221 h 164221"/>
                <a:gd name="connsiteX1" fmla="*/ 0 w 296088"/>
                <a:gd name="connsiteY1" fmla="*/ 0 h 164221"/>
                <a:gd name="connsiteX2" fmla="*/ 296088 w 296088"/>
                <a:gd name="connsiteY2" fmla="*/ 164221 h 164221"/>
                <a:gd name="connsiteX3" fmla="*/ 2363 w 296088"/>
                <a:gd name="connsiteY3" fmla="*/ 164221 h 16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088" h="164221">
                  <a:moveTo>
                    <a:pt x="2363" y="164221"/>
                  </a:moveTo>
                  <a:cubicBezTo>
                    <a:pt x="1575" y="109481"/>
                    <a:pt x="788" y="54740"/>
                    <a:pt x="0" y="0"/>
                  </a:cubicBezTo>
                  <a:lnTo>
                    <a:pt x="296088" y="164221"/>
                  </a:lnTo>
                  <a:lnTo>
                    <a:pt x="2363" y="1642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5F288C5-516F-43B6-9063-DC25D5181539}"/>
                  </a:ext>
                </a:extLst>
              </p:cNvPr>
              <p:cNvSpPr/>
              <p:nvPr/>
            </p:nvSpPr>
            <p:spPr>
              <a:xfrm>
                <a:off x="1318436" y="2209800"/>
                <a:ext cx="22303564" cy="11987577"/>
              </a:xfrm>
              <a:prstGeom prst="rect">
                <a:avLst/>
              </a:prstGeom>
              <a:noFill/>
              <a:ln w="57150" cmpd="dbl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US" sz="4600" b="1" dirty="0">
                    <a:solidFill>
                      <a:srgbClr val="3333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BÀI 3:</a:t>
                </a:r>
                <a:r>
                  <a:rPr lang="en-US" sz="4800" dirty="0"/>
                  <a:t>Cho tam </a:t>
                </a:r>
                <a:r>
                  <a:rPr lang="en-US" sz="4800" dirty="0" err="1"/>
                  <a:t>giác</a:t>
                </a:r>
                <a:r>
                  <a:rPr lang="en-US" sz="4800" dirty="0"/>
                  <a:t> </a:t>
                </a:r>
                <a:r>
                  <a:rPr lang="en-US" sz="4800" i="1" dirty="0"/>
                  <a:t>ABC</a:t>
                </a:r>
                <a:r>
                  <a:rPr lang="en-US" sz="4800" dirty="0"/>
                  <a:t>. </a:t>
                </a:r>
                <a:r>
                  <a:rPr lang="en-US" sz="4800" dirty="0" err="1"/>
                  <a:t>Dựng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các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hành</a:t>
                </a:r>
                <a:r>
                  <a:rPr lang="en-US" sz="4800" dirty="0"/>
                  <a:t> </a:t>
                </a:r>
                <a:r>
                  <a:rPr lang="en-US" sz="4800" i="1" dirty="0"/>
                  <a:t>ACBD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:r>
                  <a:rPr lang="en-US" sz="4800" i="1" dirty="0"/>
                  <a:t>ABEC.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Về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phía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ngoài</a:t>
                </a:r>
                <a:r>
                  <a:rPr lang="en-US" sz="4800" dirty="0"/>
                  <a:t> tam </a:t>
                </a:r>
                <a:r>
                  <a:rPr lang="en-US" sz="4800" dirty="0" err="1"/>
                  <a:t>giác</a:t>
                </a:r>
                <a:r>
                  <a:rPr lang="en-US" sz="4800" dirty="0"/>
                  <a:t> </a:t>
                </a:r>
                <a:r>
                  <a:rPr lang="en-US" sz="4800" i="1" dirty="0"/>
                  <a:t>ABC</a:t>
                </a:r>
                <a:r>
                  <a:rPr lang="en-US" sz="4800" dirty="0"/>
                  <a:t>, </a:t>
                </a:r>
                <a:r>
                  <a:rPr lang="en-US" sz="4800" dirty="0" err="1"/>
                  <a:t>dựng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hành</a:t>
                </a:r>
                <a:r>
                  <a:rPr lang="en-US" sz="4800" dirty="0"/>
                  <a:t> </a:t>
                </a:r>
                <a:r>
                  <a:rPr lang="en-US" sz="4800" i="1" dirty="0"/>
                  <a:t>ACMN</a:t>
                </a:r>
                <a:r>
                  <a:rPr lang="en-US" sz="4800" dirty="0"/>
                  <a:t>. </a:t>
                </a:r>
                <a:r>
                  <a:rPr lang="en-US" sz="4800" dirty="0" err="1"/>
                  <a:t>Trên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đoạn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:r>
                  <a:rPr lang="en-US" sz="4800" i="1" dirty="0"/>
                  <a:t>BM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lấy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:r>
                  <a:rPr lang="en-US" sz="4800" i="1" dirty="0"/>
                  <a:t>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sao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cho</a:t>
                </a:r>
                <a:r>
                  <a:rPr lang="en-US" sz="4800" dirty="0"/>
                  <a:t> </a:t>
                </a:r>
                <a:r>
                  <a:rPr lang="en-US" sz="4800" i="1" dirty="0"/>
                  <a:t>HM=2BH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trên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đoạn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:r>
                  <a:rPr lang="en-US" sz="4800" i="1" dirty="0"/>
                  <a:t>BE</a:t>
                </a:r>
                <a:r>
                  <a:rPr lang="en-US" sz="4800" dirty="0"/>
                  <a:t> </a:t>
                </a:r>
                <a:r>
                  <a:rPr lang="en-US" sz="4800" dirty="0" err="1"/>
                  <a:t>lấy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:r>
                  <a:rPr lang="en-US" sz="4800" i="1" dirty="0"/>
                  <a:t>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sao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cho</a:t>
                </a:r>
                <a:r>
                  <a:rPr lang="en-US" sz="4800" dirty="0"/>
                  <a:t> </a:t>
                </a:r>
                <a:r>
                  <a:rPr lang="en-US" sz="4800" i="1" dirty="0"/>
                  <a:t>GE=2EG.</a:t>
                </a:r>
                <a:r>
                  <a:rPr lang="en-US" sz="4800" dirty="0"/>
                  <a:t> </a:t>
                </a:r>
                <a:r>
                  <a:rPr lang="en-US" sz="4800" dirty="0" err="1"/>
                  <a:t>Sử</a:t>
                </a:r>
                <a:r>
                  <a:rPr lang="en-US" sz="4800" dirty="0"/>
                  <a:t> </a:t>
                </a:r>
                <a:r>
                  <a:rPr lang="en-US" sz="4800" dirty="0" err="1"/>
                  <a:t>dụng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biến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chứng</a:t>
                </a:r>
                <a:r>
                  <a:rPr lang="en-US" sz="4800" dirty="0"/>
                  <a:t> minh </a:t>
                </a:r>
                <a:r>
                  <a:rPr lang="en-US" sz="4800" dirty="0" err="1"/>
                  <a:t>hai</a:t>
                </a:r>
                <a:r>
                  <a:rPr lang="en-US" sz="4800" dirty="0"/>
                  <a:t> tam </a:t>
                </a:r>
                <a:r>
                  <a:rPr lang="en-US" sz="4800" dirty="0" err="1"/>
                  <a:t>giác</a:t>
                </a:r>
                <a:r>
                  <a:rPr lang="en-US" sz="4800" dirty="0"/>
                  <a:t> </a:t>
                </a:r>
                <a:r>
                  <a:rPr lang="en-US" sz="4800" i="1" dirty="0"/>
                  <a:t>DBN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:r>
                  <a:rPr lang="en-US" sz="4800" i="1" dirty="0"/>
                  <a:t>BGH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đồng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dạng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với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nhau</a:t>
                </a:r>
                <a:r>
                  <a:rPr lang="en-US" sz="4800" dirty="0"/>
                  <a:t>.</a:t>
                </a:r>
              </a:p>
              <a:p>
                <a:r>
                  <a:rPr lang="en-US" sz="4600" b="1" dirty="0" err="1">
                    <a:solidFill>
                      <a:srgbClr val="3333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Giải</a:t>
                </a:r>
                <a:r>
                  <a:rPr lang="en-US" sz="4600" b="1" dirty="0">
                    <a:solidFill>
                      <a:srgbClr val="3333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: </a:t>
                </a:r>
                <a:r>
                  <a:rPr lang="en-US" sz="4800" dirty="0" err="1"/>
                  <a:t>Vì</a:t>
                </a:r>
                <a:r>
                  <a:rPr lang="en-US" sz="4800" dirty="0"/>
                  <a:t> </a:t>
                </a:r>
                <a:r>
                  <a:rPr lang="en-US" sz="4800" i="1" dirty="0"/>
                  <a:t>ACBD</a:t>
                </a:r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hành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nên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𝐷𝐵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𝐴𝐶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⇒</m:t>
                    </m:r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𝐴𝐶</m:t>
                            </m:r>
                          </m:e>
                        </m:acc>
                      </m:sub>
                    </m:sSub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𝐷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𝐵</m:t>
                    </m:r>
                  </m:oMath>
                </a14:m>
                <a:r>
                  <a:rPr lang="en-US" sz="4800" dirty="0"/>
                  <a:t> </a:t>
                </a:r>
              </a:p>
              <a:p>
                <a:r>
                  <a:rPr lang="en-US" sz="4800" dirty="0" err="1"/>
                  <a:t>Vì</a:t>
                </a:r>
                <a:r>
                  <a:rPr lang="en-US" sz="4800" dirty="0"/>
                  <a:t> </a:t>
                </a:r>
                <a:r>
                  <a:rPr lang="en-US" sz="4800" i="1" dirty="0"/>
                  <a:t>ABEC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hành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nên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𝐵𝐸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𝐴𝐶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⇒</m:t>
                    </m:r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𝐴𝐶</m:t>
                            </m:r>
                          </m:e>
                        </m:acc>
                      </m:sub>
                    </m:sSub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𝐵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𝐸</m:t>
                    </m:r>
                  </m:oMath>
                </a14:m>
                <a:endParaRPr lang="en-US" sz="4800" dirty="0"/>
              </a:p>
              <a:p>
                <a:r>
                  <a:rPr lang="en-US" sz="4800" dirty="0" err="1"/>
                  <a:t>Vì</a:t>
                </a:r>
                <a:r>
                  <a:rPr lang="en-US" sz="4800" dirty="0"/>
                  <a:t> </a:t>
                </a:r>
                <a:r>
                  <a:rPr lang="en-US" sz="4800" i="1" dirty="0"/>
                  <a:t>ACNM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hành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nên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𝑁𝑀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𝐴𝐶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⇒</m:t>
                    </m:r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𝐴𝐶</m:t>
                            </m:r>
                          </m:e>
                        </m:acc>
                      </m:sub>
                    </m:sSub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𝑁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𝑀</m:t>
                    </m:r>
                  </m:oMath>
                </a14:m>
                <a:endParaRPr lang="en-US" sz="4800" dirty="0"/>
              </a:p>
              <a:p>
                <a:r>
                  <a:rPr lang="en-US" sz="4800" dirty="0" err="1"/>
                  <a:t>Suy</a:t>
                </a:r>
                <a:r>
                  <a:rPr lang="en-US" sz="4800" dirty="0"/>
                  <a:t> </a:t>
                </a:r>
                <a:r>
                  <a:rPr lang="en-US" sz="4800" dirty="0" err="1"/>
                  <a:t>ra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𝐴𝐶</m:t>
                            </m:r>
                          </m:e>
                        </m:acc>
                      </m:sub>
                    </m:sSub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△</m:t>
                    </m:r>
                    <m:r>
                      <a:rPr lang="en-US" sz="4800" i="1">
                        <a:latin typeface="Cambria Math"/>
                      </a:rPr>
                      <m:t>𝐷𝐵𝑁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=△</m:t>
                    </m:r>
                    <m:r>
                      <a:rPr lang="en-US" sz="4800" i="1">
                        <a:latin typeface="Cambria Math"/>
                      </a:rPr>
                      <m:t>𝐵𝐸𝑀</m:t>
                    </m:r>
                  </m:oMath>
                </a14:m>
                <a:endParaRPr lang="en-US" sz="4800" dirty="0"/>
              </a:p>
              <a:p>
                <a:r>
                  <a:rPr lang="en-US" sz="4800" dirty="0" err="1"/>
                  <a:t>Vì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𝐵𝐻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4800">
                            <a:latin typeface="Cambria Math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𝐵𝑀</m:t>
                        </m:r>
                      </m:e>
                    </m:acc>
                    <m:r>
                      <a:rPr lang="en-US" sz="4800">
                        <a:latin typeface="Cambria Math"/>
                      </a:rPr>
                      <m:t>,</m:t>
                    </m:r>
                    <m:r>
                      <a:rPr lang="en-US" sz="4800" i="1">
                        <a:latin typeface="Cambria Math"/>
                      </a:rPr>
                      <m:t>  </m:t>
                    </m:r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𝐵𝐺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4800">
                            <a:latin typeface="Cambria Math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𝐵𝐸</m:t>
                        </m:r>
                      </m:e>
                    </m:acc>
                  </m:oMath>
                </a14:m>
                <a:r>
                  <a:rPr lang="en-US" sz="4800" dirty="0"/>
                  <a:t>  </a:t>
                </a:r>
                <a:r>
                  <a:rPr lang="en-US" sz="4800" dirty="0" err="1"/>
                  <a:t>nên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4800">
                            <a:latin typeface="Cambria Math"/>
                          </a:rPr>
                          <m:t>(</m:t>
                        </m:r>
                        <m:r>
                          <a:rPr lang="en-US" sz="4800" i="1">
                            <a:latin typeface="Cambria Math"/>
                          </a:rPr>
                          <m:t>𝐵</m:t>
                        </m:r>
                        <m:r>
                          <a:rPr lang="en-US" sz="4800">
                            <a:latin typeface="Cambria Math"/>
                          </a:rPr>
                          <m:t>,</m:t>
                        </m:r>
                        <m:f>
                          <m:fPr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480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4800">
                                <a:latin typeface="Cambria Math"/>
                              </a:rPr>
                              <m:t>3</m:t>
                            </m:r>
                          </m:den>
                        </m:f>
                        <m:r>
                          <a:rPr lang="en-US" sz="4800">
                            <a:latin typeface="Cambria Math"/>
                          </a:rPr>
                          <m:t>)</m:t>
                        </m:r>
                      </m:sub>
                    </m:sSub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𝐵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𝐵</m:t>
                    </m:r>
                    <m:r>
                      <a:rPr lang="en-US" sz="4800">
                        <a:latin typeface="Cambria Math"/>
                      </a:rPr>
                      <m:t>,</m:t>
                    </m:r>
                    <m:r>
                      <a:rPr lang="en-US" sz="4800" i="1">
                        <a:latin typeface="Cambria Math"/>
                      </a:rPr>
                      <m:t>  </m:t>
                    </m:r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4800">
                            <a:latin typeface="Cambria Math"/>
                          </a:rPr>
                          <m:t>(</m:t>
                        </m:r>
                        <m:r>
                          <a:rPr lang="en-US" sz="4800" i="1">
                            <a:latin typeface="Cambria Math"/>
                          </a:rPr>
                          <m:t>𝐵</m:t>
                        </m:r>
                        <m:r>
                          <a:rPr lang="en-US" sz="4800">
                            <a:latin typeface="Cambria Math"/>
                          </a:rPr>
                          <m:t>,</m:t>
                        </m:r>
                        <m:f>
                          <m:fPr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480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4800">
                                <a:latin typeface="Cambria Math"/>
                              </a:rPr>
                              <m:t>3</m:t>
                            </m:r>
                          </m:den>
                        </m:f>
                        <m:r>
                          <a:rPr lang="en-US" sz="4800">
                            <a:latin typeface="Cambria Math"/>
                          </a:rPr>
                          <m:t>)</m:t>
                        </m:r>
                      </m:sub>
                    </m:sSub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𝐸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𝐺</m:t>
                    </m:r>
                    <m:r>
                      <a:rPr lang="en-US" sz="4800">
                        <a:latin typeface="Cambria Math"/>
                      </a:rPr>
                      <m:t>,</m:t>
                    </m:r>
                    <m:r>
                      <a:rPr lang="en-US" sz="4800" i="1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4800">
                            <a:latin typeface="Cambria Math"/>
                          </a:rPr>
                          <m:t>(</m:t>
                        </m:r>
                        <m:r>
                          <a:rPr lang="en-US" sz="4800" i="1">
                            <a:latin typeface="Cambria Math"/>
                          </a:rPr>
                          <m:t>𝐵</m:t>
                        </m:r>
                        <m:r>
                          <a:rPr lang="en-US" sz="4800">
                            <a:latin typeface="Cambria Math"/>
                          </a:rPr>
                          <m:t>,</m:t>
                        </m:r>
                        <m:f>
                          <m:fPr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480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4800">
                                <a:latin typeface="Cambria Math"/>
                              </a:rPr>
                              <m:t>3</m:t>
                            </m:r>
                          </m:den>
                        </m:f>
                        <m:r>
                          <a:rPr lang="en-US" sz="4800">
                            <a:latin typeface="Cambria Math"/>
                          </a:rPr>
                          <m:t>)</m:t>
                        </m:r>
                      </m:sub>
                    </m:sSub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𝑀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𝐻</m:t>
                    </m:r>
                  </m:oMath>
                </a14:m>
                <a:r>
                  <a:rPr lang="en-US" sz="4800" dirty="0"/>
                  <a:t>.</a:t>
                </a:r>
              </a:p>
              <a:p>
                <a:r>
                  <a:rPr lang="en-US" sz="4800" dirty="0"/>
                  <a:t>Do </a:t>
                </a:r>
                <a:r>
                  <a:rPr lang="en-US" sz="4800" dirty="0" err="1"/>
                  <a:t>đó</a:t>
                </a:r>
                <a:r>
                  <a:rPr lang="en-US" sz="4800" dirty="0"/>
                  <a:t>,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4800">
                            <a:latin typeface="Cambria Math"/>
                          </a:rPr>
                          <m:t>(</m:t>
                        </m:r>
                        <m:r>
                          <a:rPr lang="en-US" sz="4800" i="1">
                            <a:latin typeface="Cambria Math"/>
                          </a:rPr>
                          <m:t>𝐵</m:t>
                        </m:r>
                        <m:r>
                          <a:rPr lang="en-US" sz="4800">
                            <a:latin typeface="Cambria Math"/>
                          </a:rPr>
                          <m:t>,</m:t>
                        </m:r>
                        <m:f>
                          <m:fPr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480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4800">
                                <a:latin typeface="Cambria Math"/>
                              </a:rPr>
                              <m:t>3</m:t>
                            </m:r>
                          </m:den>
                        </m:f>
                        <m:r>
                          <a:rPr lang="en-US" sz="4800">
                            <a:latin typeface="Cambria Math"/>
                          </a:rPr>
                          <m:t>)</m:t>
                        </m:r>
                      </m:sub>
                    </m:sSub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△</m:t>
                    </m:r>
                    <m:r>
                      <a:rPr lang="en-US" sz="4800" i="1">
                        <a:latin typeface="Cambria Math"/>
                      </a:rPr>
                      <m:t>𝐵𝐸𝑀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=△</m:t>
                    </m:r>
                    <m:r>
                      <a:rPr lang="en-US" sz="4800" i="1">
                        <a:latin typeface="Cambria Math"/>
                      </a:rPr>
                      <m:t>𝐵𝐺𝐻</m:t>
                    </m:r>
                    <m:r>
                      <a:rPr lang="en-US" sz="4800">
                        <a:latin typeface="Cambria Math"/>
                      </a:rPr>
                      <m:t>.</m:t>
                    </m:r>
                  </m:oMath>
                </a14:m>
                <a:endParaRPr lang="en-US" sz="4800" dirty="0"/>
              </a:p>
              <a:p>
                <a:r>
                  <a:rPr lang="en-US" sz="4800" dirty="0" err="1"/>
                  <a:t>Gọi</a:t>
                </a:r>
                <a:r>
                  <a:rPr lang="en-US" sz="4800" dirty="0"/>
                  <a:t> F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đồng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dạng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có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được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bằng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việc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thực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hiện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liên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tiếp</a:t>
                </a:r>
                <a:r>
                  <a:rPr lang="en-US" sz="4800" dirty="0"/>
                  <a:t> 2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𝐴𝐶</m:t>
                            </m:r>
                          </m:e>
                        </m:acc>
                      </m:sub>
                    </m:sSub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4800">
                            <a:latin typeface="Cambria Math"/>
                          </a:rPr>
                          <m:t>(</m:t>
                        </m:r>
                        <m:r>
                          <a:rPr lang="en-US" sz="4800" i="1">
                            <a:latin typeface="Cambria Math"/>
                          </a:rPr>
                          <m:t>𝐵</m:t>
                        </m:r>
                        <m:r>
                          <a:rPr lang="en-US" sz="4800">
                            <a:latin typeface="Cambria Math"/>
                          </a:rPr>
                          <m:t>,</m:t>
                        </m:r>
                        <m:f>
                          <m:fPr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480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4800">
                                <a:latin typeface="Cambria Math"/>
                              </a:rPr>
                              <m:t>3</m:t>
                            </m:r>
                          </m:den>
                        </m:f>
                        <m:r>
                          <a:rPr lang="en-US" sz="4800">
                            <a:latin typeface="Cambria Math"/>
                          </a:rPr>
                          <m:t>)</m:t>
                        </m:r>
                      </m:sub>
                    </m:sSub>
                  </m:oMath>
                </a14:m>
                <a:r>
                  <a:rPr lang="en-US" sz="4800" dirty="0"/>
                  <a:t>. </a:t>
                </a:r>
                <a:r>
                  <a:rPr lang="en-US" sz="4800" dirty="0" err="1"/>
                  <a:t>Khi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đó</a:t>
                </a:r>
                <a:r>
                  <a:rPr lang="en-US" sz="4800" dirty="0"/>
                  <a:t>,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𝐹</m:t>
                    </m:r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△</m:t>
                    </m:r>
                    <m:r>
                      <a:rPr lang="en-US" sz="4800" i="1">
                        <a:latin typeface="Cambria Math"/>
                      </a:rPr>
                      <m:t>𝐷𝐵𝑁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=△</m:t>
                    </m:r>
                    <m:r>
                      <a:rPr lang="en-US" sz="4800" i="1">
                        <a:latin typeface="Cambria Math"/>
                      </a:rPr>
                      <m:t>𝐵𝐺𝐻</m:t>
                    </m:r>
                    <m:r>
                      <a:rPr lang="en-US" sz="4800">
                        <a:latin typeface="Cambria Math"/>
                      </a:rPr>
                      <m:t>.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Vậy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hai</a:t>
                </a:r>
                <a:r>
                  <a:rPr lang="en-US" sz="4800" dirty="0"/>
                  <a:t> tam </a:t>
                </a:r>
                <a:r>
                  <a:rPr lang="en-US" sz="4800" dirty="0" err="1"/>
                  <a:t>giác</a:t>
                </a:r>
                <a:r>
                  <a:rPr lang="en-US" sz="4800" dirty="0"/>
                  <a:t> DBN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BGH </a:t>
                </a:r>
                <a:r>
                  <a:rPr lang="en-US" sz="4800" dirty="0" err="1"/>
                  <a:t>đồng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dạng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với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nhau</a:t>
                </a:r>
                <a:r>
                  <a:rPr lang="en-US" sz="4800" dirty="0"/>
                  <a:t>.</a:t>
                </a:r>
              </a:p>
              <a:p>
                <a:endParaRPr lang="en-US" sz="4600" b="1" dirty="0">
                  <a:solidFill>
                    <a:srgbClr val="3333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15F288C5-516F-43B6-9063-DC25D51815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436" y="2209800"/>
                <a:ext cx="22303564" cy="11987577"/>
              </a:xfrm>
              <a:prstGeom prst="rect">
                <a:avLst/>
              </a:prstGeom>
              <a:blipFill rotWithShape="1">
                <a:blip r:embed="rId3"/>
                <a:stretch>
                  <a:fillRect l="-1230" t="-1221" r="-1285" b="-1577"/>
                </a:stretch>
              </a:blipFill>
              <a:ln w="57150" cmpd="dbl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47"/>
          <p:cNvGrpSpPr/>
          <p:nvPr/>
        </p:nvGrpSpPr>
        <p:grpSpPr>
          <a:xfrm>
            <a:off x="853414" y="1219200"/>
            <a:ext cx="9472086" cy="968318"/>
            <a:chOff x="739068" y="1515168"/>
            <a:chExt cx="9473319" cy="968444"/>
          </a:xfrm>
        </p:grpSpPr>
        <p:sp>
          <p:nvSpPr>
            <p:cNvPr id="7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30"/>
            <p:cNvGrpSpPr/>
            <p:nvPr/>
          </p:nvGrpSpPr>
          <p:grpSpPr>
            <a:xfrm>
              <a:off x="739068" y="1515168"/>
              <a:ext cx="8177919" cy="960327"/>
              <a:chOff x="739068" y="1515168"/>
              <a:chExt cx="8177919" cy="960327"/>
            </a:xfrm>
          </p:grpSpPr>
          <p:sp>
            <p:nvSpPr>
              <p:cNvPr id="9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TextBox 43"/>
              <p:cNvSpPr txBox="1"/>
              <p:nvPr/>
            </p:nvSpPr>
            <p:spPr>
              <a:xfrm>
                <a:off x="2132731" y="1706054"/>
                <a:ext cx="6784256" cy="769441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 TỰ LUẬN</a:t>
                </a:r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0" y="4724401"/>
            <a:ext cx="5715000" cy="495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912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25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25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25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250"/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250"/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250"/>
                                        <p:tgtEl>
                                          <p:spTgt spid="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250"/>
                                        <p:tgtEl>
                                          <p:spTgt spid="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250"/>
                                        <p:tgtEl>
                                          <p:spTgt spid="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6"/>
          <p:cNvGrpSpPr/>
          <p:nvPr/>
        </p:nvGrpSpPr>
        <p:grpSpPr>
          <a:xfrm>
            <a:off x="611108" y="1828798"/>
            <a:ext cx="22477491" cy="883305"/>
            <a:chOff x="7459670" y="7543800"/>
            <a:chExt cx="20216914" cy="1286816"/>
          </a:xfrm>
        </p:grpSpPr>
        <p:sp>
          <p:nvSpPr>
            <p:cNvPr id="44" name="TextBox 43"/>
            <p:cNvSpPr txBox="1"/>
            <p:nvPr/>
          </p:nvSpPr>
          <p:spPr>
            <a:xfrm>
              <a:off x="8993186" y="7620004"/>
              <a:ext cx="18683398" cy="121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7" name="Isosceles Triangle 44"/>
            <p:cNvSpPr/>
            <p:nvPr/>
          </p:nvSpPr>
          <p:spPr>
            <a:xfrm rot="16200000">
              <a:off x="7469937" y="7533533"/>
              <a:ext cx="143688" cy="164221"/>
            </a:xfrm>
            <a:custGeom>
              <a:avLst/>
              <a:gdLst>
                <a:gd name="connsiteX0" fmla="*/ 0 w 293725"/>
                <a:gd name="connsiteY0" fmla="*/ 164224 h 164224"/>
                <a:gd name="connsiteX1" fmla="*/ 146863 w 293725"/>
                <a:gd name="connsiteY1" fmla="*/ 0 h 164224"/>
                <a:gd name="connsiteX2" fmla="*/ 293725 w 293725"/>
                <a:gd name="connsiteY2" fmla="*/ 164224 h 164224"/>
                <a:gd name="connsiteX3" fmla="*/ 0 w 293725"/>
                <a:gd name="connsiteY3" fmla="*/ 164224 h 164224"/>
                <a:gd name="connsiteX0" fmla="*/ 2363 w 296088"/>
                <a:gd name="connsiteY0" fmla="*/ 164221 h 164221"/>
                <a:gd name="connsiteX1" fmla="*/ 0 w 296088"/>
                <a:gd name="connsiteY1" fmla="*/ 0 h 164221"/>
                <a:gd name="connsiteX2" fmla="*/ 296088 w 296088"/>
                <a:gd name="connsiteY2" fmla="*/ 164221 h 164221"/>
                <a:gd name="connsiteX3" fmla="*/ 2363 w 296088"/>
                <a:gd name="connsiteY3" fmla="*/ 164221 h 16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088" h="164221">
                  <a:moveTo>
                    <a:pt x="2363" y="164221"/>
                  </a:moveTo>
                  <a:cubicBezTo>
                    <a:pt x="1575" y="109481"/>
                    <a:pt x="788" y="54740"/>
                    <a:pt x="0" y="0"/>
                  </a:cubicBezTo>
                  <a:lnTo>
                    <a:pt x="296088" y="164221"/>
                  </a:lnTo>
                  <a:lnTo>
                    <a:pt x="2363" y="1642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5F288C5-516F-43B6-9063-DC25D5181539}"/>
                  </a:ext>
                </a:extLst>
              </p:cNvPr>
              <p:cNvSpPr/>
              <p:nvPr/>
            </p:nvSpPr>
            <p:spPr>
              <a:xfrm>
                <a:off x="0" y="2209800"/>
                <a:ext cx="23088599" cy="16342935"/>
              </a:xfrm>
              <a:prstGeom prst="rect">
                <a:avLst/>
              </a:prstGeom>
              <a:noFill/>
              <a:ln w="57150" cmpd="dbl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US" sz="4600" b="1" dirty="0">
                    <a:solidFill>
                      <a:srgbClr val="3333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BÀI 4: </a:t>
                </a:r>
                <a:r>
                  <a:rPr lang="en-US" sz="4800" dirty="0"/>
                  <a:t>Cho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chóp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𝑆</m:t>
                    </m:r>
                    <m:r>
                      <a:rPr lang="en-US" sz="4800">
                        <a:latin typeface="Cambria Math"/>
                      </a:rPr>
                      <m:t>.</m:t>
                    </m:r>
                    <m:r>
                      <a:rPr lang="en-US" sz="4800" i="1">
                        <a:latin typeface="Cambria Math"/>
                      </a:rPr>
                      <m:t>𝐴𝐵𝐶𝐷</m:t>
                    </m:r>
                  </m:oMath>
                </a14:m>
                <a:r>
                  <a:rPr lang="en-US" sz="4800" dirty="0" err="1"/>
                  <a:t>có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đáy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𝐴𝐵𝐶𝐷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hành</a:t>
                </a:r>
                <a:r>
                  <a:rPr lang="en-US" sz="4800" dirty="0"/>
                  <a:t>. </a:t>
                </a:r>
                <a:r>
                  <a:rPr lang="en-US" sz="4800" dirty="0" err="1"/>
                  <a:t>Gọi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𝐼</m:t>
                    </m:r>
                    <m:r>
                      <a:rPr lang="en-US" sz="4800">
                        <a:latin typeface="Cambria Math"/>
                      </a:rPr>
                      <m:t>,</m:t>
                    </m:r>
                    <m:r>
                      <a:rPr lang="en-US" sz="4800" i="1">
                        <a:latin typeface="Cambria Math"/>
                      </a:rPr>
                      <m:t> </m:t>
                    </m:r>
                    <m:r>
                      <a:rPr lang="en-US" sz="4800" i="1">
                        <a:latin typeface="Cambria Math"/>
                      </a:rPr>
                      <m:t>𝑀</m:t>
                    </m:r>
                    <m:r>
                      <a:rPr lang="en-US" sz="4800">
                        <a:latin typeface="Cambria Math"/>
                      </a:rPr>
                      <m:t>,</m:t>
                    </m:r>
                    <m:r>
                      <a:rPr lang="en-US" sz="4800" i="1">
                        <a:latin typeface="Cambria Math"/>
                      </a:rPr>
                      <m:t> </m:t>
                    </m:r>
                    <m:r>
                      <a:rPr lang="en-US" sz="4800" i="1">
                        <a:latin typeface="Cambria Math"/>
                      </a:rPr>
                      <m:t>𝑁</m:t>
                    </m:r>
                  </m:oMath>
                </a14:m>
                <a:r>
                  <a:rPr lang="en-US" sz="4800" dirty="0" err="1"/>
                  <a:t>lần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lượt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trung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𝐴𝐵</m:t>
                    </m:r>
                  </m:oMath>
                </a14:m>
                <a:r>
                  <a:rPr lang="en-US" sz="4800" dirty="0"/>
                  <a:t>,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𝐵𝐶</m:t>
                    </m:r>
                  </m:oMath>
                </a14:m>
                <a:r>
                  <a:rPr lang="en-US" sz="4800" dirty="0"/>
                  <a:t>,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𝐴𝐷</m:t>
                    </m:r>
                  </m:oMath>
                </a14:m>
                <a:r>
                  <a:rPr lang="en-US" sz="4800" dirty="0"/>
                  <a:t>,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𝐻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tùy</a:t>
                </a:r>
                <a:r>
                  <a:rPr lang="en-US" sz="4800" dirty="0"/>
                  <a:t> ý </a:t>
                </a:r>
                <a:r>
                  <a:rPr lang="en-US" sz="4800" dirty="0" err="1"/>
                  <a:t>thuộc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đoạn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𝑆𝐼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khác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𝑆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𝐼</m:t>
                    </m:r>
                    <m:r>
                      <a:rPr lang="en-US" sz="4800">
                        <a:latin typeface="Cambria Math"/>
                      </a:rPr>
                      <m:t>.</m:t>
                    </m:r>
                  </m:oMath>
                </a14:m>
                <a:r>
                  <a:rPr lang="en-US" sz="4800" dirty="0"/>
                  <a:t> </a:t>
                </a:r>
              </a:p>
              <a:p>
                <a:r>
                  <a:rPr lang="en-US" sz="4800" dirty="0"/>
                  <a:t>a/ </a:t>
                </a:r>
                <a:r>
                  <a:rPr lang="en-US" sz="4800" dirty="0" err="1"/>
                  <a:t>Xác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định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giao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tuyến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các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cặp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mặt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phẳng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𝑆𝐼𝐷</m:t>
                        </m:r>
                      </m:e>
                    </m:d>
                  </m:oMath>
                </a14:m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𝑆𝐴𝐶</m:t>
                        </m:r>
                      </m:e>
                    </m:d>
                  </m:oMath>
                </a14:m>
                <a:r>
                  <a:rPr lang="en-US" sz="4800" dirty="0"/>
                  <a:t>,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𝑆𝑀𝑁</m:t>
                        </m:r>
                      </m:e>
                    </m:d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𝑆𝐶𝐷</m:t>
                        </m:r>
                      </m:e>
                    </m:d>
                    <m:r>
                      <a:rPr lang="en-US" sz="4800">
                        <a:latin typeface="Cambria Math"/>
                      </a:rPr>
                      <m:t>.</m:t>
                    </m:r>
                  </m:oMath>
                </a14:m>
                <a:endParaRPr lang="en-US" sz="4800" dirty="0"/>
              </a:p>
              <a:p>
                <a:r>
                  <a:rPr lang="en-US" sz="4800" b="1" dirty="0" err="1">
                    <a:solidFill>
                      <a:srgbClr val="FF0000"/>
                    </a:solidFill>
                  </a:rPr>
                  <a:t>Giải</a:t>
                </a:r>
                <a:r>
                  <a:rPr lang="en-US" sz="4800" b="1" dirty="0">
                    <a:solidFill>
                      <a:srgbClr val="FF0000"/>
                    </a:solidFill>
                  </a:rPr>
                  <a:t>:</a:t>
                </a:r>
              </a:p>
              <a:p>
                <a:r>
                  <a:rPr lang="en-US" sz="4800" dirty="0">
                    <a:solidFill>
                      <a:srgbClr val="0000FF"/>
                    </a:solidFill>
                  </a:rPr>
                  <a:t>Xác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định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giao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tuyến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của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srgbClr val="0000FF"/>
                            </a:solidFill>
                            <a:latin typeface="Cambria Math"/>
                          </a:rPr>
                          <m:t>𝑆𝐼𝐷</m:t>
                        </m:r>
                      </m:e>
                    </m:d>
                  </m:oMath>
                </a14:m>
                <a:r>
                  <a:rPr lang="en-US" sz="4800" dirty="0" err="1">
                    <a:solidFill>
                      <a:srgbClr val="0000FF"/>
                    </a:solidFill>
                  </a:rPr>
                  <a:t>và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srgbClr val="0000FF"/>
                            </a:solidFill>
                            <a:latin typeface="Cambria Math"/>
                          </a:rPr>
                          <m:t>𝑆𝐴𝐶</m:t>
                        </m:r>
                      </m:e>
                    </m:d>
                  </m:oMath>
                </a14:m>
                <a:endParaRPr lang="en-US" sz="4800" dirty="0"/>
              </a:p>
              <a:p>
                <a:r>
                  <a:rPr lang="en-US" sz="4800" dirty="0"/>
                  <a:t> +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𝑆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một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chung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𝑆𝐼𝐷</m:t>
                        </m:r>
                      </m:e>
                    </m:d>
                  </m:oMath>
                </a14:m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𝑆𝐴𝐶</m:t>
                        </m:r>
                      </m:e>
                    </m:d>
                  </m:oMath>
                </a14:m>
                <a:endParaRPr lang="en-US" sz="4800" dirty="0"/>
              </a:p>
              <a:p>
                <a:r>
                  <a:rPr lang="en-US" sz="4800" dirty="0"/>
                  <a:t>+ </a:t>
                </a:r>
                <a:r>
                  <a:rPr lang="en-US" sz="4800" dirty="0" err="1"/>
                  <a:t>Trong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𝐴𝐵𝐶𝐷</m:t>
                        </m:r>
                      </m:e>
                    </m:d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gọi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𝐸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𝐼𝐷</m:t>
                    </m:r>
                    <m:r>
                      <a:rPr lang="en-US" sz="4800" i="1">
                        <a:latin typeface="Cambria Math"/>
                      </a:rPr>
                      <m:t>∩</m:t>
                    </m:r>
                    <m:r>
                      <a:rPr lang="en-US" sz="4800" i="1">
                        <a:latin typeface="Cambria Math"/>
                      </a:rPr>
                      <m:t>𝐴𝐶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thì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𝐸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chung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</a:p>
              <a:p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𝑆𝐼𝐷</m:t>
                        </m:r>
                      </m:e>
                    </m:d>
                  </m:oMath>
                </a14:m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𝑆𝐴𝐶</m:t>
                        </m:r>
                      </m:e>
                    </m:d>
                  </m:oMath>
                </a14:m>
                <a:endParaRPr lang="en-US" sz="4800" dirty="0"/>
              </a:p>
              <a:p>
                <a:r>
                  <a:rPr lang="en-US" sz="4800" dirty="0"/>
                  <a:t> </a:t>
                </a:r>
                <a:r>
                  <a:rPr lang="en-US" sz="4800" dirty="0" err="1"/>
                  <a:t>Suy</a:t>
                </a:r>
                <a:r>
                  <a:rPr lang="en-US" sz="4800" dirty="0"/>
                  <a:t> </a:t>
                </a:r>
                <a:r>
                  <a:rPr lang="en-US" sz="4800" dirty="0" err="1"/>
                  <a:t>ra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𝑆𝐼𝐷</m:t>
                        </m:r>
                      </m:e>
                    </m:d>
                    <m:r>
                      <a:rPr lang="en-US" sz="4800" i="1">
                        <a:latin typeface="Cambria Math"/>
                      </a:rPr>
                      <m:t>∩</m:t>
                    </m:r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𝑆𝐴𝐶</m:t>
                        </m:r>
                      </m:e>
                    </m:d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𝑆𝐸</m:t>
                    </m:r>
                  </m:oMath>
                </a14:m>
                <a:endParaRPr lang="en-US" sz="4800" dirty="0"/>
              </a:p>
              <a:p>
                <a:r>
                  <a:rPr lang="en-US" sz="4800" dirty="0">
                    <a:solidFill>
                      <a:srgbClr val="0000FF"/>
                    </a:solidFill>
                  </a:rPr>
                  <a:t>Xác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định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giao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tuyến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của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srgbClr val="0000FF"/>
                            </a:solidFill>
                            <a:latin typeface="Cambria Math"/>
                          </a:rPr>
                          <m:t>𝑆𝑀𝑁</m:t>
                        </m:r>
                      </m:e>
                    </m:d>
                  </m:oMath>
                </a14:m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và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srgbClr val="0000FF"/>
                            </a:solidFill>
                            <a:latin typeface="Cambria Math"/>
                          </a:rPr>
                          <m:t>𝑆𝐶𝐷</m:t>
                        </m:r>
                      </m:e>
                    </m:d>
                  </m:oMath>
                </a14:m>
                <a:endParaRPr lang="en-US" sz="4800" dirty="0">
                  <a:solidFill>
                    <a:srgbClr val="0000FF"/>
                  </a:solidFill>
                </a:endParaRPr>
              </a:p>
              <a:p>
                <a:r>
                  <a:rPr lang="en-US" sz="4800" dirty="0"/>
                  <a:t>+ 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𝑆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một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chung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𝑆𝐼𝐷</m:t>
                        </m:r>
                      </m:e>
                    </m:d>
                  </m:oMath>
                </a14:m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𝑆𝐴𝐶</m:t>
                        </m:r>
                      </m:e>
                    </m:d>
                  </m:oMath>
                </a14:m>
                <a:endParaRPr lang="en-US" sz="4800" dirty="0"/>
              </a:p>
              <a:p>
                <a:r>
                  <a:rPr lang="en-US" sz="4800" dirty="0"/>
                  <a:t>+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𝑆𝑀𝑁</m:t>
                        </m:r>
                      </m:e>
                    </m:d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𝑆𝐶𝐷</m:t>
                        </m:r>
                      </m:e>
                    </m:d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có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𝑀𝑁</m:t>
                    </m:r>
                    <m:r>
                      <a:rPr lang="en-US" sz="4800">
                        <a:latin typeface="Cambria Math"/>
                      </a:rPr>
                      <m:t>//</m:t>
                    </m:r>
                    <m:r>
                      <a:rPr lang="en-US" sz="4800" i="1">
                        <a:latin typeface="Cambria Math"/>
                      </a:rPr>
                      <m:t>𝐶𝐷</m:t>
                    </m:r>
                  </m:oMath>
                </a14:m>
                <a:endParaRPr lang="en-US" sz="4800" dirty="0"/>
              </a:p>
              <a:p>
                <a:r>
                  <a:rPr lang="en-US" sz="4800" dirty="0" err="1"/>
                  <a:t>Suy</a:t>
                </a:r>
                <a:r>
                  <a:rPr lang="en-US" sz="4800" dirty="0"/>
                  <a:t> </a:t>
                </a:r>
                <a:r>
                  <a:rPr lang="en-US" sz="4800" dirty="0" err="1"/>
                  <a:t>ra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𝑆𝐼𝐷</m:t>
                        </m:r>
                      </m:e>
                    </m:d>
                    <m:r>
                      <a:rPr lang="en-US" sz="4800" i="1">
                        <a:latin typeface="Cambria Math"/>
                      </a:rPr>
                      <m:t>∩</m:t>
                    </m:r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𝑆𝐴𝐶</m:t>
                        </m:r>
                      </m:e>
                    </m:d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𝑑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với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𝑑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qua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800">
                        <a:latin typeface="Cambria Math"/>
                      </a:rPr>
                      <m:t>S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</a:p>
              <a:p>
                <a:r>
                  <a:rPr lang="en-US" sz="4800" dirty="0"/>
                  <a:t>song </a:t>
                </a:r>
                <a:r>
                  <a:rPr lang="en-US" sz="4800" dirty="0" err="1"/>
                  <a:t>song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với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𝐶𝐷</m:t>
                    </m:r>
                  </m:oMath>
                </a14:m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15F288C5-516F-43B6-9063-DC25D51815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209800"/>
                <a:ext cx="23088599" cy="16342935"/>
              </a:xfrm>
              <a:prstGeom prst="rect">
                <a:avLst/>
              </a:prstGeom>
              <a:blipFill rotWithShape="1">
                <a:blip r:embed="rId3"/>
                <a:stretch>
                  <a:fillRect l="-1188" t="-896"/>
                </a:stretch>
              </a:blipFill>
              <a:ln w="57150" cmpd="dbl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47"/>
          <p:cNvGrpSpPr/>
          <p:nvPr/>
        </p:nvGrpSpPr>
        <p:grpSpPr>
          <a:xfrm>
            <a:off x="853414" y="1219200"/>
            <a:ext cx="9472086" cy="968318"/>
            <a:chOff x="739068" y="1515168"/>
            <a:chExt cx="9473319" cy="968444"/>
          </a:xfrm>
        </p:grpSpPr>
        <p:sp>
          <p:nvSpPr>
            <p:cNvPr id="7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30"/>
            <p:cNvGrpSpPr/>
            <p:nvPr/>
          </p:nvGrpSpPr>
          <p:grpSpPr>
            <a:xfrm>
              <a:off x="739068" y="1515168"/>
              <a:ext cx="8177919" cy="960327"/>
              <a:chOff x="739068" y="1515168"/>
              <a:chExt cx="8177919" cy="960327"/>
            </a:xfrm>
          </p:grpSpPr>
          <p:sp>
            <p:nvSpPr>
              <p:cNvPr id="9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TextBox 43"/>
              <p:cNvSpPr txBox="1"/>
              <p:nvPr/>
            </p:nvSpPr>
            <p:spPr>
              <a:xfrm>
                <a:off x="2132731" y="1706054"/>
                <a:ext cx="6784256" cy="769441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 TỰ LUẬN</a:t>
                </a:r>
              </a:p>
            </p:txBody>
          </p:sp>
        </p:grpSp>
      </p:grpSp>
      <p:pic>
        <p:nvPicPr>
          <p:cNvPr id="26" name="Picture 2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0" y="4191000"/>
            <a:ext cx="6934200" cy="541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Picture 2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0" y="8915400"/>
            <a:ext cx="6934199" cy="5105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678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25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25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25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250"/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250"/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250"/>
                                        <p:tgtEl>
                                          <p:spTgt spid="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250"/>
                                        <p:tgtEl>
                                          <p:spTgt spid="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250"/>
                                        <p:tgtEl>
                                          <p:spTgt spid="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250"/>
                                        <p:tgtEl>
                                          <p:spTgt spid="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250"/>
                                        <p:tgtEl>
                                          <p:spTgt spid="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250"/>
                                        <p:tgtEl>
                                          <p:spTgt spid="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250"/>
                                        <p:tgtEl>
                                          <p:spTgt spid="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250"/>
                                        <p:tgtEl>
                                          <p:spTgt spid="5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6"/>
          <p:cNvGrpSpPr/>
          <p:nvPr/>
        </p:nvGrpSpPr>
        <p:grpSpPr>
          <a:xfrm>
            <a:off x="611108" y="1828798"/>
            <a:ext cx="22477491" cy="883305"/>
            <a:chOff x="7459670" y="7543800"/>
            <a:chExt cx="20216914" cy="1286816"/>
          </a:xfrm>
        </p:grpSpPr>
        <p:sp>
          <p:nvSpPr>
            <p:cNvPr id="44" name="TextBox 43"/>
            <p:cNvSpPr txBox="1"/>
            <p:nvPr/>
          </p:nvSpPr>
          <p:spPr>
            <a:xfrm>
              <a:off x="8993186" y="7620004"/>
              <a:ext cx="18683398" cy="121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7" name="Isosceles Triangle 44"/>
            <p:cNvSpPr/>
            <p:nvPr/>
          </p:nvSpPr>
          <p:spPr>
            <a:xfrm rot="16200000">
              <a:off x="7469937" y="7533533"/>
              <a:ext cx="143688" cy="164221"/>
            </a:xfrm>
            <a:custGeom>
              <a:avLst/>
              <a:gdLst>
                <a:gd name="connsiteX0" fmla="*/ 0 w 293725"/>
                <a:gd name="connsiteY0" fmla="*/ 164224 h 164224"/>
                <a:gd name="connsiteX1" fmla="*/ 146863 w 293725"/>
                <a:gd name="connsiteY1" fmla="*/ 0 h 164224"/>
                <a:gd name="connsiteX2" fmla="*/ 293725 w 293725"/>
                <a:gd name="connsiteY2" fmla="*/ 164224 h 164224"/>
                <a:gd name="connsiteX3" fmla="*/ 0 w 293725"/>
                <a:gd name="connsiteY3" fmla="*/ 164224 h 164224"/>
                <a:gd name="connsiteX0" fmla="*/ 2363 w 296088"/>
                <a:gd name="connsiteY0" fmla="*/ 164221 h 164221"/>
                <a:gd name="connsiteX1" fmla="*/ 0 w 296088"/>
                <a:gd name="connsiteY1" fmla="*/ 0 h 164221"/>
                <a:gd name="connsiteX2" fmla="*/ 296088 w 296088"/>
                <a:gd name="connsiteY2" fmla="*/ 164221 h 164221"/>
                <a:gd name="connsiteX3" fmla="*/ 2363 w 296088"/>
                <a:gd name="connsiteY3" fmla="*/ 164221 h 16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088" h="164221">
                  <a:moveTo>
                    <a:pt x="2363" y="164221"/>
                  </a:moveTo>
                  <a:cubicBezTo>
                    <a:pt x="1575" y="109481"/>
                    <a:pt x="788" y="54740"/>
                    <a:pt x="0" y="0"/>
                  </a:cubicBezTo>
                  <a:lnTo>
                    <a:pt x="296088" y="164221"/>
                  </a:lnTo>
                  <a:lnTo>
                    <a:pt x="2363" y="1642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5F288C5-516F-43B6-9063-DC25D5181539}"/>
                  </a:ext>
                </a:extLst>
              </p:cNvPr>
              <p:cNvSpPr/>
              <p:nvPr/>
            </p:nvSpPr>
            <p:spPr>
              <a:xfrm>
                <a:off x="0" y="2209800"/>
                <a:ext cx="24384000" cy="16196934"/>
              </a:xfrm>
              <a:prstGeom prst="rect">
                <a:avLst/>
              </a:prstGeom>
              <a:noFill/>
              <a:ln w="57150" cmpd="dbl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US" sz="4600" b="1" dirty="0">
                    <a:solidFill>
                      <a:srgbClr val="3333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BÀI 4: </a:t>
                </a:r>
                <a:r>
                  <a:rPr lang="en-US" sz="4800" dirty="0"/>
                  <a:t>Cho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chóp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𝑆</m:t>
                    </m:r>
                    <m:r>
                      <a:rPr lang="en-US" sz="4800">
                        <a:latin typeface="Cambria Math"/>
                      </a:rPr>
                      <m:t>.</m:t>
                    </m:r>
                    <m:r>
                      <a:rPr lang="en-US" sz="4800" i="1">
                        <a:latin typeface="Cambria Math"/>
                      </a:rPr>
                      <m:t>𝐴𝐵𝐶𝐷</m:t>
                    </m:r>
                  </m:oMath>
                </a14:m>
                <a:r>
                  <a:rPr lang="en-US" sz="4800" dirty="0" err="1"/>
                  <a:t>có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đáy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𝐴𝐵𝐶𝐷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hành</a:t>
                </a:r>
                <a:r>
                  <a:rPr lang="en-US" sz="4800" dirty="0"/>
                  <a:t>. </a:t>
                </a:r>
                <a:r>
                  <a:rPr lang="en-US" sz="4800" dirty="0" err="1"/>
                  <a:t>Gọi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𝐼</m:t>
                    </m:r>
                    <m:r>
                      <a:rPr lang="en-US" sz="4800">
                        <a:latin typeface="Cambria Math"/>
                      </a:rPr>
                      <m:t>,</m:t>
                    </m:r>
                    <m:r>
                      <a:rPr lang="en-US" sz="4800" i="1">
                        <a:latin typeface="Cambria Math"/>
                      </a:rPr>
                      <m:t> </m:t>
                    </m:r>
                    <m:r>
                      <a:rPr lang="en-US" sz="4800" i="1">
                        <a:latin typeface="Cambria Math"/>
                      </a:rPr>
                      <m:t>𝑀</m:t>
                    </m:r>
                    <m:r>
                      <a:rPr lang="en-US" sz="4800">
                        <a:latin typeface="Cambria Math"/>
                      </a:rPr>
                      <m:t>,</m:t>
                    </m:r>
                    <m:r>
                      <a:rPr lang="en-US" sz="4800" i="1">
                        <a:latin typeface="Cambria Math"/>
                      </a:rPr>
                      <m:t> </m:t>
                    </m:r>
                    <m:r>
                      <a:rPr lang="en-US" sz="4800" i="1">
                        <a:latin typeface="Cambria Math"/>
                      </a:rPr>
                      <m:t>𝑁</m:t>
                    </m:r>
                  </m:oMath>
                </a14:m>
                <a:r>
                  <a:rPr lang="en-US" sz="4800" dirty="0" err="1"/>
                  <a:t>lần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lượt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trung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𝐴𝐵</m:t>
                    </m:r>
                  </m:oMath>
                </a14:m>
                <a:r>
                  <a:rPr lang="en-US" sz="4800" dirty="0"/>
                  <a:t>,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𝐵𝐶</m:t>
                    </m:r>
                  </m:oMath>
                </a14:m>
                <a:r>
                  <a:rPr lang="en-US" sz="4800" dirty="0"/>
                  <a:t>,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𝐴𝐷</m:t>
                    </m:r>
                  </m:oMath>
                </a14:m>
                <a:r>
                  <a:rPr lang="en-US" sz="4800" dirty="0"/>
                  <a:t>,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𝐻</m:t>
                    </m:r>
                  </m:oMath>
                </a14:m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tùy</a:t>
                </a:r>
                <a:r>
                  <a:rPr lang="en-US" sz="4800" dirty="0"/>
                  <a:t> ý </a:t>
                </a:r>
                <a:r>
                  <a:rPr lang="en-US" sz="4800" dirty="0" err="1"/>
                  <a:t>thuộc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đoạn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𝑆𝐼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khác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𝑆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𝐼</m:t>
                    </m:r>
                    <m:r>
                      <a:rPr lang="en-US" sz="4800">
                        <a:latin typeface="Cambria Math"/>
                      </a:rPr>
                      <m:t>.</m:t>
                    </m:r>
                  </m:oMath>
                </a14:m>
                <a:r>
                  <a:rPr lang="en-US" sz="4800" dirty="0"/>
                  <a:t> </a:t>
                </a:r>
              </a:p>
              <a:p>
                <a:r>
                  <a:rPr lang="en-US" sz="4800" dirty="0"/>
                  <a:t>b/ </a:t>
                </a:r>
                <a:r>
                  <a:rPr lang="en-US" sz="4800" dirty="0" err="1"/>
                  <a:t>Xác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định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giao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𝐷𝑀</m:t>
                    </m:r>
                  </m:oMath>
                </a14:m>
                <a:r>
                  <a:rPr lang="en-US" sz="4800" dirty="0" err="1"/>
                  <a:t>với</a:t>
                </a:r>
                <a:r>
                  <a:rPr lang="en-US" sz="4800" dirty="0"/>
                  <a:t> </a:t>
                </a:r>
                <a:r>
                  <a:rPr lang="en-US" sz="4800" dirty="0" err="1"/>
                  <a:t>mặt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phẳng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𝑆𝐴𝐶</m:t>
                        </m:r>
                      </m:e>
                    </m:d>
                    <m:r>
                      <a:rPr lang="en-US" sz="4800">
                        <a:latin typeface="Cambria Math"/>
                      </a:rPr>
                      <m:t>.</m:t>
                    </m:r>
                  </m:oMath>
                </a14:m>
                <a:endParaRPr lang="en-US" sz="4800" dirty="0"/>
              </a:p>
              <a:p>
                <a:r>
                  <a:rPr lang="en-US" sz="4800" b="1" dirty="0" err="1">
                    <a:solidFill>
                      <a:srgbClr val="0000FF"/>
                    </a:solidFill>
                  </a:rPr>
                  <a:t>Giải</a:t>
                </a:r>
                <a:r>
                  <a:rPr lang="en-US" sz="4800" b="1" dirty="0">
                    <a:solidFill>
                      <a:srgbClr val="0000FF"/>
                    </a:solidFill>
                  </a:rPr>
                  <a:t>:</a:t>
                </a:r>
              </a:p>
              <a:p>
                <a:r>
                  <a:rPr lang="en-US" sz="4800" dirty="0" err="1"/>
                  <a:t>Trong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𝐴𝐵𝐶𝐷</m:t>
                        </m:r>
                      </m:e>
                    </m:d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gọi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𝐹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𝐷𝑀</m:t>
                    </m:r>
                    <m:r>
                      <a:rPr lang="en-US" sz="4800" i="1">
                        <a:latin typeface="Cambria Math"/>
                      </a:rPr>
                      <m:t>∩</m:t>
                    </m:r>
                    <m:r>
                      <a:rPr lang="en-US" sz="4800" i="1">
                        <a:latin typeface="Cambria Math"/>
                      </a:rPr>
                      <m:t>𝐴𝐶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thì</a:t>
                </a:r>
                <a:r>
                  <a:rPr lang="en-US" sz="4800" dirty="0"/>
                  <a:t>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4800" i="1">
                                  <a:latin typeface="Cambria Math"/>
                                </a:rPr>
                                <m:t>𝐹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∈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𝐷𝑀</m:t>
                              </m:r>
                            </m:e>
                          </m:mr>
                          <m:mr>
                            <m:e>
                              <m:r>
                                <a:rPr lang="en-US" sz="4800" i="1">
                                  <a:latin typeface="Cambria Math"/>
                                </a:rPr>
                                <m:t>𝐹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∈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𝐴𝐶</m:t>
                              </m:r>
                            </m:e>
                          </m:mr>
                        </m:m>
                      </m:e>
                    </m:d>
                    <m:r>
                      <a:rPr lang="en-US" sz="4800" i="1">
                        <a:latin typeface="Cambria Math"/>
                      </a:rPr>
                      <m:t>⇒</m:t>
                    </m:r>
                    <m:d>
                      <m:dPr>
                        <m:begChr m:val="{"/>
                        <m:endChr m:val="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4800" i="1">
                                  <a:latin typeface="Cambria Math"/>
                                </a:rPr>
                                <m:t>𝐹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∈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𝐷𝑀</m:t>
                              </m:r>
                            </m:e>
                          </m:mr>
                          <m:mr>
                            <m:e>
                              <m:r>
                                <a:rPr lang="en-US" sz="4800" i="1">
                                  <a:latin typeface="Cambria Math"/>
                                </a:rPr>
                                <m:t>𝐹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∈</m:t>
                              </m:r>
                              <m:d>
                                <m:dPr>
                                  <m:ctrlPr>
                                    <a:rPr lang="en-US" sz="4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4800" i="1">
                                      <a:latin typeface="Cambria Math"/>
                                    </a:rPr>
                                    <m:t>𝑆𝐴𝐶</m:t>
                                  </m:r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endParaRPr lang="en-US" sz="4800" i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latin typeface="Cambria Math"/>
                        </a:rPr>
                        <m:t>⇒</m:t>
                      </m:r>
                      <m:r>
                        <a:rPr lang="en-US" sz="4800" i="1">
                          <a:latin typeface="Cambria Math"/>
                        </a:rPr>
                        <m:t>𝐹</m:t>
                      </m:r>
                      <m:r>
                        <a:rPr lang="en-US" sz="4800" i="1">
                          <a:latin typeface="Cambria Math"/>
                        </a:rPr>
                        <m:t>=</m:t>
                      </m:r>
                      <m:r>
                        <a:rPr lang="en-US" sz="4800" i="1">
                          <a:latin typeface="Cambria Math"/>
                        </a:rPr>
                        <m:t>𝐷𝑀</m:t>
                      </m:r>
                      <m:r>
                        <a:rPr lang="en-US" sz="4800" i="1">
                          <a:latin typeface="Cambria Math"/>
                        </a:rPr>
                        <m:t>∩</m:t>
                      </m:r>
                      <m:d>
                        <m:dPr>
                          <m:ctrlPr>
                            <a:rPr lang="en-US" sz="4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latin typeface="Cambria Math"/>
                            </a:rPr>
                            <m:t>𝑆𝐴𝐶</m:t>
                          </m:r>
                        </m:e>
                      </m:d>
                    </m:oMath>
                  </m:oMathPara>
                </a14:m>
                <a:endParaRPr lang="en-US" sz="4800" dirty="0"/>
              </a:p>
              <a:p>
                <a:r>
                  <a:rPr lang="nl-NL" sz="4800" dirty="0">
                    <a:solidFill>
                      <a:srgbClr val="0000FF"/>
                    </a:solidFill>
                  </a:rPr>
                  <a:t>c) Xác định giao điểm của mặt phẳng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NL" sz="4800" i="1">
                            <a:solidFill>
                              <a:srgbClr val="0000FF"/>
                            </a:solidFill>
                            <a:latin typeface="Cambria Math"/>
                          </a:rPr>
                          <m:t>𝐻𝑀𝑁</m:t>
                        </m:r>
                      </m:e>
                    </m:d>
                  </m:oMath>
                </a14:m>
                <a:r>
                  <a:rPr lang="nl-NL" sz="4800" dirty="0">
                    <a:solidFill>
                      <a:srgbClr val="0000FF"/>
                    </a:solidFill>
                  </a:rPr>
                  <a:t> với các đường thẳng</a:t>
                </a:r>
                <a:r>
                  <a:rPr lang="nl-NL" sz="4800" b="1" dirty="0">
                    <a:solidFill>
                      <a:srgbClr val="0000FF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nl-NL" sz="4800" b="0" i="1">
                        <a:solidFill>
                          <a:srgbClr val="0000FF"/>
                        </a:solidFill>
                        <a:latin typeface="Cambria Math"/>
                      </a:rPr>
                      <m:t>𝑆𝐴</m:t>
                    </m:r>
                    <m:r>
                      <a:rPr lang="nl-NL" sz="4800" b="0">
                        <a:solidFill>
                          <a:srgbClr val="0000FF"/>
                        </a:solidFill>
                        <a:latin typeface="Cambria Math"/>
                      </a:rPr>
                      <m:t>,</m:t>
                    </m:r>
                    <m:r>
                      <a:rPr lang="nl-NL" sz="4800" b="0" i="1">
                        <a:solidFill>
                          <a:srgbClr val="0000FF"/>
                        </a:solidFill>
                        <a:latin typeface="Cambria Math"/>
                      </a:rPr>
                      <m:t> </m:t>
                    </m:r>
                    <m:r>
                      <a:rPr lang="nl-NL" sz="4800" b="0" i="1">
                        <a:solidFill>
                          <a:srgbClr val="0000FF"/>
                        </a:solidFill>
                        <a:latin typeface="Cambria Math"/>
                      </a:rPr>
                      <m:t>𝑆𝐵</m:t>
                    </m:r>
                  </m:oMath>
                </a14:m>
                <a:r>
                  <a:rPr lang="nl-NL" sz="4800" b="1" dirty="0"/>
                  <a:t>. </a:t>
                </a:r>
                <a:endParaRPr lang="en-US" sz="4800" dirty="0"/>
              </a:p>
              <a:p>
                <a:r>
                  <a:rPr lang="nl-NL" sz="4800" dirty="0"/>
                  <a:t>Chọn </a:t>
                </a:r>
                <a14:m>
                  <m:oMath xmlns:m="http://schemas.openxmlformats.org/officeDocument/2006/math">
                    <m:r>
                      <a:rPr lang="nl-NL" sz="4800" i="1">
                        <a:latin typeface="Cambria Math"/>
                      </a:rPr>
                      <m:t>𝑚𝑝</m:t>
                    </m:r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NL" sz="4800" i="1">
                            <a:latin typeface="Cambria Math"/>
                          </a:rPr>
                          <m:t>𝑆𝐴𝐵</m:t>
                        </m:r>
                      </m:e>
                    </m:d>
                  </m:oMath>
                </a14:m>
                <a:r>
                  <a:rPr lang="nl-NL" sz="4800" dirty="0"/>
                  <a:t>chứa </a:t>
                </a:r>
                <a14:m>
                  <m:oMath xmlns:m="http://schemas.openxmlformats.org/officeDocument/2006/math">
                    <m:r>
                      <a:rPr lang="nl-NL" sz="4800" i="1">
                        <a:latin typeface="Cambria Math"/>
                      </a:rPr>
                      <m:t>𝑆𝐴</m:t>
                    </m:r>
                    <m:r>
                      <a:rPr lang="nl-NL" sz="4800">
                        <a:latin typeface="Cambria Math"/>
                      </a:rPr>
                      <m:t>,</m:t>
                    </m:r>
                    <m:r>
                      <a:rPr lang="nl-NL" sz="4800" i="1">
                        <a:latin typeface="Cambria Math"/>
                      </a:rPr>
                      <m:t> </m:t>
                    </m:r>
                    <m:r>
                      <a:rPr lang="nl-NL" sz="4800" i="1">
                        <a:latin typeface="Cambria Math"/>
                      </a:rPr>
                      <m:t>𝑆𝐵</m:t>
                    </m:r>
                  </m:oMath>
                </a14:m>
                <a:r>
                  <a:rPr lang="nl-NL" sz="4800" dirty="0"/>
                  <a:t>. </a:t>
                </a:r>
                <a:endParaRPr lang="en-US" sz="4800" dirty="0"/>
              </a:p>
              <a:p>
                <a:r>
                  <a:rPr lang="nl-NL" sz="4800" dirty="0"/>
                  <a:t>+ Tìm giao tuyến của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NL" sz="4800" i="1">
                            <a:latin typeface="Cambria Math"/>
                          </a:rPr>
                          <m:t>𝑆𝐴𝐵</m:t>
                        </m:r>
                      </m:e>
                    </m:d>
                  </m:oMath>
                </a14:m>
                <a:r>
                  <a:rPr lang="nl-NL" sz="4800" dirty="0"/>
                  <a:t> và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NL" sz="4800" i="1">
                            <a:latin typeface="Cambria Math"/>
                          </a:rPr>
                          <m:t>𝐻𝑀𝑁</m:t>
                        </m:r>
                      </m:e>
                    </m:d>
                  </m:oMath>
                </a14:m>
                <a:endParaRPr lang="en-US" sz="4800" dirty="0"/>
              </a:p>
              <a:p>
                <a:r>
                  <a:rPr lang="nl-NL" sz="4800" dirty="0"/>
                  <a:t>     </a:t>
                </a:r>
                <a:r>
                  <a:rPr lang="en-US" sz="4800" dirty="0" err="1"/>
                  <a:t>Có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𝐻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một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chung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NL" sz="4800" i="1">
                            <a:latin typeface="Cambria Math"/>
                          </a:rPr>
                          <m:t>𝑆𝐴𝐵</m:t>
                        </m:r>
                      </m:e>
                    </m:d>
                  </m:oMath>
                </a14:m>
                <a:r>
                  <a:rPr lang="nl-NL" sz="4800" dirty="0"/>
                  <a:t>và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NL" sz="4800" i="1">
                            <a:latin typeface="Cambria Math"/>
                          </a:rPr>
                          <m:t>𝐻𝑀𝑁</m:t>
                        </m:r>
                      </m:e>
                    </m:d>
                  </m:oMath>
                </a14:m>
                <a:endParaRPr lang="en-US" sz="4800" dirty="0"/>
              </a:p>
              <a:p>
                <a:r>
                  <a:rPr lang="nl-NL" sz="4800" dirty="0"/>
                  <a:t>    Hơn nữa, </a:t>
                </a:r>
                <a14:m>
                  <m:oMath xmlns:m="http://schemas.openxmlformats.org/officeDocument/2006/math">
                    <m:r>
                      <a:rPr lang="nl-NL" sz="4800" i="1">
                        <a:latin typeface="Cambria Math"/>
                      </a:rPr>
                      <m:t>𝐴𝐵</m:t>
                    </m:r>
                    <m:r>
                      <a:rPr lang="nl-NL" sz="4800">
                        <a:latin typeface="Cambria Math"/>
                      </a:rPr>
                      <m:t>//</m:t>
                    </m:r>
                    <m:r>
                      <a:rPr lang="nl-NL" sz="4800" i="1">
                        <a:latin typeface="Cambria Math"/>
                      </a:rPr>
                      <m:t>𝑀𝑁</m:t>
                    </m:r>
                  </m:oMath>
                </a14:m>
                <a:endParaRPr lang="en-US" sz="4800" dirty="0"/>
              </a:p>
              <a:p>
                <a:r>
                  <a:rPr lang="nl-NL" sz="4800" dirty="0"/>
                  <a:t>Suy ra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NL" sz="4800" i="1">
                            <a:latin typeface="Cambria Math"/>
                          </a:rPr>
                          <m:t>𝑆𝐴𝐵</m:t>
                        </m:r>
                      </m:e>
                    </m:d>
                    <m:r>
                      <a:rPr lang="nl-NL" sz="4800" i="1">
                        <a:latin typeface="Cambria Math"/>
                      </a:rPr>
                      <m:t>∩</m:t>
                    </m:r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NL" sz="4800" i="1">
                            <a:latin typeface="Cambria Math"/>
                          </a:rPr>
                          <m:t>𝐻𝑀𝑁</m:t>
                        </m:r>
                      </m:e>
                    </m:d>
                    <m:r>
                      <a:rPr lang="nl-NL" sz="4800" i="1">
                        <a:latin typeface="Cambria Math"/>
                      </a:rPr>
                      <m:t>=</m:t>
                    </m:r>
                    <m:r>
                      <a:rPr lang="nl-NL" sz="4800" i="1">
                        <a:latin typeface="Cambria Math"/>
                      </a:rPr>
                      <m:t>𝑎</m:t>
                    </m:r>
                  </m:oMath>
                </a14:m>
                <a:r>
                  <a:rPr lang="nl-NL" sz="4800" dirty="0"/>
                  <a:t> với </a:t>
                </a:r>
                <a14:m>
                  <m:oMath xmlns:m="http://schemas.openxmlformats.org/officeDocument/2006/math">
                    <m:r>
                      <a:rPr lang="nl-NL" sz="4800" i="1">
                        <a:latin typeface="Cambria Math"/>
                      </a:rPr>
                      <m:t>𝑎</m:t>
                    </m:r>
                  </m:oMath>
                </a14:m>
                <a:r>
                  <a:rPr lang="nl-NL" sz="4800" dirty="0"/>
                  <a:t> là đường thẳng qua </a:t>
                </a:r>
                <a14:m>
                  <m:oMath xmlns:m="http://schemas.openxmlformats.org/officeDocument/2006/math">
                    <m:r>
                      <a:rPr lang="nl-NL" sz="4800" i="1">
                        <a:latin typeface="Cambria Math"/>
                      </a:rPr>
                      <m:t>𝐻</m:t>
                    </m:r>
                  </m:oMath>
                </a14:m>
                <a:r>
                  <a:rPr lang="nl-NL" sz="4800" dirty="0"/>
                  <a:t> và </a:t>
                </a:r>
              </a:p>
              <a:p>
                <a:r>
                  <a:rPr lang="nl-NL" sz="4800" dirty="0"/>
                  <a:t>song song với </a:t>
                </a:r>
                <a14:m>
                  <m:oMath xmlns:m="http://schemas.openxmlformats.org/officeDocument/2006/math">
                    <m:r>
                      <a:rPr lang="nl-NL" sz="4800" i="1">
                        <a:latin typeface="Cambria Math"/>
                      </a:rPr>
                      <m:t>𝐴𝐵</m:t>
                    </m:r>
                  </m:oMath>
                </a14:m>
                <a:r>
                  <a:rPr lang="nl-NL" sz="4800" dirty="0"/>
                  <a:t>.</a:t>
                </a:r>
                <a:endParaRPr lang="en-US" sz="4800" dirty="0"/>
              </a:p>
              <a:p>
                <a:r>
                  <a:rPr lang="nl-NL" sz="4800" dirty="0"/>
                  <a:t>+ Trong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NL" sz="4800" i="1">
                            <a:latin typeface="Cambria Math"/>
                          </a:rPr>
                          <m:t>𝑆𝐴𝐵</m:t>
                        </m:r>
                      </m:e>
                    </m:d>
                  </m:oMath>
                </a14:m>
                <a:r>
                  <a:rPr lang="nl-NL" sz="4800" dirty="0"/>
                  <a:t>, </a:t>
                </a:r>
                <a14:m>
                  <m:oMath xmlns:m="http://schemas.openxmlformats.org/officeDocument/2006/math">
                    <m:r>
                      <a:rPr lang="nl-NL" sz="4800" i="1">
                        <a:latin typeface="Cambria Math"/>
                      </a:rPr>
                      <m:t>𝑎</m:t>
                    </m:r>
                    <m:r>
                      <a:rPr lang="nl-NL" sz="4800" i="1">
                        <a:latin typeface="Cambria Math"/>
                      </a:rPr>
                      <m:t>∩</m:t>
                    </m:r>
                    <m:r>
                      <a:rPr lang="nl-NL" sz="4800" i="1">
                        <a:latin typeface="Cambria Math"/>
                      </a:rPr>
                      <m:t>𝑆𝐴</m:t>
                    </m:r>
                    <m:r>
                      <a:rPr lang="nl-NL" sz="4800" i="1">
                        <a:latin typeface="Cambria Math"/>
                      </a:rPr>
                      <m:t>=</m:t>
                    </m:r>
                    <m:r>
                      <a:rPr lang="nl-NL" sz="4800" i="1">
                        <a:latin typeface="Cambria Math"/>
                      </a:rPr>
                      <m:t>𝑃</m:t>
                    </m:r>
                    <m:r>
                      <a:rPr lang="nl-NL" sz="4800">
                        <a:latin typeface="Cambria Math"/>
                      </a:rPr>
                      <m:t>,</m:t>
                    </m:r>
                    <m:r>
                      <a:rPr lang="nl-NL" sz="4800" i="1">
                        <a:latin typeface="Cambria Math"/>
                      </a:rPr>
                      <m:t>  </m:t>
                    </m:r>
                    <m:r>
                      <a:rPr lang="nl-NL" sz="4800" i="1">
                        <a:latin typeface="Cambria Math"/>
                      </a:rPr>
                      <m:t>𝑎</m:t>
                    </m:r>
                    <m:r>
                      <a:rPr lang="nl-NL" sz="4800" i="1">
                        <a:latin typeface="Cambria Math"/>
                      </a:rPr>
                      <m:t>∩</m:t>
                    </m:r>
                    <m:r>
                      <a:rPr lang="nl-NL" sz="4800" i="1">
                        <a:latin typeface="Cambria Math"/>
                      </a:rPr>
                      <m:t>𝑆𝐵</m:t>
                    </m:r>
                    <m:r>
                      <a:rPr lang="nl-NL" sz="4800" i="1">
                        <a:latin typeface="Cambria Math"/>
                      </a:rPr>
                      <m:t>=</m:t>
                    </m:r>
                    <m:r>
                      <a:rPr lang="nl-NL" sz="4800" i="1">
                        <a:latin typeface="Cambria Math"/>
                      </a:rPr>
                      <m:t>𝑄</m:t>
                    </m:r>
                  </m:oMath>
                </a14:m>
                <a:r>
                  <a:rPr lang="nl-NL" sz="4800" dirty="0"/>
                  <a:t>, thì </a:t>
                </a:r>
                <a14:m>
                  <m:oMath xmlns:m="http://schemas.openxmlformats.org/officeDocument/2006/math">
                    <m:r>
                      <a:rPr lang="nl-NL" sz="4800" i="1">
                        <a:latin typeface="Cambria Math"/>
                      </a:rPr>
                      <m:t>𝑃</m:t>
                    </m:r>
                    <m:r>
                      <a:rPr lang="nl-NL" sz="4800">
                        <a:latin typeface="Cambria Math"/>
                      </a:rPr>
                      <m:t>,</m:t>
                    </m:r>
                    <m:r>
                      <a:rPr lang="nl-NL" sz="4800" i="1">
                        <a:latin typeface="Cambria Math"/>
                      </a:rPr>
                      <m:t> </m:t>
                    </m:r>
                    <m:r>
                      <a:rPr lang="nl-NL" sz="4800" i="1">
                        <a:latin typeface="Cambria Math"/>
                      </a:rPr>
                      <m:t>𝑄</m:t>
                    </m:r>
                  </m:oMath>
                </a14:m>
                <a:r>
                  <a:rPr lang="nl-NL" sz="4800" dirty="0"/>
                  <a:t> là các giao</a:t>
                </a:r>
              </a:p>
              <a:p>
                <a:r>
                  <a:rPr lang="nl-NL" sz="4800" dirty="0"/>
                  <a:t> điểm cần tìm</a:t>
                </a:r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800" dirty="0"/>
              </a:p>
              <a:p>
                <a:endParaRPr lang="en-US" sz="4800" b="1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15F288C5-516F-43B6-9063-DC25D51815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209800"/>
                <a:ext cx="24384000" cy="16196934"/>
              </a:xfrm>
              <a:prstGeom prst="rect">
                <a:avLst/>
              </a:prstGeom>
              <a:blipFill rotWithShape="1">
                <a:blip r:embed="rId3"/>
                <a:stretch>
                  <a:fillRect l="-1125" t="-904"/>
                </a:stretch>
              </a:blipFill>
              <a:ln w="57150" cmpd="dbl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47"/>
          <p:cNvGrpSpPr/>
          <p:nvPr/>
        </p:nvGrpSpPr>
        <p:grpSpPr>
          <a:xfrm>
            <a:off x="853414" y="1219200"/>
            <a:ext cx="9472086" cy="968318"/>
            <a:chOff x="739068" y="1515168"/>
            <a:chExt cx="9473319" cy="968444"/>
          </a:xfrm>
        </p:grpSpPr>
        <p:sp>
          <p:nvSpPr>
            <p:cNvPr id="7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30"/>
            <p:cNvGrpSpPr/>
            <p:nvPr/>
          </p:nvGrpSpPr>
          <p:grpSpPr>
            <a:xfrm>
              <a:off x="739068" y="1515168"/>
              <a:ext cx="8177919" cy="960327"/>
              <a:chOff x="739068" y="1515168"/>
              <a:chExt cx="8177919" cy="960327"/>
            </a:xfrm>
          </p:grpSpPr>
          <p:sp>
            <p:nvSpPr>
              <p:cNvPr id="9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TextBox 43"/>
              <p:cNvSpPr txBox="1"/>
              <p:nvPr/>
            </p:nvSpPr>
            <p:spPr>
              <a:xfrm>
                <a:off x="2132731" y="1706054"/>
                <a:ext cx="6784256" cy="769441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 TỰ LUẬN</a:t>
                </a:r>
              </a:p>
            </p:txBody>
          </p:sp>
        </p:grpSp>
      </p:grpSp>
      <p:pic>
        <p:nvPicPr>
          <p:cNvPr id="23" name="Picture 2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6157" y="3048000"/>
            <a:ext cx="5562600" cy="464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2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7600" y="9448800"/>
            <a:ext cx="5486400" cy="4267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678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25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25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25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250"/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250"/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250"/>
                                        <p:tgtEl>
                                          <p:spTgt spid="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250"/>
                                        <p:tgtEl>
                                          <p:spTgt spid="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250"/>
                                        <p:tgtEl>
                                          <p:spTgt spid="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250"/>
                                        <p:tgtEl>
                                          <p:spTgt spid="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250"/>
                                        <p:tgtEl>
                                          <p:spTgt spid="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250"/>
                                        <p:tgtEl>
                                          <p:spTgt spid="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250"/>
                                        <p:tgtEl>
                                          <p:spTgt spid="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250"/>
                                        <p:tgtEl>
                                          <p:spTgt spid="5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250"/>
                                        <p:tgtEl>
                                          <p:spTgt spid="5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6"/>
          <p:cNvGrpSpPr/>
          <p:nvPr/>
        </p:nvGrpSpPr>
        <p:grpSpPr>
          <a:xfrm>
            <a:off x="611108" y="1828798"/>
            <a:ext cx="22477491" cy="883305"/>
            <a:chOff x="7459670" y="7543800"/>
            <a:chExt cx="20216914" cy="1286816"/>
          </a:xfrm>
        </p:grpSpPr>
        <p:sp>
          <p:nvSpPr>
            <p:cNvPr id="44" name="TextBox 43"/>
            <p:cNvSpPr txBox="1"/>
            <p:nvPr/>
          </p:nvSpPr>
          <p:spPr>
            <a:xfrm>
              <a:off x="8993186" y="7620004"/>
              <a:ext cx="18683398" cy="121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7" name="Isosceles Triangle 44"/>
            <p:cNvSpPr/>
            <p:nvPr/>
          </p:nvSpPr>
          <p:spPr>
            <a:xfrm rot="16200000">
              <a:off x="7469937" y="7533533"/>
              <a:ext cx="143688" cy="164221"/>
            </a:xfrm>
            <a:custGeom>
              <a:avLst/>
              <a:gdLst>
                <a:gd name="connsiteX0" fmla="*/ 0 w 293725"/>
                <a:gd name="connsiteY0" fmla="*/ 164224 h 164224"/>
                <a:gd name="connsiteX1" fmla="*/ 146863 w 293725"/>
                <a:gd name="connsiteY1" fmla="*/ 0 h 164224"/>
                <a:gd name="connsiteX2" fmla="*/ 293725 w 293725"/>
                <a:gd name="connsiteY2" fmla="*/ 164224 h 164224"/>
                <a:gd name="connsiteX3" fmla="*/ 0 w 293725"/>
                <a:gd name="connsiteY3" fmla="*/ 164224 h 164224"/>
                <a:gd name="connsiteX0" fmla="*/ 2363 w 296088"/>
                <a:gd name="connsiteY0" fmla="*/ 164221 h 164221"/>
                <a:gd name="connsiteX1" fmla="*/ 0 w 296088"/>
                <a:gd name="connsiteY1" fmla="*/ 0 h 164221"/>
                <a:gd name="connsiteX2" fmla="*/ 296088 w 296088"/>
                <a:gd name="connsiteY2" fmla="*/ 164221 h 164221"/>
                <a:gd name="connsiteX3" fmla="*/ 2363 w 296088"/>
                <a:gd name="connsiteY3" fmla="*/ 164221 h 16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088" h="164221">
                  <a:moveTo>
                    <a:pt x="2363" y="164221"/>
                  </a:moveTo>
                  <a:cubicBezTo>
                    <a:pt x="1575" y="109481"/>
                    <a:pt x="788" y="54740"/>
                    <a:pt x="0" y="0"/>
                  </a:cubicBezTo>
                  <a:lnTo>
                    <a:pt x="296088" y="164221"/>
                  </a:lnTo>
                  <a:lnTo>
                    <a:pt x="2363" y="1642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5F288C5-516F-43B6-9063-DC25D5181539}"/>
                  </a:ext>
                </a:extLst>
              </p:cNvPr>
              <p:cNvSpPr/>
              <p:nvPr/>
            </p:nvSpPr>
            <p:spPr>
              <a:xfrm>
                <a:off x="0" y="2209800"/>
                <a:ext cx="23088599" cy="9587240"/>
              </a:xfrm>
              <a:prstGeom prst="rect">
                <a:avLst/>
              </a:prstGeom>
              <a:noFill/>
              <a:ln w="57150" cmpd="dbl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US" sz="4600" b="1" dirty="0">
                    <a:solidFill>
                      <a:srgbClr val="3333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BÀI 4: </a:t>
                </a:r>
                <a:r>
                  <a:rPr lang="en-US" sz="4800" dirty="0"/>
                  <a:t>Cho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chóp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𝑆</m:t>
                    </m:r>
                    <m:r>
                      <a:rPr lang="en-US" sz="4800">
                        <a:latin typeface="Cambria Math"/>
                      </a:rPr>
                      <m:t>.</m:t>
                    </m:r>
                    <m:r>
                      <a:rPr lang="en-US" sz="4800" i="1">
                        <a:latin typeface="Cambria Math"/>
                      </a:rPr>
                      <m:t>𝐴𝐵𝐶𝐷</m:t>
                    </m:r>
                  </m:oMath>
                </a14:m>
                <a:r>
                  <a:rPr lang="en-US" sz="4800" dirty="0" err="1"/>
                  <a:t>có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đáy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𝐴𝐵𝐶𝐷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hành</a:t>
                </a:r>
                <a:r>
                  <a:rPr lang="en-US" sz="4800" dirty="0"/>
                  <a:t>. </a:t>
                </a:r>
                <a:r>
                  <a:rPr lang="en-US" sz="4800" dirty="0" err="1"/>
                  <a:t>Gọi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𝐼</m:t>
                    </m:r>
                    <m:r>
                      <a:rPr lang="en-US" sz="4800">
                        <a:latin typeface="Cambria Math"/>
                      </a:rPr>
                      <m:t>,</m:t>
                    </m:r>
                    <m:r>
                      <a:rPr lang="en-US" sz="4800" i="1">
                        <a:latin typeface="Cambria Math"/>
                      </a:rPr>
                      <m:t> </m:t>
                    </m:r>
                    <m:r>
                      <a:rPr lang="en-US" sz="4800" i="1">
                        <a:latin typeface="Cambria Math"/>
                      </a:rPr>
                      <m:t>𝑀</m:t>
                    </m:r>
                    <m:r>
                      <a:rPr lang="en-US" sz="4800">
                        <a:latin typeface="Cambria Math"/>
                      </a:rPr>
                      <m:t>,</m:t>
                    </m:r>
                    <m:r>
                      <a:rPr lang="en-US" sz="4800" i="1">
                        <a:latin typeface="Cambria Math"/>
                      </a:rPr>
                      <m:t> </m:t>
                    </m:r>
                    <m:r>
                      <a:rPr lang="en-US" sz="4800" i="1">
                        <a:latin typeface="Cambria Math"/>
                      </a:rPr>
                      <m:t>𝑁</m:t>
                    </m:r>
                  </m:oMath>
                </a14:m>
                <a:r>
                  <a:rPr lang="en-US" sz="4800" dirty="0" err="1"/>
                  <a:t>lần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lượt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trung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𝐴𝐵</m:t>
                    </m:r>
                  </m:oMath>
                </a14:m>
                <a:r>
                  <a:rPr lang="en-US" sz="4800" dirty="0"/>
                  <a:t>,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𝐵𝐶</m:t>
                    </m:r>
                  </m:oMath>
                </a14:m>
                <a:r>
                  <a:rPr lang="en-US" sz="4800" dirty="0"/>
                  <a:t>,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𝐴𝐷</m:t>
                    </m:r>
                  </m:oMath>
                </a14:m>
                <a:r>
                  <a:rPr lang="en-US" sz="4800" dirty="0"/>
                  <a:t>,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𝐻</m:t>
                    </m:r>
                  </m:oMath>
                </a14:m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tùy</a:t>
                </a:r>
                <a:r>
                  <a:rPr lang="en-US" sz="4800" dirty="0"/>
                  <a:t> ý </a:t>
                </a:r>
                <a:r>
                  <a:rPr lang="en-US" sz="4800" dirty="0" err="1"/>
                  <a:t>thuộc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đoạn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𝑆𝐼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khác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𝑆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𝐼</m:t>
                    </m:r>
                    <m:r>
                      <a:rPr lang="en-US" sz="4800">
                        <a:latin typeface="Cambria Math"/>
                      </a:rPr>
                      <m:t>.</m:t>
                    </m:r>
                  </m:oMath>
                </a14:m>
                <a:r>
                  <a:rPr lang="en-US" sz="4800" dirty="0"/>
                  <a:t> </a:t>
                </a:r>
              </a:p>
              <a:p>
                <a:r>
                  <a:rPr lang="en-US" sz="4800" dirty="0">
                    <a:solidFill>
                      <a:srgbClr val="0000FF"/>
                    </a:solidFill>
                  </a:rPr>
                  <a:t>d/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Xác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định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thiết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diện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của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hình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chóp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solidFill>
                          <a:srgbClr val="0000FF"/>
                        </a:solidFill>
                        <a:latin typeface="Cambria Math"/>
                      </a:rPr>
                      <m:t>𝑆</m:t>
                    </m:r>
                    <m:r>
                      <a:rPr lang="en-US" sz="4800">
                        <a:solidFill>
                          <a:srgbClr val="0000FF"/>
                        </a:solidFill>
                        <a:latin typeface="Cambria Math"/>
                      </a:rPr>
                      <m:t>.</m:t>
                    </m:r>
                    <m:r>
                      <a:rPr lang="en-US" sz="4800" i="1">
                        <a:solidFill>
                          <a:srgbClr val="0000FF"/>
                        </a:solidFill>
                        <a:latin typeface="Cambria Math"/>
                      </a:rPr>
                      <m:t>𝐴𝐵𝐶𝐷</m:t>
                    </m:r>
                  </m:oMath>
                </a14:m>
                <a:r>
                  <a:rPr lang="en-US" sz="4800" dirty="0" err="1">
                    <a:solidFill>
                      <a:srgbClr val="0000FF"/>
                    </a:solidFill>
                  </a:rPr>
                  <a:t>cắt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bởi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mặt</a:t>
                </a:r>
                <a:r>
                  <a:rPr lang="en-US" sz="4800" dirty="0">
                    <a:solidFill>
                      <a:srgbClr val="0000FF"/>
                    </a:solidFill>
                  </a:rPr>
                  <a:t> </a:t>
                </a:r>
                <a:r>
                  <a:rPr lang="en-US" sz="4800" dirty="0" err="1">
                    <a:solidFill>
                      <a:srgbClr val="0000FF"/>
                    </a:solidFill>
                  </a:rPr>
                  <a:t>phẳng</a:t>
                </a:r>
                <a:r>
                  <a:rPr lang="en-US" sz="4800" dirty="0">
                    <a:solidFill>
                      <a:srgbClr val="0000FF"/>
                    </a:solidFill>
                  </a:rPr>
                  <a:t>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srgbClr val="0000FF"/>
                            </a:solidFill>
                            <a:latin typeface="Cambria Math"/>
                          </a:rPr>
                          <m:t>𝐻𝑀𝑁</m:t>
                        </m:r>
                      </m:e>
                    </m:d>
                  </m:oMath>
                </a14:m>
                <a:r>
                  <a:rPr lang="en-US" sz="4800" dirty="0">
                    <a:solidFill>
                      <a:srgbClr val="0000FF"/>
                    </a:solidFill>
                  </a:rPr>
                  <a:t>. </a:t>
                </a:r>
              </a:p>
              <a:p>
                <a:r>
                  <a:rPr lang="en-US" sz="4600" b="1" dirty="0" err="1">
                    <a:solidFill>
                      <a:srgbClr val="3333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Giải:</a:t>
                </a:r>
                <a:r>
                  <a:rPr lang="en-US" sz="4800" dirty="0" err="1"/>
                  <a:t>Ta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có</a:t>
                </a:r>
                <a:r>
                  <a:rPr lang="en-US" sz="4800" dirty="0"/>
                  <a:t>:</a:t>
                </a:r>
              </a:p>
              <a:p>
                <a:r>
                  <a:rPr lang="en-US" sz="4800" dirty="0"/>
                  <a:t>+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𝐻𝑁𝑀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∩</m:t>
                    </m:r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𝐴𝐵𝐶𝐷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𝑀𝑁</m:t>
                    </m:r>
                  </m:oMath>
                </a14:m>
                <a:r>
                  <a:rPr lang="en-US" sz="4800" dirty="0"/>
                  <a:t>  </a:t>
                </a:r>
              </a:p>
              <a:p>
                <a:r>
                  <a:rPr lang="en-US" sz="4800" dirty="0"/>
                  <a:t>+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𝐻𝑁𝑀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∩</m:t>
                    </m:r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𝑆𝐴𝐵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𝑃𝑄</m:t>
                    </m:r>
                  </m:oMath>
                </a14:m>
                <a:r>
                  <a:rPr lang="en-US" sz="4800" dirty="0"/>
                  <a:t>  </a:t>
                </a:r>
              </a:p>
              <a:p>
                <a:r>
                  <a:rPr lang="en-US" sz="4800" dirty="0"/>
                  <a:t>+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𝐻𝑁𝑀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∩</m:t>
                    </m:r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𝑆𝐴𝐷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𝑃𝑁</m:t>
                    </m:r>
                  </m:oMath>
                </a14:m>
                <a:endParaRPr lang="en-US" sz="4800" dirty="0"/>
              </a:p>
              <a:p>
                <a:r>
                  <a:rPr lang="en-US" sz="4800" dirty="0"/>
                  <a:t>+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𝐻𝑁𝑀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∩</m:t>
                    </m:r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𝑆𝐶𝐵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𝑀𝑄</m:t>
                    </m:r>
                  </m:oMath>
                </a14:m>
                <a:endParaRPr lang="en-US" sz="4800" dirty="0"/>
              </a:p>
              <a:p>
                <a:r>
                  <a:rPr lang="en-US" sz="4800" dirty="0" err="1"/>
                  <a:t>Thiết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diện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cần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tìm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thang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𝑀𝑁𝑃𝑄</m:t>
                    </m:r>
                  </m:oMath>
                </a14:m>
                <a:r>
                  <a:rPr lang="en-US" sz="4800" dirty="0"/>
                  <a:t> </a:t>
                </a:r>
              </a:p>
              <a:p>
                <a:r>
                  <a:rPr lang="en-US" sz="4800" dirty="0"/>
                  <a:t> </a:t>
                </a:r>
              </a:p>
              <a:p>
                <a:r>
                  <a:rPr lang="en-US" sz="4800" dirty="0"/>
                  <a:t> </a:t>
                </a:r>
              </a:p>
              <a:p>
                <a:r>
                  <a:rPr lang="en-US" sz="4800" dirty="0"/>
                  <a:t> </a:t>
                </a:r>
              </a:p>
              <a:p>
                <a:endParaRPr lang="en-US" sz="4600" b="1" dirty="0">
                  <a:solidFill>
                    <a:srgbClr val="3333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15F288C5-516F-43B6-9063-DC25D51815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209800"/>
                <a:ext cx="23088599" cy="9587240"/>
              </a:xfrm>
              <a:prstGeom prst="rect">
                <a:avLst/>
              </a:prstGeom>
              <a:blipFill rotWithShape="1">
                <a:blip r:embed="rId3"/>
                <a:stretch>
                  <a:fillRect l="-1188" t="-1527" r="-132"/>
                </a:stretch>
              </a:blipFill>
              <a:ln w="57150" cmpd="dbl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47"/>
          <p:cNvGrpSpPr/>
          <p:nvPr/>
        </p:nvGrpSpPr>
        <p:grpSpPr>
          <a:xfrm>
            <a:off x="853414" y="1219200"/>
            <a:ext cx="9472086" cy="968318"/>
            <a:chOff x="739068" y="1515168"/>
            <a:chExt cx="9473319" cy="968444"/>
          </a:xfrm>
        </p:grpSpPr>
        <p:sp>
          <p:nvSpPr>
            <p:cNvPr id="7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30"/>
            <p:cNvGrpSpPr/>
            <p:nvPr/>
          </p:nvGrpSpPr>
          <p:grpSpPr>
            <a:xfrm>
              <a:off x="739068" y="1515168"/>
              <a:ext cx="8177919" cy="960327"/>
              <a:chOff x="739068" y="1515168"/>
              <a:chExt cx="8177919" cy="960327"/>
            </a:xfrm>
          </p:grpSpPr>
          <p:sp>
            <p:nvSpPr>
              <p:cNvPr id="9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TextBox 43"/>
              <p:cNvSpPr txBox="1"/>
              <p:nvPr/>
            </p:nvSpPr>
            <p:spPr>
              <a:xfrm>
                <a:off x="2132731" y="1706054"/>
                <a:ext cx="6784256" cy="769441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 TỰ LUẬN</a:t>
                </a:r>
              </a:p>
            </p:txBody>
          </p:sp>
        </p:grpSp>
      </p:grpSp>
      <p:pic>
        <p:nvPicPr>
          <p:cNvPr id="23" name="Picture 2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9800" y="5181600"/>
            <a:ext cx="7848600" cy="661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678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25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25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25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250"/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250"/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250"/>
                                        <p:tgtEl>
                                          <p:spTgt spid="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250"/>
                                        <p:tgtEl>
                                          <p:spTgt spid="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250"/>
                                        <p:tgtEl>
                                          <p:spTgt spid="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250"/>
                                        <p:tgtEl>
                                          <p:spTgt spid="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250"/>
                                        <p:tgtEl>
                                          <p:spTgt spid="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250"/>
                                        <p:tgtEl>
                                          <p:spTgt spid="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roup 147"/>
          <p:cNvGrpSpPr/>
          <p:nvPr/>
        </p:nvGrpSpPr>
        <p:grpSpPr>
          <a:xfrm>
            <a:off x="1143000" y="2402231"/>
            <a:ext cx="23567119" cy="3541368"/>
            <a:chOff x="134375" y="2370447"/>
            <a:chExt cx="22200057" cy="1576773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34375" y="2370447"/>
              <a:ext cx="22200057" cy="1576773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177060">
                <a:defRPr/>
              </a:pPr>
              <a:r>
                <a:rPr lang="en-US" sz="6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006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BÀI HỌC HÔM NAY ĐẾN ĐÂY KẾT THÚC</a:t>
              </a:r>
            </a:p>
            <a:p>
              <a:pPr algn="ctr" defTabSz="2177060">
                <a:defRPr/>
              </a:pPr>
              <a:r>
                <a:rPr lang="en-US" sz="6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006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XIN CẢM ƠN CÁC EM ĐÃ THEO DÕI</a:t>
              </a:r>
            </a:p>
            <a:p>
              <a:pPr algn="ctr" defTabSz="2177060">
                <a:defRPr/>
              </a:pPr>
              <a:endParaRPr lang="en-US" sz="6600" dirty="0">
                <a:solidFill>
                  <a:srgbClr val="FF0066"/>
                </a:solidFill>
              </a:endParaRPr>
            </a:p>
          </p:txBody>
        </p:sp>
        <p:grpSp>
          <p:nvGrpSpPr>
            <p:cNvPr id="138" name="Group 11"/>
            <p:cNvGrpSpPr/>
            <p:nvPr/>
          </p:nvGrpSpPr>
          <p:grpSpPr bwMode="auto">
            <a:xfrm>
              <a:off x="1102938" y="2729018"/>
              <a:ext cx="433365" cy="468043"/>
              <a:chOff x="7440266" y="3398551"/>
              <a:chExt cx="757238" cy="765175"/>
            </a:xfrm>
            <a:solidFill>
              <a:schemeClr val="bg1">
                <a:lumMod val="95000"/>
              </a:schemeClr>
            </a:solidFill>
          </p:grpSpPr>
          <p:sp>
            <p:nvSpPr>
              <p:cNvPr id="141" name="Freeform 140"/>
              <p:cNvSpPr>
                <a:spLocks noEditPoints="1"/>
              </p:cNvSpPr>
              <p:nvPr/>
            </p:nvSpPr>
            <p:spPr bwMode="auto">
              <a:xfrm>
                <a:off x="7440266" y="3436652"/>
                <a:ext cx="344488" cy="344489"/>
              </a:xfrm>
              <a:custGeom>
                <a:avLst/>
                <a:gdLst/>
                <a:ahLst/>
                <a:cxnLst>
                  <a:cxn ang="0">
                    <a:pos x="33" y="184"/>
                  </a:cxn>
                  <a:cxn ang="0">
                    <a:pos x="181" y="184"/>
                  </a:cxn>
                  <a:cxn ang="0">
                    <a:pos x="181" y="33"/>
                  </a:cxn>
                  <a:cxn ang="0">
                    <a:pos x="33" y="33"/>
                  </a:cxn>
                  <a:cxn ang="0">
                    <a:pos x="33" y="184"/>
                  </a:cxn>
                  <a:cxn ang="0">
                    <a:pos x="217" y="217"/>
                  </a:cxn>
                  <a:cxn ang="0">
                    <a:pos x="0" y="217"/>
                  </a:cxn>
                  <a:cxn ang="0">
                    <a:pos x="0" y="0"/>
                  </a:cxn>
                  <a:cxn ang="0">
                    <a:pos x="217" y="0"/>
                  </a:cxn>
                  <a:cxn ang="0">
                    <a:pos x="217" y="217"/>
                  </a:cxn>
                </a:cxnLst>
                <a:rect l="0" t="0" r="r" b="b"/>
                <a:pathLst>
                  <a:path w="217" h="217">
                    <a:moveTo>
                      <a:pt x="33" y="184"/>
                    </a:moveTo>
                    <a:lnTo>
                      <a:pt x="181" y="184"/>
                    </a:lnTo>
                    <a:lnTo>
                      <a:pt x="181" y="33"/>
                    </a:lnTo>
                    <a:lnTo>
                      <a:pt x="33" y="33"/>
                    </a:lnTo>
                    <a:lnTo>
                      <a:pt x="33" y="184"/>
                    </a:lnTo>
                    <a:close/>
                    <a:moveTo>
                      <a:pt x="217" y="217"/>
                    </a:moveTo>
                    <a:lnTo>
                      <a:pt x="0" y="217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217" y="21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2177060">
                  <a:defRPr/>
                </a:pPr>
                <a:endParaRPr lang="en-US" sz="3200"/>
              </a:p>
            </p:txBody>
          </p:sp>
          <p:sp>
            <p:nvSpPr>
              <p:cNvPr id="142" name="Freeform 141"/>
              <p:cNvSpPr>
                <a:spLocks noEditPoints="1"/>
              </p:cNvSpPr>
              <p:nvPr/>
            </p:nvSpPr>
            <p:spPr bwMode="auto">
              <a:xfrm>
                <a:off x="7440266" y="3814473"/>
                <a:ext cx="344488" cy="349251"/>
              </a:xfrm>
              <a:custGeom>
                <a:avLst/>
                <a:gdLst/>
                <a:ahLst/>
                <a:cxnLst>
                  <a:cxn ang="0">
                    <a:pos x="33" y="185"/>
                  </a:cxn>
                  <a:cxn ang="0">
                    <a:pos x="181" y="185"/>
                  </a:cxn>
                  <a:cxn ang="0">
                    <a:pos x="181" y="36"/>
                  </a:cxn>
                  <a:cxn ang="0">
                    <a:pos x="33" y="36"/>
                  </a:cxn>
                  <a:cxn ang="0">
                    <a:pos x="33" y="185"/>
                  </a:cxn>
                  <a:cxn ang="0">
                    <a:pos x="217" y="220"/>
                  </a:cxn>
                  <a:cxn ang="0">
                    <a:pos x="0" y="220"/>
                  </a:cxn>
                  <a:cxn ang="0">
                    <a:pos x="0" y="0"/>
                  </a:cxn>
                  <a:cxn ang="0">
                    <a:pos x="217" y="0"/>
                  </a:cxn>
                  <a:cxn ang="0">
                    <a:pos x="217" y="220"/>
                  </a:cxn>
                </a:cxnLst>
                <a:rect l="0" t="0" r="r" b="b"/>
                <a:pathLst>
                  <a:path w="217" h="220">
                    <a:moveTo>
                      <a:pt x="33" y="185"/>
                    </a:moveTo>
                    <a:lnTo>
                      <a:pt x="181" y="185"/>
                    </a:lnTo>
                    <a:lnTo>
                      <a:pt x="181" y="36"/>
                    </a:lnTo>
                    <a:lnTo>
                      <a:pt x="33" y="36"/>
                    </a:lnTo>
                    <a:lnTo>
                      <a:pt x="33" y="185"/>
                    </a:lnTo>
                    <a:close/>
                    <a:moveTo>
                      <a:pt x="217" y="220"/>
                    </a:moveTo>
                    <a:lnTo>
                      <a:pt x="0" y="220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217" y="2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2177060">
                  <a:defRPr/>
                </a:pPr>
                <a:endParaRPr lang="en-US" sz="3200"/>
              </a:p>
            </p:txBody>
          </p:sp>
          <p:sp>
            <p:nvSpPr>
              <p:cNvPr id="143" name="Freeform 142"/>
              <p:cNvSpPr>
                <a:spLocks/>
              </p:cNvSpPr>
              <p:nvPr/>
            </p:nvSpPr>
            <p:spPr bwMode="auto">
              <a:xfrm>
                <a:off x="7506941" y="3398551"/>
                <a:ext cx="341313" cy="288925"/>
              </a:xfrm>
              <a:custGeom>
                <a:avLst/>
                <a:gdLst/>
                <a:ahLst/>
                <a:cxnLst>
                  <a:cxn ang="0">
                    <a:pos x="76" y="182"/>
                  </a:cxn>
                  <a:cxn ang="0">
                    <a:pos x="0" y="114"/>
                  </a:cxn>
                  <a:cxn ang="0">
                    <a:pos x="24" y="88"/>
                  </a:cxn>
                  <a:cxn ang="0">
                    <a:pos x="73" y="132"/>
                  </a:cxn>
                  <a:cxn ang="0">
                    <a:pos x="187" y="0"/>
                  </a:cxn>
                  <a:cxn ang="0">
                    <a:pos x="215" y="24"/>
                  </a:cxn>
                  <a:cxn ang="0">
                    <a:pos x="76" y="182"/>
                  </a:cxn>
                </a:cxnLst>
                <a:rect l="0" t="0" r="r" b="b"/>
                <a:pathLst>
                  <a:path w="215" h="182">
                    <a:moveTo>
                      <a:pt x="76" y="182"/>
                    </a:moveTo>
                    <a:lnTo>
                      <a:pt x="0" y="114"/>
                    </a:lnTo>
                    <a:lnTo>
                      <a:pt x="24" y="88"/>
                    </a:lnTo>
                    <a:lnTo>
                      <a:pt x="73" y="132"/>
                    </a:lnTo>
                    <a:lnTo>
                      <a:pt x="187" y="0"/>
                    </a:lnTo>
                    <a:lnTo>
                      <a:pt x="215" y="24"/>
                    </a:lnTo>
                    <a:lnTo>
                      <a:pt x="76" y="18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2177060">
                  <a:defRPr/>
                </a:pPr>
                <a:endParaRPr lang="en-US" sz="3200"/>
              </a:p>
            </p:txBody>
          </p:sp>
          <p:sp>
            <p:nvSpPr>
              <p:cNvPr id="144" name="Rectangle 143"/>
              <p:cNvSpPr>
                <a:spLocks noChangeArrowheads="1"/>
              </p:cNvSpPr>
              <p:nvPr/>
            </p:nvSpPr>
            <p:spPr bwMode="auto">
              <a:xfrm>
                <a:off x="7840316" y="4100226"/>
                <a:ext cx="357188" cy="635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defTabSz="2177060">
                  <a:defRPr/>
                </a:pPr>
                <a:endParaRPr lang="en-US" sz="3200"/>
              </a:p>
            </p:txBody>
          </p:sp>
          <p:sp>
            <p:nvSpPr>
              <p:cNvPr id="145" name="Rectangle 144"/>
              <p:cNvSpPr>
                <a:spLocks noChangeArrowheads="1"/>
              </p:cNvSpPr>
              <p:nvPr/>
            </p:nvSpPr>
            <p:spPr bwMode="auto">
              <a:xfrm>
                <a:off x="7840316" y="3717639"/>
                <a:ext cx="357188" cy="635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defTabSz="2177060">
                  <a:defRPr/>
                </a:pPr>
                <a:endParaRPr lang="en-US" sz="3200"/>
              </a:p>
            </p:txBody>
          </p:sp>
          <p:sp>
            <p:nvSpPr>
              <p:cNvPr id="146" name="Rectangle 145"/>
              <p:cNvSpPr>
                <a:spLocks noChangeArrowheads="1"/>
              </p:cNvSpPr>
              <p:nvPr/>
            </p:nvSpPr>
            <p:spPr bwMode="auto">
              <a:xfrm>
                <a:off x="7840316" y="3973225"/>
                <a:ext cx="357188" cy="635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defTabSz="2177060">
                  <a:defRPr/>
                </a:pPr>
                <a:endParaRPr lang="en-US" sz="3200"/>
              </a:p>
            </p:txBody>
          </p:sp>
          <p:sp>
            <p:nvSpPr>
              <p:cNvPr id="147" name="Rectangle 146"/>
              <p:cNvSpPr>
                <a:spLocks noChangeArrowheads="1"/>
              </p:cNvSpPr>
              <p:nvPr/>
            </p:nvSpPr>
            <p:spPr bwMode="auto">
              <a:xfrm>
                <a:off x="7840316" y="3590640"/>
                <a:ext cx="357188" cy="635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defTabSz="2177060">
                  <a:defRPr/>
                </a:pPr>
                <a:endParaRPr lang="en-US" sz="3200"/>
              </a:p>
            </p:txBody>
          </p:sp>
        </p:grpSp>
      </p:grpSp>
      <p:sp>
        <p:nvSpPr>
          <p:cNvPr id="3" name="Rectangle 2"/>
          <p:cNvSpPr/>
          <p:nvPr/>
        </p:nvSpPr>
        <p:spPr>
          <a:xfrm>
            <a:off x="9265173" y="4681282"/>
            <a:ext cx="184731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14" name="Rounded Rectangle 13"/>
          <p:cNvSpPr/>
          <p:nvPr/>
        </p:nvSpPr>
        <p:spPr bwMode="auto">
          <a:xfrm>
            <a:off x="1142999" y="6248400"/>
            <a:ext cx="23567119" cy="7467600"/>
          </a:xfrm>
          <a:prstGeom prst="roundRect">
            <a:avLst>
              <a:gd name="adj" fmla="val 5492"/>
            </a:avLst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177060">
              <a:defRPr/>
            </a:pPr>
            <a:endParaRPr lang="en-US" sz="6600" dirty="0">
              <a:solidFill>
                <a:srgbClr val="FF0066"/>
              </a:solidFill>
            </a:endParaRPr>
          </a:p>
        </p:txBody>
      </p:sp>
      <p:pic>
        <p:nvPicPr>
          <p:cNvPr id="13" name="Picture 8" descr="Picture 07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8" t="11857" r="14910"/>
          <a:stretch/>
        </p:blipFill>
        <p:spPr bwMode="auto">
          <a:xfrm>
            <a:off x="8671843" y="6248400"/>
            <a:ext cx="7101557" cy="746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423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1205338" y="6941404"/>
            <a:ext cx="23178662" cy="6545132"/>
            <a:chOff x="1205494" y="6941416"/>
            <a:chExt cx="22139783" cy="6545984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1416"/>
              <a:ext cx="3493741" cy="831105"/>
              <a:chOff x="1205494" y="6941416"/>
              <a:chExt cx="3493741" cy="831105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057667" y="6941416"/>
                <a:ext cx="2641568" cy="83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 err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</a:t>
                </a:r>
                <a:r>
                  <a:rPr lang="en-US" sz="4800" b="1" dirty="0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</a:t>
                </a:r>
                <a:r>
                  <a:rPr lang="en-US" sz="4800" b="1" dirty="0" err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giải</a:t>
                </a:r>
                <a:endParaRPr lang="en-US" sz="4800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381000" y="2362200"/>
            <a:ext cx="24003000" cy="4087555"/>
            <a:chOff x="992187" y="2564544"/>
            <a:chExt cx="22353091" cy="4088087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177060">
                <a:defRPr/>
              </a:pPr>
              <a:endParaRPr lang="en-US" sz="32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77060"/>
                <a:endParaRPr 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77060"/>
                <a:endParaRPr lang="en-US" sz="3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2177060">
                  <a:defRPr/>
                </a:pP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6" y="1718346"/>
                <a:ext cx="3173468" cy="813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4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4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1.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15633294" y="11669888"/>
                <a:ext cx="2500565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800" b="1" i="0" spc="-15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800" b="1" spc="-1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33294" y="11669888"/>
                <a:ext cx="2500565" cy="83099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152400" y="2272284"/>
                <a:ext cx="24231601" cy="48215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800" dirty="0"/>
                  <a:t>                         Cho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𝑢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≠</m:t>
                    </m:r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>
                            <a:latin typeface="Cambria Math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𝑀</m:t>
                    </m:r>
                    <m:r>
                      <a:rPr lang="en-US" sz="4800">
                        <a:latin typeface="Cambria Math"/>
                      </a:rPr>
                      <m:t>.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Nếu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tịnh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tiến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theo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𝑢</m:t>
                        </m:r>
                      </m:e>
                    </m:acc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biến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𝑀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thành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𝑀</m:t>
                    </m:r>
                    <m:r>
                      <a:rPr lang="en-US" sz="4800" i="1">
                        <a:latin typeface="Cambria Math"/>
                      </a:rPr>
                      <m:t>′</m:t>
                    </m:r>
                  </m:oMath>
                </a14:m>
                <a:r>
                  <a:rPr lang="en-US" sz="4800" dirty="0"/>
                  <a:t> </a:t>
                </a:r>
              </a:p>
              <a:p>
                <a:r>
                  <a:rPr lang="en-US" sz="4800" dirty="0"/>
                  <a:t>         </a:t>
                </a:r>
                <a:r>
                  <a:rPr lang="en-US" sz="4800" dirty="0" err="1"/>
                  <a:t>thì</a:t>
                </a:r>
                <a:r>
                  <a:rPr lang="en-US" sz="4800" dirty="0"/>
                  <a:t> </a:t>
                </a:r>
                <a:r>
                  <a:rPr lang="en-US" sz="4800" dirty="0" err="1"/>
                  <a:t>khẳng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định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nào</a:t>
                </a:r>
                <a:r>
                  <a:rPr lang="en-US" sz="4800" dirty="0"/>
                  <a:t> </a:t>
                </a:r>
                <a:r>
                  <a:rPr lang="en-US" sz="4800" dirty="0" err="1"/>
                  <a:t>sau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đây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đúng</a:t>
                </a:r>
                <a:r>
                  <a:rPr lang="en-US" sz="4800" dirty="0"/>
                  <a:t> ? </a:t>
                </a:r>
              </a:p>
              <a:p>
                <a:r>
                  <a:rPr lang="en-US" sz="4800" dirty="0"/>
                  <a:t>         A.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eqArr>
                          <m:eqArrPr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4800" i="1">
                                <a:latin typeface="Cambria Math"/>
                              </a:rPr>
                              <m:t>    </m:t>
                            </m:r>
                          </m:e>
                          <m:e>
                            <m:r>
                              <a:rPr lang="en-US" sz="4800" i="1">
                                <a:latin typeface="Cambria Math"/>
                              </a:rPr>
                              <m:t>𝑀𝑀</m:t>
                            </m:r>
                            <m:r>
                              <a:rPr lang="en-US" sz="4800" i="1">
                                <a:latin typeface="Cambria Math"/>
                              </a:rPr>
                              <m:t>′</m:t>
                            </m:r>
                          </m:e>
                        </m:eqAr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𝑢</m:t>
                        </m:r>
                      </m:e>
                    </m:acc>
                  </m:oMath>
                </a14:m>
                <a:r>
                  <a:rPr lang="en-US" sz="4800" dirty="0"/>
                  <a:t>.           B.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𝑀𝑀</m:t>
                        </m:r>
                        <m:r>
                          <a:rPr lang="en-US" sz="4800" i="1">
                            <a:latin typeface="Cambria Math"/>
                          </a:rPr>
                          <m:t>′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𝑢</m:t>
                        </m:r>
                      </m:e>
                    </m:acc>
                  </m:oMath>
                </a14:m>
                <a:r>
                  <a:rPr lang="en-US" sz="4800" dirty="0"/>
                  <a:t>.              C.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𝑀</m:t>
                        </m:r>
                        <m:r>
                          <a:rPr lang="en-US" sz="4800" i="1">
                            <a:latin typeface="Cambria Math"/>
                          </a:rPr>
                          <m:t>′</m:t>
                        </m:r>
                        <m:r>
                          <a:rPr lang="en-US" sz="4800" i="1">
                            <a:latin typeface="Cambria Math"/>
                          </a:rPr>
                          <m:t>𝑀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𝑢</m:t>
                        </m:r>
                      </m:e>
                    </m:acc>
                  </m:oMath>
                </a14:m>
                <a:r>
                  <a:rPr lang="en-US" sz="4800" dirty="0"/>
                  <a:t>.              D.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𝑀𝑀</m:t>
                        </m:r>
                        <m:r>
                          <a:rPr lang="en-US" sz="4800" i="1">
                            <a:latin typeface="Cambria Math"/>
                          </a:rPr>
                          <m:t>′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𝑢</m:t>
                        </m:r>
                      </m:e>
                    </m:acc>
                  </m:oMath>
                </a14:m>
                <a:r>
                  <a:rPr lang="en-US" sz="4800" dirty="0"/>
                  <a:t>.</a:t>
                </a:r>
              </a:p>
              <a:p>
                <a:endParaRPr lang="en-US" sz="4800" dirty="0"/>
              </a:p>
              <a:p>
                <a:endParaRPr lang="en-US" sz="4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endParaRPr lang="vi-VN" sz="4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2272284"/>
                <a:ext cx="24231601" cy="4821513"/>
              </a:xfrm>
              <a:prstGeom prst="rect">
                <a:avLst/>
              </a:prstGeom>
              <a:blipFill rotWithShape="1">
                <a:blip r:embed="rId4"/>
                <a:stretch>
                  <a:fillRect l="-1132" t="-759" b="-54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9" name="Group 47"/>
          <p:cNvGrpSpPr/>
          <p:nvPr/>
        </p:nvGrpSpPr>
        <p:grpSpPr>
          <a:xfrm>
            <a:off x="909007" y="1567608"/>
            <a:ext cx="9472086" cy="968318"/>
            <a:chOff x="739068" y="1515168"/>
            <a:chExt cx="9473319" cy="968444"/>
          </a:xfrm>
        </p:grpSpPr>
        <p:sp>
          <p:nvSpPr>
            <p:cNvPr id="60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1" name="Group 30"/>
            <p:cNvGrpSpPr/>
            <p:nvPr/>
          </p:nvGrpSpPr>
          <p:grpSpPr>
            <a:xfrm>
              <a:off x="739068" y="1515168"/>
              <a:ext cx="8177919" cy="960327"/>
              <a:chOff x="739068" y="1515168"/>
              <a:chExt cx="8177919" cy="960327"/>
            </a:xfrm>
          </p:grpSpPr>
          <p:sp>
            <p:nvSpPr>
              <p:cNvPr id="63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TextBox 43"/>
              <p:cNvSpPr txBox="1"/>
              <p:nvPr/>
            </p:nvSpPr>
            <p:spPr>
              <a:xfrm>
                <a:off x="2132731" y="1706054"/>
                <a:ext cx="6784256" cy="769441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TRẮC NGHIỆM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2469076-222B-4580-A179-D816FB27383F}"/>
                  </a:ext>
                </a:extLst>
              </p:cNvPr>
              <p:cNvSpPr/>
              <p:nvPr/>
            </p:nvSpPr>
            <p:spPr>
              <a:xfrm>
                <a:off x="3570483" y="8297552"/>
                <a:ext cx="15395817" cy="16616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Theo định </a:t>
                </a:r>
                <a:r>
                  <a:rPr lang="en-US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nghĩa</a:t>
                </a:r>
                <a:r>
                  <a:rPr lang="en-US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phép</a:t>
                </a:r>
                <a:r>
                  <a:rPr lang="en-US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tịnh tiến: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600" b="0" i="1" smtClean="0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6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600" b="0" i="1" smtClean="0">
                                <a:latin typeface="Cambria Math"/>
                              </a:rPr>
                              <m:t>𝑉</m:t>
                            </m:r>
                          </m:e>
                        </m:acc>
                      </m:sub>
                    </m:sSub>
                    <m:d>
                      <m:dPr>
                        <m:ctrlPr>
                          <a:rPr lang="en-US" sz="4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600" i="1" smtClean="0">
                            <a:latin typeface="Cambria Math"/>
                          </a:rPr>
                          <m:t>𝑀</m:t>
                        </m:r>
                      </m:e>
                    </m:d>
                    <m:r>
                      <a:rPr lang="en-US" sz="46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4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600" b="0" i="1" smtClean="0">
                            <a:latin typeface="Cambria Math"/>
                          </a:rPr>
                          <m:t>𝑀</m:t>
                        </m:r>
                      </m:e>
                      <m:sup>
                        <m:r>
                          <a:rPr lang="en-US" sz="4600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4600" b="0" i="1" smtClean="0">
                        <a:latin typeface="Cambria Math"/>
                        <a:ea typeface="Cambria Math"/>
                      </a:rPr>
                      <m:t>↔</m:t>
                    </m:r>
                    <m:acc>
                      <m:accPr>
                        <m:chr m:val="⃗"/>
                        <m:ctrlPr>
                          <a:rPr lang="en-US" sz="46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sz="4600" b="0" i="1" smtClean="0">
                            <a:latin typeface="Cambria Math"/>
                            <a:ea typeface="Cambria Math"/>
                          </a:rPr>
                          <m:t>𝑀</m:t>
                        </m:r>
                        <m:sSup>
                          <m:sSupPr>
                            <m:ctrlPr>
                              <a:rPr lang="en-US" sz="46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US" sz="4600" b="0" i="1" smtClean="0">
                                <a:latin typeface="Cambria Math"/>
                                <a:ea typeface="Cambria Math"/>
                              </a:rPr>
                              <m:t>𝑀</m:t>
                            </m:r>
                          </m:e>
                          <m:sup>
                            <m:r>
                              <a:rPr lang="en-US" sz="4600" b="0" i="1" smtClean="0">
                                <a:latin typeface="Cambria Math"/>
                                <a:ea typeface="Cambria Math"/>
                              </a:rPr>
                              <m:t>′</m:t>
                            </m:r>
                          </m:sup>
                        </m:sSup>
                      </m:e>
                    </m:acc>
                    <m:r>
                      <a:rPr lang="en-US" sz="4600" b="0" i="1" smtClean="0"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6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600" b="0" i="1" smtClean="0">
                            <a:latin typeface="Cambria Math"/>
                          </a:rPr>
                          <m:t>𝑢</m:t>
                        </m:r>
                      </m:e>
                    </m:acc>
                  </m:oMath>
                </a14:m>
                <a:r>
                  <a:rPr lang="en-US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</a:p>
              <a:p>
                <a:endParaRPr lang="en-US" sz="4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F2469076-222B-4580-A179-D816FB2738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0483" y="8297552"/>
                <a:ext cx="15395817" cy="1661609"/>
              </a:xfrm>
              <a:prstGeom prst="rect">
                <a:avLst/>
              </a:prstGeom>
              <a:blipFill rotWithShape="1">
                <a:blip r:embed="rId5"/>
                <a:stretch>
                  <a:fillRect l="-1703" t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Oval 48"/>
              <p:cNvSpPr/>
              <p:nvPr/>
            </p:nvSpPr>
            <p:spPr>
              <a:xfrm>
                <a:off x="933648" y="3920922"/>
                <a:ext cx="1072553" cy="1072553"/>
              </a:xfrm>
              <a:prstGeom prst="ellipse">
                <a:avLst/>
              </a:prstGeom>
              <a:solidFill>
                <a:srgbClr val="FFC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b="1" i="1" smtClean="0">
                          <a:ln w="22225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FF0000"/>
                          </a:solidFill>
                          <a:latin typeface="Cambria Math"/>
                          <a:cs typeface="Arial" pitchFamily="34" charset="0"/>
                        </a:rPr>
                        <m:t>𝑨</m:t>
                      </m:r>
                    </m:oMath>
                  </m:oMathPara>
                </a14:m>
                <a:endParaRPr lang="en-US" sz="48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9" name="Oval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648" y="3920922"/>
                <a:ext cx="1072553" cy="1072553"/>
              </a:xfrm>
              <a:prstGeom prst="ellipse">
                <a:avLst/>
              </a:prstGeom>
              <a:blipFill rotWithShape="1">
                <a:blip r:embed="rId6"/>
                <a:stretch>
                  <a:fillRect r="-9341" b="-15934"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7034" y="9296400"/>
            <a:ext cx="3657600" cy="3429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395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1205338" y="6941404"/>
            <a:ext cx="22136901" cy="6545132"/>
            <a:chOff x="1205494" y="6941416"/>
            <a:chExt cx="22139783" cy="6545984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1416"/>
              <a:ext cx="3493741" cy="831105"/>
              <a:chOff x="1205494" y="6941416"/>
              <a:chExt cx="3493741" cy="831105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057667" y="6941416"/>
                <a:ext cx="2641568" cy="83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 err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</a:t>
                </a:r>
                <a:r>
                  <a:rPr lang="en-US" sz="4800" b="1" dirty="0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</a:t>
                </a:r>
                <a:r>
                  <a:rPr lang="en-US" sz="4800" b="1" dirty="0" err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giải</a:t>
                </a:r>
                <a:endParaRPr lang="en-US" sz="4800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381000" y="2362200"/>
            <a:ext cx="23391942" cy="4087555"/>
            <a:chOff x="992187" y="2564544"/>
            <a:chExt cx="22353091" cy="4088087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177060">
                <a:defRPr/>
              </a:pPr>
              <a:endParaRPr lang="en-US" sz="32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77060"/>
                <a:endParaRPr 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77060"/>
                <a:endParaRPr lang="en-US" sz="3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2177060">
                  <a:defRPr/>
                </a:pP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6" y="1718346"/>
                <a:ext cx="3173468" cy="813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4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4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2.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15633294" y="11669888"/>
                <a:ext cx="2500565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800" b="1" i="0" spc="-15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800" b="1" spc="-1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33294" y="11669888"/>
                <a:ext cx="2500565" cy="83099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1911380" y="2494581"/>
                <a:ext cx="22565882" cy="47250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800" dirty="0"/>
                  <a:t>              </a:t>
                </a:r>
                <a:r>
                  <a:rPr lang="en-US" sz="4800" dirty="0" err="1"/>
                  <a:t>Trong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các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mệnh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đề</a:t>
                </a:r>
                <a:r>
                  <a:rPr lang="en-US" sz="4800" dirty="0"/>
                  <a:t> </a:t>
                </a:r>
                <a:r>
                  <a:rPr lang="en-US" sz="4800" dirty="0" err="1"/>
                  <a:t>sau</a:t>
                </a:r>
                <a:r>
                  <a:rPr lang="en-US" sz="4800" dirty="0"/>
                  <a:t>, </a:t>
                </a:r>
                <a:r>
                  <a:rPr lang="en-US" sz="4800" dirty="0" err="1"/>
                  <a:t>mệnh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đề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nào</a:t>
                </a:r>
                <a:r>
                  <a:rPr lang="en-US" sz="4800" dirty="0"/>
                  <a:t> </a:t>
                </a:r>
                <a:r>
                  <a:rPr lang="en-US" sz="4800" b="1" i="1" dirty="0" err="1"/>
                  <a:t>sai</a:t>
                </a:r>
                <a:r>
                  <a:rPr lang="en-US" sz="4800" dirty="0"/>
                  <a:t> ?</a:t>
                </a:r>
              </a:p>
              <a:p>
                <a:r>
                  <a:rPr lang="en-US" sz="4800" b="1" dirty="0"/>
                  <a:t>A</a:t>
                </a:r>
                <a:r>
                  <a:rPr lang="en-US" sz="4800" dirty="0"/>
                  <a:t>.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quay </a:t>
                </a:r>
                <a:r>
                  <a:rPr lang="en-US" sz="4800" dirty="0" err="1"/>
                  <a:t>tâm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𝑂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góc</a:t>
                </a:r>
                <a:r>
                  <a:rPr lang="en-US" sz="4800" dirty="0"/>
                  <a:t> quay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/>
                          </a:rPr>
                          <m:t>𝜋</m:t>
                        </m:r>
                      </m:num>
                      <m:den>
                        <m:r>
                          <a:rPr lang="en-US" sz="480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biến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thành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vuông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góc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với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nó</a:t>
                </a:r>
                <a:r>
                  <a:rPr lang="en-US" sz="4800" dirty="0"/>
                  <a:t>.</a:t>
                </a:r>
              </a:p>
              <a:p>
                <a:r>
                  <a:rPr lang="en-US" sz="4800" b="1" dirty="0"/>
                  <a:t>B.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đối</a:t>
                </a:r>
                <a:r>
                  <a:rPr lang="en-US" sz="4800" dirty="0"/>
                  <a:t> </a:t>
                </a:r>
                <a:r>
                  <a:rPr lang="en-US" sz="4800" dirty="0" err="1"/>
                  <a:t>xứng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tâm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biến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đoạn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thành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đoạn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bằng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nó</a:t>
                </a:r>
                <a:r>
                  <a:rPr lang="en-US" sz="4800" dirty="0"/>
                  <a:t>.</a:t>
                </a:r>
              </a:p>
              <a:p>
                <a:r>
                  <a:rPr lang="en-US" sz="4800" b="1" dirty="0"/>
                  <a:t>C</a:t>
                </a:r>
                <a:r>
                  <a:rPr lang="en-US" sz="4800" dirty="0"/>
                  <a:t>.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đối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trục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biến</a:t>
                </a:r>
                <a:r>
                  <a:rPr lang="en-US" sz="4800" dirty="0"/>
                  <a:t> tam </a:t>
                </a:r>
                <a:r>
                  <a:rPr lang="en-US" sz="4800" dirty="0" err="1"/>
                  <a:t>giác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thành</a:t>
                </a:r>
                <a:r>
                  <a:rPr lang="en-US" sz="4800" dirty="0"/>
                  <a:t> tam </a:t>
                </a:r>
                <a:r>
                  <a:rPr lang="en-US" sz="4800" dirty="0" err="1"/>
                  <a:t>giác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bằng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nó</a:t>
                </a:r>
                <a:r>
                  <a:rPr lang="en-US" sz="4800" dirty="0"/>
                  <a:t>.</a:t>
                </a:r>
              </a:p>
              <a:p>
                <a:r>
                  <a:rPr lang="en-US" sz="4800" b="1" dirty="0"/>
                  <a:t>D</a:t>
                </a:r>
                <a:r>
                  <a:rPr lang="en-US" sz="4800" dirty="0"/>
                  <a:t>.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tịnh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tiến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biến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thành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song </a:t>
                </a:r>
                <a:r>
                  <a:rPr lang="en-US" sz="4800" dirty="0" err="1"/>
                  <a:t>song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với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nó</a:t>
                </a:r>
                <a:r>
                  <a:rPr lang="en-US" sz="4800" dirty="0"/>
                  <a:t>.</a:t>
                </a:r>
              </a:p>
              <a:p>
                <a:endParaRPr lang="vi-VN" sz="4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1380" y="2494581"/>
                <a:ext cx="22565882" cy="4725011"/>
              </a:xfrm>
              <a:prstGeom prst="rect">
                <a:avLst/>
              </a:prstGeom>
              <a:blipFill rotWithShape="1">
                <a:blip r:embed="rId4"/>
                <a:stretch>
                  <a:fillRect l="-1243" t="-28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9" name="Group 47"/>
          <p:cNvGrpSpPr/>
          <p:nvPr/>
        </p:nvGrpSpPr>
        <p:grpSpPr>
          <a:xfrm>
            <a:off x="909007" y="1567608"/>
            <a:ext cx="9472086" cy="968318"/>
            <a:chOff x="739068" y="1515168"/>
            <a:chExt cx="9473319" cy="968444"/>
          </a:xfrm>
        </p:grpSpPr>
        <p:sp>
          <p:nvSpPr>
            <p:cNvPr id="60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1" name="Group 30"/>
            <p:cNvGrpSpPr/>
            <p:nvPr/>
          </p:nvGrpSpPr>
          <p:grpSpPr>
            <a:xfrm>
              <a:off x="739068" y="1515168"/>
              <a:ext cx="8177919" cy="960327"/>
              <a:chOff x="739068" y="1515168"/>
              <a:chExt cx="8177919" cy="960327"/>
            </a:xfrm>
          </p:grpSpPr>
          <p:sp>
            <p:nvSpPr>
              <p:cNvPr id="63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TextBox 43"/>
              <p:cNvSpPr txBox="1"/>
              <p:nvPr/>
            </p:nvSpPr>
            <p:spPr>
              <a:xfrm>
                <a:off x="2132731" y="1706054"/>
                <a:ext cx="6784256" cy="769441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TRẮC NGHIỆM</a:t>
                </a:r>
              </a:p>
            </p:txBody>
          </p:sp>
        </p:grp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2469076-222B-4580-A179-D816FB27383F}"/>
              </a:ext>
            </a:extLst>
          </p:cNvPr>
          <p:cNvSpPr/>
          <p:nvPr/>
        </p:nvSpPr>
        <p:spPr>
          <a:xfrm>
            <a:off x="1374029" y="7916928"/>
            <a:ext cx="21638371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mệnh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đề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A, B, C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đều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đúng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tính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chất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phép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phép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đối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xứng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tâm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phép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đối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xứng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4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trục</a:t>
            </a:r>
            <a:r>
              <a:rPr lang="fr-FR" sz="4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. </a:t>
            </a:r>
            <a:r>
              <a:rPr lang="en-US" sz="5400" dirty="0" err="1"/>
              <a:t>Phép</a:t>
            </a:r>
            <a:r>
              <a:rPr lang="en-US" sz="5400" dirty="0"/>
              <a:t> </a:t>
            </a:r>
            <a:r>
              <a:rPr lang="en-US" sz="5400" dirty="0" err="1"/>
              <a:t>tịnh</a:t>
            </a:r>
            <a:r>
              <a:rPr lang="en-US" sz="5400" dirty="0"/>
              <a:t> </a:t>
            </a:r>
            <a:r>
              <a:rPr lang="en-US" sz="5400" dirty="0" err="1"/>
              <a:t>tiến</a:t>
            </a:r>
            <a:r>
              <a:rPr lang="en-US" sz="5400" dirty="0"/>
              <a:t> </a:t>
            </a:r>
            <a:r>
              <a:rPr lang="en-US" sz="5400" dirty="0" err="1"/>
              <a:t>biến</a:t>
            </a:r>
            <a:r>
              <a:rPr lang="en-US" sz="5400" dirty="0"/>
              <a:t> </a:t>
            </a:r>
            <a:r>
              <a:rPr lang="en-US" sz="5400" dirty="0" err="1"/>
              <a:t>đường</a:t>
            </a:r>
            <a:r>
              <a:rPr lang="en-US" sz="5400" dirty="0"/>
              <a:t> </a:t>
            </a:r>
            <a:r>
              <a:rPr lang="en-US" sz="5400" dirty="0" err="1"/>
              <a:t>thẳng</a:t>
            </a:r>
            <a:r>
              <a:rPr lang="en-US" sz="5400" dirty="0"/>
              <a:t> </a:t>
            </a:r>
            <a:r>
              <a:rPr lang="en-US" sz="5400" dirty="0" err="1"/>
              <a:t>thành</a:t>
            </a:r>
            <a:r>
              <a:rPr lang="en-US" sz="5400" dirty="0"/>
              <a:t> </a:t>
            </a:r>
            <a:r>
              <a:rPr lang="en-US" sz="5400" dirty="0" err="1"/>
              <a:t>đường</a:t>
            </a:r>
            <a:r>
              <a:rPr lang="en-US" sz="5400" dirty="0"/>
              <a:t> </a:t>
            </a:r>
            <a:r>
              <a:rPr lang="en-US" sz="5400" dirty="0" err="1"/>
              <a:t>thẳng</a:t>
            </a:r>
            <a:r>
              <a:rPr lang="en-US" sz="5400" dirty="0"/>
              <a:t> song </a:t>
            </a:r>
            <a:r>
              <a:rPr lang="en-US" sz="5400" dirty="0" err="1"/>
              <a:t>song</a:t>
            </a:r>
            <a:r>
              <a:rPr lang="en-US" sz="5400" dirty="0"/>
              <a:t> </a:t>
            </a:r>
            <a:r>
              <a:rPr lang="en-US" sz="5400" dirty="0" err="1"/>
              <a:t>với</a:t>
            </a:r>
            <a:r>
              <a:rPr lang="en-US" sz="5400" dirty="0"/>
              <a:t> </a:t>
            </a:r>
            <a:r>
              <a:rPr lang="en-US" sz="5400" dirty="0" err="1"/>
              <a:t>nó</a:t>
            </a:r>
            <a:r>
              <a:rPr lang="en-US" sz="5400" dirty="0"/>
              <a:t> </a:t>
            </a:r>
            <a:r>
              <a:rPr lang="en-US" sz="5400" dirty="0" err="1"/>
              <a:t>là</a:t>
            </a:r>
            <a:r>
              <a:rPr lang="en-US" sz="5400" dirty="0"/>
              <a:t> </a:t>
            </a:r>
            <a:r>
              <a:rPr lang="en-US" sz="5400" dirty="0" err="1"/>
              <a:t>mệnh</a:t>
            </a:r>
            <a:r>
              <a:rPr lang="en-US" sz="5400" dirty="0"/>
              <a:t> </a:t>
            </a:r>
            <a:r>
              <a:rPr lang="en-US" sz="5400" dirty="0" err="1"/>
              <a:t>đề</a:t>
            </a:r>
            <a:r>
              <a:rPr lang="en-US" sz="5400" dirty="0"/>
              <a:t> </a:t>
            </a:r>
            <a:r>
              <a:rPr lang="en-US" sz="5400" dirty="0" err="1"/>
              <a:t>sai</a:t>
            </a:r>
            <a:r>
              <a:rPr lang="en-US" sz="5400" dirty="0"/>
              <a:t>. </a:t>
            </a:r>
            <a:r>
              <a:rPr lang="en-US" sz="5400" dirty="0" err="1"/>
              <a:t>Mệnh</a:t>
            </a:r>
            <a:r>
              <a:rPr lang="en-US" sz="5400" dirty="0"/>
              <a:t> </a:t>
            </a:r>
            <a:r>
              <a:rPr lang="en-US" sz="5400" dirty="0" err="1"/>
              <a:t>đề</a:t>
            </a:r>
            <a:r>
              <a:rPr lang="en-US" sz="5400" dirty="0"/>
              <a:t> </a:t>
            </a:r>
            <a:r>
              <a:rPr lang="en-US" sz="5400" dirty="0" err="1"/>
              <a:t>đúng</a:t>
            </a:r>
            <a:r>
              <a:rPr lang="en-US" sz="5400" dirty="0"/>
              <a:t> </a:t>
            </a:r>
            <a:r>
              <a:rPr lang="en-US" sz="5400" dirty="0" err="1"/>
              <a:t>là</a:t>
            </a:r>
            <a:r>
              <a:rPr lang="en-US" sz="5400" dirty="0"/>
              <a:t>: </a:t>
            </a:r>
            <a:r>
              <a:rPr lang="en-US" sz="5400" dirty="0" err="1"/>
              <a:t>Phép</a:t>
            </a:r>
            <a:r>
              <a:rPr lang="en-US" sz="5400" dirty="0"/>
              <a:t> </a:t>
            </a:r>
            <a:r>
              <a:rPr lang="en-US" sz="5400" dirty="0" err="1"/>
              <a:t>tịnh</a:t>
            </a:r>
            <a:r>
              <a:rPr lang="en-US" sz="5400" dirty="0"/>
              <a:t> </a:t>
            </a:r>
            <a:r>
              <a:rPr lang="en-US" sz="5400" dirty="0" err="1"/>
              <a:t>tiến</a:t>
            </a:r>
            <a:r>
              <a:rPr lang="en-US" sz="5400" dirty="0"/>
              <a:t> </a:t>
            </a:r>
            <a:r>
              <a:rPr lang="en-US" sz="5400" dirty="0" err="1"/>
              <a:t>biến</a:t>
            </a:r>
            <a:r>
              <a:rPr lang="en-US" sz="5400" dirty="0"/>
              <a:t> </a:t>
            </a:r>
            <a:r>
              <a:rPr lang="en-US" sz="5400" dirty="0" err="1"/>
              <a:t>đường</a:t>
            </a:r>
            <a:r>
              <a:rPr lang="en-US" sz="5400" dirty="0"/>
              <a:t> </a:t>
            </a:r>
            <a:r>
              <a:rPr lang="en-US" sz="5400" dirty="0" err="1"/>
              <a:t>thẳng</a:t>
            </a:r>
            <a:r>
              <a:rPr lang="en-US" sz="5400" dirty="0"/>
              <a:t> </a:t>
            </a:r>
            <a:r>
              <a:rPr lang="en-US" sz="5400" dirty="0" err="1"/>
              <a:t>thành</a:t>
            </a:r>
            <a:r>
              <a:rPr lang="en-US" sz="5400" dirty="0"/>
              <a:t> </a:t>
            </a:r>
            <a:r>
              <a:rPr lang="en-US" sz="5400" dirty="0" err="1"/>
              <a:t>đường</a:t>
            </a:r>
            <a:r>
              <a:rPr lang="en-US" sz="5400" dirty="0"/>
              <a:t> </a:t>
            </a:r>
            <a:r>
              <a:rPr lang="en-US" sz="5400" dirty="0" err="1"/>
              <a:t>thẳng</a:t>
            </a:r>
            <a:r>
              <a:rPr lang="en-US" sz="5400" dirty="0"/>
              <a:t> </a:t>
            </a:r>
            <a:r>
              <a:rPr lang="en-US" sz="5400" b="1" dirty="0"/>
              <a:t>song </a:t>
            </a:r>
            <a:r>
              <a:rPr lang="en-US" sz="5400" b="1" dirty="0" err="1"/>
              <a:t>song</a:t>
            </a:r>
            <a:r>
              <a:rPr lang="en-US" sz="5400" b="1" dirty="0"/>
              <a:t> </a:t>
            </a:r>
            <a:r>
              <a:rPr lang="en-US" sz="5400" b="1" dirty="0" err="1"/>
              <a:t>hoặc</a:t>
            </a:r>
            <a:r>
              <a:rPr lang="en-US" sz="5400" b="1" dirty="0"/>
              <a:t> </a:t>
            </a:r>
            <a:r>
              <a:rPr lang="en-US" sz="5400" b="1" dirty="0" err="1"/>
              <a:t>trùng</a:t>
            </a:r>
            <a:r>
              <a:rPr lang="en-US" sz="5400" b="1" dirty="0"/>
              <a:t> </a:t>
            </a:r>
            <a:r>
              <a:rPr lang="en-US" sz="5400" b="1" dirty="0" err="1"/>
              <a:t>với</a:t>
            </a:r>
            <a:r>
              <a:rPr lang="en-US" sz="5400" b="1" dirty="0"/>
              <a:t> </a:t>
            </a:r>
            <a:r>
              <a:rPr lang="en-US" sz="5400" b="1" dirty="0" err="1"/>
              <a:t>nó</a:t>
            </a:r>
            <a:r>
              <a:rPr lang="en-US" sz="5400" dirty="0"/>
              <a:t>. </a:t>
            </a:r>
          </a:p>
          <a:p>
            <a:endParaRPr lang="en-US" sz="5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625943" y="5638800"/>
            <a:ext cx="1072553" cy="1072553"/>
          </a:xfrm>
          <a:prstGeom prst="ellipse">
            <a:avLst/>
          </a:prstGeom>
          <a:solidFill>
            <a:srgbClr val="FFC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93459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1205338" y="6941404"/>
            <a:ext cx="22136901" cy="6545132"/>
            <a:chOff x="1205494" y="6941416"/>
            <a:chExt cx="22139783" cy="6545984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1416"/>
              <a:ext cx="3493741" cy="831105"/>
              <a:chOff x="1205494" y="6941416"/>
              <a:chExt cx="3493741" cy="831105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057667" y="6941416"/>
                <a:ext cx="2641568" cy="83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 err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</a:t>
                </a:r>
                <a:r>
                  <a:rPr lang="en-US" sz="4800" b="1" dirty="0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</a:t>
                </a:r>
                <a:r>
                  <a:rPr lang="en-US" sz="4800" b="1" dirty="0" err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giải</a:t>
                </a:r>
                <a:endParaRPr lang="en-US" sz="4800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381000" y="2362200"/>
            <a:ext cx="23391942" cy="4087555"/>
            <a:chOff x="992187" y="2564544"/>
            <a:chExt cx="22353091" cy="4088087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177060">
                <a:defRPr/>
              </a:pPr>
              <a:endParaRPr lang="en-US" sz="32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77060"/>
                <a:endParaRPr 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77060"/>
                <a:endParaRPr lang="en-US" sz="3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2177060">
                  <a:defRPr/>
                </a:pP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6" y="1718346"/>
                <a:ext cx="3173468" cy="813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4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4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3.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15633294" y="11669888"/>
                <a:ext cx="2500565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800" b="1" i="0" spc="-15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800" b="1" spc="-1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33294" y="11669888"/>
                <a:ext cx="2500565" cy="83099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600055" y="2469869"/>
                <a:ext cx="22565882" cy="3344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800" dirty="0"/>
                  <a:t>                      </a:t>
                </a:r>
                <a:r>
                  <a:rPr lang="en-US" sz="4800" dirty="0" err="1"/>
                  <a:t>Nếu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vị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tự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tâm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𝐼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tỉ</a:t>
                </a:r>
                <a:r>
                  <a:rPr lang="en-US" sz="4800" dirty="0"/>
                  <a:t> </a:t>
                </a:r>
                <a:r>
                  <a:rPr lang="en-US" sz="4800" dirty="0" err="1"/>
                  <a:t>số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𝑘</m:t>
                    </m:r>
                    <m:r>
                      <a:rPr lang="en-US" sz="4800" i="1">
                        <a:latin typeface="Cambria Math"/>
                      </a:rPr>
                      <m:t>≠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biến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𝑀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thành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𝑀</m:t>
                    </m:r>
                    <m:r>
                      <a:rPr lang="en-US" sz="4800" i="1">
                        <a:latin typeface="Cambria Math"/>
                      </a:rPr>
                      <m:t>′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thì</a:t>
                </a:r>
                <a:r>
                  <a:rPr lang="en-US" sz="4800" dirty="0"/>
                  <a:t> </a:t>
                </a:r>
                <a:r>
                  <a:rPr lang="en-US" sz="4800" dirty="0" err="1"/>
                  <a:t>khẳng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định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nào</a:t>
                </a:r>
                <a:r>
                  <a:rPr lang="en-US" sz="4800" dirty="0"/>
                  <a:t> </a:t>
                </a:r>
                <a:r>
                  <a:rPr lang="en-US" sz="4800" dirty="0" err="1"/>
                  <a:t>sau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đây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đúng</a:t>
                </a:r>
                <a:r>
                  <a:rPr lang="en-US" sz="4800" dirty="0"/>
                  <a:t> ?</a:t>
                </a:r>
              </a:p>
              <a:p>
                <a14:m>
                  <m:oMath xmlns:m="http://schemas.openxmlformats.org/officeDocument/2006/math">
                    <m:r>
                      <a:rPr lang="en-US" sz="4800" b="0" i="1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sz="4800" b="0" i="0" smtClean="0">
                        <a:latin typeface="Cambria Math"/>
                      </a:rPr>
                      <m:t>A</m:t>
                    </m:r>
                    <m:r>
                      <a:rPr lang="en-US" sz="4800" b="0" i="0" smtClean="0">
                        <a:latin typeface="Cambria Math"/>
                      </a:rPr>
                      <m:t>.   </m:t>
                    </m:r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𝐼𝑀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𝐼𝑀</m:t>
                        </m:r>
                        <m:r>
                          <a:rPr lang="en-US" sz="4800" i="1">
                            <a:latin typeface="Cambria Math"/>
                          </a:rPr>
                          <m:t>′</m:t>
                        </m:r>
                      </m:e>
                    </m:acc>
                  </m:oMath>
                </a14:m>
                <a:r>
                  <a:rPr lang="en-US" sz="4800" dirty="0"/>
                  <a:t>.       B.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𝐼𝑀</m:t>
                        </m:r>
                        <m:r>
                          <a:rPr lang="en-US" sz="4800" i="1">
                            <a:latin typeface="Cambria Math"/>
                          </a:rPr>
                          <m:t>′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𝐼𝑀</m:t>
                        </m:r>
                      </m:e>
                    </m:acc>
                  </m:oMath>
                </a14:m>
                <a:r>
                  <a:rPr lang="en-US" sz="4800" dirty="0"/>
                  <a:t>.        C.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𝐼𝑀</m:t>
                        </m:r>
                        <m:r>
                          <a:rPr lang="en-US" sz="4800" i="1">
                            <a:latin typeface="Cambria Math"/>
                          </a:rPr>
                          <m:t>′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=−</m:t>
                    </m:r>
                    <m:r>
                      <a:rPr lang="en-US" sz="4800" i="1">
                        <a:latin typeface="Cambria Math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𝐼𝑀</m:t>
                        </m:r>
                      </m:e>
                    </m:acc>
                  </m:oMath>
                </a14:m>
                <a:r>
                  <a:rPr lang="en-US" sz="4800" dirty="0"/>
                  <a:t>.         D.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𝐼𝑀</m:t>
                        </m:r>
                        <m:r>
                          <a:rPr lang="en-US" sz="4800" i="1">
                            <a:latin typeface="Cambria Math"/>
                          </a:rPr>
                          <m:t>′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4800" i="1">
                            <a:latin typeface="Cambria Math"/>
                          </a:rPr>
                          <m:t>𝑘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𝐼𝑀</m:t>
                        </m:r>
                      </m:e>
                    </m:acc>
                  </m:oMath>
                </a14:m>
                <a:r>
                  <a:rPr lang="en-US" sz="4800" dirty="0"/>
                  <a:t>.</a:t>
                </a:r>
              </a:p>
              <a:p>
                <a:endParaRPr lang="vi-VN" sz="4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055" y="2469869"/>
                <a:ext cx="22565882" cy="3344505"/>
              </a:xfrm>
              <a:prstGeom prst="rect">
                <a:avLst/>
              </a:prstGeom>
              <a:blipFill rotWithShape="1">
                <a:blip r:embed="rId4"/>
                <a:stretch>
                  <a:fillRect l="-1216" t="-40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9" name="Group 47"/>
          <p:cNvGrpSpPr/>
          <p:nvPr/>
        </p:nvGrpSpPr>
        <p:grpSpPr>
          <a:xfrm>
            <a:off x="909007" y="1567608"/>
            <a:ext cx="9472086" cy="968318"/>
            <a:chOff x="739068" y="1515168"/>
            <a:chExt cx="9473319" cy="968444"/>
          </a:xfrm>
        </p:grpSpPr>
        <p:sp>
          <p:nvSpPr>
            <p:cNvPr id="60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1" name="Group 30"/>
            <p:cNvGrpSpPr/>
            <p:nvPr/>
          </p:nvGrpSpPr>
          <p:grpSpPr>
            <a:xfrm>
              <a:off x="739068" y="1515168"/>
              <a:ext cx="8177919" cy="960327"/>
              <a:chOff x="739068" y="1515168"/>
              <a:chExt cx="8177919" cy="960327"/>
            </a:xfrm>
          </p:grpSpPr>
          <p:sp>
            <p:nvSpPr>
              <p:cNvPr id="63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TextBox 43"/>
              <p:cNvSpPr txBox="1"/>
              <p:nvPr/>
            </p:nvSpPr>
            <p:spPr>
              <a:xfrm>
                <a:off x="2132731" y="1706054"/>
                <a:ext cx="6784256" cy="769441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TRẮC NGHIỆM</a:t>
                </a:r>
              </a:p>
            </p:txBody>
          </p:sp>
        </p:grpSp>
      </p:grpSp>
      <p:sp>
        <p:nvSpPr>
          <p:cNvPr id="49" name="Oval 48"/>
          <p:cNvSpPr/>
          <p:nvPr/>
        </p:nvSpPr>
        <p:spPr>
          <a:xfrm>
            <a:off x="5157898" y="3920922"/>
            <a:ext cx="1072553" cy="1072553"/>
          </a:xfrm>
          <a:prstGeom prst="ellipse">
            <a:avLst/>
          </a:prstGeom>
          <a:solidFill>
            <a:srgbClr val="FFC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F2469076-222B-4580-A179-D816FB27383F}"/>
                  </a:ext>
                </a:extLst>
              </p:cNvPr>
              <p:cNvSpPr/>
              <p:nvPr/>
            </p:nvSpPr>
            <p:spPr>
              <a:xfrm>
                <a:off x="3570483" y="8297552"/>
                <a:ext cx="15395817" cy="23576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Theo định </a:t>
                </a:r>
                <a:r>
                  <a:rPr lang="en-US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nghĩa</a:t>
                </a:r>
                <a:r>
                  <a:rPr lang="en-US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phép</a:t>
                </a:r>
                <a:r>
                  <a:rPr lang="en-US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vị</a:t>
                </a:r>
                <a:r>
                  <a:rPr lang="en-US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tự</a:t>
                </a:r>
                <a:r>
                  <a:rPr lang="en-US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tâm</a:t>
                </a:r>
                <a:r>
                  <a:rPr lang="en-US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I </a:t>
                </a:r>
                <a:r>
                  <a:rPr lang="en-US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tỉ</a:t>
                </a:r>
                <a:r>
                  <a:rPr lang="en-US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số</a:t>
                </a:r>
                <a:r>
                  <a:rPr lang="en-US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/>
                      </a:rPr>
                      <m:t>𝑘</m:t>
                    </m:r>
                    <m:r>
                      <a:rPr lang="en-US" sz="4400" i="1">
                        <a:latin typeface="Cambria Math"/>
                      </a:rPr>
                      <m:t>≠</m:t>
                    </m:r>
                    <m:r>
                      <a:rPr lang="en-US" sz="4400">
                        <a:latin typeface="Cambria Math"/>
                      </a:rPr>
                      <m:t>0</m:t>
                    </m:r>
                  </m:oMath>
                </a14:m>
                <a:r>
                  <a:rPr lang="en-US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400" b="0" i="1" smtClean="0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4400" b="0" i="1" smtClean="0">
                            <a:latin typeface="Cambria Math"/>
                          </a:rPr>
                          <m:t>(</m:t>
                        </m:r>
                        <m:r>
                          <a:rPr lang="en-US" sz="4400" b="0" i="1" smtClean="0">
                            <a:latin typeface="Cambria Math"/>
                          </a:rPr>
                          <m:t>𝐼</m:t>
                        </m:r>
                        <m:r>
                          <a:rPr lang="en-US" sz="4400" b="0" i="1" smtClean="0">
                            <a:latin typeface="Cambria Math"/>
                          </a:rPr>
                          <m:t>,</m:t>
                        </m:r>
                        <m:r>
                          <a:rPr lang="en-US" sz="4400" b="0" i="1" smtClean="0">
                            <a:latin typeface="Cambria Math"/>
                          </a:rPr>
                          <m:t>𝑘</m:t>
                        </m:r>
                        <m:r>
                          <a:rPr lang="en-US" sz="4400" b="0" i="1" smtClean="0">
                            <a:latin typeface="Cambria Math"/>
                          </a:rPr>
                          <m:t>)</m:t>
                        </m:r>
                      </m:sub>
                    </m:sSub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i="1" smtClean="0">
                            <a:latin typeface="Cambria Math"/>
                          </a:rPr>
                          <m:t>𝑀</m:t>
                        </m:r>
                      </m:e>
                    </m:d>
                    <m:r>
                      <a:rPr lang="en-US" sz="44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/>
                          </a:rPr>
                          <m:t>𝑀</m:t>
                        </m:r>
                      </m:e>
                      <m:sup>
                        <m:r>
                          <a:rPr lang="en-US" sz="4400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4400" b="0" i="1" smtClean="0">
                        <a:latin typeface="Cambria Math"/>
                        <a:ea typeface="Cambria Math"/>
                      </a:rPr>
                      <m:t>↔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/>
                          </a:rPr>
                          <m:t>𝐼𝑀</m:t>
                        </m:r>
                        <m:r>
                          <a:rPr lang="en-US" sz="4400" i="1">
                            <a:latin typeface="Cambria Math"/>
                          </a:rPr>
                          <m:t>′</m:t>
                        </m:r>
                      </m:e>
                    </m:acc>
                    <m:r>
                      <a:rPr lang="en-US" sz="4400" i="1">
                        <a:latin typeface="Cambria Math"/>
                      </a:rPr>
                      <m:t>=</m:t>
                    </m:r>
                    <m:r>
                      <a:rPr lang="en-US" sz="4400" i="1">
                        <a:latin typeface="Cambria Math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/>
                          </a:rPr>
                          <m:t>𝐼𝑀</m:t>
                        </m:r>
                      </m:e>
                    </m:acc>
                    <m:r>
                      <m:rPr>
                        <m:nor/>
                      </m:rPr>
                      <a:rPr lang="en-US" sz="4400" dirty="0"/>
                      <m:t>.</m:t>
                    </m:r>
                  </m:oMath>
                </a14:m>
                <a:endParaRPr lang="en-US" sz="4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endParaRPr lang="en-US" sz="4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F2469076-222B-4580-A179-D816FB2738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0483" y="8297552"/>
                <a:ext cx="15395817" cy="2357697"/>
              </a:xfrm>
              <a:prstGeom prst="rect">
                <a:avLst/>
              </a:prstGeom>
              <a:blipFill rotWithShape="1">
                <a:blip r:embed="rId5"/>
                <a:stretch>
                  <a:fillRect l="-1703" t="-69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4490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3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4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1205338" y="6941404"/>
            <a:ext cx="22136901" cy="6545132"/>
            <a:chOff x="1205494" y="6941416"/>
            <a:chExt cx="22139783" cy="6545984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1416"/>
              <a:ext cx="3493741" cy="831105"/>
              <a:chOff x="1205494" y="6941416"/>
              <a:chExt cx="3493741" cy="831105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057667" y="6941416"/>
                <a:ext cx="2641568" cy="83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 err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</a:t>
                </a:r>
                <a:r>
                  <a:rPr lang="en-US" sz="4800" b="1" dirty="0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</a:t>
                </a:r>
                <a:r>
                  <a:rPr lang="en-US" sz="4800" b="1" dirty="0" err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giải</a:t>
                </a:r>
                <a:endParaRPr lang="en-US" sz="4800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381000" y="2362200"/>
            <a:ext cx="23391942" cy="4087555"/>
            <a:chOff x="992187" y="2564544"/>
            <a:chExt cx="22353091" cy="4088087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177060">
                <a:defRPr/>
              </a:pPr>
              <a:endParaRPr lang="en-US" sz="32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77060"/>
                <a:endParaRPr 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77060"/>
                <a:endParaRPr lang="en-US" sz="3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2177060">
                  <a:defRPr/>
                </a:pP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6" y="1718346"/>
                <a:ext cx="3173468" cy="813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4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4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5.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15633294" y="11669888"/>
                <a:ext cx="2500565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800" b="1" i="0" spc="-15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</m:t>
                      </m:r>
                    </m:oMath>
                  </m:oMathPara>
                </a14:m>
                <a:endParaRPr lang="en-US" sz="4800" b="1" spc="-1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33294" y="11669888"/>
                <a:ext cx="2500565" cy="83099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1209429" y="2447866"/>
                <a:ext cx="23784171" cy="4493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800" dirty="0"/>
                  <a:t>                   </a:t>
                </a:r>
                <a:r>
                  <a:rPr lang="en-US" sz="4800" dirty="0" err="1"/>
                  <a:t>Mệnh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đề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nào</a:t>
                </a:r>
                <a:r>
                  <a:rPr lang="en-US" sz="4800" dirty="0"/>
                  <a:t> </a:t>
                </a:r>
                <a:r>
                  <a:rPr lang="en-US" sz="4800" dirty="0" err="1"/>
                  <a:t>sau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đây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đúng</a:t>
                </a:r>
                <a:r>
                  <a:rPr lang="en-US" sz="4800" dirty="0"/>
                  <a:t> ? </a:t>
                </a:r>
              </a:p>
              <a:p>
                <a:r>
                  <a:rPr lang="en-US" sz="4800" b="1" dirty="0" err="1"/>
                  <a:t>A.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đồng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dạng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tỉ</a:t>
                </a:r>
                <a:r>
                  <a:rPr lang="en-US" sz="4800" dirty="0"/>
                  <a:t> </a:t>
                </a:r>
                <a:r>
                  <a:rPr lang="en-US" sz="4800" dirty="0" err="1"/>
                  <a:t>số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𝑘</m:t>
                    </m:r>
                    <m:r>
                      <a:rPr lang="en-US" sz="4800" i="1">
                        <a:latin typeface="Cambria Math"/>
                      </a:rPr>
                      <m:t>&gt;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biến</a:t>
                </a:r>
                <a:r>
                  <a:rPr lang="en-US" sz="4800" dirty="0"/>
                  <a:t> tam </a:t>
                </a:r>
                <a:r>
                  <a:rPr lang="en-US" sz="4800" dirty="0" err="1"/>
                  <a:t>giác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thành</a:t>
                </a:r>
                <a:r>
                  <a:rPr lang="en-US" sz="4800" dirty="0"/>
                  <a:t> tam </a:t>
                </a:r>
                <a:r>
                  <a:rPr lang="en-US" sz="4800" dirty="0" err="1"/>
                  <a:t>giác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bằng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nó</a:t>
                </a:r>
                <a:r>
                  <a:rPr lang="en-US" sz="4800" dirty="0"/>
                  <a:t>.</a:t>
                </a:r>
              </a:p>
              <a:p>
                <a:r>
                  <a:rPr lang="en-US" sz="4800" b="1" dirty="0" err="1"/>
                  <a:t>B</a:t>
                </a:r>
                <a:r>
                  <a:rPr lang="en-US" sz="4800" dirty="0" err="1"/>
                  <a:t>.Phép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đồng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dạng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tỉ</a:t>
                </a:r>
                <a:r>
                  <a:rPr lang="en-US" sz="4800" dirty="0"/>
                  <a:t> </a:t>
                </a:r>
                <a:r>
                  <a:rPr lang="en-US" sz="4800" dirty="0" err="1"/>
                  <a:t>số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𝑘</m:t>
                    </m:r>
                    <m:r>
                      <a:rPr lang="en-US" sz="4800" i="1">
                        <a:latin typeface="Cambria Math"/>
                      </a:rPr>
                      <m:t>&gt;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biến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thành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đoạn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.</a:t>
                </a:r>
              </a:p>
              <a:p>
                <a:r>
                  <a:rPr lang="en-US" sz="4800" b="1" dirty="0"/>
                  <a:t>C</a:t>
                </a:r>
                <a:r>
                  <a:rPr lang="en-US" sz="4800" dirty="0"/>
                  <a:t>.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đồng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dạng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tỉ</a:t>
                </a:r>
                <a:r>
                  <a:rPr lang="en-US" sz="4800" dirty="0"/>
                  <a:t> </a:t>
                </a:r>
                <a:r>
                  <a:rPr lang="en-US" sz="4800" dirty="0" err="1"/>
                  <a:t>số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𝑘</m:t>
                    </m:r>
                    <m:r>
                      <a:rPr lang="en-US" sz="4800" i="1">
                        <a:latin typeface="Cambria Math"/>
                      </a:rPr>
                      <m:t>&gt;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biến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tròn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bán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kính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𝑅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thành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tròn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bán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kính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𝑘𝑅</m:t>
                    </m:r>
                  </m:oMath>
                </a14:m>
                <a:r>
                  <a:rPr lang="en-US" sz="4800" dirty="0"/>
                  <a:t>.</a:t>
                </a:r>
              </a:p>
              <a:p>
                <a:r>
                  <a:rPr lang="en-US" sz="4800" b="1" dirty="0" err="1"/>
                  <a:t>D</a:t>
                </a:r>
                <a:r>
                  <a:rPr lang="en-US" sz="4800" dirty="0" err="1"/>
                  <a:t>.Phép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đồng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dạng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tỉ</a:t>
                </a:r>
                <a:r>
                  <a:rPr lang="en-US" sz="4800" dirty="0"/>
                  <a:t> </a:t>
                </a:r>
                <a:r>
                  <a:rPr lang="en-US" sz="4800" dirty="0" err="1"/>
                  <a:t>số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𝑘</m:t>
                    </m:r>
                    <m:r>
                      <a:rPr lang="en-US" sz="4800" i="1">
                        <a:latin typeface="Cambria Math"/>
                      </a:rPr>
                      <m:t>&gt;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biến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góc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thành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góc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nhỏ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hơn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nó</a:t>
                </a:r>
                <a:r>
                  <a:rPr lang="en-US" sz="4800" dirty="0"/>
                  <a:t>.</a:t>
                </a:r>
              </a:p>
              <a:p>
                <a:endParaRPr lang="vi-VN" sz="4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9429" y="2447866"/>
                <a:ext cx="23784171" cy="4493538"/>
              </a:xfrm>
              <a:prstGeom prst="rect">
                <a:avLst/>
              </a:prstGeom>
              <a:blipFill rotWithShape="1">
                <a:blip r:embed="rId4"/>
                <a:stretch>
                  <a:fillRect l="-1153" t="-29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9" name="Group 47"/>
          <p:cNvGrpSpPr/>
          <p:nvPr/>
        </p:nvGrpSpPr>
        <p:grpSpPr>
          <a:xfrm>
            <a:off x="909007" y="1567608"/>
            <a:ext cx="9472086" cy="968318"/>
            <a:chOff x="739068" y="1515168"/>
            <a:chExt cx="9473319" cy="968444"/>
          </a:xfrm>
        </p:grpSpPr>
        <p:sp>
          <p:nvSpPr>
            <p:cNvPr id="60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1" name="Group 30"/>
            <p:cNvGrpSpPr/>
            <p:nvPr/>
          </p:nvGrpSpPr>
          <p:grpSpPr>
            <a:xfrm>
              <a:off x="739068" y="1515168"/>
              <a:ext cx="8177919" cy="960327"/>
              <a:chOff x="739068" y="1515168"/>
              <a:chExt cx="8177919" cy="960327"/>
            </a:xfrm>
          </p:grpSpPr>
          <p:sp>
            <p:nvSpPr>
              <p:cNvPr id="63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TextBox 43"/>
              <p:cNvSpPr txBox="1"/>
              <p:nvPr/>
            </p:nvSpPr>
            <p:spPr>
              <a:xfrm>
                <a:off x="2132731" y="1706054"/>
                <a:ext cx="6784256" cy="769441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TRẮC NGHIỆM</a:t>
                </a:r>
              </a:p>
            </p:txBody>
          </p:sp>
        </p:grp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2469076-222B-4580-A179-D816FB27383F}"/>
              </a:ext>
            </a:extLst>
          </p:cNvPr>
          <p:cNvSpPr/>
          <p:nvPr/>
        </p:nvSpPr>
        <p:spPr>
          <a:xfrm>
            <a:off x="1374029" y="7916928"/>
            <a:ext cx="2196821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4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957654" y="4457199"/>
            <a:ext cx="1072553" cy="1072553"/>
          </a:xfrm>
          <a:prstGeom prst="ellipse">
            <a:avLst/>
          </a:prstGeom>
          <a:solidFill>
            <a:srgbClr val="FFC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057400" y="8338915"/>
                <a:ext cx="2095500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dirty="0"/>
                  <a:t>Phép </a:t>
                </a:r>
                <a:r>
                  <a:rPr lang="en-US" sz="4400" dirty="0" err="1"/>
                  <a:t>đồng</a:t>
                </a:r>
                <a:r>
                  <a:rPr lang="en-US" sz="4400" dirty="0"/>
                  <a:t> </a:t>
                </a:r>
                <a:r>
                  <a:rPr lang="en-US" sz="4400" dirty="0" err="1"/>
                  <a:t>dạng</a:t>
                </a:r>
                <a:r>
                  <a:rPr lang="en-US" sz="4400" dirty="0"/>
                  <a:t> </a:t>
                </a:r>
                <a:r>
                  <a:rPr lang="en-US" sz="4400" dirty="0" err="1"/>
                  <a:t>tỉ</a:t>
                </a:r>
                <a:r>
                  <a:rPr lang="en-US" sz="4400" dirty="0"/>
                  <a:t> </a:t>
                </a:r>
                <a:r>
                  <a:rPr lang="en-US" sz="4400" dirty="0" err="1"/>
                  <a:t>số</a:t>
                </a:r>
                <a:r>
                  <a:rPr lang="en-US" sz="4400" dirty="0"/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/>
                      </a:rPr>
                      <m:t>𝑘</m:t>
                    </m:r>
                    <m:r>
                      <a:rPr lang="en-US" sz="4400" i="1">
                        <a:latin typeface="Cambria Math"/>
                      </a:rPr>
                      <m:t>&gt;</m:t>
                    </m:r>
                    <m:r>
                      <a:rPr lang="en-US" sz="4400">
                        <a:latin typeface="Cambria Math"/>
                      </a:rPr>
                      <m:t>0</m:t>
                    </m:r>
                  </m:oMath>
                </a14:m>
                <a:r>
                  <a:rPr lang="en-US" sz="4400" dirty="0"/>
                  <a:t> </a:t>
                </a:r>
                <a:r>
                  <a:rPr lang="en-US" sz="4400" dirty="0" err="1"/>
                  <a:t>biến</a:t>
                </a:r>
                <a:r>
                  <a:rPr lang="en-US" sz="44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400" dirty="0"/>
                  <a:t> </a:t>
                </a:r>
                <a:r>
                  <a:rPr lang="en-US" sz="4400" dirty="0" err="1"/>
                  <a:t>tròn</a:t>
                </a:r>
                <a:r>
                  <a:rPr lang="en-US" sz="4400" dirty="0"/>
                  <a:t> </a:t>
                </a:r>
                <a:r>
                  <a:rPr lang="en-US" sz="4400" dirty="0" err="1"/>
                  <a:t>bán</a:t>
                </a:r>
                <a:r>
                  <a:rPr lang="en-US" sz="4400" dirty="0"/>
                  <a:t> </a:t>
                </a:r>
                <a:r>
                  <a:rPr lang="en-US" sz="4400" dirty="0" err="1"/>
                  <a:t>kính</a:t>
                </a:r>
                <a:r>
                  <a:rPr lang="en-US" sz="4400" dirty="0"/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/>
                      </a:rPr>
                      <m:t>𝑅</m:t>
                    </m:r>
                  </m:oMath>
                </a14:m>
                <a:r>
                  <a:rPr lang="en-US" sz="4400" dirty="0"/>
                  <a:t> </a:t>
                </a:r>
                <a:r>
                  <a:rPr lang="en-US" sz="4400" dirty="0" err="1"/>
                  <a:t>thành</a:t>
                </a:r>
                <a:r>
                  <a:rPr lang="en-US" sz="4400" dirty="0"/>
                  <a:t> </a:t>
                </a:r>
                <a:r>
                  <a:rPr lang="en-US" sz="4400" dirty="0" err="1"/>
                  <a:t>đường</a:t>
                </a:r>
                <a:r>
                  <a:rPr lang="en-US" sz="4400" dirty="0"/>
                  <a:t> </a:t>
                </a:r>
                <a:r>
                  <a:rPr lang="en-US" sz="4400" dirty="0" err="1"/>
                  <a:t>tròn</a:t>
                </a:r>
                <a:r>
                  <a:rPr lang="en-US" sz="4400" dirty="0"/>
                  <a:t> </a:t>
                </a:r>
                <a:r>
                  <a:rPr lang="en-US" sz="4400" dirty="0" err="1"/>
                  <a:t>bán</a:t>
                </a:r>
                <a:r>
                  <a:rPr lang="en-US" sz="4400" dirty="0"/>
                  <a:t> </a:t>
                </a:r>
                <a:r>
                  <a:rPr lang="en-US" sz="4400" dirty="0" err="1"/>
                  <a:t>kính</a:t>
                </a:r>
                <a:r>
                  <a:rPr lang="en-US" sz="4400" dirty="0"/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/>
                      </a:rPr>
                      <m:t>𝑘𝑅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7400" y="8338915"/>
                <a:ext cx="20955000" cy="830997"/>
              </a:xfrm>
              <a:prstGeom prst="rect">
                <a:avLst/>
              </a:prstGeom>
              <a:blipFill rotWithShape="1">
                <a:blip r:embed="rId5"/>
                <a:stretch>
                  <a:fillRect l="-1193" t="-16176" b="-389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099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49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1205338" y="6941404"/>
            <a:ext cx="22136901" cy="6545132"/>
            <a:chOff x="1205494" y="6941416"/>
            <a:chExt cx="22139783" cy="6545984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1416"/>
              <a:ext cx="3493741" cy="831105"/>
              <a:chOff x="1205494" y="6941416"/>
              <a:chExt cx="3493741" cy="831105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057667" y="6941416"/>
                <a:ext cx="2641568" cy="83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 err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</a:t>
                </a:r>
                <a:r>
                  <a:rPr lang="en-US" sz="4800" b="1" dirty="0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</a:t>
                </a:r>
                <a:r>
                  <a:rPr lang="en-US" sz="4800" b="1" dirty="0" err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giải</a:t>
                </a:r>
                <a:endParaRPr lang="en-US" sz="4800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381000" y="2362200"/>
            <a:ext cx="23391942" cy="4087555"/>
            <a:chOff x="992187" y="2564544"/>
            <a:chExt cx="22353091" cy="4088087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177060">
                <a:defRPr/>
              </a:pPr>
              <a:endParaRPr lang="en-US" sz="32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77060"/>
                <a:endParaRPr 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77060"/>
                <a:endParaRPr lang="en-US" sz="3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2177060">
                  <a:defRPr/>
                </a:pP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6" y="1718346"/>
                <a:ext cx="3173468" cy="813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4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4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6.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16611600" y="12081233"/>
                <a:ext cx="2500565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800" b="1" i="0" spc="-15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800" b="1" spc="-1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11600" y="12081233"/>
                <a:ext cx="2500565" cy="83099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1625943" y="2524283"/>
                <a:ext cx="22902786" cy="30162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800" dirty="0"/>
                  <a:t>              Cho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chóp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𝑆</m:t>
                    </m:r>
                    <m:r>
                      <a:rPr lang="en-US" sz="4800">
                        <a:latin typeface="Cambria Math"/>
                      </a:rPr>
                      <m:t>.</m:t>
                    </m:r>
                    <m:r>
                      <a:rPr lang="en-US" sz="4800" i="1">
                        <a:latin typeface="Cambria Math"/>
                      </a:rPr>
                      <m:t>𝑀𝑁𝑃𝑄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có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đáy</a:t>
                </a:r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hành</a:t>
                </a:r>
                <a:r>
                  <a:rPr lang="en-US" sz="4800" dirty="0"/>
                  <a:t>. </a:t>
                </a:r>
                <a:r>
                  <a:rPr lang="en-US" sz="4800" dirty="0" err="1"/>
                  <a:t>Gọi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𝑑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giao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tuyến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mặt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phẳng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𝑆𝑀𝑄</m:t>
                        </m:r>
                      </m:e>
                    </m:d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𝑆𝑁𝑃</m:t>
                        </m:r>
                      </m:e>
                    </m:d>
                  </m:oMath>
                </a14:m>
                <a:r>
                  <a:rPr lang="en-US" sz="4800" dirty="0"/>
                  <a:t>. </a:t>
                </a:r>
                <a:r>
                  <a:rPr lang="en-US" sz="4800" dirty="0" err="1"/>
                  <a:t>Mệnh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đề</a:t>
                </a:r>
                <a:r>
                  <a:rPr lang="en-US" sz="4800" dirty="0"/>
                  <a:t> </a:t>
                </a:r>
                <a:r>
                  <a:rPr lang="en-US" sz="4800" dirty="0" err="1"/>
                  <a:t>nào</a:t>
                </a:r>
                <a:r>
                  <a:rPr lang="en-US" sz="4800" dirty="0"/>
                  <a:t> </a:t>
                </a:r>
                <a:r>
                  <a:rPr lang="en-US" sz="4800" dirty="0" err="1"/>
                  <a:t>sau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đây</a:t>
                </a:r>
                <a:r>
                  <a:rPr lang="en-US" sz="4800" dirty="0"/>
                  <a:t> </a:t>
                </a:r>
                <a:r>
                  <a:rPr lang="en-US" sz="4800" dirty="0" err="1"/>
                  <a:t>là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đúng</a:t>
                </a:r>
                <a:r>
                  <a:rPr lang="en-US" sz="4800" dirty="0"/>
                  <a:t>?</a:t>
                </a:r>
              </a:p>
              <a:p>
                <a:r>
                  <a:rPr lang="en-US" sz="4800" b="1" dirty="0"/>
                  <a:t>A</a:t>
                </a:r>
                <a:r>
                  <a:rPr lang="en-US" sz="4800" dirty="0"/>
                  <a:t>.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 smtClean="0">
                        <a:latin typeface="Cambria Math"/>
                      </a:rPr>
                      <m:t>//</m:t>
                    </m:r>
                    <m:r>
                      <a:rPr lang="en-US" sz="4800" b="0" i="1" smtClean="0">
                        <a:latin typeface="Cambria Math"/>
                      </a:rPr>
                      <m:t>𝑀𝑄</m:t>
                    </m:r>
                  </m:oMath>
                </a14:m>
                <a:r>
                  <a:rPr lang="en-US" sz="4800" dirty="0"/>
                  <a:t>.	</a:t>
                </a:r>
                <a:r>
                  <a:rPr lang="en-US" sz="4800" b="1" dirty="0"/>
                  <a:t>B</a:t>
                </a:r>
                <a:r>
                  <a:rPr lang="en-US" sz="4800" dirty="0"/>
                  <a:t>.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>
                        <a:latin typeface="Cambria Math"/>
                      </a:rPr>
                      <m:t>//</m:t>
                    </m:r>
                    <m:r>
                      <a:rPr lang="en-US" sz="4800" b="0" i="1" smtClean="0">
                        <a:latin typeface="Cambria Math"/>
                      </a:rPr>
                      <m:t>𝑀𝑃</m:t>
                    </m:r>
                  </m:oMath>
                </a14:m>
                <a:r>
                  <a:rPr lang="en-US" sz="4800" dirty="0"/>
                  <a:t>	</a:t>
                </a:r>
                <a:r>
                  <a:rPr lang="en-US" sz="4800" b="1" dirty="0"/>
                  <a:t>C</a:t>
                </a:r>
                <a:r>
                  <a:rPr lang="en-US" sz="4800" dirty="0"/>
                  <a:t>.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>
                        <a:latin typeface="Cambria Math"/>
                      </a:rPr>
                      <m:t>//</m:t>
                    </m:r>
                    <m:r>
                      <a:rPr lang="en-US" sz="4800" b="0" i="1" smtClean="0">
                        <a:latin typeface="Cambria Math"/>
                      </a:rPr>
                      <m:t>𝑁𝑄</m:t>
                    </m:r>
                  </m:oMath>
                </a14:m>
                <a:r>
                  <a:rPr lang="en-US" sz="4800" dirty="0"/>
                  <a:t>	</a:t>
                </a:r>
                <a:r>
                  <a:rPr lang="en-US" sz="4800" b="1" dirty="0"/>
                  <a:t>D</a:t>
                </a:r>
                <a:r>
                  <a:rPr lang="en-US" sz="4800" dirty="0"/>
                  <a:t>.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>
                        <a:latin typeface="Cambria Math"/>
                      </a:rPr>
                      <m:t>//</m:t>
                    </m:r>
                    <m:r>
                      <a:rPr lang="en-US" sz="4800" b="0" i="1" smtClean="0">
                        <a:latin typeface="Cambria Math"/>
                      </a:rPr>
                      <m:t>𝑀𝑁</m:t>
                    </m:r>
                  </m:oMath>
                </a14:m>
                <a:endParaRPr lang="en-US" sz="4800" i="1" dirty="0"/>
              </a:p>
              <a:p>
                <a:endParaRPr lang="vi-VN" sz="4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5943" y="2524283"/>
                <a:ext cx="22902786" cy="3016210"/>
              </a:xfrm>
              <a:prstGeom prst="rect">
                <a:avLst/>
              </a:prstGeom>
              <a:blipFill rotWithShape="1">
                <a:blip r:embed="rId4"/>
                <a:stretch>
                  <a:fillRect l="-1224" t="-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9" name="Group 47"/>
          <p:cNvGrpSpPr/>
          <p:nvPr/>
        </p:nvGrpSpPr>
        <p:grpSpPr>
          <a:xfrm>
            <a:off x="909007" y="1567608"/>
            <a:ext cx="9472086" cy="968318"/>
            <a:chOff x="739068" y="1515168"/>
            <a:chExt cx="9473319" cy="968444"/>
          </a:xfrm>
        </p:grpSpPr>
        <p:sp>
          <p:nvSpPr>
            <p:cNvPr id="60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1" name="Group 30"/>
            <p:cNvGrpSpPr/>
            <p:nvPr/>
          </p:nvGrpSpPr>
          <p:grpSpPr>
            <a:xfrm>
              <a:off x="739068" y="1515168"/>
              <a:ext cx="8177919" cy="960327"/>
              <a:chOff x="739068" y="1515168"/>
              <a:chExt cx="8177919" cy="960327"/>
            </a:xfrm>
          </p:grpSpPr>
          <p:sp>
            <p:nvSpPr>
              <p:cNvPr id="63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TextBox 43"/>
              <p:cNvSpPr txBox="1"/>
              <p:nvPr/>
            </p:nvSpPr>
            <p:spPr>
              <a:xfrm>
                <a:off x="2132731" y="1706054"/>
                <a:ext cx="6784256" cy="769441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TRẮC NGHIỆM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2469076-222B-4580-A179-D816FB27383F}"/>
                  </a:ext>
                </a:extLst>
              </p:cNvPr>
              <p:cNvSpPr/>
              <p:nvPr/>
            </p:nvSpPr>
            <p:spPr>
              <a:xfrm>
                <a:off x="1374029" y="7162800"/>
                <a:ext cx="21968210" cy="23391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                Hai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mặt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phẳng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latin typeface="Cambria Math"/>
                          </a:rPr>
                          <m:t>𝑆𝑀𝑄</m:t>
                        </m:r>
                      </m:e>
                    </m:d>
                  </m:oMath>
                </a14:m>
                <a:r>
                  <a:rPr lang="en-US" sz="4400" dirty="0"/>
                  <a:t> </a:t>
                </a:r>
                <a:r>
                  <a:rPr lang="en-US" sz="4400" dirty="0" err="1"/>
                  <a:t>và</a:t>
                </a:r>
                <a:r>
                  <a:rPr lang="en-US" sz="4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latin typeface="Cambria Math"/>
                          </a:rPr>
                          <m:t>𝑆𝑁𝑃</m:t>
                        </m:r>
                      </m:e>
                    </m:d>
                  </m:oMath>
                </a14:m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có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điểm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chung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en-US" sz="4600" b="0" i="1" smtClean="0">
                        <a:latin typeface="Cambria Math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𝑆</m:t>
                    </m:r>
                    <m:r>
                      <a:rPr lang="en-US" sz="4600" b="0" i="1" smtClean="0">
                        <a:latin typeface="Cambria Math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</m:oMath>
                </a14:m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lần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lượt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chưa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hai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đường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thẳng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song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song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/>
                      </a:rPr>
                      <m:t>𝑀𝑄</m:t>
                    </m:r>
                    <m:r>
                      <a:rPr lang="en-US" sz="4400" b="0" i="0" smtClean="0">
                        <a:latin typeface="Cambria Math"/>
                      </a:rPr>
                      <m:t>, </m:t>
                    </m:r>
                    <m:r>
                      <a:rPr lang="en-US" sz="4400" b="0" i="1" smtClean="0">
                        <a:latin typeface="Cambria Math"/>
                      </a:rPr>
                      <m:t>𝑁𝑃</m:t>
                    </m:r>
                  </m:oMath>
                </a14:m>
                <a:r>
                  <a:rPr lang="fr-FR" sz="4600" i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nên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cắt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nhau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theo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giao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tuyến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d qua S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song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song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fr-FR" sz="46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với</a:t>
                </a:r>
                <a:r>
                  <a:rPr lang="fr-FR" sz="4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𝑀𝑄</m:t>
                    </m:r>
                    <m:r>
                      <a:rPr lang="en-US" sz="4800">
                        <a:latin typeface="Cambria Math"/>
                      </a:rPr>
                      <m:t>, </m:t>
                    </m:r>
                    <m:r>
                      <a:rPr lang="en-US" sz="4800" i="1">
                        <a:latin typeface="Cambria Math"/>
                      </a:rPr>
                      <m:t>𝑁𝑃</m:t>
                    </m:r>
                  </m:oMath>
                </a14:m>
                <a:r>
                  <a:rPr lang="fr-FR" sz="5400" i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 </a:t>
                </a:r>
                <a:r>
                  <a:rPr lang="fr-FR" sz="54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nên</a:t>
                </a:r>
                <a:r>
                  <a:rPr lang="fr-FR" sz="54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A </a:t>
                </a:r>
                <a:r>
                  <a:rPr lang="fr-FR" sz="54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đúng</a:t>
                </a:r>
                <a:endParaRPr lang="fr-FR" sz="4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F2469076-222B-4580-A179-D816FB2738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4029" y="7162800"/>
                <a:ext cx="21968210" cy="2339102"/>
              </a:xfrm>
              <a:prstGeom prst="rect">
                <a:avLst/>
              </a:prstGeom>
              <a:blipFill rotWithShape="1">
                <a:blip r:embed="rId5"/>
                <a:stretch>
                  <a:fillRect l="-1165" t="-6250" r="-943" b="-148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Oval 48"/>
          <p:cNvSpPr/>
          <p:nvPr/>
        </p:nvSpPr>
        <p:spPr>
          <a:xfrm>
            <a:off x="1340556" y="3920922"/>
            <a:ext cx="1072553" cy="1072553"/>
          </a:xfrm>
          <a:prstGeom prst="ellipse">
            <a:avLst/>
          </a:prstGeom>
          <a:solidFill>
            <a:srgbClr val="FFC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A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346" y="8686799"/>
            <a:ext cx="5448854" cy="4789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632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6"/>
          <p:cNvGrpSpPr/>
          <p:nvPr/>
        </p:nvGrpSpPr>
        <p:grpSpPr>
          <a:xfrm>
            <a:off x="611108" y="1828798"/>
            <a:ext cx="22477491" cy="883305"/>
            <a:chOff x="7459670" y="7543800"/>
            <a:chExt cx="20216914" cy="1286816"/>
          </a:xfrm>
        </p:grpSpPr>
        <p:sp>
          <p:nvSpPr>
            <p:cNvPr id="44" name="TextBox 43"/>
            <p:cNvSpPr txBox="1"/>
            <p:nvPr/>
          </p:nvSpPr>
          <p:spPr>
            <a:xfrm>
              <a:off x="8993186" y="7620004"/>
              <a:ext cx="18683398" cy="121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7" name="Isosceles Triangle 44"/>
            <p:cNvSpPr/>
            <p:nvPr/>
          </p:nvSpPr>
          <p:spPr>
            <a:xfrm rot="16200000">
              <a:off x="7469937" y="7533533"/>
              <a:ext cx="143688" cy="164221"/>
            </a:xfrm>
            <a:custGeom>
              <a:avLst/>
              <a:gdLst>
                <a:gd name="connsiteX0" fmla="*/ 0 w 293725"/>
                <a:gd name="connsiteY0" fmla="*/ 164224 h 164224"/>
                <a:gd name="connsiteX1" fmla="*/ 146863 w 293725"/>
                <a:gd name="connsiteY1" fmla="*/ 0 h 164224"/>
                <a:gd name="connsiteX2" fmla="*/ 293725 w 293725"/>
                <a:gd name="connsiteY2" fmla="*/ 164224 h 164224"/>
                <a:gd name="connsiteX3" fmla="*/ 0 w 293725"/>
                <a:gd name="connsiteY3" fmla="*/ 164224 h 164224"/>
                <a:gd name="connsiteX0" fmla="*/ 2363 w 296088"/>
                <a:gd name="connsiteY0" fmla="*/ 164221 h 164221"/>
                <a:gd name="connsiteX1" fmla="*/ 0 w 296088"/>
                <a:gd name="connsiteY1" fmla="*/ 0 h 164221"/>
                <a:gd name="connsiteX2" fmla="*/ 296088 w 296088"/>
                <a:gd name="connsiteY2" fmla="*/ 164221 h 164221"/>
                <a:gd name="connsiteX3" fmla="*/ 2363 w 296088"/>
                <a:gd name="connsiteY3" fmla="*/ 164221 h 16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088" h="164221">
                  <a:moveTo>
                    <a:pt x="2363" y="164221"/>
                  </a:moveTo>
                  <a:cubicBezTo>
                    <a:pt x="1575" y="109481"/>
                    <a:pt x="788" y="54740"/>
                    <a:pt x="0" y="0"/>
                  </a:cubicBezTo>
                  <a:lnTo>
                    <a:pt x="296088" y="164221"/>
                  </a:lnTo>
                  <a:lnTo>
                    <a:pt x="2363" y="1642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5F288C5-516F-43B6-9063-DC25D5181539}"/>
                  </a:ext>
                </a:extLst>
              </p:cNvPr>
              <p:cNvSpPr/>
              <p:nvPr/>
            </p:nvSpPr>
            <p:spPr>
              <a:xfrm>
                <a:off x="1676399" y="2838931"/>
                <a:ext cx="21412200" cy="4541051"/>
              </a:xfrm>
              <a:prstGeom prst="rect">
                <a:avLst/>
              </a:prstGeom>
              <a:noFill/>
              <a:ln w="57150" cmpd="dbl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US" sz="4600" b="1" dirty="0">
                    <a:solidFill>
                      <a:srgbClr val="3333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BÀI 1:</a:t>
                </a:r>
                <a:r>
                  <a:rPr lang="en-US" sz="4800" dirty="0"/>
                  <a:t>  </a:t>
                </a:r>
                <a:r>
                  <a:rPr lang="en-US" sz="4800" dirty="0" err="1"/>
                  <a:t>Trong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mặt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phẳng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tọa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độ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𝑂𝑥𝑦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cho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𝑣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(3;7)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</m:t>
                    </m:r>
                    <m:r>
                      <a:rPr lang="en-US" sz="4800">
                        <a:latin typeface="Cambria Math"/>
                      </a:rPr>
                      <m:t>(5;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2)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>
                        <a:latin typeface="Cambria Math"/>
                      </a:rPr>
                      <m:t>):3</m:t>
                    </m:r>
                    <m:r>
                      <a:rPr lang="en-US" sz="4800" i="1">
                        <a:latin typeface="Cambria Math"/>
                      </a:rPr>
                      <m:t>𝑥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5</m:t>
                    </m:r>
                    <m:r>
                      <a:rPr lang="en-US" sz="4800" i="1">
                        <a:latin typeface="Cambria Math"/>
                      </a:rPr>
                      <m:t>𝑦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2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tròn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𝐶</m:t>
                    </m:r>
                    <m:r>
                      <a:rPr lang="en-US" sz="4800">
                        <a:latin typeface="Cambria Math"/>
                      </a:rPr>
                      <m:t>):</m:t>
                    </m:r>
                    <m:r>
                      <a:rPr lang="en-US" sz="4800" i="1">
                        <a:latin typeface="Cambria Math"/>
                      </a:rPr>
                      <m:t>  </m:t>
                    </m:r>
                    <m:sSup>
                      <m:sSup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48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8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en-US" sz="48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6</m:t>
                    </m:r>
                    <m:r>
                      <a:rPr lang="en-US" sz="4800" i="1">
                        <a:latin typeface="Cambria Math"/>
                      </a:rPr>
                      <m:t>𝑥</m:t>
                    </m:r>
                    <m:r>
                      <a:rPr lang="en-US" sz="4800" i="1">
                        <a:latin typeface="Cambria Math"/>
                      </a:rPr>
                      <m:t>+</m:t>
                    </m:r>
                    <m:r>
                      <a:rPr lang="en-US" sz="4800">
                        <a:latin typeface="Cambria Math"/>
                      </a:rPr>
                      <m:t>4</m:t>
                    </m:r>
                    <m:r>
                      <a:rPr lang="en-US" sz="4800" i="1">
                        <a:latin typeface="Cambria Math"/>
                      </a:rPr>
                      <m:t>𝑦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3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.</a:t>
                </a:r>
              </a:p>
              <a:p>
                <a:r>
                  <a:rPr lang="en-US" sz="4800" dirty="0"/>
                  <a:t>      a)  </a:t>
                </a:r>
                <a:r>
                  <a:rPr lang="en-US" sz="4800" dirty="0" err="1"/>
                  <a:t>Tìm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tọa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độ</a:t>
                </a:r>
                <a:r>
                  <a:rPr lang="en-US" sz="4800" dirty="0"/>
                  <a:t> </a:t>
                </a:r>
                <a:r>
                  <a:rPr lang="en-US" sz="4800" dirty="0" err="1"/>
                  <a:t>ảnh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</m:t>
                    </m:r>
                  </m:oMath>
                </a14:m>
                <a:r>
                  <a:rPr lang="en-US" sz="4800" dirty="0"/>
                  <a:t> qua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tịnh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tiến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sub>
                    </m:sSub>
                  </m:oMath>
                </a14:m>
                <a:r>
                  <a:rPr lang="en-US" sz="4800" dirty="0"/>
                  <a:t>.</a:t>
                </a:r>
              </a:p>
              <a:p>
                <a:r>
                  <a:rPr lang="en-US" sz="4800" dirty="0"/>
                  <a:t>      b) </a:t>
                </a:r>
                <a:r>
                  <a:rPr lang="en-US" sz="4800" dirty="0" err="1"/>
                  <a:t>Viết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phương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ảnh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</m:oMath>
                </a14:m>
                <a:r>
                  <a:rPr lang="en-US" sz="4800" dirty="0"/>
                  <a:t> qua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tịnh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tiến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sub>
                    </m:sSub>
                  </m:oMath>
                </a14:m>
                <a:r>
                  <a:rPr lang="en-US" sz="4800" dirty="0"/>
                  <a:t>.</a:t>
                </a:r>
              </a:p>
              <a:p>
                <a:r>
                  <a:rPr lang="en-US" sz="4800" dirty="0"/>
                  <a:t>      c) </a:t>
                </a:r>
                <a:r>
                  <a:rPr lang="en-US" sz="4800" dirty="0" err="1"/>
                  <a:t>Viết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phương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ảnh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tròn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𝐶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</m:oMath>
                </a14:m>
                <a:r>
                  <a:rPr lang="en-US" sz="4800" dirty="0"/>
                  <a:t> qua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tịnh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tiến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sub>
                    </m:sSub>
                  </m:oMath>
                </a14:m>
                <a:r>
                  <a:rPr lang="en-US" sz="4800" dirty="0"/>
                  <a:t>.</a:t>
                </a:r>
              </a:p>
              <a:p>
                <a:r>
                  <a:rPr lang="en-US" sz="4800" dirty="0"/>
                  <a:t>      d) </a:t>
                </a:r>
                <a:r>
                  <a:rPr lang="en-US" sz="4800" dirty="0" err="1"/>
                  <a:t>Tìm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tọa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độ</a:t>
                </a:r>
                <a:r>
                  <a:rPr lang="en-US" sz="4800" dirty="0"/>
                  <a:t> </a:t>
                </a:r>
                <a:r>
                  <a:rPr lang="en-US" sz="4800" dirty="0" err="1"/>
                  <a:t>ảnh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</m:t>
                    </m:r>
                  </m:oMath>
                </a14:m>
                <a:r>
                  <a:rPr lang="en-US" sz="4800" dirty="0"/>
                  <a:t> qua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vị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tự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tâm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𝐾</m:t>
                    </m:r>
                    <m:r>
                      <a:rPr lang="en-US" sz="4800">
                        <a:latin typeface="Cambria Math"/>
                      </a:rPr>
                      <m:t>(2;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9)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tỉ</a:t>
                </a:r>
                <a:r>
                  <a:rPr lang="en-US" sz="4800" dirty="0"/>
                  <a:t> </a:t>
                </a:r>
                <a:r>
                  <a:rPr lang="en-US" sz="4800" dirty="0" err="1"/>
                  <a:t>số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𝑘</m:t>
                    </m:r>
                    <m:r>
                      <a:rPr lang="en-US" sz="4800" i="1">
                        <a:latin typeface="Cambria Math"/>
                      </a:rPr>
                      <m:t>=−</m:t>
                    </m:r>
                    <m:r>
                      <a:rPr lang="en-US" sz="4800">
                        <a:latin typeface="Cambria Math"/>
                      </a:rPr>
                      <m:t>3.</m:t>
                    </m:r>
                  </m:oMath>
                </a14:m>
                <a:r>
                  <a:rPr lang="en-US" sz="4800" dirty="0"/>
                  <a:t> </a:t>
                </a:r>
                <a:endParaRPr lang="en-US" sz="4600" b="1" dirty="0">
                  <a:solidFill>
                    <a:srgbClr val="3333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15F288C5-516F-43B6-9063-DC25D51815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399" y="2838931"/>
                <a:ext cx="21412200" cy="4541051"/>
              </a:xfrm>
              <a:prstGeom prst="rect">
                <a:avLst/>
              </a:prstGeom>
              <a:blipFill rotWithShape="1">
                <a:blip r:embed="rId3"/>
                <a:stretch>
                  <a:fillRect l="-1281" t="-3221" b="-6040"/>
                </a:stretch>
              </a:blipFill>
              <a:ln w="57150" cmpd="dbl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47"/>
          <p:cNvGrpSpPr/>
          <p:nvPr/>
        </p:nvGrpSpPr>
        <p:grpSpPr>
          <a:xfrm>
            <a:off x="853414" y="1637046"/>
            <a:ext cx="9472086" cy="968318"/>
            <a:chOff x="739068" y="1515168"/>
            <a:chExt cx="9473319" cy="968444"/>
          </a:xfrm>
        </p:grpSpPr>
        <p:sp>
          <p:nvSpPr>
            <p:cNvPr id="7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30"/>
            <p:cNvGrpSpPr/>
            <p:nvPr/>
          </p:nvGrpSpPr>
          <p:grpSpPr>
            <a:xfrm>
              <a:off x="739068" y="1515168"/>
              <a:ext cx="8177919" cy="960327"/>
              <a:chOff x="739068" y="1515168"/>
              <a:chExt cx="8177919" cy="960327"/>
            </a:xfrm>
          </p:grpSpPr>
          <p:sp>
            <p:nvSpPr>
              <p:cNvPr id="9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TextBox 43"/>
              <p:cNvSpPr txBox="1"/>
              <p:nvPr/>
            </p:nvSpPr>
            <p:spPr>
              <a:xfrm>
                <a:off x="2132731" y="1706054"/>
                <a:ext cx="6784256" cy="769441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 TỰ LUẬN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6931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25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25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25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250"/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250"/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6"/>
          <p:cNvGrpSpPr/>
          <p:nvPr/>
        </p:nvGrpSpPr>
        <p:grpSpPr>
          <a:xfrm>
            <a:off x="611108" y="1828798"/>
            <a:ext cx="22477491" cy="883305"/>
            <a:chOff x="7459670" y="7543800"/>
            <a:chExt cx="20216914" cy="1286816"/>
          </a:xfrm>
        </p:grpSpPr>
        <p:sp>
          <p:nvSpPr>
            <p:cNvPr id="44" name="TextBox 43"/>
            <p:cNvSpPr txBox="1"/>
            <p:nvPr/>
          </p:nvSpPr>
          <p:spPr>
            <a:xfrm>
              <a:off x="8993186" y="7620004"/>
              <a:ext cx="18683398" cy="121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7" name="Isosceles Triangle 44"/>
            <p:cNvSpPr/>
            <p:nvPr/>
          </p:nvSpPr>
          <p:spPr>
            <a:xfrm rot="16200000">
              <a:off x="7469937" y="7533533"/>
              <a:ext cx="143688" cy="164221"/>
            </a:xfrm>
            <a:custGeom>
              <a:avLst/>
              <a:gdLst>
                <a:gd name="connsiteX0" fmla="*/ 0 w 293725"/>
                <a:gd name="connsiteY0" fmla="*/ 164224 h 164224"/>
                <a:gd name="connsiteX1" fmla="*/ 146863 w 293725"/>
                <a:gd name="connsiteY1" fmla="*/ 0 h 164224"/>
                <a:gd name="connsiteX2" fmla="*/ 293725 w 293725"/>
                <a:gd name="connsiteY2" fmla="*/ 164224 h 164224"/>
                <a:gd name="connsiteX3" fmla="*/ 0 w 293725"/>
                <a:gd name="connsiteY3" fmla="*/ 164224 h 164224"/>
                <a:gd name="connsiteX0" fmla="*/ 2363 w 296088"/>
                <a:gd name="connsiteY0" fmla="*/ 164221 h 164221"/>
                <a:gd name="connsiteX1" fmla="*/ 0 w 296088"/>
                <a:gd name="connsiteY1" fmla="*/ 0 h 164221"/>
                <a:gd name="connsiteX2" fmla="*/ 296088 w 296088"/>
                <a:gd name="connsiteY2" fmla="*/ 164221 h 164221"/>
                <a:gd name="connsiteX3" fmla="*/ 2363 w 296088"/>
                <a:gd name="connsiteY3" fmla="*/ 164221 h 16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088" h="164221">
                  <a:moveTo>
                    <a:pt x="2363" y="164221"/>
                  </a:moveTo>
                  <a:cubicBezTo>
                    <a:pt x="1575" y="109481"/>
                    <a:pt x="788" y="54740"/>
                    <a:pt x="0" y="0"/>
                  </a:cubicBezTo>
                  <a:lnTo>
                    <a:pt x="296088" y="164221"/>
                  </a:lnTo>
                  <a:lnTo>
                    <a:pt x="2363" y="1642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5F288C5-516F-43B6-9063-DC25D5181539}"/>
                  </a:ext>
                </a:extLst>
              </p:cNvPr>
              <p:cNvSpPr/>
              <p:nvPr/>
            </p:nvSpPr>
            <p:spPr>
              <a:xfrm>
                <a:off x="1676399" y="2838931"/>
                <a:ext cx="21412200" cy="2325060"/>
              </a:xfrm>
              <a:prstGeom prst="rect">
                <a:avLst/>
              </a:prstGeom>
              <a:noFill/>
              <a:ln w="57150" cmpd="dbl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US" sz="4600" b="1" dirty="0">
                    <a:solidFill>
                      <a:srgbClr val="3333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BÀI 1:</a:t>
                </a:r>
                <a:r>
                  <a:rPr lang="en-US" sz="4800" dirty="0"/>
                  <a:t>  </a:t>
                </a:r>
                <a:r>
                  <a:rPr lang="en-US" sz="4800" dirty="0" err="1"/>
                  <a:t>Trong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mặt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phẳng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tọa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độ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𝑂𝑥𝑦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cho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𝑣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(3;7)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</m:t>
                    </m:r>
                    <m:r>
                      <a:rPr lang="en-US" sz="4800">
                        <a:latin typeface="Cambria Math"/>
                      </a:rPr>
                      <m:t>(5;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2)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>
                        <a:latin typeface="Cambria Math"/>
                      </a:rPr>
                      <m:t>):3</m:t>
                    </m:r>
                    <m:r>
                      <a:rPr lang="en-US" sz="4800" i="1">
                        <a:latin typeface="Cambria Math"/>
                      </a:rPr>
                      <m:t>𝑥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5</m:t>
                    </m:r>
                    <m:r>
                      <a:rPr lang="en-US" sz="4800" i="1">
                        <a:latin typeface="Cambria Math"/>
                      </a:rPr>
                      <m:t>𝑦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2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tròn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𝐶</m:t>
                    </m:r>
                    <m:r>
                      <a:rPr lang="en-US" sz="4800">
                        <a:latin typeface="Cambria Math"/>
                      </a:rPr>
                      <m:t>):</m:t>
                    </m:r>
                    <m:r>
                      <a:rPr lang="en-US" sz="4800" i="1">
                        <a:latin typeface="Cambria Math"/>
                      </a:rPr>
                      <m:t>  </m:t>
                    </m:r>
                    <m:sSup>
                      <m:sSup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48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8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en-US" sz="48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6</m:t>
                    </m:r>
                    <m:r>
                      <a:rPr lang="en-US" sz="4800" i="1">
                        <a:latin typeface="Cambria Math"/>
                      </a:rPr>
                      <m:t>𝑥</m:t>
                    </m:r>
                    <m:r>
                      <a:rPr lang="en-US" sz="4800" i="1">
                        <a:latin typeface="Cambria Math"/>
                      </a:rPr>
                      <m:t>+</m:t>
                    </m:r>
                    <m:r>
                      <a:rPr lang="en-US" sz="4800">
                        <a:latin typeface="Cambria Math"/>
                      </a:rPr>
                      <m:t>4</m:t>
                    </m:r>
                    <m:r>
                      <a:rPr lang="en-US" sz="4800" i="1">
                        <a:latin typeface="Cambria Math"/>
                      </a:rPr>
                      <m:t>𝑦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3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.</a:t>
                </a:r>
              </a:p>
              <a:p>
                <a:r>
                  <a:rPr lang="en-US" sz="4800" dirty="0"/>
                  <a:t>      a)  </a:t>
                </a:r>
                <a:r>
                  <a:rPr lang="en-US" sz="4800" dirty="0" err="1"/>
                  <a:t>Tìm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tọa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độ</a:t>
                </a:r>
                <a:r>
                  <a:rPr lang="en-US" sz="4800" dirty="0"/>
                  <a:t> </a:t>
                </a:r>
                <a:r>
                  <a:rPr lang="en-US" sz="4800" dirty="0" err="1"/>
                  <a:t>ảnh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</m:t>
                    </m:r>
                  </m:oMath>
                </a14:m>
                <a:r>
                  <a:rPr lang="en-US" sz="4800" dirty="0"/>
                  <a:t> qua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tịnh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tiến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sub>
                    </m:sSub>
                  </m:oMath>
                </a14:m>
                <a:r>
                  <a:rPr lang="en-US" sz="4800" dirty="0"/>
                  <a:t>.</a:t>
                </a: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15F288C5-516F-43B6-9063-DC25D51815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399" y="2838931"/>
                <a:ext cx="21412200" cy="2325060"/>
              </a:xfrm>
              <a:prstGeom prst="rect">
                <a:avLst/>
              </a:prstGeom>
              <a:blipFill rotWithShape="1">
                <a:blip r:embed="rId3"/>
                <a:stretch>
                  <a:fillRect l="-1281" t="-6299" b="-12861"/>
                </a:stretch>
              </a:blipFill>
              <a:ln w="57150" cmpd="dbl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47"/>
          <p:cNvGrpSpPr/>
          <p:nvPr/>
        </p:nvGrpSpPr>
        <p:grpSpPr>
          <a:xfrm>
            <a:off x="853414" y="1637046"/>
            <a:ext cx="9472086" cy="968318"/>
            <a:chOff x="739068" y="1515168"/>
            <a:chExt cx="9473319" cy="968444"/>
          </a:xfrm>
        </p:grpSpPr>
        <p:sp>
          <p:nvSpPr>
            <p:cNvPr id="7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30"/>
            <p:cNvGrpSpPr/>
            <p:nvPr/>
          </p:nvGrpSpPr>
          <p:grpSpPr>
            <a:xfrm>
              <a:off x="739068" y="1515168"/>
              <a:ext cx="8177919" cy="960327"/>
              <a:chOff x="739068" y="1515168"/>
              <a:chExt cx="8177919" cy="960327"/>
            </a:xfrm>
          </p:grpSpPr>
          <p:sp>
            <p:nvSpPr>
              <p:cNvPr id="9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TextBox 43"/>
              <p:cNvSpPr txBox="1"/>
              <p:nvPr/>
            </p:nvSpPr>
            <p:spPr>
              <a:xfrm>
                <a:off x="2132731" y="1706054"/>
                <a:ext cx="6784256" cy="769441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 TỰ LUẬN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15F288C5-516F-43B6-9063-DC25D5181539}"/>
                  </a:ext>
                </a:extLst>
              </p:cNvPr>
              <p:cNvSpPr/>
              <p:nvPr/>
            </p:nvSpPr>
            <p:spPr>
              <a:xfrm>
                <a:off x="1318436" y="5831388"/>
                <a:ext cx="21412200" cy="4629537"/>
              </a:xfrm>
              <a:prstGeom prst="rect">
                <a:avLst/>
              </a:prstGeom>
              <a:noFill/>
              <a:ln w="57150" cmpd="dbl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marL="914400" indent="-914400"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sub>
                    </m:sSub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𝐴</m:t>
                        </m:r>
                        <m:r>
                          <a:rPr lang="en-US" sz="4800" b="0" i="1" smtClean="0">
                            <a:latin typeface="Cambria Math"/>
                          </a:rPr>
                          <m:t>(</m:t>
                        </m:r>
                        <m:r>
                          <a:rPr lang="en-US" sz="4800" b="0" i="1" smtClean="0">
                            <a:latin typeface="Cambria Math"/>
                          </a:rPr>
                          <m:t>𝑥</m:t>
                        </m:r>
                        <m:r>
                          <a:rPr lang="en-US" sz="4800" b="0" i="1" smtClean="0">
                            <a:latin typeface="Cambria Math"/>
                          </a:rPr>
                          <m:t>;</m:t>
                        </m:r>
                        <m:r>
                          <a:rPr lang="en-US" sz="4800" b="0" i="1" smtClean="0">
                            <a:latin typeface="Cambria Math"/>
                          </a:rPr>
                          <m:t>𝑦</m:t>
                        </m:r>
                        <m:r>
                          <a:rPr lang="en-US" sz="4800" b="0" i="1" smtClean="0">
                            <a:latin typeface="Cambria Math"/>
                          </a:rPr>
                          <m:t>)</m:t>
                        </m:r>
                      </m:e>
                    </m:d>
                    <m:r>
                      <a:rPr lang="en-US" sz="48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i="1">
                            <a:latin typeface="Cambria Math"/>
                          </a:rPr>
                          <m:t>𝐴</m:t>
                        </m:r>
                      </m:e>
                      <m:sup>
                        <m:r>
                          <a:rPr lang="en-US" sz="4800" i="1"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sz="4800" i="1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  <m:r>
                          <a:rPr lang="en-US" sz="4800">
                            <a:latin typeface="Cambria Math"/>
                          </a:rPr>
                          <m:t>;</m:t>
                        </m:r>
                        <m:sSup>
                          <m:sSupPr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en-US" sz="4800" i="1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theo</a:t>
                </a:r>
                <a:r>
                  <a:rPr lang="en-US" sz="4800" dirty="0"/>
                  <a:t> </a:t>
                </a:r>
                <a:r>
                  <a:rPr lang="en-US" sz="4800" dirty="0" err="1"/>
                  <a:t>biểu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thức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tọa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độ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tịnh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tiến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theo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𝑣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sz="4800" b="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b="0" i="1" smtClean="0">
                            <a:latin typeface="Cambria Math"/>
                          </a:rPr>
                          <m:t>𝑎</m:t>
                        </m:r>
                        <m:r>
                          <a:rPr lang="en-US" sz="4800" i="1">
                            <a:latin typeface="Cambria Math"/>
                          </a:rPr>
                          <m:t>;</m:t>
                        </m:r>
                        <m:r>
                          <a:rPr lang="en-US" sz="4800" b="0" i="1" smtClean="0">
                            <a:latin typeface="Cambria Math"/>
                          </a:rPr>
                          <m:t>𝑏</m:t>
                        </m:r>
                      </m:e>
                    </m:d>
                    <m:r>
                      <a:rPr lang="en-US" sz="48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sz="4800" dirty="0"/>
                  <a:t> ta </a:t>
                </a:r>
                <a:r>
                  <a:rPr lang="en-US" sz="4800" dirty="0" err="1"/>
                  <a:t>có</a:t>
                </a:r>
                <a:r>
                  <a:rPr lang="en-US" sz="4800" dirty="0"/>
                  <a:t>: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4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′=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48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</m:mr>
                          <m:mr>
                            <m:e>
                              <m:r>
                                <a:rPr lang="en-US" sz="4800" i="1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′=</m:t>
                              </m:r>
                              <m:r>
                                <a:rPr lang="en-US" sz="4800" b="0" i="1" smtClean="0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4800" b="0" i="1" smtClean="0">
                                  <a:latin typeface="Cambria Math"/>
                                </a:rPr>
                                <m:t>𝑏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b="0" i="0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sz="4800" b="0" i="0" smtClean="0">
                        <a:latin typeface="Cambria Math"/>
                      </a:rPr>
                      <m:t>n</m:t>
                    </m:r>
                    <m:r>
                      <a:rPr lang="en-US" sz="4800" b="0" i="1" smtClean="0">
                        <a:latin typeface="Cambria Math"/>
                      </a:rPr>
                      <m:t>ê</m:t>
                    </m:r>
                    <m:r>
                      <a:rPr lang="en-US" sz="4800" b="0" i="1" smtClean="0">
                        <a:latin typeface="Cambria Math"/>
                      </a:rPr>
                      <m:t>𝑛</m:t>
                    </m:r>
                    <m:r>
                      <a:rPr lang="en-US" sz="4800" b="0" i="1" smtClean="0">
                        <a:latin typeface="Cambria Math"/>
                      </a:rPr>
                      <m:t> </m:t>
                    </m:r>
                    <m:d>
                      <m:dPr>
                        <m:begChr m:val="{"/>
                        <m:endChr m:val="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4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′=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5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3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8</m:t>
                              </m:r>
                            </m:e>
                          </m:mr>
                          <m:mr>
                            <m:e>
                              <m:r>
                                <a:rPr lang="en-US" sz="4800" i="1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′=−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7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Vậy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</m:t>
                    </m:r>
                    <m:r>
                      <a:rPr lang="en-US" sz="4800" i="1">
                        <a:latin typeface="Cambria Math"/>
                      </a:rPr>
                      <m:t>′</m:t>
                    </m:r>
                    <m:r>
                      <a:rPr lang="en-US" sz="4800">
                        <a:latin typeface="Cambria Math"/>
                      </a:rPr>
                      <m:t>(8;5)</m:t>
                    </m:r>
                  </m:oMath>
                </a14:m>
                <a:endParaRPr lang="en-US" sz="4800" dirty="0"/>
              </a:p>
              <a:p>
                <a:r>
                  <a:rPr lang="en-US" sz="4800" dirty="0"/>
                  <a:t>b) </a:t>
                </a:r>
                <a:r>
                  <a:rPr lang="en-US" sz="4800" dirty="0" err="1"/>
                  <a:t>Viết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phương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ảnh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</m:oMath>
                </a14:m>
                <a:r>
                  <a:rPr lang="en-US" sz="4800" dirty="0"/>
                  <a:t> qua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tịnh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tiến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sub>
                    </m:sSub>
                  </m:oMath>
                </a14:m>
                <a:r>
                  <a:rPr lang="en-US" sz="4800" dirty="0"/>
                  <a:t>.</a:t>
                </a:r>
              </a:p>
              <a:p>
                <a:r>
                  <a:rPr lang="en-US" sz="4800" dirty="0"/>
                  <a:t>      </a:t>
                </a:r>
                <a:endParaRPr lang="en-US" sz="4600" b="1" dirty="0">
                  <a:solidFill>
                    <a:srgbClr val="3333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15F288C5-516F-43B6-9063-DC25D51815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436" y="5831388"/>
                <a:ext cx="21412200" cy="4629537"/>
              </a:xfrm>
              <a:prstGeom prst="rect">
                <a:avLst/>
              </a:prstGeom>
              <a:blipFill rotWithShape="1">
                <a:blip r:embed="rId4"/>
                <a:stretch>
                  <a:fillRect l="-1281" t="-659"/>
                </a:stretch>
              </a:blipFill>
              <a:ln w="57150" cmpd="dbl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659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25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25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2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25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25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25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6"/>
          <p:cNvGrpSpPr/>
          <p:nvPr/>
        </p:nvGrpSpPr>
        <p:grpSpPr>
          <a:xfrm>
            <a:off x="611108" y="1828798"/>
            <a:ext cx="22477491" cy="883305"/>
            <a:chOff x="7459670" y="7543800"/>
            <a:chExt cx="20216914" cy="1286816"/>
          </a:xfrm>
        </p:grpSpPr>
        <p:sp>
          <p:nvSpPr>
            <p:cNvPr id="44" name="TextBox 43"/>
            <p:cNvSpPr txBox="1"/>
            <p:nvPr/>
          </p:nvSpPr>
          <p:spPr>
            <a:xfrm>
              <a:off x="8993186" y="7620004"/>
              <a:ext cx="18683398" cy="121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7" name="Isosceles Triangle 44"/>
            <p:cNvSpPr/>
            <p:nvPr/>
          </p:nvSpPr>
          <p:spPr>
            <a:xfrm rot="16200000">
              <a:off x="7469937" y="7533533"/>
              <a:ext cx="143688" cy="164221"/>
            </a:xfrm>
            <a:custGeom>
              <a:avLst/>
              <a:gdLst>
                <a:gd name="connsiteX0" fmla="*/ 0 w 293725"/>
                <a:gd name="connsiteY0" fmla="*/ 164224 h 164224"/>
                <a:gd name="connsiteX1" fmla="*/ 146863 w 293725"/>
                <a:gd name="connsiteY1" fmla="*/ 0 h 164224"/>
                <a:gd name="connsiteX2" fmla="*/ 293725 w 293725"/>
                <a:gd name="connsiteY2" fmla="*/ 164224 h 164224"/>
                <a:gd name="connsiteX3" fmla="*/ 0 w 293725"/>
                <a:gd name="connsiteY3" fmla="*/ 164224 h 164224"/>
                <a:gd name="connsiteX0" fmla="*/ 2363 w 296088"/>
                <a:gd name="connsiteY0" fmla="*/ 164221 h 164221"/>
                <a:gd name="connsiteX1" fmla="*/ 0 w 296088"/>
                <a:gd name="connsiteY1" fmla="*/ 0 h 164221"/>
                <a:gd name="connsiteX2" fmla="*/ 296088 w 296088"/>
                <a:gd name="connsiteY2" fmla="*/ 164221 h 164221"/>
                <a:gd name="connsiteX3" fmla="*/ 2363 w 296088"/>
                <a:gd name="connsiteY3" fmla="*/ 164221 h 16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088" h="164221">
                  <a:moveTo>
                    <a:pt x="2363" y="164221"/>
                  </a:moveTo>
                  <a:cubicBezTo>
                    <a:pt x="1575" y="109481"/>
                    <a:pt x="788" y="54740"/>
                    <a:pt x="0" y="0"/>
                  </a:cubicBezTo>
                  <a:lnTo>
                    <a:pt x="296088" y="164221"/>
                  </a:lnTo>
                  <a:lnTo>
                    <a:pt x="2363" y="1642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5F288C5-516F-43B6-9063-DC25D5181539}"/>
                  </a:ext>
                </a:extLst>
              </p:cNvPr>
              <p:cNvSpPr/>
              <p:nvPr/>
            </p:nvSpPr>
            <p:spPr>
              <a:xfrm>
                <a:off x="1676399" y="2838931"/>
                <a:ext cx="21412200" cy="8123442"/>
              </a:xfrm>
              <a:prstGeom prst="rect">
                <a:avLst/>
              </a:prstGeom>
              <a:noFill/>
              <a:ln w="57150" cmpd="dbl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US" sz="4600" b="1" dirty="0">
                    <a:solidFill>
                      <a:srgbClr val="3333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BÀI 1:</a:t>
                </a:r>
                <a:r>
                  <a:rPr lang="en-US" sz="4800" dirty="0"/>
                  <a:t>  </a:t>
                </a:r>
                <a:r>
                  <a:rPr lang="en-US" sz="4800" dirty="0" err="1"/>
                  <a:t>Trong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mặt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phẳng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tọa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độ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𝑂𝑥𝑦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cho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latin typeface="Cambria Math"/>
                          </a:rPr>
                          <m:t>𝑣</m:t>
                        </m:r>
                      </m:e>
                    </m:acc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(3;7)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điểm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𝐴</m:t>
                    </m:r>
                    <m:r>
                      <a:rPr lang="en-US" sz="4800">
                        <a:latin typeface="Cambria Math"/>
                      </a:rPr>
                      <m:t>(5;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2)</m:t>
                    </m:r>
                  </m:oMath>
                </a14:m>
                <a:r>
                  <a:rPr lang="en-US" sz="4800" dirty="0"/>
                  <a:t>,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>
                        <a:latin typeface="Cambria Math"/>
                      </a:rPr>
                      <m:t>):3</m:t>
                    </m:r>
                    <m:r>
                      <a:rPr lang="en-US" sz="4800" i="1">
                        <a:latin typeface="Cambria Math"/>
                      </a:rPr>
                      <m:t>𝑥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5</m:t>
                    </m:r>
                    <m:r>
                      <a:rPr lang="en-US" sz="4800" i="1">
                        <a:latin typeface="Cambria Math"/>
                      </a:rPr>
                      <m:t>𝑦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2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 </a:t>
                </a:r>
                <a:r>
                  <a:rPr lang="en-US" sz="4800" dirty="0" err="1"/>
                  <a:t>và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tròn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𝐶</m:t>
                    </m:r>
                    <m:r>
                      <a:rPr lang="en-US" sz="4800">
                        <a:latin typeface="Cambria Math"/>
                      </a:rPr>
                      <m:t>):</m:t>
                    </m:r>
                    <m:r>
                      <a:rPr lang="en-US" sz="4800" i="1">
                        <a:latin typeface="Cambria Math"/>
                      </a:rPr>
                      <m:t>  </m:t>
                    </m:r>
                    <m:sSup>
                      <m:sSup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48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8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800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en-US" sz="48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6</m:t>
                    </m:r>
                    <m:r>
                      <a:rPr lang="en-US" sz="4800" i="1">
                        <a:latin typeface="Cambria Math"/>
                      </a:rPr>
                      <m:t>𝑥</m:t>
                    </m:r>
                    <m:r>
                      <a:rPr lang="en-US" sz="4800" i="1">
                        <a:latin typeface="Cambria Math"/>
                      </a:rPr>
                      <m:t>+</m:t>
                    </m:r>
                    <m:r>
                      <a:rPr lang="en-US" sz="4800">
                        <a:latin typeface="Cambria Math"/>
                      </a:rPr>
                      <m:t>4</m:t>
                    </m:r>
                    <m:r>
                      <a:rPr lang="en-US" sz="4800" i="1">
                        <a:latin typeface="Cambria Math"/>
                      </a:rPr>
                      <m:t>𝑦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3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.</a:t>
                </a:r>
              </a:p>
              <a:p>
                <a:r>
                  <a:rPr lang="en-US" sz="4800" dirty="0"/>
                  <a:t>      b) </a:t>
                </a:r>
                <a:r>
                  <a:rPr lang="en-US" sz="4800" dirty="0" err="1"/>
                  <a:t>Viết</a:t>
                </a:r>
                <a:r>
                  <a:rPr lang="en-US" sz="4800" dirty="0"/>
                  <a:t> </a:t>
                </a:r>
                <a:r>
                  <a:rPr lang="en-US" sz="4800" dirty="0" err="1"/>
                  <a:t>phương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trình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ảnh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của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đường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thẳng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</m:oMath>
                </a14:m>
                <a:r>
                  <a:rPr lang="en-US" sz="4800" dirty="0"/>
                  <a:t> qua </a:t>
                </a:r>
                <a:r>
                  <a:rPr lang="en-US" sz="4800" dirty="0" err="1"/>
                  <a:t>phép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tịnh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tiến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sub>
                    </m:sSub>
                  </m:oMath>
                </a14:m>
                <a:r>
                  <a:rPr lang="en-US" sz="4800" dirty="0"/>
                  <a:t>.</a:t>
                </a:r>
              </a:p>
              <a:p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b="0" i="0" smtClean="0">
                        <a:latin typeface="Cambria Math"/>
                      </a:rPr>
                      <m:t>      </m:t>
                    </m:r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>
                        <a:latin typeface="Cambria Math"/>
                      </a:rPr>
                      <m:t>):3</m:t>
                    </m:r>
                    <m:r>
                      <a:rPr lang="en-US" sz="4800" i="1">
                        <a:latin typeface="Cambria Math"/>
                      </a:rPr>
                      <m:t>𝑥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5</m:t>
                    </m:r>
                    <m:r>
                      <a:rPr lang="en-US" sz="4800" i="1">
                        <a:latin typeface="Cambria Math"/>
                      </a:rPr>
                      <m:t>𝑦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2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sub>
                    </m:sSub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 i="1">
                        <a:latin typeface="Cambria Math"/>
                      </a:rPr>
                      <m:t>′</m:t>
                    </m:r>
                  </m:oMath>
                </a14:m>
                <a:r>
                  <a:rPr lang="en-US" sz="4800" dirty="0"/>
                  <a:t>. </a:t>
                </a:r>
              </a:p>
              <a:p>
                <a:r>
                  <a:rPr lang="en-US" sz="4800" dirty="0" err="1"/>
                  <a:t>Gọi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𝑀</m:t>
                    </m:r>
                    <m:d>
                      <m:d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latin typeface="Cambria Math"/>
                          </a:rPr>
                          <m:t>𝑥</m:t>
                        </m:r>
                        <m:r>
                          <a:rPr lang="en-US" sz="4800">
                            <a:latin typeface="Cambria Math"/>
                          </a:rPr>
                          <m:t>;</m:t>
                        </m:r>
                        <m:r>
                          <a:rPr lang="en-US" sz="4800" i="1">
                            <a:latin typeface="Cambria Math"/>
                          </a:rPr>
                          <m:t>𝑦</m:t>
                        </m:r>
                      </m:e>
                    </m:d>
                    <m:r>
                      <a:rPr lang="en-US" sz="4800" i="1">
                        <a:latin typeface="Cambria Math"/>
                      </a:rPr>
                      <m:t>∈</m:t>
                    </m:r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 b="0" i="1" smtClean="0"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800" i="1">
                            <a:latin typeface="Cambria Math"/>
                          </a:rPr>
                          <m:t>𝑇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sub>
                    </m:sSub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𝑀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 i="1">
                        <a:latin typeface="Cambria Math"/>
                      </a:rPr>
                      <m:t>𝑀</m:t>
                    </m:r>
                    <m:r>
                      <a:rPr lang="en-US" sz="4800" i="1">
                        <a:latin typeface="Cambria Math"/>
                      </a:rPr>
                      <m:t>′</m:t>
                    </m:r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𝑥</m:t>
                    </m:r>
                    <m:r>
                      <a:rPr lang="en-US" sz="4800" i="1">
                        <a:latin typeface="Cambria Math"/>
                      </a:rPr>
                      <m:t>′′</m:t>
                    </m:r>
                    <m:r>
                      <a:rPr lang="en-US" sz="4800">
                        <a:latin typeface="Cambria Math"/>
                      </a:rPr>
                      <m:t>;</m:t>
                    </m:r>
                    <m:r>
                      <a:rPr lang="en-US" sz="4800" i="1">
                        <a:latin typeface="Cambria Math"/>
                      </a:rPr>
                      <m:t>𝑦</m:t>
                    </m:r>
                    <m:r>
                      <a:rPr lang="en-US" sz="4800" i="1">
                        <a:latin typeface="Cambria Math"/>
                      </a:rPr>
                      <m:t>′′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∈</m:t>
                    </m:r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 i="1">
                        <a:latin typeface="Cambria Math"/>
                      </a:rPr>
                      <m:t>′</m:t>
                    </m:r>
                  </m:oMath>
                </a14:m>
                <a:endParaRPr lang="en-US" sz="4800" dirty="0"/>
              </a:p>
              <a:p>
                <a:r>
                  <a:rPr lang="en-US" sz="4800" dirty="0"/>
                  <a:t>Theo </a:t>
                </a:r>
                <a:r>
                  <a:rPr lang="en-US" sz="4800" dirty="0" err="1"/>
                  <a:t>biểu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thức</a:t>
                </a:r>
                <a:r>
                  <a:rPr lang="en-US" sz="4800" dirty="0"/>
                  <a:t> </a:t>
                </a:r>
                <a:r>
                  <a:rPr lang="en-US" sz="4800" dirty="0" err="1"/>
                  <a:t>tọa</a:t>
                </a:r>
                <a:r>
                  <a:rPr lang="en-US" sz="4800" dirty="0"/>
                  <a:t> </a:t>
                </a:r>
                <a:r>
                  <a:rPr lang="en-US" sz="4800" dirty="0" err="1"/>
                  <a:t>độ</a:t>
                </a:r>
                <a:r>
                  <a:rPr lang="en-US" sz="4800" dirty="0"/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4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′′=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sz="4800" i="1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′′=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7</m:t>
                              </m:r>
                            </m:e>
                          </m:mr>
                        </m:m>
                      </m:e>
                    </m:d>
                    <m:r>
                      <a:rPr lang="en-US" sz="4800" i="1">
                        <a:latin typeface="Cambria Math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4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4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′′−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sz="4800" i="1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sz="4800" i="1">
                                  <a:latin typeface="Cambria Math"/>
                                </a:rPr>
                                <m:t>′′−</m:t>
                              </m:r>
                              <m:r>
                                <a:rPr lang="en-US" sz="4800">
                                  <a:latin typeface="Cambria Math"/>
                                </a:rPr>
                                <m:t>7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4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latin typeface="Cambria Math"/>
                        </a:rPr>
                        <m:t>𝑀</m:t>
                      </m:r>
                      <m:r>
                        <a:rPr lang="en-US" sz="4800">
                          <a:latin typeface="Cambria Math"/>
                        </a:rPr>
                        <m:t>(</m:t>
                      </m:r>
                      <m:r>
                        <a:rPr lang="en-US" sz="4800" i="1">
                          <a:latin typeface="Cambria Math"/>
                        </a:rPr>
                        <m:t>𝑥</m:t>
                      </m:r>
                      <m:r>
                        <a:rPr lang="en-US" sz="4800">
                          <a:latin typeface="Cambria Math"/>
                        </a:rPr>
                        <m:t>;</m:t>
                      </m:r>
                      <m:r>
                        <a:rPr lang="en-US" sz="4800" i="1">
                          <a:latin typeface="Cambria Math"/>
                        </a:rPr>
                        <m:t>𝑦</m:t>
                      </m:r>
                      <m:r>
                        <a:rPr lang="en-US" sz="4800">
                          <a:latin typeface="Cambria Math"/>
                        </a:rPr>
                        <m:t>)</m:t>
                      </m:r>
                      <m:r>
                        <a:rPr lang="en-US" sz="4800" i="1">
                          <a:latin typeface="Cambria Math"/>
                        </a:rPr>
                        <m:t>∈</m:t>
                      </m:r>
                      <m:r>
                        <a:rPr lang="en-US" sz="4800" i="1">
                          <a:latin typeface="Cambria Math"/>
                        </a:rPr>
                        <m:t>𝑑</m:t>
                      </m:r>
                      <m:r>
                        <a:rPr lang="en-US" sz="4800" i="1">
                          <a:latin typeface="Cambria Math"/>
                        </a:rPr>
                        <m:t>⇔</m:t>
                      </m:r>
                      <m:r>
                        <a:rPr lang="en-US" sz="4800">
                          <a:latin typeface="Cambria Math"/>
                        </a:rPr>
                        <m:t>3</m:t>
                      </m:r>
                      <m:r>
                        <a:rPr lang="en-US" sz="4800" i="1">
                          <a:latin typeface="Cambria Math"/>
                        </a:rPr>
                        <m:t>𝑥</m:t>
                      </m:r>
                      <m:r>
                        <a:rPr lang="en-US" sz="4800" i="1">
                          <a:latin typeface="Cambria Math"/>
                        </a:rPr>
                        <m:t>−</m:t>
                      </m:r>
                      <m:r>
                        <a:rPr lang="en-US" sz="4800">
                          <a:latin typeface="Cambria Math"/>
                        </a:rPr>
                        <m:t>5</m:t>
                      </m:r>
                      <m:r>
                        <a:rPr lang="en-US" sz="4800" i="1">
                          <a:latin typeface="Cambria Math"/>
                        </a:rPr>
                        <m:t>𝑦</m:t>
                      </m:r>
                      <m:r>
                        <a:rPr lang="en-US" sz="4800" i="1">
                          <a:latin typeface="Cambria Math"/>
                        </a:rPr>
                        <m:t>−</m:t>
                      </m:r>
                      <m:r>
                        <a:rPr lang="en-US" sz="4800">
                          <a:latin typeface="Cambria Math"/>
                        </a:rPr>
                        <m:t>2</m:t>
                      </m:r>
                      <m:r>
                        <a:rPr lang="en-US" sz="4800" i="1">
                          <a:latin typeface="Cambria Math"/>
                        </a:rPr>
                        <m:t>=</m:t>
                      </m:r>
                      <m:r>
                        <a:rPr lang="en-US" sz="4800">
                          <a:latin typeface="Cambria Math"/>
                        </a:rPr>
                        <m:t>0</m:t>
                      </m:r>
                      <m:r>
                        <a:rPr lang="en-US" sz="4800" i="1">
                          <a:latin typeface="Cambria Math"/>
                        </a:rPr>
                        <m:t>⇔</m:t>
                      </m:r>
                      <m:r>
                        <a:rPr lang="en-US" sz="4800">
                          <a:latin typeface="Cambria Math"/>
                        </a:rPr>
                        <m:t>3(</m:t>
                      </m:r>
                      <m:r>
                        <a:rPr lang="en-US" sz="4800" i="1">
                          <a:latin typeface="Cambria Math"/>
                        </a:rPr>
                        <m:t>𝑥</m:t>
                      </m:r>
                      <m:r>
                        <a:rPr lang="en-US" sz="4800" i="1">
                          <a:latin typeface="Cambria Math"/>
                        </a:rPr>
                        <m:t>′′−</m:t>
                      </m:r>
                      <m:r>
                        <a:rPr lang="en-US" sz="4800">
                          <a:latin typeface="Cambria Math"/>
                        </a:rPr>
                        <m:t>3)</m:t>
                      </m:r>
                      <m:r>
                        <a:rPr lang="en-US" sz="4800" i="1">
                          <a:latin typeface="Cambria Math"/>
                        </a:rPr>
                        <m:t>−</m:t>
                      </m:r>
                      <m:r>
                        <a:rPr lang="en-US" sz="4800">
                          <a:latin typeface="Cambria Math"/>
                        </a:rPr>
                        <m:t>5(</m:t>
                      </m:r>
                      <m:r>
                        <a:rPr lang="en-US" sz="4800" i="1">
                          <a:latin typeface="Cambria Math"/>
                        </a:rPr>
                        <m:t>𝑦</m:t>
                      </m:r>
                      <m:r>
                        <a:rPr lang="en-US" sz="4800" i="1">
                          <a:latin typeface="Cambria Math"/>
                        </a:rPr>
                        <m:t>′′−</m:t>
                      </m:r>
                      <m:r>
                        <a:rPr lang="en-US" sz="4800">
                          <a:latin typeface="Cambria Math"/>
                        </a:rPr>
                        <m:t>7)</m:t>
                      </m:r>
                      <m:r>
                        <a:rPr lang="en-US" sz="4800" i="1">
                          <a:latin typeface="Cambria Math"/>
                        </a:rPr>
                        <m:t>−</m:t>
                      </m:r>
                      <m:r>
                        <a:rPr lang="en-US" sz="4800">
                          <a:latin typeface="Cambria Math"/>
                        </a:rPr>
                        <m:t>2</m:t>
                      </m:r>
                      <m:r>
                        <a:rPr lang="en-US" sz="4800" i="1">
                          <a:latin typeface="Cambria Math"/>
                        </a:rPr>
                        <m:t>=</m:t>
                      </m:r>
                      <m:r>
                        <a:rPr lang="en-US" sz="4800">
                          <a:latin typeface="Cambria Math"/>
                        </a:rPr>
                        <m:t>0</m:t>
                      </m:r>
                      <m:r>
                        <a:rPr lang="en-US" sz="4800" i="1">
                          <a:latin typeface="Cambria Math"/>
                        </a:rPr>
                        <m:t>⇔</m:t>
                      </m:r>
                      <m:r>
                        <a:rPr lang="en-US" sz="4800">
                          <a:latin typeface="Cambria Math"/>
                        </a:rPr>
                        <m:t>3</m:t>
                      </m:r>
                      <m:r>
                        <a:rPr lang="en-US" sz="4800" i="1">
                          <a:latin typeface="Cambria Math"/>
                        </a:rPr>
                        <m:t>𝑥</m:t>
                      </m:r>
                      <m:r>
                        <a:rPr lang="en-US" sz="4800" i="1">
                          <a:latin typeface="Cambria Math"/>
                        </a:rPr>
                        <m:t>′′−</m:t>
                      </m:r>
                      <m:r>
                        <a:rPr lang="en-US" sz="4800">
                          <a:latin typeface="Cambria Math"/>
                        </a:rPr>
                        <m:t>5</m:t>
                      </m:r>
                      <m:r>
                        <a:rPr lang="en-US" sz="4800" i="1">
                          <a:latin typeface="Cambria Math"/>
                        </a:rPr>
                        <m:t>𝑦</m:t>
                      </m:r>
                      <m:r>
                        <a:rPr lang="en-US" sz="4800" i="1">
                          <a:latin typeface="Cambria Math"/>
                        </a:rPr>
                        <m:t>′′+</m:t>
                      </m:r>
                      <m:r>
                        <a:rPr lang="en-US" sz="4800">
                          <a:latin typeface="Cambria Math"/>
                        </a:rPr>
                        <m:t>24</m:t>
                      </m:r>
                      <m:r>
                        <a:rPr lang="en-US" sz="4800" i="1">
                          <a:latin typeface="Cambria Math"/>
                        </a:rPr>
                        <m:t>=</m:t>
                      </m:r>
                      <m:r>
                        <a:rPr lang="en-US" sz="4800"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US" sz="4800" dirty="0"/>
              </a:p>
              <a:p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⇔</m:t>
                    </m:r>
                    <m:r>
                      <a:rPr lang="en-US" sz="4800" i="1">
                        <a:latin typeface="Cambria Math"/>
                      </a:rPr>
                      <m:t>𝑀</m:t>
                    </m:r>
                    <m:r>
                      <a:rPr lang="en-US" sz="4800" i="1">
                        <a:latin typeface="Cambria Math"/>
                      </a:rPr>
                      <m:t>′</m:t>
                    </m:r>
                    <m:r>
                      <a:rPr lang="en-US" sz="4800">
                        <a:latin typeface="Cambria Math"/>
                      </a:rPr>
                      <m:t>(</m:t>
                    </m:r>
                    <m:r>
                      <a:rPr lang="en-US" sz="4800" i="1">
                        <a:latin typeface="Cambria Math"/>
                      </a:rPr>
                      <m:t>𝑥</m:t>
                    </m:r>
                    <m:r>
                      <a:rPr lang="en-US" sz="4800" i="1">
                        <a:latin typeface="Cambria Math"/>
                      </a:rPr>
                      <m:t>′′</m:t>
                    </m:r>
                    <m:r>
                      <a:rPr lang="en-US" sz="4800">
                        <a:latin typeface="Cambria Math"/>
                      </a:rPr>
                      <m:t>;</m:t>
                    </m:r>
                    <m:r>
                      <a:rPr lang="en-US" sz="4800" i="1">
                        <a:latin typeface="Cambria Math"/>
                      </a:rPr>
                      <m:t>𝑦</m:t>
                    </m:r>
                    <m:r>
                      <a:rPr lang="en-US" sz="4800" i="1">
                        <a:latin typeface="Cambria Math"/>
                      </a:rPr>
                      <m:t>′′</m:t>
                    </m:r>
                    <m:r>
                      <a:rPr lang="en-US" sz="4800">
                        <a:latin typeface="Cambria Math"/>
                      </a:rPr>
                      <m:t>)</m:t>
                    </m:r>
                    <m:r>
                      <a:rPr lang="en-US" sz="4800" i="1">
                        <a:latin typeface="Cambria Math"/>
                      </a:rPr>
                      <m:t>∈</m:t>
                    </m:r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 i="1">
                        <a:latin typeface="Cambria Math"/>
                      </a:rPr>
                      <m:t>′</m:t>
                    </m:r>
                    <m:r>
                      <a:rPr lang="en-US" sz="4800">
                        <a:latin typeface="Cambria Math"/>
                      </a:rPr>
                      <m:t>:3</m:t>
                    </m:r>
                    <m:r>
                      <a:rPr lang="en-US" sz="4800" i="1">
                        <a:latin typeface="Cambria Math"/>
                      </a:rPr>
                      <m:t>𝑥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5</m:t>
                    </m:r>
                    <m:r>
                      <a:rPr lang="en-US" sz="4800" i="1">
                        <a:latin typeface="Cambria Math"/>
                      </a:rPr>
                      <m:t>𝑦</m:t>
                    </m:r>
                    <m:r>
                      <a:rPr lang="en-US" sz="4800" i="1">
                        <a:latin typeface="Cambria Math"/>
                      </a:rPr>
                      <m:t>+</m:t>
                    </m:r>
                    <m:r>
                      <a:rPr lang="en-US" sz="4800">
                        <a:latin typeface="Cambria Math"/>
                      </a:rPr>
                      <m:t>24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r>
                  <a:rPr lang="en-US" sz="4800" dirty="0"/>
                  <a:t>. </a:t>
                </a:r>
                <a:r>
                  <a:rPr lang="en-US" sz="4800" dirty="0" err="1"/>
                  <a:t>Vậy</a:t>
                </a:r>
                <a:r>
                  <a:rPr lang="en-US" sz="4800" dirty="0"/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latin typeface="Cambria Math"/>
                      </a:rPr>
                      <m:t>𝑑</m:t>
                    </m:r>
                    <m:r>
                      <a:rPr lang="en-US" sz="4800" i="1">
                        <a:latin typeface="Cambria Math"/>
                      </a:rPr>
                      <m:t>′</m:t>
                    </m:r>
                    <m:r>
                      <a:rPr lang="en-US" sz="4800">
                        <a:latin typeface="Cambria Math"/>
                      </a:rPr>
                      <m:t>:3</m:t>
                    </m:r>
                    <m:r>
                      <a:rPr lang="en-US" sz="4800" i="1">
                        <a:latin typeface="Cambria Math"/>
                      </a:rPr>
                      <m:t>𝑥</m:t>
                    </m:r>
                    <m:r>
                      <a:rPr lang="en-US" sz="4800" i="1">
                        <a:latin typeface="Cambria Math"/>
                      </a:rPr>
                      <m:t>−</m:t>
                    </m:r>
                    <m:r>
                      <a:rPr lang="en-US" sz="4800">
                        <a:latin typeface="Cambria Math"/>
                      </a:rPr>
                      <m:t>5</m:t>
                    </m:r>
                    <m:r>
                      <a:rPr lang="en-US" sz="4800" i="1">
                        <a:latin typeface="Cambria Math"/>
                      </a:rPr>
                      <m:t>𝑦</m:t>
                    </m:r>
                    <m:r>
                      <a:rPr lang="en-US" sz="4800" i="1">
                        <a:latin typeface="Cambria Math"/>
                      </a:rPr>
                      <m:t>+</m:t>
                    </m:r>
                    <m:r>
                      <a:rPr lang="en-US" sz="4800">
                        <a:latin typeface="Cambria Math"/>
                      </a:rPr>
                      <m:t>24</m:t>
                    </m:r>
                    <m:r>
                      <a:rPr lang="en-US" sz="4800" i="1">
                        <a:latin typeface="Cambria Math"/>
                      </a:rPr>
                      <m:t>=</m:t>
                    </m:r>
                    <m:r>
                      <a:rPr lang="en-US" sz="4800">
                        <a:latin typeface="Cambria Math"/>
                      </a:rPr>
                      <m:t>0</m:t>
                    </m:r>
                  </m:oMath>
                </a14:m>
                <a:endParaRPr lang="en-US" sz="4800" dirty="0"/>
              </a:p>
              <a:p>
                <a:endParaRPr lang="en-US" sz="4600" b="1" dirty="0">
                  <a:solidFill>
                    <a:srgbClr val="3333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15F288C5-516F-43B6-9063-DC25D51815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399" y="2838931"/>
                <a:ext cx="21412200" cy="8123442"/>
              </a:xfrm>
              <a:prstGeom prst="rect">
                <a:avLst/>
              </a:prstGeom>
              <a:blipFill rotWithShape="1">
                <a:blip r:embed="rId3"/>
                <a:stretch>
                  <a:fillRect l="-1281" t="-1802"/>
                </a:stretch>
              </a:blipFill>
              <a:ln w="57150" cmpd="dbl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47"/>
          <p:cNvGrpSpPr/>
          <p:nvPr/>
        </p:nvGrpSpPr>
        <p:grpSpPr>
          <a:xfrm>
            <a:off x="853414" y="1637046"/>
            <a:ext cx="9472086" cy="968318"/>
            <a:chOff x="739068" y="1515168"/>
            <a:chExt cx="9473319" cy="968444"/>
          </a:xfrm>
        </p:grpSpPr>
        <p:sp>
          <p:nvSpPr>
            <p:cNvPr id="7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17" tIns="45709" rIns="91417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30"/>
            <p:cNvGrpSpPr/>
            <p:nvPr/>
          </p:nvGrpSpPr>
          <p:grpSpPr>
            <a:xfrm>
              <a:off x="739068" y="1515168"/>
              <a:ext cx="8177919" cy="960327"/>
              <a:chOff x="739068" y="1515168"/>
              <a:chExt cx="8177919" cy="960327"/>
            </a:xfrm>
          </p:grpSpPr>
          <p:sp>
            <p:nvSpPr>
              <p:cNvPr id="9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ln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17" tIns="45709" rIns="91417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TextBox 43"/>
              <p:cNvSpPr txBox="1"/>
              <p:nvPr/>
            </p:nvSpPr>
            <p:spPr>
              <a:xfrm>
                <a:off x="2132731" y="1706054"/>
                <a:ext cx="6784256" cy="769441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 TỰ LUẬN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8659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25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25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25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250"/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250"/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250"/>
                                        <p:tgtEl>
                                          <p:spTgt spid="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250"/>
                                        <p:tgtEl>
                                          <p:spTgt spid="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7&quot;/&gt;&lt;/object&gt;&lt;object type=&quot;3&quot; unique_id=&quot;10004&quot;&gt;&lt;property id=&quot;20148&quot; value=&quot;5&quot;/&gt;&lt;property id=&quot;20300&quot; value=&quot;Slide 2&quot;/&gt;&lt;property id=&quot;20307&quot; value=&quot;258&quot;/&gt;&lt;/object&gt;&lt;object type=&quot;3&quot; unique_id=&quot;10005&quot;&gt;&lt;property id=&quot;20148&quot; value=&quot;5&quot;/&gt;&lt;property id=&quot;20300&quot; value=&quot;Slide 3&quot;/&gt;&lt;property id=&quot;20307&quot; value=&quot;259&quot;/&gt;&lt;/object&gt;&lt;object type=&quot;3&quot; unique_id=&quot;10006&quot;&gt;&lt;property id=&quot;20148&quot; value=&quot;5&quot;/&gt;&lt;property id=&quot;20300&quot; value=&quot;Slide 4&quot;/&gt;&lt;property id=&quot;20307&quot; value=&quot;260&quot;/&gt;&lt;/object&gt;&lt;object type=&quot;3&quot; unique_id=&quot;10007&quot;&gt;&lt;property id=&quot;20148&quot; value=&quot;5&quot;/&gt;&lt;property id=&quot;20300&quot; value=&quot;Slide 5&quot;/&gt;&lt;property id=&quot;20307&quot; value=&quot;262&quot;/&gt;&lt;/object&gt;&lt;object type=&quot;3&quot; unique_id=&quot;10008&quot;&gt;&lt;property id=&quot;20148&quot; value=&quot;5&quot;/&gt;&lt;property id=&quot;20300&quot; value=&quot;Slide 6&quot;/&gt;&lt;property id=&quot;20307&quot; value=&quot;263&quot;/&gt;&lt;/object&gt;&lt;object type=&quot;3&quot; unique_id=&quot;10009&quot;&gt;&lt;property id=&quot;20148&quot; value=&quot;5&quot;/&gt;&lt;property id=&quot;20300&quot; value=&quot;Slide 7&quot;/&gt;&lt;property id=&quot;20307&quot; value=&quot;264&quot;/&gt;&lt;/object&gt;&lt;object type=&quot;3&quot; unique_id=&quot;10010&quot;&gt;&lt;property id=&quot;20148&quot; value=&quot;5&quot;/&gt;&lt;property id=&quot;20300&quot; value=&quot;Slide 8&quot;/&gt;&lt;property id=&quot;20307&quot; value=&quot;265&quot;/&gt;&lt;/object&gt;&lt;object type=&quot;3&quot; unique_id=&quot;10011&quot;&gt;&lt;property id=&quot;20148&quot; value=&quot;5&quot;/&gt;&lt;property id=&quot;20300&quot; value=&quot;Slide 9&quot;/&gt;&lt;property id=&quot;20307&quot; value=&quot;266&quot;/&gt;&lt;/object&gt;&lt;object type=&quot;3&quot; unique_id=&quot;10012&quot;&gt;&lt;property id=&quot;20148&quot; value=&quot;5&quot;/&gt;&lt;property id=&quot;20300&quot; value=&quot;Slide 10&quot;/&gt;&lt;property id=&quot;20307&quot; value=&quot;267&quot;/&gt;&lt;/object&gt;&lt;object type=&quot;3&quot; unique_id=&quot;10013&quot;&gt;&lt;property id=&quot;20148&quot; value=&quot;5&quot;/&gt;&lt;property id=&quot;20300&quot; value=&quot;Slide 11&quot;/&gt;&lt;property id=&quot;20307&quot; value=&quot;269&quot;/&gt;&lt;/object&gt;&lt;object type=&quot;3&quot; unique_id=&quot;10014&quot;&gt;&lt;property id=&quot;20148&quot; value=&quot;5&quot;/&gt;&lt;property id=&quot;20300&quot; value=&quot;Slide 12&quot;/&gt;&lt;property id=&quot;20307&quot; value=&quot;270&quot;/&gt;&lt;/object&gt;&lt;object type=&quot;3&quot; unique_id=&quot;10015&quot;&gt;&lt;property id=&quot;20148&quot; value=&quot;5&quot;/&gt;&lt;property id=&quot;20300&quot; value=&quot;Slide 13&quot;/&gt;&lt;property id=&quot;20307&quot; value=&quot;274&quot;/&gt;&lt;/object&gt;&lt;object type=&quot;3&quot; unique_id=&quot;10016&quot;&gt;&lt;property id=&quot;20148&quot; value=&quot;5&quot;/&gt;&lt;property id=&quot;20300&quot; value=&quot;Slide 14&quot;/&gt;&lt;property id=&quot;20307&quot; value=&quot;275&quot;/&gt;&lt;/object&gt;&lt;object type=&quot;3&quot; unique_id=&quot;10017&quot;&gt;&lt;property id=&quot;20148&quot; value=&quot;5&quot;/&gt;&lt;property id=&quot;20300&quot; value=&quot;Slide 15&quot;/&gt;&lt;property id=&quot;20307&quot; value=&quot;276&quot;/&gt;&lt;/object&gt;&lt;object type=&quot;3&quot; unique_id=&quot;10018&quot;&gt;&lt;property id=&quot;20148&quot; value=&quot;5&quot;/&gt;&lt;property id=&quot;20300&quot; value=&quot;Slide 16&quot;/&gt;&lt;property id=&quot;20307&quot; value=&quot;277&quot;/&gt;&lt;/object&gt;&lt;object type=&quot;3&quot; unique_id=&quot;10019&quot;&gt;&lt;property id=&quot;20148&quot; value=&quot;5&quot;/&gt;&lt;property id=&quot;20300&quot; value=&quot;Slide 17&quot;/&gt;&lt;property id=&quot;20307&quot; value=&quot;271&quot;/&gt;&lt;/object&gt;&lt;object type=&quot;3&quot; unique_id=&quot;10020&quot;&gt;&lt;property id=&quot;20148&quot; value=&quot;5&quot;/&gt;&lt;property id=&quot;20300&quot; value=&quot;Slide 18&quot;/&gt;&lt;property id=&quot;20307&quot; value=&quot;278&quot;/&gt;&lt;/object&gt;&lt;object type=&quot;3&quot; unique_id=&quot;10021&quot;&gt;&lt;property id=&quot;20148&quot; value=&quot;5&quot;/&gt;&lt;property id=&quot;20300&quot; value=&quot;Slide 19&quot;/&gt;&lt;property id=&quot;20307&quot; value=&quot;279&quot;/&gt;&lt;/object&gt;&lt;object type=&quot;3&quot; unique_id=&quot;10022&quot;&gt;&lt;property id=&quot;20148&quot; value=&quot;5&quot;/&gt;&lt;property id=&quot;20300&quot; value=&quot;Slide 20&quot;/&gt;&lt;property id=&quot;20307&quot; value=&quot;272&quot;/&gt;&lt;/object&gt;&lt;object type=&quot;3&quot; unique_id=&quot;10023&quot;&gt;&lt;property id=&quot;20148&quot; value=&quot;5&quot;/&gt;&lt;property id=&quot;20300&quot; value=&quot;Slide 21&quot;/&gt;&lt;property id=&quot;20307&quot; value=&quot;273&quot;/&gt;&lt;/object&gt;&lt;object type=&quot;3&quot; unique_id=&quot;10024&quot;&gt;&lt;property id=&quot;20148&quot; value=&quot;5&quot;/&gt;&lt;property id=&quot;20300&quot; value=&quot;Slide 22&quot;/&gt;&lt;property id=&quot;20307&quot; value=&quot;268&quot;/&gt;&lt;/object&gt;&lt;object type=&quot;3&quot; unique_id=&quot;10025&quot;&gt;&lt;property id=&quot;20148&quot; value=&quot;5&quot;/&gt;&lt;property id=&quot;20300&quot; value=&quot;Slide 23&quot;/&gt;&lt;property id=&quot;20307&quot; value=&quot;280&quot;/&gt;&lt;/object&gt;&lt;object type=&quot;3&quot; unique_id=&quot;10026&quot;&gt;&lt;property id=&quot;20148&quot; value=&quot;5&quot;/&gt;&lt;property id=&quot;20300&quot; value=&quot;Slide 24&quot;/&gt;&lt;property id=&quot;20307&quot; value=&quot;281&quot;/&gt;&lt;/object&gt;&lt;object type=&quot;3&quot; unique_id=&quot;10027&quot;&gt;&lt;property id=&quot;20148&quot; value=&quot;5&quot;/&gt;&lt;property id=&quot;20300&quot; value=&quot;Slide 25&quot;/&gt;&lt;property id=&quot;20307&quot; value=&quot;282&quot;/&gt;&lt;/object&gt;&lt;/object&gt;&lt;object type=&quot;8&quot; unique_id=&quot;1005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Giấy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6300</TotalTime>
  <Words>2881</Words>
  <Application>Microsoft Office PowerPoint</Application>
  <PresentationFormat>Custom</PresentationFormat>
  <Paragraphs>222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AvantGarde-Demi</vt:lpstr>
      <vt:lpstr>Calibri</vt:lpstr>
      <vt:lpstr>Cambria Math</vt:lpstr>
      <vt:lpstr>Chu Van An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LENOVO</dc:creator>
  <cp:lastModifiedBy>Nguyễn Tiến Phong_TH-THCS-THPT Trịnh Hoài Đức</cp:lastModifiedBy>
  <cp:revision>483</cp:revision>
  <cp:lastPrinted>2020-09-29T10:52:34Z</cp:lastPrinted>
  <dcterms:created xsi:type="dcterms:W3CDTF">2013-08-31T11:42:51Z</dcterms:created>
  <dcterms:modified xsi:type="dcterms:W3CDTF">2021-09-03T11:45:42Z</dcterms:modified>
</cp:coreProperties>
</file>