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661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79294" y="885189"/>
            <a:ext cx="5102225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0" y="1199134"/>
            <a:ext cx="8258809" cy="51517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3219" y="882142"/>
            <a:ext cx="3251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none" spc="-5" dirty="0">
                <a:solidFill>
                  <a:srgbClr val="FF0000"/>
                </a:solidFill>
              </a:rPr>
              <a:t>MÙA</a:t>
            </a:r>
            <a:r>
              <a:rPr sz="2400" u="none" spc="-35" dirty="0">
                <a:solidFill>
                  <a:srgbClr val="FF0000"/>
                </a:solidFill>
              </a:rPr>
              <a:t> </a:t>
            </a:r>
            <a:r>
              <a:rPr sz="2400" u="none" dirty="0">
                <a:solidFill>
                  <a:srgbClr val="FF0000"/>
                </a:solidFill>
              </a:rPr>
              <a:t>XUÂN</a:t>
            </a:r>
            <a:r>
              <a:rPr sz="2400" u="none" spc="-25" dirty="0">
                <a:solidFill>
                  <a:srgbClr val="FF0000"/>
                </a:solidFill>
              </a:rPr>
              <a:t> </a:t>
            </a:r>
            <a:r>
              <a:rPr sz="2400" u="none" spc="-5" dirty="0">
                <a:solidFill>
                  <a:srgbClr val="FF0000"/>
                </a:solidFill>
              </a:rPr>
              <a:t>NHO</a:t>
            </a:r>
            <a:r>
              <a:rPr sz="2400" u="none" spc="-15" dirty="0">
                <a:solidFill>
                  <a:srgbClr val="FF0000"/>
                </a:solidFill>
              </a:rPr>
              <a:t> </a:t>
            </a:r>
            <a:r>
              <a:rPr sz="2400" u="none" dirty="0">
                <a:solidFill>
                  <a:srgbClr val="FF0000"/>
                </a:solidFill>
              </a:rPr>
              <a:t>NHỎ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4207890" y="1337817"/>
            <a:ext cx="164401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-Thanh</a:t>
            </a:r>
            <a:r>
              <a:rPr sz="2400" b="1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Hải-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036" y="2362200"/>
            <a:ext cx="7696200" cy="463408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988050">
              <a:lnSpc>
                <a:spcPct val="124400"/>
              </a:lnSpc>
              <a:spcBef>
                <a:spcPts val="100"/>
              </a:spcBef>
            </a:pPr>
            <a:r>
              <a:rPr sz="1800" i="1" spc="-5" dirty="0">
                <a:latin typeface="Times New Roman"/>
                <a:cs typeface="Times New Roman"/>
              </a:rPr>
              <a:t>“Một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mùa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nho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nhỏ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Lặng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lẽ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dâng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cho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đời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Dù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5" dirty="0">
                <a:latin typeface="Times New Roman"/>
                <a:cs typeface="Times New Roman"/>
              </a:rPr>
              <a:t> tuổi</a:t>
            </a:r>
            <a:r>
              <a:rPr sz="1800" i="1" dirty="0">
                <a:latin typeface="Times New Roman"/>
                <a:cs typeface="Times New Roman"/>
              </a:rPr>
              <a:t> hai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mươi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Dù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tóc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bạc”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buChar char="–"/>
              <a:tabLst>
                <a:tab pos="187325" algn="l"/>
              </a:tabLst>
            </a:pPr>
            <a:r>
              <a:rPr sz="1800" spc="-5" dirty="0">
                <a:latin typeface="Times New Roman"/>
                <a:cs typeface="Times New Roman"/>
              </a:rPr>
              <a:t>Ước </a:t>
            </a:r>
            <a:r>
              <a:rPr sz="1800" dirty="0">
                <a:latin typeface="Times New Roman"/>
                <a:cs typeface="Times New Roman"/>
              </a:rPr>
              <a:t>nguyện </a:t>
            </a:r>
            <a:r>
              <a:rPr sz="1800" spc="-5" dirty="0">
                <a:latin typeface="Times New Roman"/>
                <a:cs typeface="Times New Roman"/>
              </a:rPr>
              <a:t>hoá </a:t>
            </a:r>
            <a:r>
              <a:rPr sz="1800" dirty="0">
                <a:latin typeface="Times New Roman"/>
                <a:cs typeface="Times New Roman"/>
              </a:rPr>
              <a:t>thân đó vô </a:t>
            </a:r>
            <a:r>
              <a:rPr sz="1800" spc="-5" dirty="0">
                <a:latin typeface="Times New Roman"/>
                <a:cs typeface="Times New Roman"/>
              </a:rPr>
              <a:t>cùng cháy </a:t>
            </a:r>
            <a:r>
              <a:rPr sz="1800" dirty="0">
                <a:latin typeface="Times New Roman"/>
                <a:cs typeface="Times New Roman"/>
              </a:rPr>
              <a:t>bỏng, </a:t>
            </a:r>
            <a:r>
              <a:rPr sz="1800" spc="-5" dirty="0">
                <a:latin typeface="Times New Roman"/>
                <a:cs typeface="Times New Roman"/>
              </a:rPr>
              <a:t>nhưng được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10" dirty="0">
                <a:latin typeface="Times New Roman"/>
                <a:cs typeface="Times New Roman"/>
              </a:rPr>
              <a:t>giả </a:t>
            </a:r>
            <a:r>
              <a:rPr sz="1800" dirty="0">
                <a:latin typeface="Times New Roman"/>
                <a:cs typeface="Times New Roman"/>
              </a:rPr>
              <a:t>âm thầm “lặng </a:t>
            </a:r>
            <a:r>
              <a:rPr sz="1800" spc="-5" dirty="0">
                <a:latin typeface="Times New Roman"/>
                <a:cs typeface="Times New Roman"/>
              </a:rPr>
              <a:t>lẽ </a:t>
            </a:r>
            <a:r>
              <a:rPr sz="1800" dirty="0">
                <a:latin typeface="Times New Roman"/>
                <a:cs typeface="Times New Roman"/>
              </a:rPr>
              <a:t>dâng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đời”. </a:t>
            </a:r>
            <a:r>
              <a:rPr sz="1800" dirty="0">
                <a:latin typeface="Times New Roman"/>
                <a:cs typeface="Times New Roman"/>
              </a:rPr>
              <a:t>“Nho </a:t>
            </a:r>
            <a:r>
              <a:rPr sz="1800" spc="-5" dirty="0">
                <a:latin typeface="Times New Roman"/>
                <a:cs typeface="Times New Roman"/>
              </a:rPr>
              <a:t>nhỏ”, </a:t>
            </a:r>
            <a:r>
              <a:rPr sz="1800" dirty="0">
                <a:latin typeface="Times New Roman"/>
                <a:cs typeface="Times New Roman"/>
              </a:rPr>
              <a:t>“lặng lẽ” </a:t>
            </a:r>
            <a:r>
              <a:rPr sz="1800" spc="-5" dirty="0">
                <a:latin typeface="Times New Roman"/>
                <a:cs typeface="Times New Roman"/>
              </a:rPr>
              <a:t>là cách </a:t>
            </a:r>
            <a:r>
              <a:rPr sz="1800" dirty="0">
                <a:latin typeface="Times New Roman"/>
                <a:cs typeface="Times New Roman"/>
              </a:rPr>
              <a:t>nói </a:t>
            </a:r>
            <a:r>
              <a:rPr sz="1800" spc="-5" dirty="0">
                <a:latin typeface="Times New Roman"/>
                <a:cs typeface="Times New Roman"/>
              </a:rPr>
              <a:t>khiêm </a:t>
            </a:r>
            <a:r>
              <a:rPr sz="1800" spc="5" dirty="0">
                <a:latin typeface="Times New Roman"/>
                <a:cs typeface="Times New Roman"/>
              </a:rPr>
              <a:t>tốn, </a:t>
            </a:r>
            <a:r>
              <a:rPr sz="1800" spc="-5" dirty="0">
                <a:latin typeface="Times New Roman"/>
                <a:cs typeface="Times New Roman"/>
              </a:rPr>
              <a:t>chân </a:t>
            </a:r>
            <a:r>
              <a:rPr sz="1800" dirty="0">
                <a:latin typeface="Times New Roman"/>
                <a:cs typeface="Times New Roman"/>
              </a:rPr>
              <a:t>thành mà giản </a:t>
            </a:r>
            <a:r>
              <a:rPr sz="1800" spc="-5" dirty="0">
                <a:latin typeface="Times New Roman"/>
                <a:cs typeface="Times New Roman"/>
              </a:rPr>
              <a:t>dị,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cách </a:t>
            </a:r>
            <a:r>
              <a:rPr sz="1800" spc="-10" dirty="0">
                <a:latin typeface="Times New Roman"/>
                <a:cs typeface="Times New Roman"/>
              </a:rPr>
              <a:t>sống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 đẹp. </a:t>
            </a:r>
            <a:r>
              <a:rPr sz="1800" spc="-5" dirty="0">
                <a:latin typeface="Times New Roman"/>
                <a:cs typeface="Times New Roman"/>
              </a:rPr>
              <a:t>Tác giả </a:t>
            </a:r>
            <a:r>
              <a:rPr sz="1800" dirty="0">
                <a:latin typeface="Times New Roman"/>
                <a:cs typeface="Times New Roman"/>
              </a:rPr>
              <a:t>muốn </a:t>
            </a:r>
            <a:r>
              <a:rPr sz="1800" spc="-5" dirty="0">
                <a:latin typeface="Times New Roman"/>
                <a:cs typeface="Times New Roman"/>
              </a:rPr>
              <a:t>mỗi người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mùa </a:t>
            </a:r>
            <a:r>
              <a:rPr sz="1800" spc="-5" dirty="0">
                <a:latin typeface="Times New Roman"/>
                <a:cs typeface="Times New Roman"/>
              </a:rPr>
              <a:t>xuân </a:t>
            </a:r>
            <a:r>
              <a:rPr sz="1800" dirty="0">
                <a:latin typeface="Times New Roman"/>
                <a:cs typeface="Times New Roman"/>
              </a:rPr>
              <a:t>nhỏ </a:t>
            </a:r>
            <a:r>
              <a:rPr sz="1800" spc="-5" dirty="0">
                <a:latin typeface="Times New Roman"/>
                <a:cs typeface="Times New Roman"/>
              </a:rPr>
              <a:t>hoà vào cuộc sống, là ước </a:t>
            </a:r>
            <a:r>
              <a:rPr sz="1800" dirty="0">
                <a:latin typeface="Times New Roman"/>
                <a:cs typeface="Times New Roman"/>
              </a:rPr>
              <a:t>nguyện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ích,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hiến 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</a:t>
            </a:r>
            <a:r>
              <a:rPr sz="1800" dirty="0">
                <a:latin typeface="Times New Roman"/>
                <a:cs typeface="Times New Roman"/>
              </a:rPr>
              <a:t> 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 trong </a:t>
            </a:r>
            <a:r>
              <a:rPr sz="1800" spc="-5" dirty="0">
                <a:latin typeface="Times New Roman"/>
                <a:cs typeface="Times New Roman"/>
              </a:rPr>
              <a:t>“Một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khúc</a:t>
            </a:r>
            <a:r>
              <a:rPr sz="1800" spc="-5" dirty="0">
                <a:latin typeface="Times New Roman"/>
                <a:cs typeface="Times New Roman"/>
              </a:rPr>
              <a:t> ca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xuân”: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i="1" dirty="0">
                <a:latin typeface="Times New Roman"/>
                <a:cs typeface="Times New Roman"/>
              </a:rPr>
              <a:t>Nếu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chim,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chiếc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lá</a:t>
            </a:r>
            <a:endParaRPr sz="1800" dirty="0">
              <a:latin typeface="Times New Roman"/>
              <a:cs typeface="Times New Roman"/>
            </a:endParaRPr>
          </a:p>
          <a:p>
            <a:pPr marL="12700" marR="4432935">
              <a:lnSpc>
                <a:spcPct val="124400"/>
              </a:lnSpc>
              <a:spcBef>
                <a:spcPts val="5"/>
              </a:spcBef>
            </a:pPr>
            <a:r>
              <a:rPr sz="1800" i="1" spc="-5" dirty="0">
                <a:latin typeface="Times New Roman"/>
                <a:cs typeface="Times New Roman"/>
              </a:rPr>
              <a:t>Thì </a:t>
            </a:r>
            <a:r>
              <a:rPr sz="1800" i="1" dirty="0">
                <a:latin typeface="Times New Roman"/>
                <a:cs typeface="Times New Roman"/>
              </a:rPr>
              <a:t>con chim </a:t>
            </a:r>
            <a:r>
              <a:rPr sz="1800" i="1" spc="-5" dirty="0">
                <a:latin typeface="Times New Roman"/>
                <a:cs typeface="Times New Roman"/>
              </a:rPr>
              <a:t>phải hót, </a:t>
            </a:r>
            <a:r>
              <a:rPr sz="1800" i="1" dirty="0">
                <a:latin typeface="Times New Roman"/>
                <a:cs typeface="Times New Roman"/>
              </a:rPr>
              <a:t>chiếc lá </a:t>
            </a:r>
            <a:r>
              <a:rPr sz="1800" i="1" spc="-5" dirty="0">
                <a:latin typeface="Times New Roman"/>
                <a:cs typeface="Times New Roman"/>
              </a:rPr>
              <a:t>phải </a:t>
            </a:r>
            <a:r>
              <a:rPr sz="1800" i="1" dirty="0">
                <a:latin typeface="Times New Roman"/>
                <a:cs typeface="Times New Roman"/>
              </a:rPr>
              <a:t>xanh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Lẽ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nào </a:t>
            </a:r>
            <a:r>
              <a:rPr sz="1800" i="1" spc="-5" dirty="0">
                <a:latin typeface="Times New Roman"/>
                <a:cs typeface="Times New Roman"/>
              </a:rPr>
              <a:t>vay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mà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không </a:t>
            </a:r>
            <a:r>
              <a:rPr sz="1800" i="1" dirty="0">
                <a:latin typeface="Times New Roman"/>
                <a:cs typeface="Times New Roman"/>
              </a:rPr>
              <a:t>có trả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i="1" dirty="0">
                <a:latin typeface="Times New Roman"/>
                <a:cs typeface="Times New Roman"/>
              </a:rPr>
              <a:t>Sống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cho,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đâu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chỉ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nhận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riêng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mình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buChar char="–"/>
              <a:tabLst>
                <a:tab pos="176530" algn="l"/>
              </a:tabLst>
            </a:pPr>
            <a:r>
              <a:rPr sz="1800" dirty="0">
                <a:latin typeface="Times New Roman"/>
                <a:cs typeface="Times New Roman"/>
              </a:rPr>
              <a:t>“Mùa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nho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nhỏ”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tạo,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khắc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tưởng: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“Mỗi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hoá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sông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ta”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(Nguyễn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Khoa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Điềm).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</a:t>
            </a:r>
            <a:endParaRPr sz="1800" dirty="0">
              <a:latin typeface="Times New Roman"/>
              <a:cs typeface="Times New Roman"/>
            </a:endParaRPr>
          </a:p>
          <a:p>
            <a:pPr marL="12700" marR="762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mong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cả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“Dù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tuổi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mươi.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Dù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 </a:t>
            </a:r>
            <a:r>
              <a:rPr sz="1800" spc="-5" dirty="0">
                <a:latin typeface="Times New Roman"/>
                <a:cs typeface="Times New Roman"/>
              </a:rPr>
              <a:t>tóc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bạc”.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  <a:buChar char="–"/>
              <a:tabLst>
                <a:tab pos="266065" algn="l"/>
              </a:tabLst>
            </a:pPr>
            <a:r>
              <a:rPr sz="1800" dirty="0">
                <a:latin typeface="Times New Roman"/>
                <a:cs typeface="Times New Roman"/>
              </a:rPr>
              <a:t>Điệp từ “Dù </a:t>
            </a:r>
            <a:r>
              <a:rPr sz="1800" spc="-5" dirty="0">
                <a:latin typeface="Times New Roman"/>
                <a:cs typeface="Times New Roman"/>
              </a:rPr>
              <a:t>là” khiến </a:t>
            </a:r>
            <a:r>
              <a:rPr sz="1800" dirty="0">
                <a:latin typeface="Times New Roman"/>
                <a:cs typeface="Times New Roman"/>
              </a:rPr>
              <a:t>âm </a:t>
            </a:r>
            <a:r>
              <a:rPr sz="1800" spc="-5" dirty="0">
                <a:latin typeface="Times New Roman"/>
                <a:cs typeface="Times New Roman"/>
              </a:rPr>
              <a:t>điệu câu </a:t>
            </a:r>
            <a:r>
              <a:rPr sz="1800" dirty="0">
                <a:latin typeface="Times New Roman"/>
                <a:cs typeface="Times New Roman"/>
              </a:rPr>
              <a:t>thơ tha thiết, </a:t>
            </a:r>
            <a:r>
              <a:rPr sz="1800" spc="-5" dirty="0">
                <a:latin typeface="Times New Roman"/>
                <a:cs typeface="Times New Roman"/>
              </a:rPr>
              <a:t>sâu </a:t>
            </a:r>
            <a:r>
              <a:rPr sz="1800" dirty="0">
                <a:latin typeface="Times New Roman"/>
                <a:cs typeface="Times New Roman"/>
              </a:rPr>
              <a:t>lắng, ý </a:t>
            </a:r>
            <a:r>
              <a:rPr sz="1800" spc="-5" dirty="0">
                <a:latin typeface="Times New Roman"/>
                <a:cs typeface="Times New Roman"/>
              </a:rPr>
              <a:t>thơ được nhấn mạnh làm </a:t>
            </a:r>
            <a:r>
              <a:rPr sz="1800" dirty="0">
                <a:latin typeface="Times New Roman"/>
                <a:cs typeface="Times New Roman"/>
              </a:rPr>
              <a:t> cho </a:t>
            </a:r>
            <a:r>
              <a:rPr sz="1800" spc="-5" dirty="0">
                <a:latin typeface="Times New Roman"/>
                <a:cs typeface="Times New Roman"/>
              </a:rPr>
              <a:t>người đọc không </a:t>
            </a:r>
            <a:r>
              <a:rPr sz="1800" dirty="0">
                <a:latin typeface="Times New Roman"/>
                <a:cs typeface="Times New Roman"/>
              </a:rPr>
              <a:t>chỉ xúc </a:t>
            </a:r>
            <a:r>
              <a:rPr sz="1800" spc="-5" dirty="0">
                <a:latin typeface="Times New Roman"/>
                <a:cs typeface="Times New Roman"/>
              </a:rPr>
              <a:t>động trước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giọng </a:t>
            </a:r>
            <a:r>
              <a:rPr sz="1800" dirty="0">
                <a:latin typeface="Times New Roman"/>
                <a:cs typeface="Times New Roman"/>
              </a:rPr>
              <a:t>thơ ấm </a:t>
            </a:r>
            <a:r>
              <a:rPr sz="1800" spc="-5" dirty="0">
                <a:latin typeface="Times New Roman"/>
                <a:cs typeface="Times New Roman"/>
              </a:rPr>
              <a:t>áp, mà </a:t>
            </a:r>
            <a:r>
              <a:rPr sz="1800" dirty="0">
                <a:latin typeface="Times New Roman"/>
                <a:cs typeface="Times New Roman"/>
              </a:rPr>
              <a:t>còn </a:t>
            </a:r>
            <a:r>
              <a:rPr sz="1800" spc="-5" dirty="0">
                <a:latin typeface="Times New Roman"/>
                <a:cs typeface="Times New Roman"/>
              </a:rPr>
              <a:t>xúc </a:t>
            </a:r>
            <a:r>
              <a:rPr sz="1800" dirty="0">
                <a:latin typeface="Times New Roman"/>
                <a:cs typeface="Times New Roman"/>
              </a:rPr>
              <a:t>động </a:t>
            </a:r>
            <a:r>
              <a:rPr sz="1800" spc="-5" dirty="0">
                <a:latin typeface="Times New Roman"/>
                <a:cs typeface="Times New Roman"/>
              </a:rPr>
              <a:t>trước </a:t>
            </a:r>
            <a:r>
              <a:rPr sz="1800" dirty="0">
                <a:latin typeface="Times New Roman"/>
                <a:cs typeface="Times New Roman"/>
              </a:rPr>
              <a:t>lời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 </a:t>
            </a:r>
            <a:r>
              <a:rPr sz="1800" spc="-5" dirty="0">
                <a:latin typeface="Times New Roman"/>
                <a:cs typeface="Times New Roman"/>
              </a:rPr>
              <a:t>sự thiết </a:t>
            </a:r>
            <a:r>
              <a:rPr sz="1800" dirty="0">
                <a:latin typeface="Times New Roman"/>
                <a:cs typeface="Times New Roman"/>
              </a:rPr>
              <a:t>tha của một 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đã từng </a:t>
            </a:r>
            <a:r>
              <a:rPr sz="1800" spc="-5" dirty="0">
                <a:latin typeface="Times New Roman"/>
                <a:cs typeface="Times New Roman"/>
              </a:rPr>
              <a:t>trải qua </a:t>
            </a:r>
            <a:r>
              <a:rPr sz="1800" dirty="0">
                <a:latin typeface="Times New Roman"/>
                <a:cs typeface="Times New Roman"/>
              </a:rPr>
              <a:t>2 cuộc kháng chiến, đã cống </a:t>
            </a:r>
            <a:r>
              <a:rPr sz="1800" spc="-5" dirty="0">
                <a:latin typeface="Times New Roman"/>
                <a:cs typeface="Times New Roman"/>
              </a:rPr>
              <a:t>hiến trọn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 </a:t>
            </a:r>
            <a:r>
              <a:rPr sz="1800" spc="-5" dirty="0">
                <a:latin typeface="Times New Roman"/>
                <a:cs typeface="Times New Roman"/>
              </a:rPr>
              <a:t>đời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nghiệp cho cách mạng vẫn tha thiết </a:t>
            </a:r>
            <a:r>
              <a:rPr sz="1800" spc="-5" dirty="0">
                <a:latin typeface="Times New Roman"/>
                <a:cs typeface="Times New Roman"/>
              </a:rPr>
              <a:t>được sống đẹp, sống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ích với </a:t>
            </a:r>
            <a:r>
              <a:rPr sz="1800" dirty="0">
                <a:latin typeface="Times New Roman"/>
                <a:cs typeface="Times New Roman"/>
              </a:rPr>
              <a:t>tất cả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tươi </a:t>
            </a:r>
            <a:r>
              <a:rPr sz="1800" spc="-5" dirty="0">
                <a:latin typeface="Times New Roman"/>
                <a:cs typeface="Times New Roman"/>
              </a:rPr>
              <a:t>trẻ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dirty="0">
                <a:latin typeface="Times New Roman"/>
                <a:cs typeface="Times New Roman"/>
              </a:rPr>
              <a:t> chung.</a:t>
            </a:r>
          </a:p>
          <a:p>
            <a:pPr marL="12700" marR="6350" algn="just">
              <a:lnSpc>
                <a:spcPct val="124400"/>
              </a:lnSpc>
              <a:buChar char="–"/>
              <a:tabLst>
                <a:tab pos="194945" algn="l"/>
              </a:tabLst>
            </a:pPr>
            <a:r>
              <a:rPr sz="1800" spc="-5" dirty="0">
                <a:latin typeface="Times New Roman"/>
                <a:cs typeface="Times New Roman"/>
              </a:rPr>
              <a:t>Bài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viết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tháng </a:t>
            </a:r>
            <a:r>
              <a:rPr sz="1800" spc="-5" dirty="0">
                <a:latin typeface="Times New Roman"/>
                <a:cs typeface="Times New Roman"/>
              </a:rPr>
              <a:t>trước </a:t>
            </a:r>
            <a:r>
              <a:rPr sz="1800" dirty="0">
                <a:latin typeface="Times New Roman"/>
                <a:cs typeface="Times New Roman"/>
              </a:rPr>
              <a:t>khi nhà thơ trở về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cát </a:t>
            </a:r>
            <a:r>
              <a:rPr sz="1800" spc="-5" dirty="0">
                <a:latin typeface="Times New Roman"/>
                <a:cs typeface="Times New Roman"/>
              </a:rPr>
              <a:t>bụi </a:t>
            </a:r>
            <a:r>
              <a:rPr sz="1800" dirty="0">
                <a:latin typeface="Times New Roman"/>
                <a:cs typeface="Times New Roman"/>
              </a:rPr>
              <a:t>nhưng không </a:t>
            </a:r>
            <a:r>
              <a:rPr sz="1800" spc="-5" dirty="0">
                <a:latin typeface="Times New Roman"/>
                <a:cs typeface="Times New Roman"/>
              </a:rPr>
              <a:t>gợi chút </a:t>
            </a:r>
            <a:r>
              <a:rPr sz="1800" dirty="0">
                <a:latin typeface="Times New Roman"/>
                <a:cs typeface="Times New Roman"/>
              </a:rPr>
              <a:t> băn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khoăn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bệnh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tật,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suy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riêng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bản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“lặng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cháy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bỏng</a:t>
            </a: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khao được </a:t>
            </a:r>
            <a:r>
              <a:rPr sz="1800" dirty="0">
                <a:latin typeface="Times New Roman"/>
                <a:cs typeface="Times New Roman"/>
              </a:rPr>
              <a:t>dâng</a:t>
            </a:r>
            <a:r>
              <a:rPr sz="1800" spc="-5" dirty="0">
                <a:latin typeface="Times New Roman"/>
                <a:cs typeface="Times New Roman"/>
              </a:rPr>
              <a:t> hiến”.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4.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Lời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ngợi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ca</a:t>
            </a:r>
            <a:r>
              <a:rPr sz="1800" b="1" spc="-5" dirty="0">
                <a:latin typeface="Times New Roman"/>
                <a:cs typeface="Times New Roman"/>
              </a:rPr>
              <a:t> quê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hương,</a:t>
            </a:r>
            <a:r>
              <a:rPr sz="1800" b="1" dirty="0">
                <a:latin typeface="Times New Roman"/>
                <a:cs typeface="Times New Roman"/>
              </a:rPr>
              <a:t> đất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nước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qua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điệu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dân </a:t>
            </a:r>
            <a:r>
              <a:rPr sz="1800" b="1" dirty="0">
                <a:latin typeface="Times New Roman"/>
                <a:cs typeface="Times New Roman"/>
              </a:rPr>
              <a:t>ca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xứ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Huế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(Khổ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cuối)</a:t>
            </a:r>
            <a:endParaRPr sz="1800" dirty="0">
              <a:latin typeface="Times New Roman"/>
              <a:cs typeface="Times New Roman"/>
            </a:endParaRPr>
          </a:p>
          <a:p>
            <a:pPr marL="12700" marR="7620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nhịp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láy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khúc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dịu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dàng,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đằm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thắm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tăng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trị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 thơ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đem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 thi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Huế trìu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mến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thiết.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i="1" spc="-5" dirty="0">
                <a:latin typeface="Times New Roman"/>
                <a:cs typeface="Times New Roman"/>
              </a:rPr>
              <a:t>“Mùa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–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xin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hát</a:t>
            </a:r>
            <a:endParaRPr sz="1800" dirty="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Khúc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Nam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ai,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Nam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bình</a:t>
            </a:r>
            <a:endParaRPr sz="1800" dirty="0">
              <a:latin typeface="Times New Roman"/>
              <a:cs typeface="Times New Roman"/>
            </a:endParaRPr>
          </a:p>
          <a:p>
            <a:pPr marL="128270" marR="5741670">
              <a:lnSpc>
                <a:spcPct val="124400"/>
              </a:lnSpc>
            </a:pP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non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ngàn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dặm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mình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non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ngàn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dặm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tình</a:t>
            </a:r>
            <a:endParaRPr sz="1800" dirty="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Nhịp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phách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tiền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Huế”.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4468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  <a:buChar char="–"/>
              <a:tabLst>
                <a:tab pos="191770" algn="l"/>
              </a:tabLst>
            </a:pPr>
            <a:r>
              <a:rPr sz="1800" dirty="0">
                <a:latin typeface="Times New Roman"/>
                <a:cs typeface="Times New Roman"/>
              </a:rPr>
              <a:t>Bài thơ khép lại trong âm điệu khúc Nam </a:t>
            </a:r>
            <a:r>
              <a:rPr sz="1800" spc="-5" dirty="0">
                <a:latin typeface="Times New Roman"/>
                <a:cs typeface="Times New Roman"/>
              </a:rPr>
              <a:t>ai, </a:t>
            </a:r>
            <a:r>
              <a:rPr sz="1800" spc="-10" dirty="0">
                <a:latin typeface="Times New Roman"/>
                <a:cs typeface="Times New Roman"/>
              </a:rPr>
              <a:t>Nam </a:t>
            </a:r>
            <a:r>
              <a:rPr sz="1800" dirty="0">
                <a:latin typeface="Times New Roman"/>
                <a:cs typeface="Times New Roman"/>
              </a:rPr>
              <a:t>bình </a:t>
            </a:r>
            <a:r>
              <a:rPr sz="1800" spc="5" dirty="0">
                <a:latin typeface="Times New Roman"/>
                <a:cs typeface="Times New Roman"/>
              </a:rPr>
              <a:t>xứ </a:t>
            </a:r>
            <a:r>
              <a:rPr sz="1800" spc="-5" dirty="0">
                <a:latin typeface="Times New Roman"/>
                <a:cs typeface="Times New Roman"/>
              </a:rPr>
              <a:t>Huế. Đoạn </a:t>
            </a:r>
            <a:r>
              <a:rPr sz="1800" dirty="0">
                <a:latin typeface="Times New Roman"/>
                <a:cs typeface="Times New Roman"/>
              </a:rPr>
              <a:t>thơ kết </a:t>
            </a:r>
            <a:r>
              <a:rPr sz="1800" spc="-5" dirty="0">
                <a:latin typeface="Times New Roman"/>
                <a:cs typeface="Times New Roman"/>
              </a:rPr>
              <a:t>thúc </a:t>
            </a:r>
            <a:r>
              <a:rPr sz="1800" dirty="0">
                <a:latin typeface="Times New Roman"/>
                <a:cs typeface="Times New Roman"/>
              </a:rPr>
              <a:t>như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khúc hát </a:t>
            </a:r>
            <a:r>
              <a:rPr sz="1800" dirty="0">
                <a:latin typeface="Times New Roman"/>
                <a:cs typeface="Times New Roman"/>
              </a:rPr>
              <a:t>ca ngợi mùa </a:t>
            </a:r>
            <a:r>
              <a:rPr sz="1800" spc="-5" dirty="0">
                <a:latin typeface="Times New Roman"/>
                <a:cs typeface="Times New Roman"/>
              </a:rPr>
              <a:t>xuân, </a:t>
            </a: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lại </a:t>
            </a:r>
            <a:r>
              <a:rPr sz="1800" dirty="0">
                <a:latin typeface="Times New Roman"/>
                <a:cs typeface="Times New Roman"/>
              </a:rPr>
              <a:t>dư vị </a:t>
            </a:r>
            <a:r>
              <a:rPr sz="1800" spc="-5" dirty="0">
                <a:latin typeface="Times New Roman"/>
                <a:cs typeface="Times New Roman"/>
              </a:rPr>
              <a:t>sâu lắng. Nhà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muốn </a:t>
            </a:r>
            <a:r>
              <a:rPr sz="1800" dirty="0">
                <a:latin typeface="Times New Roman"/>
                <a:cs typeface="Times New Roman"/>
              </a:rPr>
              <a:t>hát lên điệu Nam </a:t>
            </a:r>
            <a:r>
              <a:rPr sz="1800" spc="-5" dirty="0">
                <a:latin typeface="Times New Roman"/>
                <a:cs typeface="Times New Roman"/>
              </a:rPr>
              <a:t>ai,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 bình, điệu </a:t>
            </a:r>
            <a:r>
              <a:rPr sz="1800" dirty="0">
                <a:latin typeface="Times New Roman"/>
                <a:cs typeface="Times New Roman"/>
              </a:rPr>
              <a:t>dân ca </a:t>
            </a:r>
            <a:r>
              <a:rPr sz="1800" spc="-5" dirty="0">
                <a:latin typeface="Times New Roman"/>
                <a:cs typeface="Times New Roman"/>
              </a:rPr>
              <a:t>tha </a:t>
            </a:r>
            <a:r>
              <a:rPr sz="1800" dirty="0">
                <a:latin typeface="Times New Roman"/>
                <a:cs typeface="Times New Roman"/>
              </a:rPr>
              <a:t>thiết xứ </a:t>
            </a:r>
            <a:r>
              <a:rPr sz="1800" spc="-5" dirty="0">
                <a:latin typeface="Times New Roman"/>
                <a:cs typeface="Times New Roman"/>
              </a:rPr>
              <a:t>Huế </a:t>
            </a:r>
            <a:r>
              <a:rPr sz="1800" spc="-10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đón mừng </a:t>
            </a:r>
            <a:r>
              <a:rPr sz="1800" spc="-5" dirty="0">
                <a:latin typeface="Times New Roman"/>
                <a:cs typeface="Times New Roman"/>
              </a:rPr>
              <a:t>mùa xuân. </a:t>
            </a:r>
            <a:r>
              <a:rPr sz="1800" dirty="0">
                <a:latin typeface="Times New Roman"/>
                <a:cs typeface="Times New Roman"/>
              </a:rPr>
              <a:t>Câu </a:t>
            </a:r>
            <a:r>
              <a:rPr sz="1800" spc="-5" dirty="0">
                <a:latin typeface="Times New Roman"/>
                <a:cs typeface="Times New Roman"/>
              </a:rPr>
              <a:t>ca </a:t>
            </a:r>
            <a:r>
              <a:rPr sz="1800" dirty="0">
                <a:latin typeface="Times New Roman"/>
                <a:cs typeface="Times New Roman"/>
              </a:rPr>
              <a:t>nghe </a:t>
            </a:r>
            <a:r>
              <a:rPr sz="1800" spc="-5" dirty="0">
                <a:latin typeface="Times New Roman"/>
                <a:cs typeface="Times New Roman"/>
              </a:rPr>
              <a:t>như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lời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biệt </a:t>
            </a:r>
            <a:r>
              <a:rPr sz="1800" spc="-10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hoà </a:t>
            </a:r>
            <a:r>
              <a:rPr sz="1800" spc="-5" dirty="0">
                <a:latin typeface="Times New Roman"/>
                <a:cs typeface="Times New Roman"/>
              </a:rPr>
              <a:t>vào </a:t>
            </a:r>
            <a:r>
              <a:rPr sz="1800" dirty="0">
                <a:latin typeface="Times New Roman"/>
                <a:cs typeface="Times New Roman"/>
              </a:rPr>
              <a:t>vĩnh </a:t>
            </a:r>
            <a:r>
              <a:rPr sz="1800" spc="-5" dirty="0">
                <a:latin typeface="Times New Roman"/>
                <a:cs typeface="Times New Roman"/>
              </a:rPr>
              <a:t>viễn. Nhưng </a:t>
            </a:r>
            <a:r>
              <a:rPr sz="1800" dirty="0">
                <a:latin typeface="Times New Roman"/>
                <a:cs typeface="Times New Roman"/>
              </a:rPr>
              <a:t>đây không phải </a:t>
            </a:r>
            <a:r>
              <a:rPr sz="1800" spc="-1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lời ca buồn </a:t>
            </a:r>
            <a:r>
              <a:rPr sz="1800" dirty="0">
                <a:latin typeface="Times New Roman"/>
                <a:cs typeface="Times New Roman"/>
              </a:rPr>
              <a:t>thuở </a:t>
            </a:r>
            <a:r>
              <a:rPr sz="1800" spc="-5" dirty="0">
                <a:latin typeface="Times New Roman"/>
                <a:cs typeface="Times New Roman"/>
              </a:rPr>
              <a:t>trước </a:t>
            </a:r>
            <a:r>
              <a:rPr sz="1800" dirty="0">
                <a:latin typeface="Times New Roman"/>
                <a:cs typeface="Times New Roman"/>
              </a:rPr>
              <a:t>“nhịp phách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tiền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Huế” nghe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giòn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giã,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vang</a:t>
            </a:r>
            <a:r>
              <a:rPr sz="1800" dirty="0">
                <a:latin typeface="Times New Roman"/>
                <a:cs typeface="Times New Roman"/>
              </a:rPr>
              <a:t> xa.</a:t>
            </a:r>
          </a:p>
          <a:p>
            <a:pPr marL="12700" marR="5080" algn="just">
              <a:lnSpc>
                <a:spcPct val="124400"/>
              </a:lnSpc>
              <a:buChar char="–"/>
              <a:tabLst>
                <a:tab pos="246379" algn="l"/>
              </a:tabLst>
            </a:pPr>
            <a:r>
              <a:rPr sz="1800" spc="-5" dirty="0">
                <a:latin typeface="Times New Roman"/>
                <a:cs typeface="Times New Roman"/>
              </a:rPr>
              <a:t>“Nước </a:t>
            </a:r>
            <a:r>
              <a:rPr sz="1800" dirty="0">
                <a:latin typeface="Times New Roman"/>
                <a:cs typeface="Times New Roman"/>
              </a:rPr>
              <a:t>non </a:t>
            </a:r>
            <a:r>
              <a:rPr sz="1800" spc="-5" dirty="0">
                <a:latin typeface="Times New Roman"/>
                <a:cs typeface="Times New Roman"/>
              </a:rPr>
              <a:t>ngàn </a:t>
            </a:r>
            <a:r>
              <a:rPr sz="1800" dirty="0">
                <a:latin typeface="Times New Roman"/>
                <a:cs typeface="Times New Roman"/>
              </a:rPr>
              <a:t>dặm </a:t>
            </a:r>
            <a:r>
              <a:rPr sz="1800" spc="-5" dirty="0">
                <a:latin typeface="Times New Roman"/>
                <a:cs typeface="Times New Roman"/>
              </a:rPr>
              <a:t>mình. Nước </a:t>
            </a:r>
            <a:r>
              <a:rPr sz="1800" dirty="0">
                <a:latin typeface="Times New Roman"/>
                <a:cs typeface="Times New Roman"/>
              </a:rPr>
              <a:t>non ngàn </a:t>
            </a:r>
            <a:r>
              <a:rPr sz="1800" spc="-5" dirty="0">
                <a:latin typeface="Times New Roman"/>
                <a:cs typeface="Times New Roman"/>
              </a:rPr>
              <a:t>dặm tình” </a:t>
            </a:r>
            <a:r>
              <a:rPr sz="1800" dirty="0">
                <a:latin typeface="Times New Roman"/>
                <a:cs typeface="Times New Roman"/>
              </a:rPr>
              <a:t>còn </a:t>
            </a:r>
            <a:r>
              <a:rPr sz="1800" spc="-5" dirty="0">
                <a:latin typeface="Times New Roman"/>
                <a:cs typeface="Times New Roman"/>
              </a:rPr>
              <a:t>ngân </a:t>
            </a:r>
            <a:r>
              <a:rPr sz="1800" dirty="0">
                <a:latin typeface="Times New Roman"/>
                <a:cs typeface="Times New Roman"/>
              </a:rPr>
              <a:t>nga </a:t>
            </a:r>
            <a:r>
              <a:rPr sz="1800" spc="-5" dirty="0">
                <a:latin typeface="Times New Roman"/>
                <a:cs typeface="Times New Roman"/>
              </a:rPr>
              <a:t>mãi mãi. </a:t>
            </a:r>
            <a:r>
              <a:rPr sz="1800" dirty="0">
                <a:latin typeface="Times New Roman"/>
                <a:cs typeface="Times New Roman"/>
              </a:rPr>
              <a:t>Phải yêu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lắm,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lạc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lắm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mới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hát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cảnh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lúc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(đang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ốm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nặng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đời).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quý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hát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thơ.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vậy,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xuyên </a:t>
            </a:r>
            <a:r>
              <a:rPr sz="1800" spc="-5" dirty="0">
                <a:latin typeface="Times New Roman"/>
                <a:cs typeface="Times New Roman"/>
              </a:rPr>
              <a:t>suốt </a:t>
            </a:r>
            <a:r>
              <a:rPr sz="1800" dirty="0">
                <a:latin typeface="Times New Roman"/>
                <a:cs typeface="Times New Roman"/>
              </a:rPr>
              <a:t>bài </a:t>
            </a:r>
            <a:r>
              <a:rPr sz="1800" spc="-5" dirty="0">
                <a:latin typeface="Times New Roman"/>
                <a:cs typeface="Times New Roman"/>
              </a:rPr>
              <a:t>thơ </a:t>
            </a:r>
            <a:r>
              <a:rPr sz="1800" dirty="0">
                <a:latin typeface="Times New Roman"/>
                <a:cs typeface="Times New Roman"/>
              </a:rPr>
              <a:t>không chỉ là hình </a:t>
            </a:r>
            <a:r>
              <a:rPr sz="1800" spc="-5" dirty="0">
                <a:latin typeface="Times New Roman"/>
                <a:cs typeface="Times New Roman"/>
              </a:rPr>
              <a:t>tượng </a:t>
            </a:r>
            <a:r>
              <a:rPr sz="1800" dirty="0">
                <a:latin typeface="Times New Roman"/>
                <a:cs typeface="Times New Roman"/>
              </a:rPr>
              <a:t>mùa xuân.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tiếng </a:t>
            </a:r>
            <a:r>
              <a:rPr sz="1800" spc="-5" dirty="0">
                <a:latin typeface="Times New Roman"/>
                <a:cs typeface="Times New Roman"/>
              </a:rPr>
              <a:t>chim </a:t>
            </a:r>
            <a:r>
              <a:rPr sz="1800" dirty="0">
                <a:latin typeface="Times New Roman"/>
                <a:cs typeface="Times New Roman"/>
              </a:rPr>
              <a:t>chiền chiện </a:t>
            </a:r>
            <a:r>
              <a:rPr sz="1800" spc="-5" dirty="0">
                <a:latin typeface="Times New Roman"/>
                <a:cs typeface="Times New Roman"/>
              </a:rPr>
              <a:t>tượng </a:t>
            </a:r>
            <a:r>
              <a:rPr sz="1800" dirty="0">
                <a:latin typeface="Times New Roman"/>
                <a:cs typeface="Times New Roman"/>
              </a:rPr>
              <a:t> trưng cho khúc hát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đất trời </a:t>
            </a:r>
            <a:r>
              <a:rPr sz="1800" spc="-5" dirty="0">
                <a:latin typeface="Times New Roman"/>
                <a:cs typeface="Times New Roman"/>
              </a:rPr>
              <a:t>đến </a:t>
            </a:r>
            <a:r>
              <a:rPr sz="1800" dirty="0">
                <a:latin typeface="Times New Roman"/>
                <a:cs typeface="Times New Roman"/>
              </a:rPr>
              <a:t>làm một nốt nhạc </a:t>
            </a:r>
            <a:r>
              <a:rPr sz="1800" spc="-5" dirty="0">
                <a:latin typeface="Times New Roman"/>
                <a:cs typeface="Times New Roman"/>
              </a:rPr>
              <a:t>trầm </a:t>
            </a:r>
            <a:r>
              <a:rPr sz="1800" dirty="0">
                <a:latin typeface="Times New Roman"/>
                <a:cs typeface="Times New Roman"/>
              </a:rPr>
              <a:t>nhập vào bản hoà ca </a:t>
            </a:r>
            <a:r>
              <a:rPr sz="1800" spc="-5" dirty="0">
                <a:latin typeface="Times New Roman"/>
                <a:cs typeface="Times New Roman"/>
              </a:rPr>
              <a:t>đất nước, </a:t>
            </a:r>
            <a:r>
              <a:rPr sz="1800" dirty="0">
                <a:latin typeface="Times New Roman"/>
                <a:cs typeface="Times New Roman"/>
              </a:rPr>
              <a:t> và đến đây </a:t>
            </a:r>
            <a:r>
              <a:rPr sz="1800" spc="-5" dirty="0">
                <a:latin typeface="Times New Roman"/>
                <a:cs typeface="Times New Roman"/>
              </a:rPr>
              <a:t>là khúc hát </a:t>
            </a:r>
            <a:r>
              <a:rPr sz="1800" spc="5" dirty="0">
                <a:latin typeface="Times New Roman"/>
                <a:cs typeface="Times New Roman"/>
              </a:rPr>
              <a:t>tạo </a:t>
            </a:r>
            <a:r>
              <a:rPr sz="1800" dirty="0">
                <a:latin typeface="Times New Roman"/>
                <a:cs typeface="Times New Roman"/>
              </a:rPr>
              <a:t>ấn </a:t>
            </a:r>
            <a:r>
              <a:rPr sz="1800" spc="-5" dirty="0">
                <a:latin typeface="Times New Roman"/>
                <a:cs typeface="Times New Roman"/>
              </a:rPr>
              <a:t>tượng </a:t>
            </a:r>
            <a:r>
              <a:rPr sz="1800" dirty="0">
                <a:latin typeface="Times New Roman"/>
                <a:cs typeface="Times New Roman"/>
              </a:rPr>
              <a:t>một bài </a:t>
            </a:r>
            <a:r>
              <a:rPr sz="1800" spc="-5" dirty="0">
                <a:latin typeface="Times New Roman"/>
                <a:cs typeface="Times New Roman"/>
              </a:rPr>
              <a:t>ca không </a:t>
            </a:r>
            <a:r>
              <a:rPr sz="1800" dirty="0">
                <a:latin typeface="Times New Roman"/>
                <a:cs typeface="Times New Roman"/>
              </a:rPr>
              <a:t>dứt. </a:t>
            </a:r>
            <a:r>
              <a:rPr sz="1800" spc="-5" dirty="0">
                <a:latin typeface="Times New Roman"/>
                <a:cs typeface="Times New Roman"/>
              </a:rPr>
              <a:t>Một bài </a:t>
            </a:r>
            <a:r>
              <a:rPr sz="1800" dirty="0">
                <a:latin typeface="Times New Roman"/>
                <a:cs typeface="Times New Roman"/>
              </a:rPr>
              <a:t>ca yêu cuộc </a:t>
            </a:r>
            <a:r>
              <a:rPr sz="1800" spc="-5" dirty="0">
                <a:latin typeface="Times New Roman"/>
                <a:cs typeface="Times New Roman"/>
              </a:rPr>
              <a:t>sống. Bài </a:t>
            </a:r>
            <a:r>
              <a:rPr sz="1800" dirty="0">
                <a:latin typeface="Times New Roman"/>
                <a:cs typeface="Times New Roman"/>
              </a:rPr>
              <a:t> thơ </a:t>
            </a:r>
            <a:r>
              <a:rPr sz="1800" spc="-5" dirty="0">
                <a:latin typeface="Times New Roman"/>
                <a:cs typeface="Times New Roman"/>
              </a:rPr>
              <a:t>được nhạc sĩ </a:t>
            </a:r>
            <a:r>
              <a:rPr sz="1800" dirty="0">
                <a:latin typeface="Times New Roman"/>
                <a:cs typeface="Times New Roman"/>
              </a:rPr>
              <a:t>Trần Hoàn phổ nhạc thành </a:t>
            </a:r>
            <a:r>
              <a:rPr sz="1800" spc="-5" dirty="0">
                <a:latin typeface="Times New Roman"/>
                <a:cs typeface="Times New Roman"/>
              </a:rPr>
              <a:t>bài hát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trở thành một </a:t>
            </a:r>
            <a:r>
              <a:rPr sz="1800" spc="-5" dirty="0">
                <a:latin typeface="Times New Roman"/>
                <a:cs typeface="Times New Roman"/>
              </a:rPr>
              <a:t>khúc </a:t>
            </a:r>
            <a:r>
              <a:rPr sz="1800" dirty="0">
                <a:latin typeface="Times New Roman"/>
                <a:cs typeface="Times New Roman"/>
              </a:rPr>
              <a:t>ca </a:t>
            </a:r>
            <a:r>
              <a:rPr sz="1800" spc="-5" dirty="0">
                <a:latin typeface="Times New Roman"/>
                <a:cs typeface="Times New Roman"/>
              </a:rPr>
              <a:t>xuân </a:t>
            </a:r>
            <a:r>
              <a:rPr sz="1800" dirty="0">
                <a:latin typeface="Times New Roman"/>
                <a:cs typeface="Times New Roman"/>
              </a:rPr>
              <a:t>quen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thuộc,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xúc động,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 mãi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đời.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344297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5.</a:t>
            </a:r>
            <a:r>
              <a:rPr sz="1800" b="1" spc="-5" dirty="0">
                <a:latin typeface="Times New Roman"/>
                <a:cs typeface="Times New Roman"/>
              </a:rPr>
              <a:t> Nghệ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thuật đặc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sắc: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  <a:buChar char="–"/>
              <a:tabLst>
                <a:tab pos="191770" algn="l"/>
              </a:tabLst>
            </a:pP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thơ 5 chữ gần </a:t>
            </a:r>
            <a:r>
              <a:rPr sz="1800" spc="-5" dirty="0">
                <a:latin typeface="Times New Roman"/>
                <a:cs typeface="Times New Roman"/>
              </a:rPr>
              <a:t>với điệu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-5" dirty="0">
                <a:latin typeface="Times New Roman"/>
                <a:cs typeface="Times New Roman"/>
              </a:rPr>
              <a:t>ca, </a:t>
            </a:r>
            <a:r>
              <a:rPr sz="1800" dirty="0">
                <a:latin typeface="Times New Roman"/>
                <a:cs typeface="Times New Roman"/>
              </a:rPr>
              <a:t>âm </a:t>
            </a:r>
            <a:r>
              <a:rPr sz="1800" spc="-5" dirty="0">
                <a:latin typeface="Times New Roman"/>
                <a:cs typeface="Times New Roman"/>
              </a:rPr>
              <a:t>hưởng trong </a:t>
            </a:r>
            <a:r>
              <a:rPr sz="1800" dirty="0">
                <a:latin typeface="Times New Roman"/>
                <a:cs typeface="Times New Roman"/>
              </a:rPr>
              <a:t>sáng, </a:t>
            </a:r>
            <a:r>
              <a:rPr sz="1800" spc="-5" dirty="0">
                <a:latin typeface="Times New Roman"/>
                <a:cs typeface="Times New Roman"/>
              </a:rPr>
              <a:t>nhẹ nhàng, tha </a:t>
            </a:r>
            <a:r>
              <a:rPr sz="1800" dirty="0">
                <a:latin typeface="Times New Roman"/>
                <a:cs typeface="Times New Roman"/>
              </a:rPr>
              <a:t>thiết, </a:t>
            </a:r>
            <a:r>
              <a:rPr sz="1800" spc="-5" dirty="0">
                <a:latin typeface="Times New Roman"/>
                <a:cs typeface="Times New Roman"/>
              </a:rPr>
              <a:t>điệu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điệu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 hồn,</a:t>
            </a:r>
            <a:r>
              <a:rPr sz="1800" spc="-5" dirty="0">
                <a:latin typeface="Times New Roman"/>
                <a:cs typeface="Times New Roman"/>
              </a:rPr>
              <a:t> cách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gieo </a:t>
            </a:r>
            <a:r>
              <a:rPr sz="1800" spc="5" dirty="0">
                <a:latin typeface="Times New Roman"/>
                <a:cs typeface="Times New Roman"/>
              </a:rPr>
              <a:t>vần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liền</a:t>
            </a:r>
            <a:r>
              <a:rPr sz="1800" dirty="0">
                <a:latin typeface="Times New Roman"/>
                <a:cs typeface="Times New Roman"/>
              </a:rPr>
              <a:t> mạch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dòng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xúc.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600"/>
              </a:lnSpc>
              <a:spcBef>
                <a:spcPts val="10"/>
              </a:spcBef>
              <a:buChar char="–"/>
              <a:tabLst>
                <a:tab pos="180975" algn="l"/>
              </a:tabLst>
            </a:pP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5" dirty="0">
                <a:latin typeface="Times New Roman"/>
                <a:cs typeface="Times New Roman"/>
              </a:rPr>
              <a:t> cành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dirty="0">
                <a:latin typeface="Times New Roman"/>
                <a:cs typeface="Times New Roman"/>
              </a:rPr>
              <a:t> chim,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 xuân 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lặp</a:t>
            </a:r>
            <a:r>
              <a:rPr sz="1800" dirty="0">
                <a:latin typeface="Times New Roman"/>
                <a:cs typeface="Times New Roman"/>
              </a:rPr>
              <a:t> 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lặp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nâng</a:t>
            </a:r>
            <a:r>
              <a:rPr sz="1800" spc="-5" dirty="0">
                <a:latin typeface="Times New Roman"/>
                <a:cs typeface="Times New Roman"/>
              </a:rPr>
              <a:t> cao,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gây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đậm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đà.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buChar char="–"/>
              <a:tabLst>
                <a:tab pos="184150" algn="l"/>
              </a:tabLst>
            </a:pPr>
            <a:r>
              <a:rPr sz="1800" spc="-5" dirty="0">
                <a:latin typeface="Times New Roman"/>
                <a:cs typeface="Times New Roman"/>
              </a:rPr>
              <a:t>Cấu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tứ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chặt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chẽ,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yếu </a:t>
            </a:r>
            <a:r>
              <a:rPr sz="1800" spc="-5" dirty="0">
                <a:latin typeface="Times New Roman"/>
                <a:cs typeface="Times New Roman"/>
              </a:rPr>
              <a:t>dựa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sự </a:t>
            </a:r>
            <a:r>
              <a:rPr sz="1800" spc="-5" dirty="0">
                <a:latin typeface="Times New Roman"/>
                <a:cs typeface="Times New Roman"/>
              </a:rPr>
              <a:t>phát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-&gt;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dirty="0">
                <a:latin typeface="Times New Roman"/>
                <a:cs typeface="Times New Roman"/>
              </a:rPr>
              <a:t> -&gt;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500"/>
              </a:lnSpc>
              <a:spcBef>
                <a:spcPts val="15"/>
              </a:spcBef>
              <a:buChar char="–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Giọng điệu bài </a:t>
            </a:r>
            <a:r>
              <a:rPr sz="1800" dirty="0">
                <a:latin typeface="Times New Roman"/>
                <a:cs typeface="Times New Roman"/>
              </a:rPr>
              <a:t>thơ phù hợp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cảm xúc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giả: </a:t>
            </a:r>
            <a:r>
              <a:rPr sz="1800" dirty="0">
                <a:latin typeface="Times New Roman"/>
                <a:cs typeface="Times New Roman"/>
              </a:rPr>
              <a:t>Ở đoạn </a:t>
            </a:r>
            <a:r>
              <a:rPr sz="1800" spc="-5" dirty="0">
                <a:latin typeface="Times New Roman"/>
                <a:cs typeface="Times New Roman"/>
              </a:rPr>
              <a:t>đầu vui, say sưa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vẻ đẹp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mùa </a:t>
            </a:r>
            <a:r>
              <a:rPr sz="1800" spc="-5" dirty="0">
                <a:latin typeface="Times New Roman"/>
                <a:cs typeface="Times New Roman"/>
              </a:rPr>
              <a:t>xuân thiên nhiên, </a:t>
            </a:r>
            <a:r>
              <a:rPr sz="1800" spc="5" dirty="0">
                <a:latin typeface="Times New Roman"/>
                <a:cs typeface="Times New Roman"/>
              </a:rPr>
              <a:t>rồi </a:t>
            </a:r>
            <a:r>
              <a:rPr sz="1800" spc="-5" dirty="0">
                <a:latin typeface="Times New Roman"/>
                <a:cs typeface="Times New Roman"/>
              </a:rPr>
              <a:t>phấn chấn, hối </a:t>
            </a:r>
            <a:r>
              <a:rPr sz="1800" dirty="0">
                <a:latin typeface="Times New Roman"/>
                <a:cs typeface="Times New Roman"/>
              </a:rPr>
              <a:t>hả </a:t>
            </a:r>
            <a:r>
              <a:rPr sz="1800" spc="-5" dirty="0">
                <a:latin typeface="Times New Roman"/>
                <a:cs typeface="Times New Roman"/>
              </a:rPr>
              <a:t>trước </a:t>
            </a:r>
            <a:r>
              <a:rPr sz="1800" dirty="0">
                <a:latin typeface="Times New Roman"/>
                <a:cs typeface="Times New Roman"/>
              </a:rPr>
              <a:t>khí </a:t>
            </a:r>
            <a:r>
              <a:rPr sz="1800" spc="-5" dirty="0">
                <a:latin typeface="Times New Roman"/>
                <a:cs typeface="Times New Roman"/>
              </a:rPr>
              <a:t>thế </a:t>
            </a:r>
            <a:r>
              <a:rPr sz="1800" dirty="0">
                <a:latin typeface="Times New Roman"/>
                <a:cs typeface="Times New Roman"/>
              </a:rPr>
              <a:t>lao động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nước. </a:t>
            </a:r>
            <a:r>
              <a:rPr sz="1800" spc="-15" dirty="0">
                <a:latin typeface="Times New Roman"/>
                <a:cs typeface="Times New Roman"/>
              </a:rPr>
              <a:t>Và 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trầm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lắng, </a:t>
            </a:r>
            <a:r>
              <a:rPr sz="1800" dirty="0">
                <a:latin typeface="Times New Roman"/>
                <a:cs typeface="Times New Roman"/>
              </a:rPr>
              <a:t>hơi </a:t>
            </a:r>
            <a:r>
              <a:rPr sz="1800" spc="-5" dirty="0">
                <a:latin typeface="Times New Roman"/>
                <a:cs typeface="Times New Roman"/>
              </a:rPr>
              <a:t>trang </a:t>
            </a:r>
            <a:r>
              <a:rPr sz="1800" dirty="0">
                <a:latin typeface="Times New Roman"/>
                <a:cs typeface="Times New Roman"/>
              </a:rPr>
              <a:t>nghiêm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dirty="0">
                <a:latin typeface="Times New Roman"/>
                <a:cs typeface="Times New Roman"/>
              </a:rPr>
              <a:t> thiết tha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bạch, tâm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niệm.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244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6. Trong </a:t>
            </a:r>
            <a:r>
              <a:rPr sz="1800" b="1" spc="-5" dirty="0">
                <a:latin typeface="Times New Roman"/>
                <a:cs typeface="Times New Roman"/>
              </a:rPr>
              <a:t>phần đầu bài thơ, </a:t>
            </a:r>
            <a:r>
              <a:rPr sz="1800" b="1" dirty="0">
                <a:latin typeface="Times New Roman"/>
                <a:cs typeface="Times New Roman"/>
              </a:rPr>
              <a:t>tác giả </a:t>
            </a:r>
            <a:r>
              <a:rPr sz="1800" b="1" spc="-5" dirty="0">
                <a:latin typeface="Times New Roman"/>
                <a:cs typeface="Times New Roman"/>
              </a:rPr>
              <a:t>dùng đại </a:t>
            </a:r>
            <a:r>
              <a:rPr sz="1800" b="1" dirty="0">
                <a:latin typeface="Times New Roman"/>
                <a:cs typeface="Times New Roman"/>
              </a:rPr>
              <a:t>từ “tôi” </a:t>
            </a:r>
            <a:r>
              <a:rPr sz="1800" b="1" spc="-5" dirty="0">
                <a:latin typeface="Times New Roman"/>
                <a:cs typeface="Times New Roman"/>
              </a:rPr>
              <a:t>sang phần sau </a:t>
            </a:r>
            <a:r>
              <a:rPr sz="1800" b="1" dirty="0">
                <a:latin typeface="Times New Roman"/>
                <a:cs typeface="Times New Roman"/>
              </a:rPr>
              <a:t>lại </a:t>
            </a:r>
            <a:r>
              <a:rPr sz="1800" b="1" spc="-5" dirty="0">
                <a:latin typeface="Times New Roman"/>
                <a:cs typeface="Times New Roman"/>
              </a:rPr>
              <a:t>dùng </a:t>
            </a:r>
            <a:r>
              <a:rPr sz="1800" b="1" dirty="0">
                <a:latin typeface="Times New Roman"/>
                <a:cs typeface="Times New Roman"/>
              </a:rPr>
              <a:t>đại từ 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“ta”.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Em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hiểu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như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thế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nào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về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sự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chuyển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đổi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đại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từ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nhân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xưng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ấy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của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chủ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thể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trữ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tình.</a:t>
            </a:r>
            <a:endParaRPr sz="1800" dirty="0">
              <a:latin typeface="Times New Roman"/>
              <a:cs typeface="Times New Roman"/>
            </a:endParaRPr>
          </a:p>
          <a:p>
            <a:pPr marL="184785" indent="-172720" algn="just">
              <a:lnSpc>
                <a:spcPct val="100000"/>
              </a:lnSpc>
              <a:spcBef>
                <a:spcPts val="525"/>
              </a:spcBef>
              <a:buChar char="–"/>
              <a:tabLst>
                <a:tab pos="185420" algn="l"/>
              </a:tabLst>
            </a:pP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đại</a:t>
            </a:r>
            <a:r>
              <a:rPr sz="1800" dirty="0">
                <a:latin typeface="Times New Roman"/>
                <a:cs typeface="Times New Roman"/>
              </a:rPr>
              <a:t> 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xưng ở ngôi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-5" dirty="0">
                <a:latin typeface="Times New Roman"/>
                <a:cs typeface="Times New Roman"/>
              </a:rPr>
              <a:t> nhất.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  <a:buChar char="–"/>
              <a:tabLst>
                <a:tab pos="180975" algn="l"/>
              </a:tabLst>
            </a:pP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đổi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xưng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trữ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“tôi”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sang “ta”. </a:t>
            </a:r>
            <a:r>
              <a:rPr sz="1800" dirty="0">
                <a:latin typeface="Times New Roman"/>
                <a:cs typeface="Times New Roman"/>
              </a:rPr>
              <a:t>Điều này không phải hoàn </a:t>
            </a:r>
            <a:r>
              <a:rPr sz="1800" spc="-5" dirty="0">
                <a:latin typeface="Times New Roman"/>
                <a:cs typeface="Times New Roman"/>
              </a:rPr>
              <a:t>toàn là ngẫu </a:t>
            </a:r>
            <a:r>
              <a:rPr sz="1800" dirty="0">
                <a:latin typeface="Times New Roman"/>
                <a:cs typeface="Times New Roman"/>
              </a:rPr>
              <a:t>nhiên mà đã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tác giả </a:t>
            </a:r>
            <a:r>
              <a:rPr sz="1800" spc="-5" dirty="0">
                <a:latin typeface="Times New Roman"/>
                <a:cs typeface="Times New Roman"/>
              </a:rPr>
              <a:t>sử dụng </a:t>
            </a:r>
            <a:r>
              <a:rPr sz="1800" dirty="0">
                <a:latin typeface="Times New Roman"/>
                <a:cs typeface="Times New Roman"/>
              </a:rPr>
              <a:t>như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thuật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thích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hợp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thơ.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Chữ </a:t>
            </a:r>
            <a:r>
              <a:rPr sz="1800" dirty="0">
                <a:latin typeface="Times New Roman"/>
                <a:cs typeface="Times New Roman"/>
              </a:rPr>
              <a:t>“tôi”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câu “tôi đưa </a:t>
            </a:r>
            <a:r>
              <a:rPr sz="1800" spc="-5" dirty="0">
                <a:latin typeface="Times New Roman"/>
                <a:cs typeface="Times New Roman"/>
              </a:rPr>
              <a:t>tay </a:t>
            </a:r>
            <a:r>
              <a:rPr sz="1800" dirty="0">
                <a:latin typeface="Times New Roman"/>
                <a:cs typeface="Times New Roman"/>
              </a:rPr>
              <a:t>tôi hứng” ở khổ thơ đầu </a:t>
            </a:r>
            <a:r>
              <a:rPr sz="1800" spc="-5" dirty="0">
                <a:latin typeface="Times New Roman"/>
                <a:cs typeface="Times New Roman"/>
              </a:rPr>
              <a:t>vừa </a:t>
            </a:r>
            <a:r>
              <a:rPr sz="1800" dirty="0">
                <a:latin typeface="Times New Roman"/>
                <a:cs typeface="Times New Roman"/>
              </a:rPr>
              <a:t>thể hiện một cái </a:t>
            </a:r>
            <a:r>
              <a:rPr sz="1800" spc="-5" dirty="0">
                <a:latin typeface="Times New Roman"/>
                <a:cs typeface="Times New Roman"/>
              </a:rPr>
              <a:t>“tôi” </a:t>
            </a:r>
            <a:r>
              <a:rPr sz="1800" dirty="0">
                <a:latin typeface="Times New Roman"/>
                <a:cs typeface="Times New Roman"/>
              </a:rPr>
              <a:t>cụ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 </a:t>
            </a:r>
            <a:r>
              <a:rPr sz="1800" spc="-5" dirty="0">
                <a:latin typeface="Times New Roman"/>
                <a:cs typeface="Times New Roman"/>
              </a:rPr>
              <a:t>riêng </a:t>
            </a:r>
            <a:r>
              <a:rPr sz="1800" dirty="0">
                <a:latin typeface="Times New Roman"/>
                <a:cs typeface="Times New Roman"/>
              </a:rPr>
              <a:t>của nhà thơ, vừa </a:t>
            </a:r>
            <a:r>
              <a:rPr sz="1800" spc="-5" dirty="0">
                <a:latin typeface="Times New Roman"/>
                <a:cs typeface="Times New Roman"/>
              </a:rPr>
              <a:t>thể hiện được sự </a:t>
            </a:r>
            <a:r>
              <a:rPr sz="1800" dirty="0">
                <a:latin typeface="Times New Roman"/>
                <a:cs typeface="Times New Roman"/>
              </a:rPr>
              <a:t>nâng niu, trân trọng </a:t>
            </a:r>
            <a:r>
              <a:rPr sz="1800" spc="-10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vẻ </a:t>
            </a:r>
            <a:r>
              <a:rPr sz="1800" spc="-5" dirty="0">
                <a:latin typeface="Times New Roman"/>
                <a:cs typeface="Times New Roman"/>
              </a:rPr>
              <a:t>đẹp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sự sống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Nếu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“ta”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toàn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hợp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nội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vẽ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dirty="0">
                <a:latin typeface="Times New Roman"/>
                <a:cs typeface="Times New Roman"/>
              </a:rPr>
              <a:t> 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5" dirty="0">
                <a:latin typeface="Times New Roman"/>
                <a:cs typeface="Times New Roman"/>
              </a:rPr>
              <a:t> thế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vẻ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phô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trương.</a:t>
            </a:r>
          </a:p>
          <a:p>
            <a:pPr marL="200025" indent="-187960" algn="just">
              <a:lnSpc>
                <a:spcPct val="100000"/>
              </a:lnSpc>
              <a:spcBef>
                <a:spcPts val="530"/>
              </a:spcBef>
              <a:buChar char="–"/>
              <a:tabLst>
                <a:tab pos="200660" algn="l"/>
              </a:tabLst>
            </a:pP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sau,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bày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tỏ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niệm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khát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vọng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dâng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hiến </a:t>
            </a:r>
            <a:r>
              <a:rPr sz="1800" spc="-5" dirty="0">
                <a:latin typeface="Times New Roman"/>
                <a:cs typeface="Times New Roman"/>
              </a:rPr>
              <a:t>giá </a:t>
            </a:r>
            <a:r>
              <a:rPr sz="1800" dirty="0">
                <a:latin typeface="Times New Roman"/>
                <a:cs typeface="Times New Roman"/>
              </a:rPr>
              <a:t>trị tinh </a:t>
            </a:r>
            <a:r>
              <a:rPr sz="1800" spc="-5" dirty="0">
                <a:latin typeface="Times New Roman"/>
                <a:cs typeface="Times New Roman"/>
              </a:rPr>
              <a:t>tuý </a:t>
            </a:r>
            <a:r>
              <a:rPr sz="1800" dirty="0">
                <a:latin typeface="Times New Roman"/>
                <a:cs typeface="Times New Roman"/>
              </a:rPr>
              <a:t>của đời </a:t>
            </a:r>
            <a:r>
              <a:rPr sz="1800" spc="-5" dirty="0">
                <a:latin typeface="Times New Roman"/>
                <a:cs typeface="Times New Roman"/>
              </a:rPr>
              <a:t>mình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đời </a:t>
            </a:r>
            <a:r>
              <a:rPr sz="1800" dirty="0">
                <a:latin typeface="Times New Roman"/>
                <a:cs typeface="Times New Roman"/>
              </a:rPr>
              <a:t>chung </a:t>
            </a:r>
            <a:r>
              <a:rPr sz="1800" spc="-5" dirty="0">
                <a:latin typeface="Times New Roman"/>
                <a:cs typeface="Times New Roman"/>
              </a:rPr>
              <a:t>thì </a:t>
            </a:r>
            <a:r>
              <a:rPr sz="1800" dirty="0">
                <a:latin typeface="Times New Roman"/>
                <a:cs typeface="Times New Roman"/>
              </a:rPr>
              <a:t>đại từ </a:t>
            </a:r>
            <a:r>
              <a:rPr sz="1800" spc="-5" dirty="0">
                <a:latin typeface="Times New Roman"/>
                <a:cs typeface="Times New Roman"/>
              </a:rPr>
              <a:t>“ta” </a:t>
            </a:r>
            <a:r>
              <a:rPr sz="1800" dirty="0">
                <a:latin typeface="Times New Roman"/>
                <a:cs typeface="Times New Roman"/>
              </a:rPr>
              <a:t>lại tạo </a:t>
            </a:r>
            <a:r>
              <a:rPr sz="1800" spc="-5" dirty="0">
                <a:latin typeface="Times New Roman"/>
                <a:cs typeface="Times New Roman"/>
              </a:rPr>
              <a:t>được sắc thái </a:t>
            </a:r>
            <a:r>
              <a:rPr sz="1800" dirty="0">
                <a:latin typeface="Times New Roman"/>
                <a:cs typeface="Times New Roman"/>
              </a:rPr>
              <a:t>quan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thiêng</a:t>
            </a:r>
            <a:r>
              <a:rPr sz="1800" spc="-5" dirty="0">
                <a:latin typeface="Times New Roman"/>
                <a:cs typeface="Times New Roman"/>
              </a:rPr>
              <a:t> liêng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nguyện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ước.</a:t>
            </a:r>
            <a:endParaRPr sz="1800" dirty="0">
              <a:latin typeface="Times New Roman"/>
              <a:cs typeface="Times New Roman"/>
            </a:endParaRPr>
          </a:p>
          <a:p>
            <a:pPr marL="183515" indent="-171450" algn="just">
              <a:lnSpc>
                <a:spcPct val="100000"/>
              </a:lnSpc>
              <a:spcBef>
                <a:spcPts val="530"/>
              </a:spcBef>
              <a:buChar char="–"/>
              <a:tabLst>
                <a:tab pos="184150" algn="l"/>
              </a:tabLst>
            </a:pPr>
            <a:r>
              <a:rPr sz="1800" spc="-5" dirty="0">
                <a:latin typeface="Times New Roman"/>
                <a:cs typeface="Times New Roman"/>
              </a:rPr>
              <a:t>Hơn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nữa,</a:t>
            </a:r>
            <a:r>
              <a:rPr sz="1800" dirty="0">
                <a:latin typeface="Times New Roman"/>
                <a:cs typeface="Times New Roman"/>
              </a:rPr>
              <a:t> điều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 </a:t>
            </a:r>
            <a:r>
              <a:rPr sz="1800" spc="-5" dirty="0">
                <a:latin typeface="Times New Roman"/>
                <a:cs typeface="Times New Roman"/>
              </a:rPr>
              <a:t>nguyện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5" dirty="0">
                <a:latin typeface="Times New Roman"/>
                <a:cs typeface="Times New Roman"/>
              </a:rPr>
              <a:t> 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riêng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 thơ,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dirty="0">
                <a:latin typeface="Times New Roman"/>
                <a:cs typeface="Times New Roman"/>
              </a:rPr>
              <a:t> bao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 </a:t>
            </a:r>
            <a:r>
              <a:rPr sz="1800" spc="-10" dirty="0">
                <a:latin typeface="Times New Roman"/>
                <a:cs typeface="Times New Roman"/>
              </a:rPr>
              <a:t>hệ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Việt </a:t>
            </a:r>
            <a:r>
              <a:rPr sz="1800" spc="-10" dirty="0">
                <a:latin typeface="Times New Roman"/>
                <a:cs typeface="Times New Roman"/>
              </a:rPr>
              <a:t>Nam </a:t>
            </a:r>
            <a:r>
              <a:rPr sz="1800" dirty="0">
                <a:latin typeface="Times New Roman"/>
                <a:cs typeface="Times New Roman"/>
              </a:rPr>
              <a:t>đang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và cống </a:t>
            </a:r>
            <a:r>
              <a:rPr sz="1800" spc="-5" dirty="0">
                <a:latin typeface="Times New Roman"/>
                <a:cs typeface="Times New Roman"/>
              </a:rPr>
              <a:t>hiến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sự nghiệp </a:t>
            </a:r>
            <a:r>
              <a:rPr sz="1800" dirty="0">
                <a:latin typeface="Times New Roman"/>
                <a:cs typeface="Times New Roman"/>
              </a:rPr>
              <a:t>chung, </a:t>
            </a:r>
            <a:r>
              <a:rPr sz="1800" spc="-5" dirty="0">
                <a:latin typeface="Times New Roman"/>
                <a:cs typeface="Times New Roman"/>
              </a:rPr>
              <a:t>cái “tôi” của tác </a:t>
            </a:r>
            <a:r>
              <a:rPr sz="1800" dirty="0">
                <a:latin typeface="Times New Roman"/>
                <a:cs typeface="Times New Roman"/>
              </a:rPr>
              <a:t>giả đã thay cho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“tôi”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nhất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thiết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hoá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“ta”.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“ta”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708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 hình,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giọng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nhẹ,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khiêm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nhường,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đằm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thắm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“tôi” Thanh</a:t>
            </a:r>
            <a:r>
              <a:rPr sz="1800" dirty="0">
                <a:latin typeface="Times New Roman"/>
                <a:cs typeface="Times New Roman"/>
              </a:rPr>
              <a:t> Hải.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2129" y="885189"/>
            <a:ext cx="3916679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BÀI</a:t>
            </a:r>
            <a:r>
              <a:rPr spc="-20" dirty="0"/>
              <a:t> </a:t>
            </a:r>
            <a:r>
              <a:rPr dirty="0"/>
              <a:t>2.</a:t>
            </a:r>
            <a:r>
              <a:rPr spc="-10" dirty="0"/>
              <a:t> </a:t>
            </a:r>
            <a:r>
              <a:rPr dirty="0"/>
              <a:t>CÁC</a:t>
            </a:r>
            <a:r>
              <a:rPr spc="-5" dirty="0"/>
              <a:t> DẠNG </a:t>
            </a:r>
            <a:r>
              <a:rPr spc="5" dirty="0"/>
              <a:t>ĐỀ</a:t>
            </a:r>
            <a:r>
              <a:rPr spc="-20" dirty="0"/>
              <a:t> </a:t>
            </a:r>
            <a:r>
              <a:rPr spc="-5" dirty="0"/>
              <a:t>ĐỌC HIỂU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199134"/>
            <a:ext cx="8259445" cy="54946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dirty="0">
                <a:latin typeface="Times New Roman"/>
                <a:cs typeface="Times New Roman"/>
              </a:rPr>
              <a:t> 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10" dirty="0">
                <a:latin typeface="Times New Roman"/>
                <a:cs typeface="Times New Roman"/>
              </a:rPr>
              <a:t>sau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trả</a:t>
            </a:r>
            <a:r>
              <a:rPr sz="1800" spc="-5" dirty="0">
                <a:latin typeface="Times New Roman"/>
                <a:cs typeface="Times New Roman"/>
              </a:rPr>
              <a:t> lời</a:t>
            </a:r>
            <a:r>
              <a:rPr sz="1800" dirty="0">
                <a:latin typeface="Times New Roman"/>
                <a:cs typeface="Times New Roman"/>
              </a:rPr>
              <a:t> các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dưới:</a:t>
            </a:r>
            <a:endParaRPr sz="1800">
              <a:latin typeface="Times New Roman"/>
              <a:cs typeface="Times New Roman"/>
            </a:endParaRPr>
          </a:p>
          <a:p>
            <a:pPr marL="12700" marR="5852795">
              <a:lnSpc>
                <a:spcPct val="124600"/>
              </a:lnSpc>
              <a:spcBef>
                <a:spcPts val="10"/>
              </a:spcBef>
            </a:pPr>
            <a:r>
              <a:rPr sz="1800" i="1" dirty="0">
                <a:latin typeface="Times New Roman"/>
                <a:cs typeface="Times New Roman"/>
              </a:rPr>
              <a:t>Mọc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giữa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dòng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sông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xanh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Một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bông hoa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tím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biếc</a:t>
            </a:r>
            <a:endParaRPr sz="1800">
              <a:latin typeface="Times New Roman"/>
              <a:cs typeface="Times New Roman"/>
            </a:endParaRPr>
          </a:p>
          <a:p>
            <a:pPr marL="12700" marR="6014720">
              <a:lnSpc>
                <a:spcPct val="124400"/>
              </a:lnSpc>
            </a:pPr>
            <a:r>
              <a:rPr sz="1800" i="1" spc="-5" dirty="0">
                <a:latin typeface="Times New Roman"/>
                <a:cs typeface="Times New Roman"/>
              </a:rPr>
              <a:t>Ơi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chim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chiền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chiện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Hót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</a:t>
            </a:r>
            <a:r>
              <a:rPr sz="1800" i="1" spc="-5" dirty="0">
                <a:latin typeface="Times New Roman"/>
                <a:cs typeface="Times New Roman"/>
              </a:rPr>
              <a:t> mà </a:t>
            </a:r>
            <a:r>
              <a:rPr sz="1800" i="1" dirty="0">
                <a:latin typeface="Times New Roman"/>
                <a:cs typeface="Times New Roman"/>
              </a:rPr>
              <a:t>vang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trời</a:t>
            </a:r>
            <a:endParaRPr sz="1800">
              <a:latin typeface="Times New Roman"/>
              <a:cs typeface="Times New Roman"/>
            </a:endParaRPr>
          </a:p>
          <a:p>
            <a:pPr marL="12700" marR="6084570">
              <a:lnSpc>
                <a:spcPct val="124400"/>
              </a:lnSpc>
              <a:spcBef>
                <a:spcPts val="10"/>
              </a:spcBef>
            </a:pPr>
            <a:r>
              <a:rPr sz="1800" i="1" spc="-5" dirty="0">
                <a:latin typeface="Times New Roman"/>
                <a:cs typeface="Times New Roman"/>
              </a:rPr>
              <a:t>Từng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giọt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long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lanh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rơi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Tôi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đưa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tay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tôi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hứng.</a:t>
            </a:r>
            <a:endParaRPr sz="1800">
              <a:latin typeface="Times New Roman"/>
              <a:cs typeface="Times New Roman"/>
            </a:endParaRPr>
          </a:p>
          <a:p>
            <a:pPr marL="242570" indent="-230504" algn="just">
              <a:lnSpc>
                <a:spcPct val="100000"/>
              </a:lnSpc>
              <a:spcBef>
                <a:spcPts val="530"/>
              </a:spcBef>
              <a:buFont typeface="Times New Roman"/>
              <a:buAutoNum type="arabicPeriod"/>
              <a:tabLst>
                <a:tab pos="243204" algn="l"/>
              </a:tabLst>
            </a:pP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xét về</a:t>
            </a:r>
            <a:r>
              <a:rPr sz="1800" spc="-5" dirty="0">
                <a:latin typeface="Times New Roman"/>
                <a:cs typeface="Times New Roman"/>
              </a:rPr>
              <a:t> cách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ở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5"/>
              </a:spcBef>
              <a:buFont typeface="Times New Roman"/>
              <a:buAutoNum type="arabicPeriod"/>
              <a:tabLst>
                <a:tab pos="241935" algn="l"/>
              </a:tabLst>
            </a:pPr>
            <a:r>
              <a:rPr sz="1800" spc="-5" dirty="0">
                <a:latin typeface="Times New Roman"/>
                <a:cs typeface="Times New Roman"/>
              </a:rPr>
              <a:t>Tại sao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 giả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“Ôi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chiện” </a:t>
            </a:r>
            <a:r>
              <a:rPr sz="1800" spc="-5" dirty="0">
                <a:latin typeface="Times New Roman"/>
                <a:cs typeface="Times New Roman"/>
              </a:rPr>
              <a:t>mà lại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‘Ơi”?</a:t>
            </a:r>
            <a:r>
              <a:rPr sz="1800" spc="-5" dirty="0">
                <a:latin typeface="Times New Roman"/>
                <a:cs typeface="Times New Roman"/>
              </a:rPr>
              <a:t> Cách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đặt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“Ơi…Hót </a:t>
            </a:r>
            <a:r>
              <a:rPr sz="1800" spc="-5" dirty="0">
                <a:latin typeface="Times New Roman"/>
                <a:cs typeface="Times New Roman"/>
              </a:rPr>
              <a:t>chi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mà…”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5" dirty="0">
                <a:latin typeface="Times New Roman"/>
                <a:cs typeface="Times New Roman"/>
              </a:rPr>
              <a:t>gì?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  <a:buFont typeface="Times New Roman"/>
              <a:buAutoNum type="arabicPeriod"/>
              <a:tabLst>
                <a:tab pos="254000" algn="l"/>
              </a:tabLst>
            </a:pP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hai </a:t>
            </a:r>
            <a:r>
              <a:rPr sz="1800" dirty="0">
                <a:latin typeface="Times New Roman"/>
                <a:cs typeface="Times New Roman"/>
              </a:rPr>
              <a:t>câu thơ “Từng </a:t>
            </a:r>
            <a:r>
              <a:rPr sz="1800" spc="-5" dirty="0">
                <a:latin typeface="Times New Roman"/>
                <a:cs typeface="Times New Roman"/>
              </a:rPr>
              <a:t>giọt </a:t>
            </a:r>
            <a:r>
              <a:rPr sz="1800" dirty="0">
                <a:latin typeface="Times New Roman"/>
                <a:cs typeface="Times New Roman"/>
              </a:rPr>
              <a:t>long lanh rơi/ </a:t>
            </a:r>
            <a:r>
              <a:rPr sz="1800" spc="-5" dirty="0">
                <a:latin typeface="Times New Roman"/>
                <a:cs typeface="Times New Roman"/>
              </a:rPr>
              <a:t>Tôi </a:t>
            </a:r>
            <a:r>
              <a:rPr sz="1800" dirty="0">
                <a:latin typeface="Times New Roman"/>
                <a:cs typeface="Times New Roman"/>
              </a:rPr>
              <a:t>đưa </a:t>
            </a:r>
            <a:r>
              <a:rPr sz="1800" spc="-5" dirty="0">
                <a:latin typeface="Times New Roman"/>
                <a:cs typeface="Times New Roman"/>
              </a:rPr>
              <a:t>tay tôi hứng”,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người hiểu </a:t>
            </a:r>
            <a:r>
              <a:rPr sz="1800" dirty="0">
                <a:latin typeface="Times New Roman"/>
                <a:cs typeface="Times New Roman"/>
              </a:rPr>
              <a:t>giọt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long </a:t>
            </a:r>
            <a:r>
              <a:rPr sz="1800" spc="-5" dirty="0">
                <a:latin typeface="Times New Roman"/>
                <a:cs typeface="Times New Roman"/>
              </a:rPr>
              <a:t>lanh </a:t>
            </a:r>
            <a:r>
              <a:rPr sz="1800" dirty="0">
                <a:latin typeface="Times New Roman"/>
                <a:cs typeface="Times New Roman"/>
              </a:rPr>
              <a:t>là giọt mưa </a:t>
            </a:r>
            <a:r>
              <a:rPr sz="1800" spc="-5" dirty="0">
                <a:latin typeface="Times New Roman"/>
                <a:cs typeface="Times New Roman"/>
              </a:rPr>
              <a:t>xuân,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lại cho là </a:t>
            </a:r>
            <a:r>
              <a:rPr sz="1800" spc="-5" dirty="0">
                <a:latin typeface="Times New Roman"/>
                <a:cs typeface="Times New Roman"/>
              </a:rPr>
              <a:t>giọt âm </a:t>
            </a:r>
            <a:r>
              <a:rPr sz="1800" dirty="0">
                <a:latin typeface="Times New Roman"/>
                <a:cs typeface="Times New Roman"/>
              </a:rPr>
              <a:t>thanh tiếng chim ở câu </a:t>
            </a:r>
            <a:r>
              <a:rPr sz="1800" spc="-5" dirty="0">
                <a:latin typeface="Times New Roman"/>
                <a:cs typeface="Times New Roman"/>
              </a:rPr>
              <a:t>trước. Nêu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em?</a:t>
            </a:r>
            <a:endParaRPr sz="1800">
              <a:latin typeface="Times New Roman"/>
              <a:cs typeface="Times New Roman"/>
            </a:endParaRPr>
          </a:p>
          <a:p>
            <a:pPr marL="12700" marR="6985" algn="just">
              <a:lnSpc>
                <a:spcPts val="2700"/>
              </a:lnSpc>
              <a:spcBef>
                <a:spcPts val="85"/>
              </a:spcBef>
              <a:buFont typeface="Times New Roman"/>
              <a:buAutoNum type="arabicPeriod"/>
              <a:tabLst>
                <a:tab pos="254000" algn="l"/>
              </a:tabLst>
            </a:pPr>
            <a:r>
              <a:rPr sz="1800" spc="-5" dirty="0">
                <a:latin typeface="Times New Roman"/>
                <a:cs typeface="Times New Roman"/>
              </a:rPr>
              <a:t>Viết </a:t>
            </a:r>
            <a:r>
              <a:rPr sz="1800" dirty="0">
                <a:latin typeface="Times New Roman"/>
                <a:cs typeface="Times New Roman"/>
              </a:rPr>
              <a:t>đoạn văn phân </a:t>
            </a:r>
            <a:r>
              <a:rPr sz="1800" spc="-5" dirty="0">
                <a:latin typeface="Times New Roman"/>
                <a:cs typeface="Times New Roman"/>
              </a:rPr>
              <a:t>tích </a:t>
            </a:r>
            <a:r>
              <a:rPr sz="1800" dirty="0">
                <a:latin typeface="Times New Roman"/>
                <a:cs typeface="Times New Roman"/>
              </a:rPr>
              <a:t>khổ </a:t>
            </a:r>
            <a:r>
              <a:rPr sz="1800" spc="-5" dirty="0">
                <a:latin typeface="Times New Roman"/>
                <a:cs typeface="Times New Roman"/>
              </a:rPr>
              <a:t>thơ </a:t>
            </a:r>
            <a:r>
              <a:rPr sz="1800" dirty="0">
                <a:latin typeface="Times New Roman"/>
                <a:cs typeface="Times New Roman"/>
              </a:rPr>
              <a:t>trên để thấy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cảm nhận của </a:t>
            </a:r>
            <a:r>
              <a:rPr sz="1800" spc="-5" dirty="0">
                <a:latin typeface="Times New Roman"/>
                <a:cs typeface="Times New Roman"/>
              </a:rPr>
              <a:t>tác </a:t>
            </a:r>
            <a:r>
              <a:rPr sz="1800" dirty="0">
                <a:latin typeface="Times New Roman"/>
                <a:cs typeface="Times New Roman"/>
              </a:rPr>
              <a:t>giả về </a:t>
            </a:r>
            <a:r>
              <a:rPr sz="1800" spc="-5" dirty="0">
                <a:latin typeface="Times New Roman"/>
                <a:cs typeface="Times New Roman"/>
              </a:rPr>
              <a:t>mùa </a:t>
            </a:r>
            <a:r>
              <a:rPr sz="1800" dirty="0">
                <a:latin typeface="Times New Roman"/>
                <a:cs typeface="Times New Roman"/>
              </a:rPr>
              <a:t>xuân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trời.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giải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buAutoNum type="arabicPeriod"/>
              <a:tabLst>
                <a:tab pos="253365" algn="l"/>
              </a:tabLst>
            </a:pPr>
            <a:r>
              <a:rPr sz="1800" spc="-5" dirty="0">
                <a:latin typeface="Times New Roman"/>
                <a:cs typeface="Times New Roman"/>
              </a:rPr>
              <a:t>Nghệ thuật </a:t>
            </a:r>
            <a:r>
              <a:rPr sz="1800" spc="-10" dirty="0">
                <a:latin typeface="Times New Roman"/>
                <a:cs typeface="Times New Roman"/>
              </a:rPr>
              <a:t>đảo </a:t>
            </a:r>
            <a:r>
              <a:rPr sz="1800" spc="-5" dirty="0">
                <a:latin typeface="Times New Roman"/>
                <a:cs typeface="Times New Roman"/>
              </a:rPr>
              <a:t>ngữ: </a:t>
            </a:r>
            <a:r>
              <a:rPr sz="1800" dirty="0">
                <a:latin typeface="Times New Roman"/>
                <a:cs typeface="Times New Roman"/>
              </a:rPr>
              <a:t>động từ </a:t>
            </a:r>
            <a:r>
              <a:rPr sz="1800" spc="-5" dirty="0">
                <a:latin typeface="Times New Roman"/>
                <a:cs typeface="Times New Roman"/>
              </a:rPr>
              <a:t>“mọc được đảo </a:t>
            </a:r>
            <a:r>
              <a:rPr sz="1800" spc="-10" dirty="0">
                <a:latin typeface="Times New Roman"/>
                <a:cs typeface="Times New Roman"/>
              </a:rPr>
              <a:t>lên </a:t>
            </a:r>
            <a:r>
              <a:rPr sz="1800" dirty="0">
                <a:latin typeface="Times New Roman"/>
                <a:cs typeface="Times New Roman"/>
              </a:rPr>
              <a:t>đầu </a:t>
            </a:r>
            <a:r>
              <a:rPr sz="1800" spc="-5" dirty="0">
                <a:latin typeface="Times New Roman"/>
                <a:cs typeface="Times New Roman"/>
              </a:rPr>
              <a:t>câu, </a:t>
            </a:r>
            <a:r>
              <a:rPr sz="1800" dirty="0">
                <a:latin typeface="Times New Roman"/>
                <a:cs typeface="Times New Roman"/>
              </a:rPr>
              <a:t>đồng thời cả </a:t>
            </a:r>
            <a:r>
              <a:rPr sz="1800" spc="-5" dirty="0">
                <a:latin typeface="Times New Roman"/>
                <a:cs typeface="Times New Roman"/>
              </a:rPr>
              <a:t>câu “mọc giữa </a:t>
            </a:r>
            <a:r>
              <a:rPr sz="1800" dirty="0">
                <a:latin typeface="Times New Roman"/>
                <a:cs typeface="Times New Roman"/>
              </a:rPr>
              <a:t> dòng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sông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xanh”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đảo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(đáng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xuôi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là: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bông</a:t>
            </a:r>
            <a:endParaRPr sz="18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hoa tím biếc/ </a:t>
            </a:r>
            <a:r>
              <a:rPr sz="1800" spc="-5" dirty="0">
                <a:latin typeface="Times New Roman"/>
                <a:cs typeface="Times New Roman"/>
              </a:rPr>
              <a:t>mọc </a:t>
            </a:r>
            <a:r>
              <a:rPr sz="1800" dirty="0">
                <a:latin typeface="Times New Roman"/>
                <a:cs typeface="Times New Roman"/>
              </a:rPr>
              <a:t>giữa dòng </a:t>
            </a:r>
            <a:r>
              <a:rPr sz="1800" spc="-5" dirty="0">
                <a:latin typeface="Times New Roman"/>
                <a:cs typeface="Times New Roman"/>
              </a:rPr>
              <a:t>sông xanh”). </a:t>
            </a:r>
            <a:r>
              <a:rPr sz="1800" spc="5" dirty="0">
                <a:latin typeface="Times New Roman"/>
                <a:cs typeface="Times New Roman"/>
              </a:rPr>
              <a:t>Tất </a:t>
            </a:r>
            <a:r>
              <a:rPr sz="1800" spc="-5" dirty="0">
                <a:latin typeface="Times New Roman"/>
                <a:cs typeface="Times New Roman"/>
              </a:rPr>
              <a:t>cả </a:t>
            </a:r>
            <a:r>
              <a:rPr sz="1800" dirty="0">
                <a:latin typeface="Times New Roman"/>
                <a:cs typeface="Times New Roman"/>
              </a:rPr>
              <a:t>đó </a:t>
            </a:r>
            <a:r>
              <a:rPr sz="1800" spc="-5" dirty="0">
                <a:latin typeface="Times New Roman"/>
                <a:cs typeface="Times New Roman"/>
              </a:rPr>
              <a:t>nhằm </a:t>
            </a:r>
            <a:r>
              <a:rPr sz="1800" dirty="0">
                <a:latin typeface="Times New Roman"/>
                <a:cs typeface="Times New Roman"/>
              </a:rPr>
              <a:t>nhấn mạnh trạng </a:t>
            </a:r>
            <a:r>
              <a:rPr sz="1800" spc="-5" dirty="0">
                <a:latin typeface="Times New Roman"/>
                <a:cs typeface="Times New Roman"/>
              </a:rPr>
              <a:t>thái </a:t>
            </a:r>
            <a:r>
              <a:rPr sz="1800" dirty="0">
                <a:latin typeface="Times New Roman"/>
                <a:cs typeface="Times New Roman"/>
              </a:rPr>
              <a:t>đầy </a:t>
            </a:r>
            <a:r>
              <a:rPr sz="1800" spc="-5" dirty="0">
                <a:latin typeface="Times New Roman"/>
                <a:cs typeface="Times New Roman"/>
              </a:rPr>
              <a:t>sức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hoa,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nhiên.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giúp</a:t>
            </a:r>
            <a:r>
              <a:rPr sz="1800" spc="-5" dirty="0">
                <a:latin typeface="Times New Roman"/>
                <a:cs typeface="Times New Roman"/>
              </a:rPr>
              <a:t> gợi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ngạc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vị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thấy</a:t>
            </a:r>
            <a:r>
              <a:rPr sz="1800" dirty="0">
                <a:latin typeface="Times New Roman"/>
                <a:cs typeface="Times New Roman"/>
              </a:rPr>
              <a:t> dấu </a:t>
            </a:r>
            <a:r>
              <a:rPr sz="1800" spc="-5" dirty="0">
                <a:latin typeface="Times New Roman"/>
                <a:cs typeface="Times New Roman"/>
              </a:rPr>
              <a:t>hiệu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" dirty="0">
                <a:latin typeface="Times New Roman"/>
                <a:cs typeface="Times New Roman"/>
              </a:rPr>
              <a:t> về.</a:t>
            </a:r>
            <a:endParaRPr sz="1800">
              <a:latin typeface="Times New Roman"/>
              <a:cs typeface="Times New Roman"/>
            </a:endParaRPr>
          </a:p>
          <a:p>
            <a:pPr marL="241935" indent="-229870" algn="just">
              <a:lnSpc>
                <a:spcPct val="100000"/>
              </a:lnSpc>
              <a:spcBef>
                <a:spcPts val="525"/>
              </a:spcBef>
              <a:buAutoNum type="arabicPeriod" startAt="2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Vì:</a:t>
            </a:r>
            <a:endParaRPr sz="1800">
              <a:latin typeface="Times New Roman"/>
              <a:cs typeface="Times New Roman"/>
            </a:endParaRPr>
          </a:p>
          <a:p>
            <a:pPr marL="146685" indent="-134620" algn="just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Thể hiện</a:t>
            </a:r>
            <a:r>
              <a:rPr sz="1800" dirty="0">
                <a:latin typeface="Times New Roman"/>
                <a:cs typeface="Times New Roman"/>
              </a:rPr>
              <a:t> 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dirty="0">
                <a:latin typeface="Times New Roman"/>
                <a:cs typeface="Times New Roman"/>
              </a:rPr>
              <a:t> hóa, tạo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-5" dirty="0">
                <a:latin typeface="Times New Roman"/>
                <a:cs typeface="Times New Roman"/>
              </a:rPr>
              <a:t> tiếng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xúc,</a:t>
            </a:r>
            <a:r>
              <a:rPr sz="1800" dirty="0">
                <a:latin typeface="Times New Roman"/>
                <a:cs typeface="Times New Roman"/>
              </a:rPr>
              <a:t> thân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endParaRPr sz="1800">
              <a:latin typeface="Times New Roman"/>
              <a:cs typeface="Times New Roman"/>
            </a:endParaRPr>
          </a:p>
          <a:p>
            <a:pPr marL="12700" marR="8255" algn="just">
              <a:lnSpc>
                <a:spcPts val="2690"/>
              </a:lnSpc>
              <a:spcBef>
                <a:spcPts val="17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Cảm xúc khi mùa xuân </a:t>
            </a:r>
            <a:r>
              <a:rPr sz="1800" dirty="0">
                <a:latin typeface="Times New Roman"/>
                <a:cs typeface="Times New Roman"/>
              </a:rPr>
              <a:t>đến tràn </a:t>
            </a:r>
            <a:r>
              <a:rPr sz="1800" spc="-5" dirty="0">
                <a:latin typeface="Times New Roman"/>
                <a:cs typeface="Times New Roman"/>
              </a:rPr>
              <a:t>đầy, khiến tác </a:t>
            </a:r>
            <a:r>
              <a:rPr sz="1800" dirty="0">
                <a:latin typeface="Times New Roman"/>
                <a:cs typeface="Times New Roman"/>
              </a:rPr>
              <a:t>giả như muốn hòa nhập cùng </a:t>
            </a:r>
            <a:r>
              <a:rPr sz="1800" spc="-5" dirty="0">
                <a:latin typeface="Times New Roman"/>
                <a:cs typeface="Times New Roman"/>
              </a:rPr>
              <a:t>thiên nhiên,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 nhìn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như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 gọi,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thiên </a:t>
            </a:r>
            <a:r>
              <a:rPr sz="1800" spc="-5" dirty="0">
                <a:latin typeface="Times New Roman"/>
                <a:cs typeface="Times New Roman"/>
              </a:rPr>
              <a:t>nhiên.</a:t>
            </a:r>
            <a:endParaRPr sz="1800">
              <a:latin typeface="Times New Roman"/>
              <a:cs typeface="Times New Roman"/>
            </a:endParaRPr>
          </a:p>
          <a:p>
            <a:pPr marL="237490" indent="-225425" algn="just">
              <a:lnSpc>
                <a:spcPct val="100000"/>
              </a:lnSpc>
              <a:spcBef>
                <a:spcPts val="350"/>
              </a:spcBef>
              <a:buAutoNum type="arabicPeriod" startAt="3"/>
              <a:tabLst>
                <a:tab pos="238125" algn="l"/>
              </a:tabLst>
            </a:pP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đổi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cảm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giác,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cảm </a:t>
            </a:r>
            <a:r>
              <a:rPr sz="1800" spc="-5" dirty="0">
                <a:latin typeface="Times New Roman"/>
                <a:cs typeface="Times New Roman"/>
              </a:rPr>
              <a:t>nhận </a:t>
            </a:r>
            <a:r>
              <a:rPr sz="1800" dirty="0">
                <a:latin typeface="Times New Roman"/>
                <a:cs typeface="Times New Roman"/>
              </a:rPr>
              <a:t>bằng thính giác đã chuyển sang </a:t>
            </a:r>
            <a:r>
              <a:rPr sz="1800" spc="5" dirty="0">
                <a:latin typeface="Times New Roman"/>
                <a:cs typeface="Times New Roman"/>
              </a:rPr>
              <a:t>cảm </a:t>
            </a:r>
            <a:r>
              <a:rPr sz="1800" spc="-5" dirty="0">
                <a:latin typeface="Times New Roman"/>
                <a:cs typeface="Times New Roman"/>
              </a:rPr>
              <a:t>nhận bằng thị </a:t>
            </a:r>
            <a:r>
              <a:rPr sz="1800" dirty="0">
                <a:latin typeface="Times New Roman"/>
                <a:cs typeface="Times New Roman"/>
              </a:rPr>
              <a:t>giác (từng </a:t>
            </a:r>
            <a:r>
              <a:rPr sz="1800" spc="-5" dirty="0">
                <a:latin typeface="Times New Roman"/>
                <a:cs typeface="Times New Roman"/>
              </a:rPr>
              <a:t>giọt) </a:t>
            </a:r>
            <a:r>
              <a:rPr sz="1800" dirty="0">
                <a:latin typeface="Times New Roman"/>
                <a:cs typeface="Times New Roman"/>
              </a:rPr>
              <a:t>rồi lại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cảm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 xúc</a:t>
            </a:r>
            <a:r>
              <a:rPr sz="1800" spc="-5" dirty="0">
                <a:latin typeface="Times New Roman"/>
                <a:cs typeface="Times New Roman"/>
              </a:rPr>
              <a:t> giác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(có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thể</a:t>
            </a:r>
            <a:r>
              <a:rPr sz="1800" spc="-5" dirty="0">
                <a:latin typeface="Times New Roman"/>
                <a:cs typeface="Times New Roman"/>
              </a:rPr>
              <a:t> hứng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giọt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âm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thanh)</a:t>
            </a:r>
            <a:endParaRPr sz="1800">
              <a:latin typeface="Times New Roman"/>
              <a:cs typeface="Times New Roman"/>
            </a:endParaRPr>
          </a:p>
          <a:p>
            <a:pPr marL="241935" indent="-229870" algn="just">
              <a:lnSpc>
                <a:spcPct val="100000"/>
              </a:lnSpc>
              <a:spcBef>
                <a:spcPts val="530"/>
              </a:spcBef>
              <a:buAutoNum type="arabicPeriod" startAt="4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Tham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khảo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sau:</a:t>
            </a:r>
            <a:endParaRPr sz="180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ct val="124400"/>
              </a:lnSpc>
            </a:pPr>
            <a:r>
              <a:rPr sz="1800" i="1" dirty="0">
                <a:latin typeface="Times New Roman"/>
                <a:cs typeface="Times New Roman"/>
              </a:rPr>
              <a:t>Mở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đầu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bài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thơ,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Thanh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Hải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đưa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về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với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thiên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nhiên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tươi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đẹp,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về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với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đất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trời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đang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bước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vào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mùa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mới: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Mọc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giữa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dòng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sông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xanh,/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Một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bông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hoa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tím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biếc,/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Ơi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chim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chiền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i="1" dirty="0">
                <a:latin typeface="Times New Roman"/>
                <a:cs typeface="Times New Roman"/>
              </a:rPr>
              <a:t>chiện/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Hót</a:t>
            </a:r>
            <a:r>
              <a:rPr sz="1800" i="1" spc="-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15" dirty="0">
                <a:latin typeface="Times New Roman"/>
                <a:cs typeface="Times New Roman"/>
              </a:rPr>
              <a:t>mà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vang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trời.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Mùa</a:t>
            </a:r>
            <a:r>
              <a:rPr sz="1800" i="1" spc="-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miêu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tả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bằng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những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hình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ảnh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dòng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sông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xanh,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4127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i="1" dirty="0">
                <a:latin typeface="Times New Roman"/>
                <a:cs typeface="Times New Roman"/>
              </a:rPr>
              <a:t>bông hoa tím biếc cùng với tiếng hót trong trẻo </a:t>
            </a:r>
            <a:r>
              <a:rPr sz="1800" i="1" spc="-5" dirty="0">
                <a:latin typeface="Times New Roman"/>
                <a:cs typeface="Times New Roman"/>
              </a:rPr>
              <a:t>của chim </a:t>
            </a:r>
            <a:r>
              <a:rPr sz="1800" i="1" dirty="0">
                <a:latin typeface="Times New Roman"/>
                <a:cs typeface="Times New Roman"/>
              </a:rPr>
              <a:t>chiền </a:t>
            </a:r>
            <a:r>
              <a:rPr sz="1800" i="1" spc="-5" dirty="0">
                <a:latin typeface="Times New Roman"/>
                <a:cs typeface="Times New Roman"/>
              </a:rPr>
              <a:t>chiện. </a:t>
            </a:r>
            <a:r>
              <a:rPr sz="1800" i="1" dirty="0">
                <a:latin typeface="Times New Roman"/>
                <a:cs typeface="Times New Roman"/>
              </a:rPr>
              <a:t>Cảnh mùa </a:t>
            </a:r>
            <a:r>
              <a:rPr sz="1800" i="1" spc="-5" dirty="0">
                <a:latin typeface="Times New Roman"/>
                <a:cs typeface="Times New Roman"/>
              </a:rPr>
              <a:t>xuân </a:t>
            </a:r>
            <a:r>
              <a:rPr sz="1800" i="1" dirty="0">
                <a:latin typeface="Times New Roman"/>
                <a:cs typeface="Times New Roman"/>
              </a:rPr>
              <a:t>ấy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gợi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không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gian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tươi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mát,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dịu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dàng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đằm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thắm.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Cảnh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vật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mùa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tác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giả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dâng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lên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niềm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cảm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xúc.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Tiếng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ơi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câu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thơ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hô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ngữ,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từ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gợi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cảm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biểu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lộ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sự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thân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thiết, </a:t>
            </a:r>
            <a:r>
              <a:rPr sz="1800" i="1" spc="-5" dirty="0">
                <a:latin typeface="Times New Roman"/>
                <a:cs typeface="Times New Roman"/>
              </a:rPr>
              <a:t>yêu thương. Hai </a:t>
            </a:r>
            <a:r>
              <a:rPr sz="1800" i="1" dirty="0">
                <a:latin typeface="Times New Roman"/>
                <a:cs typeface="Times New Roman"/>
              </a:rPr>
              <a:t>tiếng hót chi là cách, nói dịu ngọt của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dirty="0">
                <a:latin typeface="Times New Roman"/>
                <a:cs typeface="Times New Roman"/>
              </a:rPr>
              <a:t>dân </a:t>
            </a:r>
            <a:r>
              <a:rPr sz="1800" i="1" spc="5" dirty="0">
                <a:latin typeface="Times New Roman"/>
                <a:cs typeface="Times New Roman"/>
              </a:rPr>
              <a:t>xứ </a:t>
            </a:r>
            <a:r>
              <a:rPr sz="1800" i="1" spc="-5" dirty="0">
                <a:latin typeface="Times New Roman"/>
                <a:cs typeface="Times New Roman"/>
              </a:rPr>
              <a:t>Huế </a:t>
            </a:r>
            <a:r>
              <a:rPr sz="1800" i="1" dirty="0">
                <a:latin typeface="Times New Roman"/>
                <a:cs typeface="Times New Roman"/>
              </a:rPr>
              <a:t>đã làm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tăng tính biểu </a:t>
            </a:r>
            <a:r>
              <a:rPr sz="1800" i="1" spc="-5" dirty="0">
                <a:latin typeface="Times New Roman"/>
                <a:cs typeface="Times New Roman"/>
              </a:rPr>
              <a:t>cảm </a:t>
            </a:r>
            <a:r>
              <a:rPr sz="1800" i="1" dirty="0">
                <a:latin typeface="Times New Roman"/>
                <a:cs typeface="Times New Roman"/>
              </a:rPr>
              <a:t>của vần </a:t>
            </a:r>
            <a:r>
              <a:rPr sz="1800" i="1" spc="-5" dirty="0">
                <a:latin typeface="Times New Roman"/>
                <a:cs typeface="Times New Roman"/>
              </a:rPr>
              <a:t>thơ. Tác </a:t>
            </a:r>
            <a:r>
              <a:rPr sz="1800" i="1" dirty="0">
                <a:latin typeface="Times New Roman"/>
                <a:cs typeface="Times New Roman"/>
              </a:rPr>
              <a:t>giả đã </a:t>
            </a:r>
            <a:r>
              <a:rPr sz="1800" i="1" spc="-5" dirty="0">
                <a:latin typeface="Times New Roman"/>
                <a:cs typeface="Times New Roman"/>
              </a:rPr>
              <a:t>mượn </a:t>
            </a:r>
            <a:r>
              <a:rPr sz="1800" i="1" dirty="0">
                <a:latin typeface="Times New Roman"/>
                <a:cs typeface="Times New Roman"/>
              </a:rPr>
              <a:t>tiếng </a:t>
            </a:r>
            <a:r>
              <a:rPr sz="1800" i="1" spc="-5" dirty="0">
                <a:latin typeface="Times New Roman"/>
                <a:cs typeface="Times New Roman"/>
              </a:rPr>
              <a:t>chim </a:t>
            </a:r>
            <a:r>
              <a:rPr sz="1800" i="1" dirty="0">
                <a:latin typeface="Times New Roman"/>
                <a:cs typeface="Times New Roman"/>
              </a:rPr>
              <a:t>hót để </a:t>
            </a:r>
            <a:r>
              <a:rPr sz="1800" i="1" spc="-5" dirty="0">
                <a:latin typeface="Times New Roman"/>
                <a:cs typeface="Times New Roman"/>
              </a:rPr>
              <a:t>biểu </a:t>
            </a:r>
            <a:r>
              <a:rPr sz="1800" i="1" dirty="0">
                <a:latin typeface="Times New Roman"/>
                <a:cs typeface="Times New Roman"/>
              </a:rPr>
              <a:t>lộ cảm xúc của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mình về </a:t>
            </a:r>
            <a:r>
              <a:rPr sz="1800" i="1" spc="-5" dirty="0">
                <a:latin typeface="Times New Roman"/>
                <a:cs typeface="Times New Roman"/>
              </a:rPr>
              <a:t>bức tranh </a:t>
            </a:r>
            <a:r>
              <a:rPr sz="1800" i="1" dirty="0">
                <a:latin typeface="Times New Roman"/>
                <a:cs typeface="Times New Roman"/>
              </a:rPr>
              <a:t>mùa xuân. </a:t>
            </a:r>
            <a:r>
              <a:rPr sz="1800" i="1" spc="-5" dirty="0">
                <a:latin typeface="Times New Roman"/>
                <a:cs typeface="Times New Roman"/>
              </a:rPr>
              <a:t>Tác </a:t>
            </a:r>
            <a:r>
              <a:rPr sz="1800" i="1" spc="5" dirty="0">
                <a:latin typeface="Times New Roman"/>
                <a:cs typeface="Times New Roman"/>
              </a:rPr>
              <a:t>giả </a:t>
            </a:r>
            <a:r>
              <a:rPr sz="1800" i="1" dirty="0">
                <a:latin typeface="Times New Roman"/>
                <a:cs typeface="Times New Roman"/>
              </a:rPr>
              <a:t>không chỉ </a:t>
            </a:r>
            <a:r>
              <a:rPr sz="1800" i="1" spc="-5" dirty="0">
                <a:latin typeface="Times New Roman"/>
                <a:cs typeface="Times New Roman"/>
              </a:rPr>
              <a:t>biểu </a:t>
            </a:r>
            <a:r>
              <a:rPr sz="1800" i="1" dirty="0">
                <a:latin typeface="Times New Roman"/>
                <a:cs typeface="Times New Roman"/>
              </a:rPr>
              <a:t>lộ </a:t>
            </a:r>
            <a:r>
              <a:rPr sz="1800" i="1" spc="-5" dirty="0">
                <a:latin typeface="Times New Roman"/>
                <a:cs typeface="Times New Roman"/>
              </a:rPr>
              <a:t>sự </a:t>
            </a:r>
            <a:r>
              <a:rPr sz="1800" i="1" dirty="0">
                <a:latin typeface="Times New Roman"/>
                <a:cs typeface="Times New Roman"/>
              </a:rPr>
              <a:t>trân trọng, nâng niu những cái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đẹp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 mùa </a:t>
            </a:r>
            <a:r>
              <a:rPr sz="1800" i="1" spc="-5" dirty="0">
                <a:latin typeface="Times New Roman"/>
                <a:cs typeface="Times New Roman"/>
              </a:rPr>
              <a:t>xuân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ấy: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i="1" spc="-5" dirty="0">
                <a:latin typeface="Times New Roman"/>
                <a:cs typeface="Times New Roman"/>
              </a:rPr>
              <a:t>Từng </a:t>
            </a:r>
            <a:r>
              <a:rPr sz="1800" i="1" dirty="0">
                <a:latin typeface="Times New Roman"/>
                <a:cs typeface="Times New Roman"/>
              </a:rPr>
              <a:t>giọt long </a:t>
            </a:r>
            <a:r>
              <a:rPr sz="1800" i="1" spc="-5" dirty="0">
                <a:latin typeface="Times New Roman"/>
                <a:cs typeface="Times New Roman"/>
              </a:rPr>
              <a:t>lanh rơi/ Tôi </a:t>
            </a:r>
            <a:r>
              <a:rPr sz="1800" i="1" dirty="0">
                <a:latin typeface="Times New Roman"/>
                <a:cs typeface="Times New Roman"/>
              </a:rPr>
              <a:t>đưa tay tôi hứng. </a:t>
            </a:r>
            <a:r>
              <a:rPr sz="1800" i="1" spc="-5" dirty="0">
                <a:latin typeface="Times New Roman"/>
                <a:cs typeface="Times New Roman"/>
              </a:rPr>
              <a:t>Động </a:t>
            </a:r>
            <a:r>
              <a:rPr sz="1800" i="1" dirty="0">
                <a:latin typeface="Times New Roman"/>
                <a:cs typeface="Times New Roman"/>
              </a:rPr>
              <a:t>từ hứng đã diễn tả </a:t>
            </a:r>
            <a:r>
              <a:rPr sz="1800" i="1" spc="-5" dirty="0">
                <a:latin typeface="Times New Roman"/>
                <a:cs typeface="Times New Roman"/>
              </a:rPr>
              <a:t>được tâm trạng </a:t>
            </a:r>
            <a:r>
              <a:rPr sz="1800" i="1" dirty="0">
                <a:latin typeface="Times New Roman"/>
                <a:cs typeface="Times New Roman"/>
              </a:rPr>
              <a:t> của </a:t>
            </a:r>
            <a:r>
              <a:rPr sz="1800" i="1" spc="-5" dirty="0">
                <a:latin typeface="Times New Roman"/>
                <a:cs typeface="Times New Roman"/>
              </a:rPr>
              <a:t>tác </a:t>
            </a:r>
            <a:r>
              <a:rPr sz="1800" i="1" dirty="0">
                <a:latin typeface="Times New Roman"/>
                <a:cs typeface="Times New Roman"/>
              </a:rPr>
              <a:t>giả </a:t>
            </a:r>
            <a:r>
              <a:rPr sz="1800" i="1" spc="-5" dirty="0">
                <a:latin typeface="Times New Roman"/>
                <a:cs typeface="Times New Roman"/>
              </a:rPr>
              <a:t>trước </a:t>
            </a:r>
            <a:r>
              <a:rPr sz="1800" i="1" dirty="0">
                <a:latin typeface="Times New Roman"/>
                <a:cs typeface="Times New Roman"/>
              </a:rPr>
              <a:t>cảnh </a:t>
            </a:r>
            <a:r>
              <a:rPr sz="1800" i="1" spc="-5" dirty="0">
                <a:latin typeface="Times New Roman"/>
                <a:cs typeface="Times New Roman"/>
              </a:rPr>
              <a:t>sắc </a:t>
            </a:r>
            <a:r>
              <a:rPr sz="1800" i="1" dirty="0">
                <a:latin typeface="Times New Roman"/>
                <a:cs typeface="Times New Roman"/>
              </a:rPr>
              <a:t>mùa xuân. Có ai </a:t>
            </a:r>
            <a:r>
              <a:rPr sz="1800" i="1" spc="5" dirty="0">
                <a:latin typeface="Times New Roman"/>
                <a:cs typeface="Times New Roman"/>
              </a:rPr>
              <a:t>ngờ </a:t>
            </a:r>
            <a:r>
              <a:rPr sz="1800" i="1" spc="-5" dirty="0">
                <a:latin typeface="Times New Roman"/>
                <a:cs typeface="Times New Roman"/>
              </a:rPr>
              <a:t>tiếng chim </a:t>
            </a:r>
            <a:r>
              <a:rPr sz="1800" i="1" dirty="0">
                <a:latin typeface="Times New Roman"/>
                <a:cs typeface="Times New Roman"/>
              </a:rPr>
              <a:t>hót vang trời lại </a:t>
            </a:r>
            <a:r>
              <a:rPr sz="1800" i="1" spc="-5" dirty="0">
                <a:latin typeface="Times New Roman"/>
                <a:cs typeface="Times New Roman"/>
              </a:rPr>
              <a:t>đọng </a:t>
            </a:r>
            <a:r>
              <a:rPr sz="1800" i="1" dirty="0">
                <a:latin typeface="Times New Roman"/>
                <a:cs typeface="Times New Roman"/>
              </a:rPr>
              <a:t>thành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giọt long lanh </a:t>
            </a:r>
            <a:r>
              <a:rPr sz="1800" i="1" spc="-5" dirty="0">
                <a:latin typeface="Times New Roman"/>
                <a:cs typeface="Times New Roman"/>
              </a:rPr>
              <a:t>rơi xuống? Phải chăng </a:t>
            </a:r>
            <a:r>
              <a:rPr sz="1800" i="1" dirty="0">
                <a:latin typeface="Times New Roman"/>
                <a:cs typeface="Times New Roman"/>
              </a:rPr>
              <a:t>đây không </a:t>
            </a:r>
            <a:r>
              <a:rPr sz="1800" i="1" spc="-5" dirty="0">
                <a:latin typeface="Times New Roman"/>
                <a:cs typeface="Times New Roman"/>
              </a:rPr>
              <a:t>chỉ </a:t>
            </a:r>
            <a:r>
              <a:rPr sz="1800" i="1" dirty="0">
                <a:latin typeface="Times New Roman"/>
                <a:cs typeface="Times New Roman"/>
              </a:rPr>
              <a:t>là </a:t>
            </a:r>
            <a:r>
              <a:rPr sz="1800" i="1" spc="-5" dirty="0">
                <a:latin typeface="Times New Roman"/>
                <a:cs typeface="Times New Roman"/>
              </a:rPr>
              <a:t>âm </a:t>
            </a:r>
            <a:r>
              <a:rPr sz="1800" i="1" dirty="0">
                <a:latin typeface="Times New Roman"/>
                <a:cs typeface="Times New Roman"/>
              </a:rPr>
              <a:t>thanh </a:t>
            </a:r>
            <a:r>
              <a:rPr sz="1800" i="1" spc="-5" dirty="0">
                <a:latin typeface="Times New Roman"/>
                <a:cs typeface="Times New Roman"/>
              </a:rPr>
              <a:t>của </a:t>
            </a:r>
            <a:r>
              <a:rPr sz="1800" i="1" dirty="0">
                <a:latin typeface="Times New Roman"/>
                <a:cs typeface="Times New Roman"/>
              </a:rPr>
              <a:t>tiếng chim </a:t>
            </a:r>
            <a:r>
              <a:rPr sz="1800" i="1" spc="-15" dirty="0">
                <a:latin typeface="Times New Roman"/>
                <a:cs typeface="Times New Roman"/>
              </a:rPr>
              <a:t>mà </a:t>
            </a:r>
            <a:r>
              <a:rPr sz="1800" i="1" dirty="0">
                <a:latin typeface="Times New Roman"/>
                <a:cs typeface="Times New Roman"/>
              </a:rPr>
              <a:t>là </a:t>
            </a:r>
            <a:r>
              <a:rPr sz="1800" i="1" spc="-5" dirty="0">
                <a:latin typeface="Times New Roman"/>
                <a:cs typeface="Times New Roman"/>
              </a:rPr>
              <a:t>âm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thanh của mùa </a:t>
            </a:r>
            <a:r>
              <a:rPr sz="1800" i="1" spc="-5" dirty="0">
                <a:latin typeface="Times New Roman"/>
                <a:cs typeface="Times New Roman"/>
              </a:rPr>
              <a:t>xuân, âm </a:t>
            </a:r>
            <a:r>
              <a:rPr sz="1800" i="1" dirty="0">
                <a:latin typeface="Times New Roman"/>
                <a:cs typeface="Times New Roman"/>
              </a:rPr>
              <a:t>thanh của </a:t>
            </a:r>
            <a:r>
              <a:rPr sz="1800" i="1" spc="-5" dirty="0">
                <a:latin typeface="Times New Roman"/>
                <a:cs typeface="Times New Roman"/>
              </a:rPr>
              <a:t>cuộc sống đang </a:t>
            </a:r>
            <a:r>
              <a:rPr sz="1800" i="1" dirty="0">
                <a:latin typeface="Times New Roman"/>
                <a:cs typeface="Times New Roman"/>
              </a:rPr>
              <a:t>khơi </a:t>
            </a:r>
            <a:r>
              <a:rPr sz="1800" i="1" spc="-5" dirty="0">
                <a:latin typeface="Times New Roman"/>
                <a:cs typeface="Times New Roman"/>
              </a:rPr>
              <a:t>dậy </a:t>
            </a:r>
            <a:r>
              <a:rPr sz="1800" i="1" dirty="0">
                <a:latin typeface="Times New Roman"/>
                <a:cs typeface="Times New Roman"/>
              </a:rPr>
              <a:t>trong lòng </a:t>
            </a:r>
            <a:r>
              <a:rPr sz="1800" i="1" spc="-5" dirty="0">
                <a:latin typeface="Times New Roman"/>
                <a:cs typeface="Times New Roman"/>
              </a:rPr>
              <a:t>tác giả? Tâm </a:t>
            </a:r>
            <a:r>
              <a:rPr sz="1800" i="1" dirty="0">
                <a:latin typeface="Times New Roman"/>
                <a:cs typeface="Times New Roman"/>
              </a:rPr>
              <a:t>hồn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nhà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thơ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đang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chan</a:t>
            </a:r>
            <a:r>
              <a:rPr sz="1800" i="1" dirty="0">
                <a:latin typeface="Times New Roman"/>
                <a:cs typeface="Times New Roman"/>
              </a:rPr>
              <a:t> hoà cùng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cuộc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sống, </a:t>
            </a:r>
            <a:r>
              <a:rPr sz="1800" i="1" dirty="0">
                <a:latin typeface="Times New Roman"/>
                <a:cs typeface="Times New Roman"/>
              </a:rPr>
              <a:t>cùng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mùa</a:t>
            </a:r>
            <a:r>
              <a:rPr sz="1800" i="1" dirty="0">
                <a:latin typeface="Times New Roman"/>
                <a:cs typeface="Times New Roman"/>
              </a:rPr>
              <a:t> xuân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tươi đẹp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cách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bất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ngờ.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bài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“Mùa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nhỏ”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i="1" dirty="0">
                <a:latin typeface="Times New Roman"/>
                <a:cs typeface="Times New Roman"/>
              </a:rPr>
              <a:t>Mùa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cầm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súng</a:t>
            </a:r>
            <a:endParaRPr sz="1800">
              <a:latin typeface="Times New Roman"/>
              <a:cs typeface="Times New Roman"/>
            </a:endParaRPr>
          </a:p>
          <a:p>
            <a:pPr marL="12700" marR="5944235">
              <a:lnSpc>
                <a:spcPct val="124500"/>
              </a:lnSpc>
              <a:spcBef>
                <a:spcPts val="15"/>
              </a:spcBef>
            </a:pPr>
            <a:r>
              <a:rPr sz="1800" i="1" spc="-5" dirty="0">
                <a:latin typeface="Times New Roman"/>
                <a:cs typeface="Times New Roman"/>
              </a:rPr>
              <a:t>Lộc </a:t>
            </a:r>
            <a:r>
              <a:rPr sz="1800" i="1" dirty="0">
                <a:latin typeface="Times New Roman"/>
                <a:cs typeface="Times New Roman"/>
              </a:rPr>
              <a:t>giắt đầy quanh lưng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Mùa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đồng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Lộc trải dài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nương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mạ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Tất </a:t>
            </a:r>
            <a:r>
              <a:rPr sz="1800" i="1" dirty="0">
                <a:latin typeface="Times New Roman"/>
                <a:cs typeface="Times New Roman"/>
              </a:rPr>
              <a:t>cả như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hối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hả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Tất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xôn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xao…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 marR="6008370">
              <a:lnSpc>
                <a:spcPct val="124400"/>
              </a:lnSpc>
            </a:pPr>
            <a:r>
              <a:rPr sz="1800" i="1" spc="-5" dirty="0">
                <a:latin typeface="Times New Roman"/>
                <a:cs typeface="Times New Roman"/>
              </a:rPr>
              <a:t>Ðất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bốn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ngàn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năm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vả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 gian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lao</a:t>
            </a:r>
            <a:endParaRPr sz="1800">
              <a:latin typeface="Times New Roman"/>
              <a:cs typeface="Times New Roman"/>
            </a:endParaRPr>
          </a:p>
          <a:p>
            <a:pPr marL="12700" marR="6306820">
              <a:lnSpc>
                <a:spcPct val="124400"/>
              </a:lnSpc>
              <a:spcBef>
                <a:spcPts val="10"/>
              </a:spcBef>
            </a:pPr>
            <a:r>
              <a:rPr sz="1800" i="1" spc="-5" dirty="0">
                <a:latin typeface="Times New Roman"/>
                <a:cs typeface="Times New Roman"/>
              </a:rPr>
              <a:t>Ðất nước </a:t>
            </a:r>
            <a:r>
              <a:rPr sz="1800" i="1" dirty="0">
                <a:latin typeface="Times New Roman"/>
                <a:cs typeface="Times New Roman"/>
              </a:rPr>
              <a:t>như vì </a:t>
            </a:r>
            <a:r>
              <a:rPr sz="1800" i="1" spc="-5" dirty="0">
                <a:latin typeface="Times New Roman"/>
                <a:cs typeface="Times New Roman"/>
              </a:rPr>
              <a:t>sao </a:t>
            </a:r>
            <a:r>
              <a:rPr sz="1800" i="1" dirty="0">
                <a:latin typeface="Times New Roman"/>
                <a:cs typeface="Times New Roman"/>
              </a:rPr>
              <a:t> Cứ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lên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phía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trước.</a:t>
            </a:r>
            <a:endParaRPr sz="1800">
              <a:latin typeface="Times New Roman"/>
              <a:cs typeface="Times New Roman"/>
            </a:endParaRPr>
          </a:p>
          <a:p>
            <a:pPr marL="242570" indent="-230504">
              <a:lnSpc>
                <a:spcPct val="100000"/>
              </a:lnSpc>
              <a:spcBef>
                <a:spcPts val="530"/>
              </a:spcBef>
              <a:buFont typeface="Times New Roman"/>
              <a:buAutoNum type="arabicPeriod"/>
              <a:tabLst>
                <a:tab pos="243204" algn="l"/>
              </a:tabLst>
            </a:pPr>
            <a:r>
              <a:rPr sz="1800" spc="-5" dirty="0">
                <a:latin typeface="Times New Roman"/>
                <a:cs typeface="Times New Roman"/>
              </a:rPr>
              <a:t>Giải </a:t>
            </a:r>
            <a:r>
              <a:rPr sz="1800" dirty="0">
                <a:latin typeface="Times New Roman"/>
                <a:cs typeface="Times New Roman"/>
              </a:rPr>
              <a:t>thích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“lộc”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trên?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Font typeface="Times New Roman"/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phân</a:t>
            </a:r>
            <a:r>
              <a:rPr sz="1800" dirty="0">
                <a:latin typeface="Times New Roman"/>
                <a:cs typeface="Times New Roman"/>
              </a:rPr>
              <a:t> tích </a:t>
            </a:r>
            <a:r>
              <a:rPr sz="1800" spc="-5" dirty="0">
                <a:latin typeface="Times New Roman"/>
                <a:cs typeface="Times New Roman"/>
              </a:rPr>
              <a:t>tác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biện pháp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90"/>
              </a:spcBef>
              <a:buFont typeface="Times New Roman"/>
              <a:buAutoNum type="arabicPeriod"/>
              <a:tabLst>
                <a:tab pos="248285" algn="l"/>
              </a:tabLst>
            </a:pP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“lao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xao”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thay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“xôn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xao”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“Tất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xôn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xao…”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không? </a:t>
            </a:r>
            <a:r>
              <a:rPr sz="1800" spc="-5" dirty="0">
                <a:latin typeface="Times New Roman"/>
                <a:cs typeface="Times New Roman"/>
              </a:rPr>
              <a:t>Vì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sao?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9042" y="885189"/>
            <a:ext cx="45624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BÀI</a:t>
            </a:r>
            <a:r>
              <a:rPr spc="-20" dirty="0"/>
              <a:t> </a:t>
            </a:r>
            <a:r>
              <a:rPr dirty="0"/>
              <a:t>1. </a:t>
            </a:r>
            <a:r>
              <a:rPr spc="-5" dirty="0"/>
              <a:t>TÓM </a:t>
            </a:r>
            <a:r>
              <a:rPr dirty="0"/>
              <a:t>TẮT</a:t>
            </a:r>
            <a:r>
              <a:rPr spc="-10" dirty="0"/>
              <a:t> </a:t>
            </a:r>
            <a:r>
              <a:rPr spc="-5" dirty="0"/>
              <a:t>KIẾN</a:t>
            </a:r>
            <a:r>
              <a:rPr dirty="0"/>
              <a:t> </a:t>
            </a:r>
            <a:r>
              <a:rPr spc="-5" dirty="0"/>
              <a:t>THỨC</a:t>
            </a:r>
            <a:r>
              <a:rPr spc="-15" dirty="0"/>
              <a:t> </a:t>
            </a:r>
            <a:r>
              <a:rPr dirty="0"/>
              <a:t>CƠ</a:t>
            </a:r>
            <a:r>
              <a:rPr spc="-10" dirty="0"/>
              <a:t> </a:t>
            </a:r>
            <a:r>
              <a:rPr spc="-5" dirty="0"/>
              <a:t>BẢN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199134"/>
            <a:ext cx="8258175" cy="54946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spc="-5" dirty="0">
                <a:latin typeface="Times New Roman"/>
                <a:cs typeface="Times New Roman"/>
              </a:rPr>
              <a:t>A.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TÌM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HIỂU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CHUNG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Tác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giả: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600"/>
              </a:lnSpc>
              <a:spcBef>
                <a:spcPts val="10"/>
              </a:spcBef>
              <a:buChar char="–"/>
              <a:tabLst>
                <a:tab pos="189865" algn="l"/>
              </a:tabLst>
            </a:pP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Hải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(1930-1980)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tên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khai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Phạm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Ngoãn,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quê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huyện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Điền,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tỉnh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Thừa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Huế.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Char char="–"/>
              <a:tabLst>
                <a:tab pos="207010" algn="l"/>
              </a:tabLst>
            </a:pP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hoạt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cuối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kháng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chống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Pháp.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thời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kỳ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Hải</a:t>
            </a:r>
            <a:r>
              <a:rPr sz="1800" dirty="0">
                <a:latin typeface="Times New Roman"/>
                <a:cs typeface="Times New Roman"/>
              </a:rPr>
              <a:t> ở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quê </a:t>
            </a:r>
            <a:r>
              <a:rPr sz="1800" spc="-5" dirty="0">
                <a:latin typeface="Times New Roman"/>
                <a:cs typeface="Times New Roman"/>
              </a:rPr>
              <a:t>hương</a:t>
            </a:r>
            <a:r>
              <a:rPr sz="1800" dirty="0">
                <a:latin typeface="Times New Roman"/>
                <a:cs typeface="Times New Roman"/>
              </a:rPr>
              <a:t> hoạt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trong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 cây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bút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có công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xây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dựng nền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miền </a:t>
            </a:r>
            <a:r>
              <a:rPr sz="1800" dirty="0">
                <a:latin typeface="Times New Roman"/>
                <a:cs typeface="Times New Roman"/>
              </a:rPr>
              <a:t>Nam từ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đầu.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 algn="just">
              <a:lnSpc>
                <a:spcPct val="100000"/>
              </a:lnSpc>
              <a:spcBef>
                <a:spcPts val="525"/>
              </a:spcBef>
              <a:buAutoNum type="arabicPeriod" startAt="2"/>
              <a:tabLst>
                <a:tab pos="242570" algn="l"/>
              </a:tabLst>
            </a:pPr>
            <a:r>
              <a:rPr sz="1800" b="1" dirty="0">
                <a:latin typeface="Times New Roman"/>
                <a:cs typeface="Times New Roman"/>
              </a:rPr>
              <a:t>Tác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phẩm: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a. Hoàn cảnh </a:t>
            </a:r>
            <a:r>
              <a:rPr sz="1800" spc="-5" dirty="0">
                <a:latin typeface="Times New Roman"/>
                <a:cs typeface="Times New Roman"/>
              </a:rPr>
              <a:t>sáng </a:t>
            </a:r>
            <a:r>
              <a:rPr sz="1800" dirty="0">
                <a:latin typeface="Times New Roman"/>
                <a:cs typeface="Times New Roman"/>
              </a:rPr>
              <a:t>tác: </a:t>
            </a:r>
            <a:r>
              <a:rPr sz="1800" spc="-5" dirty="0">
                <a:latin typeface="Times New Roman"/>
                <a:cs typeface="Times New Roman"/>
              </a:rPr>
              <a:t>Bài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được viết vào </a:t>
            </a:r>
            <a:r>
              <a:rPr sz="1800" dirty="0">
                <a:latin typeface="Times New Roman"/>
                <a:cs typeface="Times New Roman"/>
              </a:rPr>
              <a:t>tháng </a:t>
            </a:r>
            <a:r>
              <a:rPr sz="1800" spc="-5" dirty="0">
                <a:latin typeface="Times New Roman"/>
                <a:cs typeface="Times New Roman"/>
              </a:rPr>
              <a:t>11/1980, không </a:t>
            </a:r>
            <a:r>
              <a:rPr sz="1800" dirty="0">
                <a:latin typeface="Times New Roman"/>
                <a:cs typeface="Times New Roman"/>
              </a:rPr>
              <a:t>bao </a:t>
            </a:r>
            <a:r>
              <a:rPr sz="1800" spc="-5" dirty="0">
                <a:latin typeface="Times New Roman"/>
                <a:cs typeface="Times New Roman"/>
              </a:rPr>
              <a:t>lâu </a:t>
            </a:r>
            <a:r>
              <a:rPr sz="1800" dirty="0">
                <a:latin typeface="Times New Roman"/>
                <a:cs typeface="Times New Roman"/>
              </a:rPr>
              <a:t>trước khi nhà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qua </a:t>
            </a:r>
            <a:r>
              <a:rPr sz="1800" spc="-5" dirty="0">
                <a:latin typeface="Times New Roman"/>
                <a:cs typeface="Times New Roman"/>
              </a:rPr>
              <a:t>đời, </a:t>
            </a:r>
            <a:r>
              <a:rPr sz="1800" dirty="0">
                <a:latin typeface="Times New Roman"/>
                <a:cs typeface="Times New Roman"/>
              </a:rPr>
              <a:t>thể hiện </a:t>
            </a:r>
            <a:r>
              <a:rPr sz="1800" spc="-5" dirty="0">
                <a:latin typeface="Times New Roman"/>
                <a:cs typeface="Times New Roman"/>
              </a:rPr>
              <a:t>niềm yêu </a:t>
            </a:r>
            <a:r>
              <a:rPr sz="1800" dirty="0">
                <a:latin typeface="Times New Roman"/>
                <a:cs typeface="Times New Roman"/>
              </a:rPr>
              <a:t>mến </a:t>
            </a:r>
            <a:r>
              <a:rPr sz="1800" spc="-5" dirty="0">
                <a:latin typeface="Times New Roman"/>
                <a:cs typeface="Times New Roman"/>
              </a:rPr>
              <a:t>cuộc sống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thiết </a:t>
            </a:r>
            <a:r>
              <a:rPr sz="1800" spc="-5" dirty="0">
                <a:latin typeface="Times New Roman"/>
                <a:cs typeface="Times New Roman"/>
              </a:rPr>
              <a:t>tha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ước nguyện </a:t>
            </a:r>
            <a:r>
              <a:rPr sz="1800" dirty="0">
                <a:latin typeface="Times New Roman"/>
                <a:cs typeface="Times New Roman"/>
              </a:rPr>
              <a:t>của tác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quát giá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trị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nội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5" dirty="0">
                <a:latin typeface="Times New Roman"/>
                <a:cs typeface="Times New Roman"/>
              </a:rPr>
              <a:t> thuật: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500"/>
              </a:lnSpc>
              <a:spcBef>
                <a:spcPts val="10"/>
              </a:spcBef>
              <a:buChar char="–"/>
              <a:tabLst>
                <a:tab pos="191770" algn="l"/>
              </a:tabLst>
            </a:pPr>
            <a:r>
              <a:rPr sz="1800" spc="-5" dirty="0">
                <a:latin typeface="Times New Roman"/>
                <a:cs typeface="Times New Roman"/>
              </a:rPr>
              <a:t>Nội </a:t>
            </a:r>
            <a:r>
              <a:rPr sz="1800" dirty="0">
                <a:latin typeface="Times New Roman"/>
                <a:cs typeface="Times New Roman"/>
              </a:rPr>
              <a:t>dung: bài thơ là tiếng lòng tha thiết </a:t>
            </a:r>
            <a:r>
              <a:rPr sz="1800" spc="-5" dirty="0">
                <a:latin typeface="Times New Roman"/>
                <a:cs typeface="Times New Roman"/>
              </a:rPr>
              <a:t>yêu mến </a:t>
            </a:r>
            <a:r>
              <a:rPr sz="1800" dirty="0">
                <a:latin typeface="Times New Roman"/>
                <a:cs typeface="Times New Roman"/>
              </a:rPr>
              <a:t>và gắn bó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nước, với cuộc đời, </a:t>
            </a:r>
            <a:r>
              <a:rPr sz="1800" dirty="0">
                <a:latin typeface="Times New Roman"/>
                <a:cs typeface="Times New Roman"/>
              </a:rPr>
              <a:t> thể </a:t>
            </a:r>
            <a:r>
              <a:rPr sz="1800" spc="-5" dirty="0">
                <a:latin typeface="Times New Roman"/>
                <a:cs typeface="Times New Roman"/>
              </a:rPr>
              <a:t>hiện ước nguyện </a:t>
            </a:r>
            <a:r>
              <a:rPr sz="1800" dirty="0">
                <a:latin typeface="Times New Roman"/>
                <a:cs typeface="Times New Roman"/>
              </a:rPr>
              <a:t>chân thành của nhà thơ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cống hiến cho </a:t>
            </a:r>
            <a:r>
              <a:rPr sz="1800" spc="-5" dirty="0">
                <a:latin typeface="Times New Roman"/>
                <a:cs typeface="Times New Roman"/>
              </a:rPr>
              <a:t>đất nước, </a:t>
            </a:r>
            <a:r>
              <a:rPr sz="1800" dirty="0">
                <a:latin typeface="Times New Roman"/>
                <a:cs typeface="Times New Roman"/>
              </a:rPr>
              <a:t>góp </a:t>
            </a:r>
            <a:r>
              <a:rPr sz="1800" spc="-5" dirty="0">
                <a:latin typeface="Times New Roman"/>
                <a:cs typeface="Times New Roman"/>
              </a:rPr>
              <a:t>một “mùa </a:t>
            </a:r>
            <a:r>
              <a:rPr sz="1800" dirty="0">
                <a:latin typeface="Times New Roman"/>
                <a:cs typeface="Times New Roman"/>
              </a:rPr>
              <a:t> xuân nho </a:t>
            </a:r>
            <a:r>
              <a:rPr sz="1800" spc="-5" dirty="0">
                <a:latin typeface="Times New Roman"/>
                <a:cs typeface="Times New Roman"/>
              </a:rPr>
              <a:t>nhỏ”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5" dirty="0">
                <a:latin typeface="Times New Roman"/>
                <a:cs typeface="Times New Roman"/>
              </a:rPr>
              <a:t> mùa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dân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tộc.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ts val="2700"/>
              </a:lnSpc>
              <a:spcBef>
                <a:spcPts val="90"/>
              </a:spcBef>
              <a:buChar char="–"/>
              <a:tabLst>
                <a:tab pos="199390" algn="l"/>
              </a:tabLst>
            </a:pPr>
            <a:r>
              <a:rPr sz="1800" spc="-5" dirty="0">
                <a:latin typeface="Times New Roman"/>
                <a:cs typeface="Times New Roman"/>
              </a:rPr>
              <a:t>Nghệ thuật: bài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theo </a:t>
            </a:r>
            <a:r>
              <a:rPr sz="1800" dirty="0">
                <a:latin typeface="Times New Roman"/>
                <a:cs typeface="Times New Roman"/>
              </a:rPr>
              <a:t>thể </a:t>
            </a:r>
            <a:r>
              <a:rPr sz="1800" spc="-10" dirty="0">
                <a:latin typeface="Times New Roman"/>
                <a:cs typeface="Times New Roman"/>
              </a:rPr>
              <a:t>năm </a:t>
            </a:r>
            <a:r>
              <a:rPr sz="1800" dirty="0">
                <a:latin typeface="Times New Roman"/>
                <a:cs typeface="Times New Roman"/>
              </a:rPr>
              <a:t>tiếng, có nhạc điệu trong </a:t>
            </a:r>
            <a:r>
              <a:rPr sz="1800" spc="-5" dirty="0">
                <a:latin typeface="Times New Roman"/>
                <a:cs typeface="Times New Roman"/>
              </a:rPr>
              <a:t>sáng, tha </a:t>
            </a:r>
            <a:r>
              <a:rPr sz="1800" dirty="0">
                <a:latin typeface="Times New Roman"/>
                <a:cs typeface="Times New Roman"/>
              </a:rPr>
              <a:t>thiết, </a:t>
            </a:r>
            <a:r>
              <a:rPr sz="1800" spc="-5" dirty="0">
                <a:latin typeface="Times New Roman"/>
                <a:cs typeface="Times New Roman"/>
              </a:rPr>
              <a:t>gần gũi với </a:t>
            </a:r>
            <a:r>
              <a:rPr sz="1800" dirty="0">
                <a:latin typeface="Times New Roman"/>
                <a:cs typeface="Times New Roman"/>
              </a:rPr>
              <a:t> dân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ca,</a:t>
            </a:r>
            <a:r>
              <a:rPr sz="1800" dirty="0">
                <a:latin typeface="Times New Roman"/>
                <a:cs typeface="Times New Roman"/>
              </a:rPr>
              <a:t> nhiều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 </a:t>
            </a:r>
            <a:r>
              <a:rPr sz="1800" spc="-5" dirty="0">
                <a:latin typeface="Times New Roman"/>
                <a:cs typeface="Times New Roman"/>
              </a:rPr>
              <a:t>đẹp, giản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cảm,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tạo.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4.</a:t>
            </a:r>
            <a:r>
              <a:rPr sz="1800" b="1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nạp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trên.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phép </a:t>
            </a:r>
            <a:r>
              <a:rPr sz="1800" dirty="0">
                <a:latin typeface="Times New Roman"/>
                <a:cs typeface="Times New Roman"/>
              </a:rPr>
              <a:t>thế.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giải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 nghĩa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lộc: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“lộc”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câu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“Mùa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cầm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súng</a:t>
            </a:r>
          </a:p>
          <a:p>
            <a:pPr marR="2560320"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Lộc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giắt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</a:t>
            </a:r>
          </a:p>
          <a:p>
            <a:pPr marR="2542540" algn="ctr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trận </a:t>
            </a:r>
            <a:r>
              <a:rPr sz="1800" spc="-5" dirty="0">
                <a:latin typeface="Times New Roman"/>
                <a:cs typeface="Times New Roman"/>
              </a:rPr>
              <a:t>mang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</a:t>
            </a:r>
            <a:endParaRPr sz="1800" dirty="0">
              <a:latin typeface="Times New Roman"/>
              <a:cs typeface="Times New Roman"/>
            </a:endParaRPr>
          </a:p>
          <a:p>
            <a:pPr marR="3998595" algn="ctr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+ 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“lộc”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Mùa xuân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ra đồng</a:t>
            </a:r>
          </a:p>
          <a:p>
            <a:pPr marR="2414270" algn="ctr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Lộc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trải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</a:t>
            </a:r>
          </a:p>
          <a:p>
            <a:pPr marL="12700" marR="74930" indent="5778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chồi </a:t>
            </a:r>
            <a:r>
              <a:rPr sz="1800" dirty="0">
                <a:latin typeface="Times New Roman"/>
                <a:cs typeface="Times New Roman"/>
              </a:rPr>
              <a:t>non của bông </a:t>
            </a:r>
            <a:r>
              <a:rPr sz="1800" spc="-5" dirty="0">
                <a:latin typeface="Times New Roman"/>
                <a:cs typeface="Times New Roman"/>
              </a:rPr>
              <a:t>lúa. </a:t>
            </a:r>
            <a:r>
              <a:rPr sz="1800" dirty="0">
                <a:latin typeface="Times New Roman"/>
                <a:cs typeface="Times New Roman"/>
              </a:rPr>
              <a:t>Cũng chỉ </a:t>
            </a:r>
            <a:r>
              <a:rPr sz="1800" spc="-5" dirty="0">
                <a:latin typeface="Times New Roman"/>
                <a:cs typeface="Times New Roman"/>
              </a:rPr>
              <a:t>sức sống, sức mạnh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bàn tay lao </a:t>
            </a:r>
            <a:r>
              <a:rPr sz="1800" dirty="0">
                <a:latin typeface="Times New Roman"/>
                <a:cs typeface="Times New Roman"/>
              </a:rPr>
              <a:t>động con </a:t>
            </a:r>
            <a:r>
              <a:rPr sz="1800" spc="-5" dirty="0">
                <a:latin typeface="Times New Roman"/>
                <a:cs typeface="Times New Roman"/>
              </a:rPr>
              <a:t>người.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2.</a:t>
            </a:r>
          </a:p>
          <a:p>
            <a:pPr marL="12700" marR="5715" algn="just">
              <a:lnSpc>
                <a:spcPct val="124400"/>
              </a:lnSpc>
              <a:spcBef>
                <a:spcPts val="15"/>
              </a:spcBef>
              <a:buChar char="-"/>
              <a:tabLst>
                <a:tab pos="156845" algn="l"/>
              </a:tabLst>
            </a:pPr>
            <a:r>
              <a:rPr sz="1800" dirty="0">
                <a:latin typeface="Times New Roman"/>
                <a:cs typeface="Times New Roman"/>
              </a:rPr>
              <a:t>Biện pháp điệp ngữ “tất cả </a:t>
            </a:r>
            <a:r>
              <a:rPr sz="1800" spc="-5" dirty="0">
                <a:latin typeface="Times New Roman"/>
                <a:cs typeface="Times New Roman"/>
              </a:rPr>
              <a:t>như” diễn tả </a:t>
            </a:r>
            <a:r>
              <a:rPr sz="1800" dirty="0">
                <a:latin typeface="Times New Roman"/>
                <a:cs typeface="Times New Roman"/>
              </a:rPr>
              <a:t>tâm </a:t>
            </a:r>
            <a:r>
              <a:rPr sz="1800" spc="-5" dirty="0">
                <a:latin typeface="Times New Roman"/>
                <a:cs typeface="Times New Roman"/>
              </a:rPr>
              <a:t>trạng </a:t>
            </a:r>
            <a:r>
              <a:rPr sz="1800" dirty="0">
                <a:latin typeface="Times New Roman"/>
                <a:cs typeface="Times New Roman"/>
              </a:rPr>
              <a:t>náo </a:t>
            </a:r>
            <a:r>
              <a:rPr sz="1800" spc="-5" dirty="0">
                <a:latin typeface="Times New Roman"/>
                <a:cs typeface="Times New Roman"/>
              </a:rPr>
              <a:t>nức, thổn </a:t>
            </a:r>
            <a:r>
              <a:rPr sz="1800" dirty="0">
                <a:latin typeface="Times New Roman"/>
                <a:cs typeface="Times New Roman"/>
              </a:rPr>
              <a:t>thức của tác </a:t>
            </a:r>
            <a:r>
              <a:rPr sz="1800" spc="-5" dirty="0">
                <a:latin typeface="Times New Roman"/>
                <a:cs typeface="Times New Roman"/>
              </a:rPr>
              <a:t>giả, </a:t>
            </a:r>
            <a:r>
              <a:rPr sz="1800" dirty="0">
                <a:latin typeface="Times New Roman"/>
                <a:cs typeface="Times New Roman"/>
              </a:rPr>
              <a:t>đồng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diễn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thống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mọi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xây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dựng</a:t>
            </a:r>
            <a:r>
              <a:rPr sz="1800" dirty="0">
                <a:latin typeface="Times New Roman"/>
                <a:cs typeface="Times New Roman"/>
              </a:rPr>
              <a:t> đưa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 </a:t>
            </a:r>
            <a:r>
              <a:rPr sz="1800" spc="-5" dirty="0">
                <a:latin typeface="Times New Roman"/>
                <a:cs typeface="Times New Roman"/>
              </a:rPr>
              <a:t>lên.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buChar char="-"/>
              <a:tabLst>
                <a:tab pos="158115" algn="l"/>
              </a:tabLst>
            </a:pPr>
            <a:r>
              <a:rPr sz="1800" spc="-5" dirty="0">
                <a:latin typeface="Times New Roman"/>
                <a:cs typeface="Times New Roman"/>
              </a:rPr>
              <a:t>Nghệ thuật sử </a:t>
            </a:r>
            <a:r>
              <a:rPr sz="1800" dirty="0">
                <a:latin typeface="Times New Roman"/>
                <a:cs typeface="Times New Roman"/>
              </a:rPr>
              <a:t>dụng từ láy </a:t>
            </a:r>
            <a:r>
              <a:rPr sz="1800" spc="-5" dirty="0">
                <a:latin typeface="Times New Roman"/>
                <a:cs typeface="Times New Roman"/>
              </a:rPr>
              <a:t>gợi </a:t>
            </a:r>
            <a:r>
              <a:rPr sz="1800" dirty="0">
                <a:latin typeface="Times New Roman"/>
                <a:cs typeface="Times New Roman"/>
              </a:rPr>
              <a:t>cảm (hối </a:t>
            </a:r>
            <a:r>
              <a:rPr sz="1800" spc="-5" dirty="0">
                <a:latin typeface="Times New Roman"/>
                <a:cs typeface="Times New Roman"/>
              </a:rPr>
              <a:t>hả, xôn </a:t>
            </a:r>
            <a:r>
              <a:rPr sz="1800" dirty="0">
                <a:latin typeface="Times New Roman"/>
                <a:cs typeface="Times New Roman"/>
              </a:rPr>
              <a:t>xao) diễn </a:t>
            </a:r>
            <a:r>
              <a:rPr sz="1800" spc="-5" dirty="0">
                <a:latin typeface="Times New Roman"/>
                <a:cs typeface="Times New Roman"/>
              </a:rPr>
              <a:t>tả nhịp </a:t>
            </a:r>
            <a:r>
              <a:rPr sz="1800" dirty="0">
                <a:latin typeface="Times New Roman"/>
                <a:cs typeface="Times New Roman"/>
              </a:rPr>
              <a:t>điệu khẩn </a:t>
            </a:r>
            <a:r>
              <a:rPr sz="1800" spc="-5" dirty="0">
                <a:latin typeface="Times New Roman"/>
                <a:cs typeface="Times New Roman"/>
              </a:rPr>
              <a:t>trương, </a:t>
            </a:r>
            <a:r>
              <a:rPr sz="1800" dirty="0">
                <a:latin typeface="Times New Roman"/>
                <a:cs typeface="Times New Roman"/>
              </a:rPr>
              <a:t>tất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bật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“đất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sao”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vào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triển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>
              <a:latin typeface="Times New Roman"/>
              <a:cs typeface="Times New Roman"/>
            </a:endParaRPr>
          </a:p>
          <a:p>
            <a:pPr marL="249554" indent="-237490">
              <a:lnSpc>
                <a:spcPct val="100000"/>
              </a:lnSpc>
              <a:spcBef>
                <a:spcPts val="525"/>
              </a:spcBef>
              <a:buAutoNum type="arabicPeriod" startAt="3"/>
              <a:tabLst>
                <a:tab pos="250190" algn="l"/>
              </a:tabLst>
            </a:pP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thay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xôn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xao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diễn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âm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vọng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nhịp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điệu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khẩn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trương,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náo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nức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lao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động,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kiến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 startAt="4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Tham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khảo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dàn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ý:</a:t>
            </a:r>
            <a:endParaRPr sz="1800">
              <a:latin typeface="Times New Roman"/>
              <a:cs typeface="Times New Roman"/>
            </a:endParaRPr>
          </a:p>
          <a:p>
            <a:pPr marL="184150" indent="-172085">
              <a:lnSpc>
                <a:spcPct val="100000"/>
              </a:lnSpc>
              <a:spcBef>
                <a:spcPts val="525"/>
              </a:spcBef>
              <a:buChar char="*"/>
              <a:tabLst>
                <a:tab pos="184785" algn="l"/>
              </a:tabLst>
            </a:pPr>
            <a:r>
              <a:rPr sz="1800" spc="-5" dirty="0">
                <a:latin typeface="Times New Roman"/>
                <a:cs typeface="Times New Roman"/>
              </a:rPr>
              <a:t>Giới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endParaRPr sz="1800">
              <a:latin typeface="Times New Roman"/>
              <a:cs typeface="Times New Roman"/>
            </a:endParaRPr>
          </a:p>
          <a:p>
            <a:pPr marL="184150" indent="-172085">
              <a:lnSpc>
                <a:spcPct val="100000"/>
              </a:lnSpc>
              <a:spcBef>
                <a:spcPts val="540"/>
              </a:spcBef>
              <a:buChar char="*"/>
              <a:tabLst>
                <a:tab pos="184785" algn="l"/>
              </a:tabLst>
            </a:pPr>
            <a:r>
              <a:rPr sz="1800" spc="-5" dirty="0">
                <a:latin typeface="Times New Roman"/>
                <a:cs typeface="Times New Roman"/>
              </a:rPr>
              <a:t>Nhà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 ngợi </a:t>
            </a:r>
            <a:r>
              <a:rPr sz="1800" spc="-5" dirty="0">
                <a:latin typeface="Times New Roman"/>
                <a:cs typeface="Times New Roman"/>
              </a:rPr>
              <a:t>vẻ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5" dirty="0">
                <a:latin typeface="Times New Roman"/>
                <a:cs typeface="Times New Roman"/>
              </a:rPr>
              <a:t> của</a:t>
            </a:r>
            <a:r>
              <a:rPr sz="1800" dirty="0">
                <a:latin typeface="Times New Roman"/>
                <a:cs typeface="Times New Roman"/>
              </a:rPr>
              <a:t> mùa </a:t>
            </a:r>
            <a:r>
              <a:rPr sz="1800" spc="-10" dirty="0">
                <a:latin typeface="Times New Roman"/>
                <a:cs typeface="Times New Roman"/>
              </a:rPr>
              <a:t>xuân</a:t>
            </a:r>
            <a:r>
              <a:rPr sz="1800" dirty="0">
                <a:latin typeface="Times New Roman"/>
                <a:cs typeface="Times New Roman"/>
              </a:rPr>
              <a:t> đất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nước:</a:t>
            </a:r>
            <a:endParaRPr sz="1800">
              <a:latin typeface="Times New Roman"/>
              <a:cs typeface="Times New Roman"/>
            </a:endParaRPr>
          </a:p>
          <a:p>
            <a:pPr marL="12700" marR="5793105">
              <a:lnSpc>
                <a:spcPts val="2690"/>
              </a:lnSpc>
              <a:spcBef>
                <a:spcPts val="180"/>
              </a:spcBef>
            </a:pPr>
            <a:r>
              <a:rPr sz="1800" i="1" dirty="0">
                <a:latin typeface="Times New Roman"/>
                <a:cs typeface="Times New Roman"/>
              </a:rPr>
              <a:t>Mùa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cầm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súng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Lộc </a:t>
            </a:r>
            <a:r>
              <a:rPr sz="1800" i="1" dirty="0">
                <a:latin typeface="Times New Roman"/>
                <a:cs typeface="Times New Roman"/>
              </a:rPr>
              <a:t>giắt đầy quanh lưng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Mùa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5" dirty="0">
                <a:latin typeface="Times New Roman"/>
                <a:cs typeface="Times New Roman"/>
              </a:rPr>
              <a:t> người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đồng</a:t>
            </a:r>
            <a:endParaRPr sz="1800">
              <a:latin typeface="Times New Roman"/>
              <a:cs typeface="Times New Roman"/>
            </a:endParaRPr>
          </a:p>
          <a:p>
            <a:pPr marL="12700" marR="6174740">
              <a:lnSpc>
                <a:spcPts val="2690"/>
              </a:lnSpc>
              <a:spcBef>
                <a:spcPts val="5"/>
              </a:spcBef>
            </a:pPr>
            <a:r>
              <a:rPr sz="1800" i="1" spc="-5" dirty="0">
                <a:latin typeface="Times New Roman"/>
                <a:cs typeface="Times New Roman"/>
              </a:rPr>
              <a:t>Lộc trải dài nương </a:t>
            </a:r>
            <a:r>
              <a:rPr sz="1800" i="1" dirty="0">
                <a:latin typeface="Times New Roman"/>
                <a:cs typeface="Times New Roman"/>
              </a:rPr>
              <a:t>mạ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Tất </a:t>
            </a:r>
            <a:r>
              <a:rPr sz="1800" i="1" dirty="0">
                <a:latin typeface="Times New Roman"/>
                <a:cs typeface="Times New Roman"/>
              </a:rPr>
              <a:t>cả như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hối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hả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i="1" spc="-5" dirty="0">
                <a:latin typeface="Times New Roman"/>
                <a:cs typeface="Times New Roman"/>
              </a:rPr>
              <a:t>Tất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xôn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xao…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Hệ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thống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điệp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“mùa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xuân”,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“lộc”: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gợi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mùa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xuân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tươi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đẹp,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tràn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của chồi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non</a:t>
            </a:r>
            <a:r>
              <a:rPr sz="1800" dirty="0">
                <a:latin typeface="Times New Roman"/>
                <a:cs typeface="Times New Roman"/>
              </a:rPr>
              <a:t> lộc</a:t>
            </a:r>
            <a:r>
              <a:rPr sz="1800" spc="-5" dirty="0">
                <a:latin typeface="Times New Roman"/>
                <a:cs typeface="Times New Roman"/>
              </a:rPr>
              <a:t> biếc;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thành </a:t>
            </a:r>
            <a:r>
              <a:rPr sz="1800" spc="-5" dirty="0">
                <a:latin typeface="Times New Roman"/>
                <a:cs typeface="Times New Roman"/>
              </a:rPr>
              <a:t>quả 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 cuộc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xây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Hình </a:t>
            </a:r>
            <a:r>
              <a:rPr sz="1800" dirty="0">
                <a:latin typeface="Times New Roman"/>
                <a:cs typeface="Times New Roman"/>
              </a:rPr>
              <a:t>ảnh </a:t>
            </a:r>
            <a:r>
              <a:rPr sz="1800" spc="-5" dirty="0">
                <a:latin typeface="Times New Roman"/>
                <a:cs typeface="Times New Roman"/>
              </a:rPr>
              <a:t>“người </a:t>
            </a:r>
            <a:r>
              <a:rPr sz="1800" dirty="0">
                <a:latin typeface="Times New Roman"/>
                <a:cs typeface="Times New Roman"/>
              </a:rPr>
              <a:t>cầm </a:t>
            </a:r>
            <a:r>
              <a:rPr sz="1800" spc="-5" dirty="0">
                <a:latin typeface="Times New Roman"/>
                <a:cs typeface="Times New Roman"/>
              </a:rPr>
              <a:t>súng” “người </a:t>
            </a:r>
            <a:r>
              <a:rPr sz="180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đồng”: được </a:t>
            </a:r>
            <a:r>
              <a:rPr sz="1800" dirty="0">
                <a:latin typeface="Times New Roman"/>
                <a:cs typeface="Times New Roman"/>
              </a:rPr>
              <a:t>liệt kê để </a:t>
            </a:r>
            <a:r>
              <a:rPr sz="1800" spc="-10" dirty="0">
                <a:latin typeface="Times New Roman"/>
                <a:cs typeface="Times New Roman"/>
              </a:rPr>
              <a:t>vẽ </a:t>
            </a:r>
            <a:r>
              <a:rPr sz="1800" spc="-5" dirty="0">
                <a:latin typeface="Times New Roman"/>
                <a:cs typeface="Times New Roman"/>
              </a:rPr>
              <a:t>lên </a:t>
            </a:r>
            <a:r>
              <a:rPr sz="1800" dirty="0">
                <a:latin typeface="Times New Roman"/>
                <a:cs typeface="Times New Roman"/>
              </a:rPr>
              <a:t>hình ảnh </a:t>
            </a:r>
            <a:r>
              <a:rPr sz="1800" spc="-5" dirty="0">
                <a:latin typeface="Times New Roman"/>
                <a:cs typeface="Times New Roman"/>
              </a:rPr>
              <a:t>đất nước </a:t>
            </a:r>
            <a:r>
              <a:rPr sz="1800" dirty="0">
                <a:latin typeface="Times New Roman"/>
                <a:cs typeface="Times New Roman"/>
              </a:rPr>
              <a:t> tưng </a:t>
            </a:r>
            <a:r>
              <a:rPr sz="1800" spc="-5" dirty="0">
                <a:latin typeface="Times New Roman"/>
                <a:cs typeface="Times New Roman"/>
              </a:rPr>
              <a:t>bừng, </a:t>
            </a:r>
            <a:r>
              <a:rPr sz="1800" dirty="0">
                <a:latin typeface="Times New Roman"/>
                <a:cs typeface="Times New Roman"/>
              </a:rPr>
              <a:t>nhộn nhịp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hàng </a:t>
            </a:r>
            <a:r>
              <a:rPr sz="1800" spc="-5" dirty="0">
                <a:latin typeface="Times New Roman"/>
                <a:cs typeface="Times New Roman"/>
              </a:rPr>
              <a:t>vạn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10" dirty="0">
                <a:latin typeface="Times New Roman"/>
                <a:cs typeface="Times New Roman"/>
              </a:rPr>
              <a:t>đang </a:t>
            </a:r>
            <a:r>
              <a:rPr sz="1800" dirty="0">
                <a:latin typeface="Times New Roman"/>
                <a:cs typeface="Times New Roman"/>
              </a:rPr>
              <a:t>góp </a:t>
            </a:r>
            <a:r>
              <a:rPr sz="1800" spc="-5" dirty="0">
                <a:latin typeface="Times New Roman"/>
                <a:cs typeface="Times New Roman"/>
              </a:rPr>
              <a:t>sức </a:t>
            </a:r>
            <a:r>
              <a:rPr sz="1800" dirty="0">
                <a:latin typeface="Times New Roman"/>
                <a:cs typeface="Times New Roman"/>
              </a:rPr>
              <a:t>mình cho mùa xuân của dân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tộc.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súng”: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tranh.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dirty="0">
                <a:latin typeface="Times New Roman"/>
                <a:cs typeface="Times New Roman"/>
              </a:rPr>
              <a:t> là hình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 ngụy </a:t>
            </a:r>
            <a:r>
              <a:rPr sz="1800" spc="-5" dirty="0">
                <a:latin typeface="Times New Roman"/>
                <a:cs typeface="Times New Roman"/>
              </a:rPr>
              <a:t>trang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mùa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nước.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+ Hình ảnh </a:t>
            </a:r>
            <a:r>
              <a:rPr sz="1800" spc="-5" dirty="0">
                <a:latin typeface="Times New Roman"/>
                <a:cs typeface="Times New Roman"/>
              </a:rPr>
              <a:t>“người </a:t>
            </a:r>
            <a:r>
              <a:rPr sz="180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đồng”: không </a:t>
            </a:r>
            <a:r>
              <a:rPr sz="1800" dirty="0">
                <a:latin typeface="Times New Roman"/>
                <a:cs typeface="Times New Roman"/>
              </a:rPr>
              <a:t>khí lao động ở hậu </a:t>
            </a:r>
            <a:r>
              <a:rPr sz="1800" spc="-5" dirty="0">
                <a:latin typeface="Times New Roman"/>
                <a:cs typeface="Times New Roman"/>
              </a:rPr>
              <a:t>phương. “Lộc trải dài nương mạ”: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 </a:t>
            </a:r>
            <a:r>
              <a:rPr sz="1800" spc="-5" dirty="0">
                <a:latin typeface="Times New Roman"/>
                <a:cs typeface="Times New Roman"/>
              </a:rPr>
              <a:t>xanh </a:t>
            </a:r>
            <a:r>
              <a:rPr sz="1800" dirty="0">
                <a:latin typeface="Times New Roman"/>
                <a:cs typeface="Times New Roman"/>
              </a:rPr>
              <a:t>tươi,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 vụ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-5" dirty="0">
                <a:latin typeface="Times New Roman"/>
                <a:cs typeface="Times New Roman"/>
              </a:rPr>
              <a:t> ấm, mang</a:t>
            </a:r>
            <a:r>
              <a:rPr sz="1800" dirty="0">
                <a:latin typeface="Times New Roman"/>
                <a:cs typeface="Times New Roman"/>
              </a:rPr>
              <a:t> lại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Điệp </a:t>
            </a:r>
            <a:r>
              <a:rPr sz="1800" dirty="0">
                <a:latin typeface="Times New Roman"/>
                <a:cs typeface="Times New Roman"/>
              </a:rPr>
              <a:t>từ “tất </a:t>
            </a:r>
            <a:r>
              <a:rPr sz="1800" spc="-5" dirty="0">
                <a:latin typeface="Times New Roman"/>
                <a:cs typeface="Times New Roman"/>
              </a:rPr>
              <a:t>cả” </a:t>
            </a:r>
            <a:r>
              <a:rPr sz="1800" dirty="0">
                <a:latin typeface="Times New Roman"/>
                <a:cs typeface="Times New Roman"/>
              </a:rPr>
              <a:t>+ lặp cấu </a:t>
            </a:r>
            <a:r>
              <a:rPr sz="1800" spc="-5" dirty="0">
                <a:latin typeface="Times New Roman"/>
                <a:cs typeface="Times New Roman"/>
              </a:rPr>
              <a:t>trúc </a:t>
            </a:r>
            <a:r>
              <a:rPr sz="1800" dirty="0">
                <a:latin typeface="Times New Roman"/>
                <a:cs typeface="Times New Roman"/>
              </a:rPr>
              <a:t>ngữ pháp + </a:t>
            </a:r>
            <a:r>
              <a:rPr sz="1800" spc="-10" dirty="0">
                <a:latin typeface="Times New Roman"/>
                <a:cs typeface="Times New Roman"/>
              </a:rPr>
              <a:t>các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láy </a:t>
            </a:r>
            <a:r>
              <a:rPr sz="1800" spc="-5" dirty="0">
                <a:latin typeface="Times New Roman"/>
                <a:cs typeface="Times New Roman"/>
              </a:rPr>
              <a:t>“hối hả” </a:t>
            </a:r>
            <a:r>
              <a:rPr sz="1800" dirty="0">
                <a:latin typeface="Times New Roman"/>
                <a:cs typeface="Times New Roman"/>
              </a:rPr>
              <a:t>“xôn </a:t>
            </a:r>
            <a:r>
              <a:rPr sz="1800" spc="-5" dirty="0">
                <a:latin typeface="Times New Roman"/>
                <a:cs typeface="Times New Roman"/>
              </a:rPr>
              <a:t>xao” </a:t>
            </a:r>
            <a:r>
              <a:rPr sz="1800" dirty="0">
                <a:latin typeface="Times New Roman"/>
                <a:cs typeface="Times New Roman"/>
              </a:rPr>
              <a:t>diễn </a:t>
            </a:r>
            <a:r>
              <a:rPr sz="1800" spc="-5" dirty="0">
                <a:latin typeface="Times New Roman"/>
                <a:cs typeface="Times New Roman"/>
              </a:rPr>
              <a:t>tả </a:t>
            </a:r>
            <a:r>
              <a:rPr sz="1800" dirty="0">
                <a:latin typeface="Times New Roman"/>
                <a:cs typeface="Times New Roman"/>
              </a:rPr>
              <a:t>nhịp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sôi </a:t>
            </a:r>
            <a:r>
              <a:rPr sz="1800" dirty="0">
                <a:latin typeface="Times New Roman"/>
                <a:cs typeface="Times New Roman"/>
              </a:rPr>
              <a:t>động,</a:t>
            </a:r>
            <a:r>
              <a:rPr sz="1800" spc="-5" dirty="0">
                <a:latin typeface="Times New Roman"/>
                <a:cs typeface="Times New Roman"/>
              </a:rPr>
              <a:t> tưng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bừng,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tràn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vui,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hạnh</a:t>
            </a:r>
            <a:r>
              <a:rPr sz="1800" dirty="0">
                <a:latin typeface="Times New Roman"/>
                <a:cs typeface="Times New Roman"/>
              </a:rPr>
              <a:t> phúc.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=&gt; Nhận </a:t>
            </a:r>
            <a:r>
              <a:rPr sz="1800" spc="-5" dirty="0">
                <a:latin typeface="Times New Roman"/>
                <a:cs typeface="Times New Roman"/>
              </a:rPr>
              <a:t>xét: Được </a:t>
            </a:r>
            <a:r>
              <a:rPr sz="1800" dirty="0">
                <a:latin typeface="Times New Roman"/>
                <a:cs typeface="Times New Roman"/>
              </a:rPr>
              <a:t>sáng </a:t>
            </a:r>
            <a:r>
              <a:rPr sz="1800" spc="-5" dirty="0">
                <a:latin typeface="Times New Roman"/>
                <a:cs typeface="Times New Roman"/>
              </a:rPr>
              <a:t>tác trong </a:t>
            </a:r>
            <a:r>
              <a:rPr sz="1800" dirty="0">
                <a:latin typeface="Times New Roman"/>
                <a:cs typeface="Times New Roman"/>
              </a:rPr>
              <a:t>hoàn </a:t>
            </a:r>
            <a:r>
              <a:rPr sz="1800" spc="5" dirty="0">
                <a:latin typeface="Times New Roman"/>
                <a:cs typeface="Times New Roman"/>
              </a:rPr>
              <a:t>cảnh </a:t>
            </a:r>
            <a:r>
              <a:rPr sz="1800" spc="-5" dirty="0">
                <a:latin typeface="Times New Roman"/>
                <a:cs typeface="Times New Roman"/>
              </a:rPr>
              <a:t>đặc biệt, chỉ khoảng </a:t>
            </a:r>
            <a:r>
              <a:rPr sz="1800" dirty="0">
                <a:latin typeface="Times New Roman"/>
                <a:cs typeface="Times New Roman"/>
              </a:rPr>
              <a:t>một tháng </a:t>
            </a:r>
            <a:r>
              <a:rPr sz="1800" spc="-5" dirty="0">
                <a:latin typeface="Times New Roman"/>
                <a:cs typeface="Times New Roman"/>
              </a:rPr>
              <a:t>sau </a:t>
            </a:r>
            <a:r>
              <a:rPr sz="1800" dirty="0">
                <a:latin typeface="Times New Roman"/>
                <a:cs typeface="Times New Roman"/>
              </a:rPr>
              <a:t>Thanh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Hải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trùm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yêu,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sự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gắn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quê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hương,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nước.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đẹp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quên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ngẫm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quá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khứ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cội nguồn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5" dirty="0">
                <a:latin typeface="Times New Roman"/>
                <a:cs typeface="Times New Roman"/>
              </a:rPr>
              <a:t> tộc:</a:t>
            </a:r>
            <a:endParaRPr sz="1800">
              <a:latin typeface="Times New Roman"/>
              <a:cs typeface="Times New Roman"/>
            </a:endParaRPr>
          </a:p>
          <a:p>
            <a:pPr marL="12700" marR="6009640">
              <a:lnSpc>
                <a:spcPct val="124400"/>
              </a:lnSpc>
              <a:spcBef>
                <a:spcPts val="5"/>
              </a:spcBef>
            </a:pPr>
            <a:r>
              <a:rPr sz="1800" i="1" spc="-5" dirty="0">
                <a:latin typeface="Times New Roman"/>
                <a:cs typeface="Times New Roman"/>
              </a:rPr>
              <a:t>Đất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bốn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ngàn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năm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vả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 gian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lao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Đất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vì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sao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276034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i="1" dirty="0">
                <a:latin typeface="Times New Roman"/>
                <a:cs typeface="Times New Roman"/>
              </a:rPr>
              <a:t>Cứ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lên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phía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trước.</a:t>
            </a:r>
            <a:endParaRPr sz="1800">
              <a:latin typeface="Times New Roman"/>
              <a:cs typeface="Times New Roman"/>
            </a:endParaRPr>
          </a:p>
          <a:p>
            <a:pPr marL="12700" marR="5080" indent="172085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bộc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thụ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Chặng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lịch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lao,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vả.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nghìn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lập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quốc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tỏa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nền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sức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mạnh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dân tộc </a:t>
            </a:r>
            <a:r>
              <a:rPr sz="1800" spc="-5" dirty="0">
                <a:latin typeface="Times New Roman"/>
                <a:cs typeface="Times New Roman"/>
              </a:rPr>
              <a:t>được khẳng định, đất nước </a:t>
            </a:r>
            <a:r>
              <a:rPr sz="1800" dirty="0">
                <a:latin typeface="Times New Roman"/>
                <a:cs typeface="Times New Roman"/>
              </a:rPr>
              <a:t>vẫn </a:t>
            </a:r>
            <a:r>
              <a:rPr sz="1800" spc="-5" dirty="0">
                <a:latin typeface="Times New Roman"/>
                <a:cs typeface="Times New Roman"/>
              </a:rPr>
              <a:t>trường tồn </a:t>
            </a:r>
            <a:r>
              <a:rPr sz="1800" dirty="0">
                <a:latin typeface="Times New Roman"/>
                <a:cs typeface="Times New Roman"/>
              </a:rPr>
              <a:t>và đi </a:t>
            </a:r>
            <a:r>
              <a:rPr sz="1800" spc="-5" dirty="0">
                <a:latin typeface="Times New Roman"/>
                <a:cs typeface="Times New Roman"/>
              </a:rPr>
              <a:t>lên.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như vì </a:t>
            </a:r>
            <a:r>
              <a:rPr sz="1800" spc="-5" dirty="0">
                <a:latin typeface="Times New Roman"/>
                <a:cs typeface="Times New Roman"/>
              </a:rPr>
              <a:t>sao </a:t>
            </a:r>
            <a:r>
              <a:rPr sz="1800" dirty="0">
                <a:latin typeface="Times New Roman"/>
                <a:cs typeface="Times New Roman"/>
              </a:rPr>
              <a:t>là sự </a:t>
            </a:r>
            <a:r>
              <a:rPr sz="1800" spc="-5" dirty="0">
                <a:latin typeface="Times New Roman"/>
                <a:cs typeface="Times New Roman"/>
              </a:rPr>
              <a:t>so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sánh </a:t>
            </a:r>
            <a:r>
              <a:rPr sz="1800" dirty="0">
                <a:latin typeface="Times New Roman"/>
                <a:cs typeface="Times New Roman"/>
              </a:rPr>
              <a:t>đầy ý </a:t>
            </a:r>
            <a:r>
              <a:rPr sz="1800" spc="-5" dirty="0">
                <a:latin typeface="Times New Roman"/>
                <a:cs typeface="Times New Roman"/>
              </a:rPr>
              <a:t>nghĩa. Sao </a:t>
            </a:r>
            <a:r>
              <a:rPr sz="1800" dirty="0">
                <a:latin typeface="Times New Roman"/>
                <a:cs typeface="Times New Roman"/>
              </a:rPr>
              <a:t>là nguồn sáng vô </a:t>
            </a:r>
            <a:r>
              <a:rPr sz="1800" spc="-5" dirty="0">
                <a:latin typeface="Times New Roman"/>
                <a:cs typeface="Times New Roman"/>
              </a:rPr>
              <a:t>tận,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vẻ </a:t>
            </a:r>
            <a:r>
              <a:rPr sz="1800" dirty="0">
                <a:latin typeface="Times New Roman"/>
                <a:cs typeface="Times New Roman"/>
              </a:rPr>
              <a:t>đẹp của vũ trụ, vẻ đẹp vĩnh </a:t>
            </a:r>
            <a:r>
              <a:rPr sz="1800" spc="-5" dirty="0">
                <a:latin typeface="Times New Roman"/>
                <a:cs typeface="Times New Roman"/>
              </a:rPr>
              <a:t>hằng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 gian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thời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niềm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Nam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hùng,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diệt.</a:t>
            </a:r>
            <a:endParaRPr sz="1800">
              <a:latin typeface="Times New Roman"/>
              <a:cs typeface="Times New Roman"/>
            </a:endParaRPr>
          </a:p>
          <a:p>
            <a:pPr marL="12700" marR="5715" indent="172085" algn="just">
              <a:lnSpc>
                <a:spcPts val="2700"/>
              </a:lnSpc>
              <a:spcBef>
                <a:spcPts val="85"/>
              </a:spcBef>
            </a:pPr>
            <a:r>
              <a:rPr sz="1800" dirty="0">
                <a:latin typeface="Times New Roman"/>
                <a:cs typeface="Times New Roman"/>
              </a:rPr>
              <a:t>+ Đất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ấy luôn lớn mạnh, </a:t>
            </a:r>
            <a:r>
              <a:rPr sz="1800" spc="-10" dirty="0">
                <a:latin typeface="Times New Roman"/>
                <a:cs typeface="Times New Roman"/>
              </a:rPr>
              <a:t>đi </a:t>
            </a:r>
            <a:r>
              <a:rPr sz="1800" dirty="0">
                <a:latin typeface="Times New Roman"/>
                <a:cs typeface="Times New Roman"/>
              </a:rPr>
              <a:t>lên từng </a:t>
            </a:r>
            <a:r>
              <a:rPr sz="1800" spc="-5" dirty="0">
                <a:latin typeface="Times New Roman"/>
                <a:cs typeface="Times New Roman"/>
              </a:rPr>
              <a:t>ngày. Hành trình </a:t>
            </a:r>
            <a:r>
              <a:rPr sz="1800" dirty="0">
                <a:latin typeface="Times New Roman"/>
                <a:cs typeface="Times New Roman"/>
              </a:rPr>
              <a:t>đi tới tương </a:t>
            </a:r>
            <a:r>
              <a:rPr sz="1800" spc="-5" dirty="0">
                <a:latin typeface="Times New Roman"/>
                <a:cs typeface="Times New Roman"/>
              </a:rPr>
              <a:t>lai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1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 không </a:t>
            </a:r>
            <a:r>
              <a:rPr sz="1800" spc="-5" dirty="0">
                <a:latin typeface="Times New Roman"/>
                <a:cs typeface="Times New Roman"/>
              </a:rPr>
              <a:t>ngừng,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 lên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sự thể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khí, </a:t>
            </a:r>
            <a:r>
              <a:rPr sz="1800" dirty="0">
                <a:latin typeface="Times New Roman"/>
                <a:cs typeface="Times New Roman"/>
              </a:rPr>
              <a:t>quyết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dân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Nam.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1517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dirty="0">
                <a:latin typeface="Times New Roman"/>
                <a:cs typeface="Times New Roman"/>
              </a:rPr>
              <a:t> 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10" dirty="0">
                <a:latin typeface="Times New Roman"/>
                <a:cs typeface="Times New Roman"/>
              </a:rPr>
              <a:t>sau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trả</a:t>
            </a:r>
            <a:r>
              <a:rPr sz="1800" spc="-5" dirty="0">
                <a:latin typeface="Times New Roman"/>
                <a:cs typeface="Times New Roman"/>
              </a:rPr>
              <a:t> lời</a:t>
            </a:r>
            <a:r>
              <a:rPr sz="1800" dirty="0">
                <a:latin typeface="Times New Roman"/>
                <a:cs typeface="Times New Roman"/>
              </a:rPr>
              <a:t> các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Ta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chim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hót</a:t>
            </a:r>
            <a:endParaRPr sz="1800">
              <a:latin typeface="Times New Roman"/>
              <a:cs typeface="Times New Roman"/>
            </a:endParaRPr>
          </a:p>
          <a:p>
            <a:pPr marL="12700" marR="6292850">
              <a:lnSpc>
                <a:spcPct val="124600"/>
              </a:lnSpc>
              <a:spcBef>
                <a:spcPts val="10"/>
              </a:spcBef>
            </a:pPr>
            <a:r>
              <a:rPr sz="1800" i="1" spc="-5" dirty="0">
                <a:latin typeface="Times New Roman"/>
                <a:cs typeface="Times New Roman"/>
              </a:rPr>
              <a:t>Ta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cành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hoa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nhập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hoà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ca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Một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nốt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trầm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xao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xuyến.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 marR="6115685">
              <a:lnSpc>
                <a:spcPct val="124500"/>
              </a:lnSpc>
              <a:spcBef>
                <a:spcPts val="5"/>
              </a:spcBef>
            </a:pPr>
            <a:r>
              <a:rPr sz="1800" i="1" dirty="0">
                <a:latin typeface="Times New Roman"/>
                <a:cs typeface="Times New Roman"/>
              </a:rPr>
              <a:t>Một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mùa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nho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nhỏ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Lặng </a:t>
            </a:r>
            <a:r>
              <a:rPr sz="1800" i="1" dirty="0">
                <a:latin typeface="Times New Roman"/>
                <a:cs typeface="Times New Roman"/>
              </a:rPr>
              <a:t>lẽ dâng </a:t>
            </a:r>
            <a:r>
              <a:rPr sz="1800" i="1" spc="-5" dirty="0">
                <a:latin typeface="Times New Roman"/>
                <a:cs typeface="Times New Roman"/>
              </a:rPr>
              <a:t>cho </a:t>
            </a:r>
            <a:r>
              <a:rPr sz="1800" i="1" dirty="0">
                <a:latin typeface="Times New Roman"/>
                <a:cs typeface="Times New Roman"/>
              </a:rPr>
              <a:t>đời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Dù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tuổi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hai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mươi </a:t>
            </a:r>
            <a:r>
              <a:rPr sz="1800" i="1" spc="-5" dirty="0">
                <a:latin typeface="Times New Roman"/>
                <a:cs typeface="Times New Roman"/>
              </a:rPr>
              <a:t> Dù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5" dirty="0">
                <a:latin typeface="Times New Roman"/>
                <a:cs typeface="Times New Roman"/>
              </a:rPr>
              <a:t> khi </a:t>
            </a:r>
            <a:r>
              <a:rPr sz="1800" i="1" dirty="0">
                <a:latin typeface="Times New Roman"/>
                <a:cs typeface="Times New Roman"/>
              </a:rPr>
              <a:t>tóc </a:t>
            </a:r>
            <a:r>
              <a:rPr sz="1800" i="1" spc="-5" dirty="0">
                <a:latin typeface="Times New Roman"/>
                <a:cs typeface="Times New Roman"/>
              </a:rPr>
              <a:t>bạc.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Font typeface="Times New Roman"/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trích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Do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tác?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Font typeface="Times New Roman"/>
              <a:buAutoNum type="arabicPeriod"/>
              <a:tabLst>
                <a:tab pos="237490" algn="l"/>
              </a:tabLst>
            </a:pPr>
            <a:r>
              <a:rPr sz="1800" spc="-5" dirty="0">
                <a:latin typeface="Times New Roman"/>
                <a:cs typeface="Times New Roman"/>
              </a:rPr>
              <a:t>Tại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dùng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“tôi”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 </a:t>
            </a:r>
            <a:r>
              <a:rPr sz="1800" spc="-5" dirty="0">
                <a:latin typeface="Times New Roman"/>
                <a:cs typeface="Times New Roman"/>
              </a:rPr>
              <a:t>sang</a:t>
            </a:r>
            <a:r>
              <a:rPr sz="1800" dirty="0">
                <a:latin typeface="Times New Roman"/>
                <a:cs typeface="Times New Roman"/>
              </a:rPr>
              <a:t> đại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“ta”?</a:t>
            </a:r>
            <a:endParaRPr sz="1800">
              <a:latin typeface="Times New Roman"/>
              <a:cs typeface="Times New Roman"/>
            </a:endParaRPr>
          </a:p>
          <a:p>
            <a:pPr marL="242570" indent="-230504">
              <a:lnSpc>
                <a:spcPct val="100000"/>
              </a:lnSpc>
              <a:spcBef>
                <a:spcPts val="530"/>
              </a:spcBef>
              <a:buFont typeface="Times New Roman"/>
              <a:buAutoNum type="arabicPeriod"/>
              <a:tabLst>
                <a:tab pos="243204" algn="l"/>
              </a:tabLst>
            </a:pP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dirty="0">
                <a:latin typeface="Times New Roman"/>
                <a:cs typeface="Times New Roman"/>
              </a:rPr>
              <a:t> có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trên?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  <a:buFont typeface="Times New Roman"/>
              <a:buAutoNum type="arabicPeriod" startAt="4"/>
              <a:tabLst>
                <a:tab pos="241935" algn="l"/>
              </a:tabLst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chương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9,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bài</a:t>
            </a:r>
            <a:r>
              <a:rPr sz="1800" dirty="0">
                <a:latin typeface="Times New Roman"/>
                <a:cs typeface="Times New Roman"/>
              </a:rPr>
              <a:t> thơ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hình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chim,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hoa, </a:t>
            </a:r>
            <a:r>
              <a:rPr sz="1800" spc="-5" dirty="0">
                <a:latin typeface="Times New Roman"/>
                <a:cs typeface="Times New Roman"/>
              </a:rPr>
              <a:t>em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hãy chép </a:t>
            </a:r>
            <a:r>
              <a:rPr sz="1800" spc="5" dirty="0">
                <a:latin typeface="Times New Roman"/>
                <a:cs typeface="Times New Roman"/>
              </a:rPr>
              <a:t>lại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câu thơ </a:t>
            </a:r>
            <a:r>
              <a:rPr sz="1800" spc="-5" dirty="0">
                <a:latin typeface="Times New Roman"/>
                <a:cs typeface="Times New Roman"/>
              </a:rPr>
              <a:t>mang </a:t>
            </a:r>
            <a:r>
              <a:rPr sz="1800" dirty="0">
                <a:latin typeface="Times New Roman"/>
                <a:cs typeface="Times New Roman"/>
              </a:rPr>
              <a:t>hình ảnh đó. </a:t>
            </a:r>
            <a:r>
              <a:rPr sz="1800" spc="-5" dirty="0">
                <a:latin typeface="Times New Roman"/>
                <a:cs typeface="Times New Roman"/>
              </a:rPr>
              <a:t>Cho </a:t>
            </a:r>
            <a:r>
              <a:rPr sz="1800" dirty="0">
                <a:latin typeface="Times New Roman"/>
                <a:cs typeface="Times New Roman"/>
              </a:rPr>
              <a:t>biết </a:t>
            </a:r>
            <a:r>
              <a:rPr sz="1800" spc="-5" dirty="0">
                <a:latin typeface="Times New Roman"/>
                <a:cs typeface="Times New Roman"/>
              </a:rPr>
              <a:t>những câu </a:t>
            </a:r>
            <a:r>
              <a:rPr sz="1800" dirty="0">
                <a:latin typeface="Times New Roman"/>
                <a:cs typeface="Times New Roman"/>
              </a:rPr>
              <a:t>thơ ấy </a:t>
            </a:r>
            <a:r>
              <a:rPr sz="1800" spc="-5" dirty="0">
                <a:latin typeface="Times New Roman"/>
                <a:cs typeface="Times New Roman"/>
              </a:rPr>
              <a:t>nằm trong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dirty="0">
                <a:latin typeface="Times New Roman"/>
                <a:cs typeface="Times New Roman"/>
              </a:rPr>
              <a:t> giả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ai?</a:t>
            </a:r>
            <a:endParaRPr sz="1800" dirty="0">
              <a:latin typeface="Times New Roman"/>
              <a:cs typeface="Times New Roman"/>
            </a:endParaRPr>
          </a:p>
          <a:p>
            <a:pPr marL="242570" indent="-230504" algn="just">
              <a:lnSpc>
                <a:spcPct val="100000"/>
              </a:lnSpc>
              <a:spcBef>
                <a:spcPts val="540"/>
              </a:spcBef>
              <a:buFont typeface="Times New Roman"/>
              <a:buAutoNum type="arabicPeriod" startAt="4"/>
              <a:tabLst>
                <a:tab pos="243204" algn="l"/>
              </a:tabLst>
            </a:pP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10</a:t>
            </a:r>
            <a:r>
              <a:rPr sz="1800" spc="-5" dirty="0">
                <a:latin typeface="Times New Roman"/>
                <a:cs typeface="Times New Roman"/>
              </a:rPr>
              <a:t> đến</a:t>
            </a:r>
            <a:r>
              <a:rPr sz="1800" dirty="0">
                <a:latin typeface="Times New Roman"/>
                <a:cs typeface="Times New Roman"/>
              </a:rPr>
              <a:t> 15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nêu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" dirty="0">
                <a:latin typeface="Times New Roman"/>
                <a:cs typeface="Times New Roman"/>
              </a:rPr>
              <a:t> trên?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giải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 algn="just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tác</a:t>
            </a:r>
            <a:r>
              <a:rPr sz="1800" dirty="0">
                <a:latin typeface="Times New Roman"/>
                <a:cs typeface="Times New Roman"/>
              </a:rPr>
              <a:t> phẩm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“Mùa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dirty="0">
                <a:latin typeface="Times New Roman"/>
                <a:cs typeface="Times New Roman"/>
              </a:rPr>
              <a:t> nho</a:t>
            </a:r>
            <a:r>
              <a:rPr sz="1800" spc="-5" dirty="0">
                <a:latin typeface="Times New Roman"/>
                <a:cs typeface="Times New Roman"/>
              </a:rPr>
              <a:t> nhỏ”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5" dirty="0">
                <a:latin typeface="Times New Roman"/>
                <a:cs typeface="Times New Roman"/>
              </a:rPr>
              <a:t> Hải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ts val="2700"/>
              </a:lnSpc>
              <a:spcBef>
                <a:spcPts val="165"/>
              </a:spcBef>
              <a:buAutoNum type="arabicPeriod"/>
              <a:tabLst>
                <a:tab pos="243840" algn="l"/>
              </a:tabLst>
            </a:pP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giả </a:t>
            </a:r>
            <a:r>
              <a:rPr sz="1800" dirty="0">
                <a:latin typeface="Times New Roman"/>
                <a:cs typeface="Times New Roman"/>
              </a:rPr>
              <a:t>muốn chuyển từ </a:t>
            </a:r>
            <a:r>
              <a:rPr sz="1800" spc="-5" dirty="0">
                <a:latin typeface="Times New Roman"/>
                <a:cs typeface="Times New Roman"/>
              </a:rPr>
              <a:t>cái riêng </a:t>
            </a:r>
            <a:r>
              <a:rPr sz="1800" dirty="0">
                <a:latin typeface="Times New Roman"/>
                <a:cs typeface="Times New Roman"/>
              </a:rPr>
              <a:t>sang cái </a:t>
            </a:r>
            <a:r>
              <a:rPr sz="1800" spc="-5" dirty="0">
                <a:latin typeface="Times New Roman"/>
                <a:cs typeface="Times New Roman"/>
              </a:rPr>
              <a:t>chung, </a:t>
            </a:r>
            <a:r>
              <a:rPr sz="1800" spc="1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cái cá </a:t>
            </a:r>
            <a:r>
              <a:rPr sz="1800" dirty="0">
                <a:latin typeface="Times New Roman"/>
                <a:cs typeface="Times New Roman"/>
              </a:rPr>
              <a:t>nhân sang cái </a:t>
            </a:r>
            <a:r>
              <a:rPr sz="1800" spc="5" dirty="0">
                <a:latin typeface="Times New Roman"/>
                <a:cs typeface="Times New Roman"/>
              </a:rPr>
              <a:t>cộng </a:t>
            </a:r>
            <a:r>
              <a:rPr sz="1800" spc="-5" dirty="0">
                <a:latin typeface="Times New Roman"/>
                <a:cs typeface="Times New Roman"/>
              </a:rPr>
              <a:t>động </a:t>
            </a: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phù</a:t>
            </a:r>
            <a:r>
              <a:rPr sz="1800" spc="-5" dirty="0">
                <a:latin typeface="Times New Roman"/>
                <a:cs typeface="Times New Roman"/>
              </a:rPr>
              <a:t> hợp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mạch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nguyệt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hòa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dâng</a:t>
            </a:r>
            <a:r>
              <a:rPr sz="1800" spc="-5" dirty="0">
                <a:latin typeface="Times New Roman"/>
                <a:cs typeface="Times New Roman"/>
              </a:rPr>
              <a:t> hiến</a:t>
            </a:r>
            <a:r>
              <a:rPr sz="1800" dirty="0">
                <a:latin typeface="Times New Roman"/>
                <a:cs typeface="Times New Roman"/>
              </a:rPr>
              <a:t> 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</a:p>
          <a:p>
            <a:pPr marL="12700" marR="6350">
              <a:lnSpc>
                <a:spcPct val="124400"/>
              </a:lnSpc>
              <a:buChar char="-"/>
              <a:tabLst>
                <a:tab pos="141605" algn="l"/>
              </a:tabLst>
            </a:pPr>
            <a:r>
              <a:rPr sz="1800" dirty="0">
                <a:latin typeface="Times New Roman"/>
                <a:cs typeface="Times New Roman"/>
              </a:rPr>
              <a:t>Điệp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“ta”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nhịp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dồn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dập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vọng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hiến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dị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 </a:t>
            </a:r>
            <a:r>
              <a:rPr sz="1800" dirty="0">
                <a:latin typeface="Times New Roman"/>
                <a:cs typeface="Times New Roman"/>
              </a:rPr>
              <a:t>đó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niệm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</a:t>
            </a:r>
            <a:r>
              <a:rPr sz="1800" dirty="0">
                <a:latin typeface="Times New Roman"/>
                <a:cs typeface="Times New Roman"/>
              </a:rPr>
              <a:t> thiết 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5" dirty="0">
                <a:latin typeface="Times New Roman"/>
                <a:cs typeface="Times New Roman"/>
              </a:rPr>
              <a:t> thơ,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 mạng gắn bó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dân.</a:t>
            </a:r>
            <a:endParaRPr sz="1800" dirty="0">
              <a:latin typeface="Times New Roman"/>
              <a:cs typeface="Times New Roman"/>
            </a:endParaRPr>
          </a:p>
          <a:p>
            <a:pPr marL="12700" marR="7620">
              <a:lnSpc>
                <a:spcPct val="124400"/>
              </a:lnSpc>
              <a:spcBef>
                <a:spcPts val="15"/>
              </a:spcBef>
              <a:buChar char="-"/>
              <a:tabLst>
                <a:tab pos="151765" algn="l"/>
              </a:tabLst>
            </a:pP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“mùa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nhỏ”,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mỗi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hiến.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muốn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5" dirty="0">
                <a:latin typeface="Times New Roman"/>
                <a:cs typeface="Times New Roman"/>
              </a:rPr>
              <a:t> góp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dirty="0">
                <a:latin typeface="Times New Roman"/>
                <a:cs typeface="Times New Roman"/>
              </a:rPr>
              <a:t> mùa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đất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690"/>
              </a:lnSpc>
              <a:spcBef>
                <a:spcPts val="175"/>
              </a:spcBef>
              <a:buChar char="-"/>
              <a:tabLst>
                <a:tab pos="146050" algn="l"/>
              </a:tabLst>
            </a:pPr>
            <a:r>
              <a:rPr sz="1800" spc="-5" dirty="0">
                <a:latin typeface="Times New Roman"/>
                <a:cs typeface="Times New Roman"/>
              </a:rPr>
              <a:t>Nghệ thuật điệp ngữ </a:t>
            </a:r>
            <a:r>
              <a:rPr sz="1800" dirty="0">
                <a:latin typeface="Times New Roman"/>
                <a:cs typeface="Times New Roman"/>
              </a:rPr>
              <a:t>“dù là” </a:t>
            </a:r>
            <a:r>
              <a:rPr sz="1800" spc="-10" dirty="0">
                <a:latin typeface="Times New Roman"/>
                <a:cs typeface="Times New Roman"/>
              </a:rPr>
              <a:t>như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lời quyết tâm, </a:t>
            </a:r>
            <a:r>
              <a:rPr sz="1800" dirty="0">
                <a:latin typeface="Times New Roman"/>
                <a:cs typeface="Times New Roman"/>
              </a:rPr>
              <a:t>lời </a:t>
            </a:r>
            <a:r>
              <a:rPr sz="1800" spc="-5" dirty="0">
                <a:latin typeface="Times New Roman"/>
                <a:cs typeface="Times New Roman"/>
              </a:rPr>
              <a:t>hứa </a:t>
            </a:r>
            <a:r>
              <a:rPr sz="1800" spc="-10" dirty="0">
                <a:latin typeface="Times New Roman"/>
                <a:cs typeface="Times New Roman"/>
              </a:rPr>
              <a:t>sẽ </a:t>
            </a:r>
            <a:r>
              <a:rPr sz="1800" spc="-5" dirty="0">
                <a:latin typeface="Times New Roman"/>
                <a:cs typeface="Times New Roman"/>
              </a:rPr>
              <a:t>mãi </a:t>
            </a:r>
            <a:r>
              <a:rPr sz="1800" dirty="0">
                <a:latin typeface="Times New Roman"/>
                <a:cs typeface="Times New Roman"/>
              </a:rPr>
              <a:t>cống </a:t>
            </a:r>
            <a:r>
              <a:rPr sz="1800" spc="-5" dirty="0">
                <a:latin typeface="Times New Roman"/>
                <a:cs typeface="Times New Roman"/>
              </a:rPr>
              <a:t>hiến bất </a:t>
            </a:r>
            <a:r>
              <a:rPr sz="1800" dirty="0">
                <a:latin typeface="Times New Roman"/>
                <a:cs typeface="Times New Roman"/>
              </a:rPr>
              <a:t>chấp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thay</a:t>
            </a:r>
            <a:r>
              <a:rPr sz="1800" spc="-5" dirty="0">
                <a:latin typeface="Times New Roman"/>
                <a:cs typeface="Times New Roman"/>
              </a:rPr>
              <a:t> đổi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gian.</a:t>
            </a:r>
            <a:endParaRPr sz="1800" dirty="0">
              <a:latin typeface="Times New Roman"/>
              <a:cs typeface="Times New Roman"/>
            </a:endParaRPr>
          </a:p>
          <a:p>
            <a:pPr marL="139065" indent="-127000">
              <a:lnSpc>
                <a:spcPct val="100000"/>
              </a:lnSpc>
              <a:spcBef>
                <a:spcPts val="350"/>
              </a:spcBef>
              <a:buChar char="-"/>
              <a:tabLst>
                <a:tab pos="139700" algn="l"/>
              </a:tabLst>
            </a:pP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thuật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hoán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“dù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tuổi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mươi”,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“dù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tóc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bạc”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nhằm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đổi,</a:t>
            </a:r>
            <a:r>
              <a:rPr sz="1800" dirty="0">
                <a:latin typeface="Times New Roman"/>
                <a:cs typeface="Times New Roman"/>
              </a:rPr>
              <a:t> dù khi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già,</a:t>
            </a:r>
            <a:r>
              <a:rPr sz="1800" dirty="0">
                <a:latin typeface="Times New Roman"/>
                <a:cs typeface="Times New Roman"/>
              </a:rPr>
              <a:t> vẫn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mãi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dirty="0">
                <a:latin typeface="Times New Roman"/>
                <a:cs typeface="Times New Roman"/>
              </a:rPr>
              <a:t> nguyện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dirty="0">
                <a:latin typeface="Times New Roman"/>
                <a:cs typeface="Times New Roman"/>
              </a:rPr>
              <a:t> dâng hiến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dirty="0">
                <a:latin typeface="Times New Roman"/>
                <a:cs typeface="Times New Roman"/>
              </a:rPr>
              <a:t> đời.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41935" indent="-229870">
              <a:lnSpc>
                <a:spcPct val="100000"/>
              </a:lnSpc>
              <a:spcBef>
                <a:spcPts val="625"/>
              </a:spcBef>
              <a:buAutoNum type="arabicPeriod" startAt="4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trong </a:t>
            </a:r>
            <a:r>
              <a:rPr sz="1800" spc="-5" dirty="0">
                <a:latin typeface="Times New Roman"/>
                <a:cs typeface="Times New Roman"/>
              </a:rPr>
              <a:t>bài </a:t>
            </a:r>
            <a:r>
              <a:rPr sz="1800" dirty="0">
                <a:latin typeface="Times New Roman"/>
                <a:cs typeface="Times New Roman"/>
              </a:rPr>
              <a:t>“Viếng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lăng </a:t>
            </a:r>
            <a:r>
              <a:rPr sz="1800" spc="-5" dirty="0">
                <a:latin typeface="Times New Roman"/>
                <a:cs typeface="Times New Roman"/>
              </a:rPr>
              <a:t>Bác” của</a:t>
            </a:r>
            <a:r>
              <a:rPr sz="1800" dirty="0">
                <a:latin typeface="Times New Roman"/>
                <a:cs typeface="Times New Roman"/>
              </a:rPr>
              <a:t> Viễn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Phương:</a:t>
            </a:r>
            <a:endParaRPr sz="1800">
              <a:latin typeface="Times New Roman"/>
              <a:cs typeface="Times New Roman"/>
            </a:endParaRPr>
          </a:p>
          <a:p>
            <a:pPr marL="70485" marR="4504690">
              <a:lnSpc>
                <a:spcPct val="124400"/>
              </a:lnSpc>
            </a:pPr>
            <a:r>
              <a:rPr sz="1800" i="1" dirty="0">
                <a:latin typeface="Times New Roman"/>
                <a:cs typeface="Times New Roman"/>
              </a:rPr>
              <a:t>Muốn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chim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hót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quanh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lăng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Bác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Muốn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đóa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tỏa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hương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đâu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đây.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 startAt="5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Tham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khảo:</a:t>
            </a:r>
            <a:endParaRPr sz="180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ct val="124600"/>
              </a:lnSpc>
            </a:pPr>
            <a:r>
              <a:rPr sz="1800" i="1" spc="-5" dirty="0">
                <a:latin typeface="Times New Roman"/>
                <a:cs typeface="Times New Roman"/>
              </a:rPr>
              <a:t>Thanh Hải </a:t>
            </a:r>
            <a:r>
              <a:rPr sz="1800" i="1" dirty="0">
                <a:latin typeface="Times New Roman"/>
                <a:cs typeface="Times New Roman"/>
              </a:rPr>
              <a:t>là nhà thơ xứ </a:t>
            </a:r>
            <a:r>
              <a:rPr sz="1800" i="1" spc="-5" dirty="0">
                <a:latin typeface="Times New Roman"/>
                <a:cs typeface="Times New Roman"/>
              </a:rPr>
              <a:t>Huế. </a:t>
            </a:r>
            <a:r>
              <a:rPr sz="1800" i="1" dirty="0">
                <a:latin typeface="Times New Roman"/>
                <a:cs typeface="Times New Roman"/>
              </a:rPr>
              <a:t>Vùng </a:t>
            </a:r>
            <a:r>
              <a:rPr sz="1800" i="1" spc="-10" dirty="0">
                <a:latin typeface="Times New Roman"/>
                <a:cs typeface="Times New Roman"/>
              </a:rPr>
              <a:t>đất </a:t>
            </a:r>
            <a:r>
              <a:rPr sz="1800" i="1" spc="-5" dirty="0">
                <a:latin typeface="Times New Roman"/>
                <a:cs typeface="Times New Roman"/>
              </a:rPr>
              <a:t>hữu tình với </a:t>
            </a:r>
            <a:r>
              <a:rPr sz="1800" i="1" dirty="0">
                <a:latin typeface="Times New Roman"/>
                <a:cs typeface="Times New Roman"/>
              </a:rPr>
              <a:t>con </a:t>
            </a:r>
            <a:r>
              <a:rPr sz="1800" i="1" spc="-5" dirty="0">
                <a:latin typeface="Times New Roman"/>
                <a:cs typeface="Times New Roman"/>
              </a:rPr>
              <a:t>sông Hương </a:t>
            </a:r>
            <a:r>
              <a:rPr sz="1800" i="1" dirty="0">
                <a:latin typeface="Times New Roman"/>
                <a:cs typeface="Times New Roman"/>
              </a:rPr>
              <a:t>thơ mộng và </a:t>
            </a:r>
            <a:r>
              <a:rPr sz="1800" i="1" spc="-5" dirty="0">
                <a:latin typeface="Times New Roman"/>
                <a:cs typeface="Times New Roman"/>
              </a:rPr>
              <a:t>núi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Ngự </a:t>
            </a:r>
            <a:r>
              <a:rPr sz="1800" i="1" dirty="0">
                <a:latin typeface="Times New Roman"/>
                <a:cs typeface="Times New Roman"/>
              </a:rPr>
              <a:t>Bình trang nghiêm vun đắp cho hồn thơ </a:t>
            </a:r>
            <a:r>
              <a:rPr sz="1800" i="1" spc="-5" dirty="0">
                <a:latin typeface="Times New Roman"/>
                <a:cs typeface="Times New Roman"/>
              </a:rPr>
              <a:t>Thanh </a:t>
            </a:r>
            <a:r>
              <a:rPr sz="1800" i="1" dirty="0">
                <a:latin typeface="Times New Roman"/>
                <a:cs typeface="Times New Roman"/>
              </a:rPr>
              <a:t>Hải </a:t>
            </a:r>
            <a:r>
              <a:rPr sz="1800" i="1" spc="-5" dirty="0">
                <a:latin typeface="Times New Roman"/>
                <a:cs typeface="Times New Roman"/>
              </a:rPr>
              <a:t>bay </a:t>
            </a:r>
            <a:r>
              <a:rPr sz="1800" i="1" dirty="0">
                <a:latin typeface="Times New Roman"/>
                <a:cs typeface="Times New Roman"/>
              </a:rPr>
              <a:t>cao. Vốn trưởng </a:t>
            </a:r>
            <a:r>
              <a:rPr sz="1800" i="1" spc="-5" dirty="0">
                <a:latin typeface="Times New Roman"/>
                <a:cs typeface="Times New Roman"/>
              </a:rPr>
              <a:t>thành </a:t>
            </a:r>
            <a:r>
              <a:rPr sz="1800" i="1" dirty="0">
                <a:latin typeface="Times New Roman"/>
                <a:cs typeface="Times New Roman"/>
              </a:rPr>
              <a:t>trong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hai cuộc kháng chiến, Thanh Hải là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dirty="0">
                <a:latin typeface="Times New Roman"/>
                <a:cs typeface="Times New Roman"/>
              </a:rPr>
              <a:t>có </a:t>
            </a:r>
            <a:r>
              <a:rPr sz="1800" i="1" spc="-5" dirty="0">
                <a:latin typeface="Times New Roman"/>
                <a:cs typeface="Times New Roman"/>
              </a:rPr>
              <a:t>công </a:t>
            </a:r>
            <a:r>
              <a:rPr sz="1800" i="1" dirty="0">
                <a:latin typeface="Times New Roman"/>
                <a:cs typeface="Times New Roman"/>
              </a:rPr>
              <a:t>đầu trong </a:t>
            </a:r>
            <a:r>
              <a:rPr sz="1800" i="1" spc="-5" dirty="0">
                <a:latin typeface="Times New Roman"/>
                <a:cs typeface="Times New Roman"/>
              </a:rPr>
              <a:t>việc </a:t>
            </a:r>
            <a:r>
              <a:rPr sz="1800" i="1" dirty="0">
                <a:latin typeface="Times New Roman"/>
                <a:cs typeface="Times New Roman"/>
              </a:rPr>
              <a:t>xây dựng nền văn học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cách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mạng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miền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Nam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thời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chống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Mỹ.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Những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tác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phẩm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ông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bao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thế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hệ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bạn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đọc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nhắc </a:t>
            </a:r>
            <a:r>
              <a:rPr sz="1800" i="1" spc="-5" dirty="0">
                <a:latin typeface="Times New Roman"/>
                <a:cs typeface="Times New Roman"/>
              </a:rPr>
              <a:t>mãi </a:t>
            </a:r>
            <a:r>
              <a:rPr sz="1800" i="1" dirty="0">
                <a:latin typeface="Times New Roman"/>
                <a:cs typeface="Times New Roman"/>
              </a:rPr>
              <a:t>như “ Mồ anh hoa </a:t>
            </a:r>
            <a:r>
              <a:rPr sz="1800" i="1" spc="-5" dirty="0">
                <a:latin typeface="Times New Roman"/>
                <a:cs typeface="Times New Roman"/>
              </a:rPr>
              <a:t>nở”, “Những </a:t>
            </a:r>
            <a:r>
              <a:rPr sz="1800" i="1" dirty="0">
                <a:latin typeface="Times New Roman"/>
                <a:cs typeface="Times New Roman"/>
              </a:rPr>
              <a:t>đồng chí trung </a:t>
            </a:r>
            <a:r>
              <a:rPr sz="1800" i="1" spc="-5" dirty="0">
                <a:latin typeface="Times New Roman"/>
                <a:cs typeface="Times New Roman"/>
              </a:rPr>
              <a:t>kiên”. </a:t>
            </a:r>
            <a:r>
              <a:rPr sz="1800" i="1" dirty="0">
                <a:latin typeface="Times New Roman"/>
                <a:cs typeface="Times New Roman"/>
              </a:rPr>
              <a:t>Nhưng nhắc </a:t>
            </a:r>
            <a:r>
              <a:rPr sz="1800" i="1" spc="-5" dirty="0">
                <a:latin typeface="Times New Roman"/>
                <a:cs typeface="Times New Roman"/>
              </a:rPr>
              <a:t>đến </a:t>
            </a:r>
            <a:r>
              <a:rPr sz="1800" i="1" dirty="0">
                <a:latin typeface="Times New Roman"/>
                <a:cs typeface="Times New Roman"/>
              </a:rPr>
              <a:t>thơ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Thanh </a:t>
            </a:r>
            <a:r>
              <a:rPr sz="1800" i="1" spc="-5" dirty="0">
                <a:latin typeface="Times New Roman"/>
                <a:cs typeface="Times New Roman"/>
              </a:rPr>
              <a:t>Hải, người </a:t>
            </a:r>
            <a:r>
              <a:rPr sz="1800" i="1" dirty="0">
                <a:latin typeface="Times New Roman"/>
                <a:cs typeface="Times New Roman"/>
              </a:rPr>
              <a:t>ta thường </a:t>
            </a:r>
            <a:r>
              <a:rPr sz="1800" i="1" spc="-5" dirty="0">
                <a:latin typeface="Times New Roman"/>
                <a:cs typeface="Times New Roman"/>
              </a:rPr>
              <a:t>nghĩ ngay </a:t>
            </a:r>
            <a:r>
              <a:rPr sz="1800" i="1" dirty="0">
                <a:latin typeface="Times New Roman"/>
                <a:cs typeface="Times New Roman"/>
              </a:rPr>
              <a:t>đến bài </a:t>
            </a:r>
            <a:r>
              <a:rPr sz="1800" i="1" spc="-5" dirty="0">
                <a:latin typeface="Times New Roman"/>
                <a:cs typeface="Times New Roman"/>
              </a:rPr>
              <a:t>thơ “Mùa </a:t>
            </a:r>
            <a:r>
              <a:rPr sz="1800" i="1" dirty="0">
                <a:latin typeface="Times New Roman"/>
                <a:cs typeface="Times New Roman"/>
              </a:rPr>
              <a:t>xuân </a:t>
            </a:r>
            <a:r>
              <a:rPr sz="1800" i="1" spc="-5" dirty="0">
                <a:latin typeface="Times New Roman"/>
                <a:cs typeface="Times New Roman"/>
              </a:rPr>
              <a:t>nho </a:t>
            </a:r>
            <a:r>
              <a:rPr sz="1800" i="1" dirty="0">
                <a:latin typeface="Times New Roman"/>
                <a:cs typeface="Times New Roman"/>
              </a:rPr>
              <a:t>nhỏ”. </a:t>
            </a:r>
            <a:r>
              <a:rPr sz="1800" i="1" spc="-5" dirty="0">
                <a:latin typeface="Times New Roman"/>
                <a:cs typeface="Times New Roman"/>
              </a:rPr>
              <a:t>Tác phẩm được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nhà thơ </a:t>
            </a:r>
            <a:r>
              <a:rPr sz="1800" i="1" spc="-5" dirty="0">
                <a:latin typeface="Times New Roman"/>
                <a:cs typeface="Times New Roman"/>
              </a:rPr>
              <a:t>sáng tác </a:t>
            </a:r>
            <a:r>
              <a:rPr sz="1800" i="1" dirty="0">
                <a:latin typeface="Times New Roman"/>
                <a:cs typeface="Times New Roman"/>
              </a:rPr>
              <a:t>trong khi </a:t>
            </a:r>
            <a:r>
              <a:rPr sz="1800" i="1" spc="5" dirty="0">
                <a:latin typeface="Times New Roman"/>
                <a:cs typeface="Times New Roman"/>
              </a:rPr>
              <a:t>nằm </a:t>
            </a:r>
            <a:r>
              <a:rPr sz="1800" i="1" dirty="0">
                <a:latin typeface="Times New Roman"/>
                <a:cs typeface="Times New Roman"/>
              </a:rPr>
              <a:t>trên </a:t>
            </a:r>
            <a:r>
              <a:rPr sz="1800" i="1" spc="-5" dirty="0">
                <a:latin typeface="Times New Roman"/>
                <a:cs typeface="Times New Roman"/>
              </a:rPr>
              <a:t>giường bệnh, </a:t>
            </a:r>
            <a:r>
              <a:rPr sz="1800" i="1" dirty="0">
                <a:latin typeface="Times New Roman"/>
                <a:cs typeface="Times New Roman"/>
              </a:rPr>
              <a:t>trước khi </a:t>
            </a:r>
            <a:r>
              <a:rPr sz="1800" i="1" spc="-5" dirty="0">
                <a:latin typeface="Times New Roman"/>
                <a:cs typeface="Times New Roman"/>
              </a:rPr>
              <a:t>mất ít </a:t>
            </a:r>
            <a:r>
              <a:rPr sz="1800" i="1" dirty="0">
                <a:latin typeface="Times New Roman"/>
                <a:cs typeface="Times New Roman"/>
              </a:rPr>
              <a:t>lâu. </a:t>
            </a:r>
            <a:r>
              <a:rPr sz="1800" i="1" spc="-5" dirty="0">
                <a:latin typeface="Times New Roman"/>
                <a:cs typeface="Times New Roman"/>
              </a:rPr>
              <a:t>Đó </a:t>
            </a:r>
            <a:r>
              <a:rPr sz="1800" i="1" dirty="0">
                <a:latin typeface="Times New Roman"/>
                <a:cs typeface="Times New Roman"/>
              </a:rPr>
              <a:t>là </a:t>
            </a:r>
            <a:r>
              <a:rPr sz="1800" i="1" spc="-5" dirty="0">
                <a:latin typeface="Times New Roman"/>
                <a:cs typeface="Times New Roman"/>
              </a:rPr>
              <a:t>tiếng </a:t>
            </a:r>
            <a:r>
              <a:rPr sz="1800" i="1" dirty="0">
                <a:latin typeface="Times New Roman"/>
                <a:cs typeface="Times New Roman"/>
              </a:rPr>
              <a:t>lòng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 nhà thơ </a:t>
            </a:r>
            <a:r>
              <a:rPr sz="1800" i="1" spc="-5" dirty="0">
                <a:latin typeface="Times New Roman"/>
                <a:cs typeface="Times New Roman"/>
              </a:rPr>
              <a:t>trước </a:t>
            </a:r>
            <a:r>
              <a:rPr sz="1800" i="1" dirty="0">
                <a:latin typeface="Times New Roman"/>
                <a:cs typeface="Times New Roman"/>
              </a:rPr>
              <a:t>vẻ </a:t>
            </a:r>
            <a:r>
              <a:rPr sz="1800" i="1" spc="-5" dirty="0">
                <a:latin typeface="Times New Roman"/>
                <a:cs typeface="Times New Roman"/>
              </a:rPr>
              <a:t>đẹp </a:t>
            </a:r>
            <a:r>
              <a:rPr sz="1800" i="1" dirty="0">
                <a:latin typeface="Times New Roman"/>
                <a:cs typeface="Times New Roman"/>
              </a:rPr>
              <a:t>của </a:t>
            </a:r>
            <a:r>
              <a:rPr sz="1800" i="1" spc="-5" dirty="0">
                <a:latin typeface="Times New Roman"/>
                <a:cs typeface="Times New Roman"/>
              </a:rPr>
              <a:t>thiên </a:t>
            </a:r>
            <a:r>
              <a:rPr sz="1800" i="1" dirty="0">
                <a:latin typeface="Times New Roman"/>
                <a:cs typeface="Times New Roman"/>
              </a:rPr>
              <a:t>nhiên, </a:t>
            </a:r>
            <a:r>
              <a:rPr sz="1800" i="1" spc="-5" dirty="0">
                <a:latin typeface="Times New Roman"/>
                <a:cs typeface="Times New Roman"/>
              </a:rPr>
              <a:t>nhịp sống </a:t>
            </a:r>
            <a:r>
              <a:rPr sz="1800" i="1" dirty="0">
                <a:latin typeface="Times New Roman"/>
                <a:cs typeface="Times New Roman"/>
              </a:rPr>
              <a:t>của đất </a:t>
            </a:r>
            <a:r>
              <a:rPr sz="1800" i="1" spc="-5" dirty="0">
                <a:latin typeface="Times New Roman"/>
                <a:cs typeface="Times New Roman"/>
              </a:rPr>
              <a:t>nước </a:t>
            </a:r>
            <a:r>
              <a:rPr sz="1800" i="1" dirty="0">
                <a:latin typeface="Times New Roman"/>
                <a:cs typeface="Times New Roman"/>
              </a:rPr>
              <a:t>vào xuân. Đặc </a:t>
            </a:r>
            <a:r>
              <a:rPr sz="1800" i="1" spc="-5" dirty="0">
                <a:latin typeface="Times New Roman"/>
                <a:cs typeface="Times New Roman"/>
              </a:rPr>
              <a:t>biệt hơn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nữa,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nhà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thơ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bày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tỏ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ước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vọng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được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hòa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nhập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hiến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dâng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cuộc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đời,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mùa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xuân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chung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 dân </a:t>
            </a:r>
            <a:r>
              <a:rPr sz="1800" i="1" spc="-5" dirty="0">
                <a:latin typeface="Times New Roman"/>
                <a:cs typeface="Times New Roman"/>
              </a:rPr>
              <a:t>tộc. Khát </a:t>
            </a:r>
            <a:r>
              <a:rPr sz="1800" i="1" dirty="0">
                <a:latin typeface="Times New Roman"/>
                <a:cs typeface="Times New Roman"/>
              </a:rPr>
              <a:t>vọng </a:t>
            </a:r>
            <a:r>
              <a:rPr sz="1800" i="1" spc="-10" dirty="0">
                <a:latin typeface="Times New Roman"/>
                <a:cs typeface="Times New Roman"/>
              </a:rPr>
              <a:t>ấy </a:t>
            </a:r>
            <a:r>
              <a:rPr sz="1800" i="1" spc="-5" dirty="0">
                <a:latin typeface="Times New Roman"/>
                <a:cs typeface="Times New Roman"/>
              </a:rPr>
              <a:t>được </a:t>
            </a:r>
            <a:r>
              <a:rPr sz="1800" i="1" dirty="0">
                <a:latin typeface="Times New Roman"/>
                <a:cs typeface="Times New Roman"/>
              </a:rPr>
              <a:t>Thanh </a:t>
            </a:r>
            <a:r>
              <a:rPr sz="1800" i="1" spc="-5" dirty="0">
                <a:latin typeface="Times New Roman"/>
                <a:cs typeface="Times New Roman"/>
              </a:rPr>
              <a:t>Hải thể </a:t>
            </a:r>
            <a:r>
              <a:rPr sz="1800" i="1" dirty="0">
                <a:latin typeface="Times New Roman"/>
                <a:cs typeface="Times New Roman"/>
              </a:rPr>
              <a:t>hiện </a:t>
            </a:r>
            <a:r>
              <a:rPr sz="1800" i="1" spc="-5" dirty="0">
                <a:latin typeface="Times New Roman"/>
                <a:cs typeface="Times New Roman"/>
              </a:rPr>
              <a:t>rõ </a:t>
            </a:r>
            <a:r>
              <a:rPr sz="1800" i="1" dirty="0">
                <a:latin typeface="Times New Roman"/>
                <a:cs typeface="Times New Roman"/>
              </a:rPr>
              <a:t>qua hai khổ bốn và năm của bài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thơ: </a:t>
            </a:r>
            <a:r>
              <a:rPr sz="1800" i="1" spc="-5" dirty="0">
                <a:latin typeface="Times New Roman"/>
                <a:cs typeface="Times New Roman"/>
              </a:rPr>
              <a:t>“Ta </a:t>
            </a:r>
            <a:r>
              <a:rPr sz="1800" i="1" dirty="0">
                <a:latin typeface="Times New Roman"/>
                <a:cs typeface="Times New Roman"/>
              </a:rPr>
              <a:t>làm </a:t>
            </a:r>
            <a:r>
              <a:rPr sz="1800" i="1" spc="-5" dirty="0">
                <a:latin typeface="Times New Roman"/>
                <a:cs typeface="Times New Roman"/>
              </a:rPr>
              <a:t>con </a:t>
            </a:r>
            <a:r>
              <a:rPr sz="1800" i="1" dirty="0">
                <a:latin typeface="Times New Roman"/>
                <a:cs typeface="Times New Roman"/>
              </a:rPr>
              <a:t>chim hót </a:t>
            </a:r>
            <a:r>
              <a:rPr sz="1800" i="1" spc="-5" dirty="0">
                <a:latin typeface="Times New Roman"/>
                <a:cs typeface="Times New Roman"/>
              </a:rPr>
              <a:t>Ta làm </a:t>
            </a:r>
            <a:r>
              <a:rPr sz="1800" i="1" spc="5" dirty="0">
                <a:latin typeface="Times New Roman"/>
                <a:cs typeface="Times New Roman"/>
              </a:rPr>
              <a:t>một </a:t>
            </a:r>
            <a:r>
              <a:rPr sz="1800" i="1" dirty="0">
                <a:latin typeface="Times New Roman"/>
                <a:cs typeface="Times New Roman"/>
              </a:rPr>
              <a:t>cành hoa </a:t>
            </a:r>
            <a:r>
              <a:rPr sz="1800" i="1" spc="-5" dirty="0">
                <a:latin typeface="Times New Roman"/>
                <a:cs typeface="Times New Roman"/>
              </a:rPr>
              <a:t>Ta </a:t>
            </a:r>
            <a:r>
              <a:rPr sz="1800" i="1" dirty="0">
                <a:latin typeface="Times New Roman"/>
                <a:cs typeface="Times New Roman"/>
              </a:rPr>
              <a:t>nhập vào </a:t>
            </a:r>
            <a:r>
              <a:rPr sz="1800" i="1" spc="-5" dirty="0">
                <a:latin typeface="Times New Roman"/>
                <a:cs typeface="Times New Roman"/>
              </a:rPr>
              <a:t>hòa </a:t>
            </a:r>
            <a:r>
              <a:rPr sz="1800" i="1" dirty="0">
                <a:latin typeface="Times New Roman"/>
                <a:cs typeface="Times New Roman"/>
              </a:rPr>
              <a:t>ca Một nốt </a:t>
            </a:r>
            <a:r>
              <a:rPr sz="1800" i="1" spc="-5" dirty="0">
                <a:latin typeface="Times New Roman"/>
                <a:cs typeface="Times New Roman"/>
              </a:rPr>
              <a:t>trầm </a:t>
            </a:r>
            <a:r>
              <a:rPr sz="1800" i="1" dirty="0">
                <a:latin typeface="Times New Roman"/>
                <a:cs typeface="Times New Roman"/>
              </a:rPr>
              <a:t>xao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xuyến. Một </a:t>
            </a:r>
            <a:r>
              <a:rPr sz="1800" i="1" dirty="0">
                <a:latin typeface="Times New Roman"/>
                <a:cs typeface="Times New Roman"/>
              </a:rPr>
              <a:t>mùa xuân nho nhỏ </a:t>
            </a:r>
            <a:r>
              <a:rPr sz="1800" i="1" spc="-5" dirty="0">
                <a:latin typeface="Times New Roman"/>
                <a:cs typeface="Times New Roman"/>
              </a:rPr>
              <a:t>Lặng </a:t>
            </a:r>
            <a:r>
              <a:rPr sz="1800" i="1" dirty="0">
                <a:latin typeface="Times New Roman"/>
                <a:cs typeface="Times New Roman"/>
              </a:rPr>
              <a:t>lẽ dâng cho đời </a:t>
            </a:r>
            <a:r>
              <a:rPr sz="1800" i="1" spc="-5" dirty="0">
                <a:latin typeface="Times New Roman"/>
                <a:cs typeface="Times New Roman"/>
              </a:rPr>
              <a:t>Dù </a:t>
            </a:r>
            <a:r>
              <a:rPr sz="1800" i="1" dirty="0">
                <a:latin typeface="Times New Roman"/>
                <a:cs typeface="Times New Roman"/>
              </a:rPr>
              <a:t>là tuổi hai </a:t>
            </a:r>
            <a:r>
              <a:rPr sz="1800" i="1" spc="-5" dirty="0">
                <a:latin typeface="Times New Roman"/>
                <a:cs typeface="Times New Roman"/>
              </a:rPr>
              <a:t>mươi Dù </a:t>
            </a:r>
            <a:r>
              <a:rPr sz="1800" i="1" dirty="0">
                <a:latin typeface="Times New Roman"/>
                <a:cs typeface="Times New Roman"/>
              </a:rPr>
              <a:t>là khi tóc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bạc…”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Trong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khí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thế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bừng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bừng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đất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vào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xuân,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tác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giả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cảm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nhận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một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i="1" spc="-5" dirty="0">
                <a:latin typeface="Times New Roman"/>
                <a:cs typeface="Times New Roman"/>
              </a:rPr>
              <a:t>mùa </a:t>
            </a:r>
            <a:r>
              <a:rPr sz="1800" i="1" dirty="0">
                <a:latin typeface="Times New Roman"/>
                <a:cs typeface="Times New Roman"/>
              </a:rPr>
              <a:t>xuân </a:t>
            </a:r>
            <a:r>
              <a:rPr sz="1800" i="1" spc="-5" dirty="0">
                <a:latin typeface="Times New Roman"/>
                <a:cs typeface="Times New Roman"/>
              </a:rPr>
              <a:t>trỗi dậy </a:t>
            </a:r>
            <a:r>
              <a:rPr sz="1800" i="1" dirty="0">
                <a:latin typeface="Times New Roman"/>
                <a:cs typeface="Times New Roman"/>
              </a:rPr>
              <a:t>từ </a:t>
            </a:r>
            <a:r>
              <a:rPr sz="1800" i="1" spc="-5" dirty="0">
                <a:latin typeface="Times New Roman"/>
                <a:cs typeface="Times New Roman"/>
              </a:rPr>
              <a:t>tâm </a:t>
            </a:r>
            <a:r>
              <a:rPr sz="1800" i="1" dirty="0">
                <a:latin typeface="Times New Roman"/>
                <a:cs typeface="Times New Roman"/>
              </a:rPr>
              <a:t>hồn </a:t>
            </a:r>
            <a:r>
              <a:rPr sz="1800" i="1" spc="-5" dirty="0">
                <a:latin typeface="Times New Roman"/>
                <a:cs typeface="Times New Roman"/>
              </a:rPr>
              <a:t>mình. Đó </a:t>
            </a:r>
            <a:r>
              <a:rPr sz="1800" i="1" dirty="0">
                <a:latin typeface="Times New Roman"/>
                <a:cs typeface="Times New Roman"/>
              </a:rPr>
              <a:t>là </a:t>
            </a:r>
            <a:r>
              <a:rPr sz="1800" i="1" spc="-5" dirty="0">
                <a:latin typeface="Times New Roman"/>
                <a:cs typeface="Times New Roman"/>
              </a:rPr>
              <a:t>mùa </a:t>
            </a:r>
            <a:r>
              <a:rPr sz="1800" i="1" dirty="0">
                <a:latin typeface="Times New Roman"/>
                <a:cs typeface="Times New Roman"/>
              </a:rPr>
              <a:t>xuân </a:t>
            </a:r>
            <a:r>
              <a:rPr sz="1800" i="1" spc="5" dirty="0">
                <a:latin typeface="Times New Roman"/>
                <a:cs typeface="Times New Roman"/>
              </a:rPr>
              <a:t>của </a:t>
            </a:r>
            <a:r>
              <a:rPr sz="1800" i="1" dirty="0">
                <a:latin typeface="Times New Roman"/>
                <a:cs typeface="Times New Roman"/>
              </a:rPr>
              <a:t>lòng </a:t>
            </a:r>
            <a:r>
              <a:rPr sz="1800" i="1" spc="-5" dirty="0">
                <a:latin typeface="Times New Roman"/>
                <a:cs typeface="Times New Roman"/>
              </a:rPr>
              <a:t>người, </a:t>
            </a:r>
            <a:r>
              <a:rPr sz="1800" i="1" dirty="0">
                <a:latin typeface="Times New Roman"/>
                <a:cs typeface="Times New Roman"/>
              </a:rPr>
              <a:t>mùa xuân </a:t>
            </a:r>
            <a:r>
              <a:rPr sz="1800" i="1" spc="5" dirty="0">
                <a:latin typeface="Times New Roman"/>
                <a:cs typeface="Times New Roman"/>
              </a:rPr>
              <a:t>của </a:t>
            </a:r>
            <a:r>
              <a:rPr sz="1800" i="1" spc="-5" dirty="0">
                <a:latin typeface="Times New Roman"/>
                <a:cs typeface="Times New Roman"/>
              </a:rPr>
              <a:t>sức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tươi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trẻ,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mùa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cống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hiến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hoà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nhập.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Tác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giả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mơ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một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giấc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mơ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vĩ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đại,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 </a:t>
            </a:r>
            <a:r>
              <a:rPr sz="1800" i="1" spc="-5" dirty="0">
                <a:latin typeface="Times New Roman"/>
                <a:cs typeface="Times New Roman"/>
              </a:rPr>
              <a:t>ước </a:t>
            </a:r>
            <a:r>
              <a:rPr sz="1800" i="1" dirty="0">
                <a:latin typeface="Times New Roman"/>
                <a:cs typeface="Times New Roman"/>
              </a:rPr>
              <a:t>vọng lớn lao, chỉ là </a:t>
            </a:r>
            <a:r>
              <a:rPr sz="1800" i="1" spc="-5" dirty="0">
                <a:latin typeface="Times New Roman"/>
                <a:cs typeface="Times New Roman"/>
              </a:rPr>
              <a:t>những </a:t>
            </a:r>
            <a:r>
              <a:rPr sz="1800" i="1" dirty="0">
                <a:latin typeface="Times New Roman"/>
                <a:cs typeface="Times New Roman"/>
              </a:rPr>
              <a:t>mong </a:t>
            </a:r>
            <a:r>
              <a:rPr sz="1800" i="1" spc="-5" dirty="0">
                <a:latin typeface="Times New Roman"/>
                <a:cs typeface="Times New Roman"/>
              </a:rPr>
              <a:t>muốn </a:t>
            </a:r>
            <a:r>
              <a:rPr sz="1800" i="1" dirty="0">
                <a:latin typeface="Times New Roman"/>
                <a:cs typeface="Times New Roman"/>
              </a:rPr>
              <a:t>đơn </a:t>
            </a:r>
            <a:r>
              <a:rPr sz="1800" i="1" spc="-5" dirty="0">
                <a:latin typeface="Times New Roman"/>
                <a:cs typeface="Times New Roman"/>
              </a:rPr>
              <a:t>sơ </a:t>
            </a:r>
            <a:r>
              <a:rPr sz="1800" i="1" dirty="0">
                <a:latin typeface="Times New Roman"/>
                <a:cs typeface="Times New Roman"/>
              </a:rPr>
              <a:t>bình </a:t>
            </a:r>
            <a:r>
              <a:rPr sz="1800" i="1" spc="-5" dirty="0">
                <a:latin typeface="Times New Roman"/>
                <a:cs typeface="Times New Roman"/>
              </a:rPr>
              <a:t>dị: “Ta </a:t>
            </a:r>
            <a:r>
              <a:rPr sz="1800" i="1" dirty="0">
                <a:latin typeface="Times New Roman"/>
                <a:cs typeface="Times New Roman"/>
              </a:rPr>
              <a:t>làm con </a:t>
            </a:r>
            <a:r>
              <a:rPr sz="1800" i="1" spc="-5" dirty="0">
                <a:latin typeface="Times New Roman"/>
                <a:cs typeface="Times New Roman"/>
              </a:rPr>
              <a:t>chim </a:t>
            </a:r>
            <a:r>
              <a:rPr sz="1800" i="1" dirty="0">
                <a:latin typeface="Times New Roman"/>
                <a:cs typeface="Times New Roman"/>
              </a:rPr>
              <a:t>hót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 làm một cành </a:t>
            </a:r>
            <a:r>
              <a:rPr sz="1800" i="1" dirty="0">
                <a:latin typeface="Times New Roman"/>
                <a:cs typeface="Times New Roman"/>
              </a:rPr>
              <a:t>hoa </a:t>
            </a:r>
            <a:r>
              <a:rPr sz="1800" i="1" spc="-5" dirty="0">
                <a:latin typeface="Times New Roman"/>
                <a:cs typeface="Times New Roman"/>
              </a:rPr>
              <a:t>Ta </a:t>
            </a:r>
            <a:r>
              <a:rPr sz="1800" i="1" dirty="0">
                <a:latin typeface="Times New Roman"/>
                <a:cs typeface="Times New Roman"/>
              </a:rPr>
              <a:t>nhập </a:t>
            </a:r>
            <a:r>
              <a:rPr sz="1800" i="1" spc="-5" dirty="0">
                <a:latin typeface="Times New Roman"/>
                <a:cs typeface="Times New Roman"/>
              </a:rPr>
              <a:t>vào </a:t>
            </a:r>
            <a:r>
              <a:rPr sz="1800" i="1" dirty="0">
                <a:latin typeface="Times New Roman"/>
                <a:cs typeface="Times New Roman"/>
              </a:rPr>
              <a:t>hòa ca </a:t>
            </a:r>
            <a:r>
              <a:rPr sz="1800" i="1" spc="-5" dirty="0">
                <a:latin typeface="Times New Roman"/>
                <a:cs typeface="Times New Roman"/>
              </a:rPr>
              <a:t>Một </a:t>
            </a:r>
            <a:r>
              <a:rPr sz="1800" i="1" dirty="0">
                <a:latin typeface="Times New Roman"/>
                <a:cs typeface="Times New Roman"/>
              </a:rPr>
              <a:t>nốt </a:t>
            </a:r>
            <a:r>
              <a:rPr sz="1800" i="1" spc="-5" dirty="0">
                <a:latin typeface="Times New Roman"/>
                <a:cs typeface="Times New Roman"/>
              </a:rPr>
              <a:t>trầm </a:t>
            </a:r>
            <a:r>
              <a:rPr sz="1800" i="1" dirty="0">
                <a:latin typeface="Times New Roman"/>
                <a:cs typeface="Times New Roman"/>
              </a:rPr>
              <a:t>xao xuyến.” Xin làm </a:t>
            </a:r>
            <a:r>
              <a:rPr sz="1800" i="1" spc="-5" dirty="0">
                <a:latin typeface="Times New Roman"/>
                <a:cs typeface="Times New Roman"/>
              </a:rPr>
              <a:t>một </a:t>
            </a:r>
            <a:r>
              <a:rPr sz="1800" i="1" dirty="0">
                <a:latin typeface="Times New Roman"/>
                <a:cs typeface="Times New Roman"/>
              </a:rPr>
              <a:t>tiếng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chim hót hoà </a:t>
            </a:r>
            <a:r>
              <a:rPr sz="1800" i="1" spc="-5" dirty="0">
                <a:latin typeface="Times New Roman"/>
                <a:cs typeface="Times New Roman"/>
              </a:rPr>
              <a:t>trong </a:t>
            </a:r>
            <a:r>
              <a:rPr sz="1800" i="1" dirty="0">
                <a:latin typeface="Times New Roman"/>
                <a:cs typeface="Times New Roman"/>
              </a:rPr>
              <a:t>muôn vạn </a:t>
            </a:r>
            <a:r>
              <a:rPr sz="1800" i="1" spc="-5" dirty="0">
                <a:latin typeface="Times New Roman"/>
                <a:cs typeface="Times New Roman"/>
              </a:rPr>
              <a:t>tiếng </a:t>
            </a:r>
            <a:r>
              <a:rPr sz="1800" i="1" dirty="0">
                <a:latin typeface="Times New Roman"/>
                <a:cs typeface="Times New Roman"/>
              </a:rPr>
              <a:t>chim </a:t>
            </a:r>
            <a:r>
              <a:rPr sz="1800" i="1" spc="-5" dirty="0">
                <a:latin typeface="Times New Roman"/>
                <a:cs typeface="Times New Roman"/>
              </a:rPr>
              <a:t>cất </a:t>
            </a:r>
            <a:r>
              <a:rPr sz="1800" i="1" dirty="0">
                <a:latin typeface="Times New Roman"/>
                <a:cs typeface="Times New Roman"/>
              </a:rPr>
              <a:t>cao tiếng hót chào </a:t>
            </a:r>
            <a:r>
              <a:rPr sz="1800" i="1" spc="-5" dirty="0">
                <a:latin typeface="Times New Roman"/>
                <a:cs typeface="Times New Roman"/>
              </a:rPr>
              <a:t>mừng </a:t>
            </a:r>
            <a:r>
              <a:rPr sz="1800" i="1" dirty="0">
                <a:latin typeface="Times New Roman"/>
                <a:cs typeface="Times New Roman"/>
              </a:rPr>
              <a:t>xuân </a:t>
            </a:r>
            <a:r>
              <a:rPr sz="1800" i="1" spc="-5" dirty="0">
                <a:latin typeface="Times New Roman"/>
                <a:cs typeface="Times New Roman"/>
              </a:rPr>
              <a:t>mới, xin làm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 </a:t>
            </a:r>
            <a:r>
              <a:rPr sz="1800" i="1" dirty="0">
                <a:latin typeface="Times New Roman"/>
                <a:cs typeface="Times New Roman"/>
              </a:rPr>
              <a:t>cành hoa trong muôn vạn </a:t>
            </a:r>
            <a:r>
              <a:rPr sz="1800" i="1" spc="-5" dirty="0">
                <a:latin typeface="Times New Roman"/>
                <a:cs typeface="Times New Roman"/>
              </a:rPr>
              <a:t>cánh </a:t>
            </a:r>
            <a:r>
              <a:rPr sz="1800" i="1" dirty="0">
                <a:latin typeface="Times New Roman"/>
                <a:cs typeface="Times New Roman"/>
              </a:rPr>
              <a:t>hoa </a:t>
            </a:r>
            <a:r>
              <a:rPr sz="1800" i="1" spc="-5" dirty="0">
                <a:latin typeface="Times New Roman"/>
                <a:cs typeface="Times New Roman"/>
              </a:rPr>
              <a:t>âm thầm </a:t>
            </a:r>
            <a:r>
              <a:rPr sz="1800" i="1" dirty="0">
                <a:latin typeface="Times New Roman"/>
                <a:cs typeface="Times New Roman"/>
              </a:rPr>
              <a:t>khoe </a:t>
            </a:r>
            <a:r>
              <a:rPr sz="1800" i="1" spc="-5" dirty="0">
                <a:latin typeface="Times New Roman"/>
                <a:cs typeface="Times New Roman"/>
              </a:rPr>
              <a:t>sắc </a:t>
            </a:r>
            <a:r>
              <a:rPr sz="1800" i="1" dirty="0">
                <a:latin typeface="Times New Roman"/>
                <a:cs typeface="Times New Roman"/>
              </a:rPr>
              <a:t>tỏa hương thơm cho cuộc </a:t>
            </a:r>
            <a:r>
              <a:rPr sz="1800" i="1" spc="-5" dirty="0">
                <a:latin typeface="Times New Roman"/>
                <a:cs typeface="Times New Roman"/>
              </a:rPr>
              <a:t>đời </a:t>
            </a:r>
            <a:r>
              <a:rPr sz="1800" i="1" dirty="0">
                <a:latin typeface="Times New Roman"/>
                <a:cs typeface="Times New Roman"/>
              </a:rPr>
              <a:t> chung, </a:t>
            </a:r>
            <a:r>
              <a:rPr sz="1800" i="1" spc="-5" dirty="0">
                <a:latin typeface="Times New Roman"/>
                <a:cs typeface="Times New Roman"/>
              </a:rPr>
              <a:t>xin làm một </a:t>
            </a:r>
            <a:r>
              <a:rPr sz="1800" i="1" dirty="0">
                <a:latin typeface="Times New Roman"/>
                <a:cs typeface="Times New Roman"/>
              </a:rPr>
              <a:t>nốt nhạc </a:t>
            </a:r>
            <a:r>
              <a:rPr sz="1800" i="1" spc="-5" dirty="0">
                <a:latin typeface="Times New Roman"/>
                <a:cs typeface="Times New Roman"/>
              </a:rPr>
              <a:t>trầm </a:t>
            </a:r>
            <a:r>
              <a:rPr sz="1800" i="1" dirty="0">
                <a:latin typeface="Times New Roman"/>
                <a:cs typeface="Times New Roman"/>
              </a:rPr>
              <a:t>trong bản </a:t>
            </a:r>
            <a:r>
              <a:rPr sz="1800" i="1" spc="-5" dirty="0">
                <a:latin typeface="Times New Roman"/>
                <a:cs typeface="Times New Roman"/>
              </a:rPr>
              <a:t>đồng </a:t>
            </a:r>
            <a:r>
              <a:rPr sz="1800" i="1" dirty="0">
                <a:latin typeface="Times New Roman"/>
                <a:cs typeface="Times New Roman"/>
              </a:rPr>
              <a:t>ca của dân tộc ca ngợi non </a:t>
            </a:r>
            <a:r>
              <a:rPr sz="1800" i="1" spc="-5" dirty="0">
                <a:latin typeface="Times New Roman"/>
                <a:cs typeface="Times New Roman"/>
              </a:rPr>
              <a:t>sông đất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 </a:t>
            </a:r>
            <a:r>
              <a:rPr sz="1800" i="1" dirty="0">
                <a:latin typeface="Times New Roman"/>
                <a:cs typeface="Times New Roman"/>
              </a:rPr>
              <a:t>đang đổi </a:t>
            </a:r>
            <a:r>
              <a:rPr sz="1800" i="1" spc="-10" dirty="0">
                <a:latin typeface="Times New Roman"/>
                <a:cs typeface="Times New Roman"/>
              </a:rPr>
              <a:t>mới. </a:t>
            </a:r>
            <a:r>
              <a:rPr sz="1800" i="1" spc="-5" dirty="0">
                <a:latin typeface="Times New Roman"/>
                <a:cs typeface="Times New Roman"/>
              </a:rPr>
              <a:t>Ước nguyện </a:t>
            </a:r>
            <a:r>
              <a:rPr sz="1800" i="1" dirty="0">
                <a:latin typeface="Times New Roman"/>
                <a:cs typeface="Times New Roman"/>
              </a:rPr>
              <a:t>của nhà thơ </a:t>
            </a:r>
            <a:r>
              <a:rPr sz="1800" i="1" spc="-5" dirty="0">
                <a:latin typeface="Times New Roman"/>
                <a:cs typeface="Times New Roman"/>
              </a:rPr>
              <a:t>sao mà </a:t>
            </a:r>
            <a:r>
              <a:rPr sz="1800" i="1" dirty="0">
                <a:latin typeface="Times New Roman"/>
                <a:cs typeface="Times New Roman"/>
              </a:rPr>
              <a:t>đáng yêu, </a:t>
            </a:r>
            <a:r>
              <a:rPr sz="1800" i="1" spc="-5" dirty="0">
                <a:latin typeface="Times New Roman"/>
                <a:cs typeface="Times New Roman"/>
              </a:rPr>
              <a:t>gần </a:t>
            </a:r>
            <a:r>
              <a:rPr sz="1800" i="1" dirty="0">
                <a:latin typeface="Times New Roman"/>
                <a:cs typeface="Times New Roman"/>
              </a:rPr>
              <a:t>gũi lạ kì. </a:t>
            </a:r>
            <a:r>
              <a:rPr sz="1800" i="1" spc="-5" dirty="0">
                <a:latin typeface="Times New Roman"/>
                <a:cs typeface="Times New Roman"/>
              </a:rPr>
              <a:t>Đó chính </a:t>
            </a:r>
            <a:r>
              <a:rPr sz="1800" i="1" dirty="0">
                <a:latin typeface="Times New Roman"/>
                <a:cs typeface="Times New Roman"/>
              </a:rPr>
              <a:t>là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sự </a:t>
            </a:r>
            <a:r>
              <a:rPr sz="1800" i="1" dirty="0">
                <a:latin typeface="Times New Roman"/>
                <a:cs typeface="Times New Roman"/>
              </a:rPr>
              <a:t>chiếu ứng </a:t>
            </a:r>
            <a:r>
              <a:rPr sz="1800" i="1" spc="-5" dirty="0">
                <a:latin typeface="Times New Roman"/>
                <a:cs typeface="Times New Roman"/>
              </a:rPr>
              <a:t>của </a:t>
            </a:r>
            <a:r>
              <a:rPr sz="1800" i="1" dirty="0">
                <a:latin typeface="Times New Roman"/>
                <a:cs typeface="Times New Roman"/>
              </a:rPr>
              <a:t>hình ảnh </a:t>
            </a:r>
            <a:r>
              <a:rPr sz="1800" i="1" spc="-10" dirty="0">
                <a:latin typeface="Times New Roman"/>
                <a:cs typeface="Times New Roman"/>
              </a:rPr>
              <a:t>“bông </a:t>
            </a:r>
            <a:r>
              <a:rPr sz="1800" i="1" dirty="0">
                <a:latin typeface="Times New Roman"/>
                <a:cs typeface="Times New Roman"/>
              </a:rPr>
              <a:t>hoa tím </a:t>
            </a:r>
            <a:r>
              <a:rPr sz="1800" i="1" spc="-5" dirty="0">
                <a:latin typeface="Times New Roman"/>
                <a:cs typeface="Times New Roman"/>
              </a:rPr>
              <a:t>biếc”và </a:t>
            </a:r>
            <a:r>
              <a:rPr sz="1800" i="1" dirty="0">
                <a:latin typeface="Times New Roman"/>
                <a:cs typeface="Times New Roman"/>
              </a:rPr>
              <a:t>âm thanh tiếng chim chiền </a:t>
            </a:r>
            <a:r>
              <a:rPr sz="1800" i="1" spc="-5" dirty="0">
                <a:latin typeface="Times New Roman"/>
                <a:cs typeface="Times New Roman"/>
              </a:rPr>
              <a:t>chiện </a:t>
            </a:r>
            <a:r>
              <a:rPr sz="1800" i="1" dirty="0">
                <a:latin typeface="Times New Roman"/>
                <a:cs typeface="Times New Roman"/>
              </a:rPr>
              <a:t>ở khổ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thơ</a:t>
            </a:r>
            <a:r>
              <a:rPr sz="1800" i="1" spc="-5" dirty="0">
                <a:latin typeface="Times New Roman"/>
                <a:cs typeface="Times New Roman"/>
              </a:rPr>
              <a:t> thứ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nhất.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Đọc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từng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câu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thơ,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thấy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nhịp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thơ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hối </a:t>
            </a:r>
            <a:r>
              <a:rPr sz="1800" i="1" spc="-10" dirty="0">
                <a:latin typeface="Times New Roman"/>
                <a:cs typeface="Times New Roman"/>
              </a:rPr>
              <a:t>hả,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gấp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rút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như </a:t>
            </a:r>
            <a:r>
              <a:rPr sz="1800" i="1" dirty="0">
                <a:latin typeface="Times New Roman"/>
                <a:cs typeface="Times New Roman"/>
              </a:rPr>
              <a:t>nhịp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quê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hương,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ước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mong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cháy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bỏng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mà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khiêm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tốn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nhà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thơ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được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dâng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hiến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đời.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Tâm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hồn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tác giả hoà vào </a:t>
            </a:r>
            <a:r>
              <a:rPr sz="1800" i="1" spc="-5" dirty="0">
                <a:latin typeface="Times New Roman"/>
                <a:cs typeface="Times New Roman"/>
              </a:rPr>
              <a:t>mùa </a:t>
            </a:r>
            <a:r>
              <a:rPr sz="1800" i="1" dirty="0">
                <a:latin typeface="Times New Roman"/>
                <a:cs typeface="Times New Roman"/>
              </a:rPr>
              <a:t>xuân đất </a:t>
            </a:r>
            <a:r>
              <a:rPr sz="1800" i="1" spc="-5" dirty="0">
                <a:latin typeface="Times New Roman"/>
                <a:cs typeface="Times New Roman"/>
              </a:rPr>
              <a:t>nước, </a:t>
            </a:r>
            <a:r>
              <a:rPr sz="1800" i="1" dirty="0">
                <a:latin typeface="Times New Roman"/>
                <a:cs typeface="Times New Roman"/>
              </a:rPr>
              <a:t>thôi thúc </a:t>
            </a:r>
            <a:r>
              <a:rPr sz="1800" i="1" spc="-5" dirty="0">
                <a:latin typeface="Times New Roman"/>
                <a:cs typeface="Times New Roman"/>
              </a:rPr>
              <a:t>mạnh mẽ </a:t>
            </a:r>
            <a:r>
              <a:rPr sz="1800" i="1" dirty="0">
                <a:latin typeface="Times New Roman"/>
                <a:cs typeface="Times New Roman"/>
              </a:rPr>
              <a:t>nhưng </a:t>
            </a:r>
            <a:r>
              <a:rPr sz="1800" i="1" spc="-5" dirty="0">
                <a:latin typeface="Times New Roman"/>
                <a:cs typeface="Times New Roman"/>
              </a:rPr>
              <a:t>cũng </a:t>
            </a:r>
            <a:r>
              <a:rPr sz="1800" i="1" dirty="0">
                <a:latin typeface="Times New Roman"/>
                <a:cs typeface="Times New Roman"/>
              </a:rPr>
              <a:t>rất </a:t>
            </a:r>
            <a:r>
              <a:rPr sz="1800" i="1" spc="-5" dirty="0">
                <a:latin typeface="Times New Roman"/>
                <a:cs typeface="Times New Roman"/>
              </a:rPr>
              <a:t>âm thầm: “Một </a:t>
            </a:r>
            <a:r>
              <a:rPr sz="1800" i="1" dirty="0">
                <a:latin typeface="Times New Roman"/>
                <a:cs typeface="Times New Roman"/>
              </a:rPr>
              <a:t> mùa xuân nho </a:t>
            </a:r>
            <a:r>
              <a:rPr sz="1800" i="1" spc="-5" dirty="0">
                <a:latin typeface="Times New Roman"/>
                <a:cs typeface="Times New Roman"/>
              </a:rPr>
              <a:t>nhỏ Lặng </a:t>
            </a:r>
            <a:r>
              <a:rPr sz="1800" i="1" dirty="0">
                <a:latin typeface="Times New Roman"/>
                <a:cs typeface="Times New Roman"/>
              </a:rPr>
              <a:t>lẽ dâng cho </a:t>
            </a:r>
            <a:r>
              <a:rPr sz="1800" i="1" spc="-5" dirty="0">
                <a:latin typeface="Times New Roman"/>
                <a:cs typeface="Times New Roman"/>
              </a:rPr>
              <a:t>đời” Lời </a:t>
            </a:r>
            <a:r>
              <a:rPr sz="1800" i="1" dirty="0">
                <a:latin typeface="Times New Roman"/>
                <a:cs typeface="Times New Roman"/>
              </a:rPr>
              <a:t>thơ như tâm </a:t>
            </a:r>
            <a:r>
              <a:rPr sz="1800" i="1" spc="-5" dirty="0">
                <a:latin typeface="Times New Roman"/>
                <a:cs typeface="Times New Roman"/>
              </a:rPr>
              <a:t>tình </a:t>
            </a:r>
            <a:r>
              <a:rPr sz="1800" i="1" dirty="0">
                <a:latin typeface="Times New Roman"/>
                <a:cs typeface="Times New Roman"/>
              </a:rPr>
              <a:t>thiết tha. </a:t>
            </a:r>
            <a:r>
              <a:rPr sz="1800" i="1" spc="-5" dirty="0">
                <a:latin typeface="Times New Roman"/>
                <a:cs typeface="Times New Roman"/>
              </a:rPr>
              <a:t>Một sự </a:t>
            </a:r>
            <a:r>
              <a:rPr sz="1800" i="1" spc="-10" dirty="0">
                <a:latin typeface="Times New Roman"/>
                <a:cs typeface="Times New Roman"/>
              </a:rPr>
              <a:t>sáng </a:t>
            </a:r>
            <a:r>
              <a:rPr sz="1800" i="1" dirty="0">
                <a:latin typeface="Times New Roman"/>
                <a:cs typeface="Times New Roman"/>
              </a:rPr>
              <a:t>tạo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độc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đáo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nhà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thơ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phát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hiện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hình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ảnh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“mùa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nho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nhỏ”.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Mỗi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người,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mỗi sự </a:t>
            </a:r>
            <a:r>
              <a:rPr sz="1800" i="1" dirty="0">
                <a:latin typeface="Times New Roman"/>
                <a:cs typeface="Times New Roman"/>
              </a:rPr>
              <a:t>cống </a:t>
            </a:r>
            <a:r>
              <a:rPr sz="1800" i="1" spc="-5" dirty="0">
                <a:latin typeface="Times New Roman"/>
                <a:cs typeface="Times New Roman"/>
              </a:rPr>
              <a:t>hiến được ví </a:t>
            </a:r>
            <a:r>
              <a:rPr sz="1800" i="1" dirty="0">
                <a:latin typeface="Times New Roman"/>
                <a:cs typeface="Times New Roman"/>
              </a:rPr>
              <a:t>như </a:t>
            </a:r>
            <a:r>
              <a:rPr sz="1800" i="1" spc="-5" dirty="0">
                <a:latin typeface="Times New Roman"/>
                <a:cs typeface="Times New Roman"/>
              </a:rPr>
              <a:t>một </a:t>
            </a:r>
            <a:r>
              <a:rPr sz="1800" i="1" dirty="0">
                <a:latin typeface="Times New Roman"/>
                <a:cs typeface="Times New Roman"/>
              </a:rPr>
              <a:t>mùa xuân </a:t>
            </a:r>
            <a:r>
              <a:rPr sz="1800" i="1" spc="-5" dirty="0">
                <a:latin typeface="Times New Roman"/>
                <a:cs typeface="Times New Roman"/>
              </a:rPr>
              <a:t>nhỏ </a:t>
            </a:r>
            <a:r>
              <a:rPr sz="1800" i="1" dirty="0">
                <a:latin typeface="Times New Roman"/>
                <a:cs typeface="Times New Roman"/>
              </a:rPr>
              <a:t>hoà vào mùa </a:t>
            </a:r>
            <a:r>
              <a:rPr sz="1800" i="1" spc="-5" dirty="0">
                <a:latin typeface="Times New Roman"/>
                <a:cs typeface="Times New Roman"/>
              </a:rPr>
              <a:t>xuân </a:t>
            </a:r>
            <a:r>
              <a:rPr sz="1800" i="1" dirty="0">
                <a:latin typeface="Times New Roman"/>
                <a:cs typeface="Times New Roman"/>
              </a:rPr>
              <a:t>chung </a:t>
            </a:r>
            <a:r>
              <a:rPr sz="1800" i="1" spc="5" dirty="0">
                <a:latin typeface="Times New Roman"/>
                <a:cs typeface="Times New Roman"/>
              </a:rPr>
              <a:t>của </a:t>
            </a:r>
            <a:r>
              <a:rPr sz="1800" i="1" spc="-5" dirty="0">
                <a:latin typeface="Times New Roman"/>
                <a:cs typeface="Times New Roman"/>
              </a:rPr>
              <a:t>đất trời, </a:t>
            </a:r>
            <a:r>
              <a:rPr sz="1800" i="1" dirty="0">
                <a:latin typeface="Times New Roman"/>
                <a:cs typeface="Times New Roman"/>
              </a:rPr>
              <a:t> của </a:t>
            </a:r>
            <a:r>
              <a:rPr sz="1800" i="1" spc="-10" dirty="0">
                <a:latin typeface="Times New Roman"/>
                <a:cs typeface="Times New Roman"/>
              </a:rPr>
              <a:t>Tổ </a:t>
            </a:r>
            <a:r>
              <a:rPr sz="1800" i="1" spc="-5" dirty="0">
                <a:latin typeface="Times New Roman"/>
                <a:cs typeface="Times New Roman"/>
              </a:rPr>
              <a:t>quốc. Đó </a:t>
            </a:r>
            <a:r>
              <a:rPr sz="1800" i="1" dirty="0">
                <a:latin typeface="Times New Roman"/>
                <a:cs typeface="Times New Roman"/>
              </a:rPr>
              <a:t>cũng là </a:t>
            </a:r>
            <a:r>
              <a:rPr sz="1800" i="1" spc="-5" dirty="0">
                <a:latin typeface="Times New Roman"/>
                <a:cs typeface="Times New Roman"/>
              </a:rPr>
              <a:t>nguyện ước nhỏ </a:t>
            </a:r>
            <a:r>
              <a:rPr sz="1800" i="1" dirty="0">
                <a:latin typeface="Times New Roman"/>
                <a:cs typeface="Times New Roman"/>
              </a:rPr>
              <a:t>bé của nhà thơ, </a:t>
            </a:r>
            <a:r>
              <a:rPr sz="1800" i="1" spc="-5" dirty="0">
                <a:latin typeface="Times New Roman"/>
                <a:cs typeface="Times New Roman"/>
              </a:rPr>
              <a:t>muốn được mãi mãi làm việc, </a:t>
            </a:r>
            <a:r>
              <a:rPr sz="1800" i="1" dirty="0">
                <a:latin typeface="Times New Roman"/>
                <a:cs typeface="Times New Roman"/>
              </a:rPr>
              <a:t>hi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sinh,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cống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hiến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cách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âm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thầm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lặng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lẽ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quê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hương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đất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bất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chấp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sự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thử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thách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i="1" dirty="0">
                <a:latin typeface="Times New Roman"/>
                <a:cs typeface="Times New Roman"/>
              </a:rPr>
              <a:t>của </a:t>
            </a:r>
            <a:r>
              <a:rPr sz="1800" i="1" spc="-5" dirty="0">
                <a:latin typeface="Times New Roman"/>
                <a:cs typeface="Times New Roman"/>
              </a:rPr>
              <a:t>thời </a:t>
            </a:r>
            <a:r>
              <a:rPr sz="1800" i="1" dirty="0">
                <a:latin typeface="Times New Roman"/>
                <a:cs typeface="Times New Roman"/>
              </a:rPr>
              <a:t>gian, </a:t>
            </a:r>
            <a:r>
              <a:rPr sz="1800" i="1" spc="-5" dirty="0">
                <a:latin typeface="Times New Roman"/>
                <a:cs typeface="Times New Roman"/>
              </a:rPr>
              <a:t>tuổi tác “Dù </a:t>
            </a:r>
            <a:r>
              <a:rPr sz="1800" i="1" dirty="0">
                <a:latin typeface="Times New Roman"/>
                <a:cs typeface="Times New Roman"/>
              </a:rPr>
              <a:t>là tuổi hai </a:t>
            </a:r>
            <a:r>
              <a:rPr sz="1800" i="1" spc="-5" dirty="0">
                <a:latin typeface="Times New Roman"/>
                <a:cs typeface="Times New Roman"/>
              </a:rPr>
              <a:t>mươi Dù là </a:t>
            </a:r>
            <a:r>
              <a:rPr sz="1800" i="1" dirty="0">
                <a:latin typeface="Times New Roman"/>
                <a:cs typeface="Times New Roman"/>
              </a:rPr>
              <a:t>khi tóc bạc” </a:t>
            </a:r>
            <a:r>
              <a:rPr sz="1800" i="1" spc="-5" dirty="0">
                <a:latin typeface="Times New Roman"/>
                <a:cs typeface="Times New Roman"/>
              </a:rPr>
              <a:t>Lời </a:t>
            </a:r>
            <a:r>
              <a:rPr sz="1800" i="1" dirty="0">
                <a:latin typeface="Times New Roman"/>
                <a:cs typeface="Times New Roman"/>
              </a:rPr>
              <a:t>thơ rắn </a:t>
            </a:r>
            <a:r>
              <a:rPr sz="1800" i="1" spc="-5" dirty="0">
                <a:latin typeface="Times New Roman"/>
                <a:cs typeface="Times New Roman"/>
              </a:rPr>
              <a:t>rỏi, điệp </a:t>
            </a:r>
            <a:r>
              <a:rPr sz="1800" i="1" dirty="0">
                <a:latin typeface="Times New Roman"/>
                <a:cs typeface="Times New Roman"/>
              </a:rPr>
              <a:t>ngữ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"dù là" khẳng </a:t>
            </a:r>
            <a:r>
              <a:rPr sz="1800" i="1" spc="-5" dirty="0">
                <a:latin typeface="Times New Roman"/>
                <a:cs typeface="Times New Roman"/>
              </a:rPr>
              <a:t>định </a:t>
            </a:r>
            <a:r>
              <a:rPr sz="1800" i="1" dirty="0">
                <a:latin typeface="Times New Roman"/>
                <a:cs typeface="Times New Roman"/>
              </a:rPr>
              <a:t>thái độ tự tin trước những </a:t>
            </a:r>
            <a:r>
              <a:rPr sz="1800" i="1" spc="-5" dirty="0">
                <a:latin typeface="Times New Roman"/>
                <a:cs typeface="Times New Roman"/>
              </a:rPr>
              <a:t>khó </a:t>
            </a:r>
            <a:r>
              <a:rPr sz="1800" i="1" dirty="0">
                <a:latin typeface="Times New Roman"/>
                <a:cs typeface="Times New Roman"/>
              </a:rPr>
              <a:t>khăn trở </a:t>
            </a:r>
            <a:r>
              <a:rPr sz="1800" i="1" spc="-5" dirty="0">
                <a:latin typeface="Times New Roman"/>
                <a:cs typeface="Times New Roman"/>
              </a:rPr>
              <a:t>ngại </a:t>
            </a:r>
            <a:r>
              <a:rPr sz="1800" i="1" dirty="0">
                <a:latin typeface="Times New Roman"/>
                <a:cs typeface="Times New Roman"/>
              </a:rPr>
              <a:t>của </a:t>
            </a:r>
            <a:r>
              <a:rPr sz="1800" i="1" spc="-5" dirty="0">
                <a:latin typeface="Times New Roman"/>
                <a:cs typeface="Times New Roman"/>
              </a:rPr>
              <a:t>đời người. Tuổi </a:t>
            </a:r>
            <a:r>
              <a:rPr sz="1800" i="1" spc="-10" dirty="0">
                <a:latin typeface="Times New Roman"/>
                <a:cs typeface="Times New Roman"/>
              </a:rPr>
              <a:t>trẻ 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cống </a:t>
            </a:r>
            <a:r>
              <a:rPr sz="1800" i="1" spc="-5" dirty="0">
                <a:latin typeface="Times New Roman"/>
                <a:cs typeface="Times New Roman"/>
              </a:rPr>
              <a:t>hiến </a:t>
            </a:r>
            <a:r>
              <a:rPr sz="1800" i="1" dirty="0">
                <a:latin typeface="Times New Roman"/>
                <a:cs typeface="Times New Roman"/>
              </a:rPr>
              <a:t>hi </a:t>
            </a:r>
            <a:r>
              <a:rPr sz="1800" i="1" spc="-5" dirty="0">
                <a:latin typeface="Times New Roman"/>
                <a:cs typeface="Times New Roman"/>
              </a:rPr>
              <a:t>sinh, </a:t>
            </a:r>
            <a:r>
              <a:rPr sz="1800" i="1" dirty="0">
                <a:latin typeface="Times New Roman"/>
                <a:cs typeface="Times New Roman"/>
              </a:rPr>
              <a:t>tuổi già cũng tiếp tục </a:t>
            </a:r>
            <a:r>
              <a:rPr sz="1800" i="1" spc="-5" dirty="0">
                <a:latin typeface="Times New Roman"/>
                <a:cs typeface="Times New Roman"/>
              </a:rPr>
              <a:t>âm </a:t>
            </a:r>
            <a:r>
              <a:rPr sz="1800" i="1" dirty="0">
                <a:latin typeface="Times New Roman"/>
                <a:cs typeface="Times New Roman"/>
              </a:rPr>
              <a:t>thầm cống </a:t>
            </a:r>
            <a:r>
              <a:rPr sz="1800" i="1" spc="-5" dirty="0">
                <a:latin typeface="Times New Roman"/>
                <a:cs typeface="Times New Roman"/>
              </a:rPr>
              <a:t>hiến. Ý thức </a:t>
            </a:r>
            <a:r>
              <a:rPr sz="1800" i="1" dirty="0">
                <a:latin typeface="Times New Roman"/>
                <a:cs typeface="Times New Roman"/>
              </a:rPr>
              <a:t>về trách nhiệm đối </a:t>
            </a:r>
            <a:r>
              <a:rPr sz="1800" i="1" spc="-5" dirty="0">
                <a:latin typeface="Times New Roman"/>
                <a:cs typeface="Times New Roman"/>
              </a:rPr>
              <a:t>với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quê </a:t>
            </a:r>
            <a:r>
              <a:rPr sz="1800" i="1" spc="-10" dirty="0">
                <a:latin typeface="Times New Roman"/>
                <a:cs typeface="Times New Roman"/>
              </a:rPr>
              <a:t>hương </a:t>
            </a:r>
            <a:r>
              <a:rPr sz="1800" i="1" spc="-5" dirty="0">
                <a:latin typeface="Times New Roman"/>
                <a:cs typeface="Times New Roman"/>
              </a:rPr>
              <a:t>đất nước, khát </a:t>
            </a:r>
            <a:r>
              <a:rPr sz="1800" i="1" dirty="0">
                <a:latin typeface="Times New Roman"/>
                <a:cs typeface="Times New Roman"/>
              </a:rPr>
              <a:t>vọng được </a:t>
            </a:r>
            <a:r>
              <a:rPr sz="1800" i="1" spc="-5" dirty="0">
                <a:latin typeface="Times New Roman"/>
                <a:cs typeface="Times New Roman"/>
              </a:rPr>
              <a:t>sống được </a:t>
            </a:r>
            <a:r>
              <a:rPr sz="1800" i="1" dirty="0">
                <a:latin typeface="Times New Roman"/>
                <a:cs typeface="Times New Roman"/>
              </a:rPr>
              <a:t>cống </a:t>
            </a:r>
            <a:r>
              <a:rPr sz="1800" i="1" spc="-5" dirty="0">
                <a:latin typeface="Times New Roman"/>
                <a:cs typeface="Times New Roman"/>
              </a:rPr>
              <a:t>hiến trở thành lẽ sống </a:t>
            </a:r>
            <a:r>
              <a:rPr sz="1800" i="1" dirty="0">
                <a:latin typeface="Times New Roman"/>
                <a:cs typeface="Times New Roman"/>
              </a:rPr>
              <a:t>trong </a:t>
            </a:r>
            <a:r>
              <a:rPr sz="1800" i="1" spc="-5" dirty="0">
                <a:latin typeface="Times New Roman"/>
                <a:cs typeface="Times New Roman"/>
              </a:rPr>
              <a:t>cuộc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đời </a:t>
            </a:r>
            <a:r>
              <a:rPr sz="1800" i="1" dirty="0">
                <a:latin typeface="Times New Roman"/>
                <a:cs typeface="Times New Roman"/>
              </a:rPr>
              <a:t>tác </a:t>
            </a:r>
            <a:r>
              <a:rPr sz="1800" i="1" spc="-5" dirty="0">
                <a:latin typeface="Times New Roman"/>
                <a:cs typeface="Times New Roman"/>
              </a:rPr>
              <a:t>giả. Lời thơ </a:t>
            </a:r>
            <a:r>
              <a:rPr sz="1800" i="1" dirty="0">
                <a:latin typeface="Times New Roman"/>
                <a:cs typeface="Times New Roman"/>
              </a:rPr>
              <a:t>không chỉ là </a:t>
            </a:r>
            <a:r>
              <a:rPr sz="1800" i="1" spc="-5" dirty="0">
                <a:latin typeface="Times New Roman"/>
                <a:cs typeface="Times New Roman"/>
              </a:rPr>
              <a:t>ước nguyện </a:t>
            </a:r>
            <a:r>
              <a:rPr sz="1800" i="1" dirty="0">
                <a:latin typeface="Times New Roman"/>
                <a:cs typeface="Times New Roman"/>
              </a:rPr>
              <a:t>của riêng </a:t>
            </a:r>
            <a:r>
              <a:rPr sz="1800" i="1" spc="-5" dirty="0">
                <a:latin typeface="Times New Roman"/>
                <a:cs typeface="Times New Roman"/>
              </a:rPr>
              <a:t>một </a:t>
            </a:r>
            <a:r>
              <a:rPr sz="1800" i="1" dirty="0">
                <a:latin typeface="Times New Roman"/>
                <a:cs typeface="Times New Roman"/>
              </a:rPr>
              <a:t>nhà </a:t>
            </a:r>
            <a:r>
              <a:rPr sz="1800" i="1" spc="-5" dirty="0">
                <a:latin typeface="Times New Roman"/>
                <a:cs typeface="Times New Roman"/>
              </a:rPr>
              <a:t>thơ mà </a:t>
            </a:r>
            <a:r>
              <a:rPr sz="1800" i="1" dirty="0">
                <a:latin typeface="Times New Roman"/>
                <a:cs typeface="Times New Roman"/>
              </a:rPr>
              <a:t>còn là lời kêu gọi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mọi người </a:t>
            </a:r>
            <a:r>
              <a:rPr sz="1800" i="1" dirty="0">
                <a:latin typeface="Times New Roman"/>
                <a:cs typeface="Times New Roman"/>
              </a:rPr>
              <a:t>hãy </a:t>
            </a:r>
            <a:r>
              <a:rPr sz="1800" i="1" spc="-5" dirty="0">
                <a:latin typeface="Times New Roman"/>
                <a:cs typeface="Times New Roman"/>
              </a:rPr>
              <a:t>chung </a:t>
            </a:r>
            <a:r>
              <a:rPr sz="1800" i="1" dirty="0">
                <a:latin typeface="Times New Roman"/>
                <a:cs typeface="Times New Roman"/>
              </a:rPr>
              <a:t>vai gắng </a:t>
            </a:r>
            <a:r>
              <a:rPr sz="1800" i="1" spc="-5" dirty="0">
                <a:latin typeface="Times New Roman"/>
                <a:cs typeface="Times New Roman"/>
              </a:rPr>
              <a:t>sức xây </a:t>
            </a:r>
            <a:r>
              <a:rPr sz="1800" i="1" dirty="0">
                <a:latin typeface="Times New Roman"/>
                <a:cs typeface="Times New Roman"/>
              </a:rPr>
              <a:t>dựng </a:t>
            </a:r>
            <a:r>
              <a:rPr sz="1800" i="1" spc="-5" dirty="0">
                <a:latin typeface="Times New Roman"/>
                <a:cs typeface="Times New Roman"/>
              </a:rPr>
              <a:t>một </a:t>
            </a:r>
            <a:r>
              <a:rPr sz="1800" i="1" dirty="0">
                <a:latin typeface="Times New Roman"/>
                <a:cs typeface="Times New Roman"/>
              </a:rPr>
              <a:t>cuộc </a:t>
            </a:r>
            <a:r>
              <a:rPr sz="1800" i="1" spc="-5" dirty="0">
                <a:latin typeface="Times New Roman"/>
                <a:cs typeface="Times New Roman"/>
              </a:rPr>
              <a:t>đời tươi đẹp </a:t>
            </a:r>
            <a:r>
              <a:rPr sz="1800" i="1" dirty="0">
                <a:latin typeface="Times New Roman"/>
                <a:cs typeface="Times New Roman"/>
              </a:rPr>
              <a:t>trong tương </a:t>
            </a:r>
            <a:r>
              <a:rPr sz="1800" i="1" spc="-5" dirty="0">
                <a:latin typeface="Times New Roman"/>
                <a:cs typeface="Times New Roman"/>
              </a:rPr>
              <a:t>lai. Tâm </a:t>
            </a:r>
            <a:r>
              <a:rPr sz="1800" i="1" dirty="0">
                <a:latin typeface="Times New Roman"/>
                <a:cs typeface="Times New Roman"/>
              </a:rPr>
              <a:t> nguyện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này,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bắt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gặp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đâu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đó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vần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thơ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Tố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Hữu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: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“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Nếu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chim,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chiếc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lá </a:t>
            </a:r>
            <a:r>
              <a:rPr sz="1800" i="1" spc="-5" dirty="0">
                <a:latin typeface="Times New Roman"/>
                <a:cs typeface="Times New Roman"/>
              </a:rPr>
              <a:t>Thì </a:t>
            </a:r>
            <a:r>
              <a:rPr sz="1800" i="1" dirty="0">
                <a:latin typeface="Times New Roman"/>
                <a:cs typeface="Times New Roman"/>
              </a:rPr>
              <a:t>chim </a:t>
            </a:r>
            <a:r>
              <a:rPr sz="1800" i="1" spc="-5" dirty="0">
                <a:latin typeface="Times New Roman"/>
                <a:cs typeface="Times New Roman"/>
              </a:rPr>
              <a:t>phải </a:t>
            </a:r>
            <a:r>
              <a:rPr sz="1800" i="1" dirty="0">
                <a:latin typeface="Times New Roman"/>
                <a:cs typeface="Times New Roman"/>
              </a:rPr>
              <a:t>hót, chiếc lá </a:t>
            </a:r>
            <a:r>
              <a:rPr sz="1800" i="1" spc="-5" dirty="0">
                <a:latin typeface="Times New Roman"/>
                <a:cs typeface="Times New Roman"/>
              </a:rPr>
              <a:t>phải </a:t>
            </a:r>
            <a:r>
              <a:rPr sz="1800" i="1" dirty="0">
                <a:latin typeface="Times New Roman"/>
                <a:cs typeface="Times New Roman"/>
              </a:rPr>
              <a:t>xanh </a:t>
            </a:r>
            <a:r>
              <a:rPr sz="1800" i="1" spc="-5" dirty="0">
                <a:latin typeface="Times New Roman"/>
                <a:cs typeface="Times New Roman"/>
              </a:rPr>
              <a:t>Lẽ </a:t>
            </a:r>
            <a:r>
              <a:rPr sz="1800" i="1" dirty="0">
                <a:latin typeface="Times New Roman"/>
                <a:cs typeface="Times New Roman"/>
              </a:rPr>
              <a:t>nào </a:t>
            </a:r>
            <a:r>
              <a:rPr sz="1800" i="1" spc="-5" dirty="0">
                <a:latin typeface="Times New Roman"/>
                <a:cs typeface="Times New Roman"/>
              </a:rPr>
              <a:t>vay mà </a:t>
            </a:r>
            <a:r>
              <a:rPr sz="1800" i="1" dirty="0">
                <a:latin typeface="Times New Roman"/>
                <a:cs typeface="Times New Roman"/>
              </a:rPr>
              <a:t>không có trả Sống là </a:t>
            </a:r>
            <a:r>
              <a:rPr sz="1800" i="1" spc="-5" dirty="0">
                <a:latin typeface="Times New Roman"/>
                <a:cs typeface="Times New Roman"/>
              </a:rPr>
              <a:t>cho, </a:t>
            </a:r>
            <a:r>
              <a:rPr sz="1800" i="1" dirty="0">
                <a:latin typeface="Times New Roman"/>
                <a:cs typeface="Times New Roman"/>
              </a:rPr>
              <a:t>đâu chỉ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nhận </a:t>
            </a:r>
            <a:r>
              <a:rPr sz="1800" i="1" spc="-5" dirty="0">
                <a:latin typeface="Times New Roman"/>
                <a:cs typeface="Times New Roman"/>
              </a:rPr>
              <a:t>riêng mình </a:t>
            </a:r>
            <a:r>
              <a:rPr sz="1800" i="1" dirty="0">
                <a:latin typeface="Times New Roman"/>
                <a:cs typeface="Times New Roman"/>
              </a:rPr>
              <a:t>” </a:t>
            </a:r>
            <a:r>
              <a:rPr sz="1800" i="1" spc="-5" dirty="0">
                <a:latin typeface="Times New Roman"/>
                <a:cs typeface="Times New Roman"/>
              </a:rPr>
              <a:t>Sự </a:t>
            </a:r>
            <a:r>
              <a:rPr sz="1800" i="1" spc="-10" dirty="0">
                <a:latin typeface="Times New Roman"/>
                <a:cs typeface="Times New Roman"/>
              </a:rPr>
              <a:t>hi </a:t>
            </a:r>
            <a:r>
              <a:rPr sz="1800" i="1" dirty="0">
                <a:latin typeface="Times New Roman"/>
                <a:cs typeface="Times New Roman"/>
              </a:rPr>
              <a:t>sinh </a:t>
            </a:r>
            <a:r>
              <a:rPr sz="1800" i="1" spc="-5" dirty="0">
                <a:latin typeface="Times New Roman"/>
                <a:cs typeface="Times New Roman"/>
              </a:rPr>
              <a:t>âm </a:t>
            </a:r>
            <a:r>
              <a:rPr sz="1800" i="1" dirty="0">
                <a:latin typeface="Times New Roman"/>
                <a:cs typeface="Times New Roman"/>
              </a:rPr>
              <a:t>thầm, lặng lẽ </a:t>
            </a:r>
            <a:r>
              <a:rPr sz="1800" i="1" spc="-5" dirty="0">
                <a:latin typeface="Times New Roman"/>
                <a:cs typeface="Times New Roman"/>
              </a:rPr>
              <a:t>hiến </a:t>
            </a:r>
            <a:r>
              <a:rPr sz="1800" i="1" dirty="0">
                <a:latin typeface="Times New Roman"/>
                <a:cs typeface="Times New Roman"/>
              </a:rPr>
              <a:t>dâng tài </a:t>
            </a:r>
            <a:r>
              <a:rPr sz="1800" i="1" spc="-5" dirty="0">
                <a:latin typeface="Times New Roman"/>
                <a:cs typeface="Times New Roman"/>
              </a:rPr>
              <a:t>năng, sức lực, </a:t>
            </a:r>
            <a:r>
              <a:rPr sz="1800" i="1" dirty="0">
                <a:latin typeface="Times New Roman"/>
                <a:cs typeface="Times New Roman"/>
              </a:rPr>
              <a:t>tuổi </a:t>
            </a:r>
            <a:r>
              <a:rPr sz="1800" i="1" spc="-10" dirty="0">
                <a:latin typeface="Times New Roman"/>
                <a:cs typeface="Times New Roman"/>
              </a:rPr>
              <a:t>trẻ </a:t>
            </a:r>
            <a:r>
              <a:rPr sz="1800" i="1" dirty="0">
                <a:latin typeface="Times New Roman"/>
                <a:cs typeface="Times New Roman"/>
              </a:rPr>
              <a:t>cho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cuộc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đời</a:t>
            </a:r>
            <a:r>
              <a:rPr sz="1800" i="1" spc="-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nào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phải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chỉ</a:t>
            </a:r>
            <a:r>
              <a:rPr sz="1800" i="1" spc="-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thơ</a:t>
            </a:r>
            <a:r>
              <a:rPr sz="1800" i="1" spc="-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Tố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Hữu,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nhà</a:t>
            </a:r>
            <a:r>
              <a:rPr sz="1800" i="1" spc="-9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văn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Nguyễn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Thành</a:t>
            </a:r>
            <a:r>
              <a:rPr sz="1800" i="1" spc="-10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Long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truyện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ngắn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“ </a:t>
            </a:r>
            <a:r>
              <a:rPr sz="1800" i="1" spc="-5" dirty="0">
                <a:latin typeface="Times New Roman"/>
                <a:cs typeface="Times New Roman"/>
              </a:rPr>
              <a:t>Lặng </a:t>
            </a:r>
            <a:r>
              <a:rPr sz="1800" i="1" dirty="0">
                <a:latin typeface="Times New Roman"/>
                <a:cs typeface="Times New Roman"/>
              </a:rPr>
              <a:t>lẽ Sa Pa ” cũng đã khắc họa </a:t>
            </a:r>
            <a:r>
              <a:rPr sz="1800" i="1" spc="-5" dirty="0">
                <a:latin typeface="Times New Roman"/>
                <a:cs typeface="Times New Roman"/>
              </a:rPr>
              <a:t>nên bức chân </a:t>
            </a:r>
            <a:r>
              <a:rPr sz="1800" i="1" dirty="0">
                <a:latin typeface="Times New Roman"/>
                <a:cs typeface="Times New Roman"/>
              </a:rPr>
              <a:t>dung nhân vật anh thanh niên cùng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nhiều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nhân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vật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khác.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Họ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chính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minh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chứng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sinh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động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nhất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hình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ảnh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“mùa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xuân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nho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nhỏ” </a:t>
            </a:r>
            <a:r>
              <a:rPr sz="1800" i="1" spc="-5" dirty="0">
                <a:latin typeface="Times New Roman"/>
                <a:cs typeface="Times New Roman"/>
              </a:rPr>
              <a:t>mà Thanh </a:t>
            </a:r>
            <a:r>
              <a:rPr sz="1800" i="1" dirty="0">
                <a:latin typeface="Times New Roman"/>
                <a:cs typeface="Times New Roman"/>
              </a:rPr>
              <a:t>Hải gửi gắm đến chúng ta qua </a:t>
            </a:r>
            <a:r>
              <a:rPr sz="1800" i="1" spc="-5" dirty="0">
                <a:latin typeface="Times New Roman"/>
                <a:cs typeface="Times New Roman"/>
              </a:rPr>
              <a:t>bài </a:t>
            </a:r>
            <a:r>
              <a:rPr sz="1800" i="1" dirty="0">
                <a:latin typeface="Times New Roman"/>
                <a:cs typeface="Times New Roman"/>
              </a:rPr>
              <a:t>thơ cuối </a:t>
            </a:r>
            <a:r>
              <a:rPr sz="1800" i="1" spc="-5" dirty="0">
                <a:latin typeface="Times New Roman"/>
                <a:cs typeface="Times New Roman"/>
              </a:rPr>
              <a:t>đời của </a:t>
            </a:r>
            <a:r>
              <a:rPr sz="1800" i="1" dirty="0">
                <a:latin typeface="Times New Roman"/>
                <a:cs typeface="Times New Roman"/>
              </a:rPr>
              <a:t>ông. </a:t>
            </a:r>
            <a:r>
              <a:rPr sz="1800" i="1" spc="-5" dirty="0">
                <a:latin typeface="Times New Roman"/>
                <a:cs typeface="Times New Roman"/>
              </a:rPr>
              <a:t>Tóm </a:t>
            </a:r>
            <a:r>
              <a:rPr sz="1800" i="1" dirty="0">
                <a:latin typeface="Times New Roman"/>
                <a:cs typeface="Times New Roman"/>
              </a:rPr>
              <a:t>lại, hai </a:t>
            </a:r>
            <a:r>
              <a:rPr sz="1800" i="1" spc="-5" dirty="0">
                <a:latin typeface="Times New Roman"/>
                <a:cs typeface="Times New Roman"/>
              </a:rPr>
              <a:t>khổ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thơ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bốn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năm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trong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bài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“Mùa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xuân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nho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nhỏ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”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đã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làm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lay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động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tâm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hồn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đọc,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chỉ </a:t>
            </a:r>
            <a:r>
              <a:rPr sz="1800" i="1" spc="-5" dirty="0">
                <a:latin typeface="Times New Roman"/>
                <a:cs typeface="Times New Roman"/>
              </a:rPr>
              <a:t>bởi </a:t>
            </a:r>
            <a:r>
              <a:rPr sz="1800" i="1" dirty="0">
                <a:latin typeface="Times New Roman"/>
                <a:cs typeface="Times New Roman"/>
              </a:rPr>
              <a:t>chất </a:t>
            </a:r>
            <a:r>
              <a:rPr sz="1800" i="1" spc="-5" dirty="0">
                <a:latin typeface="Times New Roman"/>
                <a:cs typeface="Times New Roman"/>
              </a:rPr>
              <a:t>nhạc </a:t>
            </a:r>
            <a:r>
              <a:rPr sz="1800" i="1" dirty="0">
                <a:latin typeface="Times New Roman"/>
                <a:cs typeface="Times New Roman"/>
              </a:rPr>
              <a:t>vấn </a:t>
            </a:r>
            <a:r>
              <a:rPr sz="1800" i="1" spc="-5" dirty="0">
                <a:latin typeface="Times New Roman"/>
                <a:cs typeface="Times New Roman"/>
              </a:rPr>
              <a:t>vương, không </a:t>
            </a:r>
            <a:r>
              <a:rPr sz="1800" i="1" spc="5" dirty="0">
                <a:latin typeface="Times New Roman"/>
                <a:cs typeface="Times New Roman"/>
              </a:rPr>
              <a:t>chỉ </a:t>
            </a:r>
            <a:r>
              <a:rPr sz="1800" i="1" spc="-5" dirty="0">
                <a:latin typeface="Times New Roman"/>
                <a:cs typeface="Times New Roman"/>
              </a:rPr>
              <a:t>bởi giai </a:t>
            </a:r>
            <a:r>
              <a:rPr sz="1800" i="1" dirty="0">
                <a:latin typeface="Times New Roman"/>
                <a:cs typeface="Times New Roman"/>
              </a:rPr>
              <a:t>điệu </a:t>
            </a:r>
            <a:r>
              <a:rPr sz="1800" i="1" spc="-5" dirty="0">
                <a:latin typeface="Times New Roman"/>
                <a:cs typeface="Times New Roman"/>
              </a:rPr>
              <a:t>vừa </a:t>
            </a:r>
            <a:r>
              <a:rPr sz="1800" i="1" dirty="0">
                <a:latin typeface="Times New Roman"/>
                <a:cs typeface="Times New Roman"/>
              </a:rPr>
              <a:t>thiết </a:t>
            </a:r>
            <a:r>
              <a:rPr sz="1800" i="1" spc="-5" dirty="0">
                <a:latin typeface="Times New Roman"/>
                <a:cs typeface="Times New Roman"/>
              </a:rPr>
              <a:t>tha </a:t>
            </a:r>
            <a:r>
              <a:rPr sz="1800" i="1" dirty="0">
                <a:latin typeface="Times New Roman"/>
                <a:cs typeface="Times New Roman"/>
              </a:rPr>
              <a:t>vừa hào hùng </a:t>
            </a:r>
            <a:r>
              <a:rPr sz="1800" i="1" spc="-5" dirty="0">
                <a:latin typeface="Times New Roman"/>
                <a:cs typeface="Times New Roman"/>
              </a:rPr>
              <a:t>thôi </a:t>
            </a:r>
            <a:r>
              <a:rPr sz="1800" i="1" dirty="0">
                <a:latin typeface="Times New Roman"/>
                <a:cs typeface="Times New Roman"/>
              </a:rPr>
              <a:t>thúc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mà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còn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bởi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nguyện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ước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chân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thành và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khiêm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tốn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nhà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thơ.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Nguyện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ước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ấy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đâu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còn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riêng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Thanh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Hải.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Đọc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vần thơ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 ông, ta</a:t>
            </a:r>
            <a:r>
              <a:rPr sz="1800" i="1" spc="5" dirty="0">
                <a:latin typeface="Times New Roman"/>
                <a:cs typeface="Times New Roman"/>
              </a:rPr>
              <a:t> tự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nhủ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phải làm gì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để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hổ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thẹn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với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708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i="1" dirty="0">
                <a:latin typeface="Times New Roman"/>
                <a:cs typeface="Times New Roman"/>
              </a:rPr>
              <a:t>những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dirty="0">
                <a:latin typeface="Times New Roman"/>
                <a:cs typeface="Times New Roman"/>
              </a:rPr>
              <a:t>đi </a:t>
            </a:r>
            <a:r>
              <a:rPr sz="1800" i="1" spc="-5" dirty="0">
                <a:latin typeface="Times New Roman"/>
                <a:cs typeface="Times New Roman"/>
              </a:rPr>
              <a:t>trước, </a:t>
            </a:r>
            <a:r>
              <a:rPr sz="1800" i="1" dirty="0">
                <a:latin typeface="Times New Roman"/>
                <a:cs typeface="Times New Roman"/>
              </a:rPr>
              <a:t>hổ </a:t>
            </a:r>
            <a:r>
              <a:rPr sz="1800" i="1" spc="-5" dirty="0">
                <a:latin typeface="Times New Roman"/>
                <a:cs typeface="Times New Roman"/>
              </a:rPr>
              <a:t>thẹn </a:t>
            </a:r>
            <a:r>
              <a:rPr sz="1800" i="1" dirty="0">
                <a:latin typeface="Times New Roman"/>
                <a:cs typeface="Times New Roman"/>
              </a:rPr>
              <a:t>vì đã chối bỏ trách nhiệm đối </a:t>
            </a:r>
            <a:r>
              <a:rPr sz="1800" i="1" spc="-5" dirty="0">
                <a:latin typeface="Times New Roman"/>
                <a:cs typeface="Times New Roman"/>
              </a:rPr>
              <a:t>với đất nước quê hương? Tất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 </a:t>
            </a:r>
            <a:r>
              <a:rPr sz="1800" i="1" spc="-5" dirty="0">
                <a:latin typeface="Times New Roman"/>
                <a:cs typeface="Times New Roman"/>
              </a:rPr>
              <a:t>được thể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hiện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bằng những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việc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cụ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thể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hôm</a:t>
            </a:r>
            <a:r>
              <a:rPr sz="1800" i="1" dirty="0">
                <a:latin typeface="Times New Roman"/>
                <a:cs typeface="Times New Roman"/>
              </a:rPr>
              <a:t> nay.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60080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c.</a:t>
            </a:r>
            <a:r>
              <a:rPr sz="1800" spc="-5" dirty="0">
                <a:latin typeface="Times New Roman"/>
                <a:cs typeface="Times New Roman"/>
              </a:rPr>
              <a:t> Mạch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 xúc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cục:</a:t>
            </a:r>
          </a:p>
          <a:p>
            <a:pPr marL="12700" marR="7620" algn="just">
              <a:lnSpc>
                <a:spcPct val="124400"/>
              </a:lnSpc>
              <a:buChar char="*"/>
              <a:tabLst>
                <a:tab pos="184785" algn="l"/>
              </a:tabLst>
            </a:pPr>
            <a:r>
              <a:rPr sz="1800" dirty="0">
                <a:latin typeface="Times New Roman"/>
                <a:cs typeface="Times New Roman"/>
              </a:rPr>
              <a:t>Mạch </a:t>
            </a:r>
            <a:r>
              <a:rPr sz="1800" spc="-5" dirty="0">
                <a:latin typeface="Times New Roman"/>
                <a:cs typeface="Times New Roman"/>
              </a:rPr>
              <a:t>cảm xúc: được </a:t>
            </a:r>
            <a:r>
              <a:rPr sz="1800" dirty="0">
                <a:latin typeface="Times New Roman"/>
                <a:cs typeface="Times New Roman"/>
              </a:rPr>
              <a:t>khơi nguồn, nảy nở từ </a:t>
            </a:r>
            <a:r>
              <a:rPr sz="1800" spc="-5" dirty="0">
                <a:latin typeface="Times New Roman"/>
                <a:cs typeface="Times New Roman"/>
              </a:rPr>
              <a:t>sức sống, </a:t>
            </a:r>
            <a:r>
              <a:rPr sz="1800" dirty="0">
                <a:latin typeface="Times New Roman"/>
                <a:cs typeface="Times New Roman"/>
              </a:rPr>
              <a:t>vẻ </a:t>
            </a:r>
            <a:r>
              <a:rPr sz="1800" spc="-5" dirty="0">
                <a:latin typeface="Times New Roman"/>
                <a:cs typeface="Times New Roman"/>
              </a:rPr>
              <a:t>đẹp của </a:t>
            </a:r>
            <a:r>
              <a:rPr sz="1800" dirty="0">
                <a:latin typeface="Times New Roman"/>
                <a:cs typeface="Times New Roman"/>
              </a:rPr>
              <a:t>mùa </a:t>
            </a:r>
            <a:r>
              <a:rPr sz="1800" spc="-5" dirty="0">
                <a:latin typeface="Times New Roman"/>
                <a:cs typeface="Times New Roman"/>
              </a:rPr>
              <a:t>xuân thiên nhiên,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 xuân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nước, </a:t>
            </a:r>
            <a:r>
              <a:rPr sz="1800" dirty="0">
                <a:latin typeface="Times New Roman"/>
                <a:cs typeface="Times New Roman"/>
              </a:rPr>
              <a:t>cách </a:t>
            </a:r>
            <a:r>
              <a:rPr sz="1800" spc="-5" dirty="0">
                <a:latin typeface="Times New Roman"/>
                <a:cs typeface="Times New Roman"/>
              </a:rPr>
              <a:t>mạng.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đọng</a:t>
            </a:r>
            <a:r>
              <a:rPr sz="1800" dirty="0">
                <a:latin typeface="Times New Roman"/>
                <a:cs typeface="Times New Roman"/>
              </a:rPr>
              <a:t> dần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</a:t>
            </a:r>
            <a:r>
              <a:rPr sz="1800" dirty="0">
                <a:latin typeface="Times New Roman"/>
                <a:cs typeface="Times New Roman"/>
              </a:rPr>
              <a:t> và ước</a:t>
            </a: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nguyện: </a:t>
            </a:r>
            <a:r>
              <a:rPr sz="1800" spc="-5" dirty="0">
                <a:latin typeface="Times New Roman"/>
                <a:cs typeface="Times New Roman"/>
              </a:rPr>
              <a:t>nhà </a:t>
            </a:r>
            <a:r>
              <a:rPr sz="1800" dirty="0">
                <a:latin typeface="Times New Roman"/>
                <a:cs typeface="Times New Roman"/>
              </a:rPr>
              <a:t>thơ muốn </a:t>
            </a:r>
            <a:r>
              <a:rPr sz="1800" spc="-5" dirty="0">
                <a:latin typeface="Times New Roman"/>
                <a:cs typeface="Times New Roman"/>
              </a:rPr>
              <a:t>nhập </a:t>
            </a:r>
            <a:r>
              <a:rPr sz="1800" dirty="0">
                <a:latin typeface="Times New Roman"/>
                <a:cs typeface="Times New Roman"/>
              </a:rPr>
              <a:t>vào bản </a:t>
            </a:r>
            <a:r>
              <a:rPr sz="1800" spc="-5" dirty="0">
                <a:latin typeface="Times New Roman"/>
                <a:cs typeface="Times New Roman"/>
              </a:rPr>
              <a:t>hoà ca </a:t>
            </a:r>
            <a:r>
              <a:rPr sz="1800" spc="-10" dirty="0">
                <a:latin typeface="Times New Roman"/>
                <a:cs typeface="Times New Roman"/>
              </a:rPr>
              <a:t>vĩ </a:t>
            </a:r>
            <a:r>
              <a:rPr sz="1800" dirty="0">
                <a:latin typeface="Times New Roman"/>
                <a:cs typeface="Times New Roman"/>
              </a:rPr>
              <a:t>đại của cuộc </a:t>
            </a:r>
            <a:r>
              <a:rPr sz="1800" spc="-5" dirty="0">
                <a:latin typeface="Times New Roman"/>
                <a:cs typeface="Times New Roman"/>
              </a:rPr>
              <a:t>đời </a:t>
            </a:r>
            <a:r>
              <a:rPr sz="1800" dirty="0">
                <a:latin typeface="Times New Roman"/>
                <a:cs typeface="Times New Roman"/>
              </a:rPr>
              <a:t>bằng một nốt trầm </a:t>
            </a:r>
            <a:r>
              <a:rPr sz="1800" spc="-5" dirty="0">
                <a:latin typeface="Times New Roman"/>
                <a:cs typeface="Times New Roman"/>
              </a:rPr>
              <a:t>xao </a:t>
            </a:r>
            <a:r>
              <a:rPr sz="1800" dirty="0">
                <a:latin typeface="Times New Roman"/>
                <a:cs typeface="Times New Roman"/>
              </a:rPr>
              <a:t> xuyến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riêng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góp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mùa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 </a:t>
            </a:r>
            <a:r>
              <a:rPr sz="1800" spc="-5" dirty="0">
                <a:latin typeface="Times New Roman"/>
                <a:cs typeface="Times New Roman"/>
              </a:rPr>
              <a:t>lớn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“một mùa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 nho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nhỏ”.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 thơ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khép lại </a:t>
            </a:r>
            <a:r>
              <a:rPr sz="1800" spc="-5" dirty="0">
                <a:latin typeface="Times New Roman"/>
                <a:cs typeface="Times New Roman"/>
              </a:rPr>
              <a:t>với những cảm </a:t>
            </a:r>
            <a:r>
              <a:rPr sz="1800" dirty="0">
                <a:latin typeface="Times New Roman"/>
                <a:cs typeface="Times New Roman"/>
              </a:rPr>
              <a:t>xúc thiết </a:t>
            </a:r>
            <a:r>
              <a:rPr sz="1800" spc="-5" dirty="0">
                <a:latin typeface="Times New Roman"/>
                <a:cs typeface="Times New Roman"/>
              </a:rPr>
              <a:t>tha, </a:t>
            </a:r>
            <a:r>
              <a:rPr sz="1800" dirty="0">
                <a:latin typeface="Times New Roman"/>
                <a:cs typeface="Times New Roman"/>
              </a:rPr>
              <a:t>tự hào về </a:t>
            </a:r>
            <a:r>
              <a:rPr sz="1800" spc="-5" dirty="0">
                <a:latin typeface="Times New Roman"/>
                <a:cs typeface="Times New Roman"/>
              </a:rPr>
              <a:t>quê hương, đất </a:t>
            </a:r>
            <a:r>
              <a:rPr sz="1800" spc="-10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qua điệu </a:t>
            </a:r>
            <a:r>
              <a:rPr sz="1800" spc="-10" dirty="0">
                <a:latin typeface="Times New Roman"/>
                <a:cs typeface="Times New Roman"/>
              </a:rPr>
              <a:t>dân </a:t>
            </a:r>
            <a:r>
              <a:rPr sz="1800" spc="-5" dirty="0">
                <a:latin typeface="Times New Roman"/>
                <a:cs typeface="Times New Roman"/>
              </a:rPr>
              <a:t>ca </a:t>
            </a:r>
            <a:r>
              <a:rPr sz="1800" dirty="0">
                <a:latin typeface="Times New Roman"/>
                <a:cs typeface="Times New Roman"/>
              </a:rPr>
              <a:t>xứ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Huế.</a:t>
            </a:r>
            <a:endParaRPr sz="1800" dirty="0">
              <a:latin typeface="Times New Roman"/>
              <a:cs typeface="Times New Roman"/>
            </a:endParaRPr>
          </a:p>
          <a:p>
            <a:pPr marL="184150" indent="-172085">
              <a:lnSpc>
                <a:spcPct val="100000"/>
              </a:lnSpc>
              <a:spcBef>
                <a:spcPts val="540"/>
              </a:spcBef>
              <a:buChar char="*"/>
              <a:tabLst>
                <a:tab pos="184785" algn="l"/>
              </a:tabLst>
            </a:pPr>
            <a:r>
              <a:rPr sz="1800" dirty="0">
                <a:latin typeface="Times New Roman"/>
                <a:cs typeface="Times New Roman"/>
              </a:rPr>
              <a:t>Bố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cục: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Gồm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4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phần:</a:t>
            </a:r>
          </a:p>
          <a:p>
            <a:pPr marL="184785" indent="-172720">
              <a:lnSpc>
                <a:spcPct val="100000"/>
              </a:lnSpc>
              <a:spcBef>
                <a:spcPts val="525"/>
              </a:spcBef>
              <a:buChar char="–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Khổ</a:t>
            </a:r>
            <a:r>
              <a:rPr sz="1800" dirty="0">
                <a:latin typeface="Times New Roman"/>
                <a:cs typeface="Times New Roman"/>
              </a:rPr>
              <a:t> 1: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trước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nhiên,</a:t>
            </a:r>
            <a:r>
              <a:rPr sz="1800" dirty="0">
                <a:latin typeface="Times New Roman"/>
                <a:cs typeface="Times New Roman"/>
              </a:rPr>
              <a:t> đất </a:t>
            </a:r>
            <a:r>
              <a:rPr sz="1800" spc="-5" dirty="0">
                <a:latin typeface="Times New Roman"/>
                <a:cs typeface="Times New Roman"/>
              </a:rPr>
              <a:t>trời</a:t>
            </a:r>
            <a:endParaRPr sz="1800" dirty="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530"/>
              </a:spcBef>
              <a:buChar char="–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Khổ </a:t>
            </a:r>
            <a:r>
              <a:rPr sz="1800" dirty="0">
                <a:latin typeface="Times New Roman"/>
                <a:cs typeface="Times New Roman"/>
              </a:rPr>
              <a:t>2+3:</a:t>
            </a:r>
            <a:r>
              <a:rPr sz="1800" spc="-5" dirty="0">
                <a:latin typeface="Times New Roman"/>
                <a:cs typeface="Times New Roman"/>
              </a:rPr>
              <a:t> Cảm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xúc </a:t>
            </a:r>
            <a:r>
              <a:rPr sz="1800" spc="-5" dirty="0">
                <a:latin typeface="Times New Roman"/>
                <a:cs typeface="Times New Roman"/>
              </a:rPr>
              <a:t>về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 nước</a:t>
            </a:r>
            <a:endParaRPr sz="1800" dirty="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530"/>
              </a:spcBef>
              <a:buChar char="–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Khổ</a:t>
            </a:r>
            <a:r>
              <a:rPr sz="1800" dirty="0">
                <a:latin typeface="Times New Roman"/>
                <a:cs typeface="Times New Roman"/>
              </a:rPr>
              <a:t> 4+5: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 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nguyện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5" dirty="0">
                <a:latin typeface="Times New Roman"/>
                <a:cs typeface="Times New Roman"/>
              </a:rPr>
              <a:t> giả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 dirty="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540"/>
              </a:spcBef>
              <a:buChar char="–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Khổ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cuối: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 quê </a:t>
            </a:r>
            <a:r>
              <a:rPr sz="1800" spc="-5" dirty="0">
                <a:latin typeface="Times New Roman"/>
                <a:cs typeface="Times New Roman"/>
              </a:rPr>
              <a:t>hương,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 </a:t>
            </a:r>
            <a:r>
              <a:rPr sz="1800" dirty="0">
                <a:latin typeface="Times New Roman"/>
                <a:cs typeface="Times New Roman"/>
              </a:rPr>
              <a:t>điệu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 xứ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Huế.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d.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thơ: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“Mùa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nhỏ”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một</a:t>
            </a:r>
            <a:r>
              <a:rPr sz="1800" spc="-10" dirty="0">
                <a:latin typeface="Times New Roman"/>
                <a:cs typeface="Times New Roman"/>
              </a:rPr>
              <a:t> sáng</a:t>
            </a:r>
            <a:r>
              <a:rPr sz="1800" dirty="0">
                <a:latin typeface="Times New Roman"/>
                <a:cs typeface="Times New Roman"/>
              </a:rPr>
              <a:t> 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đáo, 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</a:t>
            </a:r>
            <a:r>
              <a:rPr sz="1800" dirty="0">
                <a:latin typeface="Times New Roman"/>
                <a:cs typeface="Times New Roman"/>
              </a:rPr>
              <a:t> mẻ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 thơ.</a:t>
            </a:r>
          </a:p>
          <a:p>
            <a:pPr marL="12700" marR="635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“Mùa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nhỏ”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tuý,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đẽ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sự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người.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BÀI</a:t>
            </a:r>
            <a:r>
              <a:rPr spc="-15" dirty="0"/>
              <a:t> </a:t>
            </a:r>
            <a:r>
              <a:rPr dirty="0"/>
              <a:t>3.</a:t>
            </a:r>
            <a:r>
              <a:rPr spc="-5" dirty="0"/>
              <a:t> </a:t>
            </a:r>
            <a:r>
              <a:rPr dirty="0"/>
              <a:t>CÁC </a:t>
            </a:r>
            <a:r>
              <a:rPr spc="-5" dirty="0"/>
              <a:t>DẠNG</a:t>
            </a:r>
            <a:r>
              <a:rPr dirty="0"/>
              <a:t> ĐỀ</a:t>
            </a:r>
            <a:r>
              <a:rPr spc="-15" dirty="0"/>
              <a:t> </a:t>
            </a:r>
            <a:r>
              <a:rPr spc="-5" dirty="0"/>
              <a:t>VIẾT</a:t>
            </a:r>
            <a:r>
              <a:rPr dirty="0"/>
              <a:t> </a:t>
            </a:r>
            <a:r>
              <a:rPr spc="-5" dirty="0"/>
              <a:t>TẬP</a:t>
            </a:r>
            <a:r>
              <a:rPr dirty="0"/>
              <a:t> </a:t>
            </a:r>
            <a:r>
              <a:rPr spc="-5" dirty="0"/>
              <a:t>LÀM VĂN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01001" y="1447800"/>
            <a:ext cx="8258809" cy="51517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74320" indent="-204470" algn="just">
              <a:lnSpc>
                <a:spcPct val="100000"/>
              </a:lnSpc>
              <a:spcBef>
                <a:spcPts val="625"/>
              </a:spcBef>
              <a:buAutoNum type="romanUcPeriod"/>
              <a:tabLst>
                <a:tab pos="274955" algn="l"/>
              </a:tabLst>
            </a:pPr>
            <a:r>
              <a:rPr spc="-5" dirty="0"/>
              <a:t>PHÂN TÍCH</a:t>
            </a:r>
            <a:r>
              <a:rPr spc="5" dirty="0"/>
              <a:t> </a:t>
            </a:r>
            <a:r>
              <a:rPr dirty="0"/>
              <a:t>BÀI</a:t>
            </a:r>
            <a:r>
              <a:rPr spc="-10" dirty="0"/>
              <a:t> </a:t>
            </a:r>
            <a:r>
              <a:rPr dirty="0"/>
              <a:t>THƠ</a:t>
            </a:r>
            <a:r>
              <a:rPr spc="-5" dirty="0"/>
              <a:t> ''MÙA XUÂN NHO</a:t>
            </a:r>
            <a:r>
              <a:rPr spc="5" dirty="0"/>
              <a:t> </a:t>
            </a:r>
            <a:r>
              <a:rPr dirty="0"/>
              <a:t>NHỎ"</a:t>
            </a:r>
            <a:r>
              <a:rPr spc="-5" dirty="0"/>
              <a:t> CỦA</a:t>
            </a:r>
            <a:r>
              <a:rPr spc="-10" dirty="0"/>
              <a:t> </a:t>
            </a:r>
            <a:r>
              <a:rPr dirty="0"/>
              <a:t>THANH </a:t>
            </a:r>
            <a:r>
              <a:rPr spc="-5" dirty="0"/>
              <a:t>HẢI</a:t>
            </a:r>
          </a:p>
          <a:p>
            <a:pPr marL="241935" lvl="1" indent="-229870" algn="just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b="1" spc="5" dirty="0">
                <a:latin typeface="Times New Roman"/>
                <a:cs typeface="Times New Roman"/>
              </a:rPr>
              <a:t>Mở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173990" algn="just">
              <a:lnSpc>
                <a:spcPct val="124600"/>
              </a:lnSpc>
              <a:spcBef>
                <a:spcPts val="10"/>
              </a:spcBef>
            </a:pPr>
            <a:r>
              <a:rPr b="0" spc="-5" dirty="0">
                <a:latin typeface="Times New Roman"/>
                <a:cs typeface="Times New Roman"/>
              </a:rPr>
              <a:t>Núi Ngự sông Hương </a:t>
            </a:r>
            <a:r>
              <a:rPr b="0" dirty="0">
                <a:latin typeface="Times New Roman"/>
                <a:cs typeface="Times New Roman"/>
              </a:rPr>
              <a:t>là quê </a:t>
            </a:r>
            <a:r>
              <a:rPr b="0" spc="-5" dirty="0">
                <a:latin typeface="Times New Roman"/>
                <a:cs typeface="Times New Roman"/>
              </a:rPr>
              <a:t>hương </a:t>
            </a:r>
            <a:r>
              <a:rPr b="0" dirty="0">
                <a:latin typeface="Times New Roman"/>
                <a:cs typeface="Times New Roman"/>
              </a:rPr>
              <a:t>thân </a:t>
            </a:r>
            <a:r>
              <a:rPr b="0" spc="-5" dirty="0">
                <a:latin typeface="Times New Roman"/>
                <a:cs typeface="Times New Roman"/>
              </a:rPr>
              <a:t>yêu </a:t>
            </a:r>
            <a:r>
              <a:rPr b="0" spc="5" dirty="0">
                <a:latin typeface="Times New Roman"/>
                <a:cs typeface="Times New Roman"/>
              </a:rPr>
              <a:t>của </a:t>
            </a:r>
            <a:r>
              <a:rPr b="0" spc="-5" dirty="0">
                <a:latin typeface="Times New Roman"/>
                <a:cs typeface="Times New Roman"/>
              </a:rPr>
              <a:t>nhà </a:t>
            </a:r>
            <a:r>
              <a:rPr b="0" dirty="0">
                <a:latin typeface="Times New Roman"/>
                <a:cs typeface="Times New Roman"/>
              </a:rPr>
              <a:t>thơ </a:t>
            </a:r>
            <a:r>
              <a:rPr b="0" spc="-5" dirty="0">
                <a:latin typeface="Times New Roman"/>
                <a:cs typeface="Times New Roman"/>
              </a:rPr>
              <a:t>Thanh Hải. Ông </a:t>
            </a:r>
            <a:r>
              <a:rPr b="0" dirty="0">
                <a:latin typeface="Times New Roman"/>
                <a:cs typeface="Times New Roman"/>
              </a:rPr>
              <a:t>là nhà thơ 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trưởng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thành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trong</a:t>
            </a:r>
            <a:r>
              <a:rPr b="0" spc="-6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kháng</a:t>
            </a:r>
            <a:r>
              <a:rPr b="0" spc="-6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chiến</a:t>
            </a:r>
            <a:r>
              <a:rPr b="0" spc="-6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chống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Mĩ.</a:t>
            </a:r>
            <a:r>
              <a:rPr b="0" spc="-6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“Mồ</a:t>
            </a:r>
            <a:r>
              <a:rPr b="0" spc="-6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anh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hoa</a:t>
            </a:r>
            <a:r>
              <a:rPr b="0" spc="-6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nở",</a:t>
            </a:r>
            <a:r>
              <a:rPr b="0" spc="-6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"Những</a:t>
            </a:r>
            <a:r>
              <a:rPr b="0" spc="-6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đồng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chí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trung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kiên”, </a:t>
            </a:r>
            <a:r>
              <a:rPr b="0" spc="-434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"Mùa </a:t>
            </a:r>
            <a:r>
              <a:rPr b="0" dirty="0">
                <a:latin typeface="Times New Roman"/>
                <a:cs typeface="Times New Roman"/>
              </a:rPr>
              <a:t>xuân nho nhỏ"... </a:t>
            </a:r>
            <a:r>
              <a:rPr b="0" spc="-5" dirty="0">
                <a:latin typeface="Times New Roman"/>
                <a:cs typeface="Times New Roman"/>
              </a:rPr>
              <a:t>là </a:t>
            </a:r>
            <a:r>
              <a:rPr b="0" dirty="0">
                <a:latin typeface="Times New Roman"/>
                <a:cs typeface="Times New Roman"/>
              </a:rPr>
              <a:t>những bài thơ </a:t>
            </a:r>
            <a:r>
              <a:rPr b="0" spc="-5" dirty="0">
                <a:latin typeface="Times New Roman"/>
                <a:cs typeface="Times New Roman"/>
              </a:rPr>
              <a:t>đặc sắc </a:t>
            </a:r>
            <a:r>
              <a:rPr b="0" dirty="0">
                <a:latin typeface="Times New Roman"/>
                <a:cs typeface="Times New Roman"/>
              </a:rPr>
              <a:t>nhất của Thanh Hải. </a:t>
            </a:r>
            <a:r>
              <a:rPr b="0" spc="-5" dirty="0">
                <a:latin typeface="Times New Roman"/>
                <a:cs typeface="Times New Roman"/>
              </a:rPr>
              <a:t>Bài </a:t>
            </a:r>
            <a:r>
              <a:rPr b="0" dirty="0">
                <a:latin typeface="Times New Roman"/>
                <a:cs typeface="Times New Roman"/>
              </a:rPr>
              <a:t>thơ “Mùa xuân 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nho nhỏ” </a:t>
            </a:r>
            <a:r>
              <a:rPr b="0" spc="-5" dirty="0">
                <a:latin typeface="Times New Roman"/>
                <a:cs typeface="Times New Roman"/>
              </a:rPr>
              <a:t>được </a:t>
            </a:r>
            <a:r>
              <a:rPr b="0" dirty="0">
                <a:latin typeface="Times New Roman"/>
                <a:cs typeface="Times New Roman"/>
              </a:rPr>
              <a:t>ông viết vào </a:t>
            </a:r>
            <a:r>
              <a:rPr b="0" spc="-5" dirty="0">
                <a:latin typeface="Times New Roman"/>
                <a:cs typeface="Times New Roman"/>
              </a:rPr>
              <a:t>năm </a:t>
            </a:r>
            <a:r>
              <a:rPr b="0" dirty="0">
                <a:latin typeface="Times New Roman"/>
                <a:cs typeface="Times New Roman"/>
              </a:rPr>
              <a:t>1980, trong </a:t>
            </a:r>
            <a:r>
              <a:rPr b="0" spc="-5" dirty="0">
                <a:latin typeface="Times New Roman"/>
                <a:cs typeface="Times New Roman"/>
              </a:rPr>
              <a:t>khung </a:t>
            </a:r>
            <a:r>
              <a:rPr b="0" spc="5" dirty="0">
                <a:latin typeface="Times New Roman"/>
                <a:cs typeface="Times New Roman"/>
              </a:rPr>
              <a:t>cảnh </a:t>
            </a:r>
            <a:r>
              <a:rPr b="0" dirty="0">
                <a:latin typeface="Times New Roman"/>
                <a:cs typeface="Times New Roman"/>
              </a:rPr>
              <a:t>hòa </a:t>
            </a:r>
            <a:r>
              <a:rPr b="0" spc="-5" dirty="0">
                <a:latin typeface="Times New Roman"/>
                <a:cs typeface="Times New Roman"/>
              </a:rPr>
              <a:t>bình, xây </a:t>
            </a:r>
            <a:r>
              <a:rPr b="0" dirty="0">
                <a:latin typeface="Times New Roman"/>
                <a:cs typeface="Times New Roman"/>
              </a:rPr>
              <a:t>dựng </a:t>
            </a:r>
            <a:r>
              <a:rPr b="0" spc="-5" dirty="0">
                <a:latin typeface="Times New Roman"/>
                <a:cs typeface="Times New Roman"/>
              </a:rPr>
              <a:t>đất nước. 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Một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hồn thơ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trong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trẻo.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Một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điệu</a:t>
            </a:r>
            <a:r>
              <a:rPr b="0" dirty="0">
                <a:latin typeface="Times New Roman"/>
                <a:cs typeface="Times New Roman"/>
              </a:rPr>
              <a:t> thơ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ngân</a:t>
            </a:r>
            <a:r>
              <a:rPr b="0" spc="-5" dirty="0">
                <a:latin typeface="Times New Roman"/>
                <a:cs typeface="Times New Roman"/>
              </a:rPr>
              <a:t> vang. </a:t>
            </a:r>
            <a:r>
              <a:rPr b="0" dirty="0">
                <a:latin typeface="Times New Roman"/>
                <a:cs typeface="Times New Roman"/>
              </a:rPr>
              <a:t>Đất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nước </a:t>
            </a:r>
            <a:r>
              <a:rPr b="0" dirty="0">
                <a:latin typeface="Times New Roman"/>
                <a:cs typeface="Times New Roman"/>
              </a:rPr>
              <a:t>vào</a:t>
            </a:r>
            <a:r>
              <a:rPr b="0" spc="-5" dirty="0">
                <a:latin typeface="Times New Roman"/>
                <a:cs typeface="Times New Roman"/>
              </a:rPr>
              <a:t> xuân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vui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tươi</a:t>
            </a:r>
            <a:r>
              <a:rPr b="0" spc="5" dirty="0">
                <a:latin typeface="Times New Roman"/>
                <a:cs typeface="Times New Roman"/>
              </a:rPr>
              <a:t> rộn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ràng.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241935" lvl="1" indent="-229870">
              <a:lnSpc>
                <a:spcPct val="100000"/>
              </a:lnSpc>
              <a:buAutoNum type="arabicPeriod" startAt="2"/>
              <a:tabLst>
                <a:tab pos="24257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Thân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i="1" dirty="0">
                <a:latin typeface="Times New Roman"/>
                <a:cs typeface="Times New Roman"/>
              </a:rPr>
              <a:t>a. </a:t>
            </a:r>
            <a:r>
              <a:rPr i="1" spc="-5" dirty="0">
                <a:latin typeface="Times New Roman"/>
                <a:cs typeface="Times New Roman"/>
              </a:rPr>
              <a:t>Sáu</a:t>
            </a:r>
            <a:r>
              <a:rPr i="1" dirty="0">
                <a:latin typeface="Times New Roman"/>
                <a:cs typeface="Times New Roman"/>
              </a:rPr>
              <a:t> câu thơ</a:t>
            </a:r>
            <a:r>
              <a:rPr i="1" spc="-10" dirty="0">
                <a:latin typeface="Times New Roman"/>
                <a:cs typeface="Times New Roman"/>
              </a:rPr>
              <a:t> </a:t>
            </a:r>
            <a:r>
              <a:rPr i="1" spc="-5" dirty="0">
                <a:latin typeface="Times New Roman"/>
                <a:cs typeface="Times New Roman"/>
              </a:rPr>
              <a:t>đầu như</a:t>
            </a:r>
            <a:r>
              <a:rPr i="1" dirty="0">
                <a:latin typeface="Times New Roman"/>
                <a:cs typeface="Times New Roman"/>
              </a:rPr>
              <a:t> tiếng</a:t>
            </a:r>
            <a:r>
              <a:rPr i="1" spc="-5" dirty="0">
                <a:latin typeface="Times New Roman"/>
                <a:cs typeface="Times New Roman"/>
              </a:rPr>
              <a:t> </a:t>
            </a:r>
            <a:r>
              <a:rPr i="1" spc="-10" dirty="0">
                <a:latin typeface="Times New Roman"/>
                <a:cs typeface="Times New Roman"/>
              </a:rPr>
              <a:t>hát</a:t>
            </a:r>
            <a:r>
              <a:rPr i="1" spc="5" dirty="0">
                <a:latin typeface="Times New Roman"/>
                <a:cs typeface="Times New Roman"/>
              </a:rPr>
              <a:t> </a:t>
            </a:r>
            <a:r>
              <a:rPr i="1" spc="-5" dirty="0">
                <a:latin typeface="Times New Roman"/>
                <a:cs typeface="Times New Roman"/>
              </a:rPr>
              <a:t>reo</a:t>
            </a:r>
            <a:r>
              <a:rPr i="1" spc="-10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vui đón</a:t>
            </a:r>
            <a:r>
              <a:rPr i="1" spc="-15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chào một</a:t>
            </a:r>
            <a:r>
              <a:rPr i="1" spc="-15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mùa </a:t>
            </a:r>
            <a:r>
              <a:rPr i="1" spc="-5" dirty="0">
                <a:latin typeface="Times New Roman"/>
                <a:cs typeface="Times New Roman"/>
              </a:rPr>
              <a:t>xuân </a:t>
            </a:r>
            <a:r>
              <a:rPr i="1" dirty="0">
                <a:latin typeface="Times New Roman"/>
                <a:cs typeface="Times New Roman"/>
              </a:rPr>
              <a:t>đẹp</a:t>
            </a:r>
            <a:r>
              <a:rPr i="1" spc="-5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đã</a:t>
            </a:r>
            <a:r>
              <a:rPr i="1" spc="-10" dirty="0">
                <a:latin typeface="Times New Roman"/>
                <a:cs typeface="Times New Roman"/>
              </a:rPr>
              <a:t> </a:t>
            </a:r>
            <a:r>
              <a:rPr i="1" spc="-5" dirty="0">
                <a:latin typeface="Times New Roman"/>
                <a:cs typeface="Times New Roman"/>
              </a:rPr>
              <a:t>về.</a:t>
            </a:r>
          </a:p>
          <a:p>
            <a:pPr marL="12700" indent="172085">
              <a:lnSpc>
                <a:spcPct val="100000"/>
              </a:lnSpc>
              <a:spcBef>
                <a:spcPts val="530"/>
              </a:spcBef>
            </a:pPr>
            <a:r>
              <a:rPr b="0" dirty="0">
                <a:latin typeface="Times New Roman"/>
                <a:cs typeface="Times New Roman"/>
              </a:rPr>
              <a:t>Trên</a:t>
            </a:r>
            <a:r>
              <a:rPr b="0" spc="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dòng</a:t>
            </a:r>
            <a:r>
              <a:rPr b="0" spc="2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sông</a:t>
            </a:r>
            <a:r>
              <a:rPr b="0" spc="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xanh</a:t>
            </a:r>
            <a:r>
              <a:rPr b="0" spc="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của</a:t>
            </a:r>
            <a:r>
              <a:rPr b="0" spc="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quê</a:t>
            </a:r>
            <a:r>
              <a:rPr b="0" spc="2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hương</a:t>
            </a:r>
            <a:r>
              <a:rPr b="0" spc="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mọc</a:t>
            </a:r>
            <a:r>
              <a:rPr b="0" spc="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lên</a:t>
            </a:r>
            <a:r>
              <a:rPr b="0" spc="2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“Một</a:t>
            </a:r>
            <a:r>
              <a:rPr b="0" spc="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bông</a:t>
            </a:r>
            <a:r>
              <a:rPr b="0" spc="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hoa</a:t>
            </a:r>
            <a:r>
              <a:rPr b="0" spc="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tím</a:t>
            </a:r>
            <a:r>
              <a:rPr b="0" spc="4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biếc”.</a:t>
            </a:r>
            <a:r>
              <a:rPr b="0" spc="4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Động</a:t>
            </a:r>
            <a:r>
              <a:rPr b="0" spc="2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từ</a:t>
            </a:r>
            <a:r>
              <a:rPr b="0" spc="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“mọc”</a:t>
            </a:r>
          </a:p>
          <a:p>
            <a:pPr marL="12700" marR="5715">
              <a:lnSpc>
                <a:spcPct val="124400"/>
              </a:lnSpc>
              <a:spcBef>
                <a:spcPts val="15"/>
              </a:spcBef>
            </a:pPr>
            <a:r>
              <a:rPr b="0" dirty="0">
                <a:latin typeface="Times New Roman"/>
                <a:cs typeface="Times New Roman"/>
              </a:rPr>
              <a:t>nằm</a:t>
            </a:r>
            <a:r>
              <a:rPr b="0" spc="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ở</a:t>
            </a:r>
            <a:r>
              <a:rPr b="0" spc="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vị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trí</a:t>
            </a:r>
            <a:r>
              <a:rPr b="0" spc="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đầu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câu thơ</a:t>
            </a:r>
            <a:r>
              <a:rPr b="0" spc="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gợi</a:t>
            </a:r>
            <a:r>
              <a:rPr b="0" spc="1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tả</a:t>
            </a:r>
            <a:r>
              <a:rPr b="0" spc="2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sư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ngạc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nhiên vui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thú,</a:t>
            </a:r>
            <a:r>
              <a:rPr b="0" spc="15" dirty="0">
                <a:latin typeface="Times New Roman"/>
                <a:cs typeface="Times New Roman"/>
              </a:rPr>
              <a:t> </a:t>
            </a:r>
            <a:r>
              <a:rPr b="0" spc="5" dirty="0">
                <a:latin typeface="Times New Roman"/>
                <a:cs typeface="Times New Roman"/>
              </a:rPr>
              <a:t>một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niềm</a:t>
            </a:r>
            <a:r>
              <a:rPr b="0" spc="2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vui</a:t>
            </a:r>
            <a:r>
              <a:rPr b="0" spc="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hân</a:t>
            </a:r>
            <a:r>
              <a:rPr b="0" spc="2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hoan</a:t>
            </a:r>
            <a:r>
              <a:rPr b="0" spc="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đón </a:t>
            </a:r>
            <a:r>
              <a:rPr b="0" spc="-5" dirty="0">
                <a:latin typeface="Times New Roman"/>
                <a:cs typeface="Times New Roman"/>
              </a:rPr>
              <a:t>chào</a:t>
            </a:r>
            <a:r>
              <a:rPr b="0" spc="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tín </a:t>
            </a:r>
            <a:r>
              <a:rPr b="0" spc="-434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hiệu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mùa</a:t>
            </a:r>
            <a:r>
              <a:rPr b="0" spc="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xuân:</a:t>
            </a:r>
          </a:p>
          <a:p>
            <a:pPr marL="128270" marR="5698490" indent="-116205">
              <a:lnSpc>
                <a:spcPct val="124400"/>
              </a:lnSpc>
            </a:pPr>
            <a:r>
              <a:rPr b="0" i="1" spc="-5" dirty="0">
                <a:latin typeface="Times New Roman"/>
                <a:cs typeface="Times New Roman"/>
              </a:rPr>
              <a:t>"Mọc</a:t>
            </a:r>
            <a:r>
              <a:rPr b="0" i="1" spc="-15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giữa</a:t>
            </a:r>
            <a:r>
              <a:rPr b="0" i="1" spc="-30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dòng</a:t>
            </a:r>
            <a:r>
              <a:rPr b="0" i="1" spc="-25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sông</a:t>
            </a:r>
            <a:r>
              <a:rPr b="0" i="1" spc="-20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xanh, </a:t>
            </a:r>
            <a:r>
              <a:rPr b="0" i="1" spc="-434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Một</a:t>
            </a:r>
            <a:r>
              <a:rPr b="0" i="1" spc="-20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bông</a:t>
            </a:r>
            <a:r>
              <a:rPr b="0" i="1" spc="-10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hoa</a:t>
            </a:r>
            <a:r>
              <a:rPr b="0" i="1" spc="-20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tím </a:t>
            </a:r>
            <a:r>
              <a:rPr b="0" i="1" dirty="0">
                <a:latin typeface="Times New Roman"/>
                <a:cs typeface="Times New Roman"/>
              </a:rPr>
              <a:t>biếc”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indent="28638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“Bông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biếc”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bình,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hoặc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súng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 hồ,</a:t>
            </a:r>
            <a:r>
              <a:rPr sz="1800" spc="-5" dirty="0">
                <a:latin typeface="Times New Roman"/>
                <a:cs typeface="Times New Roman"/>
              </a:rPr>
              <a:t> sông nước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quê: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“Con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sông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nhỏ</a:t>
            </a:r>
            <a:r>
              <a:rPr sz="1800" i="1" spc="-5" dirty="0">
                <a:latin typeface="Times New Roman"/>
                <a:cs typeface="Times New Roman"/>
              </a:rPr>
              <a:t> tuổi </a:t>
            </a:r>
            <a:r>
              <a:rPr sz="1800" i="1" dirty="0">
                <a:latin typeface="Times New Roman"/>
                <a:cs typeface="Times New Roman"/>
              </a:rPr>
              <a:t>thơ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tắm</a:t>
            </a:r>
            <a:endParaRPr sz="1800">
              <a:latin typeface="Times New Roman"/>
              <a:cs typeface="Times New Roman"/>
            </a:endParaRPr>
          </a:p>
          <a:p>
            <a:pPr marL="128270" marR="4983480" algn="just">
              <a:lnSpc>
                <a:spcPct val="124600"/>
              </a:lnSpc>
              <a:spcBef>
                <a:spcPts val="10"/>
              </a:spcBef>
            </a:pPr>
            <a:r>
              <a:rPr sz="1800" i="1" spc="-5" dirty="0">
                <a:latin typeface="Times New Roman"/>
                <a:cs typeface="Times New Roman"/>
              </a:rPr>
              <a:t>Vẫn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còn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đây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 </a:t>
            </a:r>
            <a:r>
              <a:rPr sz="1800" i="1" dirty="0">
                <a:latin typeface="Times New Roman"/>
                <a:cs typeface="Times New Roman"/>
              </a:rPr>
              <a:t>chẳng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đổi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dòng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lục bình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tím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bờ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sông...”.</a:t>
            </a:r>
            <a:endParaRPr sz="1800">
              <a:latin typeface="Times New Roman"/>
              <a:cs typeface="Times New Roman"/>
            </a:endParaRPr>
          </a:p>
          <a:p>
            <a:pPr marL="184277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(“Trở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quê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nội"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Lê</a:t>
            </a:r>
            <a:r>
              <a:rPr sz="1800" dirty="0">
                <a:latin typeface="Times New Roman"/>
                <a:cs typeface="Times New Roman"/>
              </a:rPr>
              <a:t> Anh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Xuân)</a:t>
            </a:r>
            <a:endParaRPr sz="1800">
              <a:latin typeface="Times New Roman"/>
              <a:cs typeface="Times New Roman"/>
            </a:endParaRPr>
          </a:p>
          <a:p>
            <a:pPr marL="12700" indent="344170" algn="just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Màu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xanh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hòa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màu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“tím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biếc”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hoa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tạo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tranh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chấm phá mà </a:t>
            </a:r>
            <a:r>
              <a:rPr sz="1800" spc="-5" dirty="0">
                <a:latin typeface="Times New Roman"/>
                <a:cs typeface="Times New Roman"/>
              </a:rPr>
              <a:t>đằm thắm. </a:t>
            </a:r>
            <a:r>
              <a:rPr sz="1800" dirty="0">
                <a:latin typeface="Times New Roman"/>
                <a:cs typeface="Times New Roman"/>
              </a:rPr>
              <a:t>Ngẩng nhìn </a:t>
            </a:r>
            <a:r>
              <a:rPr sz="1800" spc="-5" dirty="0">
                <a:latin typeface="Times New Roman"/>
                <a:cs typeface="Times New Roman"/>
              </a:rPr>
              <a:t>bầu </a:t>
            </a:r>
            <a:r>
              <a:rPr sz="1800" dirty="0">
                <a:latin typeface="Times New Roman"/>
                <a:cs typeface="Times New Roman"/>
              </a:rPr>
              <a:t>trời, </a:t>
            </a:r>
            <a:r>
              <a:rPr sz="1800" spc="-5" dirty="0">
                <a:latin typeface="Times New Roman"/>
                <a:cs typeface="Times New Roman"/>
              </a:rPr>
              <a:t>nhà </a:t>
            </a:r>
            <a:r>
              <a:rPr sz="1800" dirty="0">
                <a:latin typeface="Times New Roman"/>
                <a:cs typeface="Times New Roman"/>
              </a:rPr>
              <a:t>thơ vui </a:t>
            </a:r>
            <a:r>
              <a:rPr sz="1800" spc="-5" dirty="0">
                <a:latin typeface="Times New Roman"/>
                <a:cs typeface="Times New Roman"/>
              </a:rPr>
              <a:t>sướng lắng </a:t>
            </a:r>
            <a:r>
              <a:rPr sz="1800" dirty="0">
                <a:latin typeface="Times New Roman"/>
                <a:cs typeface="Times New Roman"/>
              </a:rPr>
              <a:t>tai </a:t>
            </a:r>
            <a:r>
              <a:rPr sz="1800" spc="-5" dirty="0">
                <a:latin typeface="Times New Roman"/>
                <a:cs typeface="Times New Roman"/>
              </a:rPr>
              <a:t>nghe </a:t>
            </a:r>
            <a:r>
              <a:rPr sz="1800" dirty="0">
                <a:latin typeface="Times New Roman"/>
                <a:cs typeface="Times New Roman"/>
              </a:rPr>
              <a:t>chim chiền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chiện hót. Chim chiền chiện còn gọi là </a:t>
            </a:r>
            <a:r>
              <a:rPr sz="1800" spc="-5" dirty="0">
                <a:latin typeface="Times New Roman"/>
                <a:cs typeface="Times New Roman"/>
              </a:rPr>
              <a:t>chim sơn </a:t>
            </a:r>
            <a:r>
              <a:rPr sz="1800" dirty="0">
                <a:latin typeface="Times New Roman"/>
                <a:cs typeface="Times New Roman"/>
              </a:rPr>
              <a:t>ca, </a:t>
            </a:r>
            <a:r>
              <a:rPr sz="1800" spc="5" dirty="0">
                <a:latin typeface="Times New Roman"/>
                <a:cs typeface="Times New Roman"/>
              </a:rPr>
              <a:t>bạn </a:t>
            </a:r>
            <a:r>
              <a:rPr sz="1800" dirty="0">
                <a:latin typeface="Times New Roman"/>
                <a:cs typeface="Times New Roman"/>
              </a:rPr>
              <a:t>thân của nhà nông.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“ơi” </a:t>
            </a:r>
            <a:r>
              <a:rPr sz="1800" dirty="0">
                <a:latin typeface="Times New Roman"/>
                <a:cs typeface="Times New Roman"/>
              </a:rPr>
              <a:t>cảm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niềm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ngây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ngất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chim </a:t>
            </a:r>
            <a:r>
              <a:rPr sz="1800" spc="-5" dirty="0">
                <a:latin typeface="Times New Roman"/>
                <a:cs typeface="Times New Roman"/>
              </a:rPr>
              <a:t>hót:</a:t>
            </a:r>
            <a:endParaRPr sz="1800">
              <a:latin typeface="Times New Roman"/>
              <a:cs typeface="Times New Roman"/>
            </a:endParaRPr>
          </a:p>
          <a:p>
            <a:pPr marL="128270" marR="5886450" indent="-116205" algn="just">
              <a:lnSpc>
                <a:spcPts val="2700"/>
              </a:lnSpc>
              <a:spcBef>
                <a:spcPts val="165"/>
              </a:spcBef>
            </a:pPr>
            <a:r>
              <a:rPr sz="1800" i="1" spc="-5" dirty="0">
                <a:latin typeface="Times New Roman"/>
                <a:cs typeface="Times New Roman"/>
              </a:rPr>
              <a:t>“Ơi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chim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chiền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chiện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Hót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</a:t>
            </a:r>
            <a:r>
              <a:rPr sz="1800" i="1" spc="-5" dirty="0">
                <a:latin typeface="Times New Roman"/>
                <a:cs typeface="Times New Roman"/>
              </a:rPr>
              <a:t> mà vang trời”</a:t>
            </a:r>
            <a:endParaRPr sz="1800">
              <a:latin typeface="Times New Roman"/>
              <a:cs typeface="Times New Roman"/>
            </a:endParaRPr>
          </a:p>
          <a:p>
            <a:pPr marR="6985" algn="r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“hót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giọng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điệu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Huế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endParaRPr sz="18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diễn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vật.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chiện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về.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endParaRPr sz="18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chim ngân </a:t>
            </a:r>
            <a:r>
              <a:rPr sz="1800" spc="-5" dirty="0">
                <a:latin typeface="Times New Roman"/>
                <a:cs typeface="Times New Roman"/>
              </a:rPr>
              <a:t>vang, </a:t>
            </a:r>
            <a:r>
              <a:rPr sz="1800" dirty="0">
                <a:latin typeface="Times New Roman"/>
                <a:cs typeface="Times New Roman"/>
              </a:rPr>
              <a:t>rung động </a:t>
            </a:r>
            <a:r>
              <a:rPr sz="1800" spc="-5" dirty="0">
                <a:latin typeface="Times New Roman"/>
                <a:cs typeface="Times New Roman"/>
              </a:rPr>
              <a:t>đất trời, đem đến bao </a:t>
            </a:r>
            <a:r>
              <a:rPr sz="1800" dirty="0">
                <a:latin typeface="Times New Roman"/>
                <a:cs typeface="Times New Roman"/>
              </a:rPr>
              <a:t>niềm </a:t>
            </a:r>
            <a:r>
              <a:rPr sz="1800" spc="-5" dirty="0">
                <a:latin typeface="Times New Roman"/>
                <a:cs typeface="Times New Roman"/>
              </a:rPr>
              <a:t>vui. Ngắm </a:t>
            </a:r>
            <a:r>
              <a:rPr sz="1800" dirty="0">
                <a:latin typeface="Times New Roman"/>
                <a:cs typeface="Times New Roman"/>
              </a:rPr>
              <a:t>dòng sông, </a:t>
            </a:r>
            <a:r>
              <a:rPr sz="1800" spc="-5" dirty="0">
                <a:latin typeface="Times New Roman"/>
                <a:cs typeface="Times New Roman"/>
              </a:rPr>
              <a:t>nhìn bông </a:t>
            </a:r>
            <a:r>
              <a:rPr sz="1800" dirty="0">
                <a:latin typeface="Times New Roman"/>
                <a:cs typeface="Times New Roman"/>
              </a:rPr>
              <a:t> hoa </a:t>
            </a:r>
            <a:r>
              <a:rPr sz="1800" spc="-5" dirty="0">
                <a:latin typeface="Times New Roman"/>
                <a:cs typeface="Times New Roman"/>
              </a:rPr>
              <a:t>đẹp,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nghe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hót,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dirty="0">
                <a:latin typeface="Times New Roman"/>
                <a:cs typeface="Times New Roman"/>
              </a:rPr>
              <a:t> 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bồi </a:t>
            </a:r>
            <a:r>
              <a:rPr sz="1800" dirty="0">
                <a:latin typeface="Times New Roman"/>
                <a:cs typeface="Times New Roman"/>
              </a:rPr>
              <a:t>hồi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sung sướng: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 marR="5958840" indent="-116205" algn="just">
              <a:lnSpc>
                <a:spcPct val="124400"/>
              </a:lnSpc>
              <a:spcBef>
                <a:spcPts val="100"/>
              </a:spcBef>
            </a:pPr>
            <a:r>
              <a:rPr sz="1800" i="1" spc="-5" dirty="0">
                <a:latin typeface="Times New Roman"/>
                <a:cs typeface="Times New Roman"/>
              </a:rPr>
              <a:t>“Từng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giọt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long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lanh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rơi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Tôi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tay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tôi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hứng”.</a:t>
            </a:r>
            <a:endParaRPr sz="1800" dirty="0">
              <a:latin typeface="Times New Roman"/>
              <a:cs typeface="Times New Roman"/>
            </a:endParaRPr>
          </a:p>
          <a:p>
            <a:pPr marL="12700" indent="288290" algn="just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"Đưa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tay...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hứng”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cử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bình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dị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trân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trọng,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xúc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xa...“Giọt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long </a:t>
            </a:r>
            <a:r>
              <a:rPr sz="1800" spc="-5" dirty="0">
                <a:latin typeface="Times New Roman"/>
                <a:cs typeface="Times New Roman"/>
              </a:rPr>
              <a:t>lanh” </a:t>
            </a:r>
            <a:r>
              <a:rPr sz="1800" dirty="0">
                <a:latin typeface="Times New Roman"/>
                <a:cs typeface="Times New Roman"/>
              </a:rPr>
              <a:t>là sự liên </a:t>
            </a:r>
            <a:r>
              <a:rPr sz="1800" spc="-5" dirty="0">
                <a:latin typeface="Times New Roman"/>
                <a:cs typeface="Times New Roman"/>
              </a:rPr>
              <a:t>tưởng </a:t>
            </a:r>
            <a:r>
              <a:rPr sz="1800" dirty="0">
                <a:latin typeface="Times New Roman"/>
                <a:cs typeface="Times New Roman"/>
              </a:rPr>
              <a:t>đầy </a:t>
            </a:r>
            <a:r>
              <a:rPr sz="1800" spc="-5" dirty="0">
                <a:latin typeface="Times New Roman"/>
                <a:cs typeface="Times New Roman"/>
              </a:rPr>
              <a:t>chất thơ. Là giọt </a:t>
            </a:r>
            <a:r>
              <a:rPr sz="1800" spc="-10" dirty="0">
                <a:latin typeface="Times New Roman"/>
                <a:cs typeface="Times New Roman"/>
              </a:rPr>
              <a:t>sương </a:t>
            </a:r>
            <a:r>
              <a:rPr sz="1800" dirty="0">
                <a:latin typeface="Times New Roman"/>
                <a:cs typeface="Times New Roman"/>
              </a:rPr>
              <a:t>mai, hay </a:t>
            </a:r>
            <a:r>
              <a:rPr sz="1800" spc="-5" dirty="0">
                <a:latin typeface="Times New Roman"/>
                <a:cs typeface="Times New Roman"/>
              </a:rPr>
              <a:t>giọt </a:t>
            </a:r>
            <a:r>
              <a:rPr sz="1800" dirty="0">
                <a:latin typeface="Times New Roman"/>
                <a:cs typeface="Times New Roman"/>
              </a:rPr>
              <a:t>âm </a:t>
            </a:r>
            <a:r>
              <a:rPr sz="1800" spc="-5" dirty="0">
                <a:latin typeface="Times New Roman"/>
                <a:cs typeface="Times New Roman"/>
              </a:rPr>
              <a:t>thanh tiếng </a:t>
            </a:r>
            <a:r>
              <a:rPr sz="1800" dirty="0">
                <a:latin typeface="Times New Roman"/>
                <a:cs typeface="Times New Roman"/>
              </a:rPr>
              <a:t>chim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chiền chiện?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chuyển </a:t>
            </a:r>
            <a:r>
              <a:rPr sz="1800" spc="-5" dirty="0">
                <a:latin typeface="Times New Roman"/>
                <a:cs typeface="Times New Roman"/>
              </a:rPr>
              <a:t>đổi </a:t>
            </a:r>
            <a:r>
              <a:rPr sz="1800" dirty="0">
                <a:latin typeface="Times New Roman"/>
                <a:cs typeface="Times New Roman"/>
              </a:rPr>
              <a:t>cảm giác (thính </a:t>
            </a:r>
            <a:r>
              <a:rPr sz="1800" spc="-5" dirty="0">
                <a:latin typeface="Times New Roman"/>
                <a:cs typeface="Times New Roman"/>
              </a:rPr>
              <a:t>giác </a:t>
            </a:r>
            <a:r>
              <a:rPr sz="1800" dirty="0">
                <a:latin typeface="Times New Roman"/>
                <a:cs typeface="Times New Roman"/>
              </a:rPr>
              <a:t>- thị </a:t>
            </a:r>
            <a:r>
              <a:rPr sz="1800" spc="-5" dirty="0">
                <a:latin typeface="Times New Roman"/>
                <a:cs typeface="Times New Roman"/>
              </a:rPr>
              <a:t>giác)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5" dirty="0">
                <a:latin typeface="Times New Roman"/>
                <a:cs typeface="Times New Roman"/>
              </a:rPr>
              <a:t>tạo </a:t>
            </a:r>
            <a:r>
              <a:rPr sz="1800" dirty="0">
                <a:latin typeface="Times New Roman"/>
                <a:cs typeface="Times New Roman"/>
              </a:rPr>
              <a:t>nên hình </a:t>
            </a:r>
            <a:r>
              <a:rPr sz="1800" spc="-5" dirty="0">
                <a:latin typeface="Times New Roman"/>
                <a:cs typeface="Times New Roman"/>
              </a:rPr>
              <a:t>khối thẩm </a:t>
            </a:r>
            <a:r>
              <a:rPr sz="1800" dirty="0">
                <a:latin typeface="Times New Roman"/>
                <a:cs typeface="Times New Roman"/>
              </a:rPr>
              <a:t>mĩ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âm </a:t>
            </a:r>
            <a:r>
              <a:rPr sz="1800" spc="-5" dirty="0">
                <a:latin typeface="Times New Roman"/>
                <a:cs typeface="Times New Roman"/>
              </a:rPr>
              <a:t>thanh.</a:t>
            </a:r>
            <a:endParaRPr sz="1800" dirty="0">
              <a:latin typeface="Times New Roman"/>
              <a:cs typeface="Times New Roman"/>
            </a:endParaRPr>
          </a:p>
          <a:p>
            <a:pPr marL="12700" indent="344170" algn="just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Tóm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nét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vẽ: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dòng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sông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xanh,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bông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tím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biếc,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chiền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chiện</a:t>
            </a:r>
          </a:p>
          <a:p>
            <a:pPr marL="12700" marR="6350" algn="just">
              <a:lnSpc>
                <a:spcPct val="124400"/>
              </a:lnSpc>
              <a:spcBef>
                <a:spcPts val="15"/>
              </a:spcBef>
            </a:pPr>
            <a:r>
              <a:rPr sz="1800" spc="-5" dirty="0">
                <a:latin typeface="Times New Roman"/>
                <a:cs typeface="Times New Roman"/>
              </a:rPr>
              <a:t>hót....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Hải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vẽ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bức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cùng.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vẻ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5" dirty="0">
                <a:latin typeface="Times New Roman"/>
                <a:cs typeface="Times New Roman"/>
              </a:rPr>
              <a:t> xuân.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i="1" dirty="0">
                <a:latin typeface="Times New Roman"/>
                <a:cs typeface="Times New Roman"/>
              </a:rPr>
              <a:t>b.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Bốn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câu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thơ </a:t>
            </a:r>
            <a:r>
              <a:rPr sz="1800" b="1" i="1" spc="-5" dirty="0">
                <a:latin typeface="Times New Roman"/>
                <a:cs typeface="Times New Roman"/>
              </a:rPr>
              <a:t>tiếp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theo</a:t>
            </a:r>
            <a:r>
              <a:rPr sz="1800" b="1" i="1" spc="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nói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5" dirty="0">
                <a:latin typeface="Times New Roman"/>
                <a:cs typeface="Times New Roman"/>
              </a:rPr>
              <a:t>về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mùa </a:t>
            </a:r>
            <a:r>
              <a:rPr sz="1800" b="1" i="1" spc="-5" dirty="0">
                <a:latin typeface="Times New Roman"/>
                <a:cs typeface="Times New Roman"/>
              </a:rPr>
              <a:t>xuân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sản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xuất</a:t>
            </a:r>
            <a:r>
              <a:rPr sz="1800" b="1" i="1" spc="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và chiến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đấu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của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nhân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dân ta.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Cấu</a:t>
            </a:r>
            <a:r>
              <a:rPr sz="1800" spc="-5" dirty="0">
                <a:latin typeface="Times New Roman"/>
                <a:cs typeface="Times New Roman"/>
              </a:rPr>
              <a:t> trúc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song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 hai </a:t>
            </a:r>
            <a:r>
              <a:rPr sz="1800" spc="-5" dirty="0">
                <a:latin typeface="Times New Roman"/>
                <a:cs typeface="Times New Roman"/>
              </a:rPr>
              <a:t>nhiệm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vụ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 </a:t>
            </a:r>
            <a:r>
              <a:rPr sz="1800" spc="-5" dirty="0">
                <a:latin typeface="Times New Roman"/>
                <a:cs typeface="Times New Roman"/>
              </a:rPr>
              <a:t>lược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ấy:</a:t>
            </a:r>
          </a:p>
          <a:p>
            <a:pPr marL="128270" marR="5608320" indent="-116205">
              <a:lnSpc>
                <a:spcPct val="124400"/>
              </a:lnSpc>
              <a:spcBef>
                <a:spcPts val="15"/>
              </a:spcBef>
            </a:pPr>
            <a:r>
              <a:rPr sz="1800" i="1" spc="-5" dirty="0">
                <a:latin typeface="Times New Roman"/>
                <a:cs typeface="Times New Roman"/>
              </a:rPr>
              <a:t>“Mùa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cầm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súng,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Lộc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giắt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đầy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quanh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lưng.</a:t>
            </a:r>
            <a:endParaRPr sz="1800" dirty="0">
              <a:latin typeface="Times New Roman"/>
              <a:cs typeface="Times New Roman"/>
            </a:endParaRPr>
          </a:p>
          <a:p>
            <a:pPr marL="128270" marR="5774690">
              <a:lnSpc>
                <a:spcPts val="2690"/>
              </a:lnSpc>
              <a:spcBef>
                <a:spcPts val="175"/>
              </a:spcBef>
            </a:pPr>
            <a:r>
              <a:rPr sz="1800" i="1" dirty="0">
                <a:latin typeface="Times New Roman"/>
                <a:cs typeface="Times New Roman"/>
              </a:rPr>
              <a:t>Mùa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người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đồng,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Lộc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trải dài nương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mạ”.</a:t>
            </a:r>
            <a:endParaRPr sz="1800" dirty="0">
              <a:latin typeface="Times New Roman"/>
              <a:cs typeface="Times New Roman"/>
            </a:endParaRPr>
          </a:p>
          <a:p>
            <a:pPr marR="6985" algn="r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“Lộc”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chồi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non,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cành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biếc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mởn.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về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cối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đâm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chồi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nảy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lộc.</a:t>
            </a:r>
            <a:endParaRPr sz="1800" dirty="0">
              <a:latin typeface="Times New Roman"/>
              <a:cs typeface="Times New Roman"/>
            </a:endParaRPr>
          </a:p>
          <a:p>
            <a:pPr marR="6985" algn="r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“Lộc”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vẻ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 mãnh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liệt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đất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985" algn="just">
              <a:lnSpc>
                <a:spcPct val="124600"/>
              </a:lnSpc>
              <a:spcBef>
                <a:spcPts val="95"/>
              </a:spcBef>
            </a:pPr>
            <a:r>
              <a:rPr sz="1800" spc="-5" dirty="0">
                <a:latin typeface="Times New Roman"/>
                <a:cs typeface="Times New Roman"/>
              </a:rPr>
              <a:t>nước. Người lính </a:t>
            </a:r>
            <a:r>
              <a:rPr sz="1800" dirty="0">
                <a:latin typeface="Times New Roman"/>
                <a:cs typeface="Times New Roman"/>
              </a:rPr>
              <a:t>khoác trên </a:t>
            </a:r>
            <a:r>
              <a:rPr sz="1800" spc="-5" dirty="0">
                <a:latin typeface="Times New Roman"/>
                <a:cs typeface="Times New Roman"/>
              </a:rPr>
              <a:t>lưng </a:t>
            </a:r>
            <a:r>
              <a:rPr sz="1800" dirty="0">
                <a:latin typeface="Times New Roman"/>
                <a:cs typeface="Times New Roman"/>
              </a:rPr>
              <a:t>vành </a:t>
            </a:r>
            <a:r>
              <a:rPr sz="1800" spc="-5" dirty="0">
                <a:latin typeface="Times New Roman"/>
                <a:cs typeface="Times New Roman"/>
              </a:rPr>
              <a:t>lá </a:t>
            </a:r>
            <a:r>
              <a:rPr sz="1800" spc="5" dirty="0">
                <a:latin typeface="Times New Roman"/>
                <a:cs typeface="Times New Roman"/>
              </a:rPr>
              <a:t>ngụy </a:t>
            </a:r>
            <a:r>
              <a:rPr sz="1800" spc="-5" dirty="0">
                <a:latin typeface="Times New Roman"/>
                <a:cs typeface="Times New Roman"/>
              </a:rPr>
              <a:t>trang </a:t>
            </a:r>
            <a:r>
              <a:rPr sz="1800" dirty="0">
                <a:latin typeface="Times New Roman"/>
                <a:cs typeface="Times New Roman"/>
              </a:rPr>
              <a:t>xanh biếc, mang </a:t>
            </a:r>
            <a:r>
              <a:rPr sz="1800" spc="-5" dirty="0">
                <a:latin typeface="Times New Roman"/>
                <a:cs typeface="Times New Roman"/>
              </a:rPr>
              <a:t>theo sức sống </a:t>
            </a:r>
            <a:r>
              <a:rPr sz="1800" dirty="0">
                <a:latin typeface="Times New Roman"/>
                <a:cs typeface="Times New Roman"/>
              </a:rPr>
              <a:t>mùa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xuân, </a:t>
            </a:r>
            <a:r>
              <a:rPr sz="1800" spc="-5" dirty="0">
                <a:latin typeface="Times New Roman"/>
                <a:cs typeface="Times New Roman"/>
              </a:rPr>
              <a:t>sức mạnh </a:t>
            </a:r>
            <a:r>
              <a:rPr sz="1800" dirty="0">
                <a:latin typeface="Times New Roman"/>
                <a:cs typeface="Times New Roman"/>
              </a:rPr>
              <a:t>của dân tộc </a:t>
            </a:r>
            <a:r>
              <a:rPr sz="1800" spc="-5" dirty="0">
                <a:latin typeface="Times New Roman"/>
                <a:cs typeface="Times New Roman"/>
              </a:rPr>
              <a:t>để bảo </a:t>
            </a:r>
            <a:r>
              <a:rPr sz="1800" dirty="0">
                <a:latin typeface="Times New Roman"/>
                <a:cs typeface="Times New Roman"/>
              </a:rPr>
              <a:t>vệ Tổ </a:t>
            </a:r>
            <a:r>
              <a:rPr sz="1800" spc="-5" dirty="0">
                <a:latin typeface="Times New Roman"/>
                <a:cs typeface="Times New Roman"/>
              </a:rPr>
              <a:t>quốc. Người </a:t>
            </a:r>
            <a:r>
              <a:rPr sz="1800" dirty="0">
                <a:latin typeface="Times New Roman"/>
                <a:cs typeface="Times New Roman"/>
              </a:rPr>
              <a:t>nông dân, đem </a:t>
            </a:r>
            <a:r>
              <a:rPr sz="1800" spc="5" dirty="0">
                <a:latin typeface="Times New Roman"/>
                <a:cs typeface="Times New Roman"/>
              </a:rPr>
              <a:t>mồ </a:t>
            </a:r>
            <a:r>
              <a:rPr sz="1800" dirty="0">
                <a:latin typeface="Times New Roman"/>
                <a:cs typeface="Times New Roman"/>
              </a:rPr>
              <a:t>hôi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sức </a:t>
            </a:r>
            <a:r>
              <a:rPr sz="1800" dirty="0">
                <a:latin typeface="Times New Roman"/>
                <a:cs typeface="Times New Roman"/>
              </a:rPr>
              <a:t>lao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 </a:t>
            </a:r>
            <a:r>
              <a:rPr sz="1800" spc="-5" dirty="0">
                <a:latin typeface="Times New Roman"/>
                <a:cs typeface="Times New Roman"/>
              </a:rPr>
              <a:t>cần </a:t>
            </a:r>
            <a:r>
              <a:rPr sz="1800" dirty="0">
                <a:latin typeface="Times New Roman"/>
                <a:cs typeface="Times New Roman"/>
              </a:rPr>
              <a:t>cù làm nên </a:t>
            </a:r>
            <a:r>
              <a:rPr sz="1800" spc="-5" dirty="0">
                <a:latin typeface="Times New Roman"/>
                <a:cs typeface="Times New Roman"/>
              </a:rPr>
              <a:t>màu xanh cho </a:t>
            </a:r>
            <a:r>
              <a:rPr sz="1800" dirty="0">
                <a:latin typeface="Times New Roman"/>
                <a:cs typeface="Times New Roman"/>
              </a:rPr>
              <a:t>ruộng </a:t>
            </a:r>
            <a:r>
              <a:rPr sz="1800" spc="-5" dirty="0">
                <a:latin typeface="Times New Roman"/>
                <a:cs typeface="Times New Roman"/>
              </a:rPr>
              <a:t>đồng, </a:t>
            </a:r>
            <a:r>
              <a:rPr sz="1800" dirty="0">
                <a:latin typeface="Times New Roman"/>
                <a:cs typeface="Times New Roman"/>
              </a:rPr>
              <a:t>“trải </a:t>
            </a:r>
            <a:r>
              <a:rPr sz="1800" spc="-5" dirty="0">
                <a:latin typeface="Times New Roman"/>
                <a:cs typeface="Times New Roman"/>
              </a:rPr>
              <a:t>dài nương </a:t>
            </a:r>
            <a:r>
              <a:rPr sz="1800" dirty="0">
                <a:latin typeface="Times New Roman"/>
                <a:cs typeface="Times New Roman"/>
              </a:rPr>
              <a:t>mạ”, </a:t>
            </a:r>
            <a:r>
              <a:rPr sz="1800" spc="-5" dirty="0">
                <a:latin typeface="Times New Roman"/>
                <a:cs typeface="Times New Roman"/>
              </a:rPr>
              <a:t>bát ngát </a:t>
            </a:r>
            <a:r>
              <a:rPr sz="1800" dirty="0">
                <a:latin typeface="Times New Roman"/>
                <a:cs typeface="Times New Roman"/>
              </a:rPr>
              <a:t>quê </a:t>
            </a:r>
            <a:r>
              <a:rPr sz="1800" spc="-5" dirty="0">
                <a:latin typeface="Times New Roman"/>
                <a:cs typeface="Times New Roman"/>
              </a:rPr>
              <a:t>hương.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 thơ vô cùng </a:t>
            </a:r>
            <a:r>
              <a:rPr sz="1800" spc="-10" dirty="0">
                <a:latin typeface="Times New Roman"/>
                <a:cs typeface="Times New Roman"/>
              </a:rPr>
              <a:t>sâu </a:t>
            </a:r>
            <a:r>
              <a:rPr sz="1800" dirty="0">
                <a:latin typeface="Times New Roman"/>
                <a:cs typeface="Times New Roman"/>
              </a:rPr>
              <a:t>sắc: máu và </a:t>
            </a:r>
            <a:r>
              <a:rPr sz="1800" spc="5" dirty="0">
                <a:latin typeface="Times New Roman"/>
                <a:cs typeface="Times New Roman"/>
              </a:rPr>
              <a:t>mồ </a:t>
            </a:r>
            <a:r>
              <a:rPr sz="1800" dirty="0">
                <a:latin typeface="Times New Roman"/>
                <a:cs typeface="Times New Roman"/>
              </a:rPr>
              <a:t>hôi của </a:t>
            </a:r>
            <a:r>
              <a:rPr sz="1800" spc="-5" dirty="0">
                <a:latin typeface="Times New Roman"/>
                <a:cs typeface="Times New Roman"/>
              </a:rPr>
              <a:t>nhân </a:t>
            </a:r>
            <a:r>
              <a:rPr sz="1800" dirty="0">
                <a:latin typeface="Times New Roman"/>
                <a:cs typeface="Times New Roman"/>
              </a:rPr>
              <a:t>dân đã góp phần tô </a:t>
            </a:r>
            <a:r>
              <a:rPr sz="1800" spc="-5" dirty="0">
                <a:latin typeface="Times New Roman"/>
                <a:cs typeface="Times New Roman"/>
              </a:rPr>
              <a:t>điểm mùa xuân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để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 xuân mãi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mãi.</a:t>
            </a:r>
            <a:endParaRPr sz="1800" dirty="0">
              <a:latin typeface="Times New Roman"/>
              <a:cs typeface="Times New Roman"/>
            </a:endParaRPr>
          </a:p>
          <a:p>
            <a:pPr marL="300990" algn="just">
              <a:lnSpc>
                <a:spcPct val="100000"/>
              </a:lnSpc>
              <a:spcBef>
                <a:spcPts val="530"/>
              </a:spcBef>
            </a:pPr>
            <a:r>
              <a:rPr sz="1800" spc="-10" dirty="0">
                <a:latin typeface="Times New Roman"/>
                <a:cs typeface="Times New Roman"/>
              </a:rPr>
              <a:t>Cả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 </a:t>
            </a:r>
            <a:r>
              <a:rPr sz="1800" dirty="0">
                <a:latin typeface="Times New Roman"/>
                <a:cs typeface="Times New Roman"/>
              </a:rPr>
              <a:t>tộc </a:t>
            </a:r>
            <a:r>
              <a:rPr sz="1800" spc="-5" dirty="0">
                <a:latin typeface="Times New Roman"/>
                <a:cs typeface="Times New Roman"/>
              </a:rPr>
              <a:t>bước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5" dirty="0">
                <a:latin typeface="Times New Roman"/>
                <a:cs typeface="Times New Roman"/>
              </a:rPr>
              <a:t> xuân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khẩn</a:t>
            </a:r>
            <a:r>
              <a:rPr sz="1800" dirty="0">
                <a:latin typeface="Times New Roman"/>
                <a:cs typeface="Times New Roman"/>
              </a:rPr>
              <a:t> trương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náo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nhiệt:</a:t>
            </a: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“Tất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hối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hả</a:t>
            </a:r>
            <a:endParaRPr sz="1800" dirty="0">
              <a:latin typeface="Times New Roman"/>
              <a:cs typeface="Times New Roman"/>
            </a:endParaRPr>
          </a:p>
          <a:p>
            <a:pPr marL="128270" algn="just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Tất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xôn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xao”…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“Hối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hả”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vội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vã,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gấp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gáp,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khẩn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“Xôn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xao”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âm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xen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lẫn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 </a:t>
            </a:r>
            <a:r>
              <a:rPr sz="1800" spc="-5" dirty="0">
                <a:latin typeface="Times New Roman"/>
                <a:cs typeface="Times New Roman"/>
              </a:rPr>
              <a:t>nhau, làm cho </a:t>
            </a:r>
            <a:r>
              <a:rPr sz="1800" dirty="0">
                <a:latin typeface="Times New Roman"/>
                <a:cs typeface="Times New Roman"/>
              </a:rPr>
              <a:t>náo động; ở </a:t>
            </a:r>
            <a:r>
              <a:rPr sz="1800" spc="-5" dirty="0">
                <a:latin typeface="Times New Roman"/>
                <a:cs typeface="Times New Roman"/>
              </a:rPr>
              <a:t>trong câu </a:t>
            </a:r>
            <a:r>
              <a:rPr sz="1800" dirty="0">
                <a:latin typeface="Times New Roman"/>
                <a:cs typeface="Times New Roman"/>
              </a:rPr>
              <a:t>thơ, </a:t>
            </a:r>
            <a:r>
              <a:rPr sz="1800" spc="-5" dirty="0">
                <a:latin typeface="Times New Roman"/>
                <a:cs typeface="Times New Roman"/>
              </a:rPr>
              <a:t>“xôn xao” </a:t>
            </a:r>
            <a:r>
              <a:rPr sz="1800" dirty="0">
                <a:latin typeface="Times New Roman"/>
                <a:cs typeface="Times New Roman"/>
              </a:rPr>
              <a:t>cùng với </a:t>
            </a:r>
            <a:r>
              <a:rPr sz="1800" spc="-5" dirty="0">
                <a:latin typeface="Times New Roman"/>
                <a:cs typeface="Times New Roman"/>
              </a:rPr>
              <a:t>điệp </a:t>
            </a:r>
            <a:r>
              <a:rPr sz="1800" dirty="0">
                <a:latin typeface="Times New Roman"/>
                <a:cs typeface="Times New Roman"/>
              </a:rPr>
              <a:t>ngữ </a:t>
            </a:r>
            <a:r>
              <a:rPr sz="1800" spc="-5" dirty="0">
                <a:latin typeface="Times New Roman"/>
                <a:cs typeface="Times New Roman"/>
              </a:rPr>
              <a:t>“tất cả như...” </a:t>
            </a:r>
            <a:r>
              <a:rPr sz="1800" dirty="0">
                <a:latin typeface="Times New Roman"/>
                <a:cs typeface="Times New Roman"/>
              </a:rPr>
              <a:t> làm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nhạc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vang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nhịp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tươi,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mẽ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thường.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khúc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</a:p>
          <a:p>
            <a:pPr marL="12700" algn="just">
              <a:lnSpc>
                <a:spcPct val="100000"/>
              </a:lnSpc>
              <a:spcBef>
                <a:spcPts val="360"/>
              </a:spcBef>
            </a:pP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i="1" dirty="0">
                <a:latin typeface="Times New Roman"/>
                <a:cs typeface="Times New Roman"/>
              </a:rPr>
              <a:t>c.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Đoạn thơ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tiếp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theo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nói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lên </a:t>
            </a:r>
            <a:r>
              <a:rPr sz="1800" b="1" i="1" spc="-5" dirty="0">
                <a:latin typeface="Times New Roman"/>
                <a:cs typeface="Times New Roman"/>
              </a:rPr>
              <a:t>những suy</a:t>
            </a:r>
            <a:r>
              <a:rPr sz="1800" b="1" i="1" dirty="0">
                <a:latin typeface="Times New Roman"/>
                <a:cs typeface="Times New Roman"/>
              </a:rPr>
              <a:t> tư</a:t>
            </a:r>
            <a:r>
              <a:rPr sz="1800" b="1" i="1" spc="-5" dirty="0">
                <a:latin typeface="Times New Roman"/>
                <a:cs typeface="Times New Roman"/>
              </a:rPr>
              <a:t> của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nhà</a:t>
            </a:r>
            <a:r>
              <a:rPr sz="1800" b="1" i="1" dirty="0">
                <a:latin typeface="Times New Roman"/>
                <a:cs typeface="Times New Roman"/>
              </a:rPr>
              <a:t> thơ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về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đất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nước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và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nhân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dân:</a:t>
            </a:r>
            <a:endParaRPr sz="1800" dirty="0">
              <a:latin typeface="Times New Roman"/>
              <a:cs typeface="Times New Roman"/>
            </a:endParaRPr>
          </a:p>
          <a:p>
            <a:pPr marL="70485" marR="5844540" indent="-58419">
              <a:lnSpc>
                <a:spcPts val="2690"/>
              </a:lnSpc>
              <a:spcBef>
                <a:spcPts val="175"/>
              </a:spcBef>
            </a:pPr>
            <a:r>
              <a:rPr sz="1800" spc="-5" dirty="0">
                <a:latin typeface="Times New Roman"/>
                <a:cs typeface="Times New Roman"/>
              </a:rPr>
              <a:t>“</a:t>
            </a:r>
            <a:r>
              <a:rPr sz="1800" i="1" spc="-5" dirty="0">
                <a:latin typeface="Times New Roman"/>
                <a:cs typeface="Times New Roman"/>
              </a:rPr>
              <a:t>Đất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bốn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nghìn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năm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Vất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vả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 </a:t>
            </a:r>
            <a:r>
              <a:rPr sz="1800" i="1" spc="-5" dirty="0">
                <a:latin typeface="Times New Roman"/>
                <a:cs typeface="Times New Roman"/>
              </a:rPr>
              <a:t>gian lao</a:t>
            </a:r>
            <a:endParaRPr sz="1800" dirty="0">
              <a:latin typeface="Times New Roman"/>
              <a:cs typeface="Times New Roman"/>
            </a:endParaRPr>
          </a:p>
          <a:p>
            <a:pPr marL="70485">
              <a:lnSpc>
                <a:spcPct val="100000"/>
              </a:lnSpc>
              <a:spcBef>
                <a:spcPts val="350"/>
              </a:spcBef>
            </a:pPr>
            <a:r>
              <a:rPr sz="1800" i="1" spc="-5" dirty="0">
                <a:latin typeface="Times New Roman"/>
                <a:cs typeface="Times New Roman"/>
              </a:rPr>
              <a:t>Đất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vì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sao</a:t>
            </a:r>
            <a:endParaRPr sz="1800" dirty="0">
              <a:latin typeface="Times New Roman"/>
              <a:cs typeface="Times New Roman"/>
            </a:endParaRPr>
          </a:p>
          <a:p>
            <a:pPr marL="70485">
              <a:lnSpc>
                <a:spcPct val="100000"/>
              </a:lnSpc>
              <a:spcBef>
                <a:spcPts val="540"/>
              </a:spcBef>
            </a:pPr>
            <a:r>
              <a:rPr sz="1800" i="1" dirty="0">
                <a:latin typeface="Times New Roman"/>
                <a:cs typeface="Times New Roman"/>
              </a:rPr>
              <a:t>Cứ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đi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lên </a:t>
            </a:r>
            <a:r>
              <a:rPr sz="1800" i="1" dirty="0">
                <a:latin typeface="Times New Roman"/>
                <a:cs typeface="Times New Roman"/>
              </a:rPr>
              <a:t>phía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trước”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88290" algn="just">
              <a:lnSpc>
                <a:spcPct val="124600"/>
              </a:lnSpc>
              <a:spcBef>
                <a:spcPts val="95"/>
              </a:spcBef>
            </a:pPr>
            <a:r>
              <a:rPr sz="1800" spc="-5" dirty="0">
                <a:latin typeface="Times New Roman"/>
                <a:cs typeface="Times New Roman"/>
              </a:rPr>
              <a:t>Chặng đường </a:t>
            </a:r>
            <a:r>
              <a:rPr sz="1800" dirty="0">
                <a:latin typeface="Times New Roman"/>
                <a:cs typeface="Times New Roman"/>
              </a:rPr>
              <a:t>lịch </a:t>
            </a:r>
            <a:r>
              <a:rPr sz="1800" spc="-5" dirty="0">
                <a:latin typeface="Times New Roman"/>
                <a:cs typeface="Times New Roman"/>
              </a:rPr>
              <a:t>sử của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bốn nghìn năm trường tồn, lúc </a:t>
            </a:r>
            <a:r>
              <a:rPr sz="1800" spc="-5" dirty="0">
                <a:latin typeface="Times New Roman"/>
                <a:cs typeface="Times New Roman"/>
              </a:rPr>
              <a:t>suy </a:t>
            </a:r>
            <a:r>
              <a:rPr sz="1800" dirty="0">
                <a:latin typeface="Times New Roman"/>
                <a:cs typeface="Times New Roman"/>
              </a:rPr>
              <a:t>vong, lúc hưng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thịnh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bao </a:t>
            </a:r>
            <a:r>
              <a:rPr sz="1800" spc="-5" dirty="0">
                <a:latin typeface="Times New Roman"/>
                <a:cs typeface="Times New Roman"/>
              </a:rPr>
              <a:t>thử </a:t>
            </a:r>
            <a:r>
              <a:rPr sz="1800" dirty="0">
                <a:latin typeface="Times New Roman"/>
                <a:cs typeface="Times New Roman"/>
              </a:rPr>
              <a:t>thách “Vất </a:t>
            </a:r>
            <a:r>
              <a:rPr sz="1800" spc="-10" dirty="0">
                <a:latin typeface="Times New Roman"/>
                <a:cs typeface="Times New Roman"/>
              </a:rPr>
              <a:t>vả </a:t>
            </a:r>
            <a:r>
              <a:rPr sz="1800" dirty="0">
                <a:latin typeface="Times New Roman"/>
                <a:cs typeface="Times New Roman"/>
              </a:rPr>
              <a:t>và gian </a:t>
            </a:r>
            <a:r>
              <a:rPr sz="1800" spc="-5" dirty="0">
                <a:latin typeface="Times New Roman"/>
                <a:cs typeface="Times New Roman"/>
              </a:rPr>
              <a:t>lao”. </a:t>
            </a:r>
            <a:r>
              <a:rPr sz="1800" dirty="0">
                <a:latin typeface="Times New Roman"/>
                <a:cs typeface="Times New Roman"/>
              </a:rPr>
              <a:t>Thời gian đằng </a:t>
            </a:r>
            <a:r>
              <a:rPr sz="1800" spc="-5" dirty="0">
                <a:latin typeface="Times New Roman"/>
                <a:cs typeface="Times New Roman"/>
              </a:rPr>
              <a:t>đẵng </a:t>
            </a:r>
            <a:r>
              <a:rPr sz="1800" dirty="0">
                <a:latin typeface="Times New Roman"/>
                <a:cs typeface="Times New Roman"/>
              </a:rPr>
              <a:t>ấy, </a:t>
            </a:r>
            <a:r>
              <a:rPr sz="1800" spc="-5" dirty="0">
                <a:latin typeface="Times New Roman"/>
                <a:cs typeface="Times New Roman"/>
              </a:rPr>
              <a:t>nhân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-5" dirty="0">
                <a:latin typeface="Times New Roman"/>
                <a:cs typeface="Times New Roman"/>
              </a:rPr>
              <a:t>ta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thế </a:t>
            </a:r>
            <a:r>
              <a:rPr sz="1800" dirty="0">
                <a:latin typeface="Times New Roman"/>
                <a:cs typeface="Times New Roman"/>
              </a:rPr>
              <a:t> hệ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hệ</a:t>
            </a:r>
            <a:r>
              <a:rPr sz="1800" spc="-5" dirty="0">
                <a:latin typeface="Times New Roman"/>
                <a:cs typeface="Times New Roman"/>
              </a:rPr>
              <a:t> khác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đem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xương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máu</a:t>
            </a:r>
            <a:r>
              <a:rPr sz="1800" spc="-10" dirty="0">
                <a:latin typeface="Times New Roman"/>
                <a:cs typeface="Times New Roman"/>
              </a:rPr>
              <a:t> và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hôi,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5" dirty="0">
                <a:latin typeface="Times New Roman"/>
                <a:cs typeface="Times New Roman"/>
              </a:rPr>
              <a:t> yêu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nước</a:t>
            </a:r>
            <a:r>
              <a:rPr sz="1800" dirty="0">
                <a:latin typeface="Times New Roman"/>
                <a:cs typeface="Times New Roman"/>
              </a:rPr>
              <a:t> và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 xây </a:t>
            </a:r>
            <a:r>
              <a:rPr sz="1800" spc="-5" dirty="0">
                <a:latin typeface="Times New Roman"/>
                <a:cs typeface="Times New Roman"/>
              </a:rPr>
              <a:t>dựng </a:t>
            </a:r>
            <a:r>
              <a:rPr sz="1800" dirty="0">
                <a:latin typeface="Times New Roman"/>
                <a:cs typeface="Times New Roman"/>
              </a:rPr>
              <a:t>và bảo vệ </a:t>
            </a:r>
            <a:r>
              <a:rPr sz="1800" spc="-5" dirty="0">
                <a:latin typeface="Times New Roman"/>
                <a:cs typeface="Times New Roman"/>
              </a:rPr>
              <a:t>đất nước. Dân </a:t>
            </a:r>
            <a:r>
              <a:rPr sz="1800" dirty="0">
                <a:latin typeface="Times New Roman"/>
                <a:cs typeface="Times New Roman"/>
              </a:rPr>
              <a:t>ta tài </a:t>
            </a:r>
            <a:r>
              <a:rPr sz="1800" spc="-5" dirty="0">
                <a:latin typeface="Times New Roman"/>
                <a:cs typeface="Times New Roman"/>
              </a:rPr>
              <a:t>trí </a:t>
            </a:r>
            <a:r>
              <a:rPr sz="1800" dirty="0">
                <a:latin typeface="Times New Roman"/>
                <a:cs typeface="Times New Roman"/>
              </a:rPr>
              <a:t>và nhân nghĩa. Bốn nghìn năm lập </a:t>
            </a:r>
            <a:r>
              <a:rPr sz="1800" spc="-5" dirty="0">
                <a:latin typeface="Times New Roman"/>
                <a:cs typeface="Times New Roman"/>
              </a:rPr>
              <a:t>quốc </a:t>
            </a:r>
            <a:r>
              <a:rPr sz="1800" dirty="0">
                <a:latin typeface="Times New Roman"/>
                <a:cs typeface="Times New Roman"/>
              </a:rPr>
              <a:t>tỏa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nền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Việt,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khẳng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Nam.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“Đất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0" dirty="0">
                <a:latin typeface="Times New Roman"/>
                <a:cs typeface="Times New Roman"/>
              </a:rPr>
              <a:t> vì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sao”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nguồn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lánh,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vẻ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bầu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trời, vĩnh </a:t>
            </a:r>
            <a:r>
              <a:rPr sz="1800" dirty="0">
                <a:latin typeface="Times New Roman"/>
                <a:cs typeface="Times New Roman"/>
              </a:rPr>
              <a:t>hằng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5" dirty="0">
                <a:latin typeface="Times New Roman"/>
                <a:cs typeface="Times New Roman"/>
              </a:rPr>
              <a:t>gian </a:t>
            </a:r>
            <a:r>
              <a:rPr sz="1800" dirty="0">
                <a:latin typeface="Times New Roman"/>
                <a:cs typeface="Times New Roman"/>
              </a:rPr>
              <a:t>và thời </a:t>
            </a:r>
            <a:r>
              <a:rPr sz="1800" spc="-5" dirty="0">
                <a:latin typeface="Times New Roman"/>
                <a:cs typeface="Times New Roman"/>
              </a:rPr>
              <a:t>gian. So sánh </a:t>
            </a:r>
            <a:r>
              <a:rPr sz="1800" spc="5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nước với </a:t>
            </a:r>
            <a:r>
              <a:rPr sz="1800" dirty="0">
                <a:latin typeface="Times New Roman"/>
                <a:cs typeface="Times New Roman"/>
              </a:rPr>
              <a:t>vì </a:t>
            </a:r>
            <a:r>
              <a:rPr sz="1800" spc="-5" dirty="0">
                <a:latin typeface="Times New Roman"/>
                <a:cs typeface="Times New Roman"/>
              </a:rPr>
              <a:t>sao </a:t>
            </a:r>
            <a:r>
              <a:rPr sz="1800" dirty="0">
                <a:latin typeface="Times New Roman"/>
                <a:cs typeface="Times New Roman"/>
              </a:rPr>
              <a:t>là biểu lộ </a:t>
            </a:r>
            <a:r>
              <a:rPr sz="1800" spc="-5" dirty="0">
                <a:latin typeface="Times New Roman"/>
                <a:cs typeface="Times New Roman"/>
              </a:rPr>
              <a:t>niềm </a:t>
            </a:r>
            <a:r>
              <a:rPr sz="1800" dirty="0">
                <a:latin typeface="Times New Roman"/>
                <a:cs typeface="Times New Roman"/>
              </a:rPr>
              <a:t> tự hào </a:t>
            </a:r>
            <a:r>
              <a:rPr sz="1800" spc="-5" dirty="0">
                <a:latin typeface="Times New Roman"/>
                <a:cs typeface="Times New Roman"/>
              </a:rPr>
              <a:t>đối với đất nước Việt </a:t>
            </a:r>
            <a:r>
              <a:rPr sz="1800" spc="-10" dirty="0">
                <a:latin typeface="Times New Roman"/>
                <a:cs typeface="Times New Roman"/>
              </a:rPr>
              <a:t>Nam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-5" dirty="0">
                <a:latin typeface="Times New Roman"/>
                <a:cs typeface="Times New Roman"/>
              </a:rPr>
              <a:t>hùng, giàu </a:t>
            </a:r>
            <a:r>
              <a:rPr sz="1800" spc="5" dirty="0">
                <a:latin typeface="Times New Roman"/>
                <a:cs typeface="Times New Roman"/>
              </a:rPr>
              <a:t>đẹp. </a:t>
            </a:r>
            <a:r>
              <a:rPr sz="1800" spc="-5" dirty="0">
                <a:latin typeface="Times New Roman"/>
                <a:cs typeface="Times New Roman"/>
              </a:rPr>
              <a:t>Hành trang </a:t>
            </a:r>
            <a:r>
              <a:rPr sz="1800" dirty="0">
                <a:latin typeface="Times New Roman"/>
                <a:cs typeface="Times New Roman"/>
              </a:rPr>
              <a:t>đi tới tương </a:t>
            </a:r>
            <a:r>
              <a:rPr sz="1800" spc="-5" dirty="0">
                <a:latin typeface="Times New Roman"/>
                <a:cs typeface="Times New Roman"/>
              </a:rPr>
              <a:t>lai của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 ngăn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“Cứ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phía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trước".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“cứ</a:t>
            </a:r>
            <a:r>
              <a:rPr sz="1800" spc="-10" dirty="0">
                <a:latin typeface="Times New Roman"/>
                <a:cs typeface="Times New Roman"/>
              </a:rPr>
              <a:t> đi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lên” thể </a:t>
            </a:r>
            <a:r>
              <a:rPr sz="1800" spc="-5" dirty="0">
                <a:latin typeface="Times New Roman"/>
                <a:cs typeface="Times New Roman"/>
              </a:rPr>
              <a:t>hiện </a:t>
            </a:r>
            <a:r>
              <a:rPr sz="1800" dirty="0">
                <a:latin typeface="Times New Roman"/>
                <a:cs typeface="Times New Roman"/>
              </a:rPr>
              <a:t>chí khí, quyết tâm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niềm </a:t>
            </a:r>
            <a:r>
              <a:rPr sz="1800" spc="-5" dirty="0">
                <a:latin typeface="Times New Roman"/>
                <a:cs typeface="Times New Roman"/>
              </a:rPr>
              <a:t>tin sắt </a:t>
            </a:r>
            <a:r>
              <a:rPr sz="1800" dirty="0">
                <a:latin typeface="Times New Roman"/>
                <a:cs typeface="Times New Roman"/>
              </a:rPr>
              <a:t>đá của </a:t>
            </a:r>
            <a:r>
              <a:rPr sz="1800" spc="-5" dirty="0">
                <a:latin typeface="Times New Roman"/>
                <a:cs typeface="Times New Roman"/>
              </a:rPr>
              <a:t>dân tộc </a:t>
            </a: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xây dựng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Việt </a:t>
            </a:r>
            <a:r>
              <a:rPr sz="1800" dirty="0">
                <a:latin typeface="Times New Roman"/>
                <a:cs typeface="Times New Roman"/>
              </a:rPr>
              <a:t>Nam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“dân</a:t>
            </a:r>
            <a:r>
              <a:rPr sz="1800" spc="-5" dirty="0">
                <a:latin typeface="Times New Roman"/>
                <a:cs typeface="Times New Roman"/>
              </a:rPr>
              <a:t> giàu,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nước mạnh".</a:t>
            </a:r>
          </a:p>
          <a:p>
            <a:pPr marL="184785" marR="3498850" indent="-172720">
              <a:lnSpc>
                <a:spcPct val="124400"/>
              </a:lnSpc>
              <a:spcBef>
                <a:spcPts val="15"/>
              </a:spcBef>
            </a:pPr>
            <a:r>
              <a:rPr sz="1800" b="1" i="1" dirty="0">
                <a:latin typeface="Times New Roman"/>
                <a:cs typeface="Times New Roman"/>
              </a:rPr>
              <a:t>d. </a:t>
            </a:r>
            <a:r>
              <a:rPr sz="1800" b="1" i="1" spc="-5" dirty="0">
                <a:latin typeface="Times New Roman"/>
                <a:cs typeface="Times New Roman"/>
              </a:rPr>
              <a:t>Sau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lời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suy </a:t>
            </a:r>
            <a:r>
              <a:rPr sz="1800" b="1" i="1" dirty="0">
                <a:latin typeface="Times New Roman"/>
                <a:cs typeface="Times New Roman"/>
              </a:rPr>
              <a:t>tư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là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điều tâm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niệm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của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Thanh</a:t>
            </a:r>
            <a:r>
              <a:rPr sz="1800" b="1" i="1" dirty="0">
                <a:latin typeface="Times New Roman"/>
                <a:cs typeface="Times New Roman"/>
              </a:rPr>
              <a:t> Hải</a:t>
            </a:r>
            <a:r>
              <a:rPr sz="1800" dirty="0">
                <a:latin typeface="Times New Roman"/>
                <a:cs typeface="Times New Roman"/>
              </a:rPr>
              <a:t>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hết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lời</a:t>
            </a:r>
            <a:r>
              <a:rPr sz="1800" dirty="0">
                <a:latin typeface="Times New Roman"/>
                <a:cs typeface="Times New Roman"/>
              </a:rPr>
              <a:t> nguyện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cầu</a:t>
            </a:r>
            <a:r>
              <a:rPr sz="1800" spc="-5" dirty="0">
                <a:latin typeface="Times New Roman"/>
                <a:cs typeface="Times New Roman"/>
              </a:rPr>
              <a:t> được</a:t>
            </a:r>
            <a:r>
              <a:rPr sz="1800" dirty="0">
                <a:latin typeface="Times New Roman"/>
                <a:cs typeface="Times New Roman"/>
              </a:rPr>
              <a:t> hóa </a:t>
            </a:r>
            <a:r>
              <a:rPr sz="1800" spc="-5" dirty="0">
                <a:latin typeface="Times New Roman"/>
                <a:cs typeface="Times New Roman"/>
              </a:rPr>
              <a:t>thân:</a:t>
            </a:r>
            <a:endParaRPr sz="1800" dirty="0">
              <a:latin typeface="Times New Roman"/>
              <a:cs typeface="Times New Roman"/>
            </a:endParaRPr>
          </a:p>
          <a:p>
            <a:pPr marL="128270" indent="-116205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“Ta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chim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hót</a:t>
            </a:r>
            <a:endParaRPr sz="1800" dirty="0">
              <a:latin typeface="Times New Roman"/>
              <a:cs typeface="Times New Roman"/>
            </a:endParaRPr>
          </a:p>
          <a:p>
            <a:pPr marL="128270" marR="6178550">
              <a:lnSpc>
                <a:spcPct val="124400"/>
              </a:lnSpc>
              <a:spcBef>
                <a:spcPts val="5"/>
              </a:spcBef>
            </a:pPr>
            <a:r>
              <a:rPr sz="1800" i="1" spc="-5" dirty="0">
                <a:latin typeface="Times New Roman"/>
                <a:cs typeface="Times New Roman"/>
              </a:rPr>
              <a:t>Ta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cành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hoa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nhập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hòa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ca</a:t>
            </a:r>
            <a:endParaRPr sz="1800" dirty="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nốt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trầm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xuyến”.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73990" algn="just">
              <a:lnSpc>
                <a:spcPct val="124600"/>
              </a:lnSpc>
              <a:spcBef>
                <a:spcPts val="95"/>
              </a:spcBef>
            </a:pPr>
            <a:r>
              <a:rPr sz="1800" spc="-5" dirty="0">
                <a:latin typeface="Times New Roman"/>
                <a:cs typeface="Times New Roman"/>
              </a:rPr>
              <a:t>"Con </a:t>
            </a:r>
            <a:r>
              <a:rPr sz="1800" dirty="0">
                <a:latin typeface="Times New Roman"/>
                <a:cs typeface="Times New Roman"/>
              </a:rPr>
              <a:t>chim </a:t>
            </a:r>
            <a:r>
              <a:rPr sz="1800" spc="-10" dirty="0">
                <a:latin typeface="Times New Roman"/>
                <a:cs typeface="Times New Roman"/>
              </a:rPr>
              <a:t>hót” </a:t>
            </a:r>
            <a:r>
              <a:rPr sz="1800" dirty="0">
                <a:latin typeface="Times New Roman"/>
                <a:cs typeface="Times New Roman"/>
              </a:rPr>
              <a:t>để gọi </a:t>
            </a:r>
            <a:r>
              <a:rPr sz="1800" spc="-5" dirty="0">
                <a:latin typeface="Times New Roman"/>
                <a:cs typeface="Times New Roman"/>
              </a:rPr>
              <a:t>xuân về, </a:t>
            </a:r>
            <a:r>
              <a:rPr sz="1800" dirty="0">
                <a:latin typeface="Times New Roman"/>
                <a:cs typeface="Times New Roman"/>
              </a:rPr>
              <a:t>đem đến </a:t>
            </a:r>
            <a:r>
              <a:rPr sz="1800" spc="-5" dirty="0">
                <a:latin typeface="Times New Roman"/>
                <a:cs typeface="Times New Roman"/>
              </a:rPr>
              <a:t>niềm vui </a:t>
            </a:r>
            <a:r>
              <a:rPr sz="1800" dirty="0">
                <a:latin typeface="Times New Roman"/>
                <a:cs typeface="Times New Roman"/>
              </a:rPr>
              <a:t>cho con </a:t>
            </a:r>
            <a:r>
              <a:rPr sz="1800" spc="-5" dirty="0">
                <a:latin typeface="Times New Roman"/>
                <a:cs typeface="Times New Roman"/>
              </a:rPr>
              <a:t>người. </a:t>
            </a:r>
            <a:r>
              <a:rPr sz="1800" dirty="0">
                <a:latin typeface="Times New Roman"/>
                <a:cs typeface="Times New Roman"/>
              </a:rPr>
              <a:t>“Một </a:t>
            </a:r>
            <a:r>
              <a:rPr sz="1800" spc="-5" dirty="0">
                <a:latin typeface="Times New Roman"/>
                <a:cs typeface="Times New Roman"/>
              </a:rPr>
              <a:t>cành hoa” </a:t>
            </a:r>
            <a:r>
              <a:rPr sz="1800" dirty="0">
                <a:latin typeface="Times New Roman"/>
                <a:cs typeface="Times New Roman"/>
              </a:rPr>
              <a:t>để tô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điểm cuộc </a:t>
            </a:r>
            <a:r>
              <a:rPr sz="1800" spc="-5" dirty="0">
                <a:latin typeface="Times New Roman"/>
                <a:cs typeface="Times New Roman"/>
              </a:rPr>
              <a:t>sống,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5" dirty="0">
                <a:latin typeface="Times New Roman"/>
                <a:cs typeface="Times New Roman"/>
              </a:rPr>
              <a:t>đẹp </a:t>
            </a:r>
            <a:r>
              <a:rPr sz="1800" dirty="0">
                <a:latin typeface="Times New Roman"/>
                <a:cs typeface="Times New Roman"/>
              </a:rPr>
              <a:t>thiên </a:t>
            </a:r>
            <a:r>
              <a:rPr sz="1800" spc="-5" dirty="0">
                <a:latin typeface="Times New Roman"/>
                <a:cs typeface="Times New Roman"/>
              </a:rPr>
              <a:t>nhiên sông </a:t>
            </a:r>
            <a:r>
              <a:rPr sz="1800" dirty="0">
                <a:latin typeface="Times New Roman"/>
                <a:cs typeface="Times New Roman"/>
              </a:rPr>
              <a:t>núi. “Một nốt </a:t>
            </a:r>
            <a:r>
              <a:rPr sz="1800" spc="-5" dirty="0">
                <a:latin typeface="Times New Roman"/>
                <a:cs typeface="Times New Roman"/>
              </a:rPr>
              <a:t>trầm” của </a:t>
            </a:r>
            <a:r>
              <a:rPr sz="1800" dirty="0">
                <a:latin typeface="Times New Roman"/>
                <a:cs typeface="Times New Roman"/>
              </a:rPr>
              <a:t>bản </a:t>
            </a:r>
            <a:r>
              <a:rPr sz="1800" spc="-5" dirty="0">
                <a:latin typeface="Times New Roman"/>
                <a:cs typeface="Times New Roman"/>
              </a:rPr>
              <a:t>“hòa ca” </a:t>
            </a:r>
            <a:r>
              <a:rPr sz="1800" dirty="0">
                <a:latin typeface="Times New Roman"/>
                <a:cs typeface="Times New Roman"/>
              </a:rPr>
              <a:t>êm </a:t>
            </a:r>
            <a:r>
              <a:rPr sz="1800" spc="-5" dirty="0">
                <a:latin typeface="Times New Roman"/>
                <a:cs typeface="Times New Roman"/>
              </a:rPr>
              <a:t>ái </a:t>
            </a:r>
            <a:r>
              <a:rPr sz="1800" spc="5" dirty="0">
                <a:latin typeface="Times New Roman"/>
                <a:cs typeface="Times New Roman"/>
              </a:rPr>
              <a:t>để 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 xao xuyến </a:t>
            </a:r>
            <a:r>
              <a:rPr sz="1800" spc="-5" dirty="0">
                <a:latin typeface="Times New Roman"/>
                <a:cs typeface="Times New Roman"/>
              </a:rPr>
              <a:t>lòng người, </a:t>
            </a:r>
            <a:r>
              <a:rPr sz="1800" dirty="0">
                <a:latin typeface="Times New Roman"/>
                <a:cs typeface="Times New Roman"/>
              </a:rPr>
              <a:t>cổ </a:t>
            </a:r>
            <a:r>
              <a:rPr sz="1800" spc="-10" dirty="0">
                <a:latin typeface="Times New Roman"/>
                <a:cs typeface="Times New Roman"/>
              </a:rPr>
              <a:t>vũ </a:t>
            </a:r>
            <a:r>
              <a:rPr sz="1800" dirty="0">
                <a:latin typeface="Times New Roman"/>
                <a:cs typeface="Times New Roman"/>
              </a:rPr>
              <a:t>nhân </a:t>
            </a:r>
            <a:r>
              <a:rPr sz="1800" spc="-5" dirty="0">
                <a:latin typeface="Times New Roman"/>
                <a:cs typeface="Times New Roman"/>
              </a:rPr>
              <a:t>dân. “Con chim hót”, “một </a:t>
            </a:r>
            <a:r>
              <a:rPr sz="1800" dirty="0">
                <a:latin typeface="Times New Roman"/>
                <a:cs typeface="Times New Roman"/>
              </a:rPr>
              <a:t>cành </a:t>
            </a:r>
            <a:r>
              <a:rPr sz="1800" spc="-5" dirty="0">
                <a:latin typeface="Times New Roman"/>
                <a:cs typeface="Times New Roman"/>
              </a:rPr>
              <a:t>hoa", </a:t>
            </a:r>
            <a:r>
              <a:rPr sz="1800" dirty="0">
                <a:latin typeface="Times New Roman"/>
                <a:cs typeface="Times New Roman"/>
              </a:rPr>
              <a:t>"một </a:t>
            </a:r>
            <a:r>
              <a:rPr sz="1800" spc="-5" dirty="0">
                <a:latin typeface="Times New Roman"/>
                <a:cs typeface="Times New Roman"/>
              </a:rPr>
              <a:t>nốt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trầm..." </a:t>
            </a:r>
            <a:r>
              <a:rPr sz="1800" dirty="0">
                <a:latin typeface="Times New Roman"/>
                <a:cs typeface="Times New Roman"/>
              </a:rPr>
              <a:t>là ba </a:t>
            </a:r>
            <a:r>
              <a:rPr sz="1800" spc="-10" dirty="0">
                <a:latin typeface="Times New Roman"/>
                <a:cs typeface="Times New Roman"/>
              </a:rPr>
              <a:t>hình </a:t>
            </a:r>
            <a:r>
              <a:rPr sz="1800" dirty="0">
                <a:latin typeface="Times New Roman"/>
                <a:cs typeface="Times New Roman"/>
              </a:rPr>
              <a:t>ảnh ẩn dụ </a:t>
            </a:r>
            <a:r>
              <a:rPr sz="1800" spc="-5" dirty="0">
                <a:latin typeface="Times New Roman"/>
                <a:cs typeface="Times New Roman"/>
              </a:rPr>
              <a:t>tượng </a:t>
            </a:r>
            <a:r>
              <a:rPr sz="1800" dirty="0">
                <a:latin typeface="Times New Roman"/>
                <a:cs typeface="Times New Roman"/>
              </a:rPr>
              <a:t>trưng cho cái đẹp, </a:t>
            </a:r>
            <a:r>
              <a:rPr sz="1800" spc="-5" dirty="0">
                <a:latin typeface="Times New Roman"/>
                <a:cs typeface="Times New Roman"/>
              </a:rPr>
              <a:t>niềm vui, cho tài trí </a:t>
            </a:r>
            <a:r>
              <a:rPr sz="1800" spc="5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đất nước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Nam.</a:t>
            </a:r>
            <a:endParaRPr sz="1800">
              <a:latin typeface="Times New Roman"/>
              <a:cs typeface="Times New Roman"/>
            </a:endParaRPr>
          </a:p>
          <a:p>
            <a:pPr marL="242570" algn="just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Thanh </a:t>
            </a:r>
            <a:r>
              <a:rPr sz="1800" spc="-5" dirty="0">
                <a:latin typeface="Times New Roman"/>
                <a:cs typeface="Times New Roman"/>
              </a:rPr>
              <a:t>Hải,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hóa</a:t>
            </a:r>
            <a:r>
              <a:rPr sz="1800" dirty="0">
                <a:latin typeface="Times New Roman"/>
                <a:cs typeface="Times New Roman"/>
              </a:rPr>
              <a:t> thân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hiến</a:t>
            </a:r>
            <a:r>
              <a:rPr sz="1800" spc="-5" dirty="0">
                <a:latin typeface="Times New Roman"/>
                <a:cs typeface="Times New Roman"/>
              </a:rPr>
              <a:t> dâng,</a:t>
            </a:r>
            <a:r>
              <a:rPr sz="1800" dirty="0">
                <a:latin typeface="Times New Roman"/>
                <a:cs typeface="Times New Roman"/>
              </a:rPr>
              <a:t> để </a:t>
            </a:r>
            <a:r>
              <a:rPr sz="1800" spc="-5" dirty="0">
                <a:latin typeface="Times New Roman"/>
                <a:cs typeface="Times New Roman"/>
              </a:rPr>
              <a:t>phục</a:t>
            </a:r>
            <a:r>
              <a:rPr sz="1800" dirty="0">
                <a:latin typeface="Times New Roman"/>
                <a:cs typeface="Times New Roman"/>
              </a:rPr>
              <a:t> vụ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mục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đích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cả:</a:t>
            </a:r>
            <a:endParaRPr sz="1800">
              <a:latin typeface="Times New Roman"/>
              <a:cs typeface="Times New Roman"/>
            </a:endParaRPr>
          </a:p>
          <a:p>
            <a:pPr marL="128270" indent="-116205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“Một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mùa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nhỏ</a:t>
            </a:r>
            <a:endParaRPr sz="1800">
              <a:latin typeface="Times New Roman"/>
              <a:cs typeface="Times New Roman"/>
            </a:endParaRPr>
          </a:p>
          <a:p>
            <a:pPr marL="128270" marR="6171565">
              <a:lnSpc>
                <a:spcPct val="124500"/>
              </a:lnSpc>
              <a:spcBef>
                <a:spcPts val="10"/>
              </a:spcBef>
            </a:pPr>
            <a:r>
              <a:rPr sz="1800" i="1" spc="-5" dirty="0">
                <a:latin typeface="Times New Roman"/>
                <a:cs typeface="Times New Roman"/>
              </a:rPr>
              <a:t>Lặng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lẽ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dâng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cho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đời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Dù </a:t>
            </a:r>
            <a:r>
              <a:rPr sz="1800" i="1" dirty="0">
                <a:latin typeface="Times New Roman"/>
                <a:cs typeface="Times New Roman"/>
              </a:rPr>
              <a:t>là </a:t>
            </a:r>
            <a:r>
              <a:rPr sz="1800" i="1" spc="-5" dirty="0">
                <a:latin typeface="Times New Roman"/>
                <a:cs typeface="Times New Roman"/>
              </a:rPr>
              <a:t>tuổi </a:t>
            </a:r>
            <a:r>
              <a:rPr sz="1800" i="1" dirty="0">
                <a:latin typeface="Times New Roman"/>
                <a:cs typeface="Times New Roman"/>
              </a:rPr>
              <a:t>hai </a:t>
            </a:r>
            <a:r>
              <a:rPr sz="1800" i="1" spc="-5" dirty="0">
                <a:latin typeface="Times New Roman"/>
                <a:cs typeface="Times New Roman"/>
              </a:rPr>
              <a:t>mươi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Dù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tóc</a:t>
            </a:r>
            <a:r>
              <a:rPr sz="1800" i="1" spc="-5" dirty="0">
                <a:latin typeface="Times New Roman"/>
                <a:cs typeface="Times New Roman"/>
              </a:rPr>
              <a:t> bạc”.</a:t>
            </a:r>
            <a:endParaRPr sz="1800">
              <a:latin typeface="Times New Roman"/>
              <a:cs typeface="Times New Roman"/>
            </a:endParaRPr>
          </a:p>
          <a:p>
            <a:pPr marL="12700" indent="229870" algn="just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tha.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Mỗi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hãy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“Một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nho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nhot”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xuân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diệt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ích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đời.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“Mùa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nhỏ”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ẩn dụ đầy sáng tạo khắc </a:t>
            </a:r>
            <a:r>
              <a:rPr sz="1800" spc="-5" dirty="0">
                <a:latin typeface="Times New Roman"/>
                <a:cs typeface="Times New Roman"/>
              </a:rPr>
              <a:t>sâu </a:t>
            </a:r>
            <a:r>
              <a:rPr sz="1800" dirty="0">
                <a:latin typeface="Times New Roman"/>
                <a:cs typeface="Times New Roman"/>
              </a:rPr>
              <a:t>ý tưởng: “Mỗi cuộc </a:t>
            </a:r>
            <a:r>
              <a:rPr sz="1800" spc="-5" dirty="0">
                <a:latin typeface="Times New Roman"/>
                <a:cs typeface="Times New Roman"/>
              </a:rPr>
              <a:t>đời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hóa </a:t>
            </a:r>
            <a:r>
              <a:rPr sz="1800" dirty="0">
                <a:latin typeface="Times New Roman"/>
                <a:cs typeface="Times New Roman"/>
              </a:rPr>
              <a:t>núi </a:t>
            </a:r>
            <a:r>
              <a:rPr sz="1800" spc="-5" dirty="0">
                <a:latin typeface="Times New Roman"/>
                <a:cs typeface="Times New Roman"/>
              </a:rPr>
              <a:t>sông </a:t>
            </a:r>
            <a:r>
              <a:rPr sz="1800" dirty="0">
                <a:latin typeface="Times New Roman"/>
                <a:cs typeface="Times New Roman"/>
              </a:rPr>
              <a:t>ta” </a:t>
            </a:r>
            <a:r>
              <a:rPr sz="1800" spc="-5" dirty="0">
                <a:latin typeface="Times New Roman"/>
                <a:cs typeface="Times New Roman"/>
              </a:rPr>
              <a:t>(Nguyễn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Khoa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Điềm).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“Nho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nhỏ”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“lặng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lẽ”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khiêm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tốn,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thành.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“Dâng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đời”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lẽ </a:t>
            </a:r>
            <a:r>
              <a:rPr sz="1800" spc="-5" dirty="0">
                <a:latin typeface="Times New Roman"/>
                <a:cs typeface="Times New Roman"/>
              </a:rPr>
              <a:t>sống đẹp, cao </a:t>
            </a:r>
            <a:r>
              <a:rPr sz="1800" dirty="0">
                <a:latin typeface="Times New Roman"/>
                <a:cs typeface="Times New Roman"/>
              </a:rPr>
              <a:t>cả. </a:t>
            </a:r>
            <a:r>
              <a:rPr sz="1800" spc="-5" dirty="0">
                <a:latin typeface="Times New Roman"/>
                <a:cs typeface="Times New Roman"/>
              </a:rPr>
              <a:t>Bởi lẽ “Sống </a:t>
            </a:r>
            <a:r>
              <a:rPr sz="1800" dirty="0">
                <a:latin typeface="Times New Roman"/>
                <a:cs typeface="Times New Roman"/>
              </a:rPr>
              <a:t>là cho, đâu chỉ </a:t>
            </a:r>
            <a:r>
              <a:rPr sz="1800" spc="-5" dirty="0">
                <a:latin typeface="Times New Roman"/>
                <a:cs typeface="Times New Roman"/>
              </a:rPr>
              <a:t>nhận </a:t>
            </a:r>
            <a:r>
              <a:rPr sz="1800" dirty="0">
                <a:latin typeface="Times New Roman"/>
                <a:cs typeface="Times New Roman"/>
              </a:rPr>
              <a:t>riêng </a:t>
            </a:r>
            <a:r>
              <a:rPr sz="1800" spc="-5" dirty="0">
                <a:latin typeface="Times New Roman"/>
                <a:cs typeface="Times New Roman"/>
              </a:rPr>
              <a:t>mình” </a:t>
            </a:r>
            <a:r>
              <a:rPr sz="1800" dirty="0">
                <a:latin typeface="Times New Roman"/>
                <a:cs typeface="Times New Roman"/>
              </a:rPr>
              <a:t>(Tố </a:t>
            </a:r>
            <a:r>
              <a:rPr sz="1800" spc="-5" dirty="0">
                <a:latin typeface="Times New Roman"/>
                <a:cs typeface="Times New Roman"/>
              </a:rPr>
              <a:t>Hữu). Sống hết </a:t>
            </a:r>
            <a:r>
              <a:rPr sz="1800" dirty="0">
                <a:latin typeface="Times New Roman"/>
                <a:cs typeface="Times New Roman"/>
              </a:rPr>
              <a:t> mình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thủy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đem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vụ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"tuổi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mươi”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trai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“tóc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bạc”.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thành.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spc="-5" dirty="0">
                <a:latin typeface="Times New Roman"/>
                <a:cs typeface="Times New Roman"/>
              </a:rPr>
              <a:t>Hải </a:t>
            </a:r>
            <a:r>
              <a:rPr sz="1800" dirty="0">
                <a:latin typeface="Times New Roman"/>
                <a:cs typeface="Times New Roman"/>
              </a:rPr>
              <a:t>đã nói lên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lời “gan </a:t>
            </a:r>
            <a:r>
              <a:rPr sz="1800" spc="-5" dirty="0">
                <a:latin typeface="Times New Roman"/>
                <a:cs typeface="Times New Roman"/>
              </a:rPr>
              <a:t>ruột” của mình. </a:t>
            </a:r>
            <a:r>
              <a:rPr sz="1800" spc="-10" dirty="0">
                <a:latin typeface="Times New Roman"/>
                <a:cs typeface="Times New Roman"/>
              </a:rPr>
              <a:t>Ông </a:t>
            </a:r>
            <a:r>
              <a:rPr sz="1800" dirty="0">
                <a:latin typeface="Times New Roman"/>
                <a:cs typeface="Times New Roman"/>
              </a:rPr>
              <a:t>đã sống như lời thơ ông tâm tình. </a:t>
            </a:r>
            <a:r>
              <a:rPr sz="1800" spc="-5" dirty="0">
                <a:latin typeface="Times New Roman"/>
                <a:cs typeface="Times New Roman"/>
              </a:rPr>
              <a:t>Khi </a:t>
            </a:r>
            <a:r>
              <a:rPr sz="1800" dirty="0">
                <a:latin typeface="Times New Roman"/>
                <a:cs typeface="Times New Roman"/>
              </a:rPr>
              <a:t> đất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bị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Mĩ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Diệm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bè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lũ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mưu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cắt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miền,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hoạt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bí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mật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vùng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giặc,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gây </a:t>
            </a:r>
            <a:r>
              <a:rPr sz="1800" spc="-5" dirty="0">
                <a:latin typeface="Times New Roman"/>
                <a:cs typeface="Times New Roman"/>
              </a:rPr>
              <a:t>dựng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trào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mạng,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máu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chảy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rơi.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"Mùa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nhỏ”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giường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bệnh,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dirty="0">
                <a:latin typeface="Times New Roman"/>
                <a:cs typeface="Times New Roman"/>
              </a:rPr>
              <a:t> lúc ông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đời.</a:t>
            </a:r>
            <a:endParaRPr sz="1800" dirty="0">
              <a:latin typeface="Times New Roman"/>
              <a:cs typeface="Times New Roman"/>
            </a:endParaRPr>
          </a:p>
          <a:p>
            <a:pPr marL="12700" marR="6985" indent="34417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đoạn này, Thanh Hải sử </a:t>
            </a:r>
            <a:r>
              <a:rPr sz="1800" dirty="0">
                <a:latin typeface="Times New Roman"/>
                <a:cs typeface="Times New Roman"/>
              </a:rPr>
              <a:t>dụng </a:t>
            </a:r>
            <a:r>
              <a:rPr sz="1800" spc="-5" dirty="0">
                <a:latin typeface="Times New Roman"/>
                <a:cs typeface="Times New Roman"/>
              </a:rPr>
              <a:t>biện pháp </a:t>
            </a:r>
            <a:r>
              <a:rPr sz="1800" dirty="0">
                <a:latin typeface="Times New Roman"/>
                <a:cs typeface="Times New Roman"/>
              </a:rPr>
              <a:t>nghệ </a:t>
            </a:r>
            <a:r>
              <a:rPr sz="1800" spc="-5" dirty="0">
                <a:latin typeface="Times New Roman"/>
                <a:cs typeface="Times New Roman"/>
              </a:rPr>
              <a:t>thuật điệp </a:t>
            </a:r>
            <a:r>
              <a:rPr sz="1800" dirty="0">
                <a:latin typeface="Times New Roman"/>
                <a:cs typeface="Times New Roman"/>
              </a:rPr>
              <a:t>ngữ </a:t>
            </a:r>
            <a:r>
              <a:rPr sz="1800" spc="-5" dirty="0">
                <a:latin typeface="Times New Roman"/>
                <a:cs typeface="Times New Roman"/>
              </a:rPr>
              <a:t>rất tài </a:t>
            </a:r>
            <a:r>
              <a:rPr sz="1800" dirty="0">
                <a:latin typeface="Times New Roman"/>
                <a:cs typeface="Times New Roman"/>
              </a:rPr>
              <a:t>tình: “Ta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làm...làm...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nhập...",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"dù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tuổi...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khi”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âm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điệu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giọng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thiết,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sâu </a:t>
            </a:r>
            <a:r>
              <a:rPr sz="1800" dirty="0">
                <a:latin typeface="Times New Roman"/>
                <a:cs typeface="Times New Roman"/>
              </a:rPr>
              <a:t>lắng, ý thơ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khắc </a:t>
            </a:r>
            <a:r>
              <a:rPr sz="1800" spc="-5" dirty="0">
                <a:latin typeface="Times New Roman"/>
                <a:cs typeface="Times New Roman"/>
              </a:rPr>
              <a:t>sâu </a:t>
            </a:r>
            <a:r>
              <a:rPr sz="1800" dirty="0">
                <a:latin typeface="Times New Roman"/>
                <a:cs typeface="Times New Roman"/>
              </a:rPr>
              <a:t>và nhấn </a:t>
            </a:r>
            <a:r>
              <a:rPr sz="1800" spc="-5" dirty="0">
                <a:latin typeface="Times New Roman"/>
                <a:cs typeface="Times New Roman"/>
              </a:rPr>
              <a:t>mạnh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đọc xúc </a:t>
            </a:r>
            <a:r>
              <a:rPr sz="1800" spc="-5" dirty="0">
                <a:latin typeface="Times New Roman"/>
                <a:cs typeface="Times New Roman"/>
              </a:rPr>
              <a:t>động </a:t>
            </a:r>
            <a:r>
              <a:rPr sz="1800" dirty="0">
                <a:latin typeface="Times New Roman"/>
                <a:cs typeface="Times New Roman"/>
              </a:rPr>
              <a:t>biết bao </a:t>
            </a:r>
            <a:r>
              <a:rPr sz="1800" spc="-5" dirty="0">
                <a:latin typeface="Times New Roman"/>
                <a:cs typeface="Times New Roman"/>
              </a:rPr>
              <a:t>trước </a:t>
            </a:r>
            <a:r>
              <a:rPr sz="1800" spc="-1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giọng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điệu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trữ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áp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xem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trăng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trối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i="1" dirty="0">
                <a:latin typeface="Times New Roman"/>
                <a:cs typeface="Times New Roman"/>
              </a:rPr>
              <a:t>e.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Khổ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thơ</a:t>
            </a:r>
            <a:r>
              <a:rPr sz="1800" b="1" i="1" spc="-5" dirty="0">
                <a:latin typeface="Times New Roman"/>
                <a:cs typeface="Times New Roman"/>
              </a:rPr>
              <a:t> cuối</a:t>
            </a:r>
            <a:r>
              <a:rPr sz="1800" b="1" i="1" dirty="0">
                <a:latin typeface="Times New Roman"/>
                <a:cs typeface="Times New Roman"/>
              </a:rPr>
              <a:t> là </a:t>
            </a:r>
            <a:r>
              <a:rPr sz="1800" b="1" i="1" spc="-5" dirty="0">
                <a:latin typeface="Times New Roman"/>
                <a:cs typeface="Times New Roman"/>
              </a:rPr>
              <a:t>tiếng hát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yêu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thương:</a:t>
            </a:r>
            <a:endParaRPr sz="1800" dirty="0">
              <a:latin typeface="Times New Roman"/>
              <a:cs typeface="Times New Roman"/>
            </a:endParaRPr>
          </a:p>
          <a:p>
            <a:pPr marL="128270" marR="6009640" indent="-116205">
              <a:lnSpc>
                <a:spcPct val="124400"/>
              </a:lnSpc>
              <a:spcBef>
                <a:spcPts val="15"/>
              </a:spcBef>
            </a:pPr>
            <a:r>
              <a:rPr sz="1800" i="1" spc="-5" dirty="0">
                <a:latin typeface="Times New Roman"/>
                <a:cs typeface="Times New Roman"/>
              </a:rPr>
              <a:t>“Mùa </a:t>
            </a:r>
            <a:r>
              <a:rPr sz="1800" i="1" dirty="0">
                <a:latin typeface="Times New Roman"/>
                <a:cs typeface="Times New Roman"/>
              </a:rPr>
              <a:t>xuân ta </a:t>
            </a:r>
            <a:r>
              <a:rPr sz="1800" i="1" spc="-10" dirty="0">
                <a:latin typeface="Times New Roman"/>
                <a:cs typeface="Times New Roman"/>
              </a:rPr>
              <a:t>xin </a:t>
            </a:r>
            <a:r>
              <a:rPr sz="1800" i="1" dirty="0">
                <a:latin typeface="Times New Roman"/>
                <a:cs typeface="Times New Roman"/>
              </a:rPr>
              <a:t>hát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Câu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Nam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ai,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Nam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bình</a:t>
            </a:r>
            <a:endParaRPr sz="1800" dirty="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non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ngàn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dặm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mình</a:t>
            </a:r>
            <a:endParaRPr sz="1800" dirty="0">
              <a:latin typeface="Times New Roman"/>
              <a:cs typeface="Times New Roman"/>
            </a:endParaRPr>
          </a:p>
          <a:p>
            <a:pPr marL="128270" marR="5690235">
              <a:lnSpc>
                <a:spcPct val="124400"/>
              </a:lnSpc>
              <a:spcBef>
                <a:spcPts val="5"/>
              </a:spcBef>
            </a:pPr>
            <a:r>
              <a:rPr sz="1800" i="1" spc="-5" dirty="0">
                <a:latin typeface="Times New Roman"/>
                <a:cs typeface="Times New Roman"/>
              </a:rPr>
              <a:t>Nước </a:t>
            </a:r>
            <a:r>
              <a:rPr sz="1800" i="1" dirty="0">
                <a:latin typeface="Times New Roman"/>
                <a:cs typeface="Times New Roman"/>
              </a:rPr>
              <a:t>non ngàn dặm tình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Nhịp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phách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tiền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Huế”.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4810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indent="229870" algn="just">
              <a:lnSpc>
                <a:spcPct val="124600"/>
              </a:lnSpc>
              <a:spcBef>
                <a:spcPts val="95"/>
              </a:spcBef>
            </a:pPr>
            <a:r>
              <a:rPr sz="1800" spc="-5" dirty="0">
                <a:latin typeface="Times New Roman"/>
                <a:cs typeface="Times New Roman"/>
              </a:rPr>
              <a:t>Nam ai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10" dirty="0">
                <a:latin typeface="Times New Roman"/>
                <a:cs typeface="Times New Roman"/>
              </a:rPr>
              <a:t>Nam </a:t>
            </a:r>
            <a:r>
              <a:rPr sz="1800" dirty="0">
                <a:latin typeface="Times New Roman"/>
                <a:cs typeface="Times New Roman"/>
              </a:rPr>
              <a:t>bình là hai điệu dân ca </a:t>
            </a:r>
            <a:r>
              <a:rPr sz="1800" spc="-5" dirty="0">
                <a:latin typeface="Times New Roman"/>
                <a:cs typeface="Times New Roman"/>
              </a:rPr>
              <a:t>Huế rất nổi </a:t>
            </a:r>
            <a:r>
              <a:rPr sz="1800" dirty="0">
                <a:latin typeface="Times New Roman"/>
                <a:cs typeface="Times New Roman"/>
              </a:rPr>
              <a:t>tiếng </a:t>
            </a:r>
            <a:r>
              <a:rPr sz="1800" spc="-5" dirty="0">
                <a:latin typeface="Times New Roman"/>
                <a:cs typeface="Times New Roman"/>
              </a:rPr>
              <a:t>mấy </a:t>
            </a:r>
            <a:r>
              <a:rPr sz="1800" dirty="0">
                <a:latin typeface="Times New Roman"/>
                <a:cs typeface="Times New Roman"/>
              </a:rPr>
              <a:t>trăm năm </a:t>
            </a:r>
            <a:r>
              <a:rPr sz="1800" spc="-5" dirty="0">
                <a:latin typeface="Times New Roman"/>
                <a:cs typeface="Times New Roman"/>
              </a:rPr>
              <a:t>nay. Phách tiền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một nhạc </a:t>
            </a:r>
            <a:r>
              <a:rPr sz="1800" dirty="0">
                <a:latin typeface="Times New Roman"/>
                <a:cs typeface="Times New Roman"/>
              </a:rPr>
              <a:t>cụ </a:t>
            </a:r>
            <a:r>
              <a:rPr sz="1800" spc="-5" dirty="0">
                <a:latin typeface="Times New Roman"/>
                <a:cs typeface="Times New Roman"/>
              </a:rPr>
              <a:t>dân </a:t>
            </a:r>
            <a:r>
              <a:rPr sz="1800" dirty="0">
                <a:latin typeface="Times New Roman"/>
                <a:cs typeface="Times New Roman"/>
              </a:rPr>
              <a:t>tộc để </a:t>
            </a:r>
            <a:r>
              <a:rPr sz="1800" spc="-5" dirty="0">
                <a:latin typeface="Times New Roman"/>
                <a:cs typeface="Times New Roman"/>
              </a:rPr>
              <a:t>điểm nhịp </a:t>
            </a:r>
            <a:r>
              <a:rPr sz="1800" dirty="0">
                <a:latin typeface="Times New Roman"/>
                <a:cs typeface="Times New Roman"/>
              </a:rPr>
              <a:t>cho lời </a:t>
            </a:r>
            <a:r>
              <a:rPr sz="1800" spc="-5" dirty="0">
                <a:latin typeface="Times New Roman"/>
                <a:cs typeface="Times New Roman"/>
              </a:rPr>
              <a:t>ca, </a:t>
            </a:r>
            <a:r>
              <a:rPr sz="1800" dirty="0">
                <a:latin typeface="Times New Roman"/>
                <a:cs typeface="Times New Roman"/>
              </a:rPr>
              <a:t>tiếng đàn </a:t>
            </a:r>
            <a:r>
              <a:rPr sz="1800" spc="-5" dirty="0">
                <a:latin typeface="Times New Roman"/>
                <a:cs typeface="Times New Roman"/>
              </a:rPr>
              <a:t>tranh, đàn </a:t>
            </a:r>
            <a:r>
              <a:rPr sz="1800" dirty="0">
                <a:latin typeface="Times New Roman"/>
                <a:cs typeface="Times New Roman"/>
              </a:rPr>
              <a:t>tam thập </a:t>
            </a:r>
            <a:r>
              <a:rPr sz="1800" spc="-5" dirty="0">
                <a:latin typeface="Times New Roman"/>
                <a:cs typeface="Times New Roman"/>
              </a:rPr>
              <a:t>lục. </a:t>
            </a:r>
            <a:r>
              <a:rPr sz="1800" dirty="0">
                <a:latin typeface="Times New Roman"/>
                <a:cs typeface="Times New Roman"/>
              </a:rPr>
              <a:t>Câu thơ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“Mùa xuân ta </a:t>
            </a:r>
            <a:r>
              <a:rPr sz="1800" spc="-5" dirty="0">
                <a:latin typeface="Times New Roman"/>
                <a:cs typeface="Times New Roman"/>
              </a:rPr>
              <a:t>xin </a:t>
            </a:r>
            <a:r>
              <a:rPr sz="1800" dirty="0">
                <a:latin typeface="Times New Roman"/>
                <a:cs typeface="Times New Roman"/>
              </a:rPr>
              <a:t>hát” diễn </a:t>
            </a:r>
            <a:r>
              <a:rPr sz="1800" spc="-5" dirty="0">
                <a:latin typeface="Times New Roman"/>
                <a:cs typeface="Times New Roman"/>
              </a:rPr>
              <a:t>tả niềm khao khát bồi </a:t>
            </a:r>
            <a:r>
              <a:rPr sz="1800" dirty="0">
                <a:latin typeface="Times New Roman"/>
                <a:cs typeface="Times New Roman"/>
              </a:rPr>
              <a:t>hồi của nhà thơ đối </a:t>
            </a:r>
            <a:r>
              <a:rPr sz="1800" spc="-5" dirty="0">
                <a:latin typeface="Times New Roman"/>
                <a:cs typeface="Times New Roman"/>
              </a:rPr>
              <a:t>với quê hương </a:t>
            </a:r>
            <a:r>
              <a:rPr sz="1800" dirty="0">
                <a:latin typeface="Times New Roman"/>
                <a:cs typeface="Times New Roman"/>
              </a:rPr>
              <a:t>yêu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 buổi </a:t>
            </a:r>
            <a:r>
              <a:rPr sz="1800" spc="-5" dirty="0">
                <a:latin typeface="Times New Roman"/>
                <a:cs typeface="Times New Roman"/>
              </a:rPr>
              <a:t>xuân về. Quê hương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nước trải dài ngàn </a:t>
            </a:r>
            <a:r>
              <a:rPr sz="1800" dirty="0">
                <a:latin typeface="Times New Roman"/>
                <a:cs typeface="Times New Roman"/>
              </a:rPr>
              <a:t>dặm, chứa </a:t>
            </a:r>
            <a:r>
              <a:rPr sz="1800" spc="-5" dirty="0">
                <a:latin typeface="Times New Roman"/>
                <a:cs typeface="Times New Roman"/>
              </a:rPr>
              <a:t>chan tình </a:t>
            </a:r>
            <a:r>
              <a:rPr sz="1800" dirty="0">
                <a:latin typeface="Times New Roman"/>
                <a:cs typeface="Times New Roman"/>
              </a:rPr>
              <a:t>yêu </a:t>
            </a:r>
            <a:r>
              <a:rPr sz="1800" spc="-5" dirty="0">
                <a:latin typeface="Times New Roman"/>
                <a:cs typeface="Times New Roman"/>
              </a:rPr>
              <a:t>thương. Đó </a:t>
            </a:r>
            <a:r>
              <a:rPr sz="1800" dirty="0">
                <a:latin typeface="Times New Roman"/>
                <a:cs typeface="Times New Roman"/>
              </a:rPr>
              <a:t> là </a:t>
            </a:r>
            <a:r>
              <a:rPr sz="1800" spc="-5" dirty="0">
                <a:latin typeface="Times New Roman"/>
                <a:cs typeface="Times New Roman"/>
              </a:rPr>
              <a:t>“ngàn dặm mình”, “ngàn </a:t>
            </a:r>
            <a:r>
              <a:rPr sz="1800" spc="5" dirty="0">
                <a:latin typeface="Times New Roman"/>
                <a:cs typeface="Times New Roman"/>
              </a:rPr>
              <a:t>dặm </a:t>
            </a:r>
            <a:r>
              <a:rPr sz="1800" dirty="0">
                <a:latin typeface="Times New Roman"/>
                <a:cs typeface="Times New Roman"/>
              </a:rPr>
              <a:t>tình” đối </a:t>
            </a:r>
            <a:r>
              <a:rPr sz="1800" spc="-5" dirty="0">
                <a:latin typeface="Times New Roman"/>
                <a:cs typeface="Times New Roman"/>
              </a:rPr>
              <a:t>với non nước </a:t>
            </a:r>
            <a:r>
              <a:rPr sz="1800" dirty="0">
                <a:latin typeface="Times New Roman"/>
                <a:cs typeface="Times New Roman"/>
              </a:rPr>
              <a:t>và xứ </a:t>
            </a:r>
            <a:r>
              <a:rPr sz="1800" spc="-5" dirty="0">
                <a:latin typeface="Times New Roman"/>
                <a:cs typeface="Times New Roman"/>
              </a:rPr>
              <a:t>Huế quê </a:t>
            </a:r>
            <a:r>
              <a:rPr sz="1800" dirty="0">
                <a:latin typeface="Times New Roman"/>
                <a:cs typeface="Times New Roman"/>
              </a:rPr>
              <a:t>mẹ thân </a:t>
            </a:r>
            <a:r>
              <a:rPr sz="1800" spc="-5" dirty="0">
                <a:latin typeface="Times New Roman"/>
                <a:cs typeface="Times New Roman"/>
              </a:rPr>
              <a:t>thương! </a:t>
            </a:r>
            <a:r>
              <a:rPr sz="1800" dirty="0">
                <a:latin typeface="Times New Roman"/>
                <a:cs typeface="Times New Roman"/>
              </a:rPr>
              <a:t> Câu 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“dịu </a:t>
            </a:r>
            <a:r>
              <a:rPr sz="1800" spc="-5" dirty="0">
                <a:latin typeface="Times New Roman"/>
                <a:cs typeface="Times New Roman"/>
              </a:rPr>
              <a:t>ngọt”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vậy.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Kết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ct val="1246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Mùa </a:t>
            </a:r>
            <a:r>
              <a:rPr sz="1800" dirty="0">
                <a:latin typeface="Times New Roman"/>
                <a:cs typeface="Times New Roman"/>
              </a:rPr>
              <a:t>xuân </a:t>
            </a:r>
            <a:r>
              <a:rPr sz="1800" spc="-5" dirty="0">
                <a:latin typeface="Times New Roman"/>
                <a:cs typeface="Times New Roman"/>
              </a:rPr>
              <a:t>là đề tài </a:t>
            </a:r>
            <a:r>
              <a:rPr sz="1800" dirty="0">
                <a:latin typeface="Times New Roman"/>
                <a:cs typeface="Times New Roman"/>
              </a:rPr>
              <a:t>truyền </a:t>
            </a:r>
            <a:r>
              <a:rPr sz="1800" spc="-5" dirty="0">
                <a:latin typeface="Times New Roman"/>
                <a:cs typeface="Times New Roman"/>
              </a:rPr>
              <a:t>thống </a:t>
            </a:r>
            <a:r>
              <a:rPr sz="1800" dirty="0">
                <a:latin typeface="Times New Roman"/>
                <a:cs typeface="Times New Roman"/>
              </a:rPr>
              <a:t>trong thơ ca </a:t>
            </a:r>
            <a:r>
              <a:rPr sz="1800" spc="-5" dirty="0">
                <a:latin typeface="Times New Roman"/>
                <a:cs typeface="Times New Roman"/>
              </a:rPr>
              <a:t>dân </a:t>
            </a:r>
            <a:r>
              <a:rPr sz="1800" dirty="0">
                <a:latin typeface="Times New Roman"/>
                <a:cs typeface="Times New Roman"/>
              </a:rPr>
              <a:t>tộc. Thanh Hải đã góp cho thơ ca </a:t>
            </a:r>
            <a:r>
              <a:rPr sz="1800" spc="-5" dirty="0">
                <a:latin typeface="Times New Roman"/>
                <a:cs typeface="Times New Roman"/>
              </a:rPr>
              <a:t>dân </a:t>
            </a:r>
            <a:r>
              <a:rPr sz="1800" dirty="0">
                <a:latin typeface="Times New Roman"/>
                <a:cs typeface="Times New Roman"/>
              </a:rPr>
              <a:t> tộc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đậm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giọng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mẽ,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lúc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 thiết ngân </a:t>
            </a:r>
            <a:r>
              <a:rPr sz="1800" spc="-5" dirty="0">
                <a:latin typeface="Times New Roman"/>
                <a:cs typeface="Times New Roman"/>
              </a:rPr>
              <a:t>vang. </a:t>
            </a:r>
            <a:r>
              <a:rPr sz="1800" dirty="0">
                <a:latin typeface="Times New Roman"/>
                <a:cs typeface="Times New Roman"/>
              </a:rPr>
              <a:t>Ngôn ngữ </a:t>
            </a:r>
            <a:r>
              <a:rPr sz="1800" spc="-5" dirty="0">
                <a:latin typeface="Times New Roman"/>
                <a:cs typeface="Times New Roman"/>
              </a:rPr>
              <a:t>thơ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sáng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biểu </a:t>
            </a:r>
            <a:r>
              <a:rPr sz="1800" spc="-5" dirty="0">
                <a:latin typeface="Times New Roman"/>
                <a:cs typeface="Times New Roman"/>
              </a:rPr>
              <a:t>cảm, hàm súc </a:t>
            </a:r>
            <a:r>
              <a:rPr sz="1800" dirty="0">
                <a:latin typeface="Times New Roman"/>
                <a:cs typeface="Times New Roman"/>
              </a:rPr>
              <a:t>và hình tượng. </a:t>
            </a:r>
            <a:r>
              <a:rPr sz="1800" spc="-5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 biện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sánh,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xứng,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điệp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ngữ...được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sảo,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hoa.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gắn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liền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quê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hương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Hải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diễn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 một cách </a:t>
            </a:r>
            <a:r>
              <a:rPr sz="1800" spc="-5" dirty="0">
                <a:latin typeface="Times New Roman"/>
                <a:cs typeface="Times New Roman"/>
              </a:rPr>
              <a:t>sâu </a:t>
            </a:r>
            <a:r>
              <a:rPr sz="1800" dirty="0">
                <a:latin typeface="Times New Roman"/>
                <a:cs typeface="Times New Roman"/>
              </a:rPr>
              <a:t>sắc, </a:t>
            </a:r>
            <a:r>
              <a:rPr sz="1800" spc="-5" dirty="0">
                <a:latin typeface="Times New Roman"/>
                <a:cs typeface="Times New Roman"/>
              </a:rPr>
              <a:t>cảm động. Mỗi </a:t>
            </a:r>
            <a:r>
              <a:rPr sz="1800" dirty="0">
                <a:latin typeface="Times New Roman"/>
                <a:cs typeface="Times New Roman"/>
              </a:rPr>
              <a:t>một cuộc </a:t>
            </a:r>
            <a:r>
              <a:rPr sz="1800" spc="-5" dirty="0">
                <a:latin typeface="Times New Roman"/>
                <a:cs typeface="Times New Roman"/>
              </a:rPr>
              <a:t>đời </a:t>
            </a:r>
            <a:r>
              <a:rPr sz="1800" dirty="0">
                <a:latin typeface="Times New Roman"/>
                <a:cs typeface="Times New Roman"/>
              </a:rPr>
              <a:t>hãy là một </a:t>
            </a:r>
            <a:r>
              <a:rPr sz="1800" spc="-5" dirty="0">
                <a:latin typeface="Times New Roman"/>
                <a:cs typeface="Times New Roman"/>
              </a:rPr>
              <a:t>mùa xuân. Đất nước </a:t>
            </a:r>
            <a:r>
              <a:rPr sz="1800" dirty="0">
                <a:latin typeface="Times New Roman"/>
                <a:cs typeface="Times New Roman"/>
              </a:rPr>
              <a:t>ta </a:t>
            </a:r>
            <a:r>
              <a:rPr sz="1800" spc="-5" dirty="0">
                <a:latin typeface="Times New Roman"/>
                <a:cs typeface="Times New Roman"/>
              </a:rPr>
              <a:t>mãi </a:t>
            </a:r>
            <a:r>
              <a:rPr sz="1800" dirty="0">
                <a:latin typeface="Times New Roman"/>
                <a:cs typeface="Times New Roman"/>
              </a:rPr>
              <a:t> mãi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>
              <a:lnSpc>
                <a:spcPct val="1244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II.</a:t>
            </a:r>
            <a:r>
              <a:rPr sz="1800" b="1" spc="1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PHÂN</a:t>
            </a:r>
            <a:r>
              <a:rPr sz="1800" b="1" spc="1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TÍCH</a:t>
            </a:r>
            <a:r>
              <a:rPr sz="1800" b="1" spc="1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ĐOẠN</a:t>
            </a:r>
            <a:r>
              <a:rPr sz="1800" b="1" spc="1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THƠ</a:t>
            </a:r>
            <a:r>
              <a:rPr sz="1800" b="1" spc="1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SAU</a:t>
            </a:r>
            <a:r>
              <a:rPr sz="1800" b="1" spc="1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TRONG</a:t>
            </a:r>
            <a:r>
              <a:rPr sz="1800" b="1" spc="1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BÀI</a:t>
            </a:r>
            <a:r>
              <a:rPr sz="1800" b="1" spc="1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“MÙA</a:t>
            </a:r>
            <a:r>
              <a:rPr sz="1800" b="1" spc="1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XUÂN</a:t>
            </a:r>
            <a:r>
              <a:rPr sz="1800" b="1" spc="1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NHO</a:t>
            </a:r>
            <a:r>
              <a:rPr sz="1800" b="1" spc="1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NHỎ”</a:t>
            </a:r>
            <a:r>
              <a:rPr sz="1800" b="1" spc="1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THANH HẢI:</a:t>
            </a:r>
            <a:endParaRPr sz="1800" dirty="0">
              <a:latin typeface="Times New Roman"/>
              <a:cs typeface="Times New Roman"/>
            </a:endParaRPr>
          </a:p>
          <a:p>
            <a:pPr marL="128270" indent="-116205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“Mùa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dirty="0">
                <a:latin typeface="Times New Roman"/>
                <a:cs typeface="Times New Roman"/>
              </a:rPr>
              <a:t>cầm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súng</a:t>
            </a:r>
            <a:endParaRPr sz="1800" dirty="0">
              <a:latin typeface="Times New Roman"/>
              <a:cs typeface="Times New Roman"/>
            </a:endParaRPr>
          </a:p>
          <a:p>
            <a:pPr marL="128270" marR="5830570">
              <a:lnSpc>
                <a:spcPct val="124500"/>
              </a:lnSpc>
              <a:spcBef>
                <a:spcPts val="15"/>
              </a:spcBef>
            </a:pPr>
            <a:r>
              <a:rPr sz="1800" i="1" spc="-5" dirty="0">
                <a:latin typeface="Times New Roman"/>
                <a:cs typeface="Times New Roman"/>
              </a:rPr>
              <a:t>Lộc giắt </a:t>
            </a:r>
            <a:r>
              <a:rPr sz="1800" i="1" dirty="0">
                <a:latin typeface="Times New Roman"/>
                <a:cs typeface="Times New Roman"/>
              </a:rPr>
              <a:t>đầy quanh lưng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Mùa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người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đồng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Lộc trải dài nương </a:t>
            </a:r>
            <a:r>
              <a:rPr sz="1800" i="1" dirty="0">
                <a:latin typeface="Times New Roman"/>
                <a:cs typeface="Times New Roman"/>
              </a:rPr>
              <a:t>mạ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 như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hối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hả</a:t>
            </a:r>
            <a:endParaRPr sz="1800" dirty="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Tất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xôn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xao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28270" marR="5894705">
              <a:lnSpc>
                <a:spcPct val="124400"/>
              </a:lnSpc>
            </a:pPr>
            <a:r>
              <a:rPr sz="1800" i="1" spc="-5" dirty="0">
                <a:latin typeface="Times New Roman"/>
                <a:cs typeface="Times New Roman"/>
              </a:rPr>
              <a:t>Đất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bốn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ngàn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năm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vả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gian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lao</a:t>
            </a:r>
            <a:endParaRPr sz="1800" dirty="0">
              <a:latin typeface="Times New Roman"/>
              <a:cs typeface="Times New Roman"/>
            </a:endParaRPr>
          </a:p>
          <a:p>
            <a:pPr marL="128270" marR="6068060">
              <a:lnSpc>
                <a:spcPct val="124400"/>
              </a:lnSpc>
              <a:spcBef>
                <a:spcPts val="10"/>
              </a:spcBef>
            </a:pPr>
            <a:r>
              <a:rPr sz="1800" i="1" spc="-5" dirty="0">
                <a:latin typeface="Times New Roman"/>
                <a:cs typeface="Times New Roman"/>
              </a:rPr>
              <a:t>Đất nước </a:t>
            </a:r>
            <a:r>
              <a:rPr sz="1800" i="1" dirty="0">
                <a:latin typeface="Times New Roman"/>
                <a:cs typeface="Times New Roman"/>
              </a:rPr>
              <a:t>như </a:t>
            </a:r>
            <a:r>
              <a:rPr sz="1800" i="1" spc="-10" dirty="0">
                <a:latin typeface="Times New Roman"/>
                <a:cs typeface="Times New Roman"/>
              </a:rPr>
              <a:t>vì </a:t>
            </a:r>
            <a:r>
              <a:rPr sz="1800" i="1" spc="-5" dirty="0">
                <a:latin typeface="Times New Roman"/>
                <a:cs typeface="Times New Roman"/>
              </a:rPr>
              <a:t>sao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Cứ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lên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phía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trước.”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5" dirty="0">
                <a:latin typeface="Times New Roman"/>
                <a:cs typeface="Times New Roman"/>
              </a:rPr>
              <a:t>Mở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229870">
              <a:lnSpc>
                <a:spcPts val="2700"/>
              </a:lnSpc>
              <a:spcBef>
                <a:spcPts val="90"/>
              </a:spcBef>
            </a:pPr>
            <a:r>
              <a:rPr sz="1800" spc="-5" dirty="0">
                <a:latin typeface="Times New Roman"/>
                <a:cs typeface="Times New Roman"/>
              </a:rPr>
              <a:t>Mùa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Hải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đem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động.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vần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nhẹ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mãi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nghe,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lôi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cuốn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vẻ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4810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vào </a:t>
            </a:r>
            <a:r>
              <a:rPr sz="1800" spc="-5" dirty="0">
                <a:latin typeface="Times New Roman"/>
                <a:cs typeface="Times New Roman"/>
              </a:rPr>
              <a:t>xuân. Bước </a:t>
            </a:r>
            <a:r>
              <a:rPr sz="1800" dirty="0">
                <a:latin typeface="Times New Roman"/>
                <a:cs typeface="Times New Roman"/>
              </a:rPr>
              <a:t>đi của mùa xuân như </a:t>
            </a:r>
            <a:r>
              <a:rPr sz="1800" spc="-5" dirty="0">
                <a:latin typeface="Times New Roman"/>
                <a:cs typeface="Times New Roman"/>
              </a:rPr>
              <a:t>đang </a:t>
            </a:r>
            <a:r>
              <a:rPr sz="1800" dirty="0">
                <a:latin typeface="Times New Roman"/>
                <a:cs typeface="Times New Roman"/>
              </a:rPr>
              <a:t>hoà nhịp </a:t>
            </a:r>
            <a:r>
              <a:rPr sz="1800" spc="-5" dirty="0">
                <a:latin typeface="Times New Roman"/>
                <a:cs typeface="Times New Roman"/>
              </a:rPr>
              <a:t>với bước </a:t>
            </a:r>
            <a:r>
              <a:rPr sz="1800" dirty="0">
                <a:latin typeface="Times New Roman"/>
                <a:cs typeface="Times New Roman"/>
              </a:rPr>
              <a:t>“đi lên </a:t>
            </a:r>
            <a:r>
              <a:rPr sz="1800" spc="-10" dirty="0">
                <a:latin typeface="Times New Roman"/>
                <a:cs typeface="Times New Roman"/>
              </a:rPr>
              <a:t>phía </a:t>
            </a:r>
            <a:r>
              <a:rPr sz="1800" dirty="0">
                <a:latin typeface="Times New Roman"/>
                <a:cs typeface="Times New Roman"/>
              </a:rPr>
              <a:t>trước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” của </a:t>
            </a:r>
            <a:r>
              <a:rPr sz="1800" spc="-5" dirty="0">
                <a:latin typeface="Times New Roman"/>
                <a:cs typeface="Times New Roman"/>
              </a:rPr>
              <a:t>dân tộc </a:t>
            </a:r>
            <a:r>
              <a:rPr sz="1800" dirty="0">
                <a:latin typeface="Times New Roman"/>
                <a:cs typeface="Times New Roman"/>
              </a:rPr>
              <a:t>trên hành trình “vất </a:t>
            </a:r>
            <a:r>
              <a:rPr sz="1800" spc="-5" dirty="0">
                <a:latin typeface="Times New Roman"/>
                <a:cs typeface="Times New Roman"/>
              </a:rPr>
              <a:t>vả”, </a:t>
            </a:r>
            <a:r>
              <a:rPr sz="1800" dirty="0">
                <a:latin typeface="Times New Roman"/>
                <a:cs typeface="Times New Roman"/>
              </a:rPr>
              <a:t>“gian </a:t>
            </a:r>
            <a:r>
              <a:rPr sz="1800" spc="-5" dirty="0">
                <a:latin typeface="Times New Roman"/>
                <a:cs typeface="Times New Roman"/>
              </a:rPr>
              <a:t>lao </a:t>
            </a:r>
            <a:r>
              <a:rPr sz="1800" dirty="0">
                <a:latin typeface="Times New Roman"/>
                <a:cs typeface="Times New Roman"/>
              </a:rPr>
              <a:t>” nhưng </a:t>
            </a:r>
            <a:r>
              <a:rPr sz="1800" spc="5" dirty="0">
                <a:latin typeface="Times New Roman"/>
                <a:cs typeface="Times New Roman"/>
              </a:rPr>
              <a:t>rất </a:t>
            </a:r>
            <a:r>
              <a:rPr sz="1800" dirty="0">
                <a:latin typeface="Times New Roman"/>
                <a:cs typeface="Times New Roman"/>
              </a:rPr>
              <a:t>đỗi </a:t>
            </a:r>
            <a:r>
              <a:rPr sz="1800" spc="-5" dirty="0">
                <a:latin typeface="Times New Roman"/>
                <a:cs typeface="Times New Roman"/>
              </a:rPr>
              <a:t>tự </a:t>
            </a:r>
            <a:r>
              <a:rPr sz="1800" dirty="0">
                <a:latin typeface="Times New Roman"/>
                <a:cs typeface="Times New Roman"/>
              </a:rPr>
              <a:t>hào qua một </a:t>
            </a:r>
            <a:r>
              <a:rPr sz="1800" spc="-5" dirty="0">
                <a:latin typeface="Times New Roman"/>
                <a:cs typeface="Times New Roman"/>
              </a:rPr>
              <a:t>đoạn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dirty="0">
                <a:latin typeface="Times New Roman"/>
                <a:cs typeface="Times New Roman"/>
              </a:rPr>
              <a:t> thích:</a:t>
            </a:r>
            <a:endParaRPr sz="1800">
              <a:latin typeface="Times New Roman"/>
              <a:cs typeface="Times New Roman"/>
            </a:endParaRPr>
          </a:p>
          <a:p>
            <a:pPr marL="128270" marR="5664200" indent="-116205">
              <a:lnSpc>
                <a:spcPct val="124500"/>
              </a:lnSpc>
              <a:spcBef>
                <a:spcPts val="10"/>
              </a:spcBef>
            </a:pPr>
            <a:r>
              <a:rPr sz="1800" i="1" spc="-5" dirty="0">
                <a:latin typeface="Times New Roman"/>
                <a:cs typeface="Times New Roman"/>
              </a:rPr>
              <a:t>“Mùa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cầm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súng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Lộc giắt </a:t>
            </a:r>
            <a:r>
              <a:rPr sz="1800" i="1" dirty="0">
                <a:latin typeface="Times New Roman"/>
                <a:cs typeface="Times New Roman"/>
              </a:rPr>
              <a:t>đầy quanh lưng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Mùa xuân </a:t>
            </a:r>
            <a:r>
              <a:rPr sz="1800" i="1" spc="-10" dirty="0">
                <a:latin typeface="Times New Roman"/>
                <a:cs typeface="Times New Roman"/>
              </a:rPr>
              <a:t>người </a:t>
            </a:r>
            <a:r>
              <a:rPr sz="1800" i="1" spc="-5" dirty="0">
                <a:latin typeface="Times New Roman"/>
                <a:cs typeface="Times New Roman"/>
              </a:rPr>
              <a:t>ra </a:t>
            </a:r>
            <a:r>
              <a:rPr sz="1800" i="1" dirty="0">
                <a:latin typeface="Times New Roman"/>
                <a:cs typeface="Times New Roman"/>
              </a:rPr>
              <a:t>đồng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Lộc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trải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dài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nương </a:t>
            </a:r>
            <a:r>
              <a:rPr sz="1800" i="1" dirty="0">
                <a:latin typeface="Times New Roman"/>
                <a:cs typeface="Times New Roman"/>
              </a:rPr>
              <a:t>mạ</a:t>
            </a:r>
            <a:endParaRPr sz="1800">
              <a:latin typeface="Times New Roman"/>
              <a:cs typeface="Times New Roman"/>
            </a:endParaRPr>
          </a:p>
          <a:p>
            <a:pPr marL="128270" marR="6359525">
              <a:lnSpc>
                <a:spcPct val="124400"/>
              </a:lnSpc>
              <a:spcBef>
                <a:spcPts val="15"/>
              </a:spcBef>
            </a:pPr>
            <a:r>
              <a:rPr sz="1800" i="1" spc="-5" dirty="0">
                <a:latin typeface="Times New Roman"/>
                <a:cs typeface="Times New Roman"/>
              </a:rPr>
              <a:t>Tất </a:t>
            </a:r>
            <a:r>
              <a:rPr sz="1800" i="1" dirty="0">
                <a:latin typeface="Times New Roman"/>
                <a:cs typeface="Times New Roman"/>
              </a:rPr>
              <a:t>cả như hối hả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Tất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xôn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xao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00">
              <a:latin typeface="Times New Roman"/>
              <a:cs typeface="Times New Roman"/>
            </a:endParaRPr>
          </a:p>
          <a:p>
            <a:pPr marL="128270" marR="5894705">
              <a:lnSpc>
                <a:spcPct val="125000"/>
              </a:lnSpc>
            </a:pPr>
            <a:r>
              <a:rPr sz="1800" i="1" spc="-5" dirty="0">
                <a:latin typeface="Times New Roman"/>
                <a:cs typeface="Times New Roman"/>
              </a:rPr>
              <a:t>Đất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bốn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ngàn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năm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vả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gian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lao</a:t>
            </a:r>
            <a:endParaRPr sz="1800">
              <a:latin typeface="Times New Roman"/>
              <a:cs typeface="Times New Roman"/>
            </a:endParaRPr>
          </a:p>
          <a:p>
            <a:pPr marL="128270" marR="6067425">
              <a:lnSpc>
                <a:spcPct val="124400"/>
              </a:lnSpc>
            </a:pPr>
            <a:r>
              <a:rPr sz="1800" i="1" spc="-5" dirty="0">
                <a:latin typeface="Times New Roman"/>
                <a:cs typeface="Times New Roman"/>
              </a:rPr>
              <a:t>Đất nước </a:t>
            </a:r>
            <a:r>
              <a:rPr sz="1800" i="1" dirty="0">
                <a:latin typeface="Times New Roman"/>
                <a:cs typeface="Times New Roman"/>
              </a:rPr>
              <a:t>như </a:t>
            </a:r>
            <a:r>
              <a:rPr sz="1800" i="1" spc="-10" dirty="0">
                <a:latin typeface="Times New Roman"/>
                <a:cs typeface="Times New Roman"/>
              </a:rPr>
              <a:t>vì </a:t>
            </a:r>
            <a:r>
              <a:rPr sz="1800" i="1" spc="-5" dirty="0">
                <a:latin typeface="Times New Roman"/>
                <a:cs typeface="Times New Roman"/>
              </a:rPr>
              <a:t>sao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Cứ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lên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phía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trước.”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  <a:buChar char="–"/>
              <a:tabLst>
                <a:tab pos="185420" algn="l"/>
              </a:tabLst>
            </a:pPr>
            <a:r>
              <a:rPr sz="1800" spc="-5" dirty="0">
                <a:latin typeface="Times New Roman"/>
                <a:cs typeface="Times New Roman"/>
              </a:rPr>
              <a:t>Thể hiện quan </a:t>
            </a:r>
            <a:r>
              <a:rPr sz="1800" dirty="0">
                <a:latin typeface="Times New Roman"/>
                <a:cs typeface="Times New Roman"/>
              </a:rPr>
              <a:t>điểm </a:t>
            </a:r>
            <a:r>
              <a:rPr sz="1800" spc="-5" dirty="0">
                <a:latin typeface="Times New Roman"/>
                <a:cs typeface="Times New Roman"/>
              </a:rPr>
              <a:t>về sự thống </a:t>
            </a:r>
            <a:r>
              <a:rPr sz="1800" dirty="0">
                <a:latin typeface="Times New Roman"/>
                <a:cs typeface="Times New Roman"/>
              </a:rPr>
              <a:t>nhất </a:t>
            </a:r>
            <a:r>
              <a:rPr sz="1800" spc="-5" dirty="0">
                <a:latin typeface="Times New Roman"/>
                <a:cs typeface="Times New Roman"/>
              </a:rPr>
              <a:t>giữa </a:t>
            </a:r>
            <a:r>
              <a:rPr sz="1800" dirty="0">
                <a:latin typeface="Times New Roman"/>
                <a:cs typeface="Times New Roman"/>
              </a:rPr>
              <a:t>cái </a:t>
            </a:r>
            <a:r>
              <a:rPr sz="1800" spc="-5" dirty="0">
                <a:latin typeface="Times New Roman"/>
                <a:cs typeface="Times New Roman"/>
              </a:rPr>
              <a:t>riêng với cái chung, </a:t>
            </a:r>
            <a:r>
              <a:rPr sz="1800" dirty="0">
                <a:latin typeface="Times New Roman"/>
                <a:cs typeface="Times New Roman"/>
              </a:rPr>
              <a:t>giữa cá nhân và cộng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đồng.</a:t>
            </a:r>
          </a:p>
          <a:p>
            <a:pPr marL="186690" indent="-174625" algn="just">
              <a:lnSpc>
                <a:spcPct val="100000"/>
              </a:lnSpc>
              <a:spcBef>
                <a:spcPts val="525"/>
              </a:spcBef>
              <a:buChar char="–"/>
              <a:tabLst>
                <a:tab pos="187325" algn="l"/>
              </a:tabLst>
            </a:pP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nguyện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sống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tất </a:t>
            </a:r>
            <a:r>
              <a:rPr sz="1800" spc="-5" dirty="0">
                <a:latin typeface="Times New Roman"/>
                <a:cs typeface="Times New Roman"/>
              </a:rPr>
              <a:t>cả sức sống tươi </a:t>
            </a:r>
            <a:r>
              <a:rPr sz="1800" dirty="0">
                <a:latin typeface="Times New Roman"/>
                <a:cs typeface="Times New Roman"/>
              </a:rPr>
              <a:t>trẻ của </a:t>
            </a:r>
            <a:r>
              <a:rPr sz="1800" spc="-5" dirty="0">
                <a:latin typeface="Times New Roman"/>
                <a:cs typeface="Times New Roman"/>
              </a:rPr>
              <a:t>mình </a:t>
            </a:r>
            <a:r>
              <a:rPr sz="1800" dirty="0">
                <a:latin typeface="Times New Roman"/>
                <a:cs typeface="Times New Roman"/>
              </a:rPr>
              <a:t>nhưng rất </a:t>
            </a:r>
            <a:r>
              <a:rPr sz="1800" spc="-5" dirty="0">
                <a:latin typeface="Times New Roman"/>
                <a:cs typeface="Times New Roman"/>
              </a:rPr>
              <a:t>khiêm nhường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mùa xuân nhỏ góp vào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vọng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5" dirty="0">
                <a:latin typeface="Times New Roman"/>
                <a:cs typeface="Times New Roman"/>
              </a:rPr>
              <a:t> đẹp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dirty="0">
                <a:latin typeface="Times New Roman"/>
                <a:cs typeface="Times New Roman"/>
              </a:rPr>
              <a:t> là chủ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 thơ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 nhà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r>
              <a:rPr sz="1800" dirty="0">
                <a:latin typeface="Times New Roman"/>
                <a:cs typeface="Times New Roman"/>
              </a:rPr>
              <a:t> muốn</a:t>
            </a:r>
            <a:r>
              <a:rPr sz="1800" spc="-5" dirty="0">
                <a:latin typeface="Times New Roman"/>
                <a:cs typeface="Times New Roman"/>
              </a:rPr>
              <a:t> gửi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gắm.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B.</a:t>
            </a:r>
            <a:r>
              <a:rPr sz="1800" b="1" spc="-5" dirty="0">
                <a:latin typeface="Times New Roman"/>
                <a:cs typeface="Times New Roman"/>
              </a:rPr>
              <a:t> CÁC KIẾN THỨC TRỌNG </a:t>
            </a:r>
            <a:r>
              <a:rPr sz="1800" b="1" dirty="0">
                <a:latin typeface="Times New Roman"/>
                <a:cs typeface="Times New Roman"/>
              </a:rPr>
              <a:t>TÂM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1. </a:t>
            </a:r>
            <a:r>
              <a:rPr sz="1800" b="1" spc="-5" dirty="0">
                <a:latin typeface="Times New Roman"/>
                <a:cs typeface="Times New Roman"/>
              </a:rPr>
              <a:t>Cảm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xúc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nhà</a:t>
            </a:r>
            <a:r>
              <a:rPr sz="1800" b="1" dirty="0">
                <a:latin typeface="Times New Roman"/>
                <a:cs typeface="Times New Roman"/>
              </a:rPr>
              <a:t> thơ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trước </a:t>
            </a:r>
            <a:r>
              <a:rPr sz="1800" b="1" spc="-5" dirty="0">
                <a:latin typeface="Times New Roman"/>
                <a:cs typeface="Times New Roman"/>
              </a:rPr>
              <a:t>mùa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xuân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dirty="0">
                <a:latin typeface="Times New Roman"/>
                <a:cs typeface="Times New Roman"/>
              </a:rPr>
              <a:t> thiên </a:t>
            </a:r>
            <a:r>
              <a:rPr sz="1800" b="1" spc="-5" dirty="0">
                <a:latin typeface="Times New Roman"/>
                <a:cs typeface="Times New Roman"/>
              </a:rPr>
              <a:t>nhiên </a:t>
            </a:r>
            <a:r>
              <a:rPr sz="1800" b="1" dirty="0">
                <a:latin typeface="Times New Roman"/>
                <a:cs typeface="Times New Roman"/>
              </a:rPr>
              <a:t>(6 </a:t>
            </a:r>
            <a:r>
              <a:rPr sz="1800" b="1" spc="-5" dirty="0">
                <a:latin typeface="Times New Roman"/>
                <a:cs typeface="Times New Roman"/>
              </a:rPr>
              <a:t>câu </a:t>
            </a:r>
            <a:r>
              <a:rPr sz="1800" b="1" dirty="0">
                <a:latin typeface="Times New Roman"/>
                <a:cs typeface="Times New Roman"/>
              </a:rPr>
              <a:t>đầu):</a:t>
            </a:r>
            <a:endParaRPr sz="1800" dirty="0">
              <a:latin typeface="Times New Roman"/>
              <a:cs typeface="Times New Roman"/>
            </a:endParaRPr>
          </a:p>
          <a:p>
            <a:pPr marL="12700" marR="7620">
              <a:lnSpc>
                <a:spcPct val="124400"/>
              </a:lnSpc>
              <a:buChar char="–"/>
              <a:tabLst>
                <a:tab pos="176530" algn="l"/>
              </a:tabLst>
            </a:pPr>
            <a:r>
              <a:rPr sz="1800" spc="-5" dirty="0">
                <a:latin typeface="Times New Roman"/>
                <a:cs typeface="Times New Roman"/>
              </a:rPr>
              <a:t>Bức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6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vẽ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nét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phác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hoạ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 </a:t>
            </a:r>
            <a:r>
              <a:rPr sz="1800" spc="-5" dirty="0">
                <a:latin typeface="Times New Roman"/>
                <a:cs typeface="Times New Roman"/>
              </a:rPr>
              <a:t>đặc sắc.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ct val="124400"/>
              </a:lnSpc>
              <a:spcBef>
                <a:spcPts val="15"/>
              </a:spcBef>
              <a:buChar char="–"/>
              <a:tabLst>
                <a:tab pos="179705" algn="l"/>
              </a:tabLst>
            </a:pP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bầu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dòng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sông,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tím </a:t>
            </a:r>
            <a:r>
              <a:rPr sz="1800" spc="-5" dirty="0">
                <a:latin typeface="Times New Roman"/>
                <a:cs typeface="Times New Roman"/>
              </a:rPr>
              <a:t>biếc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dòng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sông xanh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Huế.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ts val="2690"/>
              </a:lnSpc>
              <a:spcBef>
                <a:spcPts val="175"/>
              </a:spcBef>
              <a:buChar char="–"/>
              <a:tabLst>
                <a:tab pos="184150" algn="l"/>
              </a:tabLst>
            </a:pPr>
            <a:r>
              <a:rPr sz="1800" spc="-5" dirty="0">
                <a:latin typeface="Times New Roman"/>
                <a:cs typeface="Times New Roman"/>
              </a:rPr>
              <a:t>Rộn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rã,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vui 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hót</a:t>
            </a:r>
            <a:r>
              <a:rPr sz="1800" dirty="0">
                <a:latin typeface="Times New Roman"/>
                <a:cs typeface="Times New Roman"/>
              </a:rPr>
              <a:t> vang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 xuân lan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tỏa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khắp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dirty="0">
                <a:latin typeface="Times New Roman"/>
                <a:cs typeface="Times New Roman"/>
              </a:rPr>
              <a:t> đọng thành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“từng</a:t>
            </a:r>
            <a:r>
              <a:rPr sz="1800" dirty="0">
                <a:latin typeface="Times New Roman"/>
                <a:cs typeface="Times New Roman"/>
              </a:rPr>
              <a:t> giọt long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lanh </a:t>
            </a:r>
            <a:r>
              <a:rPr sz="1800" dirty="0">
                <a:latin typeface="Times New Roman"/>
                <a:cs typeface="Times New Roman"/>
              </a:rPr>
              <a:t>rơi”.</a:t>
            </a:r>
          </a:p>
          <a:p>
            <a:pPr marL="183515" indent="-171450">
              <a:lnSpc>
                <a:spcPct val="100000"/>
              </a:lnSpc>
              <a:spcBef>
                <a:spcPts val="350"/>
              </a:spcBef>
              <a:buChar char="–"/>
              <a:tabLst>
                <a:tab pos="184150" algn="l"/>
              </a:tabLst>
            </a:pP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nhìn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vật,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bộc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trực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trò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“ơi,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chi…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mà…”.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Thân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</a:pPr>
            <a:r>
              <a:rPr sz="1800" b="1" dirty="0">
                <a:latin typeface="Times New Roman"/>
                <a:cs typeface="Times New Roman"/>
              </a:rPr>
              <a:t>a.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Mùa xuân đến giữa hương </a:t>
            </a:r>
            <a:r>
              <a:rPr sz="1800" dirty="0">
                <a:latin typeface="Times New Roman"/>
                <a:cs typeface="Times New Roman"/>
              </a:rPr>
              <a:t>sắc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âm thanh đất trời, </a:t>
            </a:r>
            <a:r>
              <a:rPr sz="1800" dirty="0">
                <a:latin typeface="Times New Roman"/>
                <a:cs typeface="Times New Roman"/>
              </a:rPr>
              <a:t>lòng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vui “xôn </a:t>
            </a:r>
            <a:r>
              <a:rPr sz="1800" spc="-5" dirty="0">
                <a:latin typeface="Times New Roman"/>
                <a:cs typeface="Times New Roman"/>
              </a:rPr>
              <a:t>xao”. </a:t>
            </a:r>
            <a:r>
              <a:rPr sz="1800" dirty="0">
                <a:latin typeface="Times New Roman"/>
                <a:cs typeface="Times New Roman"/>
              </a:rPr>
              <a:t>Cả một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tộc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bừng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bừng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khí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dào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dạt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“hối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hả”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bước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xuân.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xuân mang đến cho nhân dân ta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sức sống mới, nhiệt </a:t>
            </a:r>
            <a:r>
              <a:rPr sz="1800" dirty="0">
                <a:latin typeface="Times New Roman"/>
                <a:cs typeface="Times New Roman"/>
              </a:rPr>
              <a:t>tình cách mạng </a:t>
            </a:r>
            <a:r>
              <a:rPr sz="1800" spc="-5" dirty="0">
                <a:latin typeface="Times New Roman"/>
                <a:cs typeface="Times New Roman"/>
              </a:rPr>
              <a:t>mới, hăng </a:t>
            </a:r>
            <a:r>
              <a:rPr sz="1800" dirty="0">
                <a:latin typeface="Times New Roman"/>
                <a:cs typeface="Times New Roman"/>
              </a:rPr>
              <a:t>hái,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khẩn trương lên </a:t>
            </a:r>
            <a:r>
              <a:rPr sz="1800" spc="-5" dirty="0">
                <a:latin typeface="Times New Roman"/>
                <a:cs typeface="Times New Roman"/>
              </a:rPr>
              <a:t>đường. </a:t>
            </a:r>
            <a:r>
              <a:rPr sz="1800" dirty="0">
                <a:latin typeface="Times New Roman"/>
                <a:cs typeface="Times New Roman"/>
              </a:rPr>
              <a:t>Cả một dân </a:t>
            </a:r>
            <a:r>
              <a:rPr sz="1800" spc="-5" dirty="0">
                <a:latin typeface="Times New Roman"/>
                <a:cs typeface="Times New Roman"/>
              </a:rPr>
              <a:t>tộc </a:t>
            </a:r>
            <a:r>
              <a:rPr sz="1800" dirty="0">
                <a:latin typeface="Times New Roman"/>
                <a:cs typeface="Times New Roman"/>
              </a:rPr>
              <a:t>ngập tràn niềm </a:t>
            </a:r>
            <a:r>
              <a:rPr sz="1800" spc="-5" dirty="0">
                <a:latin typeface="Times New Roman"/>
                <a:cs typeface="Times New Roman"/>
              </a:rPr>
              <a:t>vui. Người người </a:t>
            </a:r>
            <a:r>
              <a:rPr sz="1800" dirty="0">
                <a:latin typeface="Times New Roman"/>
                <a:cs typeface="Times New Roman"/>
              </a:rPr>
              <a:t>“xôn </a:t>
            </a:r>
            <a:r>
              <a:rPr sz="1800" spc="-5" dirty="0">
                <a:latin typeface="Times New Roman"/>
                <a:cs typeface="Times New Roman"/>
              </a:rPr>
              <a:t>xao” đón </a:t>
            </a:r>
            <a:r>
              <a:rPr sz="1800" dirty="0">
                <a:latin typeface="Times New Roman"/>
                <a:cs typeface="Times New Roman"/>
              </a:rPr>
              <a:t> chào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mùa</a:t>
            </a:r>
            <a:r>
              <a:rPr sz="1800" spc="-5" dirty="0">
                <a:latin typeface="Times New Roman"/>
                <a:cs typeface="Times New Roman"/>
              </a:rPr>
              <a:t> xuân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đẹp,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“mùa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5" dirty="0">
                <a:latin typeface="Times New Roman"/>
                <a:cs typeface="Times New Roman"/>
              </a:rPr>
              <a:t> hồng”:</a:t>
            </a:r>
            <a:endParaRPr sz="1800" dirty="0">
              <a:latin typeface="Times New Roman"/>
              <a:cs typeface="Times New Roman"/>
            </a:endParaRPr>
          </a:p>
          <a:p>
            <a:pPr marL="128270" marR="6176010" indent="-116205" algn="just">
              <a:lnSpc>
                <a:spcPts val="2700"/>
              </a:lnSpc>
              <a:spcBef>
                <a:spcPts val="165"/>
              </a:spcBef>
            </a:pPr>
            <a:r>
              <a:rPr sz="1800" i="1" spc="-5" dirty="0">
                <a:latin typeface="Times New Roman"/>
                <a:cs typeface="Times New Roman"/>
              </a:rPr>
              <a:t>“Tất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hối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hả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Tất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xôn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xao”.</a:t>
            </a:r>
            <a:endParaRPr sz="1800" dirty="0">
              <a:latin typeface="Times New Roman"/>
              <a:cs typeface="Times New Roman"/>
            </a:endParaRPr>
          </a:p>
          <a:p>
            <a:pPr marL="300990" algn="just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Cặp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láy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“hối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hả”,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“xôn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xao”,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điệp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“tất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cả”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nốt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nhạc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ngân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</a:p>
          <a:p>
            <a:pPr marL="12700" marR="8255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ca khúc </a:t>
            </a:r>
            <a:r>
              <a:rPr sz="1800" spc="-5" dirty="0">
                <a:latin typeface="Times New Roman"/>
                <a:cs typeface="Times New Roman"/>
              </a:rPr>
              <a:t>xuân hành, </a:t>
            </a:r>
            <a:r>
              <a:rPr sz="1800" dirty="0">
                <a:latin typeface="Times New Roman"/>
                <a:cs typeface="Times New Roman"/>
              </a:rPr>
              <a:t>diễn </a:t>
            </a:r>
            <a:r>
              <a:rPr sz="1800" spc="-5" dirty="0">
                <a:latin typeface="Times New Roman"/>
                <a:cs typeface="Times New Roman"/>
              </a:rPr>
              <a:t>tả niềm </a:t>
            </a:r>
            <a:r>
              <a:rPr sz="1800" dirty="0">
                <a:latin typeface="Times New Roman"/>
                <a:cs typeface="Times New Roman"/>
              </a:rPr>
              <a:t>tự hào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khí thế </a:t>
            </a:r>
            <a:r>
              <a:rPr sz="1800" spc="-5" dirty="0">
                <a:latin typeface="Times New Roman"/>
                <a:cs typeface="Times New Roman"/>
              </a:rPr>
              <a:t>cách </a:t>
            </a:r>
            <a:r>
              <a:rPr sz="1800" dirty="0">
                <a:latin typeface="Times New Roman"/>
                <a:cs typeface="Times New Roman"/>
              </a:rPr>
              <a:t>mạng </a:t>
            </a:r>
            <a:r>
              <a:rPr sz="1800" spc="-5" dirty="0">
                <a:latin typeface="Times New Roman"/>
                <a:cs typeface="Times New Roman"/>
              </a:rPr>
              <a:t>sôi nổi </a:t>
            </a:r>
            <a:r>
              <a:rPr sz="1800" dirty="0">
                <a:latin typeface="Times New Roman"/>
                <a:cs typeface="Times New Roman"/>
              </a:rPr>
              <a:t>của nhân </a:t>
            </a:r>
            <a:r>
              <a:rPr sz="1800" spc="-5" dirty="0">
                <a:latin typeface="Times New Roman"/>
                <a:cs typeface="Times New Roman"/>
              </a:rPr>
              <a:t>dân ta đang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vững bước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 lên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phía trước.</a:t>
            </a:r>
          </a:p>
          <a:p>
            <a:pPr marL="12700" marR="5715" indent="288290" algn="just">
              <a:lnSpc>
                <a:spcPct val="124400"/>
              </a:lnSpc>
              <a:spcBef>
                <a:spcPts val="15"/>
              </a:spcBef>
            </a:pPr>
            <a:r>
              <a:rPr sz="1800" spc="-10" dirty="0">
                <a:latin typeface="Times New Roman"/>
                <a:cs typeface="Times New Roman"/>
              </a:rPr>
              <a:t>Sức </a:t>
            </a:r>
            <a:r>
              <a:rPr sz="1800" spc="-5" dirty="0">
                <a:latin typeface="Times New Roman"/>
                <a:cs typeface="Times New Roman"/>
              </a:rPr>
              <a:t>xuân </a:t>
            </a:r>
            <a:r>
              <a:rPr sz="1800" dirty="0">
                <a:latin typeface="Times New Roman"/>
                <a:cs typeface="Times New Roman"/>
              </a:rPr>
              <a:t>ấy của hàng triệu </a:t>
            </a:r>
            <a:r>
              <a:rPr sz="1800" spc="-5" dirty="0">
                <a:latin typeface="Times New Roman"/>
                <a:cs typeface="Times New Roman"/>
              </a:rPr>
              <a:t>con người </a:t>
            </a:r>
            <a:r>
              <a:rPr sz="1800" dirty="0">
                <a:latin typeface="Times New Roman"/>
                <a:cs typeface="Times New Roman"/>
              </a:rPr>
              <a:t>đang dồn vào hai </a:t>
            </a:r>
            <a:r>
              <a:rPr sz="1800" spc="-5" dirty="0">
                <a:latin typeface="Times New Roman"/>
                <a:cs typeface="Times New Roman"/>
              </a:rPr>
              <a:t>nhiệm </a:t>
            </a:r>
            <a:r>
              <a:rPr sz="1800" dirty="0">
                <a:latin typeface="Times New Roman"/>
                <a:cs typeface="Times New Roman"/>
              </a:rPr>
              <a:t>vụ chiến </a:t>
            </a:r>
            <a:r>
              <a:rPr sz="1800" spc="-5" dirty="0">
                <a:latin typeface="Times New Roman"/>
                <a:cs typeface="Times New Roman"/>
              </a:rPr>
              <a:t>lược: Sản xuất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Chiến </a:t>
            </a:r>
            <a:r>
              <a:rPr sz="1800" spc="-5" dirty="0">
                <a:latin typeface="Times New Roman"/>
                <a:cs typeface="Times New Roman"/>
              </a:rPr>
              <a:t>đấu. Bốn </a:t>
            </a:r>
            <a:r>
              <a:rPr sz="1800" dirty="0">
                <a:latin typeface="Times New Roman"/>
                <a:cs typeface="Times New Roman"/>
              </a:rPr>
              <a:t>câu thơ </a:t>
            </a:r>
            <a:r>
              <a:rPr sz="1800" spc="-5" dirty="0">
                <a:latin typeface="Times New Roman"/>
                <a:cs typeface="Times New Roman"/>
              </a:rPr>
              <a:t>song </a:t>
            </a:r>
            <a:r>
              <a:rPr sz="1800" dirty="0">
                <a:latin typeface="Times New Roman"/>
                <a:cs typeface="Times New Roman"/>
              </a:rPr>
              <a:t>hành từng đôi </a:t>
            </a:r>
            <a:r>
              <a:rPr sz="1800" spc="-5" dirty="0">
                <a:latin typeface="Times New Roman"/>
                <a:cs typeface="Times New Roman"/>
              </a:rPr>
              <a:t>một, </a:t>
            </a:r>
            <a:r>
              <a:rPr sz="1800" dirty="0">
                <a:latin typeface="Times New Roman"/>
                <a:cs typeface="Times New Roman"/>
              </a:rPr>
              <a:t>hô </a:t>
            </a:r>
            <a:r>
              <a:rPr sz="1800" spc="-5" dirty="0">
                <a:latin typeface="Times New Roman"/>
                <a:cs typeface="Times New Roman"/>
              </a:rPr>
              <a:t>ứng nhịp </a:t>
            </a:r>
            <a:r>
              <a:rPr sz="1800" dirty="0">
                <a:latin typeface="Times New Roman"/>
                <a:cs typeface="Times New Roman"/>
              </a:rPr>
              <a:t>nhàng, </a:t>
            </a:r>
            <a:r>
              <a:rPr sz="1800" spc="-5" dirty="0">
                <a:latin typeface="Times New Roman"/>
                <a:cs typeface="Times New Roman"/>
              </a:rPr>
              <a:t>hài hòa như </a:t>
            </a:r>
            <a:r>
              <a:rPr sz="1800" dirty="0">
                <a:latin typeface="Times New Roman"/>
                <a:cs typeface="Times New Roman"/>
              </a:rPr>
              <a:t>bước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giữa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 </a:t>
            </a:r>
            <a:r>
              <a:rPr sz="1800" spc="-5" dirty="0">
                <a:latin typeface="Times New Roman"/>
                <a:cs typeface="Times New Roman"/>
              </a:rPr>
              <a:t>xuân:</a:t>
            </a:r>
            <a:endParaRPr sz="1800" dirty="0">
              <a:latin typeface="Times New Roman"/>
              <a:cs typeface="Times New Roman"/>
            </a:endParaRPr>
          </a:p>
          <a:p>
            <a:pPr marL="128270" marR="5664200" indent="-116205" algn="just">
              <a:lnSpc>
                <a:spcPct val="124400"/>
              </a:lnSpc>
              <a:spcBef>
                <a:spcPts val="5"/>
              </a:spcBef>
            </a:pPr>
            <a:r>
              <a:rPr sz="1800" i="1" spc="-5" dirty="0">
                <a:latin typeface="Times New Roman"/>
                <a:cs typeface="Times New Roman"/>
              </a:rPr>
              <a:t>“Mùa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cầm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súng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Lộc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giắt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đầy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quanh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lưng</a:t>
            </a:r>
            <a:endParaRPr sz="1800" dirty="0">
              <a:latin typeface="Times New Roman"/>
              <a:cs typeface="Times New Roman"/>
            </a:endParaRPr>
          </a:p>
          <a:p>
            <a:pPr marL="128270" algn="just">
              <a:lnSpc>
                <a:spcPct val="100000"/>
              </a:lnSpc>
              <a:spcBef>
                <a:spcPts val="540"/>
              </a:spcBef>
            </a:pPr>
            <a:r>
              <a:rPr sz="1800" i="1" dirty="0">
                <a:latin typeface="Times New Roman"/>
                <a:cs typeface="Times New Roman"/>
              </a:rPr>
              <a:t>Mùa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10" dirty="0">
                <a:latin typeface="Times New Roman"/>
                <a:cs typeface="Times New Roman"/>
              </a:rPr>
              <a:t> người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đồng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8270" algn="just">
              <a:lnSpc>
                <a:spcPct val="100000"/>
              </a:lnSpc>
              <a:spcBef>
                <a:spcPts val="625"/>
              </a:spcBef>
            </a:pPr>
            <a:r>
              <a:rPr sz="1800" i="1" spc="-5" dirty="0">
                <a:latin typeface="Times New Roman"/>
                <a:cs typeface="Times New Roman"/>
              </a:rPr>
              <a:t>Lộc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trải dài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nương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mạ</a:t>
            </a:r>
            <a:endParaRPr sz="1800">
              <a:latin typeface="Times New Roman"/>
              <a:cs typeface="Times New Roman"/>
            </a:endParaRPr>
          </a:p>
          <a:p>
            <a:pPr marL="12700" marR="6350" indent="229870" algn="just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“Lộc”- </a:t>
            </a:r>
            <a:r>
              <a:rPr sz="1800" dirty="0">
                <a:latin typeface="Times New Roman"/>
                <a:cs typeface="Times New Roman"/>
              </a:rPr>
              <a:t>chồi </a:t>
            </a:r>
            <a:r>
              <a:rPr sz="1800" spc="-5" dirty="0">
                <a:latin typeface="Times New Roman"/>
                <a:cs typeface="Times New Roman"/>
              </a:rPr>
              <a:t>non, </a:t>
            </a:r>
            <a:r>
              <a:rPr sz="1800" dirty="0">
                <a:latin typeface="Times New Roman"/>
                <a:cs typeface="Times New Roman"/>
              </a:rPr>
              <a:t>cành biếc </a:t>
            </a:r>
            <a:r>
              <a:rPr sz="1800" spc="-5" dirty="0">
                <a:latin typeface="Times New Roman"/>
                <a:cs typeface="Times New Roman"/>
              </a:rPr>
              <a:t>non </a:t>
            </a:r>
            <a:r>
              <a:rPr sz="1800" dirty="0">
                <a:latin typeface="Times New Roman"/>
                <a:cs typeface="Times New Roman"/>
              </a:rPr>
              <a:t>tơ, đầy </a:t>
            </a:r>
            <a:r>
              <a:rPr sz="1800" spc="-5" dirty="0">
                <a:latin typeface="Times New Roman"/>
                <a:cs typeface="Times New Roman"/>
              </a:rPr>
              <a:t>nhựa sống, tượng </a:t>
            </a:r>
            <a:r>
              <a:rPr sz="1800" dirty="0">
                <a:latin typeface="Times New Roman"/>
                <a:cs typeface="Times New Roman"/>
              </a:rPr>
              <a:t>trưng cho </a:t>
            </a:r>
            <a:r>
              <a:rPr sz="1800" spc="-5" dirty="0">
                <a:latin typeface="Times New Roman"/>
                <a:cs typeface="Times New Roman"/>
              </a:rPr>
              <a:t>vẻ </a:t>
            </a:r>
            <a:r>
              <a:rPr sz="1800" dirty="0">
                <a:latin typeface="Times New Roman"/>
                <a:cs typeface="Times New Roman"/>
              </a:rPr>
              <a:t>đẹp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sức </a:t>
            </a:r>
            <a:r>
              <a:rPr sz="1800" spc="-10" dirty="0">
                <a:latin typeface="Times New Roman"/>
                <a:cs typeface="Times New Roman"/>
              </a:rPr>
              <a:t>sống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xuân.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trận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cành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“Lộc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giắt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quanh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lưng”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mang </a:t>
            </a:r>
            <a:r>
              <a:rPr sz="1800" spc="-5" dirty="0">
                <a:latin typeface="Times New Roman"/>
                <a:cs typeface="Times New Roman"/>
              </a:rPr>
              <a:t>cả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10" dirty="0">
                <a:latin typeface="Times New Roman"/>
                <a:cs typeface="Times New Roman"/>
              </a:rPr>
              <a:t>sức </a:t>
            </a:r>
            <a:r>
              <a:rPr sz="1800" dirty="0">
                <a:latin typeface="Times New Roman"/>
                <a:cs typeface="Times New Roman"/>
              </a:rPr>
              <a:t>xuân </a:t>
            </a:r>
            <a:r>
              <a:rPr sz="1800" spc="-5" dirty="0">
                <a:latin typeface="Times New Roman"/>
                <a:cs typeface="Times New Roman"/>
              </a:rPr>
              <a:t>căng tràn </a:t>
            </a:r>
            <a:r>
              <a:rPr sz="1800" dirty="0">
                <a:latin typeface="Times New Roman"/>
                <a:cs typeface="Times New Roman"/>
              </a:rPr>
              <a:t>mà không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thế lực </a:t>
            </a:r>
            <a:r>
              <a:rPr sz="1800" dirty="0">
                <a:latin typeface="Times New Roman"/>
                <a:cs typeface="Times New Roman"/>
              </a:rPr>
              <a:t>nào có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ngăn cản </a:t>
            </a:r>
            <a:r>
              <a:rPr sz="1800" spc="-5" dirty="0">
                <a:latin typeface="Times New Roman"/>
                <a:cs typeface="Times New Roman"/>
              </a:rPr>
              <a:t>được. </a:t>
            </a:r>
            <a:r>
              <a:rPr sz="1800" dirty="0">
                <a:latin typeface="Times New Roman"/>
                <a:cs typeface="Times New Roman"/>
              </a:rPr>
              <a:t>Ở hậu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phương, </a:t>
            </a:r>
            <a:r>
              <a:rPr sz="1800" dirty="0">
                <a:latin typeface="Times New Roman"/>
                <a:cs typeface="Times New Roman"/>
              </a:rPr>
              <a:t>với bàn </a:t>
            </a:r>
            <a:r>
              <a:rPr sz="1800" spc="-5" dirty="0">
                <a:latin typeface="Times New Roman"/>
                <a:cs typeface="Times New Roman"/>
              </a:rPr>
              <a:t>tay </a:t>
            </a:r>
            <a:r>
              <a:rPr sz="1800" dirty="0">
                <a:latin typeface="Times New Roman"/>
                <a:cs typeface="Times New Roman"/>
              </a:rPr>
              <a:t>lao động </a:t>
            </a:r>
            <a:r>
              <a:rPr sz="1800" spc="-5" dirty="0">
                <a:latin typeface="Times New Roman"/>
                <a:cs typeface="Times New Roman"/>
              </a:rPr>
              <a:t>cần cù, người nông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-5" dirty="0">
                <a:latin typeface="Times New Roman"/>
                <a:cs typeface="Times New Roman"/>
              </a:rPr>
              <a:t>đang </a:t>
            </a:r>
            <a:r>
              <a:rPr sz="1800" dirty="0">
                <a:latin typeface="Times New Roman"/>
                <a:cs typeface="Times New Roman"/>
              </a:rPr>
              <a:t>phủ màu xanh </a:t>
            </a:r>
            <a:r>
              <a:rPr sz="1800" spc="-5" dirty="0">
                <a:latin typeface="Times New Roman"/>
                <a:cs typeface="Times New Roman"/>
              </a:rPr>
              <a:t>lên đồng </a:t>
            </a:r>
            <a:r>
              <a:rPr sz="1800" dirty="0">
                <a:latin typeface="Times New Roman"/>
                <a:cs typeface="Times New Roman"/>
              </a:rPr>
              <a:t>quê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“Lộc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mạ”.</a:t>
            </a:r>
            <a:endParaRPr sz="1800">
              <a:latin typeface="Times New Roman"/>
              <a:cs typeface="Times New Roman"/>
            </a:endParaRPr>
          </a:p>
          <a:p>
            <a:pPr marL="12700" indent="34417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nhạc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điệu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dồn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dập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hân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hoan;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cảm,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nghĩa </a:t>
            </a:r>
            <a:r>
              <a:rPr sz="1800" spc="-5" dirty="0">
                <a:latin typeface="Times New Roman"/>
                <a:cs typeface="Times New Roman"/>
              </a:rPr>
              <a:t>khái quát sâu </a:t>
            </a:r>
            <a:r>
              <a:rPr sz="1800" dirty="0">
                <a:latin typeface="Times New Roman"/>
                <a:cs typeface="Times New Roman"/>
              </a:rPr>
              <a:t>sắc. Mùa </a:t>
            </a:r>
            <a:r>
              <a:rPr sz="1800" spc="-5" dirty="0">
                <a:latin typeface="Times New Roman"/>
                <a:cs typeface="Times New Roman"/>
              </a:rPr>
              <a:t>xuân </a:t>
            </a:r>
            <a:r>
              <a:rPr sz="1800" dirty="0">
                <a:latin typeface="Times New Roman"/>
                <a:cs typeface="Times New Roman"/>
              </a:rPr>
              <a:t>gắn liền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nhịp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nhân dân </a:t>
            </a:r>
            <a:r>
              <a:rPr sz="1800" spc="-5" dirty="0">
                <a:latin typeface="Times New Roman"/>
                <a:cs typeface="Times New Roman"/>
              </a:rPr>
              <a:t>“Vất </a:t>
            </a:r>
            <a:r>
              <a:rPr sz="1800" dirty="0">
                <a:latin typeface="Times New Roman"/>
                <a:cs typeface="Times New Roman"/>
              </a:rPr>
              <a:t>vả và gian </a:t>
            </a:r>
            <a:r>
              <a:rPr sz="1800" spc="-5" dirty="0">
                <a:latin typeface="Times New Roman"/>
                <a:cs typeface="Times New Roman"/>
              </a:rPr>
              <a:t>lao” </a:t>
            </a:r>
            <a:r>
              <a:rPr sz="1800" dirty="0">
                <a:latin typeface="Times New Roman"/>
                <a:cs typeface="Times New Roman"/>
              </a:rPr>
              <a:t> nhưng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</a:t>
            </a:r>
            <a:r>
              <a:rPr sz="1800" spc="-5" dirty="0">
                <a:latin typeface="Times New Roman"/>
                <a:cs typeface="Times New Roman"/>
              </a:rPr>
              <a:t> mang </a:t>
            </a:r>
            <a:r>
              <a:rPr sz="1800" spc="5" dirty="0">
                <a:latin typeface="Times New Roman"/>
                <a:cs typeface="Times New Roman"/>
              </a:rPr>
              <a:t>lại </a:t>
            </a:r>
            <a:r>
              <a:rPr sz="1800" spc="-5" dirty="0">
                <a:latin typeface="Times New Roman"/>
                <a:cs typeface="Times New Roman"/>
              </a:rPr>
              <a:t>mùa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dirty="0">
                <a:latin typeface="Times New Roman"/>
                <a:cs typeface="Times New Roman"/>
              </a:rPr>
              <a:t> mùa xuân.</a:t>
            </a:r>
            <a:endParaRPr sz="1800">
              <a:latin typeface="Times New Roman"/>
              <a:cs typeface="Times New Roman"/>
            </a:endParaRPr>
          </a:p>
          <a:p>
            <a:pPr marL="12700" marR="8255" indent="57785" algn="just">
              <a:lnSpc>
                <a:spcPct val="124400"/>
              </a:lnSpc>
            </a:pPr>
            <a:r>
              <a:rPr sz="1800" b="1" spc="-5" dirty="0">
                <a:latin typeface="Times New Roman"/>
                <a:cs typeface="Times New Roman"/>
              </a:rPr>
              <a:t>b.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Khổ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tiếp theo, </a:t>
            </a:r>
            <a:r>
              <a:rPr sz="1800" dirty="0">
                <a:latin typeface="Times New Roman"/>
                <a:cs typeface="Times New Roman"/>
              </a:rPr>
              <a:t>nhà thơ nói lên những </a:t>
            </a:r>
            <a:r>
              <a:rPr sz="1800" spc="-10" dirty="0">
                <a:latin typeface="Times New Roman"/>
                <a:cs typeface="Times New Roman"/>
              </a:rPr>
              <a:t>suy </a:t>
            </a:r>
            <a:r>
              <a:rPr sz="1800" dirty="0">
                <a:latin typeface="Times New Roman"/>
                <a:cs typeface="Times New Roman"/>
              </a:rPr>
              <a:t>cảm của mình về đất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dân </a:t>
            </a:r>
            <a:r>
              <a:rPr sz="1800" dirty="0">
                <a:latin typeface="Times New Roman"/>
                <a:cs typeface="Times New Roman"/>
              </a:rPr>
              <a:t>tộc.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hứng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lịch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sử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lắng,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hào.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tộc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và anh </a:t>
            </a:r>
            <a:r>
              <a:rPr sz="1800" spc="-5" dirty="0">
                <a:latin typeface="Times New Roman"/>
                <a:cs typeface="Times New Roman"/>
              </a:rPr>
              <a:t>dũng, </a:t>
            </a:r>
            <a:r>
              <a:rPr sz="1800" dirty="0">
                <a:latin typeface="Times New Roman"/>
                <a:cs typeface="Times New Roman"/>
              </a:rPr>
              <a:t>“Vất vả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gian lao”, </a:t>
            </a:r>
            <a:r>
              <a:rPr sz="1800" dirty="0">
                <a:latin typeface="Times New Roman"/>
                <a:cs typeface="Times New Roman"/>
              </a:rPr>
              <a:t>bao nhiêu máu, nước </a:t>
            </a:r>
            <a:r>
              <a:rPr sz="1800" spc="-5" dirty="0">
                <a:latin typeface="Times New Roman"/>
                <a:cs typeface="Times New Roman"/>
              </a:rPr>
              <a:t>mắt </a:t>
            </a:r>
            <a:r>
              <a:rPr sz="1800" dirty="0">
                <a:latin typeface="Times New Roman"/>
                <a:cs typeface="Times New Roman"/>
              </a:rPr>
              <a:t>và mồ hôi đã đổ </a:t>
            </a:r>
            <a:r>
              <a:rPr sz="1800" spc="-5" dirty="0">
                <a:latin typeface="Times New Roman"/>
                <a:cs typeface="Times New Roman"/>
              </a:rPr>
              <a:t>xuống </a:t>
            </a:r>
            <a:r>
              <a:rPr sz="1800" dirty="0">
                <a:latin typeface="Times New Roman"/>
                <a:cs typeface="Times New Roman"/>
              </a:rPr>
              <a:t>trên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 trình “bốn ngàn </a:t>
            </a:r>
            <a:r>
              <a:rPr sz="1800" spc="-5" dirty="0">
                <a:latin typeface="Times New Roman"/>
                <a:cs typeface="Times New Roman"/>
              </a:rPr>
              <a:t>năm” </a:t>
            </a:r>
            <a:r>
              <a:rPr sz="1800" dirty="0">
                <a:latin typeface="Times New Roman"/>
                <a:cs typeface="Times New Roman"/>
              </a:rPr>
              <a:t>lịch </a:t>
            </a:r>
            <a:r>
              <a:rPr sz="1800" spc="-5" dirty="0">
                <a:latin typeface="Times New Roman"/>
                <a:cs typeface="Times New Roman"/>
              </a:rPr>
              <a:t>sử. “Đất nước” được </a:t>
            </a:r>
            <a:r>
              <a:rPr sz="1800" dirty="0">
                <a:latin typeface="Times New Roman"/>
                <a:cs typeface="Times New Roman"/>
              </a:rPr>
              <a:t>láy </a:t>
            </a:r>
            <a:r>
              <a:rPr sz="1800" spc="5" dirty="0">
                <a:latin typeface="Times New Roman"/>
                <a:cs typeface="Times New Roman"/>
              </a:rPr>
              <a:t>lại </a:t>
            </a:r>
            <a:r>
              <a:rPr sz="1800" spc="-5" dirty="0">
                <a:latin typeface="Times New Roman"/>
                <a:cs typeface="Times New Roman"/>
              </a:rPr>
              <a:t>hai </a:t>
            </a:r>
            <a:r>
              <a:rPr sz="1800" dirty="0">
                <a:latin typeface="Times New Roman"/>
                <a:cs typeface="Times New Roman"/>
              </a:rPr>
              <a:t>lần trong khổ </a:t>
            </a:r>
            <a:r>
              <a:rPr sz="1800" spc="-5" dirty="0">
                <a:latin typeface="Times New Roman"/>
                <a:cs typeface="Times New Roman"/>
              </a:rPr>
              <a:t>thơ </a:t>
            </a:r>
            <a:r>
              <a:rPr sz="1800" dirty="0">
                <a:latin typeface="Times New Roman"/>
                <a:cs typeface="Times New Roman"/>
              </a:rPr>
              <a:t>diễn tả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thật ý </a:t>
            </a:r>
            <a:r>
              <a:rPr sz="1800" spc="-5" dirty="0">
                <a:latin typeface="Times New Roman"/>
                <a:cs typeface="Times New Roman"/>
              </a:rPr>
              <a:t>vị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cảm </a:t>
            </a:r>
            <a:r>
              <a:rPr sz="1800" dirty="0">
                <a:latin typeface="Times New Roman"/>
                <a:cs typeface="Times New Roman"/>
              </a:rPr>
              <a:t>xúc </a:t>
            </a:r>
            <a:r>
              <a:rPr sz="1800" spc="-5" dirty="0">
                <a:latin typeface="Times New Roman"/>
                <a:cs typeface="Times New Roman"/>
              </a:rPr>
              <a:t>sung sướng </a:t>
            </a:r>
            <a:r>
              <a:rPr sz="1800" dirty="0">
                <a:latin typeface="Times New Roman"/>
                <a:cs typeface="Times New Roman"/>
              </a:rPr>
              <a:t>tự hào dâng lên dào dạt. </a:t>
            </a:r>
            <a:r>
              <a:rPr sz="1800" spc="-5" dirty="0">
                <a:latin typeface="Times New Roman"/>
                <a:cs typeface="Times New Roman"/>
              </a:rPr>
              <a:t>Đất nước </a:t>
            </a:r>
            <a:r>
              <a:rPr sz="1800" dirty="0">
                <a:latin typeface="Times New Roman"/>
                <a:cs typeface="Times New Roman"/>
              </a:rPr>
              <a:t>tuy </a:t>
            </a:r>
            <a:r>
              <a:rPr sz="1800" spc="-5" dirty="0">
                <a:latin typeface="Times New Roman"/>
                <a:cs typeface="Times New Roman"/>
              </a:rPr>
              <a:t>“Vất </a:t>
            </a:r>
            <a:r>
              <a:rPr sz="1800" dirty="0">
                <a:latin typeface="Times New Roman"/>
                <a:cs typeface="Times New Roman"/>
              </a:rPr>
              <a:t>vả và gian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lao” nhưng đất </a:t>
            </a:r>
            <a:r>
              <a:rPr sz="1800" spc="-10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đẹp vô </a:t>
            </a:r>
            <a:r>
              <a:rPr sz="1800" spc="-5" dirty="0">
                <a:latin typeface="Times New Roman"/>
                <a:cs typeface="Times New Roman"/>
              </a:rPr>
              <a:t>cùng: </a:t>
            </a:r>
            <a:r>
              <a:rPr sz="1800" dirty="0">
                <a:latin typeface="Times New Roman"/>
                <a:cs typeface="Times New Roman"/>
              </a:rPr>
              <a:t>“Đất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như vì </a:t>
            </a:r>
            <a:r>
              <a:rPr sz="1800" spc="-5" dirty="0">
                <a:latin typeface="Times New Roman"/>
                <a:cs typeface="Times New Roman"/>
              </a:rPr>
              <a:t>sao”.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hình </a:t>
            </a:r>
            <a:r>
              <a:rPr sz="1800" dirty="0">
                <a:latin typeface="Times New Roman"/>
                <a:cs typeface="Times New Roman"/>
              </a:rPr>
              <a:t>ảnh </a:t>
            </a:r>
            <a:r>
              <a:rPr sz="1800" spc="-5" dirty="0">
                <a:latin typeface="Times New Roman"/>
                <a:cs typeface="Times New Roman"/>
              </a:rPr>
              <a:t>so </a:t>
            </a:r>
            <a:r>
              <a:rPr sz="1800" dirty="0">
                <a:latin typeface="Times New Roman"/>
                <a:cs typeface="Times New Roman"/>
              </a:rPr>
              <a:t>sánh tuyệt đẹp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diễn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 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hào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2987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5" dirty="0">
                <a:latin typeface="Times New Roman"/>
                <a:cs typeface="Times New Roman"/>
              </a:rPr>
              <a:t> nước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“vì </a:t>
            </a:r>
            <a:r>
              <a:rPr sz="1800" spc="-5" dirty="0">
                <a:latin typeface="Times New Roman"/>
                <a:cs typeface="Times New Roman"/>
              </a:rPr>
              <a:t>sao”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 tộc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“chưa</a:t>
            </a:r>
            <a:r>
              <a:rPr sz="1800" dirty="0">
                <a:latin typeface="Times New Roman"/>
                <a:cs typeface="Times New Roman"/>
              </a:rPr>
              <a:t> bao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giờ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khuất” </a:t>
            </a:r>
            <a:r>
              <a:rPr sz="1800" dirty="0">
                <a:latin typeface="Times New Roman"/>
                <a:cs typeface="Times New Roman"/>
              </a:rPr>
              <a:t>(Nguyễn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Thi); có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truyền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thống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hùng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chống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giặc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ngoại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xâm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chói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ngời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oai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hùng: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Bạch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Đằng,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Lăng,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Đa,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Điện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Biên...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“Đất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sao”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nền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hiến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lâu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5" dirty="0">
                <a:latin typeface="Times New Roman"/>
                <a:cs typeface="Times New Roman"/>
              </a:rPr>
              <a:t> Nguyễn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 trong </a:t>
            </a:r>
            <a:r>
              <a:rPr sz="1800" spc="-5" dirty="0">
                <a:latin typeface="Times New Roman"/>
                <a:cs typeface="Times New Roman"/>
              </a:rPr>
              <a:t>“Bình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Ngô đại</a:t>
            </a:r>
            <a:r>
              <a:rPr sz="1800" dirty="0">
                <a:latin typeface="Times New Roman"/>
                <a:cs typeface="Times New Roman"/>
              </a:rPr>
              <a:t> cáo”:</a:t>
            </a:r>
            <a:endParaRPr sz="1800">
              <a:latin typeface="Times New Roman"/>
              <a:cs typeface="Times New Roman"/>
            </a:endParaRPr>
          </a:p>
          <a:p>
            <a:pPr marL="128270" marR="5026660" indent="-116205" algn="just">
              <a:lnSpc>
                <a:spcPct val="124400"/>
              </a:lnSpc>
              <a:spcBef>
                <a:spcPts val="5"/>
              </a:spcBef>
            </a:pPr>
            <a:r>
              <a:rPr sz="1800" i="1" spc="-5" dirty="0">
                <a:latin typeface="Times New Roman"/>
                <a:cs typeface="Times New Roman"/>
              </a:rPr>
              <a:t>“Như </a:t>
            </a:r>
            <a:r>
              <a:rPr sz="1800" i="1" dirty="0">
                <a:latin typeface="Times New Roman"/>
                <a:cs typeface="Times New Roman"/>
              </a:rPr>
              <a:t>nước </a:t>
            </a:r>
            <a:r>
              <a:rPr sz="1800" i="1" spc="-5" dirty="0">
                <a:latin typeface="Times New Roman"/>
                <a:cs typeface="Times New Roman"/>
              </a:rPr>
              <a:t>Đại </a:t>
            </a:r>
            <a:r>
              <a:rPr sz="1800" i="1" dirty="0">
                <a:latin typeface="Times New Roman"/>
                <a:cs typeface="Times New Roman"/>
              </a:rPr>
              <a:t>Việt ta </a:t>
            </a:r>
            <a:r>
              <a:rPr sz="1800" i="1" spc="5" dirty="0">
                <a:latin typeface="Times New Roman"/>
                <a:cs typeface="Times New Roman"/>
              </a:rPr>
              <a:t>từ </a:t>
            </a:r>
            <a:r>
              <a:rPr sz="1800" i="1" spc="-5" dirty="0">
                <a:latin typeface="Times New Roman"/>
                <a:cs typeface="Times New Roman"/>
              </a:rPr>
              <a:t>trước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Vốn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xưng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nền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văn </a:t>
            </a:r>
            <a:r>
              <a:rPr sz="1800" i="1" dirty="0">
                <a:latin typeface="Times New Roman"/>
                <a:cs typeface="Times New Roman"/>
              </a:rPr>
              <a:t>hiến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lâu...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”</a:t>
            </a:r>
            <a:endParaRPr sz="1800">
              <a:latin typeface="Times New Roman"/>
              <a:cs typeface="Times New Roman"/>
            </a:endParaRPr>
          </a:p>
          <a:p>
            <a:pPr marL="12700" indent="22987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hào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về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“đi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phía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trước”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tộc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endParaRPr sz="18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thắng nghèo </a:t>
            </a:r>
            <a:r>
              <a:rPr sz="1800" spc="-10" dirty="0">
                <a:latin typeface="Times New Roman"/>
                <a:cs typeface="Times New Roman"/>
              </a:rPr>
              <a:t>nàn, </a:t>
            </a:r>
            <a:r>
              <a:rPr sz="1800" dirty="0">
                <a:latin typeface="Times New Roman"/>
                <a:cs typeface="Times New Roman"/>
              </a:rPr>
              <a:t>lạc </a:t>
            </a:r>
            <a:r>
              <a:rPr sz="1800" spc="-5" dirty="0">
                <a:latin typeface="Times New Roman"/>
                <a:cs typeface="Times New Roman"/>
              </a:rPr>
              <a:t>hậu, </a:t>
            </a:r>
            <a:r>
              <a:rPr sz="1800" dirty="0">
                <a:latin typeface="Times New Roman"/>
                <a:cs typeface="Times New Roman"/>
              </a:rPr>
              <a:t>xây </a:t>
            </a:r>
            <a:r>
              <a:rPr sz="1800" spc="-5" dirty="0">
                <a:latin typeface="Times New Roman"/>
                <a:cs typeface="Times New Roman"/>
              </a:rPr>
              <a:t>dựng </a:t>
            </a:r>
            <a:r>
              <a:rPr sz="1800" dirty="0">
                <a:latin typeface="Times New Roman"/>
                <a:cs typeface="Times New Roman"/>
              </a:rPr>
              <a:t>Tổ quốc </a:t>
            </a:r>
            <a:r>
              <a:rPr sz="1800" spc="-5" dirty="0">
                <a:latin typeface="Times New Roman"/>
                <a:cs typeface="Times New Roman"/>
              </a:rPr>
              <a:t>Việt Nam </a:t>
            </a:r>
            <a:r>
              <a:rPr sz="1800" dirty="0">
                <a:latin typeface="Times New Roman"/>
                <a:cs typeface="Times New Roman"/>
              </a:rPr>
              <a:t>mười lần </a:t>
            </a:r>
            <a:r>
              <a:rPr sz="1800" spc="-5" dirty="0">
                <a:latin typeface="Times New Roman"/>
                <a:cs typeface="Times New Roman"/>
              </a:rPr>
              <a:t>to </a:t>
            </a:r>
            <a:r>
              <a:rPr sz="1800" dirty="0">
                <a:latin typeface="Times New Roman"/>
                <a:cs typeface="Times New Roman"/>
              </a:rPr>
              <a:t>đẹp hơn như Bác Hồ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mong </a:t>
            </a:r>
            <a:r>
              <a:rPr sz="1800" spc="-5" dirty="0">
                <a:latin typeface="Times New Roman"/>
                <a:cs typeface="Times New Roman"/>
              </a:rPr>
              <a:t>muốn. </a:t>
            </a:r>
            <a:r>
              <a:rPr sz="1800" dirty="0">
                <a:latin typeface="Times New Roman"/>
                <a:cs typeface="Times New Roman"/>
              </a:rPr>
              <a:t>Ba chữ </a:t>
            </a:r>
            <a:r>
              <a:rPr sz="1800" spc="-5" dirty="0">
                <a:latin typeface="Times New Roman"/>
                <a:cs typeface="Times New Roman"/>
              </a:rPr>
              <a:t>“cứ </a:t>
            </a:r>
            <a:r>
              <a:rPr sz="1800" dirty="0">
                <a:latin typeface="Times New Roman"/>
                <a:cs typeface="Times New Roman"/>
              </a:rPr>
              <a:t>đi </a:t>
            </a:r>
            <a:r>
              <a:rPr sz="1800" spc="-5" dirty="0">
                <a:latin typeface="Times New Roman"/>
                <a:cs typeface="Times New Roman"/>
              </a:rPr>
              <a:t>lên... </a:t>
            </a:r>
            <a:r>
              <a:rPr sz="1800" dirty="0">
                <a:latin typeface="Times New Roman"/>
                <a:cs typeface="Times New Roman"/>
              </a:rPr>
              <a:t>” </a:t>
            </a:r>
            <a:r>
              <a:rPr sz="1800" spc="-5" dirty="0">
                <a:latin typeface="Times New Roman"/>
                <a:cs typeface="Times New Roman"/>
              </a:rPr>
              <a:t>làm toát </a:t>
            </a:r>
            <a:r>
              <a:rPr sz="1800" dirty="0">
                <a:latin typeface="Times New Roman"/>
                <a:cs typeface="Times New Roman"/>
              </a:rPr>
              <a:t>lên ý chí </a:t>
            </a:r>
            <a:r>
              <a:rPr sz="1800" spc="5" dirty="0">
                <a:latin typeface="Times New Roman"/>
                <a:cs typeface="Times New Roman"/>
              </a:rPr>
              <a:t>mạnh </a:t>
            </a:r>
            <a:r>
              <a:rPr sz="1800" spc="-5" dirty="0">
                <a:latin typeface="Times New Roman"/>
                <a:cs typeface="Times New Roman"/>
              </a:rPr>
              <a:t>mẽ, sáng </a:t>
            </a:r>
            <a:r>
              <a:rPr sz="1800" dirty="0">
                <a:latin typeface="Times New Roman"/>
                <a:cs typeface="Times New Roman"/>
              </a:rPr>
              <a:t>chói niềm </a:t>
            </a:r>
            <a:r>
              <a:rPr sz="1800" spc="-5" dirty="0">
                <a:latin typeface="Times New Roman"/>
                <a:cs typeface="Times New Roman"/>
              </a:rPr>
              <a:t>tin. </a:t>
            </a:r>
            <a:r>
              <a:rPr sz="1800" dirty="0">
                <a:latin typeface="Times New Roman"/>
                <a:cs typeface="Times New Roman"/>
              </a:rPr>
              <a:t>Hình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 đất </a:t>
            </a:r>
            <a:r>
              <a:rPr sz="1800" spc="-5" dirty="0">
                <a:latin typeface="Times New Roman"/>
                <a:cs typeface="Times New Roman"/>
              </a:rPr>
              <a:t>nước được </a:t>
            </a:r>
            <a:r>
              <a:rPr sz="1800" dirty="0">
                <a:latin typeface="Times New Roman"/>
                <a:cs typeface="Times New Roman"/>
              </a:rPr>
              <a:t>nhân hóa </a:t>
            </a:r>
            <a:r>
              <a:rPr sz="1800" spc="-5" dirty="0">
                <a:latin typeface="Times New Roman"/>
                <a:cs typeface="Times New Roman"/>
              </a:rPr>
              <a:t>diễn </a:t>
            </a:r>
            <a:r>
              <a:rPr sz="1800" dirty="0">
                <a:latin typeface="Times New Roman"/>
                <a:cs typeface="Times New Roman"/>
              </a:rPr>
              <a:t>tả tình </a:t>
            </a:r>
            <a:r>
              <a:rPr sz="1800" spc="-5" dirty="0">
                <a:latin typeface="Times New Roman"/>
                <a:cs typeface="Times New Roman"/>
              </a:rPr>
              <a:t>yêu nước </a:t>
            </a:r>
            <a:r>
              <a:rPr sz="1800" dirty="0">
                <a:latin typeface="Times New Roman"/>
                <a:cs typeface="Times New Roman"/>
              </a:rPr>
              <a:t>vô cùng </a:t>
            </a:r>
            <a:r>
              <a:rPr sz="1800" spc="-5" dirty="0">
                <a:latin typeface="Times New Roman"/>
                <a:cs typeface="Times New Roman"/>
              </a:rPr>
              <a:t>sâu nặng </a:t>
            </a:r>
            <a:r>
              <a:rPr sz="1800" dirty="0">
                <a:latin typeface="Times New Roman"/>
                <a:cs typeface="Times New Roman"/>
              </a:rPr>
              <a:t>của tác </a:t>
            </a:r>
            <a:r>
              <a:rPr sz="1800" spc="-5" dirty="0">
                <a:latin typeface="Times New Roman"/>
                <a:cs typeface="Times New Roman"/>
              </a:rPr>
              <a:t>giả. Phép </a:t>
            </a:r>
            <a:r>
              <a:rPr sz="1800" dirty="0">
                <a:latin typeface="Times New Roman"/>
                <a:cs typeface="Times New Roman"/>
              </a:rPr>
              <a:t>đối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nhà thợ </a:t>
            </a:r>
            <a:r>
              <a:rPr sz="1800" spc="-5" dirty="0">
                <a:latin typeface="Times New Roman"/>
                <a:cs typeface="Times New Roman"/>
              </a:rPr>
              <a:t>vận</a:t>
            </a:r>
            <a:r>
              <a:rPr sz="1800" dirty="0">
                <a:latin typeface="Times New Roman"/>
                <a:cs typeface="Times New Roman"/>
              </a:rPr>
              <a:t> dụng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giàu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cảm:</a:t>
            </a:r>
            <a:endParaRPr sz="1800">
              <a:latin typeface="Times New Roman"/>
              <a:cs typeface="Times New Roman"/>
            </a:endParaRPr>
          </a:p>
          <a:p>
            <a:pPr marL="128270" marR="5883275" indent="-116205">
              <a:lnSpc>
                <a:spcPct val="124400"/>
              </a:lnSpc>
              <a:spcBef>
                <a:spcPts val="10"/>
              </a:spcBef>
            </a:pPr>
            <a:r>
              <a:rPr sz="1800" i="1" spc="-5" dirty="0">
                <a:latin typeface="Times New Roman"/>
                <a:cs typeface="Times New Roman"/>
              </a:rPr>
              <a:t>“Đất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bốn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ngàn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năm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vả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gian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lao</a:t>
            </a:r>
            <a:endParaRPr sz="1800">
              <a:latin typeface="Times New Roman"/>
              <a:cs typeface="Times New Roman"/>
            </a:endParaRPr>
          </a:p>
          <a:p>
            <a:pPr marL="128270" marR="6069965">
              <a:lnSpc>
                <a:spcPts val="2690"/>
              </a:lnSpc>
              <a:spcBef>
                <a:spcPts val="175"/>
              </a:spcBef>
            </a:pPr>
            <a:r>
              <a:rPr sz="1800" i="1" spc="-5" dirty="0">
                <a:latin typeface="Times New Roman"/>
                <a:cs typeface="Times New Roman"/>
              </a:rPr>
              <a:t>Đất nước </a:t>
            </a:r>
            <a:r>
              <a:rPr sz="1800" i="1" dirty="0">
                <a:latin typeface="Times New Roman"/>
                <a:cs typeface="Times New Roman"/>
              </a:rPr>
              <a:t>như </a:t>
            </a:r>
            <a:r>
              <a:rPr sz="1800" i="1" spc="-10" dirty="0">
                <a:latin typeface="Times New Roman"/>
                <a:cs typeface="Times New Roman"/>
              </a:rPr>
              <a:t>vì </a:t>
            </a:r>
            <a:r>
              <a:rPr sz="1800" i="1" spc="-5" dirty="0">
                <a:latin typeface="Times New Roman"/>
                <a:cs typeface="Times New Roman"/>
              </a:rPr>
              <a:t>sao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Cứ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lên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phía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trước”.</a:t>
            </a:r>
            <a:endParaRPr sz="1800">
              <a:latin typeface="Times New Roman"/>
              <a:cs typeface="Times New Roman"/>
            </a:endParaRPr>
          </a:p>
          <a:p>
            <a:pPr marL="70485">
              <a:lnSpc>
                <a:spcPct val="100000"/>
              </a:lnSpc>
              <a:spcBef>
                <a:spcPts val="355"/>
              </a:spcBef>
              <a:tabLst>
                <a:tab pos="465455" algn="l"/>
              </a:tabLst>
            </a:pPr>
            <a:r>
              <a:rPr sz="1800" b="1" dirty="0">
                <a:latin typeface="Times New Roman"/>
                <a:cs typeface="Times New Roman"/>
              </a:rPr>
              <a:t>c.	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“Mùa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nho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nhỏ”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Hải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ấn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sắc.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chữ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nhuần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nhuyễn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3101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thành công. Lời thơ trong </a:t>
            </a:r>
            <a:r>
              <a:rPr sz="1800" spc="-10" dirty="0">
                <a:latin typeface="Times New Roman"/>
                <a:cs typeface="Times New Roman"/>
              </a:rPr>
              <a:t>sáng, </a:t>
            </a:r>
            <a:r>
              <a:rPr sz="1800" dirty="0">
                <a:latin typeface="Times New Roman"/>
                <a:cs typeface="Times New Roman"/>
              </a:rPr>
              <a:t>truyền </a:t>
            </a:r>
            <a:r>
              <a:rPr sz="1800" spc="-5" dirty="0">
                <a:latin typeface="Times New Roman"/>
                <a:cs typeface="Times New Roman"/>
              </a:rPr>
              <a:t>cảm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giàu </a:t>
            </a:r>
            <a:r>
              <a:rPr sz="1800" dirty="0">
                <a:latin typeface="Times New Roman"/>
                <a:cs typeface="Times New Roman"/>
              </a:rPr>
              <a:t>hình tượng. </a:t>
            </a:r>
            <a:r>
              <a:rPr sz="1800" spc="-5" dirty="0">
                <a:latin typeface="Times New Roman"/>
                <a:cs typeface="Times New Roman"/>
              </a:rPr>
              <a:t>Phép đối, điệp </a:t>
            </a:r>
            <a:r>
              <a:rPr sz="1800" dirty="0">
                <a:latin typeface="Times New Roman"/>
                <a:cs typeface="Times New Roman"/>
              </a:rPr>
              <a:t>từ, </a:t>
            </a:r>
            <a:r>
              <a:rPr sz="1800" spc="-5" dirty="0">
                <a:latin typeface="Times New Roman"/>
                <a:cs typeface="Times New Roman"/>
              </a:rPr>
              <a:t>so </a:t>
            </a:r>
            <a:r>
              <a:rPr sz="1800" dirty="0">
                <a:latin typeface="Times New Roman"/>
                <a:cs typeface="Times New Roman"/>
              </a:rPr>
              <a:t>sánh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điêu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luyện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diễn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hứng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yêu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thơ, tạo </a:t>
            </a:r>
            <a:r>
              <a:rPr sz="1800" spc="-5" dirty="0">
                <a:latin typeface="Times New Roman"/>
                <a:cs typeface="Times New Roman"/>
              </a:rPr>
              <a:t>nên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vần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 thiết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dào.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Kết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>
              <a:latin typeface="Times New Roman"/>
              <a:cs typeface="Times New Roman"/>
            </a:endParaRPr>
          </a:p>
          <a:p>
            <a:pPr marL="12700" marR="5080" indent="17399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gì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mùa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xuân?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cả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nước?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ơn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Hải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xuân.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ước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mong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hãy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“Một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nhỏ”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góp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giàu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quê</a:t>
            </a:r>
            <a:r>
              <a:rPr sz="1800" spc="-5" dirty="0">
                <a:latin typeface="Times New Roman"/>
                <a:cs typeface="Times New Roman"/>
              </a:rPr>
              <a:t> hương</a:t>
            </a:r>
            <a:r>
              <a:rPr sz="1800" dirty="0">
                <a:latin typeface="Times New Roman"/>
                <a:cs typeface="Times New Roman"/>
              </a:rPr>
              <a:t> hôm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244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III.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BÌNH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GIẢNG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ĐOẠN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ĐẦU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BÀI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THƠ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''MÙA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XUÂN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NHO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NHỎ"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THANH </a:t>
            </a:r>
            <a:r>
              <a:rPr sz="1800" b="1" spc="-4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HẢI.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5" dirty="0">
                <a:latin typeface="Times New Roman"/>
                <a:cs typeface="Times New Roman"/>
              </a:rPr>
              <a:t>Mở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172085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muôn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đẹp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thời gian </a:t>
            </a:r>
            <a:r>
              <a:rPr sz="1800" spc="-5" dirty="0">
                <a:latin typeface="Times New Roman"/>
                <a:cs typeface="Times New Roman"/>
              </a:rPr>
              <a:t>hội tụ </a:t>
            </a:r>
            <a:r>
              <a:rPr sz="1800" dirty="0">
                <a:latin typeface="Times New Roman"/>
                <a:cs typeface="Times New Roman"/>
              </a:rPr>
              <a:t>bao </a:t>
            </a:r>
            <a:r>
              <a:rPr sz="1800" spc="-5" dirty="0">
                <a:latin typeface="Times New Roman"/>
                <a:cs typeface="Times New Roman"/>
              </a:rPr>
              <a:t>vẻ đẹp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đất nước </a:t>
            </a:r>
            <a:r>
              <a:rPr sz="1800" dirty="0">
                <a:latin typeface="Times New Roman"/>
                <a:cs typeface="Times New Roman"/>
              </a:rPr>
              <a:t>và con </a:t>
            </a:r>
            <a:r>
              <a:rPr sz="1800" spc="-5" dirty="0">
                <a:latin typeface="Times New Roman"/>
                <a:cs typeface="Times New Roman"/>
              </a:rPr>
              <a:t>người Việt Nam, nên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xuân </a:t>
            </a:r>
            <a:r>
              <a:rPr sz="1800" dirty="0">
                <a:latin typeface="Times New Roman"/>
                <a:cs typeface="Times New Roman"/>
              </a:rPr>
              <a:t>mới hay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đậm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thế. </a:t>
            </a:r>
            <a:r>
              <a:rPr sz="1800" dirty="0">
                <a:latin typeface="Times New Roman"/>
                <a:cs typeface="Times New Roman"/>
              </a:rPr>
              <a:t>Ta bâng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khuâng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nét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xuân</a:t>
            </a:r>
            <a:r>
              <a:rPr sz="1800" dirty="0">
                <a:latin typeface="Times New Roman"/>
                <a:cs typeface="Times New Roman"/>
              </a:rPr>
              <a:t> trong thơ vua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Trần Nhân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Tông:</a:t>
            </a:r>
            <a:endParaRPr sz="1800" dirty="0">
              <a:latin typeface="Times New Roman"/>
              <a:cs typeface="Times New Roman"/>
            </a:endParaRPr>
          </a:p>
          <a:p>
            <a:pPr marL="70485" marR="5678170" indent="-58419" algn="just">
              <a:lnSpc>
                <a:spcPts val="2700"/>
              </a:lnSpc>
              <a:spcBef>
                <a:spcPts val="165"/>
              </a:spcBef>
            </a:pPr>
            <a:r>
              <a:rPr sz="1800" i="1" spc="-5" dirty="0">
                <a:latin typeface="Times New Roman"/>
                <a:cs typeface="Times New Roman"/>
              </a:rPr>
              <a:t>“Song song </a:t>
            </a:r>
            <a:r>
              <a:rPr sz="1800" i="1" dirty="0">
                <a:latin typeface="Times New Roman"/>
                <a:cs typeface="Times New Roman"/>
              </a:rPr>
              <a:t>đôi </a:t>
            </a:r>
            <a:r>
              <a:rPr sz="1800" i="1" spc="-5" dirty="0">
                <a:latin typeface="Times New Roman"/>
                <a:cs typeface="Times New Roman"/>
              </a:rPr>
              <a:t>bướm trắng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Phấp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phới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phấn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bay”.</a:t>
            </a:r>
            <a:endParaRPr sz="1800" dirty="0">
              <a:latin typeface="Times New Roman"/>
              <a:cs typeface="Times New Roman"/>
            </a:endParaRPr>
          </a:p>
          <a:p>
            <a:pPr marL="641985" algn="just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(Buổi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sớm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xuân)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sắc</a:t>
            </a:r>
            <a:r>
              <a:rPr sz="1800" dirty="0">
                <a:latin typeface="Times New Roman"/>
                <a:cs typeface="Times New Roman"/>
              </a:rPr>
              <a:t> xuân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tươi </a:t>
            </a:r>
            <a:r>
              <a:rPr sz="1800" spc="-5" dirty="0">
                <a:latin typeface="Times New Roman"/>
                <a:cs typeface="Times New Roman"/>
              </a:rPr>
              <a:t>xinh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rực</a:t>
            </a:r>
            <a:r>
              <a:rPr sz="1800" dirty="0">
                <a:latin typeface="Times New Roman"/>
                <a:cs typeface="Times New Roman"/>
              </a:rPr>
              <a:t> rỡ 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hào</a:t>
            </a:r>
            <a:r>
              <a:rPr sz="1800" spc="-5" dirty="0">
                <a:latin typeface="Times New Roman"/>
                <a:cs typeface="Times New Roman"/>
              </a:rPr>
              <a:t> Nguyễn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Du:</a:t>
            </a:r>
            <a:endParaRPr sz="1800" dirty="0">
              <a:latin typeface="Times New Roman"/>
              <a:cs typeface="Times New Roman"/>
            </a:endParaRPr>
          </a:p>
          <a:p>
            <a:pPr marL="242570" algn="just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“Cỏ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non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xanh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tận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chân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trời,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i="1" dirty="0">
                <a:latin typeface="Times New Roman"/>
                <a:cs typeface="Times New Roman"/>
              </a:rPr>
              <a:t>Cành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lê</a:t>
            </a:r>
            <a:r>
              <a:rPr sz="1800" i="1" spc="-5" dirty="0">
                <a:latin typeface="Times New Roman"/>
                <a:cs typeface="Times New Roman"/>
              </a:rPr>
              <a:t> trắng điểm một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vài</a:t>
            </a:r>
            <a:r>
              <a:rPr sz="1800" i="1" dirty="0">
                <a:latin typeface="Times New Roman"/>
                <a:cs typeface="Times New Roman"/>
              </a:rPr>
              <a:t> bông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hoa”.</a:t>
            </a:r>
            <a:endParaRPr sz="1800" dirty="0">
              <a:latin typeface="Times New Roman"/>
              <a:cs typeface="Times New Roman"/>
            </a:endParaRPr>
          </a:p>
          <a:p>
            <a:pPr marL="2586990" algn="just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(Truyện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Kiều)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rạo </a:t>
            </a:r>
            <a:r>
              <a:rPr sz="1800" spc="-5" dirty="0">
                <a:latin typeface="Times New Roman"/>
                <a:cs typeface="Times New Roman"/>
              </a:rPr>
              <a:t>rực </a:t>
            </a:r>
            <a:r>
              <a:rPr sz="1800" dirty="0">
                <a:latin typeface="Times New Roman"/>
                <a:cs typeface="Times New Roman"/>
              </a:rPr>
              <a:t>dõi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nhìn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cánh</a:t>
            </a:r>
            <a:r>
              <a:rPr sz="1800" dirty="0">
                <a:latin typeface="Times New Roman"/>
                <a:cs typeface="Times New Roman"/>
              </a:rPr>
              <a:t> đu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làng </a:t>
            </a:r>
            <a:r>
              <a:rPr sz="1800" dirty="0">
                <a:latin typeface="Times New Roman"/>
                <a:cs typeface="Times New Roman"/>
              </a:rPr>
              <a:t>quê thân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thuộc:</a:t>
            </a:r>
            <a:endParaRPr sz="1800" dirty="0">
              <a:latin typeface="Times New Roman"/>
              <a:cs typeface="Times New Roman"/>
            </a:endParaRPr>
          </a:p>
          <a:p>
            <a:pPr marL="128270" marR="4637405" indent="-116205">
              <a:lnSpc>
                <a:spcPct val="124400"/>
              </a:lnSpc>
            </a:pPr>
            <a:r>
              <a:rPr sz="1800" i="1" spc="-5" dirty="0">
                <a:latin typeface="Times New Roman"/>
                <a:cs typeface="Times New Roman"/>
              </a:rPr>
              <a:t>“Bốn mảnh quần </a:t>
            </a:r>
            <a:r>
              <a:rPr sz="1800" i="1" dirty="0">
                <a:latin typeface="Times New Roman"/>
                <a:cs typeface="Times New Roman"/>
              </a:rPr>
              <a:t>hồng bay phấp </a:t>
            </a:r>
            <a:r>
              <a:rPr sz="1800" i="1" spc="-5" dirty="0">
                <a:latin typeface="Times New Roman"/>
                <a:cs typeface="Times New Roman"/>
              </a:rPr>
              <a:t>phới,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Hai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hàng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chân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ngọc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duỗi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song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song”.</a:t>
            </a:r>
            <a:endParaRPr sz="1800" dirty="0">
              <a:latin typeface="Times New Roman"/>
              <a:cs typeface="Times New Roman"/>
            </a:endParaRPr>
          </a:p>
          <a:p>
            <a:pPr marL="1329055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(Đánh </a:t>
            </a:r>
            <a:r>
              <a:rPr sz="1800" dirty="0">
                <a:latin typeface="Times New Roman"/>
                <a:cs typeface="Times New Roman"/>
              </a:rPr>
              <a:t>đu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Xuân </a:t>
            </a:r>
            <a:r>
              <a:rPr sz="1800" spc="-5" dirty="0">
                <a:latin typeface="Times New Roman"/>
                <a:cs typeface="Times New Roman"/>
              </a:rPr>
              <a:t>Hương)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spc="-5" dirty="0">
                <a:latin typeface="Times New Roman"/>
                <a:cs typeface="Times New Roman"/>
              </a:rPr>
              <a:t>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" dirty="0">
                <a:latin typeface="Times New Roman"/>
                <a:cs typeface="Times New Roman"/>
              </a:rPr>
              <a:t> xuân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10" dirty="0">
                <a:latin typeface="Times New Roman"/>
                <a:cs typeface="Times New Roman"/>
              </a:rPr>
              <a:t> Hải:</a:t>
            </a:r>
            <a:endParaRPr sz="1800" dirty="0">
              <a:latin typeface="Times New Roman"/>
              <a:cs typeface="Times New Roman"/>
            </a:endParaRPr>
          </a:p>
          <a:p>
            <a:pPr marL="128270" marR="5723890" indent="-116205">
              <a:lnSpc>
                <a:spcPct val="124400"/>
              </a:lnSpc>
            </a:pPr>
            <a:r>
              <a:rPr sz="1800" i="1" spc="-5" dirty="0">
                <a:latin typeface="Times New Roman"/>
                <a:cs typeface="Times New Roman"/>
              </a:rPr>
              <a:t>“Mọc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giữa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dòng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sông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xanh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bông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tím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biếc</a:t>
            </a:r>
            <a:endParaRPr sz="1800" dirty="0">
              <a:latin typeface="Times New Roman"/>
              <a:cs typeface="Times New Roman"/>
            </a:endParaRPr>
          </a:p>
          <a:p>
            <a:pPr marL="128270" marR="5899150">
              <a:lnSpc>
                <a:spcPct val="124500"/>
              </a:lnSpc>
              <a:spcBef>
                <a:spcPts val="15"/>
              </a:spcBef>
            </a:pPr>
            <a:r>
              <a:rPr sz="1800" i="1" spc="-5" dirty="0">
                <a:latin typeface="Times New Roman"/>
                <a:cs typeface="Times New Roman"/>
              </a:rPr>
              <a:t>Ơi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chim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chiền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chiện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Hót </a:t>
            </a:r>
            <a:r>
              <a:rPr sz="1800" i="1" dirty="0">
                <a:latin typeface="Times New Roman"/>
                <a:cs typeface="Times New Roman"/>
              </a:rPr>
              <a:t>chi </a:t>
            </a:r>
            <a:r>
              <a:rPr sz="1800" i="1" spc="-5" dirty="0">
                <a:latin typeface="Times New Roman"/>
                <a:cs typeface="Times New Roman"/>
              </a:rPr>
              <a:t>mà vang trời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Từng giọt </a:t>
            </a:r>
            <a:r>
              <a:rPr sz="1800" i="1" dirty="0">
                <a:latin typeface="Times New Roman"/>
                <a:cs typeface="Times New Roman"/>
              </a:rPr>
              <a:t>long lanh </a:t>
            </a:r>
            <a:r>
              <a:rPr sz="1800" i="1" spc="-5" dirty="0">
                <a:latin typeface="Times New Roman"/>
                <a:cs typeface="Times New Roman"/>
              </a:rPr>
              <a:t>rơi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Tôi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tay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tôi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hứng”...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rằng: “Đoạn 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 như </a:t>
            </a:r>
            <a:r>
              <a:rPr sz="1800" spc="-5" dirty="0">
                <a:latin typeface="Times New Roman"/>
                <a:cs typeface="Times New Roman"/>
              </a:rPr>
              <a:t>bức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tranh”.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 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bức </a:t>
            </a:r>
            <a:r>
              <a:rPr sz="1800" spc="-5" dirty="0">
                <a:latin typeface="Times New Roman"/>
                <a:cs typeface="Times New Roman"/>
              </a:rPr>
              <a:t>tranh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 của </a:t>
            </a:r>
            <a:r>
              <a:rPr sz="1800" spc="-5" dirty="0">
                <a:latin typeface="Times New Roman"/>
                <a:cs typeface="Times New Roman"/>
              </a:rPr>
              <a:t>“Huế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thơ”,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quê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mẹ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 yêu </a:t>
            </a:r>
            <a:r>
              <a:rPr sz="1800" spc="-5" dirty="0">
                <a:latin typeface="Times New Roman"/>
                <a:cs typeface="Times New Roman"/>
              </a:rPr>
              <a:t>của thi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Hải.</a:t>
            </a: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Thân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229870">
              <a:lnSpc>
                <a:spcPct val="1244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sắc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xinh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rực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rỡ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tắm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mát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Vần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 </a:t>
            </a:r>
            <a:r>
              <a:rPr sz="1800" spc="-5" dirty="0">
                <a:latin typeface="Times New Roman"/>
                <a:cs typeface="Times New Roman"/>
              </a:rPr>
              <a:t>thốt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chợt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thấy 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dirty="0">
                <a:latin typeface="Times New Roman"/>
                <a:cs typeface="Times New Roman"/>
              </a:rPr>
              <a:t> xôn xao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động: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“Mọc</a:t>
            </a:r>
            <a:r>
              <a:rPr sz="1800" i="1" dirty="0">
                <a:latin typeface="Times New Roman"/>
                <a:cs typeface="Times New Roman"/>
              </a:rPr>
              <a:t> giữa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dòng sông xanh</a:t>
            </a:r>
            <a:endParaRPr sz="1800" dirty="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  <a:spcBef>
                <a:spcPts val="535"/>
              </a:spcBef>
            </a:pP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bông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tím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biếc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...”</a:t>
            </a:r>
            <a:endParaRPr sz="1800" dirty="0">
              <a:latin typeface="Times New Roman"/>
              <a:cs typeface="Times New Roman"/>
            </a:endParaRPr>
          </a:p>
          <a:p>
            <a:pPr marL="12700" marR="5715" indent="229870">
              <a:lnSpc>
                <a:spcPts val="2700"/>
              </a:lnSpc>
              <a:spcBef>
                <a:spcPts val="85"/>
              </a:spcBef>
            </a:pP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sông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hoa.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màu </a:t>
            </a:r>
            <a:r>
              <a:rPr sz="1800" spc="-5" dirty="0">
                <a:latin typeface="Times New Roman"/>
                <a:cs typeface="Times New Roman"/>
              </a:rPr>
              <a:t>“xanh”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dòng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nền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“tím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biếc”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hoa,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bông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mới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“mọc”,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mới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nở.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Dòng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sông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đọc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dễ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“bài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trữ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dirty="0">
                <a:latin typeface="Times New Roman"/>
                <a:cs typeface="Times New Roman"/>
              </a:rPr>
              <a:t> cố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đô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Huế”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 </a:t>
            </a:r>
            <a:r>
              <a:rPr sz="1800" spc="-5" dirty="0">
                <a:latin typeface="Times New Roman"/>
                <a:cs typeface="Times New Roman"/>
              </a:rPr>
              <a:t>sĩ </a:t>
            </a:r>
            <a:r>
              <a:rPr sz="1800" spc="5" dirty="0">
                <a:latin typeface="Times New Roman"/>
                <a:cs typeface="Times New Roman"/>
              </a:rPr>
              <a:t>Tố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</a:t>
            </a:r>
            <a:r>
              <a:rPr sz="1800" dirty="0">
                <a:latin typeface="Times New Roman"/>
                <a:cs typeface="Times New Roman"/>
              </a:rPr>
              <a:t> tâm </a:t>
            </a:r>
            <a:r>
              <a:rPr sz="1800" spc="-5" dirty="0">
                <a:latin typeface="Times New Roman"/>
                <a:cs typeface="Times New Roman"/>
              </a:rPr>
              <a:t>sự:</a:t>
            </a:r>
            <a:endParaRPr sz="1800">
              <a:latin typeface="Times New Roman"/>
              <a:cs typeface="Times New Roman"/>
            </a:endParaRPr>
          </a:p>
          <a:p>
            <a:pPr marL="70485" marR="4861560" indent="-58419">
              <a:lnSpc>
                <a:spcPts val="2700"/>
              </a:lnSpc>
              <a:spcBef>
                <a:spcPts val="165"/>
              </a:spcBef>
            </a:pPr>
            <a:r>
              <a:rPr sz="1800" i="1" spc="-5" dirty="0">
                <a:latin typeface="Times New Roman"/>
                <a:cs typeface="Times New Roman"/>
              </a:rPr>
              <a:t>“Hương Giang </a:t>
            </a:r>
            <a:r>
              <a:rPr sz="1800" i="1" dirty="0">
                <a:latin typeface="Times New Roman"/>
                <a:cs typeface="Times New Roman"/>
              </a:rPr>
              <a:t>ơi, dòng </a:t>
            </a:r>
            <a:r>
              <a:rPr sz="1800" i="1" spc="-5" dirty="0">
                <a:latin typeface="Times New Roman"/>
                <a:cs typeface="Times New Roman"/>
              </a:rPr>
              <a:t>sông êm </a:t>
            </a:r>
            <a:r>
              <a:rPr sz="1800" i="1" dirty="0">
                <a:latin typeface="Times New Roman"/>
                <a:cs typeface="Times New Roman"/>
              </a:rPr>
              <a:t> Qua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tim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ta,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vẫn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ngày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đêm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tự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tình”...</a:t>
            </a:r>
            <a:endParaRPr sz="1800">
              <a:latin typeface="Times New Roman"/>
              <a:cs typeface="Times New Roman"/>
            </a:endParaRPr>
          </a:p>
          <a:p>
            <a:pPr marL="12700" marR="6350" indent="172085" algn="just">
              <a:lnSpc>
                <a:spcPts val="2690"/>
              </a:lnSpc>
            </a:pPr>
            <a:r>
              <a:rPr sz="1800" dirty="0">
                <a:latin typeface="Times New Roman"/>
                <a:cs typeface="Times New Roman"/>
              </a:rPr>
              <a:t>“Bông </a:t>
            </a:r>
            <a:r>
              <a:rPr sz="1800" spc="-5" dirty="0">
                <a:latin typeface="Times New Roman"/>
                <a:cs typeface="Times New Roman"/>
              </a:rPr>
              <a:t>hoa </a:t>
            </a:r>
            <a:r>
              <a:rPr sz="1800" dirty="0">
                <a:latin typeface="Times New Roman"/>
                <a:cs typeface="Times New Roman"/>
              </a:rPr>
              <a:t>tím </a:t>
            </a:r>
            <a:r>
              <a:rPr sz="1800" spc="-5" dirty="0">
                <a:latin typeface="Times New Roman"/>
                <a:cs typeface="Times New Roman"/>
              </a:rPr>
              <a:t>biếc” </a:t>
            </a:r>
            <a:r>
              <a:rPr sz="1800" dirty="0">
                <a:latin typeface="Times New Roman"/>
                <a:cs typeface="Times New Roman"/>
              </a:rPr>
              <a:t>mọc giữa dòng sông xanh chỉ có thể là hoa súng, </a:t>
            </a:r>
            <a:r>
              <a:rPr sz="1800" spc="-5" dirty="0">
                <a:latin typeface="Times New Roman"/>
                <a:cs typeface="Times New Roman"/>
              </a:rPr>
              <a:t>hoa </a:t>
            </a:r>
            <a:r>
              <a:rPr sz="1800" dirty="0">
                <a:latin typeface="Times New Roman"/>
                <a:cs typeface="Times New Roman"/>
              </a:rPr>
              <a:t>lục </a:t>
            </a:r>
            <a:r>
              <a:rPr sz="1800" spc="-10" dirty="0">
                <a:latin typeface="Times New Roman"/>
                <a:cs typeface="Times New Roman"/>
              </a:rPr>
              <a:t>bình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dã mà Lê Anh Xuân từng </a:t>
            </a:r>
            <a:r>
              <a:rPr sz="1800" spc="-5" dirty="0">
                <a:latin typeface="Times New Roman"/>
                <a:cs typeface="Times New Roman"/>
              </a:rPr>
              <a:t>say </a:t>
            </a:r>
            <a:r>
              <a:rPr sz="1800" dirty="0">
                <a:latin typeface="Times New Roman"/>
                <a:cs typeface="Times New Roman"/>
              </a:rPr>
              <a:t>mê </a:t>
            </a:r>
            <a:r>
              <a:rPr sz="1800" spc="-5" dirty="0">
                <a:latin typeface="Times New Roman"/>
                <a:cs typeface="Times New Roman"/>
              </a:rPr>
              <a:t>ngắm </a:t>
            </a:r>
            <a:r>
              <a:rPr sz="1800" dirty="0">
                <a:latin typeface="Times New Roman"/>
                <a:cs typeface="Times New Roman"/>
              </a:rPr>
              <a:t>nhìn </a:t>
            </a:r>
            <a:r>
              <a:rPr sz="1800" spc="-10" dirty="0">
                <a:latin typeface="Times New Roman"/>
                <a:cs typeface="Times New Roman"/>
              </a:rPr>
              <a:t>sau </a:t>
            </a:r>
            <a:r>
              <a:rPr sz="1800" dirty="0">
                <a:latin typeface="Times New Roman"/>
                <a:cs typeface="Times New Roman"/>
              </a:rPr>
              <a:t>những năm </a:t>
            </a:r>
            <a:r>
              <a:rPr sz="1800" spc="-5" dirty="0">
                <a:latin typeface="Times New Roman"/>
                <a:cs typeface="Times New Roman"/>
              </a:rPr>
              <a:t>dài </a:t>
            </a:r>
            <a:r>
              <a:rPr sz="1800" dirty="0">
                <a:latin typeface="Times New Roman"/>
                <a:cs typeface="Times New Roman"/>
              </a:rPr>
              <a:t>xa cách mới </a:t>
            </a:r>
            <a:r>
              <a:rPr sz="1800" spc="-5" dirty="0">
                <a:latin typeface="Times New Roman"/>
                <a:cs typeface="Times New Roman"/>
              </a:rPr>
              <a:t>trở </a:t>
            </a:r>
            <a:r>
              <a:rPr sz="180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quê </a:t>
            </a:r>
            <a:r>
              <a:rPr sz="1800" dirty="0">
                <a:latin typeface="Times New Roman"/>
                <a:cs typeface="Times New Roman"/>
              </a:rPr>
              <a:t> nội: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“Hoa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bình</a:t>
            </a:r>
            <a:r>
              <a:rPr sz="1800" dirty="0">
                <a:latin typeface="Times New Roman"/>
                <a:cs typeface="Times New Roman"/>
              </a:rPr>
              <a:t> tím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bờ </a:t>
            </a:r>
            <a:r>
              <a:rPr sz="1800" spc="-10" dirty="0">
                <a:latin typeface="Times New Roman"/>
                <a:cs typeface="Times New Roman"/>
              </a:rPr>
              <a:t>sông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".</a:t>
            </a:r>
            <a:endParaRPr sz="180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ts val="269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Chữ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“mọc”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nằm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“Mọc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dòng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sông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xanh”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nét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hiện,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sức </a:t>
            </a:r>
            <a:r>
              <a:rPr sz="1800" dirty="0">
                <a:latin typeface="Times New Roman"/>
                <a:cs typeface="Times New Roman"/>
              </a:rPr>
              <a:t>xuân mạnh </a:t>
            </a:r>
            <a:r>
              <a:rPr sz="1800" spc="-5" dirty="0">
                <a:latin typeface="Times New Roman"/>
                <a:cs typeface="Times New Roman"/>
              </a:rPr>
              <a:t>mẽ </a:t>
            </a:r>
            <a:r>
              <a:rPr sz="1800" dirty="0">
                <a:latin typeface="Times New Roman"/>
                <a:cs typeface="Times New Roman"/>
              </a:rPr>
              <a:t>xuất </a:t>
            </a:r>
            <a:r>
              <a:rPr sz="1800" spc="-5" dirty="0">
                <a:latin typeface="Times New Roman"/>
                <a:cs typeface="Times New Roman"/>
              </a:rPr>
              <a:t>hiện </a:t>
            </a:r>
            <a:r>
              <a:rPr sz="1800" dirty="0">
                <a:latin typeface="Times New Roman"/>
                <a:cs typeface="Times New Roman"/>
              </a:rPr>
              <a:t>xinh </a:t>
            </a:r>
            <a:r>
              <a:rPr sz="1800" spc="-5" dirty="0">
                <a:latin typeface="Times New Roman"/>
                <a:cs typeface="Times New Roman"/>
              </a:rPr>
              <a:t>đẹp, </a:t>
            </a:r>
            <a:r>
              <a:rPr sz="1800" dirty="0">
                <a:latin typeface="Times New Roman"/>
                <a:cs typeface="Times New Roman"/>
              </a:rPr>
              <a:t>non tơ, lộng </a:t>
            </a:r>
            <a:r>
              <a:rPr sz="1800" spc="-5" dirty="0">
                <a:latin typeface="Times New Roman"/>
                <a:cs typeface="Times New Roman"/>
              </a:rPr>
              <a:t>lẫy </a:t>
            </a:r>
            <a:r>
              <a:rPr sz="1800" dirty="0">
                <a:latin typeface="Times New Roman"/>
                <a:cs typeface="Times New Roman"/>
              </a:rPr>
              <a:t>như một </a:t>
            </a:r>
            <a:r>
              <a:rPr sz="1800" spc="-5" dirty="0">
                <a:latin typeface="Times New Roman"/>
                <a:cs typeface="Times New Roman"/>
              </a:rPr>
              <a:t>nàng xuân trong </a:t>
            </a:r>
            <a:r>
              <a:rPr sz="1800" dirty="0">
                <a:latin typeface="Times New Roman"/>
                <a:cs typeface="Times New Roman"/>
              </a:rPr>
              <a:t>sắc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“tím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biếc”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kiêu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nền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dòng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sông.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Hải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gam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màu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tươi</a:t>
            </a:r>
            <a:r>
              <a:rPr sz="1800" spc="-5" dirty="0">
                <a:latin typeface="Times New Roman"/>
                <a:cs typeface="Times New Roman"/>
              </a:rPr>
              <a:t> sáng</a:t>
            </a:r>
            <a:r>
              <a:rPr sz="1800" dirty="0">
                <a:latin typeface="Times New Roman"/>
                <a:cs typeface="Times New Roman"/>
              </a:rPr>
              <a:t> để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vẽ</a:t>
            </a:r>
            <a:r>
              <a:rPr sz="1800" spc="-5" dirty="0">
                <a:latin typeface="Times New Roman"/>
                <a:cs typeface="Times New Roman"/>
              </a:rPr>
              <a:t> lên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nét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 </a:t>
            </a:r>
            <a:r>
              <a:rPr sz="1800" dirty="0">
                <a:latin typeface="Times New Roman"/>
                <a:cs typeface="Times New Roman"/>
              </a:rPr>
              <a:t>đẹp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 tranh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đẹp.</a:t>
            </a:r>
            <a:endParaRPr sz="1800">
              <a:latin typeface="Times New Roman"/>
              <a:cs typeface="Times New Roman"/>
            </a:endParaRPr>
          </a:p>
          <a:p>
            <a:pPr marL="12700" marR="6985" indent="288290" algn="just">
              <a:lnSpc>
                <a:spcPct val="124400"/>
              </a:lnSpc>
              <a:spcBef>
                <a:spcPts val="15"/>
              </a:spcBef>
            </a:pPr>
            <a:r>
              <a:rPr sz="1800" spc="-5" dirty="0">
                <a:latin typeface="Times New Roman"/>
                <a:cs typeface="Times New Roman"/>
              </a:rPr>
              <a:t>Ngắm </a:t>
            </a:r>
            <a:r>
              <a:rPr sz="1800" dirty="0">
                <a:latin typeface="Times New Roman"/>
                <a:cs typeface="Times New Roman"/>
              </a:rPr>
              <a:t>dòng </a:t>
            </a:r>
            <a:r>
              <a:rPr sz="1800" spc="-5" dirty="0">
                <a:latin typeface="Times New Roman"/>
                <a:cs typeface="Times New Roman"/>
              </a:rPr>
              <a:t>sông, bâng khuâng </a:t>
            </a:r>
            <a:r>
              <a:rPr sz="1800" dirty="0">
                <a:latin typeface="Times New Roman"/>
                <a:cs typeface="Times New Roman"/>
              </a:rPr>
              <a:t>nhìn hoa xuân </a:t>
            </a:r>
            <a:r>
              <a:rPr sz="1800" spc="5" dirty="0">
                <a:latin typeface="Times New Roman"/>
                <a:cs typeface="Times New Roman"/>
              </a:rPr>
              <a:t>đẹp, </a:t>
            </a:r>
            <a:r>
              <a:rPr sz="1800" dirty="0">
                <a:latin typeface="Times New Roman"/>
                <a:cs typeface="Times New Roman"/>
              </a:rPr>
              <a:t>nhà thơ khẽ reo </a:t>
            </a:r>
            <a:r>
              <a:rPr sz="1800" spc="-5" dirty="0">
                <a:latin typeface="Times New Roman"/>
                <a:cs typeface="Times New Roman"/>
              </a:rPr>
              <a:t>lên khi bỗng </a:t>
            </a:r>
            <a:r>
              <a:rPr sz="1800" dirty="0">
                <a:latin typeface="Times New Roman"/>
                <a:cs typeface="Times New Roman"/>
              </a:rPr>
              <a:t>nghe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hót “vang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trời”:</a:t>
            </a:r>
            <a:endParaRPr sz="1800">
              <a:latin typeface="Times New Roman"/>
              <a:cs typeface="Times New Roman"/>
            </a:endParaRPr>
          </a:p>
          <a:p>
            <a:pPr marL="128270" marR="5759450" indent="-116205" algn="just">
              <a:lnSpc>
                <a:spcPts val="2690"/>
              </a:lnSpc>
              <a:spcBef>
                <a:spcPts val="175"/>
              </a:spcBef>
            </a:pPr>
            <a:r>
              <a:rPr sz="1800" i="1" spc="-5" dirty="0">
                <a:latin typeface="Times New Roman"/>
                <a:cs typeface="Times New Roman"/>
              </a:rPr>
              <a:t>“Ơi!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chim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chiền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chiện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Hót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</a:t>
            </a:r>
            <a:r>
              <a:rPr sz="1800" i="1" spc="-5" dirty="0">
                <a:latin typeface="Times New Roman"/>
                <a:cs typeface="Times New Roman"/>
              </a:rPr>
              <a:t> mà vang trời”...</a:t>
            </a:r>
            <a:endParaRPr sz="1800">
              <a:latin typeface="Times New Roman"/>
              <a:cs typeface="Times New Roman"/>
            </a:endParaRPr>
          </a:p>
          <a:p>
            <a:pPr marR="5715" algn="r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“Ơi”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bồi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nhà</a:t>
            </a:r>
            <a:r>
              <a:rPr sz="1800" dirty="0">
                <a:latin typeface="Times New Roman"/>
                <a:cs typeface="Times New Roman"/>
              </a:rPr>
              <a:t> thơ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dirty="0">
                <a:latin typeface="Times New Roman"/>
                <a:cs typeface="Times New Roman"/>
              </a:rPr>
              <a:t> nghe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chiện</a:t>
            </a:r>
            <a:endParaRPr sz="1800">
              <a:latin typeface="Times New Roman"/>
              <a:cs typeface="Times New Roman"/>
            </a:endParaRPr>
          </a:p>
          <a:p>
            <a:pPr marR="7620" algn="r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hót.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khúc </a:t>
            </a:r>
            <a:r>
              <a:rPr sz="1800" spc="5" dirty="0">
                <a:latin typeface="Times New Roman"/>
                <a:cs typeface="Times New Roman"/>
              </a:rPr>
              <a:t>nhạc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quê.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chiện làm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dirty="0">
                <a:latin typeface="Times New Roman"/>
                <a:cs typeface="Times New Roman"/>
              </a:rPr>
              <a:t> luống cày,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15" algn="just">
              <a:lnSpc>
                <a:spcPct val="124600"/>
              </a:lnSpc>
              <a:spcBef>
                <a:spcPts val="95"/>
              </a:spcBef>
            </a:pP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bạn </a:t>
            </a:r>
            <a:r>
              <a:rPr sz="1800" spc="-5" dirty="0">
                <a:latin typeface="Times New Roman"/>
                <a:cs typeface="Times New Roman"/>
              </a:rPr>
              <a:t>thân </a:t>
            </a:r>
            <a:r>
              <a:rPr sz="1800" dirty="0">
                <a:latin typeface="Times New Roman"/>
                <a:cs typeface="Times New Roman"/>
              </a:rPr>
              <a:t>thiết của nhà </a:t>
            </a:r>
            <a:r>
              <a:rPr sz="1800" spc="-5" dirty="0">
                <a:latin typeface="Times New Roman"/>
                <a:cs typeface="Times New Roman"/>
              </a:rPr>
              <a:t>nông. </a:t>
            </a:r>
            <a:r>
              <a:rPr sz="1800" dirty="0">
                <a:latin typeface="Times New Roman"/>
                <a:cs typeface="Times New Roman"/>
              </a:rPr>
              <a:t>Nghe chiền chiện hót mà </a:t>
            </a:r>
            <a:r>
              <a:rPr sz="1800" spc="-5" dirty="0">
                <a:latin typeface="Times New Roman"/>
                <a:cs typeface="Times New Roman"/>
              </a:rPr>
              <a:t>mừng </a:t>
            </a:r>
            <a:r>
              <a:rPr sz="1800" dirty="0">
                <a:latin typeface="Times New Roman"/>
                <a:cs typeface="Times New Roman"/>
              </a:rPr>
              <a:t>vui, </a:t>
            </a:r>
            <a:r>
              <a:rPr sz="1800" spc="-10" dirty="0">
                <a:latin typeface="Times New Roman"/>
                <a:cs typeface="Times New Roman"/>
              </a:rPr>
              <a:t>vì </a:t>
            </a:r>
            <a:r>
              <a:rPr sz="1800" dirty="0">
                <a:latin typeface="Times New Roman"/>
                <a:cs typeface="Times New Roman"/>
              </a:rPr>
              <a:t>chim báo sẽ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mùa: “Chiền chiện </a:t>
            </a:r>
            <a:r>
              <a:rPr sz="1800" spc="-5" dirty="0">
                <a:latin typeface="Times New Roman"/>
                <a:cs typeface="Times New Roman"/>
              </a:rPr>
              <a:t>hót </a:t>
            </a:r>
            <a:r>
              <a:rPr sz="1800" dirty="0">
                <a:latin typeface="Times New Roman"/>
                <a:cs typeface="Times New Roman"/>
              </a:rPr>
              <a:t>lúa tốt </a:t>
            </a:r>
            <a:r>
              <a:rPr sz="1800" spc="-5" dirty="0">
                <a:latin typeface="Times New Roman"/>
                <a:cs typeface="Times New Roman"/>
              </a:rPr>
              <a:t>bời bời "(Tục ngữ). Hai </a:t>
            </a:r>
            <a:r>
              <a:rPr sz="1800" dirty="0">
                <a:latin typeface="Times New Roman"/>
                <a:cs typeface="Times New Roman"/>
              </a:rPr>
              <a:t>tiếng “hót chi” </a:t>
            </a:r>
            <a:r>
              <a:rPr sz="1800" spc="-5" dirty="0">
                <a:latin typeface="Times New Roman"/>
                <a:cs typeface="Times New Roman"/>
              </a:rPr>
              <a:t>rất gợi </a:t>
            </a:r>
            <a:r>
              <a:rPr sz="1800" dirty="0">
                <a:latin typeface="Times New Roman"/>
                <a:cs typeface="Times New Roman"/>
              </a:rPr>
              <a:t>cảm,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 nói “dịu </a:t>
            </a:r>
            <a:r>
              <a:rPr sz="1800" spc="-5" dirty="0">
                <a:latin typeface="Times New Roman"/>
                <a:cs typeface="Times New Roman"/>
              </a:rPr>
              <a:t>ngọt” </a:t>
            </a:r>
            <a:r>
              <a:rPr sz="1800" dirty="0">
                <a:latin typeface="Times New Roman"/>
                <a:cs typeface="Times New Roman"/>
              </a:rPr>
              <a:t>của bà con </a:t>
            </a:r>
            <a:r>
              <a:rPr sz="1800" spc="-5" dirty="0">
                <a:latin typeface="Times New Roman"/>
                <a:cs typeface="Times New Roman"/>
              </a:rPr>
              <a:t>“xứ Huế </a:t>
            </a:r>
            <a:r>
              <a:rPr sz="1800" dirty="0">
                <a:latin typeface="Times New Roman"/>
                <a:cs typeface="Times New Roman"/>
              </a:rPr>
              <a:t>chúng </a:t>
            </a:r>
            <a:r>
              <a:rPr sz="1800" spc="-5" dirty="0">
                <a:latin typeface="Times New Roman"/>
                <a:cs typeface="Times New Roman"/>
              </a:rPr>
              <a:t>miềng”. Qua đó, ta </a:t>
            </a:r>
            <a:r>
              <a:rPr sz="1800" dirty="0">
                <a:latin typeface="Times New Roman"/>
                <a:cs typeface="Times New Roman"/>
              </a:rPr>
              <a:t>thấy nét xuân </a:t>
            </a:r>
            <a:r>
              <a:rPr sz="1800" spc="-5" dirty="0">
                <a:latin typeface="Times New Roman"/>
                <a:cs typeface="Times New Roman"/>
              </a:rPr>
              <a:t>thứ </a:t>
            </a:r>
            <a:r>
              <a:rPr sz="1800" dirty="0">
                <a:latin typeface="Times New Roman"/>
                <a:cs typeface="Times New Roman"/>
              </a:rPr>
              <a:t>hai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cảm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nét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vui.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mênh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mông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sáng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bầu</a:t>
            </a:r>
            <a:r>
              <a:rPr sz="1800" dirty="0">
                <a:latin typeface="Times New Roman"/>
                <a:cs typeface="Times New Roman"/>
              </a:rPr>
              <a:t> trời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xuân. </a:t>
            </a:r>
            <a:r>
              <a:rPr sz="1800" dirty="0">
                <a:latin typeface="Times New Roman"/>
                <a:cs typeface="Times New Roman"/>
              </a:rPr>
              <a:t>Ta cảm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hồn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hậu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đứa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xứ </a:t>
            </a:r>
            <a:r>
              <a:rPr sz="1800" spc="-5" dirty="0">
                <a:latin typeface="Times New Roman"/>
                <a:cs typeface="Times New Roman"/>
              </a:rPr>
              <a:t>Huế.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yêu:</a:t>
            </a:r>
            <a:endParaRPr sz="1800">
              <a:latin typeface="Times New Roman"/>
              <a:cs typeface="Times New Roman"/>
            </a:endParaRPr>
          </a:p>
          <a:p>
            <a:pPr marL="128270" marR="5958205" indent="-116205" algn="just">
              <a:lnSpc>
                <a:spcPts val="2700"/>
              </a:lnSpc>
              <a:spcBef>
                <a:spcPts val="165"/>
              </a:spcBef>
            </a:pPr>
            <a:r>
              <a:rPr sz="1800" i="1" spc="-5" dirty="0">
                <a:latin typeface="Times New Roman"/>
                <a:cs typeface="Times New Roman"/>
              </a:rPr>
              <a:t>“Từng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giọt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long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lanh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rơi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Tôi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đưa tay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tôi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hứng”</a:t>
            </a:r>
            <a:endParaRPr sz="180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hề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nắng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ánh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bình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long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lanh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giọt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sương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tròn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hòn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bé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treo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cỏ,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cây.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“Từng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giọt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rơi”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chuỗi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âm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chuỗi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vọng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“rơi”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xuống?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cử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“đưa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tay...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hứng”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trời,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vật.</a:t>
            </a:r>
            <a:endParaRPr sz="1800">
              <a:latin typeface="Times New Roman"/>
              <a:cs typeface="Times New Roman"/>
            </a:endParaRPr>
          </a:p>
          <a:p>
            <a:pPr marL="12700" indent="22987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đích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hữu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mở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đọc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sắc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endParaRPr sz="1800">
              <a:latin typeface="Times New Roman"/>
              <a:cs typeface="Times New Roman"/>
            </a:endParaRPr>
          </a:p>
          <a:p>
            <a:pPr marL="12700" marR="6985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trời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hót,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giọt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Hải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vậy,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giới về</a:t>
            </a:r>
            <a:r>
              <a:rPr sz="1800" spc="-5" dirty="0">
                <a:latin typeface="Times New Roman"/>
                <a:cs typeface="Times New Roman"/>
              </a:rPr>
              <a:t> cảnh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mai</a:t>
            </a:r>
            <a:r>
              <a:rPr sz="1800" dirty="0">
                <a:latin typeface="Times New Roman"/>
                <a:cs typeface="Times New Roman"/>
              </a:rPr>
              <a:t> trên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đồng</a:t>
            </a:r>
            <a:r>
              <a:rPr sz="1800" dirty="0">
                <a:latin typeface="Times New Roman"/>
                <a:cs typeface="Times New Roman"/>
              </a:rPr>
              <a:t> quê. Cảnh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đáng</a:t>
            </a:r>
            <a:r>
              <a:rPr sz="1800" dirty="0">
                <a:latin typeface="Times New Roman"/>
                <a:cs typeface="Times New Roman"/>
              </a:rPr>
              <a:t> yêu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“Mặt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trời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càng</a:t>
            </a:r>
            <a:r>
              <a:rPr sz="1800" i="1" spc="-5" dirty="0">
                <a:latin typeface="Times New Roman"/>
                <a:cs typeface="Times New Roman"/>
              </a:rPr>
              <a:t> lên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tỏ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151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8270" marR="5805805">
              <a:lnSpc>
                <a:spcPct val="124600"/>
              </a:lnSpc>
              <a:spcBef>
                <a:spcPts val="95"/>
              </a:spcBef>
            </a:pPr>
            <a:r>
              <a:rPr sz="1800" i="1" dirty="0">
                <a:latin typeface="Times New Roman"/>
                <a:cs typeface="Times New Roman"/>
              </a:rPr>
              <a:t>Bông lúa chín </a:t>
            </a:r>
            <a:r>
              <a:rPr sz="1800" i="1" spc="-5" dirty="0">
                <a:latin typeface="Times New Roman"/>
                <a:cs typeface="Times New Roman"/>
              </a:rPr>
              <a:t>thêm </a:t>
            </a:r>
            <a:r>
              <a:rPr sz="1800" i="1" dirty="0">
                <a:latin typeface="Times New Roman"/>
                <a:cs typeface="Times New Roman"/>
              </a:rPr>
              <a:t>vàng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Sương treo trên đầu cỏ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Sương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lại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càng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long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lanh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Bay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vút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tận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trời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xanh</a:t>
            </a:r>
            <a:endParaRPr sz="1800" dirty="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  <a:spcBef>
                <a:spcPts val="530"/>
              </a:spcBef>
            </a:pPr>
            <a:r>
              <a:rPr sz="1800" i="1" spc="-5" dirty="0">
                <a:latin typeface="Times New Roman"/>
                <a:cs typeface="Times New Roman"/>
              </a:rPr>
              <a:t>Chiền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chiện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cao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tiếng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hót..”.</a:t>
            </a:r>
            <a:endParaRPr sz="1800" dirty="0">
              <a:latin typeface="Times New Roman"/>
              <a:cs typeface="Times New Roman"/>
            </a:endParaRPr>
          </a:p>
          <a:p>
            <a:pPr marL="928369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(“Thăm lúa"- Trần</a:t>
            </a:r>
            <a:r>
              <a:rPr sz="1800" spc="-10" dirty="0">
                <a:latin typeface="Times New Roman"/>
                <a:cs typeface="Times New Roman"/>
              </a:rPr>
              <a:t> Hữu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Thung)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Kết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ts val="2690"/>
              </a:lnSpc>
              <a:spcBef>
                <a:spcPts val="180"/>
              </a:spcBef>
            </a:pPr>
            <a:r>
              <a:rPr sz="1800" spc="-5" dirty="0">
                <a:latin typeface="Times New Roman"/>
                <a:cs typeface="Times New Roman"/>
              </a:rPr>
              <a:t>Đoạn </a:t>
            </a:r>
            <a:r>
              <a:rPr sz="1800" dirty="0">
                <a:latin typeface="Times New Roman"/>
                <a:cs typeface="Times New Roman"/>
              </a:rPr>
              <a:t>thơ ngũ ngôn </a:t>
            </a:r>
            <a:r>
              <a:rPr sz="1800" spc="-5" dirty="0">
                <a:latin typeface="Times New Roman"/>
                <a:cs typeface="Times New Roman"/>
              </a:rPr>
              <a:t>sáu </a:t>
            </a:r>
            <a:r>
              <a:rPr sz="1800" dirty="0">
                <a:latin typeface="Times New Roman"/>
                <a:cs typeface="Times New Roman"/>
              </a:rPr>
              <a:t>câu ba mươi </a:t>
            </a:r>
            <a:r>
              <a:rPr sz="1800" spc="5" dirty="0">
                <a:latin typeface="Times New Roman"/>
                <a:cs typeface="Times New Roman"/>
              </a:rPr>
              <a:t>chữ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Thanh Hải quả </a:t>
            </a:r>
            <a:r>
              <a:rPr sz="1800" dirty="0">
                <a:latin typeface="Times New Roman"/>
                <a:cs typeface="Times New Roman"/>
              </a:rPr>
              <a:t>là một </a:t>
            </a:r>
            <a:r>
              <a:rPr sz="1800" spc="-5" dirty="0">
                <a:latin typeface="Times New Roman"/>
                <a:cs typeface="Times New Roman"/>
              </a:rPr>
              <a:t>bức tranh xuân </a:t>
            </a:r>
            <a:r>
              <a:rPr sz="1800" dirty="0">
                <a:latin typeface="Times New Roman"/>
                <a:cs typeface="Times New Roman"/>
              </a:rPr>
              <a:t>đẹp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tươi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vui.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bầu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dòng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sông..Có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khoe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sắc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chim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cất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hót.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giọt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lanh.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Hình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xuất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cử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tao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nhã,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ung</a:t>
            </a:r>
          </a:p>
          <a:p>
            <a:pPr marL="12700" marR="6350" algn="just">
              <a:lnSpc>
                <a:spcPts val="269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dung,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tâm </a:t>
            </a:r>
            <a:r>
              <a:rPr sz="1800" spc="-5" dirty="0">
                <a:latin typeface="Times New Roman"/>
                <a:cs typeface="Times New Roman"/>
              </a:rPr>
              <a:t>hồn </a:t>
            </a:r>
            <a:r>
              <a:rPr sz="1800" dirty="0">
                <a:latin typeface="Times New Roman"/>
                <a:cs typeface="Times New Roman"/>
              </a:rPr>
              <a:t>trong sáng, lạc quan yêu đời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giàu </a:t>
            </a:r>
            <a:r>
              <a:rPr sz="1800" dirty="0">
                <a:latin typeface="Times New Roman"/>
                <a:cs typeface="Times New Roman"/>
              </a:rPr>
              <a:t>tình yêu </a:t>
            </a:r>
            <a:r>
              <a:rPr sz="1800" spc="-5" dirty="0">
                <a:latin typeface="Times New Roman"/>
                <a:cs typeface="Times New Roman"/>
              </a:rPr>
              <a:t>thiên nhiên. </a:t>
            </a:r>
            <a:r>
              <a:rPr sz="1800" dirty="0">
                <a:latin typeface="Times New Roman"/>
                <a:cs typeface="Times New Roman"/>
              </a:rPr>
              <a:t>“Mùa xuân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nho nhỏ” là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bài thơ xuân kiệt tác của </a:t>
            </a:r>
            <a:r>
              <a:rPr sz="1800" spc="-5" dirty="0">
                <a:latin typeface="Times New Roman"/>
                <a:cs typeface="Times New Roman"/>
              </a:rPr>
              <a:t>Thanh Hải. </a:t>
            </a:r>
            <a:r>
              <a:rPr sz="1800" dirty="0">
                <a:latin typeface="Times New Roman"/>
                <a:cs typeface="Times New Roman"/>
              </a:rPr>
              <a:t>Ông viết </a:t>
            </a:r>
            <a:r>
              <a:rPr sz="1800" spc="-5" dirty="0">
                <a:latin typeface="Times New Roman"/>
                <a:cs typeface="Times New Roman"/>
              </a:rPr>
              <a:t>bài </a:t>
            </a:r>
            <a:r>
              <a:rPr sz="1800" dirty="0">
                <a:latin typeface="Times New Roman"/>
                <a:cs typeface="Times New Roman"/>
              </a:rPr>
              <a:t>thơ này </a:t>
            </a:r>
            <a:r>
              <a:rPr sz="1800" spc="-5" dirty="0">
                <a:latin typeface="Times New Roman"/>
                <a:cs typeface="Times New Roman"/>
              </a:rPr>
              <a:t>vào tháng </a:t>
            </a:r>
            <a:r>
              <a:rPr sz="1800" dirty="0">
                <a:latin typeface="Times New Roman"/>
                <a:cs typeface="Times New Roman"/>
              </a:rPr>
              <a:t>l1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1980,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lúc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đời.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đây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vọng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mùa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xuân muôn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đời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dirty="0">
                <a:latin typeface="Times New Roman"/>
                <a:cs typeface="Times New Roman"/>
              </a:rPr>
              <a:t> giả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dirty="0">
                <a:latin typeface="Times New Roman"/>
                <a:cs typeface="Times New Roman"/>
              </a:rPr>
              <a:t> là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244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IV. </a:t>
            </a:r>
            <a:r>
              <a:rPr sz="1800" b="1" dirty="0">
                <a:latin typeface="Times New Roman"/>
                <a:cs typeface="Times New Roman"/>
              </a:rPr>
              <a:t>LÀM </a:t>
            </a:r>
            <a:r>
              <a:rPr sz="1800" b="1" spc="-5" dirty="0">
                <a:latin typeface="Times New Roman"/>
                <a:cs typeface="Times New Roman"/>
              </a:rPr>
              <a:t>SÁNG </a:t>
            </a:r>
            <a:r>
              <a:rPr sz="1800" b="1" spc="5" dirty="0">
                <a:latin typeface="Times New Roman"/>
                <a:cs typeface="Times New Roman"/>
              </a:rPr>
              <a:t>TỎ </a:t>
            </a:r>
            <a:r>
              <a:rPr sz="1800" b="1" spc="-5" dirty="0">
                <a:latin typeface="Times New Roman"/>
                <a:cs typeface="Times New Roman"/>
              </a:rPr>
              <a:t>NHẬN ĐỊNH: </a:t>
            </a:r>
            <a:r>
              <a:rPr sz="1800" b="1" dirty="0">
                <a:latin typeface="Times New Roman"/>
                <a:cs typeface="Times New Roman"/>
              </a:rPr>
              <a:t>“BÀI THƠ MÙA </a:t>
            </a:r>
            <a:r>
              <a:rPr sz="1800" b="1" spc="-5" dirty="0">
                <a:latin typeface="Times New Roman"/>
                <a:cs typeface="Times New Roman"/>
              </a:rPr>
              <a:t>XUÂN NHO </a:t>
            </a:r>
            <a:r>
              <a:rPr sz="1800" b="1" dirty="0">
                <a:latin typeface="Times New Roman"/>
                <a:cs typeface="Times New Roman"/>
              </a:rPr>
              <a:t>NHỎ </a:t>
            </a:r>
            <a:r>
              <a:rPr sz="1800" b="1" spc="-5" dirty="0">
                <a:latin typeface="Times New Roman"/>
                <a:cs typeface="Times New Roman"/>
              </a:rPr>
              <a:t>LÀ TIẾNG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LÒNG </a:t>
            </a:r>
            <a:r>
              <a:rPr sz="1800" b="1" dirty="0">
                <a:latin typeface="Times New Roman"/>
                <a:cs typeface="Times New Roman"/>
              </a:rPr>
              <a:t>THỂ </a:t>
            </a:r>
            <a:r>
              <a:rPr sz="1800" b="1" spc="-10" dirty="0">
                <a:latin typeface="Times New Roman"/>
                <a:cs typeface="Times New Roman"/>
              </a:rPr>
              <a:t>HIỆN </a:t>
            </a:r>
            <a:r>
              <a:rPr sz="1800" b="1" spc="-5" dirty="0">
                <a:latin typeface="Times New Roman"/>
                <a:cs typeface="Times New Roman"/>
              </a:rPr>
              <a:t>TÌNH YÊU VÀ </a:t>
            </a:r>
            <a:r>
              <a:rPr sz="1800" b="1" dirty="0">
                <a:latin typeface="Times New Roman"/>
                <a:cs typeface="Times New Roman"/>
              </a:rPr>
              <a:t>KHÁT VỌNG </a:t>
            </a:r>
            <a:r>
              <a:rPr sz="1800" b="1" spc="-5" dirty="0">
                <a:latin typeface="Times New Roman"/>
                <a:cs typeface="Times New Roman"/>
              </a:rPr>
              <a:t>ĐƯỢC </a:t>
            </a:r>
            <a:r>
              <a:rPr sz="1800" b="1" dirty="0">
                <a:latin typeface="Times New Roman"/>
                <a:cs typeface="Times New Roman"/>
              </a:rPr>
              <a:t>CỐNG </a:t>
            </a:r>
            <a:r>
              <a:rPr sz="1800" b="1" spc="-5" dirty="0">
                <a:latin typeface="Times New Roman"/>
                <a:cs typeface="Times New Roman"/>
              </a:rPr>
              <a:t>HIẾN CHO ĐỜI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NHÀ </a:t>
            </a:r>
            <a:r>
              <a:rPr sz="1800" b="1" dirty="0">
                <a:latin typeface="Times New Roman"/>
                <a:cs typeface="Times New Roman"/>
              </a:rPr>
              <a:t>THƠ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THANH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HẢI.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dẫn:</a:t>
            </a:r>
          </a:p>
          <a:p>
            <a:pPr marL="12700" marR="5080" algn="just">
              <a:lnSpc>
                <a:spcPct val="124400"/>
              </a:lnSpc>
              <a:spcBef>
                <a:spcPts val="5"/>
              </a:spcBef>
              <a:buAutoNum type="arabicPeriod"/>
              <a:tabLst>
                <a:tab pos="245745" algn="l"/>
              </a:tabLst>
            </a:pPr>
            <a:r>
              <a:rPr sz="1800" spc="-5" dirty="0">
                <a:latin typeface="Times New Roman"/>
                <a:cs typeface="Times New Roman"/>
              </a:rPr>
              <a:t>Yêu </a:t>
            </a:r>
            <a:r>
              <a:rPr sz="1800" dirty="0">
                <a:latin typeface="Times New Roman"/>
                <a:cs typeface="Times New Roman"/>
              </a:rPr>
              <a:t>cầu về kĩ năng: Biết làm kiểu </a:t>
            </a:r>
            <a:r>
              <a:rPr sz="1800" spc="-5" dirty="0">
                <a:latin typeface="Times New Roman"/>
                <a:cs typeface="Times New Roman"/>
              </a:rPr>
              <a:t>bài </a:t>
            </a:r>
            <a:r>
              <a:rPr sz="1800" dirty="0">
                <a:latin typeface="Times New Roman"/>
                <a:cs typeface="Times New Roman"/>
              </a:rPr>
              <a:t>nghị </a:t>
            </a:r>
            <a:r>
              <a:rPr sz="1800" spc="-5" dirty="0">
                <a:latin typeface="Times New Roman"/>
                <a:cs typeface="Times New Roman"/>
              </a:rPr>
              <a:t>luận </a:t>
            </a:r>
            <a:r>
              <a:rPr sz="1800" dirty="0">
                <a:latin typeface="Times New Roman"/>
                <a:cs typeface="Times New Roman"/>
              </a:rPr>
              <a:t>văn học, phân tích bài thơ </a:t>
            </a:r>
            <a:r>
              <a:rPr sz="1800" spc="-5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5" dirty="0">
                <a:latin typeface="Times New Roman"/>
                <a:cs typeface="Times New Roman"/>
              </a:rPr>
              <a:t>sáng </a:t>
            </a:r>
            <a:r>
              <a:rPr sz="1800" dirty="0">
                <a:latin typeface="Times New Roman"/>
                <a:cs typeface="Times New Roman"/>
              </a:rPr>
              <a:t> tỏ một </a:t>
            </a:r>
            <a:r>
              <a:rPr sz="1800" spc="-5" dirty="0">
                <a:latin typeface="Times New Roman"/>
                <a:cs typeface="Times New Roman"/>
              </a:rPr>
              <a:t>nhận định. </a:t>
            </a:r>
            <a:r>
              <a:rPr sz="1800" dirty="0">
                <a:latin typeface="Times New Roman"/>
                <a:cs typeface="Times New Roman"/>
              </a:rPr>
              <a:t>Lập luận </a:t>
            </a:r>
            <a:r>
              <a:rPr sz="1800" spc="-5" dirty="0">
                <a:latin typeface="Times New Roman"/>
                <a:cs typeface="Times New Roman"/>
              </a:rPr>
              <a:t>chặt chẽ, </a:t>
            </a:r>
            <a:r>
              <a:rPr sz="1800" dirty="0">
                <a:latin typeface="Times New Roman"/>
                <a:cs typeface="Times New Roman"/>
              </a:rPr>
              <a:t>bố </a:t>
            </a:r>
            <a:r>
              <a:rPr sz="1800" spc="-5" dirty="0">
                <a:latin typeface="Times New Roman"/>
                <a:cs typeface="Times New Roman"/>
              </a:rPr>
              <a:t>cục </a:t>
            </a:r>
            <a:r>
              <a:rPr sz="1800" dirty="0">
                <a:latin typeface="Times New Roman"/>
                <a:cs typeface="Times New Roman"/>
              </a:rPr>
              <a:t>rõ </a:t>
            </a:r>
            <a:r>
              <a:rPr sz="1800" spc="-5" dirty="0">
                <a:latin typeface="Times New Roman"/>
                <a:cs typeface="Times New Roman"/>
              </a:rPr>
              <a:t>ràng, </a:t>
            </a:r>
            <a:r>
              <a:rPr sz="1800" dirty="0">
                <a:latin typeface="Times New Roman"/>
                <a:cs typeface="Times New Roman"/>
              </a:rPr>
              <a:t>diễn </a:t>
            </a:r>
            <a:r>
              <a:rPr sz="1800" spc="-5" dirty="0">
                <a:latin typeface="Times New Roman"/>
                <a:cs typeface="Times New Roman"/>
              </a:rPr>
              <a:t>đạt lưu </a:t>
            </a:r>
            <a:r>
              <a:rPr sz="1800" dirty="0">
                <a:latin typeface="Times New Roman"/>
                <a:cs typeface="Times New Roman"/>
              </a:rPr>
              <a:t>loát có cảm </a:t>
            </a:r>
            <a:r>
              <a:rPr sz="1800" spc="-5" dirty="0">
                <a:latin typeface="Times New Roman"/>
                <a:cs typeface="Times New Roman"/>
              </a:rPr>
              <a:t>xúc, </a:t>
            </a:r>
            <a:r>
              <a:rPr sz="1800" dirty="0">
                <a:latin typeface="Times New Roman"/>
                <a:cs typeface="Times New Roman"/>
              </a:rPr>
              <a:t>ngôn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chọn </a:t>
            </a:r>
            <a:r>
              <a:rPr sz="1800" spc="-5" dirty="0">
                <a:latin typeface="Times New Roman"/>
                <a:cs typeface="Times New Roman"/>
              </a:rPr>
              <a:t>lọc,</a:t>
            </a:r>
            <a:r>
              <a:rPr sz="1800" dirty="0">
                <a:latin typeface="Times New Roman"/>
                <a:cs typeface="Times New Roman"/>
              </a:rPr>
              <a:t> không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mắc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loại</a:t>
            </a:r>
            <a:r>
              <a:rPr sz="1800" dirty="0">
                <a:latin typeface="Times New Roman"/>
                <a:cs typeface="Times New Roman"/>
              </a:rPr>
              <a:t> lỗi.</a:t>
            </a:r>
          </a:p>
          <a:p>
            <a:pPr marL="241935" indent="-229870" algn="just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cầu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 nhiều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 bản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sau:</a:t>
            </a:r>
            <a:endParaRPr sz="1800" dirty="0">
              <a:latin typeface="Times New Roman"/>
              <a:cs typeface="Times New Roman"/>
            </a:endParaRPr>
          </a:p>
          <a:p>
            <a:pPr marL="184150" indent="-172085">
              <a:lnSpc>
                <a:spcPct val="100000"/>
              </a:lnSpc>
              <a:spcBef>
                <a:spcPts val="530"/>
              </a:spcBef>
              <a:buChar char="*"/>
              <a:tabLst>
                <a:tab pos="184785" algn="l"/>
              </a:tabLst>
            </a:pP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dirty="0">
                <a:latin typeface="Times New Roman"/>
                <a:cs typeface="Times New Roman"/>
              </a:rPr>
              <a:t> thiệu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khái quát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giả,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phẩm, </a:t>
            </a:r>
            <a:r>
              <a:rPr sz="1800" spc="-5" dirty="0">
                <a:latin typeface="Times New Roman"/>
                <a:cs typeface="Times New Roman"/>
              </a:rPr>
              <a:t>dẫn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dắt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5" dirty="0">
                <a:latin typeface="Times New Roman"/>
                <a:cs typeface="Times New Roman"/>
              </a:rPr>
              <a:t> nghị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luận.</a:t>
            </a:r>
            <a:endParaRPr sz="1800" dirty="0">
              <a:latin typeface="Times New Roman"/>
              <a:cs typeface="Times New Roman"/>
            </a:endParaRPr>
          </a:p>
          <a:p>
            <a:pPr marL="184150" indent="-172085">
              <a:lnSpc>
                <a:spcPct val="100000"/>
              </a:lnSpc>
              <a:spcBef>
                <a:spcPts val="530"/>
              </a:spcBef>
              <a:buChar char="*"/>
              <a:tabLst>
                <a:tab pos="184785" algn="l"/>
              </a:tabLst>
            </a:pPr>
            <a:r>
              <a:rPr sz="1800" dirty="0">
                <a:latin typeface="Times New Roman"/>
                <a:cs typeface="Times New Roman"/>
              </a:rPr>
              <a:t>Giải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đề.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Tiếng</a:t>
            </a:r>
            <a:r>
              <a:rPr sz="1800" dirty="0">
                <a:latin typeface="Times New Roman"/>
                <a:cs typeface="Times New Roman"/>
              </a:rPr>
              <a:t> lòng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 </a:t>
            </a:r>
            <a:r>
              <a:rPr sz="1800" spc="-5" dirty="0">
                <a:latin typeface="Times New Roman"/>
                <a:cs typeface="Times New Roman"/>
              </a:rPr>
              <a:t>yêu thiên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nhiên, </a:t>
            </a:r>
            <a:r>
              <a:rPr sz="1800" spc="5" dirty="0">
                <a:latin typeface="Times New Roman"/>
                <a:cs typeface="Times New Roman"/>
              </a:rPr>
              <a:t>đất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nước: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nhiên: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Bức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tắn,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với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những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ảnh: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dòng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sông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xanh,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bông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tím,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chim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chiện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vang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trời...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=&gt;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endParaRPr sz="1800" dirty="0">
              <a:latin typeface="Times New Roman"/>
              <a:cs typeface="Times New Roman"/>
            </a:endParaRPr>
          </a:p>
          <a:p>
            <a:pPr marL="12700" marR="762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lung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linh,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đa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nghĩa;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được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</a:t>
            </a:r>
            <a:r>
              <a:rPr sz="1800" dirty="0">
                <a:latin typeface="Times New Roman"/>
                <a:cs typeface="Times New Roman"/>
              </a:rPr>
              <a:t> thiết,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4468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Đặc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trữ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trân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trọng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vừa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mến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xuân: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hứng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giọt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chiền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chiện.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“Từng </a:t>
            </a:r>
            <a:r>
              <a:rPr sz="1800" spc="-5" dirty="0">
                <a:latin typeface="Times New Roman"/>
                <a:cs typeface="Times New Roman"/>
              </a:rPr>
              <a:t>giọt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 hứng”.</a:t>
            </a: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  <a:buChar char="–"/>
              <a:tabLst>
                <a:tab pos="180975" algn="l"/>
              </a:tabLst>
            </a:pP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hiểu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Trước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hết,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“giọt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lanh”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giọt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mưa mùa </a:t>
            </a:r>
            <a:r>
              <a:rPr sz="1800" spc="-5" dirty="0">
                <a:latin typeface="Times New Roman"/>
                <a:cs typeface="Times New Roman"/>
              </a:rPr>
              <a:t>xuân, </a:t>
            </a:r>
            <a:r>
              <a:rPr sz="1800" dirty="0">
                <a:latin typeface="Times New Roman"/>
                <a:cs typeface="Times New Roman"/>
              </a:rPr>
              <a:t>giọt </a:t>
            </a:r>
            <a:r>
              <a:rPr sz="1800" spc="-5" dirty="0">
                <a:latin typeface="Times New Roman"/>
                <a:cs typeface="Times New Roman"/>
              </a:rPr>
              <a:t>sương </a:t>
            </a:r>
            <a:r>
              <a:rPr sz="1800" dirty="0">
                <a:latin typeface="Times New Roman"/>
                <a:cs typeface="Times New Roman"/>
              </a:rPr>
              <a:t>mùa xuân, trong </a:t>
            </a:r>
            <a:r>
              <a:rPr sz="1800" spc="-10" dirty="0">
                <a:latin typeface="Times New Roman"/>
                <a:cs typeface="Times New Roman"/>
              </a:rPr>
              <a:t>sáng, </a:t>
            </a:r>
            <a:r>
              <a:rPr sz="1800" dirty="0">
                <a:latin typeface="Times New Roman"/>
                <a:cs typeface="Times New Roman"/>
              </a:rPr>
              <a:t>rơi xuống từng nhành </a:t>
            </a:r>
            <a:r>
              <a:rPr sz="1800" spc="-5" dirty="0">
                <a:latin typeface="Times New Roman"/>
                <a:cs typeface="Times New Roman"/>
              </a:rPr>
              <a:t>cây, </a:t>
            </a:r>
            <a:r>
              <a:rPr sz="1800" spc="5" dirty="0">
                <a:latin typeface="Times New Roman"/>
                <a:cs typeface="Times New Roman"/>
              </a:rPr>
              <a:t>kẽ </a:t>
            </a:r>
            <a:r>
              <a:rPr sz="1800" spc="-5" dirty="0">
                <a:latin typeface="Times New Roman"/>
                <a:cs typeface="Times New Roman"/>
              </a:rPr>
              <a:t>lá </a:t>
            </a:r>
            <a:r>
              <a:rPr sz="1800" dirty="0">
                <a:latin typeface="Times New Roman"/>
                <a:cs typeface="Times New Roman"/>
              </a:rPr>
              <a:t>như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hạt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ngọc.</a:t>
            </a:r>
            <a:endParaRPr sz="1800" dirty="0">
              <a:latin typeface="Times New Roman"/>
              <a:cs typeface="Times New Roman"/>
            </a:endParaRPr>
          </a:p>
          <a:p>
            <a:pPr marL="179070" indent="-167005" algn="just">
              <a:lnSpc>
                <a:spcPct val="100000"/>
              </a:lnSpc>
              <a:spcBef>
                <a:spcPts val="530"/>
              </a:spcBef>
              <a:buChar char="–"/>
              <a:tabLst>
                <a:tab pos="179705" algn="l"/>
              </a:tabLst>
            </a:pP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đây,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giọt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chuyển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đổi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giác.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</a:p>
          <a:p>
            <a:pPr marL="12700" marR="5080" algn="just">
              <a:lnSpc>
                <a:spcPct val="1246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chim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chỗ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âm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(cảm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thính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giác)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giọt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(hình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khối,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 nhận </a:t>
            </a:r>
            <a:r>
              <a:rPr sz="1800" spc="-5" dirty="0">
                <a:latin typeface="Times New Roman"/>
                <a:cs typeface="Times New Roman"/>
              </a:rPr>
              <a:t>bằng thị giác), </a:t>
            </a:r>
            <a:r>
              <a:rPr sz="1800" dirty="0">
                <a:latin typeface="Times New Roman"/>
                <a:cs typeface="Times New Roman"/>
              </a:rPr>
              <a:t>từng </a:t>
            </a:r>
            <a:r>
              <a:rPr sz="1800" spc="-5" dirty="0">
                <a:latin typeface="Times New Roman"/>
                <a:cs typeface="Times New Roman"/>
              </a:rPr>
              <a:t>giọt </a:t>
            </a:r>
            <a:r>
              <a:rPr sz="1800" dirty="0">
                <a:latin typeface="Times New Roman"/>
                <a:cs typeface="Times New Roman"/>
              </a:rPr>
              <a:t>ấy </a:t>
            </a:r>
            <a:r>
              <a:rPr sz="1800" spc="-5" dirty="0">
                <a:latin typeface="Times New Roman"/>
                <a:cs typeface="Times New Roman"/>
              </a:rPr>
              <a:t>lại </a:t>
            </a:r>
            <a:r>
              <a:rPr sz="1800" dirty="0">
                <a:latin typeface="Times New Roman"/>
                <a:cs typeface="Times New Roman"/>
              </a:rPr>
              <a:t>long </a:t>
            </a:r>
            <a:r>
              <a:rPr sz="1800" spc="-5" dirty="0">
                <a:latin typeface="Times New Roman"/>
                <a:cs typeface="Times New Roman"/>
              </a:rPr>
              <a:t>lanh </a:t>
            </a:r>
            <a:r>
              <a:rPr sz="1800" dirty="0">
                <a:latin typeface="Times New Roman"/>
                <a:cs typeface="Times New Roman"/>
              </a:rPr>
              <a:t>ánh sáng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màu </a:t>
            </a:r>
            <a:r>
              <a:rPr sz="1800" dirty="0">
                <a:latin typeface="Times New Roman"/>
                <a:cs typeface="Times New Roman"/>
              </a:rPr>
              <a:t>sắc, có thể </a:t>
            </a:r>
            <a:r>
              <a:rPr sz="1800" spc="-10" dirty="0">
                <a:latin typeface="Times New Roman"/>
                <a:cs typeface="Times New Roman"/>
              </a:rPr>
              <a:t>cảm </a:t>
            </a:r>
            <a:r>
              <a:rPr sz="1800" spc="-5" dirty="0">
                <a:latin typeface="Times New Roman"/>
                <a:cs typeface="Times New Roman"/>
              </a:rPr>
              <a:t>nhận </a:t>
            </a:r>
            <a:r>
              <a:rPr sz="1800" dirty="0">
                <a:latin typeface="Times New Roman"/>
                <a:cs typeface="Times New Roman"/>
              </a:rPr>
              <a:t> bằng xúc </a:t>
            </a:r>
            <a:r>
              <a:rPr sz="1800" spc="-5" dirty="0">
                <a:latin typeface="Times New Roman"/>
                <a:cs typeface="Times New Roman"/>
              </a:rPr>
              <a:t>giác “Tôi </a:t>
            </a:r>
            <a:r>
              <a:rPr sz="1800" dirty="0">
                <a:latin typeface="Times New Roman"/>
                <a:cs typeface="Times New Roman"/>
              </a:rPr>
              <a:t>đưa </a:t>
            </a:r>
            <a:r>
              <a:rPr sz="1800" spc="-5" dirty="0">
                <a:latin typeface="Times New Roman"/>
                <a:cs typeface="Times New Roman"/>
              </a:rPr>
              <a:t>tay </a:t>
            </a:r>
            <a:r>
              <a:rPr sz="1800" dirty="0">
                <a:latin typeface="Times New Roman"/>
                <a:cs typeface="Times New Roman"/>
              </a:rPr>
              <a:t>tôi </a:t>
            </a:r>
            <a:r>
              <a:rPr sz="1800" spc="-5" dirty="0">
                <a:latin typeface="Times New Roman"/>
                <a:cs typeface="Times New Roman"/>
              </a:rPr>
              <a:t>hứng”. Dù </a:t>
            </a:r>
            <a:r>
              <a:rPr sz="1800" dirty="0">
                <a:latin typeface="Times New Roman"/>
                <a:cs typeface="Times New Roman"/>
              </a:rPr>
              <a:t>hiểu </a:t>
            </a:r>
            <a:r>
              <a:rPr sz="1800" spc="-5" dirty="0">
                <a:latin typeface="Times New Roman"/>
                <a:cs typeface="Times New Roman"/>
              </a:rPr>
              <a:t>theo </a:t>
            </a:r>
            <a:r>
              <a:rPr sz="1800" dirty="0">
                <a:latin typeface="Times New Roman"/>
                <a:cs typeface="Times New Roman"/>
              </a:rPr>
              <a:t>cách nào </a:t>
            </a:r>
            <a:r>
              <a:rPr sz="1800" spc="-5" dirty="0">
                <a:latin typeface="Times New Roman"/>
                <a:cs typeface="Times New Roman"/>
              </a:rPr>
              <a:t>thì </a:t>
            </a:r>
            <a:r>
              <a:rPr sz="1800" dirty="0">
                <a:latin typeface="Times New Roman"/>
                <a:cs typeface="Times New Roman"/>
              </a:rPr>
              <a:t>hai </a:t>
            </a: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5" dirty="0">
                <a:latin typeface="Times New Roman"/>
                <a:cs typeface="Times New Roman"/>
              </a:rPr>
              <a:t>vẫn </a:t>
            </a:r>
            <a:r>
              <a:rPr sz="1800" spc="-5" dirty="0">
                <a:latin typeface="Times New Roman"/>
                <a:cs typeface="Times New Roman"/>
              </a:rPr>
              <a:t>thể hiện </a:t>
            </a:r>
            <a:r>
              <a:rPr sz="1800" dirty="0">
                <a:latin typeface="Times New Roman"/>
                <a:cs typeface="Times New Roman"/>
              </a:rPr>
              <a:t> cảm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sưa,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ngây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ngất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tác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xứ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Huế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muốn </a:t>
            </a:r>
            <a:r>
              <a:rPr sz="1800" dirty="0">
                <a:latin typeface="Times New Roman"/>
                <a:cs typeface="Times New Roman"/>
              </a:rPr>
              <a:t>hòa </a:t>
            </a:r>
            <a:r>
              <a:rPr sz="1800" spc="-5" dirty="0">
                <a:latin typeface="Times New Roman"/>
                <a:cs typeface="Times New Roman"/>
              </a:rPr>
              <a:t>vào thiên nhiên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trời </a:t>
            </a:r>
            <a:r>
              <a:rPr sz="1800" dirty="0">
                <a:latin typeface="Times New Roman"/>
                <a:cs typeface="Times New Roman"/>
              </a:rPr>
              <a:t>trong tâm </a:t>
            </a:r>
            <a:r>
              <a:rPr sz="1800" spc="-5" dirty="0">
                <a:latin typeface="Times New Roman"/>
                <a:cs typeface="Times New Roman"/>
              </a:rPr>
              <a:t>tưởng </a:t>
            </a:r>
            <a:r>
              <a:rPr sz="1800" dirty="0">
                <a:latin typeface="Times New Roman"/>
                <a:cs typeface="Times New Roman"/>
              </a:rPr>
              <a:t>giữa </a:t>
            </a:r>
            <a:r>
              <a:rPr sz="1800" spc="-5" dirty="0">
                <a:latin typeface="Times New Roman"/>
                <a:cs typeface="Times New Roman"/>
              </a:rPr>
              <a:t>mùa đông </a:t>
            </a:r>
            <a:r>
              <a:rPr sz="1800" dirty="0">
                <a:latin typeface="Times New Roman"/>
                <a:cs typeface="Times New Roman"/>
              </a:rPr>
              <a:t>giá lạnh </a:t>
            </a:r>
            <a:r>
              <a:rPr sz="1800" spc="-5" dirty="0">
                <a:latin typeface="Times New Roman"/>
                <a:cs typeface="Times New Roman"/>
              </a:rPr>
              <a:t>khiến </a:t>
            </a:r>
            <a:r>
              <a:rPr sz="1800" dirty="0">
                <a:latin typeface="Times New Roman"/>
                <a:cs typeface="Times New Roman"/>
              </a:rPr>
              <a:t>ta vô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 </a:t>
            </a:r>
            <a:r>
              <a:rPr sz="1800" spc="-5" dirty="0">
                <a:latin typeface="Times New Roman"/>
                <a:cs typeface="Times New Roman"/>
              </a:rPr>
              <a:t>khâm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phục.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+ Cảm </a:t>
            </a:r>
            <a:r>
              <a:rPr sz="1800" spc="-5" dirty="0">
                <a:latin typeface="Times New Roman"/>
                <a:cs typeface="Times New Roman"/>
              </a:rPr>
              <a:t>xúc trước </a:t>
            </a:r>
            <a:r>
              <a:rPr sz="1800" dirty="0">
                <a:latin typeface="Times New Roman"/>
                <a:cs typeface="Times New Roman"/>
              </a:rPr>
              <a:t>mùa </a:t>
            </a:r>
            <a:r>
              <a:rPr sz="1800" spc="-5" dirty="0">
                <a:latin typeface="Times New Roman"/>
                <a:cs typeface="Times New Roman"/>
              </a:rPr>
              <a:t>xuân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nước, </a:t>
            </a:r>
            <a:r>
              <a:rPr sz="1800" dirty="0">
                <a:latin typeface="Times New Roman"/>
                <a:cs typeface="Times New Roman"/>
              </a:rPr>
              <a:t>tác giả </a:t>
            </a:r>
            <a:r>
              <a:rPr sz="1800" spc="-5" dirty="0">
                <a:latin typeface="Times New Roman"/>
                <a:cs typeface="Times New Roman"/>
              </a:rPr>
              <a:t>hướng </a:t>
            </a:r>
            <a:r>
              <a:rPr sz="1800" dirty="0">
                <a:latin typeface="Times New Roman"/>
                <a:cs typeface="Times New Roman"/>
              </a:rPr>
              <a:t>tình cảm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mình đến </a:t>
            </a:r>
            <a:r>
              <a:rPr sz="1800" spc="-5" dirty="0">
                <a:latin typeface="Times New Roman"/>
                <a:cs typeface="Times New Roman"/>
              </a:rPr>
              <a:t>những con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cụ thể của quê </a:t>
            </a:r>
            <a:r>
              <a:rPr sz="1800" spc="-5" dirty="0">
                <a:latin typeface="Times New Roman"/>
                <a:cs typeface="Times New Roman"/>
              </a:rPr>
              <a:t>hương </a:t>
            </a:r>
            <a:r>
              <a:rPr sz="1800" dirty="0">
                <a:latin typeface="Times New Roman"/>
                <a:cs typeface="Times New Roman"/>
              </a:rPr>
              <a:t>dân tộc: các điệp từ “mùa </a:t>
            </a:r>
            <a:r>
              <a:rPr sz="1800" spc="-5" dirty="0">
                <a:latin typeface="Times New Roman"/>
                <a:cs typeface="Times New Roman"/>
              </a:rPr>
              <a:t>xuân”, </a:t>
            </a:r>
            <a:r>
              <a:rPr sz="1800" dirty="0">
                <a:latin typeface="Times New Roman"/>
                <a:cs typeface="Times New Roman"/>
              </a:rPr>
              <a:t>“lộc”, “người” có ý nghĩa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khái </a:t>
            </a:r>
            <a:r>
              <a:rPr sz="1800" spc="-5" dirty="0">
                <a:latin typeface="Times New Roman"/>
                <a:cs typeface="Times New Roman"/>
              </a:rPr>
              <a:t>quát </a:t>
            </a:r>
            <a:r>
              <a:rPr sz="180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cuộc sống, </a:t>
            </a:r>
            <a:r>
              <a:rPr sz="1800" dirty="0">
                <a:latin typeface="Times New Roman"/>
                <a:cs typeface="Times New Roman"/>
              </a:rPr>
              <a:t>chiến </a:t>
            </a:r>
            <a:r>
              <a:rPr sz="1800" spc="-10" dirty="0">
                <a:latin typeface="Times New Roman"/>
                <a:cs typeface="Times New Roman"/>
              </a:rPr>
              <a:t>đấu, </a:t>
            </a:r>
            <a:r>
              <a:rPr sz="1800" dirty="0">
                <a:latin typeface="Times New Roman"/>
                <a:cs typeface="Times New Roman"/>
              </a:rPr>
              <a:t>lao động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nhân dân; nghệ </a:t>
            </a:r>
            <a:r>
              <a:rPr sz="1800" spc="-5" dirty="0">
                <a:latin typeface="Times New Roman"/>
                <a:cs typeface="Times New Roman"/>
              </a:rPr>
              <a:t>thuật </a:t>
            </a:r>
            <a:r>
              <a:rPr sz="1800" dirty="0">
                <a:latin typeface="Times New Roman"/>
                <a:cs typeface="Times New Roman"/>
              </a:rPr>
              <a:t>lặp </a:t>
            </a:r>
            <a:r>
              <a:rPr sz="1800" spc="-5" dirty="0">
                <a:latin typeface="Times New Roman"/>
                <a:cs typeface="Times New Roman"/>
              </a:rPr>
              <a:t>cấu trúc </a:t>
            </a:r>
            <a:r>
              <a:rPr sz="1800" dirty="0">
                <a:latin typeface="Times New Roman"/>
                <a:cs typeface="Times New Roman"/>
              </a:rPr>
              <a:t>“tất </a:t>
            </a:r>
            <a:r>
              <a:rPr sz="1800" spc="-5" dirty="0">
                <a:latin typeface="Times New Roman"/>
                <a:cs typeface="Times New Roman"/>
              </a:rPr>
              <a:t>cả </a:t>
            </a:r>
            <a:r>
              <a:rPr sz="1800" dirty="0">
                <a:latin typeface="Times New Roman"/>
                <a:cs typeface="Times New Roman"/>
              </a:rPr>
              <a:t> như” 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sánh</a:t>
            </a:r>
            <a:r>
              <a:rPr sz="1800" dirty="0">
                <a:latin typeface="Times New Roman"/>
                <a:cs typeface="Times New Roman"/>
              </a:rPr>
              <a:t> trực tiếp</a:t>
            </a:r>
            <a:r>
              <a:rPr sz="1800" spc="-5" dirty="0">
                <a:latin typeface="Times New Roman"/>
                <a:cs typeface="Times New Roman"/>
              </a:rPr>
              <a:t> diễn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khẩn</a:t>
            </a:r>
            <a:r>
              <a:rPr sz="1800" dirty="0">
                <a:latin typeface="Times New Roman"/>
                <a:cs typeface="Times New Roman"/>
              </a:rPr>
              <a:t> trương,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ràng,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náo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nức.</a:t>
            </a:r>
          </a:p>
          <a:p>
            <a:pPr marL="12700" marR="698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+ Từ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5" dirty="0">
                <a:latin typeface="Times New Roman"/>
                <a:cs typeface="Times New Roman"/>
              </a:rPr>
              <a:t>cụ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nhà thơ </a:t>
            </a:r>
            <a:r>
              <a:rPr sz="1800" spc="-5" dirty="0">
                <a:latin typeface="Times New Roman"/>
                <a:cs typeface="Times New Roman"/>
              </a:rPr>
              <a:t>suy </a:t>
            </a:r>
            <a:r>
              <a:rPr sz="1800" dirty="0">
                <a:latin typeface="Times New Roman"/>
                <a:cs typeface="Times New Roman"/>
              </a:rPr>
              <a:t>ngẫm </a:t>
            </a:r>
            <a:r>
              <a:rPr sz="1800" spc="-5" dirty="0">
                <a:latin typeface="Times New Roman"/>
                <a:cs typeface="Times New Roman"/>
              </a:rPr>
              <a:t>về đất nước </a:t>
            </a:r>
            <a:r>
              <a:rPr sz="1800" dirty="0">
                <a:latin typeface="Times New Roman"/>
                <a:cs typeface="Times New Roman"/>
              </a:rPr>
              <a:t>trong cảm </a:t>
            </a:r>
            <a:r>
              <a:rPr sz="1800" spc="-5" dirty="0">
                <a:latin typeface="Times New Roman"/>
                <a:cs typeface="Times New Roman"/>
              </a:rPr>
              <a:t>nhận khái quát 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nhìn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suốt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chiều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lịch</a:t>
            </a:r>
            <a:r>
              <a:rPr sz="1800" spc="-5" dirty="0">
                <a:latin typeface="Times New Roman"/>
                <a:cs typeface="Times New Roman"/>
              </a:rPr>
              <a:t> sử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 </a:t>
            </a:r>
            <a:r>
              <a:rPr sz="1800" spc="-5" dirty="0">
                <a:latin typeface="Times New Roman"/>
                <a:cs typeface="Times New Roman"/>
              </a:rPr>
              <a:t>vừa tự</a:t>
            </a:r>
            <a:r>
              <a:rPr sz="1800" dirty="0">
                <a:latin typeface="Times New Roman"/>
                <a:cs typeface="Times New Roman"/>
              </a:rPr>
              <a:t> hào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dirty="0">
                <a:latin typeface="Times New Roman"/>
                <a:cs typeface="Times New Roman"/>
              </a:rPr>
              <a:t> như vì </a:t>
            </a:r>
            <a:r>
              <a:rPr sz="1800" spc="-5" dirty="0">
                <a:latin typeface="Times New Roman"/>
                <a:cs typeface="Times New Roman"/>
              </a:rPr>
              <a:t>sao....)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 algn="just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Khát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vọng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đời:</a:t>
            </a:r>
          </a:p>
          <a:p>
            <a:pPr marL="12700" marR="7620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Nhà </a:t>
            </a:r>
            <a:r>
              <a:rPr sz="1800" dirty="0">
                <a:latin typeface="Times New Roman"/>
                <a:cs typeface="Times New Roman"/>
              </a:rPr>
              <a:t>thơ tâm niệm về mùa </a:t>
            </a:r>
            <a:r>
              <a:rPr sz="1800" spc="-10" dirty="0">
                <a:latin typeface="Times New Roman"/>
                <a:cs typeface="Times New Roman"/>
              </a:rPr>
              <a:t>xuân </a:t>
            </a:r>
            <a:r>
              <a:rPr sz="1800" dirty="0">
                <a:latin typeface="Times New Roman"/>
                <a:cs typeface="Times New Roman"/>
              </a:rPr>
              <a:t>riêng của mỗi cuộc </a:t>
            </a:r>
            <a:r>
              <a:rPr sz="1800" spc="-5" dirty="0">
                <a:latin typeface="Times New Roman"/>
                <a:cs typeface="Times New Roman"/>
              </a:rPr>
              <a:t>đời với khát </a:t>
            </a:r>
            <a:r>
              <a:rPr sz="1800" dirty="0">
                <a:latin typeface="Times New Roman"/>
                <a:cs typeface="Times New Roman"/>
              </a:rPr>
              <a:t>vọng hòa nhập và dâng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-5" dirty="0">
                <a:latin typeface="Times New Roman"/>
                <a:cs typeface="Times New Roman"/>
              </a:rPr>
              <a:t> 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nước: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làm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chim </a:t>
            </a:r>
            <a:r>
              <a:rPr sz="1800" spc="-5" dirty="0">
                <a:latin typeface="Times New Roman"/>
                <a:cs typeface="Times New Roman"/>
              </a:rPr>
              <a:t>hót,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5"/>
              </a:spcBef>
              <a:buChar char="-"/>
              <a:tabLst>
                <a:tab pos="149225" algn="l"/>
              </a:tabLst>
            </a:pP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thơ 5 chữ mang âm </a:t>
            </a:r>
            <a:r>
              <a:rPr sz="1800" spc="-5" dirty="0">
                <a:latin typeface="Times New Roman"/>
                <a:cs typeface="Times New Roman"/>
              </a:rPr>
              <a:t>hưởng </a:t>
            </a:r>
            <a:r>
              <a:rPr sz="1800" dirty="0">
                <a:latin typeface="Times New Roman"/>
                <a:cs typeface="Times New Roman"/>
              </a:rPr>
              <a:t>gần gũi </a:t>
            </a:r>
            <a:r>
              <a:rPr sz="1800" spc="-5" dirty="0">
                <a:latin typeface="Times New Roman"/>
                <a:cs typeface="Times New Roman"/>
              </a:rPr>
              <a:t>với dân </a:t>
            </a:r>
            <a:r>
              <a:rPr sz="1800" dirty="0">
                <a:latin typeface="Times New Roman"/>
                <a:cs typeface="Times New Roman"/>
              </a:rPr>
              <a:t>ca; hình ảnh thơ tự </a:t>
            </a:r>
            <a:r>
              <a:rPr sz="1800" spc="-5" dirty="0">
                <a:latin typeface="Times New Roman"/>
                <a:cs typeface="Times New Roman"/>
              </a:rPr>
              <a:t>nhiên, </a:t>
            </a:r>
            <a:r>
              <a:rPr sz="1800" dirty="0">
                <a:latin typeface="Times New Roman"/>
                <a:cs typeface="Times New Roman"/>
              </a:rPr>
              <a:t>giản </a:t>
            </a:r>
            <a:r>
              <a:rPr sz="1800" spc="-5" dirty="0">
                <a:latin typeface="Times New Roman"/>
                <a:cs typeface="Times New Roman"/>
              </a:rPr>
              <a:t>dị, </a:t>
            </a:r>
            <a:r>
              <a:rPr sz="1800" dirty="0">
                <a:latin typeface="Times New Roman"/>
                <a:cs typeface="Times New Roman"/>
              </a:rPr>
              <a:t>giàu ý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trưng;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nhạc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điệu;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biện</a:t>
            </a: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pháp tu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từ;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cấu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tứ</a:t>
            </a:r>
            <a:r>
              <a:rPr sz="1800" dirty="0">
                <a:latin typeface="Times New Roman"/>
                <a:cs typeface="Times New Roman"/>
              </a:rPr>
              <a:t> chặt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chẽ;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giọng </a:t>
            </a:r>
            <a:r>
              <a:rPr sz="1800" dirty="0">
                <a:latin typeface="Times New Roman"/>
                <a:cs typeface="Times New Roman"/>
              </a:rPr>
              <a:t>điệu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linh</a:t>
            </a:r>
            <a:r>
              <a:rPr sz="1800" spc="-5" dirty="0">
                <a:latin typeface="Times New Roman"/>
                <a:cs typeface="Times New Roman"/>
              </a:rPr>
              <a:t> hoạt...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=&gt;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10" dirty="0">
                <a:latin typeface="Times New Roman"/>
                <a:cs typeface="Times New Roman"/>
              </a:rPr>
              <a:t>sự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đánh </a:t>
            </a:r>
            <a:r>
              <a:rPr sz="1800" spc="-5" dirty="0">
                <a:latin typeface="Times New Roman"/>
                <a:cs typeface="Times New Roman"/>
              </a:rPr>
              <a:t>giá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vẹn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bệnh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tật,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ốm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thậm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chết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kề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cận.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lĩnh,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5" dirty="0">
                <a:latin typeface="Times New Roman"/>
                <a:cs typeface="Times New Roman"/>
              </a:rPr>
              <a:t> yêu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sống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liệt,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khát</a:t>
            </a:r>
            <a:r>
              <a:rPr sz="1800" dirty="0">
                <a:latin typeface="Times New Roman"/>
                <a:cs typeface="Times New Roman"/>
              </a:rPr>
              <a:t> vọng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đẹp.</a:t>
            </a:r>
          </a:p>
          <a:p>
            <a:pPr marL="184150" indent="-172085">
              <a:lnSpc>
                <a:spcPct val="100000"/>
              </a:lnSpc>
              <a:spcBef>
                <a:spcPts val="530"/>
              </a:spcBef>
              <a:buChar char="*"/>
              <a:tabLst>
                <a:tab pos="184785" algn="l"/>
              </a:tabLst>
            </a:pPr>
            <a:r>
              <a:rPr sz="1800" dirty="0">
                <a:latin typeface="Times New Roman"/>
                <a:cs typeface="Times New Roman"/>
              </a:rPr>
              <a:t>Khẳng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 luận.</a:t>
            </a:r>
            <a:endParaRPr sz="1800" dirty="0">
              <a:latin typeface="Times New Roman"/>
              <a:cs typeface="Times New Roman"/>
            </a:endParaRPr>
          </a:p>
          <a:p>
            <a:pPr marL="184785" indent="-172720">
              <a:lnSpc>
                <a:spcPct val="100000"/>
              </a:lnSpc>
              <a:spcBef>
                <a:spcPts val="540"/>
              </a:spcBef>
              <a:buFont typeface="Times New Roman"/>
              <a:buChar char="*"/>
              <a:tabLst>
                <a:tab pos="185420" algn="l"/>
              </a:tabLst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viết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Tham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khảo: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indent="173990" algn="just">
              <a:lnSpc>
                <a:spcPct val="124600"/>
              </a:lnSpc>
              <a:spcBef>
                <a:spcPts val="95"/>
              </a:spcBef>
            </a:pPr>
            <a:r>
              <a:rPr sz="1800" spc="-10" dirty="0">
                <a:latin typeface="Times New Roman"/>
                <a:cs typeface="Times New Roman"/>
              </a:rPr>
              <a:t>Nếu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chọn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sống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cống hiến cho </a:t>
            </a:r>
            <a:r>
              <a:rPr sz="1800" spc="-5" dirty="0">
                <a:latin typeface="Times New Roman"/>
                <a:cs typeface="Times New Roman"/>
              </a:rPr>
              <a:t>cuộc đời </a:t>
            </a:r>
            <a:r>
              <a:rPr sz="1800" dirty="0">
                <a:latin typeface="Times New Roman"/>
                <a:cs typeface="Times New Roman"/>
              </a:rPr>
              <a:t>này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tiếng lòng </a:t>
            </a:r>
            <a:r>
              <a:rPr sz="1800" spc="-5" dirty="0">
                <a:latin typeface="Times New Roman"/>
                <a:cs typeface="Times New Roman"/>
              </a:rPr>
              <a:t>đẹp </a:t>
            </a:r>
            <a:r>
              <a:rPr sz="1800" dirty="0">
                <a:latin typeface="Times New Roman"/>
                <a:cs typeface="Times New Roman"/>
              </a:rPr>
              <a:t>đẽ, </a:t>
            </a:r>
            <a:r>
              <a:rPr sz="1800" spc="-5" dirty="0">
                <a:latin typeface="Times New Roman"/>
                <a:cs typeface="Times New Roman"/>
              </a:rPr>
              <a:t>những mảng sáng </a:t>
            </a:r>
            <a:r>
              <a:rPr sz="1800" dirty="0">
                <a:latin typeface="Times New Roman"/>
                <a:cs typeface="Times New Roman"/>
              </a:rPr>
              <a:t>cao thượng trong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 hồn của các thi </a:t>
            </a:r>
            <a:r>
              <a:rPr sz="1800" spc="-5" dirty="0">
                <a:latin typeface="Times New Roman"/>
                <a:cs typeface="Times New Roman"/>
              </a:rPr>
              <a:t>nhân. </a:t>
            </a:r>
            <a:r>
              <a:rPr sz="1800" dirty="0">
                <a:latin typeface="Times New Roman"/>
                <a:cs typeface="Times New Roman"/>
              </a:rPr>
              <a:t>Bài thơ “Mùa xuân nho </a:t>
            </a:r>
            <a:r>
              <a:rPr sz="1800" spc="5" dirty="0">
                <a:latin typeface="Times New Roman"/>
                <a:cs typeface="Times New Roman"/>
              </a:rPr>
              <a:t>nhỏ”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nhà thơ </a:t>
            </a:r>
            <a:r>
              <a:rPr sz="1800" dirty="0">
                <a:latin typeface="Times New Roman"/>
                <a:cs typeface="Times New Roman"/>
              </a:rPr>
              <a:t>Thanh Hải </a:t>
            </a:r>
            <a:r>
              <a:rPr sz="1800" spc="-5" dirty="0">
                <a:latin typeface="Times New Roman"/>
                <a:cs typeface="Times New Roman"/>
              </a:rPr>
              <a:t>xứng đáng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 ý nghĩa cao </a:t>
            </a:r>
            <a:r>
              <a:rPr sz="1800" spc="5" dirty="0">
                <a:latin typeface="Times New Roman"/>
                <a:cs typeface="Times New Roman"/>
              </a:rPr>
              <a:t>đẹp </a:t>
            </a:r>
            <a:r>
              <a:rPr sz="1800" dirty="0">
                <a:latin typeface="Times New Roman"/>
                <a:cs typeface="Times New Roman"/>
              </a:rPr>
              <a:t>ấy. </a:t>
            </a:r>
            <a:r>
              <a:rPr sz="1800" spc="-5" dirty="0">
                <a:latin typeface="Times New Roman"/>
                <a:cs typeface="Times New Roman"/>
              </a:rPr>
              <a:t>Sách </a:t>
            </a:r>
            <a:r>
              <a:rPr sz="1800" dirty="0">
                <a:latin typeface="Times New Roman"/>
                <a:cs typeface="Times New Roman"/>
              </a:rPr>
              <a:t>Bồi </a:t>
            </a:r>
            <a:r>
              <a:rPr sz="1800" spc="-5" dirty="0">
                <a:latin typeface="Times New Roman"/>
                <a:cs typeface="Times New Roman"/>
              </a:rPr>
              <a:t>dưỡng Ngữ </a:t>
            </a:r>
            <a:r>
              <a:rPr sz="1800" dirty="0">
                <a:latin typeface="Times New Roman"/>
                <a:cs typeface="Times New Roman"/>
              </a:rPr>
              <a:t>văn 9 (Nhà </a:t>
            </a:r>
            <a:r>
              <a:rPr sz="1800" spc="-5" dirty="0">
                <a:latin typeface="Times New Roman"/>
                <a:cs typeface="Times New Roman"/>
              </a:rPr>
              <a:t>xuất </a:t>
            </a:r>
            <a:r>
              <a:rPr sz="1800" dirty="0">
                <a:latin typeface="Times New Roman"/>
                <a:cs typeface="Times New Roman"/>
              </a:rPr>
              <a:t>bản </a:t>
            </a:r>
            <a:r>
              <a:rPr sz="1800" spc="-5" dirty="0">
                <a:latin typeface="Times New Roman"/>
                <a:cs typeface="Times New Roman"/>
              </a:rPr>
              <a:t>Giáo dục, 2008)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viết: “Bài thơ </a:t>
            </a:r>
            <a:r>
              <a:rPr sz="1800" spc="-10" dirty="0">
                <a:latin typeface="Times New Roman"/>
                <a:cs typeface="Times New Roman"/>
              </a:rPr>
              <a:t>Mùa </a:t>
            </a:r>
            <a:r>
              <a:rPr sz="1800" spc="-5" dirty="0">
                <a:latin typeface="Times New Roman"/>
                <a:cs typeface="Times New Roman"/>
              </a:rPr>
              <a:t>xuân </a:t>
            </a:r>
            <a:r>
              <a:rPr sz="1800" dirty="0">
                <a:latin typeface="Times New Roman"/>
                <a:cs typeface="Times New Roman"/>
              </a:rPr>
              <a:t>nho </a:t>
            </a:r>
            <a:r>
              <a:rPr sz="1800" spc="5" dirty="0">
                <a:latin typeface="Times New Roman"/>
                <a:cs typeface="Times New Roman"/>
              </a:rPr>
              <a:t>nhỏ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tiếng lòng </a:t>
            </a:r>
            <a:r>
              <a:rPr sz="1800" spc="-5" dirty="0">
                <a:latin typeface="Times New Roman"/>
                <a:cs typeface="Times New Roman"/>
              </a:rPr>
              <a:t>tha </a:t>
            </a:r>
            <a:r>
              <a:rPr sz="1800" dirty="0">
                <a:latin typeface="Times New Roman"/>
                <a:cs typeface="Times New Roman"/>
              </a:rPr>
              <a:t>thiết yêu mến và </a:t>
            </a:r>
            <a:r>
              <a:rPr sz="1800" spc="-5" dirty="0">
                <a:latin typeface="Times New Roman"/>
                <a:cs typeface="Times New Roman"/>
              </a:rPr>
              <a:t>gắn </a:t>
            </a:r>
            <a:r>
              <a:rPr sz="1800" dirty="0">
                <a:latin typeface="Times New Roman"/>
                <a:cs typeface="Times New Roman"/>
              </a:rPr>
              <a:t>bó với </a:t>
            </a:r>
            <a:r>
              <a:rPr sz="1800" spc="-1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nước,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cuộc </a:t>
            </a:r>
            <a:r>
              <a:rPr sz="1800" spc="-5" dirty="0">
                <a:latin typeface="Times New Roman"/>
                <a:cs typeface="Times New Roman"/>
              </a:rPr>
              <a:t>đời; thể </a:t>
            </a:r>
            <a:r>
              <a:rPr sz="1800" dirty="0">
                <a:latin typeface="Times New Roman"/>
                <a:cs typeface="Times New Roman"/>
              </a:rPr>
              <a:t>hiện </a:t>
            </a:r>
            <a:r>
              <a:rPr sz="1800" spc="-5" dirty="0">
                <a:latin typeface="Times New Roman"/>
                <a:cs typeface="Times New Roman"/>
              </a:rPr>
              <a:t>ước nguyện </a:t>
            </a:r>
            <a:r>
              <a:rPr sz="1800" dirty="0">
                <a:latin typeface="Times New Roman"/>
                <a:cs typeface="Times New Roman"/>
              </a:rPr>
              <a:t>chân thành của nhà thơ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cống hiến cho </a:t>
            </a:r>
            <a:r>
              <a:rPr sz="1800" spc="-5" dirty="0">
                <a:latin typeface="Times New Roman"/>
                <a:cs typeface="Times New Roman"/>
              </a:rPr>
              <a:t>đất nước, </a:t>
            </a:r>
            <a:r>
              <a:rPr sz="1800" dirty="0">
                <a:latin typeface="Times New Roman"/>
                <a:cs typeface="Times New Roman"/>
              </a:rPr>
              <a:t> góp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nho nhỏ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mình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dirty="0">
                <a:latin typeface="Times New Roman"/>
                <a:cs typeface="Times New Roman"/>
              </a:rPr>
              <a:t> lớn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cuộc </a:t>
            </a:r>
            <a:r>
              <a:rPr sz="1800" dirty="0">
                <a:latin typeface="Times New Roman"/>
                <a:cs typeface="Times New Roman"/>
              </a:rPr>
              <a:t>đời.”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2700" marR="5080" indent="173990" algn="just">
              <a:lnSpc>
                <a:spcPct val="124600"/>
              </a:lnSpc>
            </a:pPr>
            <a:r>
              <a:rPr sz="1800" spc="-5" dirty="0">
                <a:latin typeface="Times New Roman"/>
                <a:cs typeface="Times New Roman"/>
              </a:rPr>
              <a:t>Bài </a:t>
            </a:r>
            <a:r>
              <a:rPr sz="1800" dirty="0">
                <a:latin typeface="Times New Roman"/>
                <a:cs typeface="Times New Roman"/>
              </a:rPr>
              <a:t>thơ ra đời năm 1980. </a:t>
            </a:r>
            <a:r>
              <a:rPr sz="1800" spc="-5" dirty="0">
                <a:latin typeface="Times New Roman"/>
                <a:cs typeface="Times New Roman"/>
              </a:rPr>
              <a:t>Đó là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thời </a:t>
            </a:r>
            <a:r>
              <a:rPr sz="1800" spc="-5" dirty="0">
                <a:latin typeface="Times New Roman"/>
                <a:cs typeface="Times New Roman"/>
              </a:rPr>
              <a:t>điểm </a:t>
            </a:r>
            <a:r>
              <a:rPr sz="1800" dirty="0">
                <a:latin typeface="Times New Roman"/>
                <a:cs typeface="Times New Roman"/>
              </a:rPr>
              <a:t>vô cùng nhạy </a:t>
            </a:r>
            <a:r>
              <a:rPr sz="1800" spc="-5" dirty="0">
                <a:latin typeface="Times New Roman"/>
                <a:cs typeface="Times New Roman"/>
              </a:rPr>
              <a:t>cảm. Khi đó, Thanh </a:t>
            </a:r>
            <a:r>
              <a:rPr sz="1800" dirty="0">
                <a:latin typeface="Times New Roman"/>
                <a:cs typeface="Times New Roman"/>
              </a:rPr>
              <a:t>Hải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 nằm </a:t>
            </a:r>
            <a:r>
              <a:rPr sz="1800" spc="-5" dirty="0">
                <a:latin typeface="Times New Roman"/>
                <a:cs typeface="Times New Roman"/>
              </a:rPr>
              <a:t>viện </a:t>
            </a:r>
            <a:r>
              <a:rPr sz="1800" spc="-10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điều trị một </a:t>
            </a:r>
            <a:r>
              <a:rPr sz="1800" spc="-10" dirty="0">
                <a:latin typeface="Times New Roman"/>
                <a:cs typeface="Times New Roman"/>
              </a:rPr>
              <a:t>căn </a:t>
            </a:r>
            <a:r>
              <a:rPr sz="1800" dirty="0">
                <a:latin typeface="Times New Roman"/>
                <a:cs typeface="Times New Roman"/>
              </a:rPr>
              <a:t>bệnh </a:t>
            </a:r>
            <a:r>
              <a:rPr sz="1800" spc="-5" dirty="0">
                <a:latin typeface="Times New Roman"/>
                <a:cs typeface="Times New Roman"/>
              </a:rPr>
              <a:t>hiểm nghèo </a:t>
            </a:r>
            <a:r>
              <a:rPr sz="1800" dirty="0">
                <a:latin typeface="Times New Roman"/>
                <a:cs typeface="Times New Roman"/>
              </a:rPr>
              <a:t>và không </a:t>
            </a:r>
            <a:r>
              <a:rPr sz="1800" spc="-5" dirty="0">
                <a:latin typeface="Times New Roman"/>
                <a:cs typeface="Times New Roman"/>
              </a:rPr>
              <a:t>lâu sau </a:t>
            </a:r>
            <a:r>
              <a:rPr sz="1800" dirty="0">
                <a:latin typeface="Times New Roman"/>
                <a:cs typeface="Times New Roman"/>
              </a:rPr>
              <a:t>khi </a:t>
            </a:r>
            <a:r>
              <a:rPr sz="1800" spc="-5" dirty="0">
                <a:latin typeface="Times New Roman"/>
                <a:cs typeface="Times New Roman"/>
              </a:rPr>
              <a:t>sáng </a:t>
            </a:r>
            <a:r>
              <a:rPr sz="1800" dirty="0">
                <a:latin typeface="Times New Roman"/>
                <a:cs typeface="Times New Roman"/>
              </a:rPr>
              <a:t>tác bài thơ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 </a:t>
            </a:r>
            <a:r>
              <a:rPr sz="1800" spc="-5" dirty="0">
                <a:latin typeface="Times New Roman"/>
                <a:cs typeface="Times New Roman"/>
              </a:rPr>
              <a:t>nhà </a:t>
            </a:r>
            <a:r>
              <a:rPr sz="1800" dirty="0">
                <a:latin typeface="Times New Roman"/>
                <a:cs typeface="Times New Roman"/>
              </a:rPr>
              <a:t>thơ đã </a:t>
            </a:r>
            <a:r>
              <a:rPr sz="1800" spc="-5" dirty="0">
                <a:latin typeface="Times New Roman"/>
                <a:cs typeface="Times New Roman"/>
              </a:rPr>
              <a:t>vĩnh </a:t>
            </a:r>
            <a:r>
              <a:rPr sz="1800" dirty="0">
                <a:latin typeface="Times New Roman"/>
                <a:cs typeface="Times New Roman"/>
              </a:rPr>
              <a:t>viễn lìa bỏ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mùa xuân khác nữa của </a:t>
            </a:r>
            <a:r>
              <a:rPr sz="1800" spc="-5" dirty="0">
                <a:latin typeface="Times New Roman"/>
                <a:cs typeface="Times New Roman"/>
              </a:rPr>
              <a:t>cuộc đời mình. </a:t>
            </a:r>
            <a:r>
              <a:rPr sz="1800" spc="-10" dirty="0">
                <a:latin typeface="Times New Roman"/>
                <a:cs typeface="Times New Roman"/>
              </a:rPr>
              <a:t>Năm </a:t>
            </a:r>
            <a:r>
              <a:rPr sz="1800" dirty="0">
                <a:latin typeface="Times New Roman"/>
                <a:cs typeface="Times New Roman"/>
              </a:rPr>
              <a:t>1980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 </a:t>
            </a:r>
            <a:r>
              <a:rPr sz="1800" spc="-5" dirty="0">
                <a:latin typeface="Times New Roman"/>
                <a:cs typeface="Times New Roman"/>
              </a:rPr>
              <a:t>là năm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đang gặp </a:t>
            </a:r>
            <a:r>
              <a:rPr sz="1800" spc="-5" dirty="0">
                <a:latin typeface="Times New Roman"/>
                <a:cs typeface="Times New Roman"/>
              </a:rPr>
              <a:t>nhiều </a:t>
            </a:r>
            <a:r>
              <a:rPr sz="1800" dirty="0">
                <a:latin typeface="Times New Roman"/>
                <a:cs typeface="Times New Roman"/>
              </a:rPr>
              <a:t>khó khăn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công cuộc </a:t>
            </a:r>
            <a:r>
              <a:rPr sz="1800" spc="-5" dirty="0">
                <a:latin typeface="Times New Roman"/>
                <a:cs typeface="Times New Roman"/>
              </a:rPr>
              <a:t>bảo </a:t>
            </a:r>
            <a:r>
              <a:rPr sz="1800" dirty="0">
                <a:latin typeface="Times New Roman"/>
                <a:cs typeface="Times New Roman"/>
              </a:rPr>
              <a:t>vệ và xây </a:t>
            </a:r>
            <a:r>
              <a:rPr sz="1800" spc="-5" dirty="0">
                <a:latin typeface="Times New Roman"/>
                <a:cs typeface="Times New Roman"/>
              </a:rPr>
              <a:t>dựng </a:t>
            </a:r>
            <a:r>
              <a:rPr sz="1800" dirty="0">
                <a:latin typeface="Times New Roman"/>
                <a:cs typeface="Times New Roman"/>
              </a:rPr>
              <a:t>Tổ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quốc. Trong </a:t>
            </a:r>
            <a:r>
              <a:rPr sz="1800" spc="-10" dirty="0">
                <a:latin typeface="Times New Roman"/>
                <a:cs typeface="Times New Roman"/>
              </a:rPr>
              <a:t>hoàn </a:t>
            </a:r>
            <a:r>
              <a:rPr sz="1800" dirty="0">
                <a:latin typeface="Times New Roman"/>
                <a:cs typeface="Times New Roman"/>
              </a:rPr>
              <a:t>cảnh </a:t>
            </a:r>
            <a:r>
              <a:rPr sz="1800" spc="-5" dirty="0">
                <a:latin typeface="Times New Roman"/>
                <a:cs typeface="Times New Roman"/>
              </a:rPr>
              <a:t>ấy, bài thơ </a:t>
            </a:r>
            <a:r>
              <a:rPr sz="1800" dirty="0">
                <a:latin typeface="Times New Roman"/>
                <a:cs typeface="Times New Roman"/>
              </a:rPr>
              <a:t>“Mùa xuân </a:t>
            </a:r>
            <a:r>
              <a:rPr sz="1800" spc="-5" dirty="0">
                <a:latin typeface="Times New Roman"/>
                <a:cs typeface="Times New Roman"/>
              </a:rPr>
              <a:t>nho </a:t>
            </a:r>
            <a:r>
              <a:rPr sz="1800" dirty="0">
                <a:latin typeface="Times New Roman"/>
                <a:cs typeface="Times New Roman"/>
              </a:rPr>
              <a:t>nhỏ” của </a:t>
            </a:r>
            <a:r>
              <a:rPr sz="1800" spc="-5" dirty="0">
                <a:latin typeface="Times New Roman"/>
                <a:cs typeface="Times New Roman"/>
              </a:rPr>
              <a:t>Thanh </a:t>
            </a:r>
            <a:r>
              <a:rPr sz="1800" dirty="0">
                <a:latin typeface="Times New Roman"/>
                <a:cs typeface="Times New Roman"/>
              </a:rPr>
              <a:t>Hải ra </a:t>
            </a:r>
            <a:r>
              <a:rPr sz="1800" spc="-5" dirty="0">
                <a:latin typeface="Times New Roman"/>
                <a:cs typeface="Times New Roman"/>
              </a:rPr>
              <a:t>đời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hiện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hứng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đất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hào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bước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lên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“Mùa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nhỏ”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indent="229870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Mở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vẽ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xứ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Huế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tươi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mát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5" dirty="0">
                <a:latin typeface="Times New Roman"/>
                <a:cs typeface="Times New Roman"/>
              </a:rPr>
              <a:t> đẽ.</a:t>
            </a:r>
            <a:endParaRPr sz="1800">
              <a:latin typeface="Times New Roman"/>
              <a:cs typeface="Times New Roman"/>
            </a:endParaRPr>
          </a:p>
          <a:p>
            <a:pPr marL="12700" marR="5852795">
              <a:lnSpc>
                <a:spcPts val="2700"/>
              </a:lnSpc>
              <a:spcBef>
                <a:spcPts val="165"/>
              </a:spcBef>
            </a:pPr>
            <a:r>
              <a:rPr sz="1800" i="1" dirty="0">
                <a:latin typeface="Times New Roman"/>
                <a:cs typeface="Times New Roman"/>
              </a:rPr>
              <a:t>Mọc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giữa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dòng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sông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xanh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Một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bông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tím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biếc</a:t>
            </a:r>
            <a:endParaRPr sz="1800">
              <a:latin typeface="Times New Roman"/>
              <a:cs typeface="Times New Roman"/>
            </a:endParaRPr>
          </a:p>
          <a:p>
            <a:pPr marL="12700" marR="6014085">
              <a:lnSpc>
                <a:spcPts val="2690"/>
              </a:lnSpc>
            </a:pPr>
            <a:r>
              <a:rPr sz="1800" i="1" spc="-5" dirty="0">
                <a:latin typeface="Times New Roman"/>
                <a:cs typeface="Times New Roman"/>
              </a:rPr>
              <a:t>Ơi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chim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chiền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chiện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Hót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</a:t>
            </a:r>
            <a:r>
              <a:rPr sz="1800" i="1" spc="-5" dirty="0">
                <a:latin typeface="Times New Roman"/>
                <a:cs typeface="Times New Roman"/>
              </a:rPr>
              <a:t> mà </a:t>
            </a:r>
            <a:r>
              <a:rPr sz="1800" i="1" dirty="0">
                <a:latin typeface="Times New Roman"/>
                <a:cs typeface="Times New Roman"/>
              </a:rPr>
              <a:t>vang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trời</a:t>
            </a:r>
            <a:endParaRPr sz="1800">
              <a:latin typeface="Times New Roman"/>
              <a:cs typeface="Times New Roman"/>
            </a:endParaRPr>
          </a:p>
          <a:p>
            <a:pPr marL="242570" algn="just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vài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nét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phác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tranh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quê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hương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khoảng không </a:t>
            </a:r>
            <a:r>
              <a:rPr sz="1800" spc="-5" dirty="0">
                <a:latin typeface="Times New Roman"/>
                <a:cs typeface="Times New Roman"/>
              </a:rPr>
              <a:t>gian </a:t>
            </a:r>
            <a:r>
              <a:rPr sz="1800" dirty="0">
                <a:latin typeface="Times New Roman"/>
                <a:cs typeface="Times New Roman"/>
              </a:rPr>
              <a:t>khoáng đạt, </a:t>
            </a:r>
            <a:r>
              <a:rPr sz="1800" spc="-5" dirty="0">
                <a:latin typeface="Times New Roman"/>
                <a:cs typeface="Times New Roman"/>
              </a:rPr>
              <a:t>cao </a:t>
            </a:r>
            <a:r>
              <a:rPr sz="1800" dirty="0">
                <a:latin typeface="Times New Roman"/>
                <a:cs typeface="Times New Roman"/>
              </a:rPr>
              <a:t>rộng, </a:t>
            </a:r>
            <a:r>
              <a:rPr sz="1800" spc="-5" dirty="0">
                <a:latin typeface="Times New Roman"/>
                <a:cs typeface="Times New Roman"/>
              </a:rPr>
              <a:t>êm </a:t>
            </a:r>
            <a:r>
              <a:rPr sz="1800" dirty="0">
                <a:latin typeface="Times New Roman"/>
                <a:cs typeface="Times New Roman"/>
              </a:rPr>
              <a:t>dịu và đầy </a:t>
            </a:r>
            <a:r>
              <a:rPr sz="1800" spc="-5" dirty="0">
                <a:latin typeface="Times New Roman"/>
                <a:cs typeface="Times New Roman"/>
              </a:rPr>
              <a:t>chất thơ. Bức </a:t>
            </a:r>
            <a:r>
              <a:rPr sz="1800" dirty="0">
                <a:latin typeface="Times New Roman"/>
                <a:cs typeface="Times New Roman"/>
              </a:rPr>
              <a:t>tranh ấy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mở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 bằng chiều </a:t>
            </a:r>
            <a:r>
              <a:rPr sz="1800" spc="-5" dirty="0">
                <a:latin typeface="Times New Roman"/>
                <a:cs typeface="Times New Roman"/>
              </a:rPr>
              <a:t>dài </a:t>
            </a:r>
            <a:r>
              <a:rPr sz="1800" dirty="0">
                <a:latin typeface="Times New Roman"/>
                <a:cs typeface="Times New Roman"/>
              </a:rPr>
              <a:t>của dòng sông, chiều </a:t>
            </a:r>
            <a:r>
              <a:rPr sz="1800" spc="-5" dirty="0">
                <a:latin typeface="Times New Roman"/>
                <a:cs typeface="Times New Roman"/>
              </a:rPr>
              <a:t>cao của bầu </a:t>
            </a:r>
            <a:r>
              <a:rPr sz="1800" dirty="0">
                <a:latin typeface="Times New Roman"/>
                <a:cs typeface="Times New Roman"/>
              </a:rPr>
              <a:t>trời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chiều </a:t>
            </a:r>
            <a:r>
              <a:rPr sz="1800" spc="-5" dirty="0">
                <a:latin typeface="Times New Roman"/>
                <a:cs typeface="Times New Roman"/>
              </a:rPr>
              <a:t>sâu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cảm xúc. Bức </a:t>
            </a:r>
            <a:r>
              <a:rPr sz="1800" dirty="0">
                <a:latin typeface="Times New Roman"/>
                <a:cs typeface="Times New Roman"/>
              </a:rPr>
              <a:t> tranh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trộn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dòng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 có </a:t>
            </a:r>
            <a:r>
              <a:rPr sz="1800" spc="-5" dirty="0">
                <a:latin typeface="Times New Roman"/>
                <a:cs typeface="Times New Roman"/>
              </a:rPr>
              <a:t>lẽ là sắc </a:t>
            </a:r>
            <a:r>
              <a:rPr sz="1800" dirty="0">
                <a:latin typeface="Times New Roman"/>
                <a:cs typeface="Times New Roman"/>
              </a:rPr>
              <a:t>xanh của những </a:t>
            </a:r>
            <a:r>
              <a:rPr sz="1800" spc="-5" dirty="0">
                <a:latin typeface="Times New Roman"/>
                <a:cs typeface="Times New Roman"/>
              </a:rPr>
              <a:t>vạt lục </a:t>
            </a:r>
            <a:r>
              <a:rPr sz="1800" dirty="0">
                <a:latin typeface="Times New Roman"/>
                <a:cs typeface="Times New Roman"/>
              </a:rPr>
              <a:t>bình lững lờ trôi </a:t>
            </a:r>
            <a:r>
              <a:rPr sz="1800" spc="-5" dirty="0">
                <a:latin typeface="Times New Roman"/>
                <a:cs typeface="Times New Roman"/>
              </a:rPr>
              <a:t>trên </a:t>
            </a:r>
            <a:r>
              <a:rPr sz="1800" dirty="0">
                <a:latin typeface="Times New Roman"/>
                <a:cs typeface="Times New Roman"/>
              </a:rPr>
              <a:t>dòng </a:t>
            </a:r>
            <a:r>
              <a:rPr sz="1800" spc="-5" dirty="0">
                <a:latin typeface="Times New Roman"/>
                <a:cs typeface="Times New Roman"/>
              </a:rPr>
              <a:t>Hương Giang </a:t>
            </a:r>
            <a:r>
              <a:rPr sz="1800" dirty="0">
                <a:latin typeface="Times New Roman"/>
                <a:cs typeface="Times New Roman"/>
              </a:rPr>
              <a:t>– nổi </a:t>
            </a:r>
            <a:r>
              <a:rPr sz="1800" spc="-5" dirty="0">
                <a:latin typeface="Times New Roman"/>
                <a:cs typeface="Times New Roman"/>
              </a:rPr>
              <a:t>bật </a:t>
            </a:r>
            <a:r>
              <a:rPr sz="1800" dirty="0">
                <a:latin typeface="Times New Roman"/>
                <a:cs typeface="Times New Roman"/>
              </a:rPr>
              <a:t> trên </a:t>
            </a:r>
            <a:r>
              <a:rPr sz="1800" spc="-5" dirty="0">
                <a:latin typeface="Times New Roman"/>
                <a:cs typeface="Times New Roman"/>
              </a:rPr>
              <a:t>cái </a:t>
            </a:r>
            <a:r>
              <a:rPr sz="1800" dirty="0">
                <a:latin typeface="Times New Roman"/>
                <a:cs typeface="Times New Roman"/>
              </a:rPr>
              <a:t>nền ấy </a:t>
            </a:r>
            <a:r>
              <a:rPr sz="1800" spc="-5" dirty="0">
                <a:latin typeface="Times New Roman"/>
                <a:cs typeface="Times New Roman"/>
              </a:rPr>
              <a:t>lạ </a:t>
            </a:r>
            <a:r>
              <a:rPr sz="1800" dirty="0">
                <a:latin typeface="Times New Roman"/>
                <a:cs typeface="Times New Roman"/>
              </a:rPr>
              <a:t>màu tím </a:t>
            </a:r>
            <a:r>
              <a:rPr sz="1800" spc="-5" dirty="0">
                <a:latin typeface="Times New Roman"/>
                <a:cs typeface="Times New Roman"/>
              </a:rPr>
              <a:t>biếc của </a:t>
            </a:r>
            <a:r>
              <a:rPr sz="1800" dirty="0">
                <a:latin typeface="Times New Roman"/>
                <a:cs typeface="Times New Roman"/>
              </a:rPr>
              <a:t>một bông </a:t>
            </a:r>
            <a:r>
              <a:rPr sz="1800" spc="-5" dirty="0">
                <a:latin typeface="Times New Roman"/>
                <a:cs typeface="Times New Roman"/>
              </a:rPr>
              <a:t>hoa </a:t>
            </a:r>
            <a:r>
              <a:rPr sz="1800" dirty="0">
                <a:latin typeface="Times New Roman"/>
                <a:cs typeface="Times New Roman"/>
              </a:rPr>
              <a:t>mùa </a:t>
            </a:r>
            <a:r>
              <a:rPr sz="1800" spc="-5" dirty="0">
                <a:latin typeface="Times New Roman"/>
                <a:cs typeface="Times New Roman"/>
              </a:rPr>
              <a:t>xuân. </a:t>
            </a:r>
            <a:r>
              <a:rPr sz="1800" dirty="0">
                <a:latin typeface="Times New Roman"/>
                <a:cs typeface="Times New Roman"/>
              </a:rPr>
              <a:t>Bằng việc </a:t>
            </a:r>
            <a:r>
              <a:rPr sz="1800" spc="-5" dirty="0">
                <a:latin typeface="Times New Roman"/>
                <a:cs typeface="Times New Roman"/>
              </a:rPr>
              <a:t>sử </a:t>
            </a:r>
            <a:r>
              <a:rPr sz="1800" dirty="0">
                <a:latin typeface="Times New Roman"/>
                <a:cs typeface="Times New Roman"/>
              </a:rPr>
              <a:t>dụng </a:t>
            </a:r>
            <a:r>
              <a:rPr sz="1800" spc="-5" dirty="0">
                <a:latin typeface="Times New Roman"/>
                <a:cs typeface="Times New Roman"/>
              </a:rPr>
              <a:t>phép </a:t>
            </a:r>
            <a:r>
              <a:rPr sz="1800" dirty="0">
                <a:latin typeface="Times New Roman"/>
                <a:cs typeface="Times New Roman"/>
              </a:rPr>
              <a:t>đảo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ngữ, </a:t>
            </a:r>
            <a:r>
              <a:rPr sz="1800" dirty="0">
                <a:latin typeface="Times New Roman"/>
                <a:cs typeface="Times New Roman"/>
              </a:rPr>
              <a:t>đưa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“mọc” </a:t>
            </a:r>
            <a:r>
              <a:rPr sz="1800" dirty="0">
                <a:latin typeface="Times New Roman"/>
                <a:cs typeface="Times New Roman"/>
              </a:rPr>
              <a:t>lên đầu </a:t>
            </a:r>
            <a:r>
              <a:rPr sz="1800" spc="-5" dirty="0">
                <a:latin typeface="Times New Roman"/>
                <a:cs typeface="Times New Roman"/>
              </a:rPr>
              <a:t>câu cùng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việc sử </a:t>
            </a:r>
            <a:r>
              <a:rPr sz="1800" dirty="0">
                <a:latin typeface="Times New Roman"/>
                <a:cs typeface="Times New Roman"/>
              </a:rPr>
              <a:t>dụng </a:t>
            </a:r>
            <a:r>
              <a:rPr sz="1800" spc="-5" dirty="0">
                <a:latin typeface="Times New Roman"/>
                <a:cs typeface="Times New Roman"/>
              </a:rPr>
              <a:t>lượng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một”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giả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nhấn mạnh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ngột,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ngờ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cùng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mẽ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căng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tràn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 hình 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bông</a:t>
            </a:r>
            <a:r>
              <a:rPr sz="1800" dirty="0">
                <a:latin typeface="Times New Roman"/>
                <a:cs typeface="Times New Roman"/>
              </a:rPr>
              <a:t> hoa.</a:t>
            </a:r>
            <a:endParaRPr sz="180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ts val="2700"/>
              </a:lnSpc>
              <a:spcBef>
                <a:spcPts val="85"/>
              </a:spcBef>
            </a:pPr>
            <a:r>
              <a:rPr sz="1800" spc="-5" dirty="0">
                <a:latin typeface="Times New Roman"/>
                <a:cs typeface="Times New Roman"/>
              </a:rPr>
              <a:t>Hơn thế, bức tranh mùa xuân còn </a:t>
            </a:r>
            <a:r>
              <a:rPr sz="1800" dirty="0">
                <a:latin typeface="Times New Roman"/>
                <a:cs typeface="Times New Roman"/>
              </a:rPr>
              <a:t>ghi vào lòng người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âm thanh lảnh lót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chiện,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 </a:t>
            </a:r>
            <a:r>
              <a:rPr sz="1800" spc="-5" dirty="0">
                <a:latin typeface="Times New Roman"/>
                <a:cs typeface="Times New Roman"/>
              </a:rPr>
              <a:t>bồi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hồi,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xốn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xang</a:t>
            </a:r>
            <a:r>
              <a:rPr sz="1800" spc="-5" dirty="0">
                <a:latin typeface="Times New Roman"/>
                <a:cs typeface="Times New Roman"/>
              </a:rPr>
              <a:t> chợt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tiếng</a:t>
            </a:r>
            <a:r>
              <a:rPr sz="1800" dirty="0">
                <a:latin typeface="Times New Roman"/>
                <a:cs typeface="Times New Roman"/>
              </a:rPr>
              <a:t> hỏi: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014720">
              <a:lnSpc>
                <a:spcPct val="124600"/>
              </a:lnSpc>
              <a:spcBef>
                <a:spcPts val="95"/>
              </a:spcBef>
            </a:pPr>
            <a:r>
              <a:rPr sz="1800" i="1" spc="-5" dirty="0">
                <a:latin typeface="Times New Roman"/>
                <a:cs typeface="Times New Roman"/>
              </a:rPr>
              <a:t>Ơi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chim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chiền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chiện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Hót </a:t>
            </a:r>
            <a:r>
              <a:rPr sz="1800" i="1" dirty="0">
                <a:latin typeface="Times New Roman"/>
                <a:cs typeface="Times New Roman"/>
              </a:rPr>
              <a:t>chi </a:t>
            </a:r>
            <a:r>
              <a:rPr sz="1800" i="1" spc="-5" dirty="0">
                <a:latin typeface="Times New Roman"/>
                <a:cs typeface="Times New Roman"/>
              </a:rPr>
              <a:t>mà </a:t>
            </a:r>
            <a:r>
              <a:rPr sz="1800" i="1" dirty="0">
                <a:latin typeface="Times New Roman"/>
                <a:cs typeface="Times New Roman"/>
              </a:rPr>
              <a:t>vang </a:t>
            </a:r>
            <a:r>
              <a:rPr sz="1800" i="1" spc="-5" dirty="0">
                <a:latin typeface="Times New Roman"/>
                <a:cs typeface="Times New Roman"/>
              </a:rPr>
              <a:t>trời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Từng </a:t>
            </a:r>
            <a:r>
              <a:rPr sz="1800" i="1" dirty="0">
                <a:latin typeface="Times New Roman"/>
                <a:cs typeface="Times New Roman"/>
              </a:rPr>
              <a:t>giọt long </a:t>
            </a:r>
            <a:r>
              <a:rPr sz="1800" i="1" spc="-5" dirty="0">
                <a:latin typeface="Times New Roman"/>
                <a:cs typeface="Times New Roman"/>
              </a:rPr>
              <a:t>lanh rơi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Tôi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đưa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tay </a:t>
            </a:r>
            <a:r>
              <a:rPr sz="1800" i="1" dirty="0">
                <a:latin typeface="Times New Roman"/>
                <a:cs typeface="Times New Roman"/>
              </a:rPr>
              <a:t>tôi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hứng</a:t>
            </a:r>
            <a:endParaRPr sz="180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ct val="124600"/>
              </a:lnSpc>
            </a:pPr>
            <a:r>
              <a:rPr sz="1800" dirty="0">
                <a:latin typeface="Times New Roman"/>
                <a:cs typeface="Times New Roman"/>
              </a:rPr>
              <a:t>Bằng </a:t>
            </a:r>
            <a:r>
              <a:rPr sz="1800" spc="-5" dirty="0">
                <a:latin typeface="Times New Roman"/>
                <a:cs typeface="Times New Roman"/>
              </a:rPr>
              <a:t>nghệ thuật </a:t>
            </a:r>
            <a:r>
              <a:rPr sz="1800" dirty="0">
                <a:latin typeface="Times New Roman"/>
                <a:cs typeface="Times New Roman"/>
              </a:rPr>
              <a:t>chuyển đổi cảm giác, trước mùa xuân </a:t>
            </a:r>
            <a:r>
              <a:rPr sz="1800" spc="-5" dirty="0">
                <a:latin typeface="Times New Roman"/>
                <a:cs typeface="Times New Roman"/>
              </a:rPr>
              <a:t>tình </a:t>
            </a:r>
            <a:r>
              <a:rPr sz="1800" dirty="0">
                <a:latin typeface="Times New Roman"/>
                <a:cs typeface="Times New Roman"/>
              </a:rPr>
              <a:t>cảm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giả thật </a:t>
            </a:r>
            <a:r>
              <a:rPr sz="1800" dirty="0">
                <a:latin typeface="Times New Roman"/>
                <a:cs typeface="Times New Roman"/>
              </a:rPr>
              <a:t>mãnh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liệt. Ông dang </a:t>
            </a:r>
            <a:r>
              <a:rPr sz="1800" spc="-5" dirty="0">
                <a:latin typeface="Times New Roman"/>
                <a:cs typeface="Times New Roman"/>
              </a:rPr>
              <a:t>rộng </a:t>
            </a:r>
            <a:r>
              <a:rPr sz="1800" dirty="0">
                <a:latin typeface="Times New Roman"/>
                <a:cs typeface="Times New Roman"/>
              </a:rPr>
              <a:t>vòng </a:t>
            </a:r>
            <a:r>
              <a:rPr sz="1800" spc="-5" dirty="0">
                <a:latin typeface="Times New Roman"/>
                <a:cs typeface="Times New Roman"/>
              </a:rPr>
              <a:t>tay, </a:t>
            </a:r>
            <a:r>
              <a:rPr sz="1800" spc="5" dirty="0">
                <a:latin typeface="Times New Roman"/>
                <a:cs typeface="Times New Roman"/>
              </a:rPr>
              <a:t>mở </a:t>
            </a:r>
            <a:r>
              <a:rPr sz="1800" dirty="0">
                <a:latin typeface="Times New Roman"/>
                <a:cs typeface="Times New Roman"/>
              </a:rPr>
              <a:t>rộng </a:t>
            </a:r>
            <a:r>
              <a:rPr sz="1800" spc="-5" dirty="0">
                <a:latin typeface="Times New Roman"/>
                <a:cs typeface="Times New Roman"/>
              </a:rPr>
              <a:t>tấm </a:t>
            </a:r>
            <a:r>
              <a:rPr sz="1800" dirty="0">
                <a:latin typeface="Times New Roman"/>
                <a:cs typeface="Times New Roman"/>
              </a:rPr>
              <a:t>lòng, </a:t>
            </a:r>
            <a:r>
              <a:rPr sz="1800" spc="-5" dirty="0">
                <a:latin typeface="Times New Roman"/>
                <a:cs typeface="Times New Roman"/>
              </a:rPr>
              <a:t>trân trọng, </a:t>
            </a:r>
            <a:r>
              <a:rPr sz="1800" dirty="0">
                <a:latin typeface="Times New Roman"/>
                <a:cs typeface="Times New Roman"/>
              </a:rPr>
              <a:t>nâng </a:t>
            </a:r>
            <a:r>
              <a:rPr sz="1800" spc="-5" dirty="0">
                <a:latin typeface="Times New Roman"/>
                <a:cs typeface="Times New Roman"/>
              </a:rPr>
              <a:t>niu </a:t>
            </a:r>
            <a:r>
              <a:rPr sz="1800" dirty="0">
                <a:latin typeface="Times New Roman"/>
                <a:cs typeface="Times New Roman"/>
              </a:rPr>
              <a:t>đón nhận mùa </a:t>
            </a:r>
            <a:r>
              <a:rPr sz="1800" spc="-5" dirty="0">
                <a:latin typeface="Times New Roman"/>
                <a:cs typeface="Times New Roman"/>
              </a:rPr>
              <a:t>xuân.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 </a:t>
            </a:r>
            <a:r>
              <a:rPr sz="1800" spc="-5" dirty="0">
                <a:latin typeface="Times New Roman"/>
                <a:cs typeface="Times New Roman"/>
              </a:rPr>
              <a:t>chim vang </a:t>
            </a:r>
            <a:r>
              <a:rPr sz="180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mà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5" dirty="0">
                <a:latin typeface="Times New Roman"/>
                <a:cs typeface="Times New Roman"/>
              </a:rPr>
              <a:t>tan </a:t>
            </a:r>
            <a:r>
              <a:rPr sz="1800" dirty="0">
                <a:latin typeface="Times New Roman"/>
                <a:cs typeface="Times New Roman"/>
              </a:rPr>
              <a:t>biến, nó tuôn ra </a:t>
            </a:r>
            <a:r>
              <a:rPr sz="1800" spc="-5" dirty="0">
                <a:latin typeface="Times New Roman"/>
                <a:cs typeface="Times New Roman"/>
              </a:rPr>
              <a:t>thành </a:t>
            </a:r>
            <a:r>
              <a:rPr sz="1800" dirty="0">
                <a:latin typeface="Times New Roman"/>
                <a:cs typeface="Times New Roman"/>
              </a:rPr>
              <a:t>tiếng </a:t>
            </a:r>
            <a:r>
              <a:rPr sz="1800" spc="-10" dirty="0">
                <a:latin typeface="Times New Roman"/>
                <a:cs typeface="Times New Roman"/>
              </a:rPr>
              <a:t>rõ </a:t>
            </a:r>
            <a:r>
              <a:rPr sz="1800" spc="-5" dirty="0">
                <a:latin typeface="Times New Roman"/>
                <a:cs typeface="Times New Roman"/>
              </a:rPr>
              <a:t>ràng, </a:t>
            </a:r>
            <a:r>
              <a:rPr sz="1800" dirty="0">
                <a:latin typeface="Times New Roman"/>
                <a:cs typeface="Times New Roman"/>
              </a:rPr>
              <a:t>tròn trịa kết tinh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giọt,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“hứng”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tay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tấm </a:t>
            </a:r>
            <a:r>
              <a:rPr sz="1800" dirty="0">
                <a:latin typeface="Times New Roman"/>
                <a:cs typeface="Times New Roman"/>
              </a:rPr>
              <a:t>lòng </a:t>
            </a:r>
            <a:r>
              <a:rPr sz="1800" spc="-5" dirty="0">
                <a:latin typeface="Times New Roman"/>
                <a:cs typeface="Times New Roman"/>
              </a:rPr>
              <a:t>rộng </a:t>
            </a:r>
            <a:r>
              <a:rPr sz="1800" dirty="0">
                <a:latin typeface="Times New Roman"/>
                <a:cs typeface="Times New Roman"/>
              </a:rPr>
              <a:t>mở. Cả </a:t>
            </a:r>
            <a:r>
              <a:rPr sz="1800" spc="-5" dirty="0">
                <a:latin typeface="Times New Roman"/>
                <a:cs typeface="Times New Roman"/>
              </a:rPr>
              <a:t>đoạn trên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không chỉ </a:t>
            </a:r>
            <a:r>
              <a:rPr sz="1800" spc="-5" dirty="0">
                <a:latin typeface="Times New Roman"/>
                <a:cs typeface="Times New Roman"/>
              </a:rPr>
              <a:t>lột </a:t>
            </a:r>
            <a:r>
              <a:rPr sz="1800" dirty="0">
                <a:latin typeface="Times New Roman"/>
                <a:cs typeface="Times New Roman"/>
              </a:rPr>
              <a:t>tả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spc="-10" dirty="0">
                <a:latin typeface="Times New Roman"/>
                <a:cs typeface="Times New Roman"/>
              </a:rPr>
              <a:t>vẻ </a:t>
            </a:r>
            <a:r>
              <a:rPr sz="1800" dirty="0">
                <a:latin typeface="Times New Roman"/>
                <a:cs typeface="Times New Roman"/>
              </a:rPr>
              <a:t>đẹp của thiên </a:t>
            </a:r>
            <a:r>
              <a:rPr sz="1800" spc="-5" dirty="0">
                <a:latin typeface="Times New Roman"/>
                <a:cs typeface="Times New Roman"/>
              </a:rPr>
              <a:t>nhiên </a:t>
            </a:r>
            <a:r>
              <a:rPr sz="1800" dirty="0">
                <a:latin typeface="Times New Roman"/>
                <a:cs typeface="Times New Roman"/>
              </a:rPr>
              <a:t>mùa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 mà còn </a:t>
            </a:r>
            <a:r>
              <a:rPr sz="1800" spc="-5" dirty="0">
                <a:latin typeface="Times New Roman"/>
                <a:cs typeface="Times New Roman"/>
              </a:rPr>
              <a:t>diễn tả được sự say </a:t>
            </a:r>
            <a:r>
              <a:rPr sz="1800" dirty="0">
                <a:latin typeface="Times New Roman"/>
                <a:cs typeface="Times New Roman"/>
              </a:rPr>
              <a:t>đắm, ngỡ ngàng và thái độ đón </a:t>
            </a:r>
            <a:r>
              <a:rPr sz="1800" spc="-5" dirty="0">
                <a:latin typeface="Times New Roman"/>
                <a:cs typeface="Times New Roman"/>
              </a:rPr>
              <a:t>nhận </a:t>
            </a:r>
            <a:r>
              <a:rPr sz="1800" dirty="0">
                <a:latin typeface="Times New Roman"/>
                <a:cs typeface="Times New Roman"/>
              </a:rPr>
              <a:t>trân </a:t>
            </a:r>
            <a:r>
              <a:rPr sz="1800" spc="-5" dirty="0">
                <a:latin typeface="Times New Roman"/>
                <a:cs typeface="Times New Roman"/>
              </a:rPr>
              <a:t>trọng, nâng niu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giả.</a:t>
            </a:r>
            <a:endParaRPr sz="1800">
              <a:latin typeface="Times New Roman"/>
              <a:cs typeface="Times New Roman"/>
            </a:endParaRPr>
          </a:p>
          <a:p>
            <a:pPr marL="12700" marR="6350" indent="229870" algn="just">
              <a:lnSpc>
                <a:spcPct val="124400"/>
              </a:lnSpc>
              <a:spcBef>
                <a:spcPts val="15"/>
              </a:spcBef>
            </a:pP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thiên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cảm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nảy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nở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nơi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vệ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xây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nước:</a:t>
            </a:r>
            <a:endParaRPr sz="1800">
              <a:latin typeface="Times New Roman"/>
              <a:cs typeface="Times New Roman"/>
            </a:endParaRPr>
          </a:p>
          <a:p>
            <a:pPr marL="12700" marR="5793740" algn="just">
              <a:lnSpc>
                <a:spcPct val="124400"/>
              </a:lnSpc>
            </a:pPr>
            <a:r>
              <a:rPr sz="1800" i="1" dirty="0">
                <a:latin typeface="Times New Roman"/>
                <a:cs typeface="Times New Roman"/>
              </a:rPr>
              <a:t>Mùa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cầm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súng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Lộc </a:t>
            </a:r>
            <a:r>
              <a:rPr sz="1800" i="1" dirty="0">
                <a:latin typeface="Times New Roman"/>
                <a:cs typeface="Times New Roman"/>
              </a:rPr>
              <a:t>giắt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đầy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trên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lưng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i="1" dirty="0">
                <a:latin typeface="Times New Roman"/>
                <a:cs typeface="Times New Roman"/>
              </a:rPr>
              <a:t>Mùa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đồng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i="1" spc="-5" dirty="0">
                <a:latin typeface="Times New Roman"/>
                <a:cs typeface="Times New Roman"/>
              </a:rPr>
              <a:t>Lộc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trải dài nương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mạ</a:t>
            </a:r>
            <a:endParaRPr sz="180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Việc lặp lại cặp </a:t>
            </a:r>
            <a:r>
              <a:rPr sz="1800" dirty="0">
                <a:latin typeface="Times New Roman"/>
                <a:cs typeface="Times New Roman"/>
              </a:rPr>
              <a:t>cấu </a:t>
            </a:r>
            <a:r>
              <a:rPr sz="1800" spc="-5" dirty="0">
                <a:latin typeface="Times New Roman"/>
                <a:cs typeface="Times New Roman"/>
              </a:rPr>
              <a:t>trúc sánh </a:t>
            </a:r>
            <a:r>
              <a:rPr sz="1800" dirty="0">
                <a:latin typeface="Times New Roman"/>
                <a:cs typeface="Times New Roman"/>
              </a:rPr>
              <a:t>đôi cùng điệp </a:t>
            </a:r>
            <a:r>
              <a:rPr sz="1800" spc="-5" dirty="0">
                <a:latin typeface="Times New Roman"/>
                <a:cs typeface="Times New Roman"/>
              </a:rPr>
              <a:t>ngữ </a:t>
            </a:r>
            <a:r>
              <a:rPr sz="1800" dirty="0">
                <a:latin typeface="Times New Roman"/>
                <a:cs typeface="Times New Roman"/>
              </a:rPr>
              <a:t>“mùa </a:t>
            </a:r>
            <a:r>
              <a:rPr sz="1800" spc="-5" dirty="0">
                <a:latin typeface="Times New Roman"/>
                <a:cs typeface="Times New Roman"/>
              </a:rPr>
              <a:t>xuân”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gợi ra những </a:t>
            </a:r>
            <a:r>
              <a:rPr sz="1800" spc="-5" dirty="0">
                <a:latin typeface="Times New Roman"/>
                <a:cs typeface="Times New Roman"/>
              </a:rPr>
              <a:t>hình </a:t>
            </a:r>
            <a:r>
              <a:rPr sz="1800" spc="-10" dirty="0">
                <a:latin typeface="Times New Roman"/>
                <a:cs typeface="Times New Roman"/>
              </a:rPr>
              <a:t>ảnh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đoàn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cầm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súng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đoàn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đồng.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ngụy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đồng,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dẫu là </a:t>
            </a:r>
            <a:r>
              <a:rPr sz="1800" spc="-5" dirty="0">
                <a:latin typeface="Times New Roman"/>
                <a:cs typeface="Times New Roman"/>
              </a:rPr>
              <a:t>cành nhưng </a:t>
            </a:r>
            <a:r>
              <a:rPr sz="1800" dirty="0">
                <a:latin typeface="Times New Roman"/>
                <a:cs typeface="Times New Roman"/>
              </a:rPr>
              <a:t>trước </a:t>
            </a:r>
            <a:r>
              <a:rPr sz="1800" spc="-5" dirty="0">
                <a:latin typeface="Times New Roman"/>
                <a:cs typeface="Times New Roman"/>
              </a:rPr>
              <a:t>sức xuân nhiệm màu vẫn </a:t>
            </a:r>
            <a:r>
              <a:rPr sz="1800" dirty="0">
                <a:latin typeface="Times New Roman"/>
                <a:cs typeface="Times New Roman"/>
              </a:rPr>
              <a:t>đâm </a:t>
            </a:r>
            <a:r>
              <a:rPr sz="1800" spc="-5" dirty="0">
                <a:latin typeface="Times New Roman"/>
                <a:cs typeface="Times New Roman"/>
              </a:rPr>
              <a:t>chồi </a:t>
            </a:r>
            <a:r>
              <a:rPr sz="1800" dirty="0">
                <a:latin typeface="Times New Roman"/>
                <a:cs typeface="Times New Roman"/>
              </a:rPr>
              <a:t>nảy </a:t>
            </a:r>
            <a:r>
              <a:rPr sz="1800" spc="-5" dirty="0">
                <a:latin typeface="Times New Roman"/>
                <a:cs typeface="Times New Roman"/>
              </a:rPr>
              <a:t>lộc. Những </a:t>
            </a:r>
            <a:r>
              <a:rPr sz="1800" dirty="0">
                <a:latin typeface="Times New Roman"/>
                <a:cs typeface="Times New Roman"/>
              </a:rPr>
              <a:t>cây </a:t>
            </a:r>
            <a:r>
              <a:rPr sz="1800" spc="5" dirty="0">
                <a:latin typeface="Times New Roman"/>
                <a:cs typeface="Times New Roman"/>
              </a:rPr>
              <a:t>mạ </a:t>
            </a:r>
            <a:r>
              <a:rPr sz="1800" dirty="0">
                <a:latin typeface="Times New Roman"/>
                <a:cs typeface="Times New Roman"/>
              </a:rPr>
              <a:t>non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gieo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xuống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khí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chẳng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đợi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đâm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chồi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“trải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mạ”.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“lộc”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diễn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nảy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nở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mãnh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liệt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trào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cầm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súng,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truyền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 </a:t>
            </a:r>
            <a:r>
              <a:rPr sz="1800" dirty="0">
                <a:latin typeface="Times New Roman"/>
                <a:cs typeface="Times New Roman"/>
              </a:rPr>
              <a:t>xuân cho cành lá ngụy </a:t>
            </a:r>
            <a:r>
              <a:rPr sz="1800" spc="-5" dirty="0">
                <a:latin typeface="Times New Roman"/>
                <a:cs typeface="Times New Roman"/>
              </a:rPr>
              <a:t>trang </a:t>
            </a:r>
            <a:r>
              <a:rPr sz="1800" dirty="0">
                <a:latin typeface="Times New Roman"/>
                <a:cs typeface="Times New Roman"/>
              </a:rPr>
              <a:t>trên lưng nảy </a:t>
            </a:r>
            <a:r>
              <a:rPr sz="1800" spc="-5" dirty="0">
                <a:latin typeface="Times New Roman"/>
                <a:cs typeface="Times New Roman"/>
              </a:rPr>
              <a:t>lộc, những người </a:t>
            </a:r>
            <a:r>
              <a:rPr sz="1800" dirty="0">
                <a:latin typeface="Times New Roman"/>
                <a:cs typeface="Times New Roman"/>
              </a:rPr>
              <a:t>ra đồng </a:t>
            </a:r>
            <a:r>
              <a:rPr sz="1800" spc="-5" dirty="0">
                <a:latin typeface="Times New Roman"/>
                <a:cs typeface="Times New Roman"/>
              </a:rPr>
              <a:t>giẹo </a:t>
            </a:r>
            <a:r>
              <a:rPr sz="1800" dirty="0">
                <a:latin typeface="Times New Roman"/>
                <a:cs typeface="Times New Roman"/>
              </a:rPr>
              <a:t>mạ xuống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hay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</a:t>
            </a:r>
            <a:r>
              <a:rPr sz="1800" dirty="0">
                <a:latin typeface="Times New Roman"/>
                <a:cs typeface="Times New Roman"/>
              </a:rPr>
              <a:t> gieo xuống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mùa </a:t>
            </a:r>
            <a:r>
              <a:rPr sz="1800" spc="-5" dirty="0">
                <a:latin typeface="Times New Roman"/>
                <a:cs typeface="Times New Roman"/>
              </a:rPr>
              <a:t>xuân.</a:t>
            </a:r>
            <a:endParaRPr sz="1800">
              <a:latin typeface="Times New Roman"/>
              <a:cs typeface="Times New Roman"/>
            </a:endParaRPr>
          </a:p>
          <a:p>
            <a:pPr marL="12700" marR="5080" indent="288290" algn="just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nông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dân,…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 mùa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xuân, sức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 ra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chiến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nữa,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mùa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5" dirty="0">
                <a:latin typeface="Times New Roman"/>
                <a:cs typeface="Times New Roman"/>
              </a:rPr>
              <a:t> 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 </a:t>
            </a:r>
            <a:r>
              <a:rPr sz="1800" dirty="0">
                <a:latin typeface="Times New Roman"/>
                <a:cs typeface="Times New Roman"/>
              </a:rPr>
              <a:t>lớp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này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 </a:t>
            </a:r>
            <a:r>
              <a:rPr sz="1800" dirty="0">
                <a:latin typeface="Times New Roman"/>
                <a:cs typeface="Times New Roman"/>
              </a:rPr>
              <a:t>giả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tới 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quát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đối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cả”:</a:t>
            </a:r>
            <a:endParaRPr sz="1800">
              <a:latin typeface="Times New Roman"/>
              <a:cs typeface="Times New Roman"/>
            </a:endParaRPr>
          </a:p>
          <a:p>
            <a:pPr marL="12700" marR="6475095" algn="just">
              <a:lnSpc>
                <a:spcPct val="124400"/>
              </a:lnSpc>
            </a:pPr>
            <a:r>
              <a:rPr sz="1800" i="1" spc="-5" dirty="0">
                <a:latin typeface="Times New Roman"/>
                <a:cs typeface="Times New Roman"/>
              </a:rPr>
              <a:t>Tất </a:t>
            </a:r>
            <a:r>
              <a:rPr sz="1800" i="1" dirty="0">
                <a:latin typeface="Times New Roman"/>
                <a:cs typeface="Times New Roman"/>
              </a:rPr>
              <a:t>cả như hối </a:t>
            </a:r>
            <a:r>
              <a:rPr sz="1800" i="1" spc="-5" dirty="0">
                <a:latin typeface="Times New Roman"/>
                <a:cs typeface="Times New Roman"/>
              </a:rPr>
              <a:t>hả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Tất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xôn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xao</a:t>
            </a:r>
            <a:endParaRPr sz="1800">
              <a:latin typeface="Times New Roman"/>
              <a:cs typeface="Times New Roman"/>
            </a:endParaRPr>
          </a:p>
          <a:p>
            <a:pPr marL="12700" marR="6985" indent="288290" algn="r">
              <a:lnSpc>
                <a:spcPct val="124400"/>
              </a:lnSpc>
              <a:spcBef>
                <a:spcPts val="5"/>
              </a:spcBef>
            </a:pPr>
            <a:r>
              <a:rPr sz="1800" spc="-10" dirty="0">
                <a:latin typeface="Times New Roman"/>
                <a:cs typeface="Times New Roman"/>
              </a:rPr>
              <a:t>Cả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tộc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hứng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sống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mùa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nhiệm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màu.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đang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vội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vã,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khẩn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cống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hiến,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xây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thêm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“xôn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xao”</a:t>
            </a:r>
            <a:endParaRPr sz="18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diễn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đổi,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mỗi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 </a:t>
            </a:r>
            <a:r>
              <a:rPr sz="1800" dirty="0">
                <a:latin typeface="Times New Roman"/>
                <a:cs typeface="Times New Roman"/>
              </a:rPr>
              <a:t>mùa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255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xuân.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mọi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góp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mùa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nước:</a:t>
            </a:r>
            <a:endParaRPr sz="1800">
              <a:latin typeface="Times New Roman"/>
              <a:cs typeface="Times New Roman"/>
            </a:endParaRPr>
          </a:p>
          <a:p>
            <a:pPr marL="12700" marR="5946140">
              <a:lnSpc>
                <a:spcPts val="2700"/>
              </a:lnSpc>
              <a:spcBef>
                <a:spcPts val="165"/>
              </a:spcBef>
            </a:pPr>
            <a:r>
              <a:rPr sz="1800" i="1" spc="-5" dirty="0">
                <a:latin typeface="Times New Roman"/>
                <a:cs typeface="Times New Roman"/>
              </a:rPr>
              <a:t>Đất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bốn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nghìn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năm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vả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 gian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lao</a:t>
            </a:r>
            <a:endParaRPr sz="1800">
              <a:latin typeface="Times New Roman"/>
              <a:cs typeface="Times New Roman"/>
            </a:endParaRPr>
          </a:p>
          <a:p>
            <a:pPr marL="12700" marR="6367145">
              <a:lnSpc>
                <a:spcPts val="2690"/>
              </a:lnSpc>
            </a:pPr>
            <a:r>
              <a:rPr sz="1800" i="1" spc="-5" dirty="0">
                <a:latin typeface="Times New Roman"/>
                <a:cs typeface="Times New Roman"/>
              </a:rPr>
              <a:t>Đất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vì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sao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Cứ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lên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phía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trước</a:t>
            </a:r>
            <a:endParaRPr sz="1800">
              <a:latin typeface="Times New Roman"/>
              <a:cs typeface="Times New Roman"/>
            </a:endParaRPr>
          </a:p>
          <a:p>
            <a:pPr marL="300990" algn="just">
              <a:lnSpc>
                <a:spcPct val="100000"/>
              </a:lnSpc>
              <a:spcBef>
                <a:spcPts val="350"/>
              </a:spcBef>
            </a:pPr>
            <a:r>
              <a:rPr sz="1800" spc="-10" dirty="0">
                <a:latin typeface="Times New Roman"/>
                <a:cs typeface="Times New Roman"/>
              </a:rPr>
              <a:t>Mùa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chiều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dài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lịch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bốn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nghìn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năm với bao </a:t>
            </a:r>
            <a:r>
              <a:rPr sz="1800" spc="-5" dirty="0">
                <a:latin typeface="Times New Roman"/>
                <a:cs typeface="Times New Roman"/>
              </a:rPr>
              <a:t>vất </a:t>
            </a:r>
            <a:r>
              <a:rPr sz="1800" dirty="0">
                <a:latin typeface="Times New Roman"/>
                <a:cs typeface="Times New Roman"/>
              </a:rPr>
              <a:t>vả, </a:t>
            </a:r>
            <a:r>
              <a:rPr sz="1800" spc="-5" dirty="0">
                <a:latin typeface="Times New Roman"/>
                <a:cs typeface="Times New Roman"/>
              </a:rPr>
              <a:t>gian </a:t>
            </a:r>
            <a:r>
              <a:rPr sz="1800" dirty="0">
                <a:latin typeface="Times New Roman"/>
                <a:cs typeface="Times New Roman"/>
              </a:rPr>
              <a:t>lao và đất </a:t>
            </a:r>
            <a:r>
              <a:rPr sz="1800" spc="-5" dirty="0">
                <a:latin typeface="Times New Roman"/>
                <a:cs typeface="Times New Roman"/>
              </a:rPr>
              <a:t>nước được so </a:t>
            </a:r>
            <a:r>
              <a:rPr sz="1800" dirty="0">
                <a:latin typeface="Times New Roman"/>
                <a:cs typeface="Times New Roman"/>
              </a:rPr>
              <a:t>sánh với vì </a:t>
            </a:r>
            <a:r>
              <a:rPr sz="1800" spc="-5" dirty="0">
                <a:latin typeface="Times New Roman"/>
                <a:cs typeface="Times New Roman"/>
              </a:rPr>
              <a:t>sao, </a:t>
            </a:r>
            <a:r>
              <a:rPr sz="1800" dirty="0">
                <a:latin typeface="Times New Roman"/>
                <a:cs typeface="Times New Roman"/>
              </a:rPr>
              <a:t>nguồn sáng kỳ </a:t>
            </a:r>
            <a:r>
              <a:rPr sz="1800" spc="-5" dirty="0">
                <a:latin typeface="Times New Roman"/>
                <a:cs typeface="Times New Roman"/>
              </a:rPr>
              <a:t>diệu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 </a:t>
            </a:r>
            <a:r>
              <a:rPr sz="1800" spc="-5" dirty="0">
                <a:latin typeface="Times New Roman"/>
                <a:cs typeface="Times New Roman"/>
              </a:rPr>
              <a:t>hà, </a:t>
            </a:r>
            <a:r>
              <a:rPr sz="1800" dirty="0">
                <a:latin typeface="Times New Roman"/>
                <a:cs typeface="Times New Roman"/>
              </a:rPr>
              <a:t>vẻ đẹp vĩnh hằng của </a:t>
            </a:r>
            <a:r>
              <a:rPr sz="1800" spc="-5" dirty="0">
                <a:latin typeface="Times New Roman"/>
                <a:cs typeface="Times New Roman"/>
              </a:rPr>
              <a:t>thiên nhiên </a:t>
            </a:r>
            <a:r>
              <a:rPr sz="1800" dirty="0">
                <a:latin typeface="Times New Roman"/>
                <a:cs typeface="Times New Roman"/>
              </a:rPr>
              <a:t>vũ trụ. Đất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ấy </a:t>
            </a:r>
            <a:r>
              <a:rPr sz="1800" spc="-5" dirty="0">
                <a:latin typeface="Times New Roman"/>
                <a:cs typeface="Times New Roman"/>
              </a:rPr>
              <a:t>như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10" dirty="0">
                <a:latin typeface="Times New Roman"/>
                <a:cs typeface="Times New Roman"/>
              </a:rPr>
              <a:t>bà </a:t>
            </a:r>
            <a:r>
              <a:rPr sz="1800" spc="-5" dirty="0">
                <a:latin typeface="Times New Roman"/>
                <a:cs typeface="Times New Roman"/>
              </a:rPr>
              <a:t>mẹ tảo </a:t>
            </a:r>
            <a:r>
              <a:rPr sz="1800" dirty="0">
                <a:latin typeface="Times New Roman"/>
                <a:cs typeface="Times New Roman"/>
              </a:rPr>
              <a:t>tần, </a:t>
            </a:r>
            <a:r>
              <a:rPr sz="1800" spc="-5" dirty="0">
                <a:latin typeface="Times New Roman"/>
                <a:cs typeface="Times New Roman"/>
              </a:rPr>
              <a:t>vất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vả, </a:t>
            </a:r>
            <a:r>
              <a:rPr sz="1800" spc="-5" dirty="0">
                <a:latin typeface="Times New Roman"/>
                <a:cs typeface="Times New Roman"/>
              </a:rPr>
              <a:t>qua </a:t>
            </a:r>
            <a:r>
              <a:rPr sz="1800" dirty="0">
                <a:latin typeface="Times New Roman"/>
                <a:cs typeface="Times New Roman"/>
              </a:rPr>
              <a:t>bao gian lao </a:t>
            </a:r>
            <a:r>
              <a:rPr sz="1800" spc="5" dirty="0">
                <a:latin typeface="Times New Roman"/>
                <a:cs typeface="Times New Roman"/>
              </a:rPr>
              <a:t>thử </a:t>
            </a:r>
            <a:r>
              <a:rPr sz="1800" dirty="0">
                <a:latin typeface="Times New Roman"/>
                <a:cs typeface="Times New Roman"/>
              </a:rPr>
              <a:t>thách </a:t>
            </a:r>
            <a:r>
              <a:rPr sz="1800" spc="-10" dirty="0">
                <a:latin typeface="Times New Roman"/>
                <a:cs typeface="Times New Roman"/>
              </a:rPr>
              <a:t>vẫn </a:t>
            </a:r>
            <a:r>
              <a:rPr sz="1800" dirty="0">
                <a:latin typeface="Times New Roman"/>
                <a:cs typeface="Times New Roman"/>
              </a:rPr>
              <a:t>kiêu </a:t>
            </a:r>
            <a:r>
              <a:rPr sz="1800" spc="-5" dirty="0">
                <a:latin typeface="Times New Roman"/>
                <a:cs typeface="Times New Roman"/>
              </a:rPr>
              <a:t>hãnh, ngoan </a:t>
            </a:r>
            <a:r>
              <a:rPr sz="1800" dirty="0">
                <a:latin typeface="Times New Roman"/>
                <a:cs typeface="Times New Roman"/>
              </a:rPr>
              <a:t>cường </a:t>
            </a:r>
            <a:r>
              <a:rPr sz="1800" spc="-5" dirty="0">
                <a:latin typeface="Times New Roman"/>
                <a:cs typeface="Times New Roman"/>
              </a:rPr>
              <a:t>“cứ </a:t>
            </a:r>
            <a:r>
              <a:rPr sz="1800" dirty="0">
                <a:latin typeface="Times New Roman"/>
                <a:cs typeface="Times New Roman"/>
              </a:rPr>
              <a:t>đi lên </a:t>
            </a:r>
            <a:r>
              <a:rPr sz="1800" spc="-5" dirty="0">
                <a:latin typeface="Times New Roman"/>
                <a:cs typeface="Times New Roman"/>
              </a:rPr>
              <a:t>phía </a:t>
            </a:r>
            <a:r>
              <a:rPr sz="1800" dirty="0">
                <a:latin typeface="Times New Roman"/>
                <a:cs typeface="Times New Roman"/>
              </a:rPr>
              <a:t>trước” không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 bằng </a:t>
            </a:r>
            <a:r>
              <a:rPr sz="1800" spc="-5" dirty="0">
                <a:latin typeface="Times New Roman"/>
                <a:cs typeface="Times New Roman"/>
              </a:rPr>
              <a:t>sức mạnh </a:t>
            </a:r>
            <a:r>
              <a:rPr sz="1800" dirty="0">
                <a:latin typeface="Times New Roman"/>
                <a:cs typeface="Times New Roman"/>
              </a:rPr>
              <a:t>của hôm nay mà bằng </a:t>
            </a:r>
            <a:r>
              <a:rPr sz="1800" spc="-5" dirty="0">
                <a:latin typeface="Times New Roman"/>
                <a:cs typeface="Times New Roman"/>
              </a:rPr>
              <a:t>sức mạnh </a:t>
            </a:r>
            <a:r>
              <a:rPr sz="1800" dirty="0">
                <a:latin typeface="Times New Roman"/>
                <a:cs typeface="Times New Roman"/>
              </a:rPr>
              <a:t>của bốn </a:t>
            </a:r>
            <a:r>
              <a:rPr sz="1800" spc="-5" dirty="0">
                <a:latin typeface="Times New Roman"/>
                <a:cs typeface="Times New Roman"/>
              </a:rPr>
              <a:t>nghìn </a:t>
            </a:r>
            <a:r>
              <a:rPr sz="1800" dirty="0">
                <a:latin typeface="Times New Roman"/>
                <a:cs typeface="Times New Roman"/>
              </a:rPr>
              <a:t>năm lịch </a:t>
            </a:r>
            <a:r>
              <a:rPr sz="1800" spc="-5" dirty="0">
                <a:latin typeface="Times New Roman"/>
                <a:cs typeface="Times New Roman"/>
              </a:rPr>
              <a:t>sử. Câu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 là một </a:t>
            </a:r>
            <a:r>
              <a:rPr sz="1800" spc="-5" dirty="0">
                <a:latin typeface="Times New Roman"/>
                <a:cs typeface="Times New Roman"/>
              </a:rPr>
              <a:t>điểm nhấn, </a:t>
            </a:r>
            <a:r>
              <a:rPr sz="1800" dirty="0">
                <a:latin typeface="Times New Roman"/>
                <a:cs typeface="Times New Roman"/>
              </a:rPr>
              <a:t>lời tổng </a:t>
            </a:r>
            <a:r>
              <a:rPr sz="1800" spc="-5" dirty="0">
                <a:latin typeface="Times New Roman"/>
                <a:cs typeface="Times New Roman"/>
              </a:rPr>
              <a:t>kết về sức sống mãnh </a:t>
            </a:r>
            <a:r>
              <a:rPr sz="1800" dirty="0">
                <a:latin typeface="Times New Roman"/>
                <a:cs typeface="Times New Roman"/>
              </a:rPr>
              <a:t>liệt </a:t>
            </a:r>
            <a:r>
              <a:rPr sz="1800" spc="-5" dirty="0">
                <a:latin typeface="Times New Roman"/>
                <a:cs typeface="Times New Roman"/>
              </a:rPr>
              <a:t>của đất nước </a:t>
            </a:r>
            <a:r>
              <a:rPr sz="1800" dirty="0">
                <a:latin typeface="Times New Roman"/>
                <a:cs typeface="Times New Roman"/>
              </a:rPr>
              <a:t>đồng thời ẩn </a:t>
            </a:r>
            <a:r>
              <a:rPr sz="1800" spc="-5" dirty="0">
                <a:latin typeface="Times New Roman"/>
                <a:cs typeface="Times New Roman"/>
              </a:rPr>
              <a:t>chứa </a:t>
            </a:r>
            <a:r>
              <a:rPr sz="1800" dirty="0">
                <a:latin typeface="Times New Roman"/>
                <a:cs typeface="Times New Roman"/>
              </a:rPr>
              <a:t> niềm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hào,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tác</a:t>
            </a:r>
            <a:r>
              <a:rPr sz="1800" spc="-5" dirty="0">
                <a:latin typeface="Times New Roman"/>
                <a:cs typeface="Times New Roman"/>
              </a:rPr>
              <a:t> giả </a:t>
            </a:r>
            <a:r>
              <a:rPr sz="1800" dirty="0">
                <a:latin typeface="Times New Roman"/>
                <a:cs typeface="Times New Roman"/>
              </a:rPr>
              <a:t>vào cuộc</a:t>
            </a:r>
            <a:r>
              <a:rPr sz="1800" spc="-5" dirty="0">
                <a:latin typeface="Times New Roman"/>
                <a:cs typeface="Times New Roman"/>
              </a:rPr>
              <a:t> đời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>
              <a:latin typeface="Times New Roman"/>
              <a:cs typeface="Times New Roman"/>
            </a:endParaRPr>
          </a:p>
          <a:p>
            <a:pPr marL="12700" indent="288290" algn="just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Khổ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4,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5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 </a:t>
            </a:r>
            <a:r>
              <a:rPr sz="1800" dirty="0">
                <a:latin typeface="Times New Roman"/>
                <a:cs typeface="Times New Roman"/>
              </a:rPr>
              <a:t>khổ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bộc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đó</a:t>
            </a:r>
            <a:r>
              <a:rPr sz="1800" dirty="0">
                <a:latin typeface="Times New Roman"/>
                <a:cs typeface="Times New Roman"/>
              </a:rPr>
              <a:t> là </a:t>
            </a:r>
            <a:r>
              <a:rPr sz="1800" spc="-5" dirty="0">
                <a:latin typeface="Times New Roman"/>
                <a:cs typeface="Times New Roman"/>
              </a:rPr>
              <a:t>ước </a:t>
            </a:r>
            <a:r>
              <a:rPr sz="1800" dirty="0">
                <a:latin typeface="Times New Roman"/>
                <a:cs typeface="Times New Roman"/>
              </a:rPr>
              <a:t>nguyện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muốn </a:t>
            </a:r>
            <a:r>
              <a:rPr sz="1800" dirty="0">
                <a:latin typeface="Times New Roman"/>
                <a:cs typeface="Times New Roman"/>
              </a:rPr>
              <a:t>hòa đồng cùng mùa xuân đất </a:t>
            </a:r>
            <a:r>
              <a:rPr sz="1800" spc="-5" dirty="0">
                <a:latin typeface="Times New Roman"/>
                <a:cs typeface="Times New Roman"/>
              </a:rPr>
              <a:t>nước, ước nguyện </a:t>
            </a:r>
            <a:r>
              <a:rPr sz="1800" dirty="0">
                <a:latin typeface="Times New Roman"/>
                <a:cs typeface="Times New Roman"/>
              </a:rPr>
              <a:t>dâng </a:t>
            </a:r>
            <a:r>
              <a:rPr sz="1800" spc="-5" dirty="0">
                <a:latin typeface="Times New Roman"/>
                <a:cs typeface="Times New Roman"/>
              </a:rPr>
              <a:t>hiến tài sức </a:t>
            </a:r>
            <a:r>
              <a:rPr sz="1800" dirty="0">
                <a:latin typeface="Times New Roman"/>
                <a:cs typeface="Times New Roman"/>
              </a:rPr>
              <a:t>cho đời. </a:t>
            </a:r>
            <a:r>
              <a:rPr sz="1800" spc="-5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trước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hòa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5" dirty="0">
                <a:latin typeface="Times New Roman"/>
                <a:cs typeface="Times New Roman"/>
              </a:rPr>
              <a:t> thiên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dirty="0">
                <a:latin typeface="Times New Roman"/>
                <a:cs typeface="Times New Roman"/>
              </a:rPr>
              <a:t> đất</a:t>
            </a:r>
            <a:r>
              <a:rPr sz="1800" spc="-5" dirty="0">
                <a:latin typeface="Times New Roman"/>
                <a:cs typeface="Times New Roman"/>
              </a:rPr>
              <a:t> nước: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Ta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chim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hót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052820">
              <a:lnSpc>
                <a:spcPct val="124400"/>
              </a:lnSpc>
              <a:spcBef>
                <a:spcPts val="100"/>
              </a:spcBef>
            </a:pPr>
            <a:r>
              <a:rPr sz="1800" i="1" spc="-5" dirty="0">
                <a:latin typeface="Times New Roman"/>
                <a:cs typeface="Times New Roman"/>
              </a:rPr>
              <a:t>Ta làm một nhành </a:t>
            </a:r>
            <a:r>
              <a:rPr sz="1800" i="1" dirty="0">
                <a:latin typeface="Times New Roman"/>
                <a:cs typeface="Times New Roman"/>
              </a:rPr>
              <a:t>hoa.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nhập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vào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hòa ca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Một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nốt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trầm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xao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xuyến</a:t>
            </a:r>
            <a:endParaRPr sz="1800">
              <a:latin typeface="Times New Roman"/>
              <a:cs typeface="Times New Roman"/>
            </a:endParaRPr>
          </a:p>
          <a:p>
            <a:pPr marL="12700" marR="5080" indent="28829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Ở khổ thơ </a:t>
            </a:r>
            <a:r>
              <a:rPr sz="1800" spc="-5" dirty="0">
                <a:latin typeface="Times New Roman"/>
                <a:cs typeface="Times New Roman"/>
              </a:rPr>
              <a:t>này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lặp </a:t>
            </a:r>
            <a:r>
              <a:rPr sz="1800" spc="-5" dirty="0">
                <a:latin typeface="Times New Roman"/>
                <a:cs typeface="Times New Roman"/>
              </a:rPr>
              <a:t>lại hình </a:t>
            </a:r>
            <a:r>
              <a:rPr sz="1800" dirty="0">
                <a:latin typeface="Times New Roman"/>
                <a:cs typeface="Times New Roman"/>
              </a:rPr>
              <a:t>ảnh bông </a:t>
            </a:r>
            <a:r>
              <a:rPr sz="1800" spc="-5" dirty="0">
                <a:latin typeface="Times New Roman"/>
                <a:cs typeface="Times New Roman"/>
              </a:rPr>
              <a:t>hoa, </a:t>
            </a:r>
            <a:r>
              <a:rPr sz="1800" dirty="0">
                <a:latin typeface="Times New Roman"/>
                <a:cs typeface="Times New Roman"/>
              </a:rPr>
              <a:t>con chim,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tín hiệu mùa xuân ở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 thứ </a:t>
            </a:r>
            <a:r>
              <a:rPr sz="1800" spc="-5" dirty="0">
                <a:latin typeface="Times New Roman"/>
                <a:cs typeface="Times New Roman"/>
              </a:rPr>
              <a:t>nhất. Trong </a:t>
            </a:r>
            <a:r>
              <a:rPr sz="1800" dirty="0">
                <a:latin typeface="Times New Roman"/>
                <a:cs typeface="Times New Roman"/>
              </a:rPr>
              <a:t>muôn ngàn điều </a:t>
            </a:r>
            <a:r>
              <a:rPr sz="1800" spc="-5" dirty="0">
                <a:latin typeface="Times New Roman"/>
                <a:cs typeface="Times New Roman"/>
              </a:rPr>
              <a:t>ước, tác giả </a:t>
            </a:r>
            <a:r>
              <a:rPr sz="1800" dirty="0">
                <a:latin typeface="Times New Roman"/>
                <a:cs typeface="Times New Roman"/>
              </a:rPr>
              <a:t>chỉ </a:t>
            </a:r>
            <a:r>
              <a:rPr sz="1800" spc="-5" dirty="0">
                <a:latin typeface="Times New Roman"/>
                <a:cs typeface="Times New Roman"/>
              </a:rPr>
              <a:t>ước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tiếng chim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muôn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giọng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bông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muôn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triệu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xuân, một nốt </a:t>
            </a:r>
            <a:r>
              <a:rPr sz="1800" spc="-5" dirty="0">
                <a:latin typeface="Times New Roman"/>
                <a:cs typeface="Times New Roman"/>
              </a:rPr>
              <a:t>trầm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bản hòa </a:t>
            </a:r>
            <a:r>
              <a:rPr sz="1800" dirty="0">
                <a:latin typeface="Times New Roman"/>
                <a:cs typeface="Times New Roman"/>
              </a:rPr>
              <a:t>ca êm ái. </a:t>
            </a:r>
            <a:r>
              <a:rPr sz="1800" spc="-5" dirty="0">
                <a:latin typeface="Times New Roman"/>
                <a:cs typeface="Times New Roman"/>
              </a:rPr>
              <a:t>Những ước </a:t>
            </a:r>
            <a:r>
              <a:rPr sz="1800" dirty="0">
                <a:latin typeface="Times New Roman"/>
                <a:cs typeface="Times New Roman"/>
              </a:rPr>
              <a:t>muốn </a:t>
            </a:r>
            <a:r>
              <a:rPr sz="1800" spc="-5" dirty="0">
                <a:latin typeface="Times New Roman"/>
                <a:cs typeface="Times New Roman"/>
              </a:rPr>
              <a:t>giản </a:t>
            </a:r>
            <a:r>
              <a:rPr sz="1800" dirty="0">
                <a:latin typeface="Times New Roman"/>
                <a:cs typeface="Times New Roman"/>
              </a:rPr>
              <a:t>dị </a:t>
            </a:r>
            <a:r>
              <a:rPr sz="1800" spc="-5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thành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vật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 bé, nhưng </a:t>
            </a:r>
            <a:r>
              <a:rPr sz="1800" spc="-5" dirty="0">
                <a:latin typeface="Times New Roman"/>
                <a:cs typeface="Times New Roman"/>
              </a:rPr>
              <a:t>chính những vật nhỏ </a:t>
            </a:r>
            <a:r>
              <a:rPr sz="1800" dirty="0">
                <a:latin typeface="Times New Roman"/>
                <a:cs typeface="Times New Roman"/>
              </a:rPr>
              <a:t>bé </a:t>
            </a:r>
            <a:r>
              <a:rPr sz="1800" spc="-5" dirty="0">
                <a:latin typeface="Times New Roman"/>
                <a:cs typeface="Times New Roman"/>
              </a:rPr>
              <a:t>này </a:t>
            </a:r>
            <a:r>
              <a:rPr sz="1800" dirty="0">
                <a:latin typeface="Times New Roman"/>
                <a:cs typeface="Times New Roman"/>
              </a:rPr>
              <a:t>lại </a:t>
            </a:r>
            <a:r>
              <a:rPr sz="1800" spc="-5" dirty="0">
                <a:latin typeface="Times New Roman"/>
                <a:cs typeface="Times New Roman"/>
              </a:rPr>
              <a:t>góp </a:t>
            </a:r>
            <a:r>
              <a:rPr sz="1800" dirty="0">
                <a:latin typeface="Times New Roman"/>
                <a:cs typeface="Times New Roman"/>
              </a:rPr>
              <a:t>phần </a:t>
            </a:r>
            <a:r>
              <a:rPr sz="1800" spc="-5" dirty="0">
                <a:latin typeface="Times New Roman"/>
                <a:cs typeface="Times New Roman"/>
              </a:rPr>
              <a:t>quan trọng </a:t>
            </a:r>
            <a:r>
              <a:rPr sz="1800" dirty="0">
                <a:latin typeface="Times New Roman"/>
                <a:cs typeface="Times New Roman"/>
              </a:rPr>
              <a:t>không thể </a:t>
            </a:r>
            <a:r>
              <a:rPr sz="1800" spc="-5" dirty="0">
                <a:latin typeface="Times New Roman"/>
                <a:cs typeface="Times New Roman"/>
              </a:rPr>
              <a:t>thiếu </a:t>
            </a:r>
            <a:r>
              <a:rPr sz="1800" dirty="0">
                <a:latin typeface="Times New Roman"/>
                <a:cs typeface="Times New Roman"/>
              </a:rPr>
              <a:t>để tạo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 </a:t>
            </a:r>
            <a:r>
              <a:rPr sz="1800" spc="-5" dirty="0">
                <a:latin typeface="Times New Roman"/>
                <a:cs typeface="Times New Roman"/>
              </a:rPr>
              <a:t>mùa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xuân,</a:t>
            </a:r>
            <a:r>
              <a:rPr sz="1800" dirty="0">
                <a:latin typeface="Times New Roman"/>
                <a:cs typeface="Times New Roman"/>
              </a:rPr>
              <a:t> tạo nên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sắc</a:t>
            </a:r>
            <a:r>
              <a:rPr sz="1800" spc="-5" dirty="0">
                <a:latin typeface="Times New Roman"/>
                <a:cs typeface="Times New Roman"/>
              </a:rPr>
              <a:t> xuân. Như </a:t>
            </a:r>
            <a:r>
              <a:rPr sz="1800" dirty="0">
                <a:latin typeface="Times New Roman"/>
                <a:cs typeface="Times New Roman"/>
              </a:rPr>
              <a:t>nhà thơ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Trần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Hòa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Bình</a:t>
            </a:r>
            <a:r>
              <a:rPr sz="1800" dirty="0">
                <a:latin typeface="Times New Roman"/>
                <a:cs typeface="Times New Roman"/>
              </a:rPr>
              <a:t> từng chiêm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nghiệm:</a:t>
            </a:r>
            <a:endParaRPr sz="1800">
              <a:latin typeface="Times New Roman"/>
              <a:cs typeface="Times New Roman"/>
            </a:endParaRPr>
          </a:p>
          <a:p>
            <a:pPr marL="128270" marR="5964555" indent="-11620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“</a:t>
            </a:r>
            <a:r>
              <a:rPr sz="1800" i="1" dirty="0">
                <a:latin typeface="Times New Roman"/>
                <a:cs typeface="Times New Roman"/>
              </a:rPr>
              <a:t>Thêm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chiếc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lá</a:t>
            </a:r>
            <a:r>
              <a:rPr sz="1800" i="1" spc="-5" dirty="0">
                <a:latin typeface="Times New Roman"/>
                <a:cs typeface="Times New Roman"/>
              </a:rPr>
              <a:t> rụng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Thế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thành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mùa </a:t>
            </a:r>
            <a:r>
              <a:rPr sz="1800" i="1" dirty="0">
                <a:latin typeface="Times New Roman"/>
                <a:cs typeface="Times New Roman"/>
              </a:rPr>
              <a:t>thu</a:t>
            </a:r>
            <a:endParaRPr sz="1800">
              <a:latin typeface="Times New Roman"/>
              <a:cs typeface="Times New Roman"/>
            </a:endParaRPr>
          </a:p>
          <a:p>
            <a:pPr marL="128270" marR="5473700">
              <a:lnSpc>
                <a:spcPct val="124400"/>
              </a:lnSpc>
              <a:spcBef>
                <a:spcPts val="15"/>
              </a:spcBef>
            </a:pPr>
            <a:r>
              <a:rPr sz="1800" i="1" spc="-5" dirty="0">
                <a:latin typeface="Times New Roman"/>
                <a:cs typeface="Times New Roman"/>
              </a:rPr>
              <a:t>Thêm một </a:t>
            </a:r>
            <a:r>
              <a:rPr sz="1800" i="1" dirty="0">
                <a:latin typeface="Times New Roman"/>
                <a:cs typeface="Times New Roman"/>
              </a:rPr>
              <a:t>tiếng chim gù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Thành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ban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mai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thanh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khiết”.</a:t>
            </a:r>
            <a:endParaRPr sz="1800">
              <a:latin typeface="Times New Roman"/>
              <a:cs typeface="Times New Roman"/>
            </a:endParaRPr>
          </a:p>
          <a:p>
            <a:pPr marL="12700" indent="22987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Vậy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hót,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hoa,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nốt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trầm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Hải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nguyện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dâng,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hiến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hẳn 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 </a:t>
            </a:r>
            <a:r>
              <a:rPr sz="1800" spc="-5" dirty="0">
                <a:latin typeface="Times New Roman"/>
                <a:cs typeface="Times New Roman"/>
              </a:rPr>
              <a:t>lao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cùng.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Huống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nốt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trầm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nốt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trầm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xao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xuyến,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ngân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vang,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nốt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trầm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ích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đời.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ước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dị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góp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15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cuộc đời, cho </a:t>
            </a:r>
            <a:r>
              <a:rPr sz="1800" dirty="0">
                <a:latin typeface="Times New Roman"/>
                <a:cs typeface="Times New Roman"/>
              </a:rPr>
              <a:t>đất nước, dù </a:t>
            </a:r>
            <a:r>
              <a:rPr sz="1800" spc="-10" dirty="0">
                <a:latin typeface="Times New Roman"/>
                <a:cs typeface="Times New Roman"/>
              </a:rPr>
              <a:t>đó </a:t>
            </a:r>
            <a:r>
              <a:rPr sz="1800" dirty="0">
                <a:latin typeface="Times New Roman"/>
                <a:cs typeface="Times New Roman"/>
              </a:rPr>
              <a:t>là sự cống </a:t>
            </a:r>
            <a:r>
              <a:rPr sz="1800" spc="-5" dirty="0">
                <a:latin typeface="Times New Roman"/>
                <a:cs typeface="Times New Roman"/>
              </a:rPr>
              <a:t>hiến </a:t>
            </a:r>
            <a:r>
              <a:rPr sz="1800" dirty="0">
                <a:latin typeface="Times New Roman"/>
                <a:cs typeface="Times New Roman"/>
              </a:rPr>
              <a:t>khiêm </a:t>
            </a:r>
            <a:r>
              <a:rPr sz="1800" spc="-5" dirty="0">
                <a:latin typeface="Times New Roman"/>
                <a:cs typeface="Times New Roman"/>
              </a:rPr>
              <a:t>nhường, </a:t>
            </a:r>
            <a:r>
              <a:rPr sz="1800" dirty="0">
                <a:latin typeface="Times New Roman"/>
                <a:cs typeface="Times New Roman"/>
              </a:rPr>
              <a:t>giản </a:t>
            </a:r>
            <a:r>
              <a:rPr sz="1800" spc="-5" dirty="0">
                <a:latin typeface="Times New Roman"/>
                <a:cs typeface="Times New Roman"/>
              </a:rPr>
              <a:t>dị. </a:t>
            </a:r>
            <a:r>
              <a:rPr sz="1800" dirty="0">
                <a:latin typeface="Times New Roman"/>
                <a:cs typeface="Times New Roman"/>
              </a:rPr>
              <a:t>Điều </a:t>
            </a:r>
            <a:r>
              <a:rPr sz="1800" spc="-10" dirty="0">
                <a:latin typeface="Times New Roman"/>
                <a:cs typeface="Times New Roman"/>
              </a:rPr>
              <a:t>đó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riêng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mọi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 đổi </a:t>
            </a:r>
            <a:r>
              <a:rPr sz="1800" spc="-5" dirty="0">
                <a:latin typeface="Times New Roman"/>
                <a:cs typeface="Times New Roman"/>
              </a:rPr>
              <a:t>đại từ </a:t>
            </a:r>
            <a:r>
              <a:rPr sz="1800" dirty="0">
                <a:latin typeface="Times New Roman"/>
                <a:cs typeface="Times New Roman"/>
              </a:rPr>
              <a:t>“tôi” </a:t>
            </a:r>
            <a:r>
              <a:rPr sz="1800" spc="-5" dirty="0">
                <a:latin typeface="Times New Roman"/>
                <a:cs typeface="Times New Roman"/>
              </a:rPr>
              <a:t>sang “ta”, </a:t>
            </a:r>
            <a:r>
              <a:rPr sz="1800" dirty="0">
                <a:latin typeface="Times New Roman"/>
                <a:cs typeface="Times New Roman"/>
              </a:rPr>
              <a:t>nguyện </a:t>
            </a:r>
            <a:r>
              <a:rPr sz="1800" spc="-5" dirty="0">
                <a:latin typeface="Times New Roman"/>
                <a:cs typeface="Times New Roman"/>
              </a:rPr>
              <a:t>ước riêng </a:t>
            </a:r>
            <a:r>
              <a:rPr sz="1800" dirty="0">
                <a:latin typeface="Times New Roman"/>
                <a:cs typeface="Times New Roman"/>
              </a:rPr>
              <a:t>đã trở thành nguyện </a:t>
            </a:r>
            <a:r>
              <a:rPr sz="1800" spc="-5" dirty="0">
                <a:latin typeface="Times New Roman"/>
                <a:cs typeface="Times New Roman"/>
              </a:rPr>
              <a:t>ước chung. Sau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dirty="0">
                <a:latin typeface="Times New Roman"/>
                <a:cs typeface="Times New Roman"/>
              </a:rPr>
              <a:t> nguyện </a:t>
            </a:r>
            <a:r>
              <a:rPr sz="1800" spc="-5" dirty="0">
                <a:latin typeface="Times New Roman"/>
                <a:cs typeface="Times New Roman"/>
              </a:rPr>
              <a:t>hòa</a:t>
            </a:r>
            <a:r>
              <a:rPr sz="1800" dirty="0">
                <a:latin typeface="Times New Roman"/>
                <a:cs typeface="Times New Roman"/>
              </a:rPr>
              <a:t> đồng,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giả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khát vọng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cống </a:t>
            </a:r>
            <a:r>
              <a:rPr sz="1800" spc="-5" dirty="0">
                <a:latin typeface="Times New Roman"/>
                <a:cs typeface="Times New Roman"/>
              </a:rPr>
              <a:t>hiến bền</a:t>
            </a:r>
            <a:r>
              <a:rPr sz="1800" dirty="0">
                <a:latin typeface="Times New Roman"/>
                <a:cs typeface="Times New Roman"/>
              </a:rPr>
              <a:t> bỉ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mình:</a:t>
            </a:r>
            <a:endParaRPr sz="1800">
              <a:latin typeface="Times New Roman"/>
              <a:cs typeface="Times New Roman"/>
            </a:endParaRPr>
          </a:p>
          <a:p>
            <a:pPr marL="12700" marR="6115685">
              <a:lnSpc>
                <a:spcPct val="124600"/>
              </a:lnSpc>
            </a:pPr>
            <a:r>
              <a:rPr sz="1800" i="1" dirty="0">
                <a:latin typeface="Times New Roman"/>
                <a:cs typeface="Times New Roman"/>
              </a:rPr>
              <a:t>Một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mùa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nho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nhỏ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Lặng </a:t>
            </a:r>
            <a:r>
              <a:rPr sz="1800" i="1" dirty="0">
                <a:latin typeface="Times New Roman"/>
                <a:cs typeface="Times New Roman"/>
              </a:rPr>
              <a:t>lẽ dâng </a:t>
            </a:r>
            <a:r>
              <a:rPr sz="1800" i="1" spc="-5" dirty="0">
                <a:latin typeface="Times New Roman"/>
                <a:cs typeface="Times New Roman"/>
              </a:rPr>
              <a:t>cho </a:t>
            </a:r>
            <a:r>
              <a:rPr sz="1800" i="1" dirty="0">
                <a:latin typeface="Times New Roman"/>
                <a:cs typeface="Times New Roman"/>
              </a:rPr>
              <a:t>đời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Dù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tuổi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hai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mươi </a:t>
            </a:r>
            <a:r>
              <a:rPr sz="1800" i="1" spc="-5" dirty="0">
                <a:latin typeface="Times New Roman"/>
                <a:cs typeface="Times New Roman"/>
              </a:rPr>
              <a:t> Dù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5" dirty="0">
                <a:latin typeface="Times New Roman"/>
                <a:cs typeface="Times New Roman"/>
              </a:rPr>
              <a:t> khi </a:t>
            </a:r>
            <a:r>
              <a:rPr sz="1800" i="1" dirty="0">
                <a:latin typeface="Times New Roman"/>
                <a:cs typeface="Times New Roman"/>
              </a:rPr>
              <a:t>tóc </a:t>
            </a:r>
            <a:r>
              <a:rPr sz="1800" i="1" spc="-5" dirty="0">
                <a:latin typeface="Times New Roman"/>
                <a:cs typeface="Times New Roman"/>
              </a:rPr>
              <a:t>bạc</a:t>
            </a:r>
            <a:endParaRPr sz="1800">
              <a:latin typeface="Times New Roman"/>
              <a:cs typeface="Times New Roman"/>
            </a:endParaRPr>
          </a:p>
          <a:p>
            <a:pPr marL="12700" marR="6350" indent="288290" algn="just">
              <a:lnSpc>
                <a:spcPts val="2690"/>
              </a:lnSpc>
              <a:spcBef>
                <a:spcPts val="175"/>
              </a:spcBef>
            </a:pPr>
            <a:r>
              <a:rPr sz="1800" spc="-5" dirty="0">
                <a:latin typeface="Times New Roman"/>
                <a:cs typeface="Times New Roman"/>
              </a:rPr>
              <a:t>Khổ </a:t>
            </a:r>
            <a:r>
              <a:rPr sz="1800" dirty="0">
                <a:latin typeface="Times New Roman"/>
                <a:cs typeface="Times New Roman"/>
              </a:rPr>
              <a:t>thơ như là một lời nhắn nhủ, một </a:t>
            </a:r>
            <a:r>
              <a:rPr sz="1800" spc="-5" dirty="0">
                <a:latin typeface="Times New Roman"/>
                <a:cs typeface="Times New Roman"/>
              </a:rPr>
              <a:t>lẽ sống, sống </a:t>
            </a:r>
            <a:r>
              <a:rPr sz="1800" dirty="0">
                <a:latin typeface="Times New Roman"/>
                <a:cs typeface="Times New Roman"/>
              </a:rPr>
              <a:t>là để </a:t>
            </a:r>
            <a:r>
              <a:rPr sz="1800" spc="-5" dirty="0">
                <a:latin typeface="Times New Roman"/>
                <a:cs typeface="Times New Roman"/>
              </a:rPr>
              <a:t>cống </a:t>
            </a:r>
            <a:r>
              <a:rPr sz="1800" dirty="0">
                <a:latin typeface="Times New Roman"/>
                <a:cs typeface="Times New Roman"/>
              </a:rPr>
              <a:t>hiến. “Mùa </a:t>
            </a:r>
            <a:r>
              <a:rPr sz="1800" spc="-5" dirty="0">
                <a:latin typeface="Times New Roman"/>
                <a:cs typeface="Times New Roman"/>
              </a:rPr>
              <a:t>xuân </a:t>
            </a:r>
            <a:r>
              <a:rPr sz="1800" dirty="0">
                <a:latin typeface="Times New Roman"/>
                <a:cs typeface="Times New Roman"/>
              </a:rPr>
              <a:t>nho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nhỏ” còn </a:t>
            </a:r>
            <a:r>
              <a:rPr sz="1800" spc="-5" dirty="0">
                <a:latin typeface="Times New Roman"/>
                <a:cs typeface="Times New Roman"/>
              </a:rPr>
              <a:t>là quan điểm </a:t>
            </a:r>
            <a:r>
              <a:rPr sz="1800" dirty="0">
                <a:latin typeface="Times New Roman"/>
                <a:cs typeface="Times New Roman"/>
              </a:rPr>
              <a:t>đúng </a:t>
            </a:r>
            <a:r>
              <a:rPr sz="1800" spc="-5" dirty="0">
                <a:latin typeface="Times New Roman"/>
                <a:cs typeface="Times New Roman"/>
              </a:rPr>
              <a:t>đắn </a:t>
            </a:r>
            <a:r>
              <a:rPr sz="1800" dirty="0">
                <a:latin typeface="Times New Roman"/>
                <a:cs typeface="Times New Roman"/>
              </a:rPr>
              <a:t>về mối quan </a:t>
            </a:r>
            <a:r>
              <a:rPr sz="1800" spc="-5" dirty="0">
                <a:latin typeface="Times New Roman"/>
                <a:cs typeface="Times New Roman"/>
              </a:rPr>
              <a:t>hệ giữa </a:t>
            </a:r>
            <a:r>
              <a:rPr sz="1800" dirty="0">
                <a:latin typeface="Times New Roman"/>
                <a:cs typeface="Times New Roman"/>
              </a:rPr>
              <a:t>cá nhân và tập </a:t>
            </a:r>
            <a:r>
              <a:rPr sz="1800" spc="-5" dirty="0">
                <a:latin typeface="Times New Roman"/>
                <a:cs typeface="Times New Roman"/>
              </a:rPr>
              <a:t>thể, giữa </a:t>
            </a:r>
            <a:r>
              <a:rPr sz="1800" dirty="0">
                <a:latin typeface="Times New Roman"/>
                <a:cs typeface="Times New Roman"/>
              </a:rPr>
              <a:t>mỗi con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tộc.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Hải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chọn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cống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hiến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riêng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phô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ồn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ào,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lặng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lứa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tuổi.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Khổ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chiêm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nghiệm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gắng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mệt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mỏi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tuổi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20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căng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tràn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nằm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giường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bệnh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của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riêng mình,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trống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xưng hô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 mở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rộng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tới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đọc cùng</a:t>
            </a:r>
            <a:r>
              <a:rPr sz="1800" spc="-5" dirty="0">
                <a:latin typeface="Times New Roman"/>
                <a:cs typeface="Times New Roman"/>
              </a:rPr>
              <a:t> chung</a:t>
            </a:r>
            <a:r>
              <a:rPr sz="1800" dirty="0">
                <a:latin typeface="Times New Roman"/>
                <a:cs typeface="Times New Roman"/>
              </a:rPr>
              <a:t> ý</a:t>
            </a:r>
            <a:r>
              <a:rPr sz="1800" spc="-5" dirty="0">
                <a:latin typeface="Times New Roman"/>
                <a:cs typeface="Times New Roman"/>
              </a:rPr>
              <a:t> nghĩ.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indent="288290" algn="just">
              <a:lnSpc>
                <a:spcPct val="1244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Nếu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khổ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ngẫm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hiến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cuối </a:t>
            </a:r>
            <a:r>
              <a:rPr sz="1800" dirty="0">
                <a:latin typeface="Times New Roman"/>
                <a:cs typeface="Times New Roman"/>
              </a:rPr>
              <a:t>nhà thơ </a:t>
            </a:r>
            <a:r>
              <a:rPr sz="1800" spc="-5" dirty="0">
                <a:latin typeface="Times New Roman"/>
                <a:cs typeface="Times New Roman"/>
              </a:rPr>
              <a:t>lại </a:t>
            </a:r>
            <a:r>
              <a:rPr sz="1800" dirty="0">
                <a:latin typeface="Times New Roman"/>
                <a:cs typeface="Times New Roman"/>
              </a:rPr>
              <a:t>muốn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cất lên tiếng </a:t>
            </a:r>
            <a:r>
              <a:rPr sz="1800" spc="-5" dirty="0">
                <a:latin typeface="Times New Roman"/>
                <a:cs typeface="Times New Roman"/>
              </a:rPr>
              <a:t>hát </a:t>
            </a:r>
            <a:r>
              <a:rPr sz="1800" dirty="0">
                <a:latin typeface="Times New Roman"/>
                <a:cs typeface="Times New Roman"/>
              </a:rPr>
              <a:t>thiết </a:t>
            </a:r>
            <a:r>
              <a:rPr sz="1800" spc="-5" dirty="0">
                <a:latin typeface="Times New Roman"/>
                <a:cs typeface="Times New Roman"/>
              </a:rPr>
              <a:t>tha </a:t>
            </a:r>
            <a:r>
              <a:rPr sz="1800" dirty="0">
                <a:latin typeface="Times New Roman"/>
                <a:cs typeface="Times New Roman"/>
              </a:rPr>
              <a:t>dựa </a:t>
            </a:r>
            <a:r>
              <a:rPr sz="1800" spc="-5" dirty="0">
                <a:latin typeface="Times New Roman"/>
                <a:cs typeface="Times New Roman"/>
              </a:rPr>
              <a:t>trên </a:t>
            </a:r>
            <a:r>
              <a:rPr sz="1800" dirty="0">
                <a:latin typeface="Times New Roman"/>
                <a:cs typeface="Times New Roman"/>
              </a:rPr>
              <a:t>lời ca buồn, </a:t>
            </a:r>
            <a:r>
              <a:rPr sz="1800" spc="-10" dirty="0">
                <a:latin typeface="Times New Roman"/>
                <a:cs typeface="Times New Roman"/>
              </a:rPr>
              <a:t>bã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 Nam </a:t>
            </a:r>
            <a:r>
              <a:rPr sz="1800" spc="-5" dirty="0">
                <a:latin typeface="Times New Roman"/>
                <a:cs typeface="Times New Roman"/>
              </a:rPr>
              <a:t>ai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Nam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bình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xứ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Huế:</a:t>
            </a:r>
            <a:endParaRPr sz="1800">
              <a:latin typeface="Times New Roman"/>
              <a:cs typeface="Times New Roman"/>
            </a:endParaRPr>
          </a:p>
          <a:p>
            <a:pPr marL="12700" marR="6180455">
              <a:lnSpc>
                <a:spcPct val="124600"/>
              </a:lnSpc>
              <a:spcBef>
                <a:spcPts val="10"/>
              </a:spcBef>
            </a:pPr>
            <a:r>
              <a:rPr sz="1800" i="1" dirty="0">
                <a:latin typeface="Times New Roman"/>
                <a:cs typeface="Times New Roman"/>
              </a:rPr>
              <a:t>Mùa xuân ta xin hát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Câu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Nam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Nam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bình</a:t>
            </a:r>
            <a:endParaRPr sz="1800">
              <a:latin typeface="Times New Roman"/>
              <a:cs typeface="Times New Roman"/>
            </a:endParaRPr>
          </a:p>
          <a:p>
            <a:pPr marL="12700" marR="5857875">
              <a:lnSpc>
                <a:spcPct val="124400"/>
              </a:lnSpc>
            </a:pP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non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ngàn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dặm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mình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non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ngàn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dặm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tình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Nhịp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phách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tiền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Huế</a:t>
            </a:r>
            <a:endParaRPr sz="1800">
              <a:latin typeface="Times New Roman"/>
              <a:cs typeface="Times New Roman"/>
            </a:endParaRPr>
          </a:p>
          <a:p>
            <a:pPr marL="12700" marR="5080" indent="286385" algn="just">
              <a:lnSpc>
                <a:spcPts val="2690"/>
              </a:lnSpc>
              <a:spcBef>
                <a:spcPts val="175"/>
              </a:spcBef>
            </a:pP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vang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vọng,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gợi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nhỏ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dặm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mênh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 nhưng </a:t>
            </a:r>
            <a:r>
              <a:rPr sz="1800" spc="-10" dirty="0">
                <a:latin typeface="Times New Roman"/>
                <a:cs typeface="Times New Roman"/>
              </a:rPr>
              <a:t>vẫn </a:t>
            </a:r>
            <a:r>
              <a:rPr sz="1800" dirty="0">
                <a:latin typeface="Times New Roman"/>
                <a:cs typeface="Times New Roman"/>
              </a:rPr>
              <a:t>rất gần </a:t>
            </a:r>
            <a:r>
              <a:rPr sz="1800" spc="-5" dirty="0">
                <a:latin typeface="Times New Roman"/>
                <a:cs typeface="Times New Roman"/>
              </a:rPr>
              <a:t>gũi, tràn </a:t>
            </a:r>
            <a:r>
              <a:rPr sz="1800" spc="5" dirty="0">
                <a:latin typeface="Times New Roman"/>
                <a:cs typeface="Times New Roman"/>
              </a:rPr>
              <a:t>đầy </a:t>
            </a:r>
            <a:r>
              <a:rPr sz="1800" dirty="0">
                <a:latin typeface="Times New Roman"/>
                <a:cs typeface="Times New Roman"/>
              </a:rPr>
              <a:t>yêu thương và ấm </a:t>
            </a:r>
            <a:r>
              <a:rPr sz="1800" spc="-5" dirty="0">
                <a:latin typeface="Times New Roman"/>
                <a:cs typeface="Times New Roman"/>
              </a:rPr>
              <a:t>áp, gợi </a:t>
            </a:r>
            <a:r>
              <a:rPr sz="1800" dirty="0">
                <a:latin typeface="Times New Roman"/>
                <a:cs typeface="Times New Roman"/>
              </a:rPr>
              <a:t>mở </a:t>
            </a:r>
            <a:r>
              <a:rPr sz="1800" spc="-10" dirty="0">
                <a:latin typeface="Times New Roman"/>
                <a:cs typeface="Times New Roman"/>
              </a:rPr>
              <a:t>ra </a:t>
            </a:r>
            <a:r>
              <a:rPr sz="1800" dirty="0">
                <a:latin typeface="Times New Roman"/>
                <a:cs typeface="Times New Roman"/>
              </a:rPr>
              <a:t>một cái tình </a:t>
            </a:r>
            <a:r>
              <a:rPr sz="1800" spc="-5" dirty="0">
                <a:latin typeface="Times New Roman"/>
                <a:cs typeface="Times New Roman"/>
              </a:rPr>
              <a:t>rất </a:t>
            </a:r>
            <a:r>
              <a:rPr sz="1800" dirty="0">
                <a:latin typeface="Times New Roman"/>
                <a:cs typeface="Times New Roman"/>
              </a:rPr>
              <a:t> riêng,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Huế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được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non.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hát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đằm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thắm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hiền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hòa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xen</a:t>
            </a:r>
            <a:endParaRPr sz="1800">
              <a:latin typeface="Times New Roman"/>
              <a:cs typeface="Times New Roman"/>
            </a:endParaRPr>
          </a:p>
          <a:p>
            <a:pPr marL="12700" marR="7620" algn="just">
              <a:lnSpc>
                <a:spcPts val="269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phách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giòn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giã,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tươi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thơ.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khơi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dòng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sông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tiếng </a:t>
            </a:r>
            <a:r>
              <a:rPr sz="1800" spc="-5" dirty="0">
                <a:latin typeface="Times New Roman"/>
                <a:cs typeface="Times New Roman"/>
              </a:rPr>
              <a:t>chim hót </a:t>
            </a:r>
            <a:r>
              <a:rPr sz="1800" dirty="0">
                <a:latin typeface="Times New Roman"/>
                <a:cs typeface="Times New Roman"/>
              </a:rPr>
              <a:t>vang trời xứ </a:t>
            </a:r>
            <a:r>
              <a:rPr sz="1800" spc="-5" dirty="0">
                <a:latin typeface="Times New Roman"/>
                <a:cs typeface="Times New Roman"/>
              </a:rPr>
              <a:t>Huế, kết thúc </a:t>
            </a:r>
            <a:r>
              <a:rPr sz="1800" dirty="0">
                <a:latin typeface="Times New Roman"/>
                <a:cs typeface="Times New Roman"/>
              </a:rPr>
              <a:t>lại </a:t>
            </a:r>
            <a:r>
              <a:rPr sz="1800" spc="-5" dirty="0">
                <a:latin typeface="Times New Roman"/>
                <a:cs typeface="Times New Roman"/>
              </a:rPr>
              <a:t>là nước </a:t>
            </a:r>
            <a:r>
              <a:rPr sz="1800" dirty="0">
                <a:latin typeface="Times New Roman"/>
                <a:cs typeface="Times New Roman"/>
              </a:rPr>
              <a:t>non và </a:t>
            </a:r>
            <a:r>
              <a:rPr sz="1800" spc="-5" dirty="0">
                <a:latin typeface="Times New Roman"/>
                <a:cs typeface="Times New Roman"/>
              </a:rPr>
              <a:t>tiếng </a:t>
            </a:r>
            <a:r>
              <a:rPr sz="1800" dirty="0">
                <a:latin typeface="Times New Roman"/>
                <a:cs typeface="Times New Roman"/>
              </a:rPr>
              <a:t>hát tươi vui </a:t>
            </a:r>
            <a:r>
              <a:rPr sz="1800" spc="5" dirty="0">
                <a:latin typeface="Times New Roman"/>
                <a:cs typeface="Times New Roman"/>
              </a:rPr>
              <a:t>cả </a:t>
            </a:r>
            <a:r>
              <a:rPr sz="1800" spc="-5" dirty="0">
                <a:latin typeface="Times New Roman"/>
                <a:cs typeface="Times New Roman"/>
              </a:rPr>
              <a:t>tình </a:t>
            </a:r>
            <a:r>
              <a:rPr sz="1800" dirty="0">
                <a:latin typeface="Times New Roman"/>
                <a:cs typeface="Times New Roman"/>
              </a:rPr>
              <a:t> yêu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dặm,</a:t>
            </a:r>
            <a:r>
              <a:rPr sz="1800" dirty="0">
                <a:latin typeface="Times New Roman"/>
                <a:cs typeface="Times New Roman"/>
              </a:rPr>
              <a:t> 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quê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hương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>
              <a:latin typeface="Times New Roman"/>
              <a:cs typeface="Times New Roman"/>
            </a:endParaRPr>
          </a:p>
          <a:p>
            <a:pPr marL="300990" algn="just">
              <a:lnSpc>
                <a:spcPct val="100000"/>
              </a:lnSpc>
              <a:spcBef>
                <a:spcPts val="345"/>
              </a:spcBef>
            </a:pP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nhịp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điệu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gần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gũi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ca.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2700"/>
              </a:lnSpc>
              <a:spcBef>
                <a:spcPts val="90"/>
              </a:spcBef>
            </a:pP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nhờ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yếu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ngắt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nhịp,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gieo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vần,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điệp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điệp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quả.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gắn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liền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điệu</a:t>
            </a:r>
            <a:r>
              <a:rPr sz="1800" dirty="0">
                <a:latin typeface="Times New Roman"/>
                <a:cs typeface="Times New Roman"/>
              </a:rPr>
              <a:t> dân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ca,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60080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nhất là dân </a:t>
            </a:r>
            <a:r>
              <a:rPr sz="1800" spc="-5" dirty="0">
                <a:latin typeface="Times New Roman"/>
                <a:cs typeface="Times New Roman"/>
              </a:rPr>
              <a:t>ca </a:t>
            </a:r>
            <a:r>
              <a:rPr sz="1800" dirty="0">
                <a:latin typeface="Times New Roman"/>
                <a:cs typeface="Times New Roman"/>
              </a:rPr>
              <a:t>miền Trung, có </a:t>
            </a:r>
            <a:r>
              <a:rPr sz="1800" spc="-5" dirty="0">
                <a:latin typeface="Times New Roman"/>
                <a:cs typeface="Times New Roman"/>
              </a:rPr>
              <a:t>âm hưởng nhẹ nhàng, </a:t>
            </a:r>
            <a:r>
              <a:rPr sz="1800" dirty="0">
                <a:latin typeface="Times New Roman"/>
                <a:cs typeface="Times New Roman"/>
              </a:rPr>
              <a:t>tha </a:t>
            </a:r>
            <a:r>
              <a:rPr sz="1800" spc="-5" dirty="0">
                <a:latin typeface="Times New Roman"/>
                <a:cs typeface="Times New Roman"/>
              </a:rPr>
              <a:t>thiết. Cách gieo </a:t>
            </a:r>
            <a:r>
              <a:rPr sz="1800" dirty="0">
                <a:latin typeface="Times New Roman"/>
                <a:cs typeface="Times New Roman"/>
              </a:rPr>
              <a:t>vần liền giữa các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góp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liền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nhiên giản </a:t>
            </a:r>
            <a:r>
              <a:rPr sz="1800" spc="-5" dirty="0">
                <a:latin typeface="Times New Roman"/>
                <a:cs typeface="Times New Roman"/>
              </a:rPr>
              <a:t>dị: bông </a:t>
            </a:r>
            <a:r>
              <a:rPr sz="1800" dirty="0">
                <a:latin typeface="Times New Roman"/>
                <a:cs typeface="Times New Roman"/>
              </a:rPr>
              <a:t>hoa </a:t>
            </a:r>
            <a:r>
              <a:rPr sz="1800" spc="-5" dirty="0">
                <a:latin typeface="Times New Roman"/>
                <a:cs typeface="Times New Roman"/>
              </a:rPr>
              <a:t>tím, </a:t>
            </a:r>
            <a:r>
              <a:rPr sz="1800" dirty="0">
                <a:latin typeface="Times New Roman"/>
                <a:cs typeface="Times New Roman"/>
              </a:rPr>
              <a:t>.tiếng </a:t>
            </a:r>
            <a:r>
              <a:rPr sz="1800" spc="-5" dirty="0">
                <a:latin typeface="Times New Roman"/>
                <a:cs typeface="Times New Roman"/>
              </a:rPr>
              <a:t>chim </a:t>
            </a:r>
            <a:r>
              <a:rPr sz="1800" dirty="0">
                <a:latin typeface="Times New Roman"/>
                <a:cs typeface="Times New Roman"/>
              </a:rPr>
              <a:t>hót, </a:t>
            </a:r>
            <a:r>
              <a:rPr sz="1800" spc="-10" dirty="0">
                <a:latin typeface="Times New Roman"/>
                <a:cs typeface="Times New Roman"/>
              </a:rPr>
              <a:t>vì </a:t>
            </a:r>
            <a:r>
              <a:rPr sz="1800" spc="-5" dirty="0">
                <a:latin typeface="Times New Roman"/>
                <a:cs typeface="Times New Roman"/>
              </a:rPr>
              <a:t>sao…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các hình </a:t>
            </a:r>
            <a:r>
              <a:rPr sz="1800" dirty="0">
                <a:latin typeface="Times New Roman"/>
                <a:cs typeface="Times New Roman"/>
              </a:rPr>
              <a:t>ảnh </a:t>
            </a:r>
            <a:r>
              <a:rPr sz="1800" spc="-5" dirty="0">
                <a:latin typeface="Times New Roman"/>
                <a:cs typeface="Times New Roman"/>
              </a:rPr>
              <a:t>giàu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biểu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trưng,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“đất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sao…”,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“mùa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nhỏ”,…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gần gũi, trong </a:t>
            </a:r>
            <a:r>
              <a:rPr sz="1800" spc="-5" dirty="0">
                <a:latin typeface="Times New Roman"/>
                <a:cs typeface="Times New Roman"/>
              </a:rPr>
              <a:t>sáng. </a:t>
            </a:r>
            <a:r>
              <a:rPr sz="1800" spc="5" dirty="0">
                <a:latin typeface="Times New Roman"/>
                <a:cs typeface="Times New Roman"/>
              </a:rPr>
              <a:t>Tứ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xoay </a:t>
            </a:r>
            <a:r>
              <a:rPr sz="1800" dirty="0">
                <a:latin typeface="Times New Roman"/>
                <a:cs typeface="Times New Roman"/>
              </a:rPr>
              <a:t>quanh hình ảnh mùa </a:t>
            </a:r>
            <a:r>
              <a:rPr sz="1800" spc="-5" dirty="0">
                <a:latin typeface="Times New Roman"/>
                <a:cs typeface="Times New Roman"/>
              </a:rPr>
              <a:t>xuân,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mùa </a:t>
            </a:r>
            <a:r>
              <a:rPr sz="1800" dirty="0">
                <a:latin typeface="Times New Roman"/>
                <a:cs typeface="Times New Roman"/>
              </a:rPr>
              <a:t>xuân của </a:t>
            </a:r>
            <a:r>
              <a:rPr sz="1800" spc="-5" dirty="0">
                <a:latin typeface="Times New Roman"/>
                <a:cs typeface="Times New Roman"/>
              </a:rPr>
              <a:t>đất </a:t>
            </a:r>
            <a:r>
              <a:rPr sz="1800" dirty="0">
                <a:latin typeface="Times New Roman"/>
                <a:cs typeface="Times New Roman"/>
              </a:rPr>
              <a:t>trời đến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 </a:t>
            </a:r>
            <a:r>
              <a:rPr sz="1800" spc="-5" dirty="0">
                <a:latin typeface="Times New Roman"/>
                <a:cs typeface="Times New Roman"/>
              </a:rPr>
              <a:t>xuân của quê hương,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nước. </a:t>
            </a:r>
            <a:r>
              <a:rPr sz="1800" dirty="0">
                <a:latin typeface="Times New Roman"/>
                <a:cs typeface="Times New Roman"/>
              </a:rPr>
              <a:t>Cách cấu </a:t>
            </a:r>
            <a:r>
              <a:rPr sz="1800" spc="-5" dirty="0">
                <a:latin typeface="Times New Roman"/>
                <a:cs typeface="Times New Roman"/>
              </a:rPr>
              <a:t>tứ </a:t>
            </a:r>
            <a:r>
              <a:rPr sz="1800" dirty="0">
                <a:latin typeface="Times New Roman"/>
                <a:cs typeface="Times New Roman"/>
              </a:rPr>
              <a:t>như vậy </a:t>
            </a:r>
            <a:r>
              <a:rPr sz="1800" spc="-5" dirty="0">
                <a:latin typeface="Times New Roman"/>
                <a:cs typeface="Times New Roman"/>
              </a:rPr>
              <a:t>khiến </a:t>
            </a:r>
            <a:r>
              <a:rPr sz="1800" dirty="0">
                <a:latin typeface="Times New Roman"/>
                <a:cs typeface="Times New Roman"/>
              </a:rPr>
              <a:t>cho ý thơ luôn tập </a:t>
            </a:r>
            <a:r>
              <a:rPr sz="1800" spc="-5" dirty="0">
                <a:latin typeface="Times New Roman"/>
                <a:cs typeface="Times New Roman"/>
              </a:rPr>
              <a:t>trung, </a:t>
            </a:r>
            <a:r>
              <a:rPr sz="1800" dirty="0">
                <a:latin typeface="Times New Roman"/>
                <a:cs typeface="Times New Roman"/>
              </a:rPr>
              <a:t> cảm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trải.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biệt,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giọng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điệu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đúng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 của tác </a:t>
            </a:r>
            <a:r>
              <a:rPr sz="1800" spc="-5" dirty="0">
                <a:latin typeface="Times New Roman"/>
                <a:cs typeface="Times New Roman"/>
              </a:rPr>
              <a:t>giả, </a:t>
            </a:r>
            <a:r>
              <a:rPr sz="1800" dirty="0">
                <a:latin typeface="Times New Roman"/>
                <a:cs typeface="Times New Roman"/>
              </a:rPr>
              <a:t>biến đổi phù </a:t>
            </a:r>
            <a:r>
              <a:rPr sz="1800" spc="-5" dirty="0">
                <a:latin typeface="Times New Roman"/>
                <a:cs typeface="Times New Roman"/>
              </a:rPr>
              <a:t>hợp với </a:t>
            </a:r>
            <a:r>
              <a:rPr sz="1800" dirty="0">
                <a:latin typeface="Times New Roman"/>
                <a:cs typeface="Times New Roman"/>
              </a:rPr>
              <a:t>nội dung từng </a:t>
            </a:r>
            <a:r>
              <a:rPr sz="1800" spc="-5" dirty="0">
                <a:latin typeface="Times New Roman"/>
                <a:cs typeface="Times New Roman"/>
              </a:rPr>
              <a:t>đoạn: </a:t>
            </a:r>
            <a:r>
              <a:rPr sz="1800" dirty="0">
                <a:latin typeface="Times New Roman"/>
                <a:cs typeface="Times New Roman"/>
              </a:rPr>
              <a:t>vui vẻ, </a:t>
            </a:r>
            <a:r>
              <a:rPr sz="1800" spc="-5" dirty="0">
                <a:latin typeface="Times New Roman"/>
                <a:cs typeface="Times New Roman"/>
              </a:rPr>
              <a:t>say sưa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đoạn đầu; </a:t>
            </a:r>
            <a:r>
              <a:rPr sz="1800" dirty="0">
                <a:latin typeface="Times New Roman"/>
                <a:cs typeface="Times New Roman"/>
              </a:rPr>
              <a:t> trầm </a:t>
            </a:r>
            <a:r>
              <a:rPr sz="1800" spc="-5" dirty="0">
                <a:latin typeface="Times New Roman"/>
                <a:cs typeface="Times New Roman"/>
              </a:rPr>
              <a:t>lắng, </a:t>
            </a:r>
            <a:r>
              <a:rPr sz="1800" dirty="0">
                <a:latin typeface="Times New Roman"/>
                <a:cs typeface="Times New Roman"/>
              </a:rPr>
              <a:t>thiết </a:t>
            </a:r>
            <a:r>
              <a:rPr sz="1800" spc="-5" dirty="0">
                <a:latin typeface="Times New Roman"/>
                <a:cs typeface="Times New Roman"/>
              </a:rPr>
              <a:t>tha </a:t>
            </a:r>
            <a:r>
              <a:rPr sz="1800" dirty="0">
                <a:latin typeface="Times New Roman"/>
                <a:cs typeface="Times New Roman"/>
              </a:rPr>
              <a:t>khi </a:t>
            </a:r>
            <a:r>
              <a:rPr sz="1800" spc="-5" dirty="0">
                <a:latin typeface="Times New Roman"/>
                <a:cs typeface="Times New Roman"/>
              </a:rPr>
              <a:t>bộc bạch </a:t>
            </a:r>
            <a:r>
              <a:rPr sz="1800" dirty="0">
                <a:latin typeface="Times New Roman"/>
                <a:cs typeface="Times New Roman"/>
              </a:rPr>
              <a:t>tâm </a:t>
            </a:r>
            <a:r>
              <a:rPr sz="1800" spc="-5" dirty="0">
                <a:latin typeface="Times New Roman"/>
                <a:cs typeface="Times New Roman"/>
              </a:rPr>
              <a:t>niệm; </a:t>
            </a:r>
            <a:r>
              <a:rPr sz="1800" dirty="0">
                <a:latin typeface="Times New Roman"/>
                <a:cs typeface="Times New Roman"/>
              </a:rPr>
              <a:t>và ở </a:t>
            </a:r>
            <a:r>
              <a:rPr sz="1800" spc="-5" dirty="0">
                <a:latin typeface="Times New Roman"/>
                <a:cs typeface="Times New Roman"/>
              </a:rPr>
              <a:t>đoạn cuối, </a:t>
            </a:r>
            <a:r>
              <a:rPr sz="1800" dirty="0">
                <a:latin typeface="Times New Roman"/>
                <a:cs typeface="Times New Roman"/>
              </a:rPr>
              <a:t>giọng điệu ấy </a:t>
            </a:r>
            <a:r>
              <a:rPr sz="1800" spc="-5" dirty="0">
                <a:latin typeface="Times New Roman"/>
                <a:cs typeface="Times New Roman"/>
              </a:rPr>
              <a:t>sôi nổi, tha </a:t>
            </a:r>
            <a:r>
              <a:rPr sz="1800" dirty="0">
                <a:latin typeface="Times New Roman"/>
                <a:cs typeface="Times New Roman"/>
              </a:rPr>
              <a:t>thiết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băng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cháy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rực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lần</a:t>
            </a:r>
            <a:r>
              <a:rPr sz="1800" dirty="0">
                <a:latin typeface="Times New Roman"/>
                <a:cs typeface="Times New Roman"/>
              </a:rPr>
              <a:t> cuối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đời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 </a:t>
            </a:r>
            <a:r>
              <a:rPr sz="1800" spc="-5" dirty="0">
                <a:latin typeface="Times New Roman"/>
                <a:cs typeface="Times New Roman"/>
              </a:rPr>
              <a:t>tắt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lịm.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 marR="6350" indent="344170" algn="just">
              <a:lnSpc>
                <a:spcPct val="124600"/>
              </a:lnSpc>
            </a:pPr>
            <a:r>
              <a:rPr sz="1800" dirty="0">
                <a:latin typeface="Times New Roman"/>
                <a:cs typeface="Times New Roman"/>
              </a:rPr>
              <a:t>“Mùa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nhỏ”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Hải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rung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vẻ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thiên </a:t>
            </a:r>
            <a:r>
              <a:rPr sz="1800" spc="-5" dirty="0">
                <a:latin typeface="Times New Roman"/>
                <a:cs typeface="Times New Roman"/>
              </a:rPr>
              <a:t>nhiên đất nước, trước những </a:t>
            </a:r>
            <a:r>
              <a:rPr sz="1800" dirty="0">
                <a:latin typeface="Times New Roman"/>
                <a:cs typeface="Times New Roman"/>
              </a:rPr>
              <a:t>hi sinh và </a:t>
            </a:r>
            <a:r>
              <a:rPr sz="1800" spc="5" dirty="0">
                <a:latin typeface="Times New Roman"/>
                <a:cs typeface="Times New Roman"/>
              </a:rPr>
              <a:t>cố </a:t>
            </a:r>
            <a:r>
              <a:rPr sz="1800" dirty="0">
                <a:latin typeface="Times New Roman"/>
                <a:cs typeface="Times New Roman"/>
              </a:rPr>
              <a:t>gắng </a:t>
            </a:r>
            <a:r>
              <a:rPr sz="1800" spc="-5" dirty="0">
                <a:latin typeface="Times New Roman"/>
                <a:cs typeface="Times New Roman"/>
              </a:rPr>
              <a:t>say sưa </a:t>
            </a:r>
            <a:r>
              <a:rPr sz="1800" dirty="0">
                <a:latin typeface="Times New Roman"/>
                <a:cs typeface="Times New Roman"/>
              </a:rPr>
              <a:t>trong sự </a:t>
            </a:r>
            <a:r>
              <a:rPr sz="1800" spc="-5" dirty="0">
                <a:latin typeface="Times New Roman"/>
                <a:cs typeface="Times New Roman"/>
              </a:rPr>
              <a:t>nghiệp bảo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vệ, </a:t>
            </a:r>
            <a:r>
              <a:rPr sz="1800" spc="-5" dirty="0">
                <a:latin typeface="Times New Roman"/>
                <a:cs typeface="Times New Roman"/>
              </a:rPr>
              <a:t>xây </a:t>
            </a:r>
            <a:r>
              <a:rPr sz="1800" dirty="0">
                <a:latin typeface="Times New Roman"/>
                <a:cs typeface="Times New Roman"/>
              </a:rPr>
              <a:t>dựng Tổ quốc của toàn </a:t>
            </a:r>
            <a:r>
              <a:rPr sz="1800" spc="-5" dirty="0">
                <a:latin typeface="Times New Roman"/>
                <a:cs typeface="Times New Roman"/>
              </a:rPr>
              <a:t>dân tộc. Đó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“là </a:t>
            </a:r>
            <a:r>
              <a:rPr sz="1800" dirty="0">
                <a:latin typeface="Times New Roman"/>
                <a:cs typeface="Times New Roman"/>
              </a:rPr>
              <a:t>tiếng lòng </a:t>
            </a:r>
            <a:r>
              <a:rPr sz="1800" spc="-5" dirty="0">
                <a:latin typeface="Times New Roman"/>
                <a:cs typeface="Times New Roman"/>
              </a:rPr>
              <a:t>tha </a:t>
            </a:r>
            <a:r>
              <a:rPr sz="1800" dirty="0">
                <a:latin typeface="Times New Roman"/>
                <a:cs typeface="Times New Roman"/>
              </a:rPr>
              <a:t>thiết yêu </a:t>
            </a:r>
            <a:r>
              <a:rPr sz="1800" spc="5" dirty="0">
                <a:latin typeface="Times New Roman"/>
                <a:cs typeface="Times New Roman"/>
              </a:rPr>
              <a:t>mến </a:t>
            </a:r>
            <a:r>
              <a:rPr sz="1800" dirty="0">
                <a:latin typeface="Times New Roman"/>
                <a:cs typeface="Times New Roman"/>
              </a:rPr>
              <a:t>và gắn bó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nước, </a:t>
            </a:r>
            <a:r>
              <a:rPr sz="1800" spc="-10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cuộc </a:t>
            </a:r>
            <a:r>
              <a:rPr sz="1800" spc="-5" dirty="0">
                <a:latin typeface="Times New Roman"/>
                <a:cs typeface="Times New Roman"/>
              </a:rPr>
              <a:t>đời”. </a:t>
            </a:r>
            <a:r>
              <a:rPr sz="1800" dirty="0">
                <a:latin typeface="Times New Roman"/>
                <a:cs typeface="Times New Roman"/>
              </a:rPr>
              <a:t>Từ đó, </a:t>
            </a:r>
            <a:r>
              <a:rPr sz="1800" spc="-5" dirty="0">
                <a:latin typeface="Times New Roman"/>
                <a:cs typeface="Times New Roman"/>
              </a:rPr>
              <a:t>dẫu đang nằm trên giường bệnh, </a:t>
            </a:r>
            <a:r>
              <a:rPr sz="1800" dirty="0">
                <a:latin typeface="Times New Roman"/>
                <a:cs typeface="Times New Roman"/>
              </a:rPr>
              <a:t>từng </a:t>
            </a:r>
            <a:r>
              <a:rPr sz="1800" spc="-5" dirty="0">
                <a:latin typeface="Times New Roman"/>
                <a:cs typeface="Times New Roman"/>
              </a:rPr>
              <a:t>ngày từng </a:t>
            </a:r>
            <a:r>
              <a:rPr sz="1800" dirty="0">
                <a:latin typeface="Times New Roman"/>
                <a:cs typeface="Times New Roman"/>
              </a:rPr>
              <a:t>giờ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hiểm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dẫu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mệt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mỏi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nước,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khao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khát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“làm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chim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hót”,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“làm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một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nhành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hoa”,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“một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nốt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trầm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xao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Cảm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xúc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 nhà</a:t>
            </a:r>
            <a:r>
              <a:rPr sz="1800" b="1" dirty="0">
                <a:latin typeface="Times New Roman"/>
                <a:cs typeface="Times New Roman"/>
              </a:rPr>
              <a:t> thơ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trước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mùa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xuân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đất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nước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(10 </a:t>
            </a:r>
            <a:r>
              <a:rPr sz="1800" b="1" spc="-5" dirty="0">
                <a:latin typeface="Times New Roman"/>
                <a:cs typeface="Times New Roman"/>
              </a:rPr>
              <a:t>câu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tiếp)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lộc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tràn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đấu,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xây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dựng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vệ,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nhiệm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vụ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rời.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đem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xuân đến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“Mùa</a:t>
            </a:r>
            <a:r>
              <a:rPr sz="1800" dirty="0">
                <a:latin typeface="Times New Roman"/>
                <a:cs typeface="Times New Roman"/>
              </a:rPr>
              <a:t> xuân 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cầm</a:t>
            </a:r>
            <a:r>
              <a:rPr sz="1800" dirty="0">
                <a:latin typeface="Times New Roman"/>
                <a:cs typeface="Times New Roman"/>
              </a:rPr>
              <a:t> súng</a:t>
            </a:r>
          </a:p>
          <a:p>
            <a:pPr marL="12700" marR="5946140" algn="just">
              <a:lnSpc>
                <a:spcPct val="124400"/>
              </a:lnSpc>
              <a:spcBef>
                <a:spcPts val="5"/>
              </a:spcBef>
            </a:pPr>
            <a:r>
              <a:rPr sz="1800" i="1" spc="-5" dirty="0">
                <a:latin typeface="Times New Roman"/>
                <a:cs typeface="Times New Roman"/>
              </a:rPr>
              <a:t>Lộc </a:t>
            </a:r>
            <a:r>
              <a:rPr sz="1800" i="1" dirty="0">
                <a:latin typeface="Times New Roman"/>
                <a:cs typeface="Times New Roman"/>
              </a:rPr>
              <a:t>giắt đầy quanh lưng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Mùa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đồng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Lộc trải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dài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nương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mạ”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+ “Mùa xuân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cầm súng. </a:t>
            </a:r>
            <a:r>
              <a:rPr sz="1800" spc="-5" dirty="0">
                <a:latin typeface="Times New Roman"/>
                <a:cs typeface="Times New Roman"/>
              </a:rPr>
              <a:t>Lộc giắt đầy trên lưng”: </a:t>
            </a:r>
            <a:r>
              <a:rPr sz="1800" dirty="0">
                <a:latin typeface="Times New Roman"/>
                <a:cs typeface="Times New Roman"/>
              </a:rPr>
              <a:t>liên tưởng đến </a:t>
            </a:r>
            <a:r>
              <a:rPr sz="1800" spc="-5" dirty="0">
                <a:latin typeface="Times New Roman"/>
                <a:cs typeface="Times New Roman"/>
              </a:rPr>
              <a:t>những người chiến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vai,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nguỵ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trang.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lộc biếc,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non,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cỏ.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“lộc”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còn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liên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 </a:t>
            </a:r>
            <a:r>
              <a:rPr sz="1800" dirty="0">
                <a:latin typeface="Times New Roman"/>
                <a:cs typeface="Times New Roman"/>
              </a:rPr>
              <a:t>đến hình </a:t>
            </a:r>
            <a:r>
              <a:rPr sz="1800" spc="-5" dirty="0">
                <a:latin typeface="Times New Roman"/>
                <a:cs typeface="Times New Roman"/>
              </a:rPr>
              <a:t>ảnh người </a:t>
            </a:r>
            <a:r>
              <a:rPr sz="1800" dirty="0">
                <a:latin typeface="Times New Roman"/>
                <a:cs typeface="Times New Roman"/>
              </a:rPr>
              <a:t>lính </a:t>
            </a:r>
            <a:r>
              <a:rPr sz="1800" spc="-5" dirty="0">
                <a:latin typeface="Times New Roman"/>
                <a:cs typeface="Times New Roman"/>
              </a:rPr>
              <a:t>khi </a:t>
            </a:r>
            <a:r>
              <a:rPr sz="1800" dirty="0">
                <a:latin typeface="Times New Roman"/>
                <a:cs typeface="Times New Roman"/>
              </a:rPr>
              <a:t>ra trận, mang </a:t>
            </a:r>
            <a:r>
              <a:rPr sz="1800" spc="-5" dirty="0">
                <a:latin typeface="Times New Roman"/>
                <a:cs typeface="Times New Roman"/>
              </a:rPr>
              <a:t>theo sức sống của </a:t>
            </a:r>
            <a:r>
              <a:rPr sz="1800" dirty="0">
                <a:latin typeface="Times New Roman"/>
                <a:cs typeface="Times New Roman"/>
              </a:rPr>
              <a:t>cả dân tộc. </a:t>
            </a:r>
            <a:r>
              <a:rPr sz="1800" spc="-5" dirty="0">
                <a:latin typeface="Times New Roman"/>
                <a:cs typeface="Times New Roman"/>
              </a:rPr>
              <a:t>Chính </a:t>
            </a:r>
            <a:r>
              <a:rPr sz="1800" dirty="0">
                <a:latin typeface="Times New Roman"/>
                <a:cs typeface="Times New Roman"/>
              </a:rPr>
              <a:t>màu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xanh </a:t>
            </a:r>
            <a:r>
              <a:rPr sz="1800" spc="-5" dirty="0">
                <a:latin typeface="Times New Roman"/>
                <a:cs typeface="Times New Roman"/>
              </a:rPr>
              <a:t>sức sống </a:t>
            </a:r>
            <a:r>
              <a:rPr sz="1800" spc="-10" dirty="0">
                <a:latin typeface="Times New Roman"/>
                <a:cs typeface="Times New Roman"/>
              </a:rPr>
              <a:t>đó </a:t>
            </a:r>
            <a:r>
              <a:rPr sz="1800" dirty="0">
                <a:latin typeface="Times New Roman"/>
                <a:cs typeface="Times New Roman"/>
              </a:rPr>
              <a:t>đã tiếp cho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lính có </a:t>
            </a:r>
            <a:r>
              <a:rPr sz="1800" spc="-5" dirty="0">
                <a:latin typeface="Times New Roman"/>
                <a:cs typeface="Times New Roman"/>
              </a:rPr>
              <a:t>thêm sức </a:t>
            </a:r>
            <a:r>
              <a:rPr sz="1800" dirty="0">
                <a:latin typeface="Times New Roman"/>
                <a:cs typeface="Times New Roman"/>
              </a:rPr>
              <a:t>mạnh, ý </a:t>
            </a:r>
            <a:r>
              <a:rPr sz="1800" spc="-5" dirty="0">
                <a:latin typeface="Times New Roman"/>
                <a:cs typeface="Times New Roman"/>
              </a:rPr>
              <a:t>chí </a:t>
            </a:r>
            <a:r>
              <a:rPr sz="1800" dirty="0">
                <a:latin typeface="Times New Roman"/>
                <a:cs typeface="Times New Roman"/>
              </a:rPr>
              <a:t>để họ </a:t>
            </a:r>
            <a:r>
              <a:rPr sz="1800" spc="-5" dirty="0">
                <a:latin typeface="Times New Roman"/>
                <a:cs typeface="Times New Roman"/>
              </a:rPr>
              <a:t>vươn </a:t>
            </a:r>
            <a:r>
              <a:rPr sz="1800" dirty="0">
                <a:latin typeface="Times New Roman"/>
                <a:cs typeface="Times New Roman"/>
              </a:rPr>
              <a:t>xa </a:t>
            </a:r>
            <a:r>
              <a:rPr sz="1800" spc="-1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phía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dirty="0">
                <a:latin typeface="Times New Roman"/>
                <a:cs typeface="Times New Roman"/>
              </a:rPr>
              <a:t> tiêu </a:t>
            </a:r>
            <a:r>
              <a:rPr sz="1800" spc="-5" dirty="0">
                <a:latin typeface="Times New Roman"/>
                <a:cs typeface="Times New Roman"/>
              </a:rPr>
              <a:t>diệt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thù.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“Mùa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đồng.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mạ”: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người ươm </a:t>
            </a:r>
            <a:r>
              <a:rPr sz="1800" dirty="0">
                <a:latin typeface="Times New Roman"/>
                <a:cs typeface="Times New Roman"/>
              </a:rPr>
              <a:t>mầm cho </a:t>
            </a:r>
            <a:r>
              <a:rPr sz="1800" spc="-10" dirty="0">
                <a:latin typeface="Times New Roman"/>
                <a:cs typeface="Times New Roman"/>
              </a:rPr>
              <a:t>sự </a:t>
            </a:r>
            <a:r>
              <a:rPr sz="1800" spc="-5" dirty="0">
                <a:latin typeface="Times New Roman"/>
                <a:cs typeface="Times New Roman"/>
              </a:rPr>
              <a:t>sống, ươm những </a:t>
            </a:r>
            <a:r>
              <a:rPr sz="1800" dirty="0">
                <a:latin typeface="Times New Roman"/>
                <a:cs typeface="Times New Roman"/>
              </a:rPr>
              <a:t>hạt </a:t>
            </a:r>
            <a:r>
              <a:rPr sz="1800" spc="-5" dirty="0">
                <a:latin typeface="Times New Roman"/>
                <a:cs typeface="Times New Roman"/>
              </a:rPr>
              <a:t>mầm </a:t>
            </a:r>
            <a:r>
              <a:rPr sz="1800" dirty="0">
                <a:latin typeface="Times New Roman"/>
                <a:cs typeface="Times New Roman"/>
              </a:rPr>
              <a:t>non trên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cánh đồng </a:t>
            </a:r>
            <a:r>
              <a:rPr sz="1800" spc="-5" dirty="0">
                <a:latin typeface="Times New Roman"/>
                <a:cs typeface="Times New Roman"/>
              </a:rPr>
              <a:t>quê hương,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“lộc”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đồng trải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mênh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chồi non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nhú</a:t>
            </a: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mướt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thóc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giống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mùa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xuân.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“lộc”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sức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sức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27603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xuyến”, </a:t>
            </a:r>
            <a:r>
              <a:rPr sz="1800" spc="-5" dirty="0">
                <a:latin typeface="Times New Roman"/>
                <a:cs typeface="Times New Roman"/>
              </a:rPr>
              <a:t>“một mùa </a:t>
            </a:r>
            <a:r>
              <a:rPr sz="1800" dirty="0">
                <a:latin typeface="Times New Roman"/>
                <a:cs typeface="Times New Roman"/>
              </a:rPr>
              <a:t>xuân nho </a:t>
            </a:r>
            <a:r>
              <a:rPr sz="1800" spc="-5" dirty="0">
                <a:latin typeface="Times New Roman"/>
                <a:cs typeface="Times New Roman"/>
              </a:rPr>
              <a:t>nhỏ” </a:t>
            </a:r>
            <a:r>
              <a:rPr sz="1800" dirty="0">
                <a:latin typeface="Times New Roman"/>
                <a:cs typeface="Times New Roman"/>
              </a:rPr>
              <a:t>đế “lặng lẽ </a:t>
            </a:r>
            <a:r>
              <a:rPr sz="1800" spc="-10" dirty="0">
                <a:latin typeface="Times New Roman"/>
                <a:cs typeface="Times New Roman"/>
              </a:rPr>
              <a:t>dâng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đời”. Tiếng </a:t>
            </a:r>
            <a:r>
              <a:rPr sz="1800" dirty="0">
                <a:latin typeface="Times New Roman"/>
                <a:cs typeface="Times New Roman"/>
              </a:rPr>
              <a:t>thơ đã “thể </a:t>
            </a:r>
            <a:r>
              <a:rPr sz="1800" spc="-5" dirty="0">
                <a:latin typeface="Times New Roman"/>
                <a:cs typeface="Times New Roman"/>
              </a:rPr>
              <a:t>hiện ước </a:t>
            </a:r>
            <a:r>
              <a:rPr sz="1800" dirty="0">
                <a:latin typeface="Times New Roman"/>
                <a:cs typeface="Times New Roman"/>
              </a:rPr>
              <a:t> nguyện </a:t>
            </a:r>
            <a:r>
              <a:rPr sz="1800" spc="-5" dirty="0">
                <a:latin typeface="Times New Roman"/>
                <a:cs typeface="Times New Roman"/>
              </a:rPr>
              <a:t>chân </a:t>
            </a:r>
            <a:r>
              <a:rPr sz="1800" dirty="0">
                <a:latin typeface="Times New Roman"/>
                <a:cs typeface="Times New Roman"/>
              </a:rPr>
              <a:t>thành của nhà thơ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được cống </a:t>
            </a:r>
            <a:r>
              <a:rPr sz="1800" spc="-5" dirty="0">
                <a:latin typeface="Times New Roman"/>
                <a:cs typeface="Times New Roman"/>
              </a:rPr>
              <a:t>hiến </a:t>
            </a:r>
            <a:r>
              <a:rPr sz="1800" dirty="0">
                <a:latin typeface="Times New Roman"/>
                <a:cs typeface="Times New Roman"/>
              </a:rPr>
              <a:t>cho đất </a:t>
            </a:r>
            <a:r>
              <a:rPr sz="1800" spc="-5" dirty="0">
                <a:latin typeface="Times New Roman"/>
                <a:cs typeface="Times New Roman"/>
              </a:rPr>
              <a:t>nước, </a:t>
            </a:r>
            <a:r>
              <a:rPr sz="1800" dirty="0">
                <a:latin typeface="Times New Roman"/>
                <a:cs typeface="Times New Roman"/>
              </a:rPr>
              <a:t>góp một </a:t>
            </a:r>
            <a:r>
              <a:rPr sz="1800" spc="-5" dirty="0">
                <a:latin typeface="Times New Roman"/>
                <a:cs typeface="Times New Roman"/>
              </a:rPr>
              <a:t>mùa xuân </a:t>
            </a:r>
            <a:r>
              <a:rPr sz="1800" dirty="0">
                <a:latin typeface="Times New Roman"/>
                <a:cs typeface="Times New Roman"/>
              </a:rPr>
              <a:t>nho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 của mình </a:t>
            </a:r>
            <a:r>
              <a:rPr sz="1800" spc="-10" dirty="0">
                <a:latin typeface="Times New Roman"/>
                <a:cs typeface="Times New Roman"/>
              </a:rPr>
              <a:t>vào </a:t>
            </a:r>
            <a:r>
              <a:rPr sz="1800" dirty="0">
                <a:latin typeface="Times New Roman"/>
                <a:cs typeface="Times New Roman"/>
              </a:rPr>
              <a:t>mùa </a:t>
            </a:r>
            <a:r>
              <a:rPr sz="1800" spc="-5" dirty="0">
                <a:latin typeface="Times New Roman"/>
                <a:cs typeface="Times New Roman"/>
              </a:rPr>
              <a:t>xuân lớn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cuộc đời.” </a:t>
            </a:r>
            <a:r>
              <a:rPr sz="1800" spc="-10" dirty="0">
                <a:latin typeface="Times New Roman"/>
                <a:cs typeface="Times New Roman"/>
              </a:rPr>
              <a:t>Hơn </a:t>
            </a:r>
            <a:r>
              <a:rPr sz="1800" dirty="0">
                <a:latin typeface="Times New Roman"/>
                <a:cs typeface="Times New Roman"/>
              </a:rPr>
              <a:t>hai mươi </a:t>
            </a:r>
            <a:r>
              <a:rPr sz="1800" spc="-10" dirty="0">
                <a:latin typeface="Times New Roman"/>
                <a:cs typeface="Times New Roman"/>
              </a:rPr>
              <a:t>năm </a:t>
            </a:r>
            <a:r>
              <a:rPr sz="1800" dirty="0">
                <a:latin typeface="Times New Roman"/>
                <a:cs typeface="Times New Roman"/>
              </a:rPr>
              <a:t>đã trôi </a:t>
            </a:r>
            <a:r>
              <a:rPr sz="1800" spc="-5" dirty="0">
                <a:latin typeface="Times New Roman"/>
                <a:cs typeface="Times New Roman"/>
              </a:rPr>
              <a:t>qua </a:t>
            </a:r>
            <a:r>
              <a:rPr sz="1800" spc="10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ngày bài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“Mùa </a:t>
            </a:r>
            <a:r>
              <a:rPr sz="1800" spc="-5" dirty="0">
                <a:latin typeface="Times New Roman"/>
                <a:cs typeface="Times New Roman"/>
              </a:rPr>
              <a:t>xuân nho </a:t>
            </a:r>
            <a:r>
              <a:rPr sz="1800" dirty="0">
                <a:latin typeface="Times New Roman"/>
                <a:cs typeface="Times New Roman"/>
              </a:rPr>
              <a:t>nhỏ” của nhà thơ </a:t>
            </a:r>
            <a:r>
              <a:rPr sz="1800" spc="-5" dirty="0">
                <a:latin typeface="Times New Roman"/>
                <a:cs typeface="Times New Roman"/>
              </a:rPr>
              <a:t>Thanh </a:t>
            </a:r>
            <a:r>
              <a:rPr sz="1800" dirty="0">
                <a:latin typeface="Times New Roman"/>
                <a:cs typeface="Times New Roman"/>
              </a:rPr>
              <a:t>Hải </a:t>
            </a:r>
            <a:r>
              <a:rPr sz="1800" spc="-1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đời </a:t>
            </a:r>
            <a:r>
              <a:rPr sz="1800" dirty="0">
                <a:latin typeface="Times New Roman"/>
                <a:cs typeface="Times New Roman"/>
              </a:rPr>
              <a:t>nhưng </a:t>
            </a:r>
            <a:r>
              <a:rPr sz="1800" spc="-5" dirty="0">
                <a:latin typeface="Times New Roman"/>
                <a:cs typeface="Times New Roman"/>
              </a:rPr>
              <a:t>chưa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mùa </a:t>
            </a:r>
            <a:r>
              <a:rPr sz="1800" dirty="0">
                <a:latin typeface="Times New Roman"/>
                <a:cs typeface="Times New Roman"/>
              </a:rPr>
              <a:t>xuân nào đất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lại thiếu </a:t>
            </a:r>
            <a:r>
              <a:rPr sz="1800" spc="-5" dirty="0">
                <a:latin typeface="Times New Roman"/>
                <a:cs typeface="Times New Roman"/>
              </a:rPr>
              <a:t>vắng những </a:t>
            </a:r>
            <a:r>
              <a:rPr sz="1800" dirty="0">
                <a:latin typeface="Times New Roman"/>
                <a:cs typeface="Times New Roman"/>
              </a:rPr>
              <a:t>tiếng thơ ông </a:t>
            </a:r>
            <a:r>
              <a:rPr sz="1800" spc="-5" dirty="0">
                <a:latin typeface="Times New Roman"/>
                <a:cs typeface="Times New Roman"/>
              </a:rPr>
              <a:t>hòa trong </a:t>
            </a:r>
            <a:r>
              <a:rPr sz="1800" dirty="0">
                <a:latin typeface="Times New Roman"/>
                <a:cs typeface="Times New Roman"/>
              </a:rPr>
              <a:t>lời </a:t>
            </a:r>
            <a:r>
              <a:rPr sz="1800" spc="-5" dirty="0">
                <a:latin typeface="Times New Roman"/>
                <a:cs typeface="Times New Roman"/>
              </a:rPr>
              <a:t>nhạc sôi </a:t>
            </a:r>
            <a:r>
              <a:rPr sz="1800" dirty="0">
                <a:latin typeface="Times New Roman"/>
                <a:cs typeface="Times New Roman"/>
              </a:rPr>
              <a:t>nổi, </a:t>
            </a:r>
            <a:r>
              <a:rPr sz="1800" spc="-5" dirty="0">
                <a:latin typeface="Times New Roman"/>
                <a:cs typeface="Times New Roman"/>
              </a:rPr>
              <a:t>say </a:t>
            </a:r>
            <a:r>
              <a:rPr sz="1800" dirty="0">
                <a:latin typeface="Times New Roman"/>
                <a:cs typeface="Times New Roman"/>
              </a:rPr>
              <a:t>mê: </a:t>
            </a:r>
            <a:r>
              <a:rPr sz="1800" spc="-5" dirty="0">
                <a:latin typeface="Times New Roman"/>
                <a:cs typeface="Times New Roman"/>
              </a:rPr>
              <a:t>“Mùa xuân, </a:t>
            </a:r>
            <a:r>
              <a:rPr sz="1800" dirty="0">
                <a:latin typeface="Times New Roman"/>
                <a:cs typeface="Times New Roman"/>
              </a:rPr>
              <a:t> mùa xuân, một mùa xuân nho </a:t>
            </a:r>
            <a:r>
              <a:rPr sz="1800" spc="-5" dirty="0">
                <a:latin typeface="Times New Roman"/>
                <a:cs typeface="Times New Roman"/>
              </a:rPr>
              <a:t>nhỏ, </a:t>
            </a:r>
            <a:r>
              <a:rPr sz="1800" dirty="0">
                <a:latin typeface="Times New Roman"/>
                <a:cs typeface="Times New Roman"/>
              </a:rPr>
              <a:t>lặng </a:t>
            </a:r>
            <a:r>
              <a:rPr sz="1800" spc="-5" dirty="0">
                <a:latin typeface="Times New Roman"/>
                <a:cs typeface="Times New Roman"/>
              </a:rPr>
              <a:t>lẽ dâng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đời…”, Bài </a:t>
            </a:r>
            <a:r>
              <a:rPr sz="1800" dirty="0">
                <a:latin typeface="Times New Roman"/>
                <a:cs typeface="Times New Roman"/>
              </a:rPr>
              <a:t>thơ ấy </a:t>
            </a:r>
            <a:r>
              <a:rPr sz="1800" spc="-5" dirty="0">
                <a:latin typeface="Times New Roman"/>
                <a:cs typeface="Times New Roman"/>
              </a:rPr>
              <a:t>đã, </a:t>
            </a:r>
            <a:r>
              <a:rPr sz="1800" dirty="0">
                <a:latin typeface="Times New Roman"/>
                <a:cs typeface="Times New Roman"/>
              </a:rPr>
              <a:t>đang và sẽ trở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 bản </a:t>
            </a:r>
            <a:r>
              <a:rPr sz="1800" spc="-5" dirty="0">
                <a:latin typeface="Times New Roman"/>
                <a:cs typeface="Times New Roman"/>
              </a:rPr>
              <a:t>nhạc lĩnh xướng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dàn </a:t>
            </a:r>
            <a:r>
              <a:rPr sz="1800" dirty="0">
                <a:latin typeface="Times New Roman"/>
                <a:cs typeface="Times New Roman"/>
              </a:rPr>
              <a:t>hòa ca đóng góp và dựng </a:t>
            </a:r>
            <a:r>
              <a:rPr sz="1800" spc="-5" dirty="0">
                <a:latin typeface="Times New Roman"/>
                <a:cs typeface="Times New Roman"/>
              </a:rPr>
              <a:t>xây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nước của toàn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tộc.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28186" y="3889628"/>
            <a:ext cx="300355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----------------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@tailieuhoctapvip</a:t>
            </a:r>
            <a:r>
              <a:rPr sz="1000" b="1" spc="12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----------------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25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mạnh của con </a:t>
            </a:r>
            <a:r>
              <a:rPr sz="1800" spc="-5" dirty="0">
                <a:latin typeface="Times New Roman"/>
                <a:cs typeface="Times New Roman"/>
              </a:rPr>
              <a:t>người. </a:t>
            </a:r>
            <a:r>
              <a:rPr sz="1800" dirty="0">
                <a:latin typeface="Times New Roman"/>
                <a:cs typeface="Times New Roman"/>
              </a:rPr>
              <a:t>Có thể nói, chính 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tạo nên sức sống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mùa </a:t>
            </a:r>
            <a:r>
              <a:rPr sz="1800" spc="-10" dirty="0">
                <a:latin typeface="Times New Roman"/>
                <a:cs typeface="Times New Roman"/>
              </a:rPr>
              <a:t>xuân </a:t>
            </a:r>
            <a:r>
              <a:rPr sz="1800" dirty="0">
                <a:latin typeface="Times New Roman"/>
                <a:cs typeface="Times New Roman"/>
              </a:rPr>
              <a:t>thiên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nhiên,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hả. Tất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xôn </a:t>
            </a:r>
            <a:r>
              <a:rPr sz="1800" spc="-5" dirty="0">
                <a:latin typeface="Times New Roman"/>
                <a:cs typeface="Times New Roman"/>
              </a:rPr>
              <a:t>xao”. Nhà thơ</a:t>
            </a:r>
            <a:r>
              <a:rPr sz="1800" dirty="0">
                <a:latin typeface="Times New Roman"/>
                <a:cs typeface="Times New Roman"/>
              </a:rPr>
              <a:t> Thanh</a:t>
            </a:r>
            <a:r>
              <a:rPr sz="1800" spc="-5" dirty="0">
                <a:latin typeface="Times New Roman"/>
                <a:cs typeface="Times New Roman"/>
              </a:rPr>
              <a:t> Hải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láy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“hối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hả”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vội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vã,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khẩn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tục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dừng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lại.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“Xôn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xao” khiến ta </a:t>
            </a:r>
            <a:r>
              <a:rPr sz="1800" spc="-5" dirty="0">
                <a:latin typeface="Times New Roman"/>
                <a:cs typeface="Times New Roman"/>
              </a:rPr>
              <a:t>nghĩ </a:t>
            </a:r>
            <a:r>
              <a:rPr sz="1800" dirty="0">
                <a:latin typeface="Times New Roman"/>
                <a:cs typeface="Times New Roman"/>
              </a:rPr>
              <a:t>tới những </a:t>
            </a:r>
            <a:r>
              <a:rPr sz="1800" spc="-5" dirty="0">
                <a:latin typeface="Times New Roman"/>
                <a:cs typeface="Times New Roman"/>
              </a:rPr>
              <a:t>âm </a:t>
            </a:r>
            <a:r>
              <a:rPr sz="1800" dirty="0">
                <a:latin typeface="Times New Roman"/>
                <a:cs typeface="Times New Roman"/>
              </a:rPr>
              <a:t>thanh liên tiếp </a:t>
            </a:r>
            <a:r>
              <a:rPr sz="1800" spc="-5" dirty="0">
                <a:latin typeface="Times New Roman"/>
                <a:cs typeface="Times New Roman"/>
              </a:rPr>
              <a:t>vọng </a:t>
            </a:r>
            <a:r>
              <a:rPr sz="1800" dirty="0">
                <a:latin typeface="Times New Roman"/>
                <a:cs typeface="Times New Roman"/>
              </a:rPr>
              <a:t>về, hoà lẫn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nhau xao </a:t>
            </a:r>
            <a:r>
              <a:rPr sz="1800" spc="-5" dirty="0">
                <a:latin typeface="Times New Roman"/>
                <a:cs typeface="Times New Roman"/>
              </a:rPr>
              <a:t>động. Đây </a:t>
            </a:r>
            <a:r>
              <a:rPr sz="1800" dirty="0">
                <a:latin typeface="Times New Roman"/>
                <a:cs typeface="Times New Roman"/>
              </a:rPr>
              <a:t> chính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náo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nức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reo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vui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náo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nức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khẩn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Mùa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 từ </a:t>
            </a:r>
            <a:r>
              <a:rPr sz="1800" spc="-5" dirty="0">
                <a:latin typeface="Times New Roman"/>
                <a:cs typeface="Times New Roman"/>
              </a:rPr>
              <a:t>cái hối </a:t>
            </a:r>
            <a:r>
              <a:rPr sz="1800" dirty="0">
                <a:latin typeface="Times New Roman"/>
                <a:cs typeface="Times New Roman"/>
              </a:rPr>
              <a:t>hả ấy. </a:t>
            </a:r>
            <a:r>
              <a:rPr sz="1800" spc="-5" dirty="0">
                <a:latin typeface="Times New Roman"/>
                <a:cs typeface="Times New Roman"/>
              </a:rPr>
              <a:t>Sức sống của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nước, </a:t>
            </a:r>
            <a:r>
              <a:rPr sz="1800" dirty="0">
                <a:latin typeface="Times New Roman"/>
                <a:cs typeface="Times New Roman"/>
              </a:rPr>
              <a:t>của dân </a:t>
            </a:r>
            <a:r>
              <a:rPr sz="1800" spc="-5" dirty="0">
                <a:latin typeface="Times New Roman"/>
                <a:cs typeface="Times New Roman"/>
              </a:rPr>
              <a:t>tộc, </a:t>
            </a:r>
            <a:r>
              <a:rPr sz="1800" dirty="0">
                <a:latin typeface="Times New Roman"/>
                <a:cs typeface="Times New Roman"/>
              </a:rPr>
              <a:t>cũng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tạo </a:t>
            </a:r>
            <a:r>
              <a:rPr sz="1800" spc="-5" dirty="0">
                <a:latin typeface="Times New Roman"/>
                <a:cs typeface="Times New Roman"/>
              </a:rPr>
              <a:t>nên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hối hả,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náo </a:t>
            </a:r>
            <a:r>
              <a:rPr sz="1800" spc="-5" dirty="0">
                <a:latin typeface="Times New Roman"/>
                <a:cs typeface="Times New Roman"/>
              </a:rPr>
              <a:t>nức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cầm </a:t>
            </a:r>
            <a:r>
              <a:rPr sz="1800" spc="-5" dirty="0">
                <a:latin typeface="Times New Roman"/>
                <a:cs typeface="Times New Roman"/>
              </a:rPr>
              <a:t>súng, người </a:t>
            </a:r>
            <a:r>
              <a:rPr sz="1800" dirty="0">
                <a:latin typeface="Times New Roman"/>
                <a:cs typeface="Times New Roman"/>
              </a:rPr>
              <a:t>ra đồng. </a:t>
            </a:r>
            <a:r>
              <a:rPr sz="1800" spc="-5" dirty="0">
                <a:latin typeface="Times New Roman"/>
                <a:cs typeface="Times New Roman"/>
              </a:rPr>
              <a:t>Như </a:t>
            </a:r>
            <a:r>
              <a:rPr sz="1800" dirty="0">
                <a:latin typeface="Times New Roman"/>
                <a:cs typeface="Times New Roman"/>
              </a:rPr>
              <a:t>vậy, </a:t>
            </a:r>
            <a:r>
              <a:rPr sz="1800" spc="-5" dirty="0">
                <a:latin typeface="Times New Roman"/>
                <a:cs typeface="Times New Roman"/>
              </a:rPr>
              <a:t>hình ảnh </a:t>
            </a:r>
            <a:r>
              <a:rPr sz="1800" dirty="0">
                <a:latin typeface="Times New Roman"/>
                <a:cs typeface="Times New Roman"/>
              </a:rPr>
              <a:t>mùa </a:t>
            </a:r>
            <a:r>
              <a:rPr sz="1800" spc="-5" dirty="0">
                <a:latin typeface="Times New Roman"/>
                <a:cs typeface="Times New Roman"/>
              </a:rPr>
              <a:t>xuân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 được </a:t>
            </a:r>
            <a:r>
              <a:rPr sz="1800" dirty="0">
                <a:latin typeface="Times New Roman"/>
                <a:cs typeface="Times New Roman"/>
              </a:rPr>
              <a:t>mở rộng </a:t>
            </a:r>
            <a:r>
              <a:rPr sz="1800" spc="-5" dirty="0">
                <a:latin typeface="Times New Roman"/>
                <a:cs typeface="Times New Roman"/>
              </a:rPr>
              <a:t>dần. </a:t>
            </a:r>
            <a:r>
              <a:rPr sz="1800" dirty="0">
                <a:latin typeface="Times New Roman"/>
                <a:cs typeface="Times New Roman"/>
              </a:rPr>
              <a:t>Đầu tiên, nó chỉ </a:t>
            </a:r>
            <a:r>
              <a:rPr sz="1800" spc="-5" dirty="0">
                <a:latin typeface="Times New Roman"/>
                <a:cs typeface="Times New Roman"/>
              </a:rPr>
              <a:t>gói </a:t>
            </a:r>
            <a:r>
              <a:rPr sz="1800" dirty="0">
                <a:latin typeface="Times New Roman"/>
                <a:cs typeface="Times New Roman"/>
              </a:rPr>
              <a:t>gọn trên đôi </a:t>
            </a:r>
            <a:r>
              <a:rPr sz="1800" spc="-5" dirty="0">
                <a:latin typeface="Times New Roman"/>
                <a:cs typeface="Times New Roman"/>
              </a:rPr>
              <a:t>vai, </a:t>
            </a:r>
            <a:r>
              <a:rPr sz="1800" dirty="0">
                <a:latin typeface="Times New Roman"/>
                <a:cs typeface="Times New Roman"/>
              </a:rPr>
              <a:t>tấm </a:t>
            </a:r>
            <a:r>
              <a:rPr sz="1800" spc="-5" dirty="0">
                <a:latin typeface="Times New Roman"/>
                <a:cs typeface="Times New Roman"/>
              </a:rPr>
              <a:t>lưng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ra trận, đã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mở rộng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đồng</a:t>
            </a:r>
            <a:r>
              <a:rPr sz="1800" dirty="0">
                <a:latin typeface="Times New Roman"/>
                <a:cs typeface="Times New Roman"/>
              </a:rPr>
              <a:t> bao la.</a:t>
            </a:r>
          </a:p>
          <a:p>
            <a:pPr marL="12700" marR="6350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mắt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vất </a:t>
            </a:r>
            <a:r>
              <a:rPr sz="1800" spc="-5" dirty="0">
                <a:latin typeface="Times New Roman"/>
                <a:cs typeface="Times New Roman"/>
              </a:rPr>
              <a:t>vả, </a:t>
            </a:r>
            <a:r>
              <a:rPr sz="1800" dirty="0">
                <a:latin typeface="Times New Roman"/>
                <a:cs typeface="Times New Roman"/>
              </a:rPr>
              <a:t>khó </a:t>
            </a:r>
            <a:r>
              <a:rPr sz="1800" spc="-5" dirty="0">
                <a:latin typeface="Times New Roman"/>
                <a:cs typeface="Times New Roman"/>
              </a:rPr>
              <a:t>khăn. Và đất nước được </a:t>
            </a:r>
            <a:r>
              <a:rPr sz="1800" dirty="0">
                <a:latin typeface="Times New Roman"/>
                <a:cs typeface="Times New Roman"/>
              </a:rPr>
              <a:t>hình dung </a:t>
            </a:r>
            <a:r>
              <a:rPr sz="1800" spc="-5" dirty="0">
                <a:latin typeface="Times New Roman"/>
                <a:cs typeface="Times New Roman"/>
              </a:rPr>
              <a:t>bằng một hình ảnh so </a:t>
            </a:r>
            <a:r>
              <a:rPr sz="1800" dirty="0">
                <a:latin typeface="Times New Roman"/>
                <a:cs typeface="Times New Roman"/>
              </a:rPr>
              <a:t>sánh thật </a:t>
            </a:r>
            <a:r>
              <a:rPr sz="1800" spc="-10" dirty="0">
                <a:latin typeface="Times New Roman"/>
                <a:cs typeface="Times New Roman"/>
              </a:rPr>
              <a:t>đẹp </a:t>
            </a:r>
            <a:r>
              <a:rPr sz="1800" dirty="0">
                <a:latin typeface="Times New Roman"/>
                <a:cs typeface="Times New Roman"/>
              </a:rPr>
              <a:t>mang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nghĩa:</a:t>
            </a:r>
          </a:p>
          <a:p>
            <a:pPr marL="12700" marR="5946140" algn="just">
              <a:lnSpc>
                <a:spcPct val="124400"/>
              </a:lnSpc>
              <a:spcBef>
                <a:spcPts val="5"/>
              </a:spcBef>
            </a:pPr>
            <a:r>
              <a:rPr sz="1800" i="1" spc="-5" dirty="0">
                <a:latin typeface="Times New Roman"/>
                <a:cs typeface="Times New Roman"/>
              </a:rPr>
              <a:t>Đất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bốn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nghìn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năm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vả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 gian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lao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Đất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vì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sao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378460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i="1" dirty="0">
                <a:latin typeface="Times New Roman"/>
                <a:cs typeface="Times New Roman"/>
              </a:rPr>
              <a:t>Cứ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lên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phía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trước.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Sao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nguồn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lánh,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vẻ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vĩnh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hằng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vượt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Sao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5" dirty="0">
                <a:latin typeface="Times New Roman"/>
                <a:cs typeface="Times New Roman"/>
              </a:rPr>
              <a:t> 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rạng </a:t>
            </a:r>
            <a:r>
              <a:rPr sz="1800" dirty="0">
                <a:latin typeface="Times New Roman"/>
                <a:cs typeface="Times New Roman"/>
              </a:rPr>
              <a:t>ngời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dirty="0">
                <a:latin typeface="Times New Roman"/>
                <a:cs typeface="Times New Roman"/>
              </a:rPr>
              <a:t> lá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cờ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quốc.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đó,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giả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bộc</a:t>
            </a:r>
            <a:r>
              <a:rPr sz="1800" spc="-5" dirty="0">
                <a:latin typeface="Times New Roman"/>
                <a:cs typeface="Times New Roman"/>
              </a:rPr>
              <a:t> lộ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tự hào </a:t>
            </a:r>
            <a:r>
              <a:rPr sz="1800" spc="-1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một đất nước Việt </a:t>
            </a:r>
            <a:r>
              <a:rPr sz="1800" spc="-10" dirty="0">
                <a:latin typeface="Times New Roman"/>
                <a:cs typeface="Times New Roman"/>
              </a:rPr>
              <a:t>Nam </a:t>
            </a:r>
            <a:r>
              <a:rPr sz="1800" dirty="0">
                <a:latin typeface="Times New Roman"/>
                <a:cs typeface="Times New Roman"/>
              </a:rPr>
              <a:t>anh hùng và giàu đẹp. Đất </a:t>
            </a:r>
            <a:r>
              <a:rPr sz="1800" spc="-10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mãi trường tồn, </a:t>
            </a:r>
            <a:r>
              <a:rPr sz="1800" spc="-5" dirty="0">
                <a:latin typeface="Times New Roman"/>
                <a:cs typeface="Times New Roman"/>
              </a:rPr>
              <a:t>vĩnh </a:t>
            </a:r>
            <a:r>
              <a:rPr sz="1800" dirty="0">
                <a:latin typeface="Times New Roman"/>
                <a:cs typeface="Times New Roman"/>
              </a:rPr>
              <a:t> cửu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 vũ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trụ,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 giờ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mất</a:t>
            </a:r>
            <a:r>
              <a:rPr sz="1800" dirty="0">
                <a:latin typeface="Times New Roman"/>
                <a:cs typeface="Times New Roman"/>
              </a:rPr>
              <a:t> đi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không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thế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ngăn</a:t>
            </a:r>
            <a:r>
              <a:rPr sz="1800" dirty="0">
                <a:latin typeface="Times New Roman"/>
                <a:cs typeface="Times New Roman"/>
              </a:rPr>
              <a:t> cản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nhất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trình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rực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rỡ,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bến bờ hạnh </a:t>
            </a:r>
            <a:r>
              <a:rPr sz="1800" spc="-5" dirty="0">
                <a:latin typeface="Times New Roman"/>
                <a:cs typeface="Times New Roman"/>
              </a:rPr>
              <a:t>phúc. Đó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chí </a:t>
            </a:r>
            <a:r>
              <a:rPr sz="1800" dirty="0">
                <a:latin typeface="Times New Roman"/>
                <a:cs typeface="Times New Roman"/>
              </a:rPr>
              <a:t>quyết </a:t>
            </a:r>
            <a:r>
              <a:rPr sz="1800" spc="-5" dirty="0">
                <a:latin typeface="Times New Roman"/>
                <a:cs typeface="Times New Roman"/>
              </a:rPr>
              <a:t>tâm, </a:t>
            </a:r>
            <a:r>
              <a:rPr sz="1800" dirty="0">
                <a:latin typeface="Times New Roman"/>
                <a:cs typeface="Times New Roman"/>
              </a:rPr>
              <a:t>niềm tin sắt </a:t>
            </a:r>
            <a:r>
              <a:rPr sz="1800" spc="-5" dirty="0">
                <a:latin typeface="Times New Roman"/>
                <a:cs typeface="Times New Roman"/>
              </a:rPr>
              <a:t>đá, </a:t>
            </a:r>
            <a:r>
              <a:rPr sz="1800" dirty="0">
                <a:latin typeface="Times New Roman"/>
                <a:cs typeface="Times New Roman"/>
              </a:rPr>
              <a:t>niềm tự </a:t>
            </a:r>
            <a:r>
              <a:rPr sz="1800" spc="-5" dirty="0">
                <a:latin typeface="Times New Roman"/>
                <a:cs typeface="Times New Roman"/>
              </a:rPr>
              <a:t>hào </a:t>
            </a:r>
            <a:r>
              <a:rPr sz="1800" dirty="0">
                <a:latin typeface="Times New Roman"/>
                <a:cs typeface="Times New Roman"/>
              </a:rPr>
              <a:t>lạc quan của cả </a:t>
            </a:r>
            <a:r>
              <a:rPr sz="1800" spc="-5" dirty="0">
                <a:latin typeface="Times New Roman"/>
                <a:cs typeface="Times New Roman"/>
              </a:rPr>
              <a:t>dân </a:t>
            </a:r>
            <a:r>
              <a:rPr sz="1800" dirty="0">
                <a:latin typeface="Times New Roman"/>
                <a:cs typeface="Times New Roman"/>
              </a:rPr>
              <a:t> tộc.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“cứ”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“đi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lên”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 hiện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quyết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độ,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hiên ngang </a:t>
            </a:r>
            <a:r>
              <a:rPr sz="1800" spc="5" dirty="0">
                <a:latin typeface="Times New Roman"/>
                <a:cs typeface="Times New Roman"/>
              </a:rPr>
              <a:t>tiến </a:t>
            </a:r>
            <a:r>
              <a:rPr sz="1800" dirty="0">
                <a:latin typeface="Times New Roman"/>
                <a:cs typeface="Times New Roman"/>
              </a:rPr>
              <a:t>lên phía trước, </a:t>
            </a:r>
            <a:r>
              <a:rPr sz="1800" spc="-5" dirty="0">
                <a:latin typeface="Times New Roman"/>
                <a:cs typeface="Times New Roman"/>
              </a:rPr>
              <a:t>vượt </a:t>
            </a:r>
            <a:r>
              <a:rPr sz="1800" dirty="0">
                <a:latin typeface="Times New Roman"/>
                <a:cs typeface="Times New Roman"/>
              </a:rPr>
              <a:t>qua mọi khó khăn, cảm </a:t>
            </a:r>
            <a:r>
              <a:rPr sz="1800" spc="-5" dirty="0">
                <a:latin typeface="Times New Roman"/>
                <a:cs typeface="Times New Roman"/>
              </a:rPr>
              <a:t>xúc </a:t>
            </a:r>
            <a:r>
              <a:rPr sz="1800" dirty="0">
                <a:latin typeface="Times New Roman"/>
                <a:cs typeface="Times New Roman"/>
              </a:rPr>
              <a:t>của nhà thơ là cảm xúc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lạc </a:t>
            </a:r>
            <a:r>
              <a:rPr sz="1800" spc="-5" dirty="0">
                <a:latin typeface="Times New Roman"/>
                <a:cs typeface="Times New Roman"/>
              </a:rPr>
              <a:t>quan, </a:t>
            </a:r>
            <a:r>
              <a:rPr sz="1800" dirty="0">
                <a:latin typeface="Times New Roman"/>
                <a:cs typeface="Times New Roman"/>
              </a:rPr>
              <a:t>tin </a:t>
            </a:r>
            <a:r>
              <a:rPr sz="1800" spc="-5" dirty="0">
                <a:latin typeface="Times New Roman"/>
                <a:cs typeface="Times New Roman"/>
              </a:rPr>
              <a:t>tưởng, ngợi ca sức sống </a:t>
            </a:r>
            <a:r>
              <a:rPr sz="1800" dirty="0">
                <a:latin typeface="Times New Roman"/>
                <a:cs typeface="Times New Roman"/>
              </a:rPr>
              <a:t>của quê </a:t>
            </a:r>
            <a:r>
              <a:rPr sz="1800" spc="-5" dirty="0">
                <a:latin typeface="Times New Roman"/>
                <a:cs typeface="Times New Roman"/>
              </a:rPr>
              <a:t>hương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nước, của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-5" dirty="0">
                <a:latin typeface="Times New Roman"/>
                <a:cs typeface="Times New Roman"/>
              </a:rPr>
              <a:t>tộc </a:t>
            </a:r>
            <a:r>
              <a:rPr sz="1800" dirty="0">
                <a:latin typeface="Times New Roman"/>
                <a:cs typeface="Times New Roman"/>
              </a:rPr>
              <a:t>khi </a:t>
            </a:r>
            <a:r>
              <a:rPr sz="1800" spc="-5" dirty="0">
                <a:latin typeface="Times New Roman"/>
                <a:cs typeface="Times New Roman"/>
              </a:rPr>
              <a:t>mùa </a:t>
            </a:r>
            <a:r>
              <a:rPr sz="1800" dirty="0">
                <a:latin typeface="Times New Roman"/>
                <a:cs typeface="Times New Roman"/>
              </a:rPr>
              <a:t>xuân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3. </a:t>
            </a:r>
            <a:r>
              <a:rPr sz="1800" b="1" spc="-5" dirty="0">
                <a:latin typeface="Times New Roman"/>
                <a:cs typeface="Times New Roman"/>
              </a:rPr>
              <a:t>Ước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nguyện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 nhà</a:t>
            </a:r>
            <a:r>
              <a:rPr sz="1800" b="1" dirty="0">
                <a:latin typeface="Times New Roman"/>
                <a:cs typeface="Times New Roman"/>
              </a:rPr>
              <a:t> thơ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(8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câu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tiếp)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buChar char="–"/>
              <a:tabLst>
                <a:tab pos="197485" algn="l"/>
              </a:tabLst>
            </a:pPr>
            <a:r>
              <a:rPr sz="1800" spc="-5" dirty="0">
                <a:latin typeface="Times New Roman"/>
                <a:cs typeface="Times New Roman"/>
              </a:rPr>
              <a:t>Muốn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hữu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ích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bày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tỏ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nhiên,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giàu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10" dirty="0">
                <a:latin typeface="Times New Roman"/>
                <a:cs typeface="Times New Roman"/>
              </a:rPr>
              <a:t> đã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tuý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nhiên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diễn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vẻ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 hồn:</a:t>
            </a:r>
            <a:endParaRPr sz="1800" dirty="0">
              <a:latin typeface="Times New Roman"/>
              <a:cs typeface="Times New Roman"/>
            </a:endParaRPr>
          </a:p>
          <a:p>
            <a:pPr marL="12700" marR="6167755">
              <a:lnSpc>
                <a:spcPct val="124400"/>
              </a:lnSpc>
              <a:spcBef>
                <a:spcPts val="5"/>
              </a:spcBef>
            </a:pPr>
            <a:r>
              <a:rPr sz="1800" i="1" spc="-5" dirty="0">
                <a:latin typeface="Times New Roman"/>
                <a:cs typeface="Times New Roman"/>
              </a:rPr>
              <a:t>Ta làm </a:t>
            </a:r>
            <a:r>
              <a:rPr sz="1800" i="1" dirty="0">
                <a:latin typeface="Times New Roman"/>
                <a:cs typeface="Times New Roman"/>
              </a:rPr>
              <a:t>con chim hót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nhành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hoa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nhập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vào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hoà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ca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i="1" dirty="0">
                <a:latin typeface="Times New Roman"/>
                <a:cs typeface="Times New Roman"/>
              </a:rPr>
              <a:t>Một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nốt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trầm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xao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xuyến.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175"/>
              </a:spcBef>
              <a:buChar char="–"/>
              <a:tabLst>
                <a:tab pos="182245" algn="l"/>
              </a:tabLst>
            </a:pP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hót”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muôn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vui,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“một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cành </a:t>
            </a:r>
            <a:r>
              <a:rPr sz="1800" spc="-5" dirty="0">
                <a:latin typeface="Times New Roman"/>
                <a:cs typeface="Times New Roman"/>
              </a:rPr>
              <a:t>hoa” giữa vườn </a:t>
            </a:r>
            <a:r>
              <a:rPr sz="1800" dirty="0">
                <a:latin typeface="Times New Roman"/>
                <a:cs typeface="Times New Roman"/>
              </a:rPr>
              <a:t>hoa xuân </a:t>
            </a:r>
            <a:r>
              <a:rPr sz="1800" spc="-5" dirty="0">
                <a:latin typeface="Times New Roman"/>
                <a:cs typeface="Times New Roman"/>
              </a:rPr>
              <a:t>rực </a:t>
            </a:r>
            <a:r>
              <a:rPr sz="1800" dirty="0">
                <a:latin typeface="Times New Roman"/>
                <a:cs typeface="Times New Roman"/>
              </a:rPr>
              <a:t>rỡ vô tư </a:t>
            </a:r>
            <a:r>
              <a:rPr sz="1800" spc="-5" dirty="0">
                <a:latin typeface="Times New Roman"/>
                <a:cs typeface="Times New Roman"/>
              </a:rPr>
              <a:t>cống </a:t>
            </a:r>
            <a:r>
              <a:rPr sz="1800" dirty="0">
                <a:latin typeface="Times New Roman"/>
                <a:cs typeface="Times New Roman"/>
              </a:rPr>
              <a:t>hiến </a:t>
            </a:r>
            <a:r>
              <a:rPr sz="1800" spc="-5" dirty="0">
                <a:latin typeface="Times New Roman"/>
                <a:cs typeface="Times New Roman"/>
              </a:rPr>
              <a:t>hương </a:t>
            </a:r>
            <a:r>
              <a:rPr sz="1800" dirty="0">
                <a:latin typeface="Times New Roman"/>
                <a:cs typeface="Times New Roman"/>
              </a:rPr>
              <a:t>sắc cho đời, làm </a:t>
            </a:r>
            <a:r>
              <a:rPr sz="1800" spc="-5" dirty="0">
                <a:latin typeface="Times New Roman"/>
                <a:cs typeface="Times New Roman"/>
              </a:rPr>
              <a:t>“một nốt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trầm”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tấu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muôn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điệu,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“một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nhỏ”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góp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của đất </a:t>
            </a:r>
            <a:r>
              <a:rPr sz="1800" spc="-5" dirty="0">
                <a:latin typeface="Times New Roman"/>
                <a:cs typeface="Times New Roman"/>
              </a:rPr>
              <a:t>nước, của </a:t>
            </a:r>
            <a:r>
              <a:rPr sz="1800" dirty="0">
                <a:latin typeface="Times New Roman"/>
                <a:cs typeface="Times New Roman"/>
              </a:rPr>
              <a:t>cuộc </a:t>
            </a:r>
            <a:r>
              <a:rPr sz="1800" spc="-5" dirty="0">
                <a:latin typeface="Times New Roman"/>
                <a:cs typeface="Times New Roman"/>
              </a:rPr>
              <a:t>đời chung. </a:t>
            </a:r>
            <a:r>
              <a:rPr sz="1800" dirty="0">
                <a:latin typeface="Times New Roman"/>
                <a:cs typeface="Times New Roman"/>
              </a:rPr>
              <a:t>Ở phần đầu </a:t>
            </a:r>
            <a:r>
              <a:rPr sz="1800" spc="-5" dirty="0">
                <a:latin typeface="Times New Roman"/>
                <a:cs typeface="Times New Roman"/>
              </a:rPr>
              <a:t>bài </a:t>
            </a:r>
            <a:r>
              <a:rPr sz="1800" dirty="0">
                <a:latin typeface="Times New Roman"/>
                <a:cs typeface="Times New Roman"/>
              </a:rPr>
              <a:t>thơ, tác giả đã </a:t>
            </a:r>
            <a:r>
              <a:rPr sz="1800" spc="-5" dirty="0">
                <a:latin typeface="Times New Roman"/>
                <a:cs typeface="Times New Roman"/>
              </a:rPr>
              <a:t>phác hoạ hình ảnh </a:t>
            </a:r>
            <a:r>
              <a:rPr sz="1800" dirty="0">
                <a:latin typeface="Times New Roman"/>
                <a:cs typeface="Times New Roman"/>
              </a:rPr>
              <a:t>mùa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 bằng </a:t>
            </a:r>
            <a:r>
              <a:rPr sz="1800" spc="-5" dirty="0">
                <a:latin typeface="Times New Roman"/>
                <a:cs typeface="Times New Roman"/>
              </a:rPr>
              <a:t>các chi </a:t>
            </a:r>
            <a:r>
              <a:rPr sz="1800" dirty="0">
                <a:latin typeface="Times New Roman"/>
                <a:cs typeface="Times New Roman"/>
              </a:rPr>
              <a:t>tiết bông </a:t>
            </a:r>
            <a:r>
              <a:rPr sz="1800" spc="-5" dirty="0">
                <a:latin typeface="Times New Roman"/>
                <a:cs typeface="Times New Roman"/>
              </a:rPr>
              <a:t>hoa </a:t>
            </a:r>
            <a:r>
              <a:rPr sz="1800" dirty="0">
                <a:latin typeface="Times New Roman"/>
                <a:cs typeface="Times New Roman"/>
              </a:rPr>
              <a:t>và tiếng chim </a:t>
            </a:r>
            <a:r>
              <a:rPr sz="1800" spc="-5" dirty="0">
                <a:latin typeface="Times New Roman"/>
                <a:cs typeface="Times New Roman"/>
              </a:rPr>
              <a:t>hót. </a:t>
            </a:r>
            <a:r>
              <a:rPr sz="1800" dirty="0">
                <a:latin typeface="Times New Roman"/>
                <a:cs typeface="Times New Roman"/>
              </a:rPr>
              <a:t>Cấu tứ </a:t>
            </a:r>
            <a:r>
              <a:rPr sz="1800" spc="-5" dirty="0">
                <a:latin typeface="Times New Roman"/>
                <a:cs typeface="Times New Roman"/>
              </a:rPr>
              <a:t>lặp </a:t>
            </a:r>
            <a:r>
              <a:rPr sz="1800" spc="-10" dirty="0">
                <a:latin typeface="Times New Roman"/>
                <a:cs typeface="Times New Roman"/>
              </a:rPr>
              <a:t>đi </a:t>
            </a:r>
            <a:r>
              <a:rPr sz="1800" dirty="0">
                <a:latin typeface="Times New Roman"/>
                <a:cs typeface="Times New Roman"/>
              </a:rPr>
              <a:t>lặp </a:t>
            </a:r>
            <a:r>
              <a:rPr sz="1800" spc="-5" dirty="0">
                <a:latin typeface="Times New Roman"/>
                <a:cs typeface="Times New Roman"/>
              </a:rPr>
              <a:t>lại </a:t>
            </a:r>
            <a:r>
              <a:rPr sz="1800" dirty="0">
                <a:latin typeface="Times New Roman"/>
                <a:cs typeface="Times New Roman"/>
              </a:rPr>
              <a:t>như vậy </a:t>
            </a:r>
            <a:r>
              <a:rPr sz="1800" spc="-10" dirty="0">
                <a:latin typeface="Times New Roman"/>
                <a:cs typeface="Times New Roman"/>
              </a:rPr>
              <a:t>tạo </a:t>
            </a:r>
            <a:r>
              <a:rPr sz="180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 đối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ứng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chặt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chẽ.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chọn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lọc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mới: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mong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ích,</a:t>
            </a:r>
            <a:r>
              <a:rPr sz="1800" dirty="0">
                <a:latin typeface="Times New Roman"/>
                <a:cs typeface="Times New Roman"/>
              </a:rPr>
              <a:t> cống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dirty="0">
                <a:latin typeface="Times New Roman"/>
                <a:cs typeface="Times New Roman"/>
              </a:rPr>
              <a:t> là 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nhiên.</a:t>
            </a:r>
          </a:p>
          <a:p>
            <a:pPr marL="12700" marR="6985" algn="just">
              <a:lnSpc>
                <a:spcPts val="2700"/>
              </a:lnSpc>
              <a:spcBef>
                <a:spcPts val="85"/>
              </a:spcBef>
              <a:buChar char="–"/>
              <a:tabLst>
                <a:tab pos="187325" algn="l"/>
              </a:tabLst>
            </a:pPr>
            <a:r>
              <a:rPr sz="1800" dirty="0">
                <a:latin typeface="Times New Roman"/>
                <a:cs typeface="Times New Roman"/>
              </a:rPr>
              <a:t>Điệp từ </a:t>
            </a:r>
            <a:r>
              <a:rPr sz="1800" spc="-5" dirty="0">
                <a:latin typeface="Times New Roman"/>
                <a:cs typeface="Times New Roman"/>
              </a:rPr>
              <a:t>“ta” như </a:t>
            </a:r>
            <a:r>
              <a:rPr sz="1800" dirty="0">
                <a:latin typeface="Times New Roman"/>
                <a:cs typeface="Times New Roman"/>
              </a:rPr>
              <a:t>một lời </a:t>
            </a:r>
            <a:r>
              <a:rPr sz="1800" spc="-5" dirty="0">
                <a:latin typeface="Times New Roman"/>
                <a:cs typeface="Times New Roman"/>
              </a:rPr>
              <a:t>khẳng </a:t>
            </a:r>
            <a:r>
              <a:rPr sz="1800" dirty="0">
                <a:latin typeface="Times New Roman"/>
                <a:cs typeface="Times New Roman"/>
              </a:rPr>
              <a:t>định. </a:t>
            </a:r>
            <a:r>
              <a:rPr sz="1800" spc="-5" dirty="0">
                <a:latin typeface="Times New Roman"/>
                <a:cs typeface="Times New Roman"/>
              </a:rPr>
              <a:t>Nó không </a:t>
            </a:r>
            <a:r>
              <a:rPr sz="1800" dirty="0">
                <a:latin typeface="Times New Roman"/>
                <a:cs typeface="Times New Roman"/>
              </a:rPr>
              <a:t>chỉ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lời </a:t>
            </a:r>
            <a:r>
              <a:rPr sz="1800" spc="-5" dirty="0">
                <a:latin typeface="Times New Roman"/>
                <a:cs typeface="Times New Roman"/>
              </a:rPr>
              <a:t>tâm niệm </a:t>
            </a:r>
            <a:r>
              <a:rPr sz="1800" dirty="0">
                <a:latin typeface="Times New Roman"/>
                <a:cs typeface="Times New Roman"/>
              </a:rPr>
              <a:t>thiết tha, </a:t>
            </a:r>
            <a:r>
              <a:rPr sz="1800" spc="-5" dirty="0">
                <a:latin typeface="Times New Roman"/>
                <a:cs typeface="Times New Roman"/>
              </a:rPr>
              <a:t>chân thành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dirty="0">
                <a:latin typeface="Times New Roman"/>
                <a:cs typeface="Times New Roman"/>
              </a:rPr>
              <a:t> thơ mà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 còn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 </a:t>
            </a:r>
            <a:r>
              <a:rPr sz="1800" dirty="0">
                <a:latin typeface="Times New Roman"/>
                <a:cs typeface="Times New Roman"/>
              </a:rPr>
              <a:t>cập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dirty="0">
                <a:latin typeface="Times New Roman"/>
                <a:cs typeface="Times New Roman"/>
              </a:rPr>
              <a:t> 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5" dirty="0">
                <a:latin typeface="Times New Roman"/>
                <a:cs typeface="Times New Roman"/>
              </a:rPr>
              <a:t> lớn</a:t>
            </a:r>
            <a:r>
              <a:rPr sz="1800" dirty="0">
                <a:latin typeface="Times New Roman"/>
                <a:cs typeface="Times New Roman"/>
              </a:rPr>
              <a:t> là khát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vọng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5" dirty="0">
                <a:latin typeface="Times New Roman"/>
                <a:cs typeface="Times New Roman"/>
              </a:rPr>
              <a:t> nhiều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13867</Words>
  <PresentationFormat>Custom</PresentationFormat>
  <Paragraphs>424</Paragraphs>
  <Slides>60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3" baseType="lpstr">
      <vt:lpstr>Calibri</vt:lpstr>
      <vt:lpstr>Times New Roman</vt:lpstr>
      <vt:lpstr>Office Theme</vt:lpstr>
      <vt:lpstr>MÙA XUÂN NHO NHỎ</vt:lpstr>
      <vt:lpstr>BÀI 1. TÓM TẮT KIẾN THỨC CƠ BẢN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2. CÁC DẠNG ĐỀ ĐỌC HIỂU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3. CÁC DẠNG ĐỀ VIẾT TẬP LÀM VĂN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2021-06-25T08:39:50Z</dcterms:created>
  <dcterms:modified xsi:type="dcterms:W3CDTF">2021-07-04T15:28:39Z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2021-06-25T00:00:00Z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2021-06-25T00:00:00Z</vt:filetime>
  </property>
</Properties>
</file>