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71" r:id="rId2"/>
    <p:sldId id="256" r:id="rId3"/>
    <p:sldId id="753" r:id="rId4"/>
    <p:sldId id="389" r:id="rId5"/>
    <p:sldId id="302" r:id="rId6"/>
    <p:sldId id="279" r:id="rId7"/>
    <p:sldId id="535" r:id="rId8"/>
    <p:sldId id="794" r:id="rId9"/>
    <p:sldId id="360" r:id="rId10"/>
    <p:sldId id="617" r:id="rId11"/>
    <p:sldId id="573" r:id="rId12"/>
    <p:sldId id="716" r:id="rId13"/>
    <p:sldId id="717" r:id="rId14"/>
    <p:sldId id="316" r:id="rId15"/>
    <p:sldId id="718" r:id="rId16"/>
    <p:sldId id="719" r:id="rId17"/>
    <p:sldId id="470" r:id="rId18"/>
    <p:sldId id="622" r:id="rId19"/>
    <p:sldId id="862" r:id="rId20"/>
    <p:sldId id="372" r:id="rId21"/>
    <p:sldId id="651" r:id="rId22"/>
    <p:sldId id="742" r:id="rId23"/>
    <p:sldId id="828" r:id="rId24"/>
    <p:sldId id="298" r:id="rId25"/>
    <p:sldId id="850" r:id="rId26"/>
    <p:sldId id="602" r:id="rId27"/>
    <p:sldId id="851" r:id="rId28"/>
    <p:sldId id="852" r:id="rId29"/>
    <p:sldId id="674" r:id="rId30"/>
    <p:sldId id="863" r:id="rId31"/>
    <p:sldId id="313" r:id="rId32"/>
    <p:sldId id="854" r:id="rId33"/>
    <p:sldId id="864" r:id="rId34"/>
    <p:sldId id="330" r:id="rId35"/>
    <p:sldId id="406" r:id="rId36"/>
    <p:sldId id="751" r:id="rId37"/>
    <p:sldId id="857" r:id="rId38"/>
    <p:sldId id="858" r:id="rId39"/>
    <p:sldId id="35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06" userDrawn="1">
          <p15:clr>
            <a:srgbClr val="A4A3A4"/>
          </p15:clr>
        </p15:guide>
        <p15:guide id="2" pos="38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303"/>
    <a:srgbClr val="F9DBBB"/>
    <a:srgbClr val="FFFFFF"/>
    <a:srgbClr val="6E93A6"/>
    <a:srgbClr val="3E6C90"/>
    <a:srgbClr val="4E6E80"/>
    <a:srgbClr val="F0F0F0"/>
    <a:srgbClr val="F45050"/>
    <a:srgbClr val="F9D949"/>
    <a:srgbClr val="3C48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p:scale>
          <a:sx n="50" d="100"/>
          <a:sy n="50" d="100"/>
        </p:scale>
        <p:origin x="1408" y="144"/>
      </p:cViewPr>
      <p:guideLst>
        <p:guide orient="horz" pos="2606"/>
        <p:guide pos="386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09-Jun-24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2636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2743231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082043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15151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255325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762628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1817614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211969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1500074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2822846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3097049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214273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639383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3664762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3256794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432347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extLst>
      <p:ext uri="{BB962C8B-B14F-4D97-AF65-F5344CB8AC3E}">
        <p14:creationId xmlns:p14="http://schemas.microsoft.com/office/powerpoint/2010/main" val="563065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796997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31</a:t>
            </a:fld>
            <a:endParaRPr lang="en-US"/>
          </a:p>
        </p:txBody>
      </p:sp>
    </p:spTree>
    <p:extLst>
      <p:ext uri="{BB962C8B-B14F-4D97-AF65-F5344CB8AC3E}">
        <p14:creationId xmlns:p14="http://schemas.microsoft.com/office/powerpoint/2010/main" val="2153813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32</a:t>
            </a:fld>
            <a:endParaRPr lang="en-US"/>
          </a:p>
        </p:txBody>
      </p:sp>
    </p:spTree>
    <p:extLst>
      <p:ext uri="{BB962C8B-B14F-4D97-AF65-F5344CB8AC3E}">
        <p14:creationId xmlns:p14="http://schemas.microsoft.com/office/powerpoint/2010/main" val="138113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34</a:t>
            </a:fld>
            <a:endParaRPr lang="en-US"/>
          </a:p>
        </p:txBody>
      </p:sp>
    </p:spTree>
    <p:extLst>
      <p:ext uri="{BB962C8B-B14F-4D97-AF65-F5344CB8AC3E}">
        <p14:creationId xmlns:p14="http://schemas.microsoft.com/office/powerpoint/2010/main" val="4231237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35</a:t>
            </a:fld>
            <a:endParaRPr lang="en-US"/>
          </a:p>
        </p:txBody>
      </p:sp>
    </p:spTree>
    <p:extLst>
      <p:ext uri="{BB962C8B-B14F-4D97-AF65-F5344CB8AC3E}">
        <p14:creationId xmlns:p14="http://schemas.microsoft.com/office/powerpoint/2010/main" val="2614752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36</a:t>
            </a:fld>
            <a:endParaRPr lang="en-US"/>
          </a:p>
        </p:txBody>
      </p:sp>
    </p:spTree>
    <p:extLst>
      <p:ext uri="{BB962C8B-B14F-4D97-AF65-F5344CB8AC3E}">
        <p14:creationId xmlns:p14="http://schemas.microsoft.com/office/powerpoint/2010/main" val="294657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472083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37</a:t>
            </a:fld>
            <a:endParaRPr lang="en-US"/>
          </a:p>
        </p:txBody>
      </p:sp>
    </p:spTree>
    <p:extLst>
      <p:ext uri="{BB962C8B-B14F-4D97-AF65-F5344CB8AC3E}">
        <p14:creationId xmlns:p14="http://schemas.microsoft.com/office/powerpoint/2010/main" val="1529185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38</a:t>
            </a:fld>
            <a:endParaRPr lang="en-US"/>
          </a:p>
        </p:txBody>
      </p:sp>
    </p:spTree>
    <p:extLst>
      <p:ext uri="{BB962C8B-B14F-4D97-AF65-F5344CB8AC3E}">
        <p14:creationId xmlns:p14="http://schemas.microsoft.com/office/powerpoint/2010/main" val="4195901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351164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638338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83983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063427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4156126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249935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09-Jun-24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09-Jun-24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09-Jun-24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09-Jun-24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09-Jun-24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09-Jun-24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09-Jun-24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09-Jun-24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09-Jun-24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09-Jun-24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09-Jun-24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09-Jun-24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jpe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microsoft.com/office/2007/relationships/media" Target="../media/media2.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microsoft.com/office/2007/relationships/media" Target="../media/media5.mp3"/><Relationship Id="rId7"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5" Type="http://schemas.microsoft.com/office/2007/relationships/media" Target="../media/media6.mp3"/><Relationship Id="rId4" Type="http://schemas.openxmlformats.org/officeDocument/2006/relationships/audio" Target="../media/media5.mp3"/><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p3"/><Relationship Id="rId1" Type="http://schemas.openxmlformats.org/officeDocument/2006/relationships/audio" Target="NULL" TargetMode="External"/><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p3"/><Relationship Id="rId1" Type="http://schemas.openxmlformats.org/officeDocument/2006/relationships/audio" Target="NULL" TargetMode="External"/><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solar-system-planets-motion-2qrm6pej5euz3lsz (1)"/>
          <p:cNvPicPr>
            <a:picLocks noGrp="1" noChangeAspect="1"/>
          </p:cNvPicPr>
          <p:nvPr>
            <p:ph idx="1"/>
          </p:nvPr>
        </p:nvPicPr>
        <p:blipFill>
          <a:blip r:embed="rId3"/>
          <a:stretch>
            <a:fillRect/>
          </a:stretch>
        </p:blipFill>
        <p:spPr>
          <a:xfrm>
            <a:off x="286897" y="989330"/>
            <a:ext cx="4594665" cy="382524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3"/>
          <p:cNvSpPr txBox="1"/>
          <p:nvPr/>
        </p:nvSpPr>
        <p:spPr>
          <a:xfrm>
            <a:off x="4964112" y="1137901"/>
            <a:ext cx="6940991" cy="1446550"/>
          </a:xfrm>
          <a:prstGeom prst="rect">
            <a:avLst/>
          </a:prstGeom>
          <a:noFill/>
        </p:spPr>
        <p:txBody>
          <a:bodyPr wrap="square" rtlCol="0">
            <a:spAutoFit/>
          </a:bodyPr>
          <a:lstStyle/>
          <a:p>
            <a:r>
              <a:rPr lang="en-US" sz="4400" dirty="0"/>
              <a:t>- There are large sheets of paper and art supplies.</a:t>
            </a:r>
          </a:p>
        </p:txBody>
      </p:sp>
      <p:sp>
        <p:nvSpPr>
          <p:cNvPr id="5" name="TextBox 3"/>
          <p:cNvSpPr txBox="1"/>
          <p:nvPr/>
        </p:nvSpPr>
        <p:spPr>
          <a:xfrm>
            <a:off x="4964112" y="2753359"/>
            <a:ext cx="7227888" cy="3477875"/>
          </a:xfrm>
          <a:prstGeom prst="rect">
            <a:avLst/>
          </a:prstGeom>
          <a:noFill/>
        </p:spPr>
        <p:txBody>
          <a:bodyPr wrap="square" rtlCol="0">
            <a:spAutoFit/>
          </a:bodyPr>
          <a:lstStyle/>
          <a:p>
            <a:r>
              <a:rPr lang="en-US" sz="4400" dirty="0"/>
              <a:t>- Work together to create a picture about the solar system by showing your creativity and understanding of planetary features.</a:t>
            </a:r>
          </a:p>
        </p:txBody>
      </p:sp>
      <p:sp>
        <p:nvSpPr>
          <p:cNvPr id="3" name="TextBox 3"/>
          <p:cNvSpPr txBox="1"/>
          <p:nvPr/>
        </p:nvSpPr>
        <p:spPr>
          <a:xfrm>
            <a:off x="487045" y="5017135"/>
            <a:ext cx="4076065" cy="1651635"/>
          </a:xfrm>
          <a:prstGeom prst="rect">
            <a:avLst/>
          </a:prstGeom>
          <a:noFill/>
        </p:spPr>
        <p:txBody>
          <a:bodyPr wrap="square" rtlCol="0">
            <a:noAutofit/>
          </a:bodyPr>
          <a:lstStyle/>
          <a:p>
            <a:pPr algn="ctr"/>
            <a:r>
              <a:rPr lang="en-US" sz="4500" b="1" dirty="0">
                <a:solidFill>
                  <a:srgbClr val="FF0000"/>
                </a:solidFill>
              </a:rPr>
              <a:t>Making a Solar System picture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43046" y="2776436"/>
            <a:ext cx="6459855" cy="440690"/>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outer space (n)</a:t>
            </a:r>
            <a:r>
              <a:rPr lang="en-US" sz="5400" b="1" dirty="0"/>
              <a:t> </a:t>
            </a:r>
            <a:endParaRPr lang="en-US" sz="5400" b="1" dirty="0">
              <a:solidFill>
                <a:srgbClr val="AD4F0F"/>
              </a:solidFill>
            </a:endParaRPr>
          </a:p>
        </p:txBody>
      </p:sp>
      <p:sp>
        <p:nvSpPr>
          <p:cNvPr id="12" name="Rectangle 11"/>
          <p:cNvSpPr/>
          <p:nvPr/>
        </p:nvSpPr>
        <p:spPr>
          <a:xfrm>
            <a:off x="1096531" y="5063786"/>
            <a:ext cx="4050892" cy="1015663"/>
          </a:xfrm>
          <a:prstGeom prst="rect">
            <a:avLst/>
          </a:prstGeom>
        </p:spPr>
        <p:txBody>
          <a:bodyPr wrap="square">
            <a:spAutoFit/>
          </a:bodyPr>
          <a:lstStyle/>
          <a:p>
            <a:pPr lvl="0" algn="ctr"/>
            <a:r>
              <a:rPr lang="en-US" sz="6000" dirty="0" err="1"/>
              <a:t>ngoài</a:t>
            </a:r>
            <a:r>
              <a:rPr lang="en-US" sz="6000" dirty="0"/>
              <a:t> </a:t>
            </a:r>
            <a:r>
              <a:rPr lang="en-US" sz="6000" dirty="0" err="1"/>
              <a:t>vũ</a:t>
            </a:r>
            <a:r>
              <a:rPr lang="en-US" sz="6000" dirty="0"/>
              <a:t> </a:t>
            </a:r>
            <a:r>
              <a:rPr lang="en-US" sz="6000" dirty="0" err="1"/>
              <a:t>trụ</a:t>
            </a:r>
            <a:endParaRPr lang="en-US" sz="6000" dirty="0"/>
          </a:p>
        </p:txBody>
      </p:sp>
      <p:sp>
        <p:nvSpPr>
          <p:cNvPr id="2" name="Rectangle 1"/>
          <p:cNvSpPr/>
          <p:nvPr/>
        </p:nvSpPr>
        <p:spPr>
          <a:xfrm>
            <a:off x="845552" y="4140456"/>
            <a:ext cx="4552849" cy="1015663"/>
          </a:xfrm>
          <a:prstGeom prst="rect">
            <a:avLst/>
          </a:prstGeom>
        </p:spPr>
        <p:txBody>
          <a:bodyPr wrap="none">
            <a:spAutoFit/>
          </a:bodyPr>
          <a:lstStyle/>
          <a:p>
            <a:pPr algn="ctr"/>
            <a:r>
              <a:rPr lang="en-US" sz="6000" b="1" dirty="0">
                <a:solidFill>
                  <a:schemeClr val="accent5">
                    <a:lumMod val="50000"/>
                  </a:schemeClr>
                </a:solidFill>
              </a:rPr>
              <a:t>/ˌ</a:t>
            </a:r>
            <a:r>
              <a:rPr lang="en-US" sz="6000" b="1" dirty="0" err="1">
                <a:solidFill>
                  <a:schemeClr val="accent5">
                    <a:lumMod val="50000"/>
                  </a:schemeClr>
                </a:solidFill>
              </a:rPr>
              <a:t>aʊtə</a:t>
            </a:r>
            <a:r>
              <a:rPr lang="en-US" sz="6000" b="1" dirty="0">
                <a:solidFill>
                  <a:schemeClr val="accent5">
                    <a:lumMod val="50000"/>
                  </a:schemeClr>
                </a:solidFill>
              </a:rPr>
              <a:t> ˈ</a:t>
            </a:r>
            <a:r>
              <a:rPr lang="en-US" sz="6000" b="1" dirty="0" err="1">
                <a:solidFill>
                  <a:schemeClr val="accent5">
                    <a:lumMod val="50000"/>
                  </a:schemeClr>
                </a:solidFill>
              </a:rPr>
              <a:t>speɪs</a:t>
            </a:r>
            <a:r>
              <a:rPr lang="en-US" sz="6000" b="1" dirty="0">
                <a:solidFill>
                  <a:schemeClr val="accent5">
                    <a:lumMod val="50000"/>
                  </a:schemeClr>
                </a:solidFill>
              </a:rPr>
              <a:t>/</a:t>
            </a: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106795" y="1356995"/>
            <a:ext cx="5916930" cy="1446550"/>
          </a:xfrm>
          <a:prstGeom prst="rect">
            <a:avLst/>
          </a:prstGeom>
          <a:noFill/>
          <a:ln w="9525">
            <a:noFill/>
          </a:ln>
        </p:spPr>
        <p:txBody>
          <a:bodyPr wrap="square">
            <a:spAutoFit/>
          </a:bodyPr>
          <a:lstStyle/>
          <a:p>
            <a:pPr marL="635" indent="-635" algn="just"/>
            <a:r>
              <a:rPr lang="en-US" sz="4400" b="0" dirty="0">
                <a:solidFill>
                  <a:srgbClr val="000000"/>
                </a:solidFill>
                <a:latin typeface="Calibri" panose="020F0502020204030204" pitchFamily="34" charset="0"/>
                <a:cs typeface="Calibri" panose="020F0502020204030204" pitchFamily="34" charset="0"/>
              </a:rPr>
              <a:t>the part of space that is very far away from Earth</a:t>
            </a:r>
          </a:p>
        </p:txBody>
      </p:sp>
      <p:sp>
        <p:nvSpPr>
          <p:cNvPr id="14" name="Text Box 13"/>
          <p:cNvSpPr txBox="1"/>
          <p:nvPr/>
        </p:nvSpPr>
        <p:spPr>
          <a:xfrm>
            <a:off x="-3430905" y="5848985"/>
            <a:ext cx="3872230" cy="657225"/>
          </a:xfrm>
          <a:prstGeom prst="rect">
            <a:avLst/>
          </a:prstGeom>
          <a:noFill/>
        </p:spPr>
        <p:txBody>
          <a:bodyPr wrap="square" rtlCol="0">
            <a:noAutofit/>
          </a:bodyPr>
          <a:lstStyle/>
          <a:p>
            <a:endParaRPr lang="en-US"/>
          </a:p>
        </p:txBody>
      </p:sp>
      <p:pic>
        <p:nvPicPr>
          <p:cNvPr id="9" name="Content Placeholder 8" descr="abstract-1105851_1280"/>
          <p:cNvPicPr>
            <a:picLocks noGrp="1" noChangeAspect="1"/>
          </p:cNvPicPr>
          <p:nvPr>
            <p:ph idx="1"/>
          </p:nvPr>
        </p:nvPicPr>
        <p:blipFill>
          <a:blip r:embed="rId5"/>
          <a:srcRect l="6403" t="12170" r="5369" b="9704"/>
          <a:stretch>
            <a:fillRect/>
          </a:stretch>
        </p:blipFill>
        <p:spPr>
          <a:xfrm>
            <a:off x="6324599" y="2922904"/>
            <a:ext cx="5699125" cy="3815521"/>
          </a:xfrm>
          <a:prstGeom prst="roundRect">
            <a:avLst/>
          </a:prstGeom>
        </p:spPr>
      </p:pic>
      <p:pic>
        <p:nvPicPr>
          <p:cNvPr id="10" name="outer space">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43046" y="4177882"/>
            <a:ext cx="596558" cy="802006"/>
          </a:xfrm>
          <a:prstGeom prst="rect">
            <a:avLst/>
          </a:prstGeom>
        </p:spPr>
      </p:pic>
      <p:pic>
        <p:nvPicPr>
          <p:cNvPr id="17" name="Content Placeholder 16" descr="360_F_500361108_cXzTZFg5aJiSH8MdcMAr3WZO2kt0gJhP (1)"/>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5570220" y="3863340"/>
            <a:ext cx="4556125" cy="24777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8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72071" y="2100719"/>
            <a:ext cx="6459855" cy="440690"/>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habitat (n)</a:t>
            </a:r>
            <a:r>
              <a:rPr lang="en-US" sz="5400" b="1" dirty="0"/>
              <a:t> </a:t>
            </a:r>
            <a:endParaRPr lang="en-US" sz="5400" b="1" dirty="0">
              <a:solidFill>
                <a:srgbClr val="AD4F0F"/>
              </a:solidFill>
            </a:endParaRPr>
          </a:p>
        </p:txBody>
      </p:sp>
      <p:sp>
        <p:nvSpPr>
          <p:cNvPr id="12" name="Rectangle 11"/>
          <p:cNvSpPr/>
          <p:nvPr/>
        </p:nvSpPr>
        <p:spPr>
          <a:xfrm>
            <a:off x="487067" y="4352409"/>
            <a:ext cx="5283542" cy="1754326"/>
          </a:xfrm>
          <a:prstGeom prst="rect">
            <a:avLst/>
          </a:prstGeom>
        </p:spPr>
        <p:txBody>
          <a:bodyPr wrap="square">
            <a:spAutoFit/>
          </a:bodyPr>
          <a:lstStyle/>
          <a:p>
            <a:pPr lvl="0"/>
            <a:r>
              <a:rPr lang="en-US" sz="5400" dirty="0" err="1"/>
              <a:t>môi</a:t>
            </a:r>
            <a:r>
              <a:rPr lang="en-US" sz="5400" dirty="0"/>
              <a:t> </a:t>
            </a:r>
            <a:r>
              <a:rPr lang="en-US" sz="5400" dirty="0" err="1"/>
              <a:t>trường</a:t>
            </a:r>
            <a:r>
              <a:rPr lang="en-US" sz="5400" dirty="0"/>
              <a:t> </a:t>
            </a:r>
            <a:r>
              <a:rPr lang="en-US" sz="5400" dirty="0" err="1"/>
              <a:t>sống</a:t>
            </a:r>
            <a:r>
              <a:rPr lang="en-US" sz="5400" dirty="0"/>
              <a:t> </a:t>
            </a:r>
            <a:r>
              <a:rPr lang="en-US" sz="5400" dirty="0" err="1"/>
              <a:t>của</a:t>
            </a:r>
            <a:r>
              <a:rPr lang="en-US" sz="5400" dirty="0"/>
              <a:t> </a:t>
            </a:r>
            <a:r>
              <a:rPr lang="en-US" sz="5400" dirty="0" err="1"/>
              <a:t>động</a:t>
            </a:r>
            <a:r>
              <a:rPr lang="en-US" sz="5400" dirty="0"/>
              <a:t> </a:t>
            </a:r>
            <a:r>
              <a:rPr lang="en-US" sz="5400" dirty="0" err="1"/>
              <a:t>thực</a:t>
            </a:r>
            <a:r>
              <a:rPr lang="en-US" sz="5400" dirty="0"/>
              <a:t> </a:t>
            </a:r>
            <a:r>
              <a:rPr lang="en-US" sz="5400" dirty="0" err="1"/>
              <a:t>vật</a:t>
            </a:r>
            <a:endParaRPr lang="en-US" sz="5400" dirty="0"/>
          </a:p>
        </p:txBody>
      </p:sp>
      <p:sp>
        <p:nvSpPr>
          <p:cNvPr id="2" name="Rectangle 1"/>
          <p:cNvSpPr/>
          <p:nvPr/>
        </p:nvSpPr>
        <p:spPr>
          <a:xfrm>
            <a:off x="1199431" y="3254116"/>
            <a:ext cx="3858813" cy="1015663"/>
          </a:xfrm>
          <a:prstGeom prst="rect">
            <a:avLst/>
          </a:prstGeom>
        </p:spPr>
        <p:txBody>
          <a:bodyPr wrap="none">
            <a:spAutoFit/>
          </a:bodyPr>
          <a:lstStyle/>
          <a:p>
            <a:pPr algn="ctr"/>
            <a:r>
              <a:rPr lang="en-US" sz="6000" b="1" dirty="0">
                <a:solidFill>
                  <a:schemeClr val="accent5">
                    <a:lumMod val="50000"/>
                  </a:schemeClr>
                </a:solidFill>
              </a:rPr>
              <a:t>/ˈ</a:t>
            </a:r>
            <a:r>
              <a:rPr lang="en-US" sz="6000" b="1" dirty="0" err="1">
                <a:solidFill>
                  <a:schemeClr val="accent5">
                    <a:lumMod val="50000"/>
                  </a:schemeClr>
                </a:solidFill>
              </a:rPr>
              <a:t>hæbɪtæt</a:t>
            </a:r>
            <a:r>
              <a:rPr lang="en-US" sz="6000" b="1" dirty="0">
                <a:solidFill>
                  <a:schemeClr val="accent5">
                    <a:lumMod val="50000"/>
                  </a:schemeClr>
                </a:solidFill>
              </a:rPr>
              <a:t>/</a:t>
            </a: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036292" y="1077020"/>
            <a:ext cx="5916930" cy="2123658"/>
          </a:xfrm>
          <a:prstGeom prst="rect">
            <a:avLst/>
          </a:prstGeom>
          <a:noFill/>
          <a:ln w="9525">
            <a:noFill/>
          </a:ln>
        </p:spPr>
        <p:txBody>
          <a:bodyPr wrap="square">
            <a:spAutoFit/>
          </a:bodyPr>
          <a:lstStyle/>
          <a:p>
            <a:pPr marL="635" indent="-635"/>
            <a:r>
              <a:rPr lang="en-US" sz="4400" b="0" dirty="0">
                <a:solidFill>
                  <a:srgbClr val="000000"/>
                </a:solidFill>
                <a:latin typeface="Calibri" panose="020F0502020204030204" pitchFamily="34" charset="0"/>
                <a:cs typeface="Calibri" panose="020F0502020204030204" pitchFamily="34" charset="0"/>
              </a:rPr>
              <a:t>the natural environment in which an animal or plant usually lives</a:t>
            </a:r>
          </a:p>
        </p:txBody>
      </p:sp>
      <p:sp>
        <p:nvSpPr>
          <p:cNvPr id="14" name="Text Box 13"/>
          <p:cNvSpPr txBox="1"/>
          <p:nvPr/>
        </p:nvSpPr>
        <p:spPr>
          <a:xfrm>
            <a:off x="-3430905" y="5848985"/>
            <a:ext cx="3872230" cy="657225"/>
          </a:xfrm>
          <a:prstGeom prst="rect">
            <a:avLst/>
          </a:prstGeom>
          <a:noFill/>
        </p:spPr>
        <p:txBody>
          <a:bodyPr wrap="square" rtlCol="0">
            <a:noAutofit/>
          </a:bodyPr>
          <a:lstStyle/>
          <a:p>
            <a:endParaRPr lang="en-US"/>
          </a:p>
        </p:txBody>
      </p:sp>
      <p:pic>
        <p:nvPicPr>
          <p:cNvPr id="4" name="habitat">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37974" y="3331210"/>
            <a:ext cx="984250" cy="984250"/>
          </a:xfrm>
          <a:prstGeom prst="rect">
            <a:avLst/>
          </a:prstGeom>
        </p:spPr>
      </p:pic>
      <p:pic>
        <p:nvPicPr>
          <p:cNvPr id="17" name="Content Placeholder 16" descr="360_F_500361108_cXzTZFg5aJiSH8MdcMAr3WZO2kt0gJhP (1)"/>
          <p:cNvPicPr>
            <a:picLocks noGrp="1" noChangeAspect="1"/>
          </p:cNvPicPr>
          <p:nvPr>
            <p:ph idx="1"/>
          </p:nvPr>
        </p:nvPicPr>
        <p:blipFill>
          <a:blip r:embed="rId6">
            <a:clrChange>
              <a:clrFrom>
                <a:srgbClr val="FFFFFF">
                  <a:alpha val="100000"/>
                </a:srgbClr>
              </a:clrFrom>
              <a:clrTo>
                <a:srgbClr val="FFFFFF">
                  <a:alpha val="100000"/>
                  <a:alpha val="0"/>
                </a:srgbClr>
              </a:clrTo>
            </a:clrChange>
          </a:blip>
          <a:stretch>
            <a:fillRect/>
          </a:stretch>
        </p:blipFill>
        <p:spPr>
          <a:xfrm>
            <a:off x="5732145" y="2868295"/>
            <a:ext cx="6386195" cy="3989705"/>
          </a:xfrm>
          <a:prstGeom prst="rect">
            <a:avLst/>
          </a:prstGeom>
        </p:spPr>
      </p:pic>
      <p:pic>
        <p:nvPicPr>
          <p:cNvPr id="22" name="Content Placeholder 8" descr="abstract-1105851_1280"/>
          <p:cNvPicPr>
            <a:picLocks noChangeAspect="1"/>
          </p:cNvPicPr>
          <p:nvPr/>
        </p:nvPicPr>
        <p:blipFill>
          <a:blip r:embed="rId7"/>
          <a:srcRect l="6403" t="12170" r="5369" b="9704"/>
          <a:stretch>
            <a:fillRect/>
          </a:stretch>
        </p:blipFill>
        <p:spPr>
          <a:xfrm>
            <a:off x="13564870" y="4288155"/>
            <a:ext cx="1892300" cy="1342390"/>
          </a:xfrm>
          <a:prstGeom prst="roundRect">
            <a:avLst/>
          </a:prstGeom>
        </p:spPr>
      </p:pic>
      <p:pic>
        <p:nvPicPr>
          <p:cNvPr id="24" name="Content Placeholder 10" descr="landform"/>
          <p:cNvPicPr>
            <a:picLocks noChangeAspect="1"/>
          </p:cNvPicPr>
          <p:nvPr/>
        </p:nvPicPr>
        <p:blipFill>
          <a:blip r:embed="rId8"/>
          <a:stretch>
            <a:fillRect/>
          </a:stretch>
        </p:blipFill>
        <p:spPr>
          <a:xfrm>
            <a:off x="-4076700" y="4339590"/>
            <a:ext cx="2973705" cy="18376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5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39595" y="2138735"/>
            <a:ext cx="6459855" cy="440690"/>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dirty="0">
                <a:solidFill>
                  <a:srgbClr val="AD4F0F"/>
                </a:solidFill>
              </a:rPr>
              <a:t>landform (n)</a:t>
            </a:r>
            <a:r>
              <a:rPr lang="en-US" sz="6000" b="1" dirty="0"/>
              <a:t> </a:t>
            </a:r>
            <a:endParaRPr lang="en-US" sz="6000" b="1" dirty="0">
              <a:solidFill>
                <a:srgbClr val="AD4F0F"/>
              </a:solidFill>
            </a:endParaRPr>
          </a:p>
        </p:txBody>
      </p:sp>
      <p:sp>
        <p:nvSpPr>
          <p:cNvPr id="12" name="Rectangle 11"/>
          <p:cNvSpPr/>
          <p:nvPr/>
        </p:nvSpPr>
        <p:spPr>
          <a:xfrm>
            <a:off x="997585" y="4833322"/>
            <a:ext cx="4635953" cy="1938992"/>
          </a:xfrm>
          <a:prstGeom prst="rect">
            <a:avLst/>
          </a:prstGeom>
        </p:spPr>
        <p:txBody>
          <a:bodyPr wrap="square">
            <a:spAutoFit/>
          </a:bodyPr>
          <a:lstStyle/>
          <a:p>
            <a:pPr lvl="0" algn="ctr"/>
            <a:r>
              <a:rPr lang="en-US" sz="6000" dirty="0"/>
              <a:t>dạng </a:t>
            </a:r>
            <a:r>
              <a:rPr lang="en-US" sz="6000" dirty="0" err="1"/>
              <a:t>địa</a:t>
            </a:r>
            <a:r>
              <a:rPr lang="en-US" sz="6000" dirty="0"/>
              <a:t> </a:t>
            </a:r>
            <a:r>
              <a:rPr lang="en-US" sz="6000" dirty="0" err="1"/>
              <a:t>hình</a:t>
            </a:r>
            <a:r>
              <a:rPr lang="en-US" sz="6000" dirty="0"/>
              <a:t>, </a:t>
            </a:r>
            <a:r>
              <a:rPr lang="en-US" sz="6000" dirty="0" err="1"/>
              <a:t>địa</a:t>
            </a:r>
            <a:r>
              <a:rPr lang="en-US" sz="6000" dirty="0"/>
              <a:t> </a:t>
            </a:r>
            <a:r>
              <a:rPr lang="en-US" sz="6000" dirty="0" err="1"/>
              <a:t>mạo</a:t>
            </a:r>
            <a:endParaRPr lang="en-US" sz="6000" dirty="0"/>
          </a:p>
        </p:txBody>
      </p:sp>
      <p:sp>
        <p:nvSpPr>
          <p:cNvPr id="2" name="Rectangle 1"/>
          <p:cNvSpPr/>
          <p:nvPr/>
        </p:nvSpPr>
        <p:spPr>
          <a:xfrm>
            <a:off x="1030325" y="3603494"/>
            <a:ext cx="4678396" cy="1015663"/>
          </a:xfrm>
          <a:prstGeom prst="rect">
            <a:avLst/>
          </a:prstGeom>
        </p:spPr>
        <p:txBody>
          <a:bodyPr wrap="square">
            <a:spAutoFit/>
          </a:bodyPr>
          <a:lstStyle/>
          <a:p>
            <a:pPr algn="ctr"/>
            <a:r>
              <a:rPr lang="en-US" sz="6000" b="1" dirty="0">
                <a:solidFill>
                  <a:schemeClr val="accent5">
                    <a:lumMod val="50000"/>
                  </a:schemeClr>
                </a:solidFill>
              </a:rPr>
              <a:t>/ˈ</a:t>
            </a:r>
            <a:r>
              <a:rPr lang="en-US" sz="6000" b="1" dirty="0" err="1">
                <a:solidFill>
                  <a:schemeClr val="accent5">
                    <a:lumMod val="50000"/>
                  </a:schemeClr>
                </a:solidFill>
              </a:rPr>
              <a:t>lændfɔːm</a:t>
            </a:r>
            <a:r>
              <a:rPr lang="en-US" sz="6000" b="1" dirty="0">
                <a:solidFill>
                  <a:schemeClr val="accent5">
                    <a:lumMod val="50000"/>
                  </a:schemeClr>
                </a:solidFill>
              </a:rPr>
              <a:t>/</a:t>
            </a: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202045" y="989330"/>
            <a:ext cx="5916930" cy="2123658"/>
          </a:xfrm>
          <a:prstGeom prst="rect">
            <a:avLst/>
          </a:prstGeom>
          <a:noFill/>
          <a:ln w="9525">
            <a:noFill/>
          </a:ln>
        </p:spPr>
        <p:txBody>
          <a:bodyPr wrap="square">
            <a:spAutoFit/>
          </a:bodyPr>
          <a:lstStyle/>
          <a:p>
            <a:pPr marL="635" indent="-635"/>
            <a:r>
              <a:rPr lang="en-US" sz="4400" b="0" dirty="0">
                <a:solidFill>
                  <a:srgbClr val="000000"/>
                </a:solidFill>
                <a:latin typeface="Calibri" panose="020F0502020204030204" pitchFamily="34" charset="0"/>
                <a:cs typeface="Calibri" panose="020F0502020204030204" pitchFamily="34" charset="0"/>
              </a:rPr>
              <a:t>a natural shape on the earth’s surface, such as mountain or a valley</a:t>
            </a:r>
          </a:p>
        </p:txBody>
      </p:sp>
      <p:sp>
        <p:nvSpPr>
          <p:cNvPr id="14" name="Text Box 13"/>
          <p:cNvSpPr txBox="1"/>
          <p:nvPr/>
        </p:nvSpPr>
        <p:spPr>
          <a:xfrm>
            <a:off x="-3430905" y="5848985"/>
            <a:ext cx="3872230" cy="657225"/>
          </a:xfrm>
          <a:prstGeom prst="rect">
            <a:avLst/>
          </a:prstGeom>
          <a:noFill/>
        </p:spPr>
        <p:txBody>
          <a:bodyPr wrap="square" rtlCol="0">
            <a:noAutofit/>
          </a:bodyPr>
          <a:lstStyle/>
          <a:p>
            <a:endParaRPr lang="en-US"/>
          </a:p>
        </p:txBody>
      </p:sp>
      <p:pic>
        <p:nvPicPr>
          <p:cNvPr id="3" name="landform">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295093" y="3485850"/>
            <a:ext cx="1250950" cy="1250950"/>
          </a:xfrm>
          <a:prstGeom prst="rect">
            <a:avLst/>
          </a:prstGeom>
        </p:spPr>
      </p:pic>
      <p:pic>
        <p:nvPicPr>
          <p:cNvPr id="11" name="Content Placeholder 10" descr="landform"/>
          <p:cNvPicPr>
            <a:picLocks noGrp="1" noChangeAspect="1"/>
          </p:cNvPicPr>
          <p:nvPr>
            <p:ph idx="1"/>
          </p:nvPr>
        </p:nvPicPr>
        <p:blipFill>
          <a:blip r:embed="rId6"/>
          <a:stretch>
            <a:fillRect/>
          </a:stretch>
        </p:blipFill>
        <p:spPr>
          <a:xfrm>
            <a:off x="6297721" y="3154045"/>
            <a:ext cx="5425440" cy="3352165"/>
          </a:xfrm>
          <a:prstGeom prst="rect">
            <a:avLst/>
          </a:prstGeom>
        </p:spPr>
      </p:pic>
      <p:pic>
        <p:nvPicPr>
          <p:cNvPr id="17" name="Content Placeholder 16" descr="360_F_500361108_cXzTZFg5aJiSH8MdcMAr3WZO2kt0gJhP (1)"/>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12929235" y="4294505"/>
            <a:ext cx="3462020" cy="1882775"/>
          </a:xfrm>
          <a:prstGeom prst="rect">
            <a:avLst/>
          </a:prstGeom>
        </p:spPr>
      </p:pic>
      <p:pic>
        <p:nvPicPr>
          <p:cNvPr id="10" name="Content Placeholder 9" descr="very-important-clipart-1"/>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2874645" y="4517390"/>
            <a:ext cx="2626360" cy="14370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additive="base">
                                        <p:cTn id="15" dur="1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341076" y="1912434"/>
            <a:ext cx="584263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essential (adj) </a:t>
            </a:r>
          </a:p>
        </p:txBody>
      </p:sp>
      <p:sp>
        <p:nvSpPr>
          <p:cNvPr id="12" name="Rectangle 11"/>
          <p:cNvSpPr/>
          <p:nvPr/>
        </p:nvSpPr>
        <p:spPr>
          <a:xfrm>
            <a:off x="979667" y="4358026"/>
            <a:ext cx="4132718" cy="1938992"/>
          </a:xfrm>
          <a:prstGeom prst="rect">
            <a:avLst/>
          </a:prstGeom>
        </p:spPr>
        <p:txBody>
          <a:bodyPr wrap="square">
            <a:spAutoFit/>
          </a:bodyPr>
          <a:lstStyle/>
          <a:p>
            <a:pPr lvl="0" algn="ctr"/>
            <a:r>
              <a:rPr lang="en-US" sz="6000" dirty="0"/>
              <a:t>vô cùng quan trọng</a:t>
            </a:r>
          </a:p>
        </p:txBody>
      </p:sp>
      <p:sp>
        <p:nvSpPr>
          <p:cNvPr id="2" name="Rectangle 1"/>
          <p:cNvSpPr/>
          <p:nvPr/>
        </p:nvSpPr>
        <p:spPr>
          <a:xfrm>
            <a:off x="1765560" y="3192482"/>
            <a:ext cx="2802370" cy="1015663"/>
          </a:xfrm>
          <a:prstGeom prst="rect">
            <a:avLst/>
          </a:prstGeom>
        </p:spPr>
        <p:txBody>
          <a:bodyPr wrap="none">
            <a:spAutoFit/>
          </a:bodyPr>
          <a:lstStyle/>
          <a:p>
            <a:pPr algn="ctr"/>
            <a:r>
              <a:rPr lang="en-US" sz="6000" b="1" dirty="0">
                <a:solidFill>
                  <a:schemeClr val="accent5">
                    <a:lumMod val="50000"/>
                  </a:schemeClr>
                </a:solidFill>
              </a:rPr>
              <a:t>/</a:t>
            </a:r>
            <a:r>
              <a:rPr lang="en-US" sz="6000" b="1" dirty="0" err="1">
                <a:solidFill>
                  <a:schemeClr val="accent5">
                    <a:lumMod val="50000"/>
                  </a:schemeClr>
                </a:solidFill>
              </a:rPr>
              <a:t>ɪˈsenʃl</a:t>
            </a:r>
            <a:r>
              <a:rPr lang="en-US" sz="60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289040" y="1598775"/>
            <a:ext cx="5902960" cy="861774"/>
          </a:xfrm>
          <a:prstGeom prst="rect">
            <a:avLst/>
          </a:prstGeom>
          <a:noFill/>
          <a:ln w="9525">
            <a:noFill/>
          </a:ln>
        </p:spPr>
        <p:txBody>
          <a:bodyPr wrap="square">
            <a:spAutoFit/>
          </a:bodyPr>
          <a:lstStyle/>
          <a:p>
            <a:pPr marL="635" indent="-635" algn="just"/>
            <a:r>
              <a:rPr lang="en-US" sz="5000" b="0" dirty="0">
                <a:solidFill>
                  <a:srgbClr val="000000"/>
                </a:solidFill>
                <a:latin typeface="Calibri" panose="020F0502020204030204" pitchFamily="34" charset="0"/>
                <a:cs typeface="Calibri" panose="020F0502020204030204" pitchFamily="34" charset="0"/>
              </a:rPr>
              <a:t>necessary or needed</a:t>
            </a:r>
          </a:p>
        </p:txBody>
      </p:sp>
      <p:pic>
        <p:nvPicPr>
          <p:cNvPr id="4" name="essential">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297359" y="3023760"/>
            <a:ext cx="1364615" cy="1364615"/>
          </a:xfrm>
          <a:prstGeom prst="rect">
            <a:avLst/>
          </a:prstGeom>
        </p:spPr>
      </p:pic>
      <p:pic>
        <p:nvPicPr>
          <p:cNvPr id="10" name="Content Placeholder 9" descr="very-important-clipart-1"/>
          <p:cNvPicPr>
            <a:picLocks noGrp="1" noChangeAspect="1"/>
          </p:cNvPicPr>
          <p:nvPr>
            <p:ph idx="1"/>
          </p:nvPr>
        </p:nvPicPr>
        <p:blipFill>
          <a:blip r:embed="rId6">
            <a:clrChange>
              <a:clrFrom>
                <a:srgbClr val="FFFFFF">
                  <a:alpha val="100000"/>
                </a:srgbClr>
              </a:clrFrom>
              <a:clrTo>
                <a:srgbClr val="FFFFFF">
                  <a:alpha val="100000"/>
                  <a:alpha val="0"/>
                </a:srgbClr>
              </a:clrTo>
            </a:clrChange>
          </a:blip>
          <a:stretch>
            <a:fillRect/>
          </a:stretch>
        </p:blipFill>
        <p:spPr>
          <a:xfrm>
            <a:off x="6155153" y="2546907"/>
            <a:ext cx="5953125" cy="3257550"/>
          </a:xfrm>
          <a:prstGeom prst="rect">
            <a:avLst/>
          </a:prstGeom>
        </p:spPr>
      </p:pic>
      <p:pic>
        <p:nvPicPr>
          <p:cNvPr id="11" name="Content Placeholder 10" descr="landform"/>
          <p:cNvPicPr>
            <a:picLocks noChangeAspect="1"/>
          </p:cNvPicPr>
          <p:nvPr/>
        </p:nvPicPr>
        <p:blipFill>
          <a:blip r:embed="rId7"/>
          <a:stretch>
            <a:fillRect/>
          </a:stretch>
        </p:blipFill>
        <p:spPr>
          <a:xfrm>
            <a:off x="12896215" y="3538855"/>
            <a:ext cx="4290695" cy="2651125"/>
          </a:xfrm>
          <a:prstGeom prst="rect">
            <a:avLst/>
          </a:prstGeom>
        </p:spPr>
      </p:pic>
      <p:pic>
        <p:nvPicPr>
          <p:cNvPr id="19" name="Content Placeholder 10" descr="pngtree-to-preserve-the-earth-and-its-water-environment-plant-png-image_10265003"/>
          <p:cNvPicPr>
            <a:picLocks noChangeAspect="1"/>
          </p:cNvPicPr>
          <p:nvPr/>
        </p:nvPicPr>
        <p:blipFill>
          <a:blip r:embed="rId8"/>
          <a:stretch>
            <a:fillRect/>
          </a:stretch>
        </p:blipFill>
        <p:spPr>
          <a:xfrm>
            <a:off x="-3342005" y="4208145"/>
            <a:ext cx="2369185" cy="14217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15611"/>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286385" y="2174255"/>
            <a:ext cx="584263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preserve (v)</a:t>
            </a:r>
          </a:p>
        </p:txBody>
      </p:sp>
      <p:sp>
        <p:nvSpPr>
          <p:cNvPr id="12" name="Rectangle 11"/>
          <p:cNvSpPr/>
          <p:nvPr/>
        </p:nvSpPr>
        <p:spPr>
          <a:xfrm>
            <a:off x="502572" y="4621063"/>
            <a:ext cx="5015230" cy="1015663"/>
          </a:xfrm>
          <a:prstGeom prst="rect">
            <a:avLst/>
          </a:prstGeom>
        </p:spPr>
        <p:txBody>
          <a:bodyPr wrap="square">
            <a:spAutoFit/>
          </a:bodyPr>
          <a:lstStyle/>
          <a:p>
            <a:pPr lvl="0" algn="ctr"/>
            <a:r>
              <a:rPr lang="en-US" sz="6000" dirty="0"/>
              <a:t>bảo tồn</a:t>
            </a:r>
          </a:p>
        </p:txBody>
      </p:sp>
      <p:sp>
        <p:nvSpPr>
          <p:cNvPr id="2" name="Rectangle 1"/>
          <p:cNvSpPr/>
          <p:nvPr/>
        </p:nvSpPr>
        <p:spPr>
          <a:xfrm>
            <a:off x="1400612" y="3528227"/>
            <a:ext cx="3219151" cy="1015663"/>
          </a:xfrm>
          <a:prstGeom prst="rect">
            <a:avLst/>
          </a:prstGeom>
        </p:spPr>
        <p:txBody>
          <a:bodyPr wrap="none">
            <a:spAutoFit/>
          </a:bodyPr>
          <a:lstStyle/>
          <a:p>
            <a:pPr algn="ctr"/>
            <a:r>
              <a:rPr lang="en-US" sz="6000" b="1" dirty="0">
                <a:solidFill>
                  <a:schemeClr val="accent5">
                    <a:lumMod val="50000"/>
                  </a:schemeClr>
                </a:solidFill>
              </a:rPr>
              <a:t>/</a:t>
            </a:r>
            <a:r>
              <a:rPr lang="en-US" sz="6000" b="1" dirty="0" err="1">
                <a:solidFill>
                  <a:schemeClr val="accent5">
                    <a:lumMod val="50000"/>
                  </a:schemeClr>
                </a:solidFill>
              </a:rPr>
              <a:t>prɪˈzɜːv</a:t>
            </a:r>
            <a:r>
              <a:rPr lang="en-US" sz="60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388379" y="1007991"/>
            <a:ext cx="5719899" cy="2800767"/>
          </a:xfrm>
          <a:prstGeom prst="rect">
            <a:avLst/>
          </a:prstGeom>
          <a:noFill/>
          <a:ln w="9525">
            <a:noFill/>
          </a:ln>
        </p:spPr>
        <p:txBody>
          <a:bodyPr wrap="square">
            <a:spAutoFit/>
          </a:bodyPr>
          <a:lstStyle/>
          <a:p>
            <a:pPr marL="635" indent="-635"/>
            <a:r>
              <a:rPr lang="en-US" sz="4400" b="0" dirty="0">
                <a:solidFill>
                  <a:srgbClr val="000000"/>
                </a:solidFill>
                <a:latin typeface="Calibri" panose="020F0502020204030204" pitchFamily="34" charset="0"/>
                <a:cs typeface="Calibri" panose="020F0502020204030204" pitchFamily="34" charset="0"/>
              </a:rPr>
              <a:t>to keep something as </a:t>
            </a:r>
          </a:p>
          <a:p>
            <a:pPr marL="635" indent="-635"/>
            <a:r>
              <a:rPr lang="en-US" sz="4400" b="0" dirty="0">
                <a:solidFill>
                  <a:srgbClr val="000000"/>
                </a:solidFill>
                <a:latin typeface="Calibri" panose="020F0502020204030204" pitchFamily="34" charset="0"/>
                <a:cs typeface="Calibri" panose="020F0502020204030204" pitchFamily="34" charset="0"/>
              </a:rPr>
              <a:t>it is, especially in order </a:t>
            </a:r>
          </a:p>
          <a:p>
            <a:pPr marL="635" indent="-635"/>
            <a:r>
              <a:rPr lang="en-US" sz="4400" b="0" dirty="0">
                <a:solidFill>
                  <a:srgbClr val="000000"/>
                </a:solidFill>
                <a:latin typeface="Calibri" panose="020F0502020204030204" pitchFamily="34" charset="0"/>
                <a:cs typeface="Calibri" panose="020F0502020204030204" pitchFamily="34" charset="0"/>
              </a:rPr>
              <a:t>to prevent it from being damaged</a:t>
            </a:r>
          </a:p>
        </p:txBody>
      </p:sp>
      <p:pic>
        <p:nvPicPr>
          <p:cNvPr id="3" name="preserve">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45880" y="3309937"/>
            <a:ext cx="1452245" cy="1452245"/>
          </a:xfrm>
          <a:prstGeom prst="rect">
            <a:avLst/>
          </a:prstGeom>
        </p:spPr>
      </p:pic>
      <p:pic>
        <p:nvPicPr>
          <p:cNvPr id="11" name="Content Placeholder 10" descr="pngtree-to-preserve-the-earth-and-its-water-environment-plant-png-image_10265003"/>
          <p:cNvPicPr>
            <a:picLocks noGrp="1" noChangeAspect="1"/>
          </p:cNvPicPr>
          <p:nvPr>
            <p:ph idx="1"/>
          </p:nvPr>
        </p:nvPicPr>
        <p:blipFill>
          <a:blip r:embed="rId6"/>
          <a:stretch>
            <a:fillRect/>
          </a:stretch>
        </p:blipFill>
        <p:spPr>
          <a:xfrm>
            <a:off x="6388379" y="3671668"/>
            <a:ext cx="5177473" cy="3186332"/>
          </a:xfrm>
          <a:prstGeom prst="rect">
            <a:avLst/>
          </a:prstGeom>
        </p:spPr>
      </p:pic>
      <p:pic>
        <p:nvPicPr>
          <p:cNvPr id="18" name="Content Placeholder 9" descr="very-important-clipart-1"/>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13054330" y="4036060"/>
            <a:ext cx="2912745" cy="1593850"/>
          </a:xfrm>
          <a:prstGeom prst="rect">
            <a:avLst/>
          </a:prstGeom>
        </p:spPr>
      </p:pic>
      <p:pic>
        <p:nvPicPr>
          <p:cNvPr id="20" name="Content Placeholder 10" descr="meadow-196567_1280"/>
          <p:cNvPicPr>
            <a:picLocks noChangeAspect="1"/>
          </p:cNvPicPr>
          <p:nvPr/>
        </p:nvPicPr>
        <p:blipFill>
          <a:blip r:embed="rId8"/>
          <a:srcRect t="16256" b="16051"/>
          <a:stretch>
            <a:fillRect/>
          </a:stretch>
        </p:blipFill>
        <p:spPr>
          <a:xfrm>
            <a:off x="-5737860" y="4191000"/>
            <a:ext cx="3694430" cy="18757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79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286385" y="1767840"/>
            <a:ext cx="554545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grassland (n)</a:t>
            </a:r>
          </a:p>
        </p:txBody>
      </p:sp>
      <p:sp>
        <p:nvSpPr>
          <p:cNvPr id="12" name="Rectangle 11"/>
          <p:cNvSpPr/>
          <p:nvPr/>
        </p:nvSpPr>
        <p:spPr>
          <a:xfrm>
            <a:off x="254633" y="4382543"/>
            <a:ext cx="5608955" cy="1015663"/>
          </a:xfrm>
          <a:prstGeom prst="rect">
            <a:avLst/>
          </a:prstGeom>
        </p:spPr>
        <p:txBody>
          <a:bodyPr wrap="square">
            <a:spAutoFit/>
          </a:bodyPr>
          <a:lstStyle/>
          <a:p>
            <a:pPr lvl="0"/>
            <a:r>
              <a:rPr lang="en-US" sz="6000" dirty="0"/>
              <a:t>khu vực đồng cỏ</a:t>
            </a:r>
          </a:p>
        </p:txBody>
      </p:sp>
      <p:sp>
        <p:nvSpPr>
          <p:cNvPr id="2" name="Rectangle 1"/>
          <p:cNvSpPr/>
          <p:nvPr/>
        </p:nvSpPr>
        <p:spPr>
          <a:xfrm>
            <a:off x="909324" y="3079543"/>
            <a:ext cx="4299575" cy="1015663"/>
          </a:xfrm>
          <a:prstGeom prst="rect">
            <a:avLst/>
          </a:prstGeom>
        </p:spPr>
        <p:txBody>
          <a:bodyPr wrap="none">
            <a:spAutoFit/>
          </a:bodyPr>
          <a:lstStyle/>
          <a:p>
            <a:pPr algn="ctr"/>
            <a:r>
              <a:rPr lang="en-US" sz="6000" b="1" dirty="0">
                <a:solidFill>
                  <a:schemeClr val="accent5">
                    <a:lumMod val="50000"/>
                  </a:schemeClr>
                </a:solidFill>
              </a:rPr>
              <a:t>/ˈ</a:t>
            </a:r>
            <a:r>
              <a:rPr lang="en-US" sz="6000" b="1" dirty="0" err="1">
                <a:solidFill>
                  <a:schemeClr val="accent5">
                    <a:lumMod val="50000"/>
                  </a:schemeClr>
                </a:solidFill>
              </a:rPr>
              <a:t>ɡrɑːslænd</a:t>
            </a:r>
            <a:r>
              <a:rPr lang="en-US" sz="60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289040" y="1160559"/>
            <a:ext cx="5902960" cy="1631216"/>
          </a:xfrm>
          <a:prstGeom prst="rect">
            <a:avLst/>
          </a:prstGeom>
          <a:noFill/>
          <a:ln w="9525">
            <a:noFill/>
          </a:ln>
        </p:spPr>
        <p:txBody>
          <a:bodyPr wrap="square">
            <a:spAutoFit/>
          </a:bodyPr>
          <a:lstStyle/>
          <a:p>
            <a:pPr marL="635" indent="-635"/>
            <a:r>
              <a:rPr lang="en-US" sz="5000" b="0" dirty="0">
                <a:solidFill>
                  <a:srgbClr val="000000"/>
                </a:solidFill>
                <a:latin typeface="Calibri" panose="020F0502020204030204" pitchFamily="34" charset="0"/>
                <a:cs typeface="Calibri" panose="020F0502020204030204" pitchFamily="34" charset="0"/>
              </a:rPr>
              <a:t>a large area of land covered with grass</a:t>
            </a:r>
          </a:p>
        </p:txBody>
      </p:sp>
      <p:pic>
        <p:nvPicPr>
          <p:cNvPr id="4" name="grassland">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24130" y="3005079"/>
            <a:ext cx="1164590" cy="1164590"/>
          </a:xfrm>
          <a:prstGeom prst="rect">
            <a:avLst/>
          </a:prstGeom>
        </p:spPr>
      </p:pic>
      <p:pic>
        <p:nvPicPr>
          <p:cNvPr id="11" name="Content Placeholder 10" descr="meadow-196567_1280"/>
          <p:cNvPicPr>
            <a:picLocks noGrp="1" noChangeAspect="1"/>
          </p:cNvPicPr>
          <p:nvPr>
            <p:ph idx="1"/>
          </p:nvPr>
        </p:nvPicPr>
        <p:blipFill>
          <a:blip r:embed="rId6"/>
          <a:srcRect t="16256" b="16051"/>
          <a:stretch>
            <a:fillRect/>
          </a:stretch>
        </p:blipFill>
        <p:spPr>
          <a:xfrm>
            <a:off x="5927090" y="2981998"/>
            <a:ext cx="6181188" cy="3619424"/>
          </a:xfrm>
          <a:prstGeom prst="rect">
            <a:avLst/>
          </a:prstGeom>
        </p:spPr>
      </p:pic>
      <p:pic>
        <p:nvPicPr>
          <p:cNvPr id="18" name="Content Placeholder 10" descr="pngtree-to-preserve-the-earth-and-its-water-environment-plant-png-image_10265003"/>
          <p:cNvPicPr>
            <a:picLocks noChangeAspect="1"/>
          </p:cNvPicPr>
          <p:nvPr/>
        </p:nvPicPr>
        <p:blipFill>
          <a:blip r:embed="rId7"/>
          <a:stretch>
            <a:fillRect/>
          </a:stretch>
        </p:blipFill>
        <p:spPr>
          <a:xfrm>
            <a:off x="13417550" y="4791710"/>
            <a:ext cx="2124710" cy="12750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7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2319920058"/>
              </p:ext>
            </p:extLst>
          </p:nvPr>
        </p:nvGraphicFramePr>
        <p:xfrm>
          <a:off x="628015" y="1610995"/>
          <a:ext cx="11428730" cy="4749419"/>
        </p:xfrm>
        <a:graphic>
          <a:graphicData uri="http://schemas.openxmlformats.org/drawingml/2006/table">
            <a:tbl>
              <a:tblPr firstRow="1" bandRow="1">
                <a:tableStyleId>{5DA37D80-6434-44D0-A028-1B22A696006F}</a:tableStyleId>
              </a:tblPr>
              <a:tblGrid>
                <a:gridCol w="4087495">
                  <a:extLst>
                    <a:ext uri="{9D8B030D-6E8A-4147-A177-3AD203B41FA5}">
                      <a16:colId xmlns:a16="http://schemas.microsoft.com/office/drawing/2014/main" val="20000"/>
                    </a:ext>
                  </a:extLst>
                </a:gridCol>
                <a:gridCol w="3244850">
                  <a:extLst>
                    <a:ext uri="{9D8B030D-6E8A-4147-A177-3AD203B41FA5}">
                      <a16:colId xmlns:a16="http://schemas.microsoft.com/office/drawing/2014/main" val="20001"/>
                    </a:ext>
                  </a:extLst>
                </a:gridCol>
                <a:gridCol w="4096385">
                  <a:extLst>
                    <a:ext uri="{9D8B030D-6E8A-4147-A177-3AD203B41FA5}">
                      <a16:colId xmlns:a16="http://schemas.microsoft.com/office/drawing/2014/main" val="20002"/>
                    </a:ext>
                  </a:extLst>
                </a:gridCol>
              </a:tblGrid>
              <a:tr h="908685">
                <a:tc>
                  <a:txBody>
                    <a:bodyPr/>
                    <a:lstStyle/>
                    <a:p>
                      <a:pPr algn="ctr"/>
                      <a:r>
                        <a:rPr lang="en-US" sz="4000" b="1" dirty="0">
                          <a:solidFill>
                            <a:srgbClr val="05A0B8"/>
                          </a:solidFill>
                        </a:rPr>
                        <a:t>New words</a:t>
                      </a:r>
                    </a:p>
                  </a:txBody>
                  <a:tcPr anchor="ctr"/>
                </a:tc>
                <a:tc>
                  <a:txBody>
                    <a:bodyPr/>
                    <a:lstStyle/>
                    <a:p>
                      <a:pPr algn="ctr"/>
                      <a:r>
                        <a:rPr lang="en-US" sz="4000" b="1" dirty="0">
                          <a:solidFill>
                            <a:srgbClr val="05A0B8"/>
                          </a:solidFill>
                        </a:rPr>
                        <a:t>Pronunciation</a:t>
                      </a:r>
                    </a:p>
                  </a:txBody>
                  <a:tcPr anchor="ctr"/>
                </a:tc>
                <a:tc>
                  <a:txBody>
                    <a:bodyPr/>
                    <a:lstStyle/>
                    <a:p>
                      <a:pPr algn="ctr"/>
                      <a:r>
                        <a:rPr lang="en-US" sz="4000" b="1" dirty="0">
                          <a:solidFill>
                            <a:srgbClr val="05A0B8"/>
                          </a:solidFill>
                        </a:rPr>
                        <a:t>Meaning</a:t>
                      </a:r>
                    </a:p>
                  </a:txBody>
                  <a:tcPr anchor="ctr"/>
                </a:tc>
                <a:extLst>
                  <a:ext uri="{0D108BD9-81ED-4DB2-BD59-A6C34878D82A}">
                    <a16:rowId xmlns:a16="http://schemas.microsoft.com/office/drawing/2014/main" val="10000"/>
                  </a:ext>
                </a:extLst>
              </a:tr>
              <a:tr h="571500">
                <a:tc>
                  <a:txBody>
                    <a:bodyPr/>
                    <a:lstStyle/>
                    <a:p>
                      <a:pPr marL="144145" marR="0" indent="-144145" algn="l">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1. outer space (n)</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/ˌaʊtə ˈspeɪs/</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ngoài vũ trụ</a:t>
                      </a:r>
                    </a:p>
                  </a:txBody>
                  <a:tcPr marL="36195" marR="36195" marT="71755" marB="71755" anchor="ctr"/>
                </a:tc>
                <a:extLst>
                  <a:ext uri="{0D108BD9-81ED-4DB2-BD59-A6C34878D82A}">
                    <a16:rowId xmlns:a16="http://schemas.microsoft.com/office/drawing/2014/main" val="10001"/>
                  </a:ext>
                </a:extLst>
              </a:tr>
              <a:tr h="1654810">
                <a:tc>
                  <a:txBody>
                    <a:bodyPr/>
                    <a:lstStyle/>
                    <a:p>
                      <a:pPr marL="144145" marR="0" indent="-144145" algn="l">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2. habitat (n)</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/ˈhæbɪtæt/</a:t>
                      </a:r>
                    </a:p>
                  </a:txBody>
                  <a:tcPr marL="36195" marR="3619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môi trường sống của động thực vật</a:t>
                      </a:r>
                    </a:p>
                  </a:txBody>
                  <a:tcPr marL="36195" marR="36195" marT="71755" marB="71755" anchor="ctr"/>
                </a:tc>
                <a:extLst>
                  <a:ext uri="{0D108BD9-81ED-4DB2-BD59-A6C34878D82A}">
                    <a16:rowId xmlns:a16="http://schemas.microsoft.com/office/drawing/2014/main" val="10002"/>
                  </a:ext>
                </a:extLst>
              </a:tr>
              <a:tr h="956310">
                <a:tc>
                  <a:txBody>
                    <a:bodyPr/>
                    <a:lstStyle/>
                    <a:p>
                      <a:pPr marL="144145" marR="0" indent="-144145" algn="l">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3.  landform (n)</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/ˈlændfɔːm/</a:t>
                      </a:r>
                    </a:p>
                  </a:txBody>
                  <a:tcPr marL="36195" marR="36195" marT="71755" marB="71755" anchor="ctr"/>
                </a:tc>
                <a:tc>
                  <a:txBody>
                    <a:bodyPr/>
                    <a:lstStyle/>
                    <a:p>
                      <a:pPr marL="0" marR="0" algn="ctr">
                        <a:lnSpc>
                          <a:spcPct val="107000"/>
                        </a:lnSpc>
                        <a:spcBef>
                          <a:spcPts val="0"/>
                        </a:spcBef>
                        <a:spcAft>
                          <a:spcPts val="0"/>
                        </a:spcAft>
                        <a:buNone/>
                      </a:pP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dạng</a:t>
                      </a: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địa</a:t>
                      </a: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hình</a:t>
                      </a: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gn="ctr">
                        <a:lnSpc>
                          <a:spcPct val="107000"/>
                        </a:lnSpc>
                        <a:spcBef>
                          <a:spcPts val="0"/>
                        </a:spcBef>
                        <a:spcAft>
                          <a:spcPts val="0"/>
                        </a:spcAft>
                        <a:buNone/>
                      </a:pP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địa</a:t>
                      </a: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mạo</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3"/>
                  </a:ext>
                </a:extLst>
              </a:tr>
            </a:tbl>
          </a:graphicData>
        </a:graphic>
      </p:graphicFrame>
      <p:sp>
        <p:nvSpPr>
          <p:cNvPr id="6" name="TextBox 5"/>
          <p:cNvSpPr txBox="1"/>
          <p:nvPr/>
        </p:nvSpPr>
        <p:spPr>
          <a:xfrm>
            <a:off x="499767" y="66087"/>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outer space">
            <a:hlinkClick r:id="" action="ppaction://media"/>
          </p:cNvPr>
          <p:cNvPicPr/>
          <p:nvPr>
            <a:audioFile r:link="rId2"/>
            <p:extLst>
              <p:ext uri="{DAA4B4D4-6D71-4841-9C94-3DE7FCFB9230}">
                <p14:media xmlns:p14="http://schemas.microsoft.com/office/powerpoint/2010/main" r:embed="rId1"/>
              </p:ext>
            </p:extLst>
          </p:nvPr>
        </p:nvPicPr>
        <p:blipFill>
          <a:blip r:embed="rId9"/>
          <a:stretch>
            <a:fillRect/>
          </a:stretch>
        </p:blipFill>
        <p:spPr>
          <a:xfrm>
            <a:off x="-103505" y="2402006"/>
            <a:ext cx="826836" cy="972384"/>
          </a:xfrm>
          <a:prstGeom prst="rect">
            <a:avLst/>
          </a:prstGeom>
        </p:spPr>
      </p:pic>
      <p:pic>
        <p:nvPicPr>
          <p:cNvPr id="7" name="habitat">
            <a:hlinkClick r:id="" action="ppaction://media"/>
          </p:cNvPr>
          <p:cNvPicPr/>
          <p:nvPr>
            <a:audioFile r:link="rId4"/>
            <p:extLst>
              <p:ext uri="{DAA4B4D4-6D71-4841-9C94-3DE7FCFB9230}">
                <p14:media xmlns:p14="http://schemas.microsoft.com/office/powerpoint/2010/main" r:embed="rId3"/>
              </p:ext>
            </p:extLst>
          </p:nvPr>
        </p:nvPicPr>
        <p:blipFill>
          <a:blip r:embed="rId9"/>
          <a:stretch>
            <a:fillRect/>
          </a:stretch>
        </p:blipFill>
        <p:spPr>
          <a:xfrm>
            <a:off x="-103505" y="3602355"/>
            <a:ext cx="826836" cy="983293"/>
          </a:xfrm>
          <a:prstGeom prst="rect">
            <a:avLst/>
          </a:prstGeom>
        </p:spPr>
      </p:pic>
      <p:pic>
        <p:nvPicPr>
          <p:cNvPr id="8" name="landform">
            <a:hlinkClick r:id="" action="ppaction://media"/>
          </p:cNvPr>
          <p:cNvPicPr/>
          <p:nvPr>
            <a:audioFile r:link="rId6"/>
            <p:extLst>
              <p:ext uri="{DAA4B4D4-6D71-4841-9C94-3DE7FCFB9230}">
                <p14:media xmlns:p14="http://schemas.microsoft.com/office/powerpoint/2010/main" r:embed="rId5"/>
              </p:ext>
            </p:extLst>
          </p:nvPr>
        </p:nvPicPr>
        <p:blipFill>
          <a:blip r:embed="rId9"/>
          <a:stretch>
            <a:fillRect/>
          </a:stretch>
        </p:blipFill>
        <p:spPr>
          <a:xfrm>
            <a:off x="-103505" y="5065228"/>
            <a:ext cx="826836" cy="8442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8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056" fill="hold"/>
                                        <p:tgtEl>
                                          <p:spTgt spid="7"/>
                                        </p:tgtEl>
                                      </p:cBhvr>
                                    </p:cmd>
                                  </p:childTnLst>
                                </p:cTn>
                              </p:par>
                            </p:childTnLst>
                          </p:cTn>
                        </p:par>
                        <p:par>
                          <p:cTn id="11" fill="hold">
                            <p:stCondLst>
                              <p:cond delay="1056"/>
                            </p:stCondLst>
                            <p:childTnLst>
                              <p:par>
                                <p:cTn id="12" presetID="1" presetClass="mediacall" presetSubtype="0" fill="hold" nodeType="afterEffect">
                                  <p:stCondLst>
                                    <p:cond delay="0"/>
                                  </p:stCondLst>
                                  <p:childTnLst>
                                    <p:cmd type="call" cmd="playFrom(0.0)">
                                      <p:cBhvr additive="base">
                                        <p:cTn id="13" dur="16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1">
                  <p:stCondLst>
                    <p:cond delay="indefinite"/>
                  </p:stCondLst>
                  <p:endCondLst>
                    <p:cond evt="onStopAudio" delay="0">
                      <p:tgtEl>
                        <p:sldTgt/>
                      </p:tgtEl>
                    </p:cond>
                  </p:endCondLst>
                </p:cTn>
                <p:tgtEl>
                  <p:spTgt spid="2"/>
                </p:tgtEl>
              </p:cMediaNode>
            </p:audio>
            <p:audio>
              <p:cMediaNode>
                <p:cTn id="15" fill="hold" display="1">
                  <p:stCondLst>
                    <p:cond delay="indefinite"/>
                  </p:stCondLst>
                  <p:endCondLst>
                    <p:cond evt="onStopAudio" delay="0">
                      <p:tgtEl>
                        <p:sldTgt/>
                      </p:tgtEl>
                    </p:cond>
                  </p:endCondLst>
                </p:cTn>
                <p:tgtEl>
                  <p:spTgt spid="7"/>
                </p:tgtEl>
              </p:cMediaNode>
            </p:audio>
            <p:audio>
              <p:cMediaNode>
                <p:cTn id="16" fill="hold" display="1">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3605434582"/>
              </p:ext>
            </p:extLst>
          </p:nvPr>
        </p:nvGraphicFramePr>
        <p:xfrm>
          <a:off x="499745" y="1178560"/>
          <a:ext cx="11276330" cy="3536950"/>
        </p:xfrm>
        <a:graphic>
          <a:graphicData uri="http://schemas.openxmlformats.org/drawingml/2006/table">
            <a:tbl>
              <a:tblPr firstRow="1" bandRow="1">
                <a:tableStyleId>{5DA37D80-6434-44D0-A028-1B22A696006F}</a:tableStyleId>
              </a:tblPr>
              <a:tblGrid>
                <a:gridCol w="3635527">
                  <a:extLst>
                    <a:ext uri="{9D8B030D-6E8A-4147-A177-3AD203B41FA5}">
                      <a16:colId xmlns:a16="http://schemas.microsoft.com/office/drawing/2014/main" val="20000"/>
                    </a:ext>
                  </a:extLst>
                </a:gridCol>
                <a:gridCol w="3166280">
                  <a:extLst>
                    <a:ext uri="{9D8B030D-6E8A-4147-A177-3AD203B41FA5}">
                      <a16:colId xmlns:a16="http://schemas.microsoft.com/office/drawing/2014/main" val="20001"/>
                    </a:ext>
                  </a:extLst>
                </a:gridCol>
                <a:gridCol w="4474523">
                  <a:extLst>
                    <a:ext uri="{9D8B030D-6E8A-4147-A177-3AD203B41FA5}">
                      <a16:colId xmlns:a16="http://schemas.microsoft.com/office/drawing/2014/main" val="20002"/>
                    </a:ext>
                  </a:extLst>
                </a:gridCol>
              </a:tblGrid>
              <a:tr h="916305">
                <a:tc>
                  <a:txBody>
                    <a:bodyPr/>
                    <a:lstStyle/>
                    <a:p>
                      <a:pPr algn="ctr"/>
                      <a:r>
                        <a:rPr lang="en-US" sz="4000" b="1" dirty="0">
                          <a:solidFill>
                            <a:srgbClr val="05A0B8"/>
                          </a:solidFill>
                        </a:rPr>
                        <a:t>New words</a:t>
                      </a:r>
                    </a:p>
                  </a:txBody>
                  <a:tcPr anchor="ctr"/>
                </a:tc>
                <a:tc>
                  <a:txBody>
                    <a:bodyPr/>
                    <a:lstStyle/>
                    <a:p>
                      <a:pPr algn="ctr"/>
                      <a:r>
                        <a:rPr lang="en-US" sz="4000" b="1" dirty="0">
                          <a:solidFill>
                            <a:srgbClr val="05A0B8"/>
                          </a:solidFill>
                        </a:rPr>
                        <a:t>Pronunciation</a:t>
                      </a:r>
                    </a:p>
                  </a:txBody>
                  <a:tcPr anchor="ctr"/>
                </a:tc>
                <a:tc>
                  <a:txBody>
                    <a:bodyPr/>
                    <a:lstStyle/>
                    <a:p>
                      <a:pPr algn="ctr"/>
                      <a:r>
                        <a:rPr lang="en-US" sz="4000" b="1" dirty="0">
                          <a:solidFill>
                            <a:srgbClr val="05A0B8"/>
                          </a:solidFill>
                        </a:rPr>
                        <a:t>Meaning</a:t>
                      </a:r>
                    </a:p>
                  </a:txBody>
                  <a:tcPr anchor="ctr"/>
                </a:tc>
                <a:extLst>
                  <a:ext uri="{0D108BD9-81ED-4DB2-BD59-A6C34878D82A}">
                    <a16:rowId xmlns:a16="http://schemas.microsoft.com/office/drawing/2014/main" val="10000"/>
                  </a:ext>
                </a:extLst>
              </a:tr>
              <a:tr h="811530">
                <a:tc>
                  <a:txBody>
                    <a:bodyPr/>
                    <a:lstStyle/>
                    <a:p>
                      <a:pPr marL="144145" marR="0" indent="-144145" algn="just">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4. essential (adj) </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/ɪˈsenʃl/</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vô cùng quan trọng</a:t>
                      </a:r>
                    </a:p>
                  </a:txBody>
                  <a:tcPr marL="36195" marR="36195" marT="71755" marB="71755" anchor="ctr"/>
                </a:tc>
                <a:extLst>
                  <a:ext uri="{0D108BD9-81ED-4DB2-BD59-A6C34878D82A}">
                    <a16:rowId xmlns:a16="http://schemas.microsoft.com/office/drawing/2014/main" val="10001"/>
                  </a:ext>
                </a:extLst>
              </a:tr>
              <a:tr h="845185">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5. preserve (v)</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/prɪˈzɜːv/</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bảo tồn</a:t>
                      </a:r>
                    </a:p>
                  </a:txBody>
                  <a:tcPr marL="36195" marR="36195" marT="71755" marB="71755" anchor="ctr"/>
                </a:tc>
                <a:extLst>
                  <a:ext uri="{0D108BD9-81ED-4DB2-BD59-A6C34878D82A}">
                    <a16:rowId xmlns:a16="http://schemas.microsoft.com/office/drawing/2014/main" val="10002"/>
                  </a:ext>
                </a:extLst>
              </a:tr>
              <a:tr h="963930">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6. grassland (n)</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/ˈɡrɑːslænd/</a:t>
                      </a:r>
                    </a:p>
                  </a:txBody>
                  <a:tcPr marL="36195" marR="3619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khu vực đồng cỏ</a:t>
                      </a:r>
                    </a:p>
                  </a:txBody>
                  <a:tcPr marL="36195" marR="36195" marT="71755" marB="71755" anchor="ctr"/>
                </a:tc>
                <a:extLst>
                  <a:ext uri="{0D108BD9-81ED-4DB2-BD59-A6C34878D82A}">
                    <a16:rowId xmlns:a16="http://schemas.microsoft.com/office/drawing/2014/main" val="10003"/>
                  </a:ext>
                </a:extLst>
              </a:tr>
            </a:tbl>
          </a:graphicData>
        </a:graphic>
      </p:graphicFrame>
      <p:sp>
        <p:nvSpPr>
          <p:cNvPr id="6" name="TextBox 5"/>
          <p:cNvSpPr txBox="1"/>
          <p:nvPr/>
        </p:nvSpPr>
        <p:spPr>
          <a:xfrm>
            <a:off x="499767" y="66087"/>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essential">
            <a:hlinkClick r:id="" action="ppaction://media"/>
          </p:cNvPr>
          <p:cNvPicPr/>
          <p:nvPr>
            <a:audioFile r:link="rId2"/>
            <p:extLst>
              <p:ext uri="{DAA4B4D4-6D71-4841-9C94-3DE7FCFB9230}">
                <p14:media xmlns:p14="http://schemas.microsoft.com/office/powerpoint/2010/main" r:embed="rId1"/>
              </p:ext>
            </p:extLst>
          </p:nvPr>
        </p:nvPicPr>
        <p:blipFill>
          <a:blip r:embed="rId9"/>
          <a:stretch>
            <a:fillRect/>
          </a:stretch>
        </p:blipFill>
        <p:spPr>
          <a:xfrm>
            <a:off x="-151802" y="2101755"/>
            <a:ext cx="760752" cy="840657"/>
          </a:xfrm>
          <a:prstGeom prst="rect">
            <a:avLst/>
          </a:prstGeom>
        </p:spPr>
      </p:pic>
      <p:pic>
        <p:nvPicPr>
          <p:cNvPr id="3" name="preserve">
            <a:hlinkClick r:id="" action="ppaction://media"/>
          </p:cNvPr>
          <p:cNvPicPr/>
          <p:nvPr>
            <a:audioFile r:link="rId4"/>
            <p:extLst>
              <p:ext uri="{DAA4B4D4-6D71-4841-9C94-3DE7FCFB9230}">
                <p14:media xmlns:p14="http://schemas.microsoft.com/office/powerpoint/2010/main" r:embed="rId3"/>
              </p:ext>
            </p:extLst>
          </p:nvPr>
        </p:nvPicPr>
        <p:blipFill>
          <a:blip r:embed="rId9"/>
          <a:stretch>
            <a:fillRect/>
          </a:stretch>
        </p:blipFill>
        <p:spPr>
          <a:xfrm>
            <a:off x="-114298" y="2931730"/>
            <a:ext cx="760752" cy="863102"/>
          </a:xfrm>
          <a:prstGeom prst="rect">
            <a:avLst/>
          </a:prstGeom>
        </p:spPr>
      </p:pic>
      <p:pic>
        <p:nvPicPr>
          <p:cNvPr id="8" name="grassland">
            <a:hlinkClick r:id="" action="ppaction://media"/>
          </p:cNvPr>
          <p:cNvPicPr/>
          <p:nvPr>
            <a:audioFile r:link="rId6"/>
            <p:extLst>
              <p:ext uri="{DAA4B4D4-6D71-4841-9C94-3DE7FCFB9230}">
                <p14:media xmlns:p14="http://schemas.microsoft.com/office/powerpoint/2010/main" r:embed="rId5"/>
              </p:ext>
            </p:extLst>
          </p:nvPr>
        </p:nvPicPr>
        <p:blipFill>
          <a:blip r:embed="rId9"/>
          <a:stretch>
            <a:fillRect/>
          </a:stretch>
        </p:blipFill>
        <p:spPr>
          <a:xfrm>
            <a:off x="-114297" y="3808366"/>
            <a:ext cx="760751" cy="8406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6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792"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1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2"/>
                </p:tgtEl>
              </p:cMediaNode>
            </p:audio>
            <p:audio>
              <p:cMediaNode>
                <p:cTn id="16" fill="hold" display="1">
                  <p:stCondLst>
                    <p:cond delay="indefinite"/>
                  </p:stCondLst>
                  <p:endCondLst>
                    <p:cond evt="onStopAudio" delay="0">
                      <p:tgtEl>
                        <p:sldTgt/>
                      </p:tgtEl>
                    </p:cond>
                  </p:endCondLst>
                </p:cTn>
                <p:tgtEl>
                  <p:spTgt spid="3"/>
                </p:tgtEl>
              </p:cMediaNode>
            </p:audio>
            <p:audio>
              <p:cMediaNode>
                <p:cTn id="17" fill="hold" display="1">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138020" y="1121030"/>
            <a:ext cx="1445119"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a typeface="Adobe Gothic Std B" panose="020B0800000000000000" pitchFamily="34" charset="-128"/>
              </a:rPr>
              <a:t>WARM-UP</a:t>
            </a:r>
            <a:endParaRPr lang="en-GB" sz="2000" b="1" dirty="0">
              <a:solidFill>
                <a:schemeClr val="tx1"/>
              </a:solidFill>
              <a:ea typeface="Adobe Gothic Std B" panose="020B0800000000000000" pitchFamily="34" charset="-128"/>
            </a:endParaRPr>
          </a:p>
        </p:txBody>
      </p:sp>
      <p:sp>
        <p:nvSpPr>
          <p:cNvPr id="17" name="Rounded Rectangle 16"/>
          <p:cNvSpPr/>
          <p:nvPr/>
        </p:nvSpPr>
        <p:spPr>
          <a:xfrm>
            <a:off x="1335527" y="2298078"/>
            <a:ext cx="1871697"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PRESENTATION</a:t>
            </a:r>
            <a:endParaRPr lang="en-GB" sz="2000" b="1" dirty="0">
              <a:solidFill>
                <a:schemeClr val="tx1"/>
              </a:solidFill>
            </a:endParaRPr>
          </a:p>
        </p:txBody>
      </p:sp>
      <p:sp>
        <p:nvSpPr>
          <p:cNvPr id="18" name="Rounded Rectangle 17"/>
          <p:cNvSpPr/>
          <p:nvPr/>
        </p:nvSpPr>
        <p:spPr>
          <a:xfrm>
            <a:off x="214221" y="3480529"/>
            <a:ext cx="1368918"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PRACTICE</a:t>
            </a:r>
            <a:endParaRPr lang="en-GB" sz="2000" b="1" dirty="0">
              <a:solidFill>
                <a:schemeClr val="tx1"/>
              </a:solidFill>
            </a:endParaRPr>
          </a:p>
        </p:txBody>
      </p:sp>
      <p:sp>
        <p:nvSpPr>
          <p:cNvPr id="20" name="Rectangle 19"/>
          <p:cNvSpPr/>
          <p:nvPr/>
        </p:nvSpPr>
        <p:spPr>
          <a:xfrm>
            <a:off x="3355341" y="1013170"/>
            <a:ext cx="8629830" cy="817888"/>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rPr>
              <a:t>Option 1: Think!</a:t>
            </a:r>
          </a:p>
          <a:p>
            <a:r>
              <a:rPr lang="en-GB" sz="2800" dirty="0">
                <a:solidFill>
                  <a:schemeClr val="tx1"/>
                </a:solidFill>
              </a:rPr>
              <a:t>Option 2: </a:t>
            </a:r>
            <a:r>
              <a:rPr lang="en-US" altLang="en-GB" sz="2800" dirty="0">
                <a:solidFill>
                  <a:schemeClr val="tx1"/>
                </a:solidFill>
              </a:rPr>
              <a:t>Making a Solar System picture.</a:t>
            </a:r>
          </a:p>
        </p:txBody>
      </p:sp>
      <p:sp>
        <p:nvSpPr>
          <p:cNvPr id="21" name="Rectangle 20"/>
          <p:cNvSpPr/>
          <p:nvPr/>
        </p:nvSpPr>
        <p:spPr>
          <a:xfrm>
            <a:off x="3352797" y="1925625"/>
            <a:ext cx="8629829" cy="6358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Vocabulary</a:t>
            </a:r>
            <a:endParaRPr lang="en-GB" sz="2800" dirty="0">
              <a:solidFill>
                <a:schemeClr val="tx1"/>
              </a:solidFill>
            </a:endParaRPr>
          </a:p>
        </p:txBody>
      </p:sp>
      <p:sp>
        <p:nvSpPr>
          <p:cNvPr id="22" name="Rectangle 21"/>
          <p:cNvSpPr/>
          <p:nvPr/>
        </p:nvSpPr>
        <p:spPr>
          <a:xfrm>
            <a:off x="3352798" y="2671055"/>
            <a:ext cx="8629829" cy="325598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p>
          <a:p>
            <a:pPr marR="0" indent="0">
              <a:spcBef>
                <a:spcPts val="0"/>
              </a:spcBef>
              <a:spcAft>
                <a:spcPts val="0"/>
              </a:spcAft>
              <a:buFont typeface="Arial" panose="020B0604020202020204" pitchFamily="34" charset="0"/>
              <a:buNone/>
            </a:pPr>
            <a:r>
              <a:rPr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2: Read the conversation again and tick (√) T (True) or </a:t>
            </a: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F (False) for each sentence.</a:t>
            </a:r>
          </a:p>
          <a:p>
            <a:pPr marR="0" indent="0">
              <a:spcBef>
                <a:spcPts val="0"/>
              </a:spcBef>
              <a:spcAft>
                <a:spcPts val="0"/>
              </a:spcAft>
              <a:buFont typeface="Arial" panose="020B0604020202020204" pitchFamily="34" charset="0"/>
              <a:buNone/>
            </a:pPr>
            <a:r>
              <a:rPr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a word or phrase from the box under the </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correct picture. </a:t>
            </a:r>
          </a:p>
          <a:p>
            <a:pPr marR="0" indent="0">
              <a:spcBef>
                <a:spcPts val="0"/>
              </a:spcBef>
              <a:spcAft>
                <a:spcPts val="0"/>
              </a:spcAft>
              <a:buFont typeface="Arial" panose="020B0604020202020204" pitchFamily="34" charset="0"/>
              <a:buNone/>
            </a:pPr>
            <a:r>
              <a:rPr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each sentence with a word or phrase</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from 3.</a:t>
            </a:r>
          </a:p>
          <a:p>
            <a:pPr marR="0" indent="0">
              <a:spcBef>
                <a:spcPts val="0"/>
              </a:spcBef>
              <a:spcAft>
                <a:spcPts val="0"/>
              </a:spcAft>
              <a:buFont typeface="Arial" panose="020B0604020202020204" pitchFamily="34" charset="0"/>
              <a:buNone/>
            </a:pPr>
            <a:endParaRPr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cxnSpLocks/>
            <a:stCxn id="16" idx="3"/>
            <a:endCxn id="17" idx="0"/>
          </p:cNvCxnSpPr>
          <p:nvPr/>
        </p:nvCxnSpPr>
        <p:spPr>
          <a:xfrm>
            <a:off x="1583139" y="1427133"/>
            <a:ext cx="688237" cy="8709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898681" y="2606881"/>
            <a:ext cx="436847" cy="87364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102013" y="170369"/>
            <a:ext cx="6847530" cy="742328"/>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627569" y="205911"/>
            <a:ext cx="6321973" cy="707886"/>
          </a:xfrm>
          <a:prstGeom prst="rect">
            <a:avLst/>
          </a:prstGeom>
          <a:noFill/>
        </p:spPr>
        <p:txBody>
          <a:bodyPr wrap="square" rtlCol="0">
            <a:spAutoFit/>
          </a:bodyPr>
          <a:lstStyle/>
          <a:p>
            <a:r>
              <a:rPr lang="en-US" sz="4000" b="1" dirty="0">
                <a:solidFill>
                  <a:schemeClr val="bg1"/>
                </a:solidFill>
              </a:rPr>
              <a:t>LESSON 1: GETTING STARTED</a:t>
            </a:r>
          </a:p>
        </p:txBody>
      </p:sp>
      <p:grpSp>
        <p:nvGrpSpPr>
          <p:cNvPr id="37" name="Group 36"/>
          <p:cNvGrpSpPr/>
          <p:nvPr/>
        </p:nvGrpSpPr>
        <p:grpSpPr>
          <a:xfrm>
            <a:off x="2557545" y="18729"/>
            <a:ext cx="1158313" cy="1117237"/>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6033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BD3EA">
            <a:alpha val="97000"/>
          </a:srgbClr>
        </a:solidFill>
        <a:effectLst/>
      </p:bgPr>
    </p:bg>
    <p:spTree>
      <p:nvGrpSpPr>
        <p:cNvPr id="1" name=""/>
        <p:cNvGrpSpPr/>
        <p:nvPr/>
      </p:nvGrpSpPr>
      <p:grpSpPr>
        <a:xfrm>
          <a:off x="0" y="0"/>
          <a:ext cx="0" cy="0"/>
          <a:chOff x="0" y="0"/>
          <a:chExt cx="0" cy="0"/>
        </a:xfrm>
      </p:grpSpPr>
      <p:pic>
        <p:nvPicPr>
          <p:cNvPr id="4" name="Picture 3" descr="A blue and purple clouds and star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9"/>
            <a:ext cx="12233910" cy="6859146"/>
          </a:xfrm>
          <a:prstGeom prst="rect">
            <a:avLst/>
          </a:prstGeom>
        </p:spPr>
      </p:pic>
      <p:grpSp>
        <p:nvGrpSpPr>
          <p:cNvPr id="10" name="Group 9"/>
          <p:cNvGrpSpPr/>
          <p:nvPr/>
        </p:nvGrpSpPr>
        <p:grpSpPr>
          <a:xfrm>
            <a:off x="4561941" y="1713064"/>
            <a:ext cx="3457389" cy="945397"/>
            <a:chOff x="9082495" y="-210381"/>
            <a:chExt cx="2869842" cy="945397"/>
          </a:xfrm>
        </p:grpSpPr>
        <p:grpSp>
          <p:nvGrpSpPr>
            <p:cNvPr id="33" name="Group 32"/>
            <p:cNvGrpSpPr/>
            <p:nvPr/>
          </p:nvGrpSpPr>
          <p:grpSpPr>
            <a:xfrm>
              <a:off x="11021188" y="-74194"/>
              <a:ext cx="870585" cy="709295"/>
              <a:chOff x="6682207" y="-205559"/>
              <a:chExt cx="1062130" cy="709214"/>
            </a:xfrm>
          </p:grpSpPr>
          <p:sp>
            <p:nvSpPr>
              <p:cNvPr id="30" name="Oval 29"/>
              <p:cNvSpPr/>
              <p:nvPr/>
            </p:nvSpPr>
            <p:spPr>
              <a:xfrm>
                <a:off x="6682207" y="-20555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6815760" y="-19386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9082495" y="-210381"/>
              <a:ext cx="2321837" cy="923330"/>
            </a:xfrm>
            <a:prstGeom prst="rect">
              <a:avLst/>
            </a:prstGeom>
            <a:noFill/>
          </p:spPr>
          <p:txBody>
            <a:bodyPr wrap="square" rtlCol="0">
              <a:spAutoFit/>
            </a:bodyPr>
            <a:lstStyle/>
            <a:p>
              <a:pPr algn="ctr"/>
              <a:r>
                <a:rPr lang="en-US" sz="5400" b="1" dirty="0">
                  <a:solidFill>
                    <a:schemeClr val="bg1"/>
                  </a:solidFill>
                  <a:latin typeface="Myriad Pro" pitchFamily="34" charset="0"/>
                </a:rPr>
                <a:t>Unit</a:t>
              </a:r>
            </a:p>
          </p:txBody>
        </p:sp>
        <p:sp>
          <p:nvSpPr>
            <p:cNvPr id="17" name="TextBox 16"/>
            <p:cNvSpPr txBox="1"/>
            <p:nvPr/>
          </p:nvSpPr>
          <p:spPr>
            <a:xfrm>
              <a:off x="10856327" y="-95981"/>
              <a:ext cx="1096010" cy="830997"/>
            </a:xfrm>
            <a:prstGeom prst="rect">
              <a:avLst/>
            </a:prstGeom>
            <a:noFill/>
          </p:spPr>
          <p:txBody>
            <a:bodyPr wrap="square" rtlCol="0">
              <a:spAutoFit/>
            </a:bodyPr>
            <a:lstStyle/>
            <a:p>
              <a:pPr algn="ctr"/>
              <a:r>
                <a:rPr lang="en-US" sz="4800" b="1" dirty="0">
                  <a:solidFill>
                    <a:schemeClr val="bg1"/>
                  </a:solidFill>
                  <a:latin typeface="Myriad Pro" pitchFamily="34" charset="0"/>
                </a:rPr>
                <a:t>10</a:t>
              </a:r>
            </a:p>
          </p:txBody>
        </p:sp>
      </p:grpSp>
      <p:sp>
        <p:nvSpPr>
          <p:cNvPr id="43" name="TextBox 42"/>
          <p:cNvSpPr txBox="1"/>
          <p:nvPr/>
        </p:nvSpPr>
        <p:spPr>
          <a:xfrm>
            <a:off x="3018472" y="4445755"/>
            <a:ext cx="7086600" cy="769441"/>
          </a:xfrm>
          <a:prstGeom prst="rect">
            <a:avLst/>
          </a:prstGeom>
          <a:solidFill>
            <a:schemeClr val="accent4">
              <a:alpha val="0"/>
            </a:schemeClr>
          </a:solidFill>
        </p:spPr>
        <p:txBody>
          <a:bodyPr wrap="square" rtlCol="0">
            <a:spAutoFit/>
          </a:bodyPr>
          <a:lstStyle/>
          <a:p>
            <a:pPr algn="ctr" fontAlgn="t"/>
            <a:r>
              <a:rPr lang="en-US" sz="4400" b="1" dirty="0">
                <a:solidFill>
                  <a:schemeClr val="accent6">
                    <a:lumMod val="60000"/>
                    <a:lumOff val="40000"/>
                  </a:schemeClr>
                </a:solidFill>
              </a:rPr>
              <a:t>In a science club</a:t>
            </a:r>
          </a:p>
        </p:txBody>
      </p:sp>
      <p:sp>
        <p:nvSpPr>
          <p:cNvPr id="2" name="TextBox 1"/>
          <p:cNvSpPr txBox="1"/>
          <p:nvPr/>
        </p:nvSpPr>
        <p:spPr>
          <a:xfrm>
            <a:off x="4266882" y="2633633"/>
            <a:ext cx="4589780" cy="923330"/>
          </a:xfrm>
          <a:prstGeom prst="rect">
            <a:avLst/>
          </a:prstGeom>
          <a:solidFill>
            <a:schemeClr val="bg1">
              <a:alpha val="0"/>
            </a:schemeClr>
          </a:solidFill>
        </p:spPr>
        <p:txBody>
          <a:bodyPr wrap="square" rtlCol="0">
            <a:spAutoFit/>
          </a:bodyPr>
          <a:lstStyle/>
          <a:p>
            <a:pPr fontAlgn="t"/>
            <a:r>
              <a:rPr lang="en-US" sz="5400" b="1" dirty="0">
                <a:solidFill>
                  <a:schemeClr val="bg1"/>
                </a:solidFill>
              </a:rPr>
              <a:t>PLANET EARTH</a:t>
            </a:r>
          </a:p>
        </p:txBody>
      </p:sp>
      <p:sp>
        <p:nvSpPr>
          <p:cNvPr id="34" name="Rounded Rectangle 33"/>
          <p:cNvSpPr/>
          <p:nvPr/>
        </p:nvSpPr>
        <p:spPr>
          <a:xfrm>
            <a:off x="3755072" y="3661327"/>
            <a:ext cx="6049044"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007685" y="3695503"/>
            <a:ext cx="5932438" cy="646331"/>
          </a:xfrm>
          <a:prstGeom prst="rect">
            <a:avLst/>
          </a:prstGeom>
          <a:noFill/>
        </p:spPr>
        <p:txBody>
          <a:bodyPr wrap="square" rtlCol="0">
            <a:spAutoFit/>
          </a:bodyPr>
          <a:lstStyle/>
          <a:p>
            <a:r>
              <a:rPr lang="en-US" sz="3600" b="1" dirty="0">
                <a:solidFill>
                  <a:schemeClr val="bg1"/>
                </a:solidFill>
              </a:rPr>
              <a:t>LESSON 1: GETTING STARTED</a:t>
            </a:r>
          </a:p>
        </p:txBody>
      </p:sp>
      <p:grpSp>
        <p:nvGrpSpPr>
          <p:cNvPr id="7" name="Group 6"/>
          <p:cNvGrpSpPr/>
          <p:nvPr/>
        </p:nvGrpSpPr>
        <p:grpSpPr>
          <a:xfrm>
            <a:off x="2628465" y="3456403"/>
            <a:ext cx="990600" cy="941705"/>
            <a:chOff x="2766630" y="1746890"/>
            <a:chExt cx="990895" cy="941618"/>
          </a:xfrm>
        </p:grpSpPr>
        <p:pic>
          <p:nvPicPr>
            <p:cNvPr id="35" name="Picture 34"/>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5"/>
            <a:srcRect t="5582"/>
            <a:stretch>
              <a:fillRect/>
            </a:stretch>
          </p:blipFill>
          <p:spPr>
            <a:xfrm>
              <a:off x="2906617" y="1968106"/>
              <a:ext cx="710920" cy="499184"/>
            </a:xfrm>
            <a:prstGeom prst="rect">
              <a:avLst/>
            </a:prstGeom>
          </p:spPr>
        </p:pic>
      </p:grpSp>
      <p:sp>
        <p:nvSpPr>
          <p:cNvPr id="11" name="TextBox 10"/>
          <p:cNvSpPr txBox="1"/>
          <p:nvPr/>
        </p:nvSpPr>
        <p:spPr>
          <a:xfrm>
            <a:off x="4266882" y="2645773"/>
            <a:ext cx="4589780" cy="923330"/>
          </a:xfrm>
          <a:prstGeom prst="rect">
            <a:avLst/>
          </a:prstGeom>
          <a:solidFill>
            <a:schemeClr val="bg1">
              <a:alpha val="0"/>
            </a:schemeClr>
          </a:solidFill>
        </p:spPr>
        <p:txBody>
          <a:bodyPr wrap="square" rtlCol="0">
            <a:spAutoFit/>
          </a:bodyPr>
          <a:lstStyle/>
          <a:p>
            <a:pPr fontAlgn="t"/>
            <a:r>
              <a:rPr lang="en-US" sz="5400" b="1" dirty="0">
                <a:ln w="19050" cmpd="dbl">
                  <a:solidFill>
                    <a:schemeClr val="bg1"/>
                  </a:solidFill>
                </a:ln>
                <a:noFill/>
              </a:rPr>
              <a:t>PLANET EARTH</a:t>
            </a:r>
          </a:p>
        </p:txBody>
      </p:sp>
      <p:sp>
        <p:nvSpPr>
          <p:cNvPr id="13" name="TextBox 12"/>
          <p:cNvSpPr txBox="1"/>
          <p:nvPr/>
        </p:nvSpPr>
        <p:spPr>
          <a:xfrm>
            <a:off x="4266881" y="2664531"/>
            <a:ext cx="4945357" cy="923330"/>
          </a:xfrm>
          <a:prstGeom prst="rect">
            <a:avLst/>
          </a:prstGeom>
          <a:solidFill>
            <a:schemeClr val="bg1">
              <a:alpha val="0"/>
            </a:schemeClr>
          </a:solidFill>
        </p:spPr>
        <p:txBody>
          <a:bodyPr wrap="square" rtlCol="0">
            <a:spAutoFit/>
          </a:bodyPr>
          <a:lstStyle/>
          <a:p>
            <a:pPr fontAlgn="t"/>
            <a:r>
              <a:rPr lang="en-US" sz="5400" b="1" dirty="0">
                <a:ln w="19050" cmpd="dbl">
                  <a:solidFill>
                    <a:schemeClr val="bg1"/>
                  </a:solidFill>
                </a:ln>
                <a:noFill/>
              </a:rPr>
              <a:t>PLANET EARTH</a:t>
            </a:r>
          </a:p>
        </p:txBody>
      </p:sp>
      <p:pic>
        <p:nvPicPr>
          <p:cNvPr id="3" name="3D Model 2"/>
          <p:cNvPicPr>
            <a:picLocks noGrp="1" noRot="1" noChangeAspect="1" noMove="1" noResize="1" noEditPoints="1" noAdjustHandles="1" noChangeArrowheads="1" noChangeShapeType="1" noCrop="1"/>
          </p:cNvPicPr>
          <p:nvPr/>
        </p:nvPicPr>
        <p:blipFill>
          <a:blip r:embed="rId6"/>
          <a:stretch>
            <a:fillRect/>
          </a:stretch>
        </p:blipFill>
        <p:spPr>
          <a:xfrm rot="6780000">
            <a:off x="10271877" y="-2114879"/>
            <a:ext cx="3005827" cy="30058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297815" y="1024890"/>
            <a:ext cx="11894185" cy="1520416"/>
          </a:xfrm>
          <a:prstGeom prst="rect">
            <a:avLst/>
          </a:prstGeom>
          <a:noFill/>
        </p:spPr>
        <p:txBody>
          <a:bodyPr wrap="square">
            <a:spAutoFit/>
          </a:bodyPr>
          <a:lstStyle/>
          <a:p>
            <a:pPr>
              <a:lnSpc>
                <a:spcPct val="120000"/>
              </a:lnSpc>
            </a:pPr>
            <a:r>
              <a:rPr lang="en-US" sz="4000" dirty="0">
                <a:solidFill>
                  <a:schemeClr val="tx1"/>
                </a:solidFill>
                <a:latin typeface="Calibri" panose="020F0502020204030204" pitchFamily="34" charset="0"/>
                <a:cs typeface="Calibri" panose="020F0502020204030204" pitchFamily="34" charset="0"/>
              </a:rPr>
              <a:t>- Look at the heading </a:t>
            </a:r>
            <a:r>
              <a:rPr lang="en-US" sz="4000" b="1" dirty="0">
                <a:solidFill>
                  <a:schemeClr val="tx1"/>
                </a:solidFill>
                <a:latin typeface="Calibri" panose="020F0502020204030204" pitchFamily="34" charset="0"/>
                <a:cs typeface="Calibri" panose="020F0502020204030204" pitchFamily="34" charset="0"/>
              </a:rPr>
              <a:t>In a science club</a:t>
            </a:r>
            <a:r>
              <a:rPr lang="en-US" sz="4000" dirty="0">
                <a:solidFill>
                  <a:schemeClr val="tx1"/>
                </a:solidFill>
                <a:latin typeface="Calibri" panose="020F0502020204030204" pitchFamily="34" charset="0"/>
                <a:cs typeface="Calibri" panose="020F0502020204030204" pitchFamily="34" charset="0"/>
              </a:rPr>
              <a:t>, the conversation and the pictures. Then, answer these questions:</a:t>
            </a:r>
          </a:p>
        </p:txBody>
      </p:sp>
      <p:sp>
        <p:nvSpPr>
          <p:cNvPr id="12" name="TextBox 10"/>
          <p:cNvSpPr txBox="1"/>
          <p:nvPr/>
        </p:nvSpPr>
        <p:spPr>
          <a:xfrm>
            <a:off x="161337" y="3217135"/>
            <a:ext cx="7424057" cy="3046988"/>
          </a:xfrm>
          <a:prstGeom prst="rect">
            <a:avLst/>
          </a:prstGeom>
          <a:solidFill>
            <a:schemeClr val="accent2">
              <a:lumMod val="20000"/>
              <a:lumOff val="80000"/>
            </a:schemeClr>
          </a:solidFill>
        </p:spPr>
        <p:txBody>
          <a:bodyPr wrap="square">
            <a:spAutoFit/>
          </a:bodyPr>
          <a:lstStyle/>
          <a:p>
            <a:pPr>
              <a:lnSpc>
                <a:spcPct val="120000"/>
              </a:lnSpc>
            </a:pPr>
            <a:r>
              <a:rPr lang="en-US" sz="4000" dirty="0">
                <a:solidFill>
                  <a:schemeClr val="tx1"/>
                </a:solidFill>
                <a:latin typeface="Calibri" panose="020F0502020204030204" pitchFamily="34" charset="0"/>
                <a:cs typeface="Calibri" panose="020F0502020204030204" pitchFamily="34" charset="0"/>
              </a:rPr>
              <a:t>1. What can you see in the     </a:t>
            </a:r>
          </a:p>
          <a:p>
            <a:pPr>
              <a:lnSpc>
                <a:spcPct val="120000"/>
              </a:lnSpc>
            </a:pPr>
            <a:r>
              <a:rPr lang="en-US" sz="4000" dirty="0">
                <a:latin typeface="Calibri" panose="020F0502020204030204" pitchFamily="34" charset="0"/>
                <a:cs typeface="Calibri" panose="020F0502020204030204" pitchFamily="34" charset="0"/>
              </a:rPr>
              <a:t>     pictures? </a:t>
            </a:r>
          </a:p>
          <a:p>
            <a:pPr>
              <a:lnSpc>
                <a:spcPct val="120000"/>
              </a:lnSpc>
            </a:pPr>
            <a:r>
              <a:rPr lang="en-US" sz="4000" dirty="0">
                <a:solidFill>
                  <a:schemeClr val="tx1"/>
                </a:solidFill>
                <a:latin typeface="Calibri" panose="020F0502020204030204" pitchFamily="34" charset="0"/>
                <a:cs typeface="Calibri" panose="020F0502020204030204" pitchFamily="34" charset="0"/>
              </a:rPr>
              <a:t>2. What do you think </a:t>
            </a:r>
            <a:r>
              <a:rPr lang="en-US" sz="4000" dirty="0" err="1">
                <a:solidFill>
                  <a:schemeClr val="tx1"/>
                </a:solidFill>
                <a:latin typeface="Calibri" panose="020F0502020204030204" pitchFamily="34" charset="0"/>
                <a:cs typeface="Calibri" panose="020F0502020204030204" pitchFamily="34" charset="0"/>
              </a:rPr>
              <a:t>Mr</a:t>
            </a:r>
            <a:r>
              <a:rPr lang="en-US" sz="4000" dirty="0">
                <a:solidFill>
                  <a:schemeClr val="tx1"/>
                </a:solidFill>
                <a:latin typeface="Calibri" panose="020F0502020204030204" pitchFamily="34" charset="0"/>
                <a:cs typeface="Calibri" panose="020F0502020204030204" pitchFamily="34" charset="0"/>
              </a:rPr>
              <a:t> An, </a:t>
            </a:r>
          </a:p>
          <a:p>
            <a:pPr>
              <a:lnSpc>
                <a:spcPct val="120000"/>
              </a:lnSpc>
            </a:pPr>
            <a:r>
              <a:rPr lang="en-US" sz="4000" dirty="0">
                <a:latin typeface="Calibri" panose="020F0502020204030204" pitchFamily="34" charset="0"/>
                <a:cs typeface="Calibri" panose="020F0502020204030204" pitchFamily="34" charset="0"/>
              </a:rPr>
              <a:t>   </a:t>
            </a:r>
            <a:r>
              <a:rPr lang="en-US" sz="4000" dirty="0">
                <a:solidFill>
                  <a:schemeClr val="tx1"/>
                </a:solidFill>
                <a:latin typeface="Calibri" panose="020F0502020204030204" pitchFamily="34" charset="0"/>
                <a:cs typeface="Calibri" panose="020F0502020204030204" pitchFamily="34" charset="0"/>
              </a:rPr>
              <a:t>Nick and Lan are talking about?</a:t>
            </a:r>
          </a:p>
        </p:txBody>
      </p:sp>
      <p:sp>
        <p:nvSpPr>
          <p:cNvPr id="4" name="TextBox 10"/>
          <p:cNvSpPr txBox="1"/>
          <p:nvPr/>
        </p:nvSpPr>
        <p:spPr>
          <a:xfrm>
            <a:off x="297815" y="2435383"/>
            <a:ext cx="8131175" cy="781752"/>
          </a:xfrm>
          <a:prstGeom prst="rect">
            <a:avLst/>
          </a:prstGeom>
          <a:noFill/>
        </p:spPr>
        <p:txBody>
          <a:bodyPr wrap="square">
            <a:spAutoFit/>
          </a:bodyPr>
          <a:lstStyle/>
          <a:p>
            <a:pPr algn="just">
              <a:lnSpc>
                <a:spcPct val="120000"/>
              </a:lnSpc>
            </a:pPr>
            <a:r>
              <a:rPr lang="en-US" sz="4000" b="1" dirty="0">
                <a:solidFill>
                  <a:schemeClr val="tx1"/>
                </a:solidFill>
                <a:latin typeface="Calibri" panose="020F0502020204030204" pitchFamily="34" charset="0"/>
                <a:cs typeface="Calibri" panose="020F0502020204030204" pitchFamily="34" charset="0"/>
              </a:rPr>
              <a:t>Questions:</a:t>
            </a:r>
          </a:p>
        </p:txBody>
      </p:sp>
      <p:pic>
        <p:nvPicPr>
          <p:cNvPr id="16" name="Picture 1"/>
          <p:cNvPicPr>
            <a:picLocks noChangeAspect="1"/>
          </p:cNvPicPr>
          <p:nvPr/>
        </p:nvPicPr>
        <p:blipFill>
          <a:blip r:embed="rId3"/>
          <a:stretch>
            <a:fillRect/>
          </a:stretch>
        </p:blipFill>
        <p:spPr>
          <a:xfrm>
            <a:off x="7783289" y="2906974"/>
            <a:ext cx="4229739" cy="298886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1"/>
          <p:cNvSpPr txBox="1"/>
          <p:nvPr/>
        </p:nvSpPr>
        <p:spPr>
          <a:xfrm>
            <a:off x="100330" y="1207135"/>
            <a:ext cx="11912600" cy="5582285"/>
          </a:xfrm>
          <a:prstGeom prst="rect">
            <a:avLst/>
          </a:prstGeom>
          <a:solidFill>
            <a:schemeClr val="bg1">
              <a:alpha val="70000"/>
            </a:schemeClr>
          </a:solidFill>
        </p:spPr>
        <p:txBody>
          <a:bodyPr wrap="square" rtlCol="0" anchor="t">
            <a:noAutofit/>
          </a:bodyPr>
          <a:lstStyle/>
          <a:p>
            <a:r>
              <a:rPr lang="en-US" sz="3000" b="1" dirty="0"/>
              <a:t>President:</a:t>
            </a:r>
            <a:r>
              <a:rPr lang="en-US" sz="3000" dirty="0"/>
              <a:t> Hi, welcome to our science club. Our topic today is planet Earth. Our guest is </a:t>
            </a:r>
            <a:r>
              <a:rPr lang="en-US" sz="3000" dirty="0" err="1"/>
              <a:t>Mr</a:t>
            </a:r>
            <a:r>
              <a:rPr lang="en-US" sz="3000" dirty="0"/>
              <a:t> An, an earth scientist.</a:t>
            </a:r>
          </a:p>
          <a:p>
            <a:r>
              <a:rPr lang="en-US" sz="3000" b="1" dirty="0" err="1"/>
              <a:t>Mr</a:t>
            </a:r>
            <a:r>
              <a:rPr lang="en-US" sz="3000" b="1" dirty="0"/>
              <a:t> An: </a:t>
            </a:r>
            <a:r>
              <a:rPr lang="en-US" sz="3000" dirty="0"/>
              <a:t>Hi everybody. Pleased to meet you. I’m looking forward to answering your questions about our planet.</a:t>
            </a:r>
          </a:p>
          <a:p>
            <a:r>
              <a:rPr lang="en-US" sz="3000" b="1" dirty="0"/>
              <a:t>Lan:</a:t>
            </a:r>
            <a:r>
              <a:rPr lang="en-US" sz="3000" dirty="0"/>
              <a:t> </a:t>
            </a:r>
            <a:r>
              <a:rPr lang="en-US" sz="3000" dirty="0" err="1"/>
              <a:t>Mr</a:t>
            </a:r>
            <a:r>
              <a:rPr lang="en-US" sz="3000" dirty="0"/>
              <a:t> An, where’s Earth in the Solar System?</a:t>
            </a:r>
          </a:p>
          <a:p>
            <a:r>
              <a:rPr lang="en-US" sz="3000" b="1" dirty="0" err="1"/>
              <a:t>Mr</a:t>
            </a:r>
            <a:r>
              <a:rPr lang="en-US" sz="3000" b="1" dirty="0"/>
              <a:t> An: </a:t>
            </a:r>
            <a:r>
              <a:rPr lang="en-US" sz="3000" dirty="0"/>
              <a:t>There are eight planets in the Solar System, and Earth is the third from the Sun, after Mercury and Venus. It’s also the fifth largest in our system.</a:t>
            </a:r>
          </a:p>
          <a:p>
            <a:r>
              <a:rPr lang="en-US" sz="3000" b="1" dirty="0"/>
              <a:t>Nick: </a:t>
            </a:r>
            <a:r>
              <a:rPr lang="en-US" sz="3000" dirty="0"/>
              <a:t>Is it also called the Blue Planet?</a:t>
            </a:r>
          </a:p>
          <a:p>
            <a:r>
              <a:rPr lang="en-US" sz="3000" b="1" dirty="0" err="1"/>
              <a:t>Mr</a:t>
            </a:r>
            <a:r>
              <a:rPr lang="en-US" sz="3000" b="1" dirty="0"/>
              <a:t> An: </a:t>
            </a:r>
            <a:r>
              <a:rPr lang="en-US" sz="3000" dirty="0"/>
              <a:t>Right. From the outer space it looks blue because water covers more than 70 per cent of it.</a:t>
            </a:r>
          </a:p>
          <a:p>
            <a:r>
              <a:rPr lang="en-US" sz="3000" b="1" dirty="0"/>
              <a:t>Lan: </a:t>
            </a:r>
            <a:r>
              <a:rPr lang="en-US" sz="3000" dirty="0"/>
              <a:t>Is it the only planet that has liquid water?</a:t>
            </a:r>
          </a:p>
        </p:txBody>
      </p:sp>
      <p:grpSp>
        <p:nvGrpSpPr>
          <p:cNvPr id="13" name="Group 12"/>
          <p:cNvGrpSpPr/>
          <p:nvPr/>
        </p:nvGrpSpPr>
        <p:grpSpPr>
          <a:xfrm>
            <a:off x="-1270" y="5080"/>
            <a:ext cx="12192000" cy="664210"/>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7"/>
          <p:cNvSpPr txBox="1"/>
          <p:nvPr/>
        </p:nvSpPr>
        <p:spPr>
          <a:xfrm>
            <a:off x="487067" y="218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14" name="TextBox 11"/>
          <p:cNvSpPr txBox="1"/>
          <p:nvPr/>
        </p:nvSpPr>
        <p:spPr>
          <a:xfrm>
            <a:off x="936413" y="616625"/>
            <a:ext cx="31807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Listen and read.</a:t>
            </a:r>
          </a:p>
        </p:txBody>
      </p:sp>
      <p:sp>
        <p:nvSpPr>
          <p:cNvPr id="17" name="Rounded Rectangle 16"/>
          <p:cNvSpPr/>
          <p:nvPr/>
        </p:nvSpPr>
        <p:spPr>
          <a:xfrm>
            <a:off x="381022" y="66376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21" name="TextBox 16"/>
          <p:cNvSpPr txBox="1"/>
          <p:nvPr/>
        </p:nvSpPr>
        <p:spPr>
          <a:xfrm>
            <a:off x="433807" y="561122"/>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2" name="061">
            <a:hlinkClick r:id="" action="ppaction://media"/>
          </p:cNvPr>
          <p:cNvPicPr/>
          <p:nvPr>
            <a:audioFile r:link="rId1"/>
            <p:extLst>
              <p:ext uri="{DAA4B4D4-6D71-4841-9C94-3DE7FCFB9230}">
                <p14:media xmlns:p14="http://schemas.microsoft.com/office/powerpoint/2010/main" r:embed="rId2">
                  <p14:trim end="41316.6875"/>
                </p14:media>
              </p:ext>
            </p:extLst>
          </p:nvPr>
        </p:nvPicPr>
        <p:blipFill>
          <a:blip r:embed="rId5"/>
          <a:stretch>
            <a:fillRect/>
          </a:stretch>
        </p:blipFill>
        <p:spPr>
          <a:xfrm>
            <a:off x="4113158" y="389192"/>
            <a:ext cx="1057275" cy="10572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additive="base">
                                        <p:cTn id="11" dur="73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1">
                  <p:stCondLst>
                    <p:cond delay="indefinite"/>
                  </p:stCondLst>
                  <p:endCondLst>
                    <p:cond evt="onStopAudio" delay="0">
                      <p:tgtEl>
                        <p:sldTgt/>
                      </p:tgtEl>
                    </p:cond>
                  </p:endCondLst>
                </p:cTn>
                <p:tgtEl>
                  <p:spTgt spid="2"/>
                </p:tgtEl>
              </p:cMediaNode>
            </p:audio>
          </p:childTnLst>
        </p:cTn>
      </p:par>
    </p:tnLst>
    <p:bldLst>
      <p:bldP spid="12" grpId="0" bldLvl="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1"/>
          <p:cNvSpPr txBox="1"/>
          <p:nvPr/>
        </p:nvSpPr>
        <p:spPr>
          <a:xfrm>
            <a:off x="115304" y="1658697"/>
            <a:ext cx="12331453" cy="4635500"/>
          </a:xfrm>
          <a:prstGeom prst="rect">
            <a:avLst/>
          </a:prstGeom>
          <a:solidFill>
            <a:schemeClr val="bg1">
              <a:alpha val="70000"/>
            </a:schemeClr>
          </a:solidFill>
        </p:spPr>
        <p:txBody>
          <a:bodyPr wrap="square" rtlCol="0" anchor="t">
            <a:noAutofit/>
          </a:bodyPr>
          <a:lstStyle/>
          <a:p>
            <a:r>
              <a:rPr lang="en-US" sz="3100" b="1" dirty="0" err="1"/>
              <a:t>Mr</a:t>
            </a:r>
            <a:r>
              <a:rPr lang="en-US" sz="3100" b="1" dirty="0"/>
              <a:t> An: </a:t>
            </a:r>
            <a:r>
              <a:rPr lang="en-US" sz="3100" dirty="0"/>
              <a:t>Exactly. Without it, there wouldn’t be living things, like humans, or the flora and fauna of your habitat.</a:t>
            </a:r>
          </a:p>
          <a:p>
            <a:r>
              <a:rPr lang="en-US" sz="3100" b="1" dirty="0"/>
              <a:t>Nick: </a:t>
            </a:r>
            <a:r>
              <a:rPr lang="en-US" sz="3100" dirty="0"/>
              <a:t>How about the role of air, light and heat? How do they affect Earth?</a:t>
            </a:r>
          </a:p>
          <a:p>
            <a:r>
              <a:rPr lang="en-US" sz="3100" b="1" dirty="0" err="1"/>
              <a:t>Mr</a:t>
            </a:r>
            <a:r>
              <a:rPr lang="en-US" sz="3100" b="1" dirty="0"/>
              <a:t> An: </a:t>
            </a:r>
            <a:r>
              <a:rPr lang="en-US" sz="3100" dirty="0"/>
              <a:t>Well, water bodies and landforms, which are main areas on Earth, together with air, light, and heat, provide essential habitats for plants and animals.</a:t>
            </a:r>
          </a:p>
          <a:p>
            <a:r>
              <a:rPr lang="en-US" sz="3100" b="1" dirty="0"/>
              <a:t>Nick: </a:t>
            </a:r>
            <a:r>
              <a:rPr lang="en-US" sz="3100" dirty="0"/>
              <a:t>It’s fascinating to observe and study these habitats.</a:t>
            </a:r>
          </a:p>
          <a:p>
            <a:r>
              <a:rPr lang="en-US" sz="3100" b="1" dirty="0" err="1"/>
              <a:t>Mr</a:t>
            </a:r>
            <a:r>
              <a:rPr lang="en-US" sz="3100" b="1" dirty="0"/>
              <a:t> An: </a:t>
            </a:r>
            <a:r>
              <a:rPr lang="en-US" sz="3100" dirty="0"/>
              <a:t>Yes. However, they are being destroyed by pollution. We should all help out to preserve them. …</a:t>
            </a:r>
          </a:p>
        </p:txBody>
      </p:sp>
      <p:grpSp>
        <p:nvGrpSpPr>
          <p:cNvPr id="13" name="Group 12"/>
          <p:cNvGrpSpPr/>
          <p:nvPr/>
        </p:nvGrpSpPr>
        <p:grpSpPr>
          <a:xfrm>
            <a:off x="-1270" y="5080"/>
            <a:ext cx="12192000" cy="664210"/>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7"/>
          <p:cNvSpPr txBox="1"/>
          <p:nvPr/>
        </p:nvSpPr>
        <p:spPr>
          <a:xfrm>
            <a:off x="487067" y="218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1"/>
          <p:cNvSpPr txBox="1"/>
          <p:nvPr/>
        </p:nvSpPr>
        <p:spPr>
          <a:xfrm>
            <a:off x="936413" y="748705"/>
            <a:ext cx="802263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Listen and read.</a:t>
            </a:r>
          </a:p>
        </p:txBody>
      </p:sp>
      <p:sp>
        <p:nvSpPr>
          <p:cNvPr id="17" name="Rounded Rectangle 16"/>
          <p:cNvSpPr/>
          <p:nvPr/>
        </p:nvSpPr>
        <p:spPr>
          <a:xfrm>
            <a:off x="381022" y="75901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21" name="TextBox 16"/>
          <p:cNvSpPr txBox="1"/>
          <p:nvPr/>
        </p:nvSpPr>
        <p:spPr>
          <a:xfrm>
            <a:off x="433807" y="656372"/>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2" name="061">
            <a:hlinkClick r:id="" action="ppaction://media"/>
          </p:cNvPr>
          <p:cNvPicPr/>
          <p:nvPr>
            <a:audioFile r:link="rId1"/>
            <p:extLst>
              <p:ext uri="{DAA4B4D4-6D71-4841-9C94-3DE7FCFB9230}">
                <p14:media xmlns:p14="http://schemas.microsoft.com/office/powerpoint/2010/main" r:embed="rId2">
                  <p14:trim st="73524"/>
                </p14:media>
              </p:ext>
            </p:extLst>
          </p:nvPr>
        </p:nvPicPr>
        <p:blipFill>
          <a:blip r:embed="rId5"/>
          <a:stretch>
            <a:fillRect/>
          </a:stretch>
        </p:blipFill>
        <p:spPr>
          <a:xfrm>
            <a:off x="3961178" y="699453"/>
            <a:ext cx="692700" cy="62321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additive="base">
                                        <p:cTn id="11" dur="41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1">
                  <p:stCondLst>
                    <p:cond delay="indefinite"/>
                  </p:stCondLst>
                  <p:endCondLst>
                    <p:cond evt="onStopAudio" delay="0">
                      <p:tgtEl>
                        <p:sldTgt/>
                      </p:tgtEl>
                    </p:cond>
                  </p:endCondLst>
                </p:cTn>
                <p:tgtEl>
                  <p:spTgt spid="2"/>
                </p:tgtEl>
              </p:cMediaNode>
            </p:audio>
          </p:childTnLst>
        </p:cTn>
      </p:par>
    </p:tnLst>
    <p:bldLst>
      <p:bldP spid="12" grpId="0" bldLvl="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258445" y="905512"/>
            <a:ext cx="11534140" cy="712824"/>
          </a:xfrm>
          <a:prstGeom prst="rect">
            <a:avLst/>
          </a:prstGeom>
          <a:noFill/>
        </p:spPr>
        <p:txBody>
          <a:bodyPr wrap="square">
            <a:spAutoFit/>
          </a:bodyPr>
          <a:lstStyle/>
          <a:p>
            <a:pPr algn="just">
              <a:lnSpc>
                <a:spcPct val="120000"/>
              </a:lnSpc>
            </a:pPr>
            <a:r>
              <a:rPr lang="en-US" sz="3600" dirty="0">
                <a:solidFill>
                  <a:schemeClr val="tx1"/>
                </a:solidFill>
                <a:latin typeface="Calibri" panose="020F0502020204030204" pitchFamily="34" charset="0"/>
                <a:cs typeface="Calibri" panose="020F0502020204030204" pitchFamily="34" charset="0"/>
              </a:rPr>
              <a:t>- Look at these questions again:</a:t>
            </a:r>
          </a:p>
        </p:txBody>
      </p:sp>
      <p:sp>
        <p:nvSpPr>
          <p:cNvPr id="12" name="TextBox 10"/>
          <p:cNvSpPr txBox="1"/>
          <p:nvPr/>
        </p:nvSpPr>
        <p:spPr>
          <a:xfrm>
            <a:off x="391817" y="1546085"/>
            <a:ext cx="11621211" cy="2086725"/>
          </a:xfrm>
          <a:prstGeom prst="rect">
            <a:avLst/>
          </a:prstGeom>
          <a:solidFill>
            <a:schemeClr val="accent1">
              <a:lumMod val="20000"/>
              <a:lumOff val="80000"/>
            </a:schemeClr>
          </a:solidFill>
        </p:spPr>
        <p:txBody>
          <a:bodyPr wrap="square">
            <a:spAutoFit/>
          </a:bodyPr>
          <a:lstStyle/>
          <a:p>
            <a:pPr>
              <a:lnSpc>
                <a:spcPct val="120000"/>
              </a:lnSpc>
            </a:pPr>
            <a:r>
              <a:rPr lang="en-US" sz="3600" b="1" dirty="0">
                <a:latin typeface="Calibri" panose="020F0502020204030204" pitchFamily="34" charset="0"/>
                <a:cs typeface="Calibri" panose="020F0502020204030204" pitchFamily="34" charset="0"/>
              </a:rPr>
              <a:t>Questions:</a:t>
            </a:r>
          </a:p>
          <a:p>
            <a:pPr>
              <a:lnSpc>
                <a:spcPct val="120000"/>
              </a:lnSpc>
            </a:pPr>
            <a:r>
              <a:rPr lang="en-US" sz="3600" dirty="0">
                <a:solidFill>
                  <a:schemeClr val="tx1"/>
                </a:solidFill>
                <a:latin typeface="Calibri" panose="020F0502020204030204" pitchFamily="34" charset="0"/>
                <a:cs typeface="Calibri" panose="020F0502020204030204" pitchFamily="34" charset="0"/>
              </a:rPr>
              <a:t>1. What can you see in the pictures? </a:t>
            </a:r>
          </a:p>
          <a:p>
            <a:pPr>
              <a:lnSpc>
                <a:spcPct val="120000"/>
              </a:lnSpc>
            </a:pPr>
            <a:r>
              <a:rPr lang="en-US" sz="3600" dirty="0">
                <a:solidFill>
                  <a:schemeClr val="tx1"/>
                </a:solidFill>
                <a:latin typeface="Calibri" panose="020F0502020204030204" pitchFamily="34" charset="0"/>
                <a:cs typeface="Calibri" panose="020F0502020204030204" pitchFamily="34" charset="0"/>
              </a:rPr>
              <a:t>2. What do you think </a:t>
            </a:r>
            <a:r>
              <a:rPr lang="en-US" sz="3600" dirty="0" err="1">
                <a:solidFill>
                  <a:schemeClr val="tx1"/>
                </a:solidFill>
                <a:latin typeface="Calibri" panose="020F0502020204030204" pitchFamily="34" charset="0"/>
                <a:cs typeface="Calibri" panose="020F0502020204030204" pitchFamily="34" charset="0"/>
              </a:rPr>
              <a:t>Mr</a:t>
            </a:r>
            <a:r>
              <a:rPr lang="en-US" sz="3600" dirty="0">
                <a:solidFill>
                  <a:schemeClr val="tx1"/>
                </a:solidFill>
                <a:latin typeface="Calibri" panose="020F0502020204030204" pitchFamily="34" charset="0"/>
                <a:cs typeface="Calibri" panose="020F0502020204030204" pitchFamily="34" charset="0"/>
              </a:rPr>
              <a:t> An, Nick and Lan are talking about?</a:t>
            </a:r>
          </a:p>
        </p:txBody>
      </p:sp>
      <p:sp>
        <p:nvSpPr>
          <p:cNvPr id="3" name="TextBox 10"/>
          <p:cNvSpPr txBox="1"/>
          <p:nvPr/>
        </p:nvSpPr>
        <p:spPr>
          <a:xfrm>
            <a:off x="391817" y="3814424"/>
            <a:ext cx="11621210" cy="2751522"/>
          </a:xfrm>
          <a:prstGeom prst="rect">
            <a:avLst/>
          </a:prstGeom>
          <a:solidFill>
            <a:schemeClr val="accent2">
              <a:lumMod val="20000"/>
              <a:lumOff val="80000"/>
            </a:schemeClr>
          </a:solidFill>
        </p:spPr>
        <p:txBody>
          <a:bodyPr wrap="square">
            <a:spAutoFit/>
          </a:bodyPr>
          <a:lstStyle/>
          <a:p>
            <a:pPr>
              <a:lnSpc>
                <a:spcPct val="120000"/>
              </a:lnSpc>
            </a:pPr>
            <a:r>
              <a:rPr lang="en-US" sz="3600" b="1" dirty="0">
                <a:latin typeface="Calibri" panose="020F0502020204030204" pitchFamily="34" charset="0"/>
                <a:cs typeface="Calibri" panose="020F0502020204030204" pitchFamily="34" charset="0"/>
              </a:rPr>
              <a:t>Suggested answers:</a:t>
            </a:r>
          </a:p>
          <a:p>
            <a:pPr>
              <a:lnSpc>
                <a:spcPct val="120000"/>
              </a:lnSpc>
            </a:pPr>
            <a:r>
              <a:rPr lang="en-US" sz="3600" dirty="0">
                <a:solidFill>
                  <a:schemeClr val="tx1"/>
                </a:solidFill>
                <a:latin typeface="Calibri" panose="020F0502020204030204" pitchFamily="34" charset="0"/>
                <a:cs typeface="Calibri" panose="020F0502020204030204" pitchFamily="34" charset="0"/>
              </a:rPr>
              <a:t>1. We can see the giraffes, a globe, plants and sea / ocean.</a:t>
            </a:r>
          </a:p>
          <a:p>
            <a:pPr>
              <a:lnSpc>
                <a:spcPct val="120000"/>
              </a:lnSpc>
            </a:pPr>
            <a:r>
              <a:rPr lang="en-US" sz="3600" dirty="0">
                <a:solidFill>
                  <a:schemeClr val="tx1"/>
                </a:solidFill>
                <a:latin typeface="Calibri" panose="020F0502020204030204" pitchFamily="34" charset="0"/>
                <a:cs typeface="Calibri" panose="020F0502020204030204" pitchFamily="34" charset="0"/>
              </a:rPr>
              <a:t>2. They are talking about Earth, it’s another name, its living things and non-living things.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animBg="1"/>
      <p:bldP spid="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07440" y="1154430"/>
            <a:ext cx="10677525" cy="1200329"/>
          </a:xfrm>
          <a:prstGeom prst="rect">
            <a:avLst/>
          </a:prstGeom>
          <a:noFill/>
          <a:effectLst/>
        </p:spPr>
        <p:txBody>
          <a:bodyPr wrap="square" rtlCol="0">
            <a:spAutoFit/>
          </a:bodyPr>
          <a:lstStyle/>
          <a:p>
            <a:pPr algn="just"/>
            <a:r>
              <a:rPr lang="en-US" sz="3600" b="1" dirty="0">
                <a:effectLst>
                  <a:glow rad="88900">
                    <a:schemeClr val="bg1"/>
                  </a:glow>
                </a:effectLst>
                <a:cs typeface="Arial" panose="020B0604020202020204" pitchFamily="34" charset="0"/>
              </a:rPr>
              <a:t>Read the conversation again and tick (√) T (True) or F (False) for each sentence.</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32" name="Rounded Rectangle 31"/>
          <p:cNvSpPr/>
          <p:nvPr/>
        </p:nvSpPr>
        <p:spPr>
          <a:xfrm>
            <a:off x="604692" y="12107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10905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 name="TextBox 3"/>
          <p:cNvSpPr txBox="1"/>
          <p:nvPr/>
        </p:nvSpPr>
        <p:spPr>
          <a:xfrm>
            <a:off x="838199" y="2612966"/>
            <a:ext cx="10144349" cy="707886"/>
          </a:xfrm>
          <a:prstGeom prst="rect">
            <a:avLst/>
          </a:prstGeom>
          <a:noFill/>
        </p:spPr>
        <p:txBody>
          <a:bodyPr wrap="square" rtlCol="0">
            <a:spAutoFit/>
          </a:bodyPr>
          <a:lstStyle/>
          <a:p>
            <a:pPr algn="just"/>
            <a:r>
              <a:rPr lang="en-US" sz="4000" dirty="0"/>
              <a:t>- Work in pairs to read the conversation. </a:t>
            </a:r>
          </a:p>
        </p:txBody>
      </p:sp>
      <p:sp>
        <p:nvSpPr>
          <p:cNvPr id="9" name="TextBox 3"/>
          <p:cNvSpPr txBox="1"/>
          <p:nvPr/>
        </p:nvSpPr>
        <p:spPr>
          <a:xfrm>
            <a:off x="838199" y="3374331"/>
            <a:ext cx="10677525" cy="1323439"/>
          </a:xfrm>
          <a:prstGeom prst="rect">
            <a:avLst/>
          </a:prstGeom>
          <a:noFill/>
        </p:spPr>
        <p:txBody>
          <a:bodyPr wrap="square" rtlCol="0">
            <a:spAutoFit/>
          </a:bodyPr>
          <a:lstStyle/>
          <a:p>
            <a:r>
              <a:rPr lang="en-US" sz="4000" dirty="0"/>
              <a:t>- Then, underline the key words and phrases </a:t>
            </a:r>
          </a:p>
          <a:p>
            <a:r>
              <a:rPr lang="en-US" sz="4000" dirty="0"/>
              <a:t>in the statements.</a:t>
            </a:r>
          </a:p>
        </p:txBody>
      </p:sp>
      <p:sp>
        <p:nvSpPr>
          <p:cNvPr id="10" name="TextBox 3"/>
          <p:cNvSpPr txBox="1"/>
          <p:nvPr/>
        </p:nvSpPr>
        <p:spPr>
          <a:xfrm>
            <a:off x="890269" y="4565591"/>
            <a:ext cx="10625455" cy="1323439"/>
          </a:xfrm>
          <a:prstGeom prst="rect">
            <a:avLst/>
          </a:prstGeom>
          <a:noFill/>
        </p:spPr>
        <p:txBody>
          <a:bodyPr wrap="square" rtlCol="0">
            <a:spAutoFit/>
          </a:bodyPr>
          <a:lstStyle/>
          <a:p>
            <a:r>
              <a:rPr lang="en-US" sz="4000" dirty="0"/>
              <a:t>- Work in pairs in one or two minutes to check </a:t>
            </a:r>
          </a:p>
          <a:p>
            <a:r>
              <a:rPr lang="en-US" sz="4000" dirty="0"/>
              <a:t>if the statements are true or false.</a:t>
            </a:r>
          </a:p>
        </p:txBody>
      </p:sp>
      <p:graphicFrame>
        <p:nvGraphicFramePr>
          <p:cNvPr id="13" name="Content Placeholder 12"/>
          <p:cNvGraphicFramePr>
            <a:graphicFrameLocks noGrp="1"/>
          </p:cNvGraphicFramePr>
          <p:nvPr>
            <p:ph idx="1"/>
          </p:nvPr>
        </p:nvGraphicFramePr>
        <p:xfrm>
          <a:off x="-12178665" y="2726690"/>
          <a:ext cx="10515600" cy="4548505"/>
        </p:xfrm>
        <a:graphic>
          <a:graphicData uri="http://schemas.openxmlformats.org/drawingml/2006/table">
            <a:tbl>
              <a:tblPr firstRow="1" bandRow="1">
                <a:tableStyleId>{5C22544A-7EE6-4342-B048-85BDC9FD1C3A}</a:tableStyleId>
              </a:tblPr>
              <a:tblGrid>
                <a:gridCol w="8816340">
                  <a:extLst>
                    <a:ext uri="{9D8B030D-6E8A-4147-A177-3AD203B41FA5}">
                      <a16:colId xmlns:a16="http://schemas.microsoft.com/office/drawing/2014/main" val="20000"/>
                    </a:ext>
                  </a:extLst>
                </a:gridCol>
                <a:gridCol w="895985">
                  <a:extLst>
                    <a:ext uri="{9D8B030D-6E8A-4147-A177-3AD203B41FA5}">
                      <a16:colId xmlns:a16="http://schemas.microsoft.com/office/drawing/2014/main" val="20001"/>
                    </a:ext>
                  </a:extLst>
                </a:gridCol>
                <a:gridCol w="803275">
                  <a:extLst>
                    <a:ext uri="{9D8B030D-6E8A-4147-A177-3AD203B41FA5}">
                      <a16:colId xmlns:a16="http://schemas.microsoft.com/office/drawing/2014/main" val="20002"/>
                    </a:ext>
                  </a:extLst>
                </a:gridCol>
              </a:tblGrid>
              <a:tr h="628015">
                <a:tc>
                  <a:txBody>
                    <a:bodyPr/>
                    <a:lstStyle/>
                    <a:p>
                      <a:pPr>
                        <a:buNone/>
                      </a:pPr>
                      <a:endParaRPr lang="en-US" sz="3200"/>
                    </a:p>
                  </a:txBody>
                  <a:tcPr>
                    <a:solidFill>
                      <a:srgbClr val="11009E"/>
                    </a:solidFill>
                  </a:tcPr>
                </a:tc>
                <a:tc>
                  <a:txBody>
                    <a:bodyPr/>
                    <a:lstStyle/>
                    <a:p>
                      <a:pPr algn="ctr">
                        <a:buNone/>
                      </a:pPr>
                      <a:r>
                        <a:rPr lang="en-US" sz="3200"/>
                        <a:t>T</a:t>
                      </a:r>
                    </a:p>
                  </a:txBody>
                  <a:tcPr>
                    <a:solidFill>
                      <a:srgbClr val="11009E"/>
                    </a:solidFill>
                  </a:tcPr>
                </a:tc>
                <a:tc>
                  <a:txBody>
                    <a:bodyPr/>
                    <a:lstStyle/>
                    <a:p>
                      <a:pPr algn="ctr">
                        <a:buNone/>
                      </a:pPr>
                      <a:r>
                        <a:rPr lang="en-US" sz="3200"/>
                        <a:t>F</a:t>
                      </a:r>
                    </a:p>
                  </a:txBody>
                  <a:tcPr>
                    <a:solidFill>
                      <a:srgbClr val="11009E"/>
                    </a:solidFill>
                  </a:tcPr>
                </a:tc>
                <a:extLst>
                  <a:ext uri="{0D108BD9-81ED-4DB2-BD59-A6C34878D82A}">
                    <a16:rowId xmlns:a16="http://schemas.microsoft.com/office/drawing/2014/main" val="10000"/>
                  </a:ext>
                </a:extLst>
              </a:tr>
              <a:tr h="591185">
                <a:tc>
                  <a:txBody>
                    <a:bodyPr/>
                    <a:lstStyle/>
                    <a:p>
                      <a:pPr algn="just">
                        <a:buNone/>
                      </a:pPr>
                      <a:r>
                        <a:rPr lang="en-US" sz="3200">
                          <a:solidFill>
                            <a:schemeClr val="bg1"/>
                          </a:solidFill>
                        </a:rPr>
                        <a:t>1. The students are asking about the Solar System.</a:t>
                      </a:r>
                    </a:p>
                  </a:txBody>
                  <a:tcPr>
                    <a:solidFill>
                      <a:srgbClr val="4942E4"/>
                    </a:solidFill>
                  </a:tcPr>
                </a:tc>
                <a:tc>
                  <a:txBody>
                    <a:bodyPr/>
                    <a:lstStyle/>
                    <a:p>
                      <a:pPr>
                        <a:buNone/>
                      </a:pPr>
                      <a:endParaRPr lang="en-US" sz="3200"/>
                    </a:p>
                  </a:txBody>
                  <a:tcPr>
                    <a:solidFill>
                      <a:srgbClr val="4942E4"/>
                    </a:solidFill>
                  </a:tcPr>
                </a:tc>
                <a:tc>
                  <a:txBody>
                    <a:bodyPr/>
                    <a:lstStyle/>
                    <a:p>
                      <a:pPr>
                        <a:buNone/>
                      </a:pPr>
                      <a:endParaRPr lang="en-US" sz="3200"/>
                    </a:p>
                  </a:txBody>
                  <a:tcPr>
                    <a:solidFill>
                      <a:srgbClr val="4942E4"/>
                    </a:solidFill>
                  </a:tcPr>
                </a:tc>
                <a:extLst>
                  <a:ext uri="{0D108BD9-81ED-4DB2-BD59-A6C34878D82A}">
                    <a16:rowId xmlns:a16="http://schemas.microsoft.com/office/drawing/2014/main" val="10001"/>
                  </a:ext>
                </a:extLst>
              </a:tr>
              <a:tr h="527685">
                <a:tc>
                  <a:txBody>
                    <a:bodyPr/>
                    <a:lstStyle/>
                    <a:p>
                      <a:pPr>
                        <a:buNone/>
                      </a:pPr>
                      <a:r>
                        <a:rPr lang="en-US" sz="3200"/>
                        <a:t>2. Another name for Earth is the Blue Planet. </a:t>
                      </a:r>
                    </a:p>
                  </a:txBody>
                  <a:tcPr>
                    <a:solidFill>
                      <a:srgbClr val="E6B9DE"/>
                    </a:solidFill>
                  </a:tcPr>
                </a:tc>
                <a:tc>
                  <a:txBody>
                    <a:bodyPr/>
                    <a:lstStyle/>
                    <a:p>
                      <a:pPr>
                        <a:buNone/>
                      </a:pPr>
                      <a:endParaRPr lang="en-US" sz="3200">
                        <a:latin typeface="Arial" panose="020B0604020202020204" pitchFamily="34" charset="0"/>
                        <a:cs typeface="Arial" panose="020B0604020202020204" pitchFamily="34" charset="0"/>
                      </a:endParaRPr>
                    </a:p>
                  </a:txBody>
                  <a:tcPr>
                    <a:solidFill>
                      <a:srgbClr val="E6B9DE"/>
                    </a:solidFill>
                  </a:tcPr>
                </a:tc>
                <a:tc>
                  <a:txBody>
                    <a:bodyPr/>
                    <a:lstStyle/>
                    <a:p>
                      <a:pPr>
                        <a:buNone/>
                      </a:pPr>
                      <a:endParaRPr lang="en-US" sz="3200"/>
                    </a:p>
                  </a:txBody>
                  <a:tcPr>
                    <a:solidFill>
                      <a:srgbClr val="E6B9DE"/>
                    </a:solidFill>
                  </a:tcPr>
                </a:tc>
                <a:extLst>
                  <a:ext uri="{0D108BD9-81ED-4DB2-BD59-A6C34878D82A}">
                    <a16:rowId xmlns:a16="http://schemas.microsoft.com/office/drawing/2014/main" val="10002"/>
                  </a:ext>
                </a:extLst>
              </a:tr>
              <a:tr h="616585">
                <a:tc>
                  <a:txBody>
                    <a:bodyPr/>
                    <a:lstStyle/>
                    <a:p>
                      <a:pPr>
                        <a:buNone/>
                      </a:pPr>
                      <a:r>
                        <a:rPr lang="en-US" sz="3200">
                          <a:solidFill>
                            <a:schemeClr val="bg1"/>
                          </a:solidFill>
                        </a:rPr>
                        <a:t>3. Water covers four fifths of Earth.</a:t>
                      </a:r>
                    </a:p>
                  </a:txBody>
                  <a:tcPr>
                    <a:solidFill>
                      <a:srgbClr val="4942E4"/>
                    </a:solidFill>
                  </a:tcPr>
                </a:tc>
                <a:tc>
                  <a:txBody>
                    <a:bodyPr/>
                    <a:lstStyle/>
                    <a:p>
                      <a:pPr>
                        <a:buNone/>
                      </a:pPr>
                      <a:endParaRPr lang="en-US" sz="3200"/>
                    </a:p>
                  </a:txBody>
                  <a:tcPr>
                    <a:solidFill>
                      <a:srgbClr val="4942E4"/>
                    </a:solidFill>
                  </a:tcPr>
                </a:tc>
                <a:tc>
                  <a:txBody>
                    <a:bodyPr/>
                    <a:lstStyle/>
                    <a:p>
                      <a:pPr>
                        <a:buNone/>
                      </a:pPr>
                      <a:endParaRPr lang="en-US" sz="3200"/>
                    </a:p>
                  </a:txBody>
                  <a:tcPr>
                    <a:solidFill>
                      <a:srgbClr val="4942E4"/>
                    </a:solidFill>
                  </a:tcPr>
                </a:tc>
                <a:extLst>
                  <a:ext uri="{0D108BD9-81ED-4DB2-BD59-A6C34878D82A}">
                    <a16:rowId xmlns:a16="http://schemas.microsoft.com/office/drawing/2014/main" val="10003"/>
                  </a:ext>
                </a:extLst>
              </a:tr>
              <a:tr h="1066800">
                <a:tc>
                  <a:txBody>
                    <a:bodyPr/>
                    <a:lstStyle/>
                    <a:p>
                      <a:pPr algn="just">
                        <a:buNone/>
                      </a:pPr>
                      <a:r>
                        <a:rPr lang="en-US" sz="3200"/>
                        <a:t>4.Water bodies and landforms are essential habitats for plants and animals.</a:t>
                      </a:r>
                    </a:p>
                  </a:txBody>
                  <a:tcPr>
                    <a:solidFill>
                      <a:srgbClr val="E6B9DE"/>
                    </a:solidFill>
                  </a:tcPr>
                </a:tc>
                <a:tc>
                  <a:txBody>
                    <a:bodyPr/>
                    <a:lstStyle/>
                    <a:p>
                      <a:pPr>
                        <a:buNone/>
                      </a:pPr>
                      <a:endParaRPr lang="en-US" sz="3200"/>
                    </a:p>
                  </a:txBody>
                  <a:tcPr>
                    <a:solidFill>
                      <a:srgbClr val="E6B9DE"/>
                    </a:solidFill>
                  </a:tcPr>
                </a:tc>
                <a:tc>
                  <a:txBody>
                    <a:bodyPr/>
                    <a:lstStyle/>
                    <a:p>
                      <a:pPr>
                        <a:buNone/>
                      </a:pPr>
                      <a:endParaRPr lang="en-US" sz="3200"/>
                    </a:p>
                  </a:txBody>
                  <a:tcPr>
                    <a:solidFill>
                      <a:srgbClr val="E6B9DE"/>
                    </a:solidFill>
                  </a:tcPr>
                </a:tc>
                <a:extLst>
                  <a:ext uri="{0D108BD9-81ED-4DB2-BD59-A6C34878D82A}">
                    <a16:rowId xmlns:a16="http://schemas.microsoft.com/office/drawing/2014/main" val="10004"/>
                  </a:ext>
                </a:extLst>
              </a:tr>
              <a:tr h="1066800">
                <a:tc>
                  <a:txBody>
                    <a:bodyPr/>
                    <a:lstStyle/>
                    <a:p>
                      <a:pPr algn="just">
                        <a:buNone/>
                      </a:pPr>
                      <a:r>
                        <a:rPr lang="en-US" sz="3200">
                          <a:solidFill>
                            <a:schemeClr val="bg1"/>
                          </a:solidFill>
                        </a:rPr>
                        <a:t>5. Mr. An thinks pollution is threatening the habitats of plants and animals. </a:t>
                      </a:r>
                    </a:p>
                  </a:txBody>
                  <a:tcPr>
                    <a:solidFill>
                      <a:srgbClr val="4942E4"/>
                    </a:solidFill>
                  </a:tcPr>
                </a:tc>
                <a:tc>
                  <a:txBody>
                    <a:bodyPr/>
                    <a:lstStyle/>
                    <a:p>
                      <a:pPr>
                        <a:buNone/>
                      </a:pPr>
                      <a:endParaRPr lang="en-US" sz="3200"/>
                    </a:p>
                  </a:txBody>
                  <a:tcPr>
                    <a:solidFill>
                      <a:srgbClr val="4942E4"/>
                    </a:solidFill>
                  </a:tcPr>
                </a:tc>
                <a:tc>
                  <a:txBody>
                    <a:bodyPr/>
                    <a:lstStyle/>
                    <a:p>
                      <a:pPr>
                        <a:buNone/>
                      </a:pPr>
                      <a:endParaRPr lang="en-US" sz="3200"/>
                    </a:p>
                  </a:txBody>
                  <a:tcPr>
                    <a:solidFill>
                      <a:srgbClr val="4942E4"/>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20"/>
            <a:ext cx="12192000" cy="837805"/>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790717" y="812230"/>
            <a:ext cx="11264123" cy="954107"/>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Read the conversation again and tick (√) T (True) or F (False) for each sentence.</a:t>
            </a:r>
          </a:p>
        </p:txBody>
      </p:sp>
      <p:sp>
        <p:nvSpPr>
          <p:cNvPr id="11" name="TextBox 10"/>
          <p:cNvSpPr txBox="1"/>
          <p:nvPr/>
        </p:nvSpPr>
        <p:spPr>
          <a:xfrm>
            <a:off x="178972" y="28683"/>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32" name="Rounded Rectangle 31"/>
          <p:cNvSpPr/>
          <p:nvPr/>
        </p:nvSpPr>
        <p:spPr>
          <a:xfrm>
            <a:off x="178991" y="91650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231776" y="76339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aphicFrame>
        <p:nvGraphicFramePr>
          <p:cNvPr id="2" name="Table 1"/>
          <p:cNvGraphicFramePr/>
          <p:nvPr>
            <p:extLst>
              <p:ext uri="{D42A27DB-BD31-4B8C-83A1-F6EECF244321}">
                <p14:modId xmlns:p14="http://schemas.microsoft.com/office/powerpoint/2010/main" val="2010894531"/>
              </p:ext>
            </p:extLst>
          </p:nvPr>
        </p:nvGraphicFramePr>
        <p:xfrm>
          <a:off x="319405" y="1733550"/>
          <a:ext cx="11548745" cy="4719320"/>
        </p:xfrm>
        <a:graphic>
          <a:graphicData uri="http://schemas.openxmlformats.org/drawingml/2006/table">
            <a:tbl>
              <a:tblPr firstRow="1" bandRow="1">
                <a:tableStyleId>{5C22544A-7EE6-4342-B048-85BDC9FD1C3A}</a:tableStyleId>
              </a:tblPr>
              <a:tblGrid>
                <a:gridCol w="9682480">
                  <a:extLst>
                    <a:ext uri="{9D8B030D-6E8A-4147-A177-3AD203B41FA5}">
                      <a16:colId xmlns:a16="http://schemas.microsoft.com/office/drawing/2014/main" val="20000"/>
                    </a:ext>
                  </a:extLst>
                </a:gridCol>
                <a:gridCol w="984250">
                  <a:extLst>
                    <a:ext uri="{9D8B030D-6E8A-4147-A177-3AD203B41FA5}">
                      <a16:colId xmlns:a16="http://schemas.microsoft.com/office/drawing/2014/main" val="20001"/>
                    </a:ext>
                  </a:extLst>
                </a:gridCol>
                <a:gridCol w="882015">
                  <a:extLst>
                    <a:ext uri="{9D8B030D-6E8A-4147-A177-3AD203B41FA5}">
                      <a16:colId xmlns:a16="http://schemas.microsoft.com/office/drawing/2014/main" val="20002"/>
                    </a:ext>
                  </a:extLst>
                </a:gridCol>
              </a:tblGrid>
              <a:tr h="628015">
                <a:tc>
                  <a:txBody>
                    <a:bodyPr/>
                    <a:lstStyle/>
                    <a:p>
                      <a:pPr>
                        <a:buNone/>
                      </a:pPr>
                      <a:endParaRPr lang="en-US" sz="3400" dirty="0"/>
                    </a:p>
                  </a:txBody>
                  <a:tcPr>
                    <a:solidFill>
                      <a:srgbClr val="11009E"/>
                    </a:solidFill>
                  </a:tcPr>
                </a:tc>
                <a:tc>
                  <a:txBody>
                    <a:bodyPr/>
                    <a:lstStyle/>
                    <a:p>
                      <a:pPr algn="ctr">
                        <a:buNone/>
                      </a:pPr>
                      <a:r>
                        <a:rPr lang="en-US" sz="3400"/>
                        <a:t>T</a:t>
                      </a:r>
                    </a:p>
                  </a:txBody>
                  <a:tcPr>
                    <a:solidFill>
                      <a:srgbClr val="11009E"/>
                    </a:solidFill>
                  </a:tcPr>
                </a:tc>
                <a:tc>
                  <a:txBody>
                    <a:bodyPr/>
                    <a:lstStyle/>
                    <a:p>
                      <a:pPr algn="ctr">
                        <a:buNone/>
                      </a:pPr>
                      <a:r>
                        <a:rPr lang="en-US" sz="3400"/>
                        <a:t>F</a:t>
                      </a:r>
                    </a:p>
                  </a:txBody>
                  <a:tcPr>
                    <a:solidFill>
                      <a:srgbClr val="11009E"/>
                    </a:solidFill>
                  </a:tcPr>
                </a:tc>
                <a:extLst>
                  <a:ext uri="{0D108BD9-81ED-4DB2-BD59-A6C34878D82A}">
                    <a16:rowId xmlns:a16="http://schemas.microsoft.com/office/drawing/2014/main" val="10000"/>
                  </a:ext>
                </a:extLst>
              </a:tr>
              <a:tr h="591185">
                <a:tc>
                  <a:txBody>
                    <a:bodyPr/>
                    <a:lstStyle/>
                    <a:p>
                      <a:pPr algn="just">
                        <a:buNone/>
                      </a:pPr>
                      <a:r>
                        <a:rPr lang="en-US" sz="3400" dirty="0">
                          <a:solidFill>
                            <a:schemeClr val="bg1"/>
                          </a:solidFill>
                        </a:rPr>
                        <a:t>1. The students are asking about the Solar System.</a:t>
                      </a:r>
                    </a:p>
                  </a:txBody>
                  <a:tcPr>
                    <a:solidFill>
                      <a:srgbClr val="4942E4"/>
                    </a:solidFill>
                  </a:tcPr>
                </a:tc>
                <a:tc>
                  <a:txBody>
                    <a:bodyPr/>
                    <a:lstStyle/>
                    <a:p>
                      <a:pPr>
                        <a:buNone/>
                      </a:pPr>
                      <a:endParaRPr lang="en-US" sz="3400"/>
                    </a:p>
                  </a:txBody>
                  <a:tcPr>
                    <a:solidFill>
                      <a:srgbClr val="4942E4"/>
                    </a:solidFill>
                  </a:tcPr>
                </a:tc>
                <a:tc>
                  <a:txBody>
                    <a:bodyPr/>
                    <a:lstStyle/>
                    <a:p>
                      <a:pPr>
                        <a:buNone/>
                      </a:pPr>
                      <a:endParaRPr lang="en-US" sz="3400"/>
                    </a:p>
                  </a:txBody>
                  <a:tcPr>
                    <a:solidFill>
                      <a:srgbClr val="4942E4"/>
                    </a:solidFill>
                  </a:tcPr>
                </a:tc>
                <a:extLst>
                  <a:ext uri="{0D108BD9-81ED-4DB2-BD59-A6C34878D82A}">
                    <a16:rowId xmlns:a16="http://schemas.microsoft.com/office/drawing/2014/main" val="10001"/>
                  </a:ext>
                </a:extLst>
              </a:tr>
              <a:tr h="527685">
                <a:tc>
                  <a:txBody>
                    <a:bodyPr/>
                    <a:lstStyle/>
                    <a:p>
                      <a:pPr>
                        <a:buNone/>
                      </a:pPr>
                      <a:r>
                        <a:rPr lang="en-US" sz="3400" dirty="0"/>
                        <a:t>2. Another name for Earth is the Blue Planet. </a:t>
                      </a:r>
                    </a:p>
                  </a:txBody>
                  <a:tcPr>
                    <a:solidFill>
                      <a:srgbClr val="E6B9DE"/>
                    </a:solidFill>
                  </a:tcPr>
                </a:tc>
                <a:tc>
                  <a:txBody>
                    <a:bodyPr/>
                    <a:lstStyle/>
                    <a:p>
                      <a:pPr>
                        <a:buNone/>
                      </a:pPr>
                      <a:endParaRPr lang="en-US" sz="3400">
                        <a:latin typeface="Arial" panose="020B0604020202020204" pitchFamily="34" charset="0"/>
                        <a:cs typeface="Arial" panose="020B0604020202020204" pitchFamily="34" charset="0"/>
                      </a:endParaRPr>
                    </a:p>
                  </a:txBody>
                  <a:tcPr>
                    <a:solidFill>
                      <a:srgbClr val="E6B9DE"/>
                    </a:solidFill>
                  </a:tcPr>
                </a:tc>
                <a:tc>
                  <a:txBody>
                    <a:bodyPr/>
                    <a:lstStyle/>
                    <a:p>
                      <a:pPr>
                        <a:buNone/>
                      </a:pPr>
                      <a:endParaRPr lang="en-US" sz="3400"/>
                    </a:p>
                  </a:txBody>
                  <a:tcPr>
                    <a:solidFill>
                      <a:srgbClr val="E6B9DE"/>
                    </a:solidFill>
                  </a:tcPr>
                </a:tc>
                <a:extLst>
                  <a:ext uri="{0D108BD9-81ED-4DB2-BD59-A6C34878D82A}">
                    <a16:rowId xmlns:a16="http://schemas.microsoft.com/office/drawing/2014/main" val="10002"/>
                  </a:ext>
                </a:extLst>
              </a:tr>
              <a:tr h="616585">
                <a:tc>
                  <a:txBody>
                    <a:bodyPr/>
                    <a:lstStyle/>
                    <a:p>
                      <a:pPr>
                        <a:buNone/>
                      </a:pPr>
                      <a:r>
                        <a:rPr lang="en-US" sz="3400" dirty="0">
                          <a:solidFill>
                            <a:schemeClr val="bg1"/>
                          </a:solidFill>
                        </a:rPr>
                        <a:t>3. Water covers four fifths of Earth.</a:t>
                      </a:r>
                    </a:p>
                  </a:txBody>
                  <a:tcPr>
                    <a:solidFill>
                      <a:srgbClr val="4942E4"/>
                    </a:solidFill>
                  </a:tcPr>
                </a:tc>
                <a:tc>
                  <a:txBody>
                    <a:bodyPr/>
                    <a:lstStyle/>
                    <a:p>
                      <a:pPr>
                        <a:buNone/>
                      </a:pPr>
                      <a:endParaRPr lang="en-US" sz="3400"/>
                    </a:p>
                  </a:txBody>
                  <a:tcPr>
                    <a:solidFill>
                      <a:srgbClr val="4942E4"/>
                    </a:solidFill>
                  </a:tcPr>
                </a:tc>
                <a:tc>
                  <a:txBody>
                    <a:bodyPr/>
                    <a:lstStyle/>
                    <a:p>
                      <a:pPr>
                        <a:buNone/>
                      </a:pPr>
                      <a:endParaRPr lang="en-US" sz="3400"/>
                    </a:p>
                  </a:txBody>
                  <a:tcPr>
                    <a:solidFill>
                      <a:srgbClr val="4942E4"/>
                    </a:solidFill>
                  </a:tcPr>
                </a:tc>
                <a:extLst>
                  <a:ext uri="{0D108BD9-81ED-4DB2-BD59-A6C34878D82A}">
                    <a16:rowId xmlns:a16="http://schemas.microsoft.com/office/drawing/2014/main" val="10003"/>
                  </a:ext>
                </a:extLst>
              </a:tr>
              <a:tr h="1066800">
                <a:tc>
                  <a:txBody>
                    <a:bodyPr/>
                    <a:lstStyle/>
                    <a:p>
                      <a:pPr algn="just">
                        <a:buNone/>
                      </a:pPr>
                      <a:r>
                        <a:rPr lang="en-US" sz="3400" dirty="0"/>
                        <a:t>4.Water bodies and landforms are essential habitats for plants and animals.</a:t>
                      </a:r>
                    </a:p>
                  </a:txBody>
                  <a:tcPr>
                    <a:solidFill>
                      <a:srgbClr val="E6B9DE"/>
                    </a:solidFill>
                  </a:tcPr>
                </a:tc>
                <a:tc>
                  <a:txBody>
                    <a:bodyPr/>
                    <a:lstStyle/>
                    <a:p>
                      <a:pPr>
                        <a:buNone/>
                      </a:pPr>
                      <a:endParaRPr lang="en-US" sz="3400"/>
                    </a:p>
                  </a:txBody>
                  <a:tcPr>
                    <a:solidFill>
                      <a:srgbClr val="E6B9DE"/>
                    </a:solidFill>
                  </a:tcPr>
                </a:tc>
                <a:tc>
                  <a:txBody>
                    <a:bodyPr/>
                    <a:lstStyle/>
                    <a:p>
                      <a:pPr>
                        <a:buNone/>
                      </a:pPr>
                      <a:endParaRPr lang="en-US" sz="3400"/>
                    </a:p>
                  </a:txBody>
                  <a:tcPr>
                    <a:solidFill>
                      <a:srgbClr val="E6B9DE"/>
                    </a:solidFill>
                  </a:tcPr>
                </a:tc>
                <a:extLst>
                  <a:ext uri="{0D108BD9-81ED-4DB2-BD59-A6C34878D82A}">
                    <a16:rowId xmlns:a16="http://schemas.microsoft.com/office/drawing/2014/main" val="10004"/>
                  </a:ext>
                </a:extLst>
              </a:tr>
              <a:tr h="1066800">
                <a:tc>
                  <a:txBody>
                    <a:bodyPr/>
                    <a:lstStyle/>
                    <a:p>
                      <a:pPr algn="just">
                        <a:buNone/>
                      </a:pPr>
                      <a:r>
                        <a:rPr lang="en-US" sz="3400" dirty="0">
                          <a:solidFill>
                            <a:schemeClr val="bg1"/>
                          </a:solidFill>
                        </a:rPr>
                        <a:t>5. </a:t>
                      </a:r>
                      <a:r>
                        <a:rPr lang="en-US" sz="3400" dirty="0" err="1">
                          <a:solidFill>
                            <a:schemeClr val="bg1"/>
                          </a:solidFill>
                        </a:rPr>
                        <a:t>Mr</a:t>
                      </a:r>
                      <a:r>
                        <a:rPr lang="en-US" sz="3400" dirty="0">
                          <a:solidFill>
                            <a:schemeClr val="bg1"/>
                          </a:solidFill>
                        </a:rPr>
                        <a:t> An thinks pollution is threatening the habitats of plants and animals. </a:t>
                      </a:r>
                    </a:p>
                  </a:txBody>
                  <a:tcPr>
                    <a:solidFill>
                      <a:srgbClr val="4942E4"/>
                    </a:solidFill>
                  </a:tcPr>
                </a:tc>
                <a:tc>
                  <a:txBody>
                    <a:bodyPr/>
                    <a:lstStyle/>
                    <a:p>
                      <a:pPr>
                        <a:buNone/>
                      </a:pPr>
                      <a:endParaRPr lang="en-US" sz="3400"/>
                    </a:p>
                  </a:txBody>
                  <a:tcPr>
                    <a:solidFill>
                      <a:srgbClr val="4942E4"/>
                    </a:solidFill>
                  </a:tcPr>
                </a:tc>
                <a:tc>
                  <a:txBody>
                    <a:bodyPr/>
                    <a:lstStyle/>
                    <a:p>
                      <a:pPr>
                        <a:buNone/>
                      </a:pPr>
                      <a:endParaRPr lang="en-US" sz="3400" dirty="0"/>
                    </a:p>
                  </a:txBody>
                  <a:tcPr>
                    <a:solidFill>
                      <a:srgbClr val="4942E4"/>
                    </a:solidFill>
                  </a:tcPr>
                </a:tc>
                <a:extLst>
                  <a:ext uri="{0D108BD9-81ED-4DB2-BD59-A6C34878D82A}">
                    <a16:rowId xmlns:a16="http://schemas.microsoft.com/office/drawing/2014/main" val="10005"/>
                  </a:ext>
                </a:extLst>
              </a:tr>
            </a:tbl>
          </a:graphicData>
        </a:graphic>
      </p:graphicFrame>
      <p:cxnSp>
        <p:nvCxnSpPr>
          <p:cNvPr id="6" name="Straight Connector 5"/>
          <p:cNvCxnSpPr/>
          <p:nvPr/>
        </p:nvCxnSpPr>
        <p:spPr>
          <a:xfrm>
            <a:off x="1643835" y="2876549"/>
            <a:ext cx="136017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Straight Connector 6"/>
          <p:cNvCxnSpPr>
            <a:cxnSpLocks/>
          </p:cNvCxnSpPr>
          <p:nvPr/>
        </p:nvCxnSpPr>
        <p:spPr>
          <a:xfrm>
            <a:off x="3831590" y="2876549"/>
            <a:ext cx="114726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Straight Connector 7"/>
          <p:cNvCxnSpPr>
            <a:cxnSpLocks/>
          </p:cNvCxnSpPr>
          <p:nvPr/>
        </p:nvCxnSpPr>
        <p:spPr>
          <a:xfrm>
            <a:off x="6879771" y="2876549"/>
            <a:ext cx="2182342"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Straight Connector 12"/>
          <p:cNvCxnSpPr/>
          <p:nvPr/>
        </p:nvCxnSpPr>
        <p:spPr>
          <a:xfrm>
            <a:off x="890270" y="3486150"/>
            <a:ext cx="243903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Straight Connector 13"/>
          <p:cNvCxnSpPr/>
          <p:nvPr/>
        </p:nvCxnSpPr>
        <p:spPr>
          <a:xfrm>
            <a:off x="4028895" y="3486150"/>
            <a:ext cx="94996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5" name="Straight Connector 14"/>
          <p:cNvCxnSpPr/>
          <p:nvPr/>
        </p:nvCxnSpPr>
        <p:spPr>
          <a:xfrm>
            <a:off x="6223091" y="3486150"/>
            <a:ext cx="190500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8" name="Straight Connector 17"/>
          <p:cNvCxnSpPr>
            <a:cxnSpLocks/>
          </p:cNvCxnSpPr>
          <p:nvPr/>
        </p:nvCxnSpPr>
        <p:spPr>
          <a:xfrm>
            <a:off x="938350" y="4158434"/>
            <a:ext cx="85072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9" name="Straight Connector 18"/>
          <p:cNvCxnSpPr>
            <a:cxnSpLocks/>
          </p:cNvCxnSpPr>
          <p:nvPr/>
        </p:nvCxnSpPr>
        <p:spPr>
          <a:xfrm>
            <a:off x="3165114" y="4078424"/>
            <a:ext cx="1813741" cy="14786"/>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23" name="Straight Connector 22"/>
          <p:cNvCxnSpPr/>
          <p:nvPr/>
        </p:nvCxnSpPr>
        <p:spPr>
          <a:xfrm>
            <a:off x="793115" y="4673917"/>
            <a:ext cx="221089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24" name="Straight Connector 23"/>
          <p:cNvCxnSpPr/>
          <p:nvPr/>
        </p:nvCxnSpPr>
        <p:spPr>
          <a:xfrm>
            <a:off x="4176215" y="4673917"/>
            <a:ext cx="168928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25" name="Straight Connector 24"/>
          <p:cNvCxnSpPr>
            <a:cxnSpLocks/>
          </p:cNvCxnSpPr>
          <p:nvPr/>
        </p:nvCxnSpPr>
        <p:spPr>
          <a:xfrm>
            <a:off x="8585200" y="4686934"/>
            <a:ext cx="1199696"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28" name="Straight Connector 27"/>
          <p:cNvCxnSpPr>
            <a:cxnSpLocks/>
          </p:cNvCxnSpPr>
          <p:nvPr/>
        </p:nvCxnSpPr>
        <p:spPr>
          <a:xfrm>
            <a:off x="890270" y="5880281"/>
            <a:ext cx="110218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29" name="Straight Connector 28"/>
          <p:cNvCxnSpPr>
            <a:cxnSpLocks/>
          </p:cNvCxnSpPr>
          <p:nvPr/>
        </p:nvCxnSpPr>
        <p:spPr>
          <a:xfrm>
            <a:off x="8585200" y="5880281"/>
            <a:ext cx="132080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30" name="Text Box 29"/>
          <p:cNvSpPr txBox="1"/>
          <p:nvPr/>
        </p:nvSpPr>
        <p:spPr>
          <a:xfrm>
            <a:off x="11196320" y="2226310"/>
            <a:ext cx="995680" cy="829945"/>
          </a:xfrm>
          <a:prstGeom prst="rect">
            <a:avLst/>
          </a:prstGeom>
          <a:noFill/>
        </p:spPr>
        <p:txBody>
          <a:bodyPr wrap="square" rtlCol="0">
            <a:spAutoFit/>
          </a:bodyPr>
          <a:lstStyle/>
          <a:p>
            <a:r>
              <a:rPr lang="en-US" sz="4800" b="1">
                <a:solidFill>
                  <a:srgbClr val="FF0000"/>
                </a:solidFill>
                <a:latin typeface="Calibri" panose="020F0502020204030204" pitchFamily="34" charset="0"/>
                <a:cs typeface="Calibri" panose="020F0502020204030204" pitchFamily="34" charset="0"/>
              </a:rPr>
              <a:t>√</a:t>
            </a:r>
          </a:p>
        </p:txBody>
      </p:sp>
      <p:sp>
        <p:nvSpPr>
          <p:cNvPr id="31" name="Text Box 30"/>
          <p:cNvSpPr txBox="1"/>
          <p:nvPr/>
        </p:nvSpPr>
        <p:spPr>
          <a:xfrm>
            <a:off x="10063480" y="2817495"/>
            <a:ext cx="995680" cy="829945"/>
          </a:xfrm>
          <a:prstGeom prst="rect">
            <a:avLst/>
          </a:prstGeom>
          <a:noFill/>
        </p:spPr>
        <p:txBody>
          <a:bodyPr wrap="square" rtlCol="0">
            <a:spAutoFit/>
          </a:bodyPr>
          <a:lstStyle/>
          <a:p>
            <a:r>
              <a:rPr lang="en-US" sz="4800" b="1">
                <a:solidFill>
                  <a:srgbClr val="FF0000"/>
                </a:solidFill>
                <a:latin typeface="Calibri" panose="020F0502020204030204" pitchFamily="34" charset="0"/>
                <a:cs typeface="Calibri" panose="020F0502020204030204" pitchFamily="34" charset="0"/>
              </a:rPr>
              <a:t>√</a:t>
            </a:r>
          </a:p>
        </p:txBody>
      </p:sp>
      <p:sp>
        <p:nvSpPr>
          <p:cNvPr id="33" name="Text Box 32"/>
          <p:cNvSpPr txBox="1"/>
          <p:nvPr/>
        </p:nvSpPr>
        <p:spPr>
          <a:xfrm>
            <a:off x="10063480" y="4258945"/>
            <a:ext cx="995680" cy="829945"/>
          </a:xfrm>
          <a:prstGeom prst="rect">
            <a:avLst/>
          </a:prstGeom>
          <a:noFill/>
        </p:spPr>
        <p:txBody>
          <a:bodyPr wrap="square" rtlCol="0">
            <a:spAutoFit/>
          </a:bodyPr>
          <a:lstStyle/>
          <a:p>
            <a:r>
              <a:rPr lang="en-US" sz="4800" b="1">
                <a:solidFill>
                  <a:srgbClr val="FF0000"/>
                </a:solidFill>
                <a:latin typeface="Calibri" panose="020F0502020204030204" pitchFamily="34" charset="0"/>
                <a:cs typeface="Calibri" panose="020F0502020204030204" pitchFamily="34" charset="0"/>
              </a:rPr>
              <a:t>√</a:t>
            </a:r>
          </a:p>
        </p:txBody>
      </p:sp>
      <p:sp>
        <p:nvSpPr>
          <p:cNvPr id="34" name="Text Box 33"/>
          <p:cNvSpPr txBox="1"/>
          <p:nvPr/>
        </p:nvSpPr>
        <p:spPr>
          <a:xfrm>
            <a:off x="10063480" y="5362575"/>
            <a:ext cx="995680" cy="829945"/>
          </a:xfrm>
          <a:prstGeom prst="rect">
            <a:avLst/>
          </a:prstGeom>
          <a:noFill/>
        </p:spPr>
        <p:txBody>
          <a:bodyPr wrap="square" rtlCol="0">
            <a:spAutoFit/>
          </a:bodyPr>
          <a:lstStyle/>
          <a:p>
            <a:r>
              <a:rPr lang="en-US" sz="4800" b="1">
                <a:solidFill>
                  <a:srgbClr val="FF0000"/>
                </a:solidFill>
                <a:latin typeface="Calibri" panose="020F0502020204030204" pitchFamily="34" charset="0"/>
                <a:cs typeface="Calibri" panose="020F0502020204030204" pitchFamily="34" charset="0"/>
              </a:rPr>
              <a:t>√</a:t>
            </a:r>
          </a:p>
        </p:txBody>
      </p:sp>
      <p:sp>
        <p:nvSpPr>
          <p:cNvPr id="35" name="Text Box 34"/>
          <p:cNvSpPr txBox="1"/>
          <p:nvPr/>
        </p:nvSpPr>
        <p:spPr>
          <a:xfrm>
            <a:off x="11059160" y="3429000"/>
            <a:ext cx="995680" cy="829945"/>
          </a:xfrm>
          <a:prstGeom prst="rect">
            <a:avLst/>
          </a:prstGeom>
          <a:noFill/>
        </p:spPr>
        <p:txBody>
          <a:bodyPr wrap="square" rtlCol="0">
            <a:spAutoFit/>
          </a:bodyPr>
          <a:lstStyle/>
          <a:p>
            <a:r>
              <a:rPr lang="en-US" sz="4800" b="1">
                <a:solidFill>
                  <a:srgbClr val="FF0000"/>
                </a:solidFill>
                <a:latin typeface="Calibri" panose="020F0502020204030204" pitchFamily="34" charset="0"/>
                <a:cs typeface="Calibri" panose="020F0502020204030204" pitchFamily="34" charset="0"/>
              </a:rPr>
              <a:t>√</a:t>
            </a:r>
          </a:p>
        </p:txBody>
      </p:sp>
      <p:cxnSp>
        <p:nvCxnSpPr>
          <p:cNvPr id="4" name="Straight Connector 3">
            <a:extLst>
              <a:ext uri="{FF2B5EF4-FFF2-40B4-BE49-F238E27FC236}">
                <a16:creationId xmlns:a16="http://schemas.microsoft.com/office/drawing/2014/main" id="{FA1FF528-1CB5-B52E-E9F7-4BD1F8A26099}"/>
              </a:ext>
            </a:extLst>
          </p:cNvPr>
          <p:cNvCxnSpPr>
            <a:cxnSpLocks/>
          </p:cNvCxnSpPr>
          <p:nvPr/>
        </p:nvCxnSpPr>
        <p:spPr>
          <a:xfrm>
            <a:off x="1992450" y="4093210"/>
            <a:ext cx="101155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9" name="Straight Connector 8">
            <a:extLst>
              <a:ext uri="{FF2B5EF4-FFF2-40B4-BE49-F238E27FC236}">
                <a16:creationId xmlns:a16="http://schemas.microsoft.com/office/drawing/2014/main" id="{B88B882D-30FA-721A-B4A8-32A3CBE7349E}"/>
              </a:ext>
            </a:extLst>
          </p:cNvPr>
          <p:cNvCxnSpPr>
            <a:cxnSpLocks/>
          </p:cNvCxnSpPr>
          <p:nvPr/>
        </p:nvCxnSpPr>
        <p:spPr>
          <a:xfrm>
            <a:off x="5573941" y="4098744"/>
            <a:ext cx="85072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0" name="Straight Connector 9">
            <a:extLst>
              <a:ext uri="{FF2B5EF4-FFF2-40B4-BE49-F238E27FC236}">
                <a16:creationId xmlns:a16="http://schemas.microsoft.com/office/drawing/2014/main" id="{D3EA24BA-F116-DCE4-2694-5CFF8E4339B6}"/>
              </a:ext>
            </a:extLst>
          </p:cNvPr>
          <p:cNvCxnSpPr>
            <a:cxnSpLocks/>
          </p:cNvCxnSpPr>
          <p:nvPr/>
        </p:nvCxnSpPr>
        <p:spPr>
          <a:xfrm flipV="1">
            <a:off x="981985" y="5218068"/>
            <a:ext cx="1010465" cy="19866"/>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26" name="Straight Connector 25">
            <a:extLst>
              <a:ext uri="{FF2B5EF4-FFF2-40B4-BE49-F238E27FC236}">
                <a16:creationId xmlns:a16="http://schemas.microsoft.com/office/drawing/2014/main" id="{C9359766-D1E7-AB64-5A37-6DE9B8787315}"/>
              </a:ext>
            </a:extLst>
          </p:cNvPr>
          <p:cNvCxnSpPr>
            <a:cxnSpLocks/>
          </p:cNvCxnSpPr>
          <p:nvPr/>
        </p:nvCxnSpPr>
        <p:spPr>
          <a:xfrm>
            <a:off x="2903945" y="5218068"/>
            <a:ext cx="136325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39" name="Straight Connector 38">
            <a:extLst>
              <a:ext uri="{FF2B5EF4-FFF2-40B4-BE49-F238E27FC236}">
                <a16:creationId xmlns:a16="http://schemas.microsoft.com/office/drawing/2014/main" id="{CF991D33-C3CB-C51E-6C81-BE74B386935C}"/>
              </a:ext>
            </a:extLst>
          </p:cNvPr>
          <p:cNvCxnSpPr>
            <a:cxnSpLocks/>
          </p:cNvCxnSpPr>
          <p:nvPr/>
        </p:nvCxnSpPr>
        <p:spPr>
          <a:xfrm>
            <a:off x="5670640" y="5880281"/>
            <a:ext cx="175886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42" name="Straight Connector 41">
            <a:extLst>
              <a:ext uri="{FF2B5EF4-FFF2-40B4-BE49-F238E27FC236}">
                <a16:creationId xmlns:a16="http://schemas.microsoft.com/office/drawing/2014/main" id="{E3241BC4-BC69-184E-B82D-B25BEA830D06}"/>
              </a:ext>
            </a:extLst>
          </p:cNvPr>
          <p:cNvCxnSpPr>
            <a:cxnSpLocks/>
          </p:cNvCxnSpPr>
          <p:nvPr/>
        </p:nvCxnSpPr>
        <p:spPr>
          <a:xfrm>
            <a:off x="890270" y="6355534"/>
            <a:ext cx="100203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44" name="Straight Connector 43">
            <a:extLst>
              <a:ext uri="{FF2B5EF4-FFF2-40B4-BE49-F238E27FC236}">
                <a16:creationId xmlns:a16="http://schemas.microsoft.com/office/drawing/2014/main" id="{E052F9CA-B0C4-9FEF-3DB5-BFFC44712BDD}"/>
              </a:ext>
            </a:extLst>
          </p:cNvPr>
          <p:cNvCxnSpPr>
            <a:cxnSpLocks/>
          </p:cNvCxnSpPr>
          <p:nvPr/>
        </p:nvCxnSpPr>
        <p:spPr>
          <a:xfrm>
            <a:off x="2739754" y="6355534"/>
            <a:ext cx="1289141"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46" name="Straight Connector 45">
            <a:extLst>
              <a:ext uri="{FF2B5EF4-FFF2-40B4-BE49-F238E27FC236}">
                <a16:creationId xmlns:a16="http://schemas.microsoft.com/office/drawing/2014/main" id="{6B65D439-A2E9-A9E6-3FF9-4DD3CF2EEBA1}"/>
              </a:ext>
            </a:extLst>
          </p:cNvPr>
          <p:cNvCxnSpPr>
            <a:cxnSpLocks/>
          </p:cNvCxnSpPr>
          <p:nvPr/>
        </p:nvCxnSpPr>
        <p:spPr>
          <a:xfrm>
            <a:off x="3405145" y="5873115"/>
            <a:ext cx="1573710"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48" name="Straight Connector 47">
            <a:extLst>
              <a:ext uri="{FF2B5EF4-FFF2-40B4-BE49-F238E27FC236}">
                <a16:creationId xmlns:a16="http://schemas.microsoft.com/office/drawing/2014/main" id="{56BB688D-9340-756B-45BF-B945EF582165}"/>
              </a:ext>
            </a:extLst>
          </p:cNvPr>
          <p:cNvCxnSpPr>
            <a:cxnSpLocks/>
          </p:cNvCxnSpPr>
          <p:nvPr/>
        </p:nvCxnSpPr>
        <p:spPr>
          <a:xfrm>
            <a:off x="2242095" y="5873115"/>
            <a:ext cx="1087210" cy="7166"/>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52" name="Straight Connector 51">
            <a:extLst>
              <a:ext uri="{FF2B5EF4-FFF2-40B4-BE49-F238E27FC236}">
                <a16:creationId xmlns:a16="http://schemas.microsoft.com/office/drawing/2014/main" id="{F05E2BE7-3EB5-618F-9245-F9C2E3F33E5C}"/>
              </a:ext>
            </a:extLst>
          </p:cNvPr>
          <p:cNvCxnSpPr>
            <a:cxnSpLocks/>
          </p:cNvCxnSpPr>
          <p:nvPr/>
        </p:nvCxnSpPr>
        <p:spPr>
          <a:xfrm flipV="1">
            <a:off x="6754950" y="4686934"/>
            <a:ext cx="1500050" cy="18234"/>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22" presetClass="entr" presetSubtype="8"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22" presetClass="entr" presetSubtype="8"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par>
                                <p:cTn id="41" presetID="22" presetClass="entr" presetSubtype="8"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par>
                                <p:cTn id="49" presetID="22" presetClass="entr" presetSubtype="8"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left)">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left)">
                                      <p:cBhvr>
                                        <p:cTn id="81" dur="500"/>
                                        <p:tgtEl>
                                          <p:spTgt spid="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ipe(left)">
                                      <p:cBhvr>
                                        <p:cTn id="86" dur="500"/>
                                        <p:tgtEl>
                                          <p:spTgt spid="1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wipe(left)">
                                      <p:cBhvr>
                                        <p:cTn id="91" dur="500"/>
                                        <p:tgtEl>
                                          <p:spTgt spid="26"/>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left)">
                                      <p:cBhvr>
                                        <p:cTn id="96" dur="500"/>
                                        <p:tgtEl>
                                          <p:spTgt spid="3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wipe(left)">
                                      <p:cBhvr>
                                        <p:cTn id="101" dur="500"/>
                                        <p:tgtEl>
                                          <p:spTgt spid="42"/>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wipe(left)">
                                      <p:cBhvr>
                                        <p:cTn id="106" dur="500"/>
                                        <p:tgtEl>
                                          <p:spTgt spid="4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ipe(left)">
                                      <p:cBhvr>
                                        <p:cTn id="111" dur="5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48"/>
                                        </p:tgtEl>
                                        <p:attrNameLst>
                                          <p:attrName>style.visibility</p:attrName>
                                        </p:attrNameLst>
                                      </p:cBhvr>
                                      <p:to>
                                        <p:strVal val="visible"/>
                                      </p:to>
                                    </p:set>
                                    <p:animEffect transition="in" filter="wipe(left)">
                                      <p:cBhvr>
                                        <p:cTn id="116" dur="500"/>
                                        <p:tgtEl>
                                          <p:spTgt spid="48"/>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52"/>
                                        </p:tgtEl>
                                        <p:attrNameLst>
                                          <p:attrName>style.visibility</p:attrName>
                                        </p:attrNameLst>
                                      </p:cBhvr>
                                      <p:to>
                                        <p:strVal val="visible"/>
                                      </p:to>
                                    </p:set>
                                    <p:animEffect transition="in" filter="wipe(left)">
                                      <p:cBhvr>
                                        <p:cTn id="12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3" grpId="0"/>
      <p:bldP spid="33" grpId="1"/>
      <p:bldP spid="34" grpId="0"/>
      <p:bldP spid="34" grpId="1"/>
      <p:bldP spid="35" grpId="0"/>
      <p:bldP spid="3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73025"/>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687" y="1061434"/>
            <a:ext cx="11060411"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Write a word or phrase from the box under the correct picture.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pic>
        <p:nvPicPr>
          <p:cNvPr id="9" name="Picture 8"/>
          <p:cNvPicPr>
            <a:picLocks noChangeAspect="1"/>
          </p:cNvPicPr>
          <p:nvPr/>
        </p:nvPicPr>
        <p:blipFill>
          <a:blip r:embed="rId3"/>
          <a:stretch>
            <a:fillRect/>
          </a:stretch>
        </p:blipFill>
        <p:spPr>
          <a:xfrm>
            <a:off x="1452879" y="3105785"/>
            <a:ext cx="4441191" cy="3224847"/>
          </a:xfrm>
          <a:prstGeom prst="rect">
            <a:avLst/>
          </a:prstGeom>
        </p:spPr>
      </p:pic>
      <p:pic>
        <p:nvPicPr>
          <p:cNvPr id="15" name="Picture 14"/>
          <p:cNvPicPr>
            <a:picLocks noChangeAspect="1"/>
          </p:cNvPicPr>
          <p:nvPr/>
        </p:nvPicPr>
        <p:blipFill>
          <a:blip r:embed="rId4"/>
          <a:stretch>
            <a:fillRect/>
          </a:stretch>
        </p:blipFill>
        <p:spPr>
          <a:xfrm>
            <a:off x="6363335" y="3074353"/>
            <a:ext cx="4034790" cy="3224847"/>
          </a:xfrm>
          <a:prstGeom prst="rect">
            <a:avLst/>
          </a:prstGeom>
        </p:spPr>
      </p:pic>
      <p:sp>
        <p:nvSpPr>
          <p:cNvPr id="2" name="Text Box 1"/>
          <p:cNvSpPr txBox="1"/>
          <p:nvPr/>
        </p:nvSpPr>
        <p:spPr>
          <a:xfrm>
            <a:off x="918210" y="1767523"/>
            <a:ext cx="2212975" cy="553085"/>
          </a:xfrm>
          <a:prstGeom prst="rect">
            <a:avLst/>
          </a:prstGeom>
          <a:solidFill>
            <a:srgbClr val="F0F0F0"/>
          </a:solidFill>
        </p:spPr>
        <p:txBody>
          <a:bodyPr wrap="square" rtlCol="0" anchor="t">
            <a:spAutoFit/>
          </a:bodyPr>
          <a:lstStyle/>
          <a:p>
            <a:pPr algn="ctr"/>
            <a:r>
              <a:rPr lang="en-US" sz="3000" dirty="0"/>
              <a:t>liquid water</a:t>
            </a:r>
          </a:p>
        </p:txBody>
      </p:sp>
      <p:sp>
        <p:nvSpPr>
          <p:cNvPr id="7" name="Text Box 6"/>
          <p:cNvSpPr txBox="1"/>
          <p:nvPr/>
        </p:nvSpPr>
        <p:spPr>
          <a:xfrm>
            <a:off x="3344545" y="1767523"/>
            <a:ext cx="2805430" cy="553085"/>
          </a:xfrm>
          <a:prstGeom prst="rect">
            <a:avLst/>
          </a:prstGeom>
          <a:solidFill>
            <a:srgbClr val="F9D949"/>
          </a:solidFill>
        </p:spPr>
        <p:txBody>
          <a:bodyPr wrap="square" rtlCol="0" anchor="t">
            <a:spAutoFit/>
          </a:bodyPr>
          <a:lstStyle/>
          <a:p>
            <a:pPr algn="ctr"/>
            <a:r>
              <a:rPr lang="en-US" sz="3000" dirty="0"/>
              <a:t>flora and fauna</a:t>
            </a:r>
          </a:p>
        </p:txBody>
      </p:sp>
      <p:sp>
        <p:nvSpPr>
          <p:cNvPr id="8" name="Text Box 7"/>
          <p:cNvSpPr txBox="1"/>
          <p:nvPr/>
        </p:nvSpPr>
        <p:spPr>
          <a:xfrm>
            <a:off x="6363335" y="1767523"/>
            <a:ext cx="2181860" cy="553085"/>
          </a:xfrm>
          <a:prstGeom prst="rect">
            <a:avLst/>
          </a:prstGeom>
          <a:solidFill>
            <a:srgbClr val="F0F0F0"/>
          </a:solidFill>
        </p:spPr>
        <p:txBody>
          <a:bodyPr wrap="square" rtlCol="0" anchor="t">
            <a:spAutoFit/>
          </a:bodyPr>
          <a:lstStyle/>
          <a:p>
            <a:pPr algn="ctr"/>
            <a:r>
              <a:rPr lang="en-US" sz="3000" dirty="0"/>
              <a:t>Solar System</a:t>
            </a:r>
          </a:p>
        </p:txBody>
      </p:sp>
      <p:sp>
        <p:nvSpPr>
          <p:cNvPr id="13" name="Text Box 12"/>
          <p:cNvSpPr txBox="1"/>
          <p:nvPr/>
        </p:nvSpPr>
        <p:spPr>
          <a:xfrm>
            <a:off x="8758555" y="1767523"/>
            <a:ext cx="1997710" cy="553085"/>
          </a:xfrm>
          <a:prstGeom prst="rect">
            <a:avLst/>
          </a:prstGeom>
          <a:solidFill>
            <a:srgbClr val="F9D949"/>
          </a:solidFill>
        </p:spPr>
        <p:txBody>
          <a:bodyPr wrap="square" rtlCol="0" anchor="t">
            <a:spAutoFit/>
          </a:bodyPr>
          <a:lstStyle/>
          <a:p>
            <a:pPr algn="ctr"/>
            <a:r>
              <a:rPr lang="en-US" sz="3000" dirty="0"/>
              <a:t>landforms</a:t>
            </a:r>
          </a:p>
        </p:txBody>
      </p:sp>
      <p:sp>
        <p:nvSpPr>
          <p:cNvPr id="14" name="Text Box 13"/>
          <p:cNvSpPr txBox="1"/>
          <p:nvPr/>
        </p:nvSpPr>
        <p:spPr>
          <a:xfrm>
            <a:off x="3001010" y="2420938"/>
            <a:ext cx="2240915" cy="553085"/>
          </a:xfrm>
          <a:prstGeom prst="rect">
            <a:avLst/>
          </a:prstGeom>
          <a:solidFill>
            <a:srgbClr val="F0F0F0"/>
          </a:solidFill>
        </p:spPr>
        <p:txBody>
          <a:bodyPr wrap="square" rtlCol="0" anchor="t">
            <a:spAutoFit/>
          </a:bodyPr>
          <a:lstStyle/>
          <a:p>
            <a:pPr algn="ctr"/>
            <a:r>
              <a:rPr lang="en-US" sz="3000" dirty="0"/>
              <a:t>water bodies</a:t>
            </a:r>
          </a:p>
        </p:txBody>
      </p:sp>
      <p:sp>
        <p:nvSpPr>
          <p:cNvPr id="5" name="Text Box 4"/>
          <p:cNvSpPr txBox="1"/>
          <p:nvPr/>
        </p:nvSpPr>
        <p:spPr>
          <a:xfrm>
            <a:off x="5894070" y="2420938"/>
            <a:ext cx="2361565" cy="553085"/>
          </a:xfrm>
          <a:prstGeom prst="rect">
            <a:avLst/>
          </a:prstGeom>
          <a:solidFill>
            <a:srgbClr val="F9D949"/>
          </a:solidFill>
        </p:spPr>
        <p:txBody>
          <a:bodyPr wrap="square" rtlCol="0" anchor="t">
            <a:spAutoFit/>
          </a:bodyPr>
          <a:lstStyle/>
          <a:p>
            <a:pPr algn="ctr"/>
            <a:r>
              <a:rPr lang="en-US" sz="3000" dirty="0"/>
              <a:t>outer space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445833 0.0461111 L -0.586875 0.576389 " pathEditMode="relative" rAng="0" ptsTypes="">
                                      <p:cBhvr>
                                        <p:cTn id="6" dur="2000" fill="hold"/>
                                        <p:tgtEl>
                                          <p:spTgt spid="13"/>
                                        </p:tgtEl>
                                        <p:attrNameLst>
                                          <p:attrName>ppt_x</p:attrName>
                                          <p:attrName>ppt_y</p:attrName>
                                        </p:attrNameLst>
                                      </p:cBhvr>
                                      <p:rCtr x="-27100" y="2520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438021 0.044537 L 0.284271 0.588889 " pathEditMode="relative" rAng="0" ptsTypes="">
                                      <p:cBhvr>
                                        <p:cTn id="10" dur="2000" fill="hold"/>
                                        <p:tgtEl>
                                          <p:spTgt spid="7"/>
                                        </p:tgtEl>
                                        <p:attrNameLst>
                                          <p:attrName>ppt_x</p:attrName>
                                          <p:attrName>ppt_y</p:attrName>
                                        </p:attrNameLst>
                                      </p:cBhvr>
                                      <p:rCtr x="-27100" y="26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31687" y="3164840"/>
            <a:ext cx="4300122" cy="3286760"/>
          </a:xfrm>
          <a:prstGeom prst="rect">
            <a:avLst/>
          </a:prstGeom>
        </p:spPr>
      </p:pic>
      <p:pic>
        <p:nvPicPr>
          <p:cNvPr id="6" name="Content Placeholder 5"/>
          <p:cNvPicPr>
            <a:picLocks noGrp="1" noChangeAspect="1"/>
          </p:cNvPicPr>
          <p:nvPr>
            <p:ph idx="1"/>
          </p:nvPr>
        </p:nvPicPr>
        <p:blipFill>
          <a:blip r:embed="rId4"/>
          <a:stretch>
            <a:fillRect/>
          </a:stretch>
        </p:blipFill>
        <p:spPr>
          <a:xfrm>
            <a:off x="6280785" y="3247390"/>
            <a:ext cx="4475480" cy="3204210"/>
          </a:xfrm>
          <a:prstGeom prst="rect">
            <a:avLst/>
          </a:prstGeom>
        </p:spPr>
      </p:pic>
      <p:grpSp>
        <p:nvGrpSpPr>
          <p:cNvPr id="21" name="Group 20"/>
          <p:cNvGrpSpPr/>
          <p:nvPr/>
        </p:nvGrpSpPr>
        <p:grpSpPr>
          <a:xfrm>
            <a:off x="-1172" y="-73025"/>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 name="Text Box 1"/>
          <p:cNvSpPr txBox="1"/>
          <p:nvPr/>
        </p:nvSpPr>
        <p:spPr>
          <a:xfrm>
            <a:off x="918210" y="1767523"/>
            <a:ext cx="2212975" cy="553085"/>
          </a:xfrm>
          <a:prstGeom prst="rect">
            <a:avLst/>
          </a:prstGeom>
          <a:solidFill>
            <a:srgbClr val="F0F0F0"/>
          </a:solidFill>
        </p:spPr>
        <p:txBody>
          <a:bodyPr wrap="square" rtlCol="0" anchor="t">
            <a:spAutoFit/>
          </a:bodyPr>
          <a:lstStyle/>
          <a:p>
            <a:pPr algn="ctr"/>
            <a:r>
              <a:rPr lang="en-US" sz="3000" dirty="0"/>
              <a:t>liquid water</a:t>
            </a:r>
          </a:p>
        </p:txBody>
      </p:sp>
      <p:sp>
        <p:nvSpPr>
          <p:cNvPr id="7" name="Text Box 6"/>
          <p:cNvSpPr txBox="1"/>
          <p:nvPr/>
        </p:nvSpPr>
        <p:spPr>
          <a:xfrm>
            <a:off x="3344545" y="1767523"/>
            <a:ext cx="2805430" cy="553085"/>
          </a:xfrm>
          <a:prstGeom prst="rect">
            <a:avLst/>
          </a:prstGeom>
          <a:solidFill>
            <a:srgbClr val="F9D949"/>
          </a:solidFill>
        </p:spPr>
        <p:txBody>
          <a:bodyPr wrap="square" rtlCol="0" anchor="t">
            <a:spAutoFit/>
          </a:bodyPr>
          <a:lstStyle/>
          <a:p>
            <a:pPr algn="ctr"/>
            <a:r>
              <a:rPr lang="en-US" sz="3000" dirty="0"/>
              <a:t>flora and fauna</a:t>
            </a:r>
          </a:p>
        </p:txBody>
      </p:sp>
      <p:sp>
        <p:nvSpPr>
          <p:cNvPr id="8" name="Text Box 7"/>
          <p:cNvSpPr txBox="1"/>
          <p:nvPr/>
        </p:nvSpPr>
        <p:spPr>
          <a:xfrm>
            <a:off x="6363335" y="1767523"/>
            <a:ext cx="2181860" cy="553085"/>
          </a:xfrm>
          <a:prstGeom prst="rect">
            <a:avLst/>
          </a:prstGeom>
          <a:solidFill>
            <a:srgbClr val="F0F0F0"/>
          </a:solidFill>
        </p:spPr>
        <p:txBody>
          <a:bodyPr wrap="square" rtlCol="0" anchor="t">
            <a:spAutoFit/>
          </a:bodyPr>
          <a:lstStyle/>
          <a:p>
            <a:pPr algn="ctr"/>
            <a:r>
              <a:rPr lang="en-US" sz="3000" dirty="0"/>
              <a:t>Solar System</a:t>
            </a:r>
          </a:p>
        </p:txBody>
      </p:sp>
      <p:sp>
        <p:nvSpPr>
          <p:cNvPr id="13" name="Text Box 12"/>
          <p:cNvSpPr txBox="1"/>
          <p:nvPr/>
        </p:nvSpPr>
        <p:spPr>
          <a:xfrm>
            <a:off x="8758555" y="1767523"/>
            <a:ext cx="1997710" cy="553085"/>
          </a:xfrm>
          <a:prstGeom prst="rect">
            <a:avLst/>
          </a:prstGeom>
          <a:solidFill>
            <a:srgbClr val="F9D949"/>
          </a:solidFill>
        </p:spPr>
        <p:txBody>
          <a:bodyPr wrap="square" rtlCol="0" anchor="t">
            <a:spAutoFit/>
          </a:bodyPr>
          <a:lstStyle/>
          <a:p>
            <a:pPr algn="ctr"/>
            <a:r>
              <a:rPr lang="en-US" sz="3000" dirty="0"/>
              <a:t>landforms</a:t>
            </a:r>
          </a:p>
        </p:txBody>
      </p:sp>
      <p:sp>
        <p:nvSpPr>
          <p:cNvPr id="14" name="Text Box 13"/>
          <p:cNvSpPr txBox="1"/>
          <p:nvPr/>
        </p:nvSpPr>
        <p:spPr>
          <a:xfrm>
            <a:off x="3001010" y="2420938"/>
            <a:ext cx="2240915" cy="553085"/>
          </a:xfrm>
          <a:prstGeom prst="rect">
            <a:avLst/>
          </a:prstGeom>
          <a:solidFill>
            <a:srgbClr val="F0F0F0"/>
          </a:solidFill>
        </p:spPr>
        <p:txBody>
          <a:bodyPr wrap="square" rtlCol="0" anchor="t">
            <a:spAutoFit/>
          </a:bodyPr>
          <a:lstStyle/>
          <a:p>
            <a:pPr algn="ctr"/>
            <a:r>
              <a:rPr lang="en-US" sz="3000" dirty="0"/>
              <a:t>water bodies</a:t>
            </a:r>
          </a:p>
        </p:txBody>
      </p:sp>
      <p:sp>
        <p:nvSpPr>
          <p:cNvPr id="5" name="Text Box 4"/>
          <p:cNvSpPr txBox="1"/>
          <p:nvPr/>
        </p:nvSpPr>
        <p:spPr>
          <a:xfrm>
            <a:off x="5894070" y="2420938"/>
            <a:ext cx="2361565" cy="553085"/>
          </a:xfrm>
          <a:prstGeom prst="rect">
            <a:avLst/>
          </a:prstGeom>
          <a:solidFill>
            <a:srgbClr val="F9D949"/>
          </a:solidFill>
        </p:spPr>
        <p:txBody>
          <a:bodyPr wrap="square" rtlCol="0" anchor="t">
            <a:spAutoFit/>
          </a:bodyPr>
          <a:lstStyle/>
          <a:p>
            <a:pPr algn="ctr"/>
            <a:r>
              <a:rPr lang="en-US" sz="3000" dirty="0"/>
              <a:t>outer space</a:t>
            </a:r>
          </a:p>
        </p:txBody>
      </p:sp>
      <p:sp>
        <p:nvSpPr>
          <p:cNvPr id="18" name="Text Box 17"/>
          <p:cNvSpPr txBox="1"/>
          <p:nvPr/>
        </p:nvSpPr>
        <p:spPr>
          <a:xfrm>
            <a:off x="8464550" y="5655310"/>
            <a:ext cx="4073525" cy="377825"/>
          </a:xfrm>
          <a:prstGeom prst="rect">
            <a:avLst/>
          </a:prstGeom>
          <a:noFill/>
        </p:spPr>
        <p:txBody>
          <a:bodyPr wrap="square" rtlCol="0">
            <a:noAutofit/>
          </a:bodyPr>
          <a:lstStyle/>
          <a:p>
            <a:endParaRPr lang="en-US"/>
          </a:p>
        </p:txBody>
      </p:sp>
      <p:sp>
        <p:nvSpPr>
          <p:cNvPr id="4" name="TextBox 3">
            <a:extLst>
              <a:ext uri="{FF2B5EF4-FFF2-40B4-BE49-F238E27FC236}">
                <a16:creationId xmlns:a16="http://schemas.microsoft.com/office/drawing/2014/main" id="{B6A87410-77CE-CED4-6317-55FD7D2877C3}"/>
              </a:ext>
            </a:extLst>
          </p:cNvPr>
          <p:cNvSpPr txBox="1"/>
          <p:nvPr/>
        </p:nvSpPr>
        <p:spPr>
          <a:xfrm>
            <a:off x="1131687" y="1061434"/>
            <a:ext cx="11060411"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Write a word or phrase from the box under the correct picture.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445833 0.0459259 L 0.103958 0.584167 " pathEditMode="relative" rAng="0" ptsTypes="">
                                      <p:cBhvr>
                                        <p:cTn id="6" dur="2000" fill="hold"/>
                                        <p:tgtEl>
                                          <p:spTgt spid="2"/>
                                        </p:tgtEl>
                                        <p:attrNameLst>
                                          <p:attrName>ppt_x</p:attrName>
                                          <p:attrName>ppt_y</p:attrName>
                                        </p:attrNameLst>
                                      </p:cBhvr>
                                      <p:rCtr x="7700" y="2580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445833 0.0442593 L 0.112135 0.461574 " pathEditMode="relative" rAng="0" ptsTypes="">
                                      <p:cBhvr>
                                        <p:cTn id="10" dur="2000" fill="hold"/>
                                        <p:tgtEl>
                                          <p:spTgt spid="5"/>
                                        </p:tgtEl>
                                        <p:attrNameLst>
                                          <p:attrName>ppt_x</p:attrName>
                                          <p:attrName>ppt_y</p:attrName>
                                        </p:attrNameLst>
                                      </p:cBhvr>
                                      <p:rCtr x="7900" y="19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40511" y="3049280"/>
            <a:ext cx="5366687" cy="3743726"/>
          </a:xfrm>
          <a:prstGeom prst="rect">
            <a:avLst/>
          </a:prstGeom>
        </p:spPr>
      </p:pic>
      <p:pic>
        <p:nvPicPr>
          <p:cNvPr id="19" name="Picture 18"/>
          <p:cNvPicPr>
            <a:picLocks noChangeAspect="1"/>
          </p:cNvPicPr>
          <p:nvPr/>
        </p:nvPicPr>
        <p:blipFill>
          <a:blip r:embed="rId4"/>
          <a:stretch>
            <a:fillRect/>
          </a:stretch>
        </p:blipFill>
        <p:spPr>
          <a:xfrm>
            <a:off x="6635160" y="3072877"/>
            <a:ext cx="5213350" cy="3650461"/>
          </a:xfrm>
          <a:prstGeom prst="rect">
            <a:avLst/>
          </a:prstGeom>
        </p:spPr>
      </p:pic>
      <p:grpSp>
        <p:nvGrpSpPr>
          <p:cNvPr id="21" name="Group 20"/>
          <p:cNvGrpSpPr/>
          <p:nvPr/>
        </p:nvGrpSpPr>
        <p:grpSpPr>
          <a:xfrm>
            <a:off x="98" y="24766"/>
            <a:ext cx="12192000" cy="691324"/>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209590" y="6975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16" name="Rounded Rectangle 15"/>
          <p:cNvSpPr/>
          <p:nvPr/>
        </p:nvSpPr>
        <p:spPr>
          <a:xfrm>
            <a:off x="468389" y="76295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21175" y="660878"/>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 name="Text Box 1"/>
          <p:cNvSpPr txBox="1"/>
          <p:nvPr/>
        </p:nvSpPr>
        <p:spPr>
          <a:xfrm>
            <a:off x="918210" y="1526915"/>
            <a:ext cx="2212975" cy="553085"/>
          </a:xfrm>
          <a:prstGeom prst="rect">
            <a:avLst/>
          </a:prstGeom>
          <a:solidFill>
            <a:srgbClr val="F0F0F0"/>
          </a:solidFill>
        </p:spPr>
        <p:txBody>
          <a:bodyPr wrap="square" rtlCol="0" anchor="t">
            <a:spAutoFit/>
          </a:bodyPr>
          <a:lstStyle/>
          <a:p>
            <a:pPr algn="ctr"/>
            <a:r>
              <a:rPr lang="en-US" sz="3000" dirty="0"/>
              <a:t>liquid water</a:t>
            </a:r>
          </a:p>
        </p:txBody>
      </p:sp>
      <p:sp>
        <p:nvSpPr>
          <p:cNvPr id="7" name="Text Box 6"/>
          <p:cNvSpPr txBox="1"/>
          <p:nvPr/>
        </p:nvSpPr>
        <p:spPr>
          <a:xfrm>
            <a:off x="3344545" y="1560830"/>
            <a:ext cx="2805430" cy="553085"/>
          </a:xfrm>
          <a:prstGeom prst="rect">
            <a:avLst/>
          </a:prstGeom>
          <a:solidFill>
            <a:srgbClr val="F9D949"/>
          </a:solidFill>
        </p:spPr>
        <p:txBody>
          <a:bodyPr wrap="square" rtlCol="0" anchor="t">
            <a:spAutoFit/>
          </a:bodyPr>
          <a:lstStyle/>
          <a:p>
            <a:pPr algn="ctr"/>
            <a:r>
              <a:rPr lang="en-US" sz="3000" dirty="0"/>
              <a:t>flora and fauna</a:t>
            </a:r>
          </a:p>
        </p:txBody>
      </p:sp>
      <p:sp>
        <p:nvSpPr>
          <p:cNvPr id="8" name="Text Box 7"/>
          <p:cNvSpPr txBox="1"/>
          <p:nvPr/>
        </p:nvSpPr>
        <p:spPr>
          <a:xfrm>
            <a:off x="6363335" y="1550513"/>
            <a:ext cx="2181860" cy="553085"/>
          </a:xfrm>
          <a:prstGeom prst="rect">
            <a:avLst/>
          </a:prstGeom>
          <a:solidFill>
            <a:srgbClr val="F0F0F0"/>
          </a:solidFill>
        </p:spPr>
        <p:txBody>
          <a:bodyPr wrap="square" rtlCol="0" anchor="t">
            <a:spAutoFit/>
          </a:bodyPr>
          <a:lstStyle/>
          <a:p>
            <a:pPr algn="ctr"/>
            <a:r>
              <a:rPr lang="en-US" sz="3000" dirty="0"/>
              <a:t>Solar System</a:t>
            </a:r>
          </a:p>
        </p:txBody>
      </p:sp>
      <p:sp>
        <p:nvSpPr>
          <p:cNvPr id="13" name="Text Box 12"/>
          <p:cNvSpPr txBox="1"/>
          <p:nvPr/>
        </p:nvSpPr>
        <p:spPr>
          <a:xfrm>
            <a:off x="8758555" y="1526914"/>
            <a:ext cx="1997710" cy="553085"/>
          </a:xfrm>
          <a:prstGeom prst="rect">
            <a:avLst/>
          </a:prstGeom>
          <a:solidFill>
            <a:srgbClr val="F9D949"/>
          </a:solidFill>
        </p:spPr>
        <p:txBody>
          <a:bodyPr wrap="square" rtlCol="0" anchor="t">
            <a:spAutoFit/>
          </a:bodyPr>
          <a:lstStyle/>
          <a:p>
            <a:pPr algn="ctr"/>
            <a:r>
              <a:rPr lang="en-US" sz="3000" dirty="0"/>
              <a:t>landforms</a:t>
            </a:r>
          </a:p>
        </p:txBody>
      </p:sp>
      <p:sp>
        <p:nvSpPr>
          <p:cNvPr id="14" name="Text Box 13"/>
          <p:cNvSpPr txBox="1"/>
          <p:nvPr/>
        </p:nvSpPr>
        <p:spPr>
          <a:xfrm>
            <a:off x="2848610" y="2307260"/>
            <a:ext cx="2240915" cy="553085"/>
          </a:xfrm>
          <a:prstGeom prst="rect">
            <a:avLst/>
          </a:prstGeom>
          <a:solidFill>
            <a:srgbClr val="F0F0F0"/>
          </a:solidFill>
        </p:spPr>
        <p:txBody>
          <a:bodyPr wrap="square" rtlCol="0" anchor="t">
            <a:spAutoFit/>
          </a:bodyPr>
          <a:lstStyle/>
          <a:p>
            <a:pPr algn="ctr"/>
            <a:r>
              <a:rPr lang="en-US" sz="3000" dirty="0"/>
              <a:t>water bodies</a:t>
            </a:r>
          </a:p>
        </p:txBody>
      </p:sp>
      <p:sp>
        <p:nvSpPr>
          <p:cNvPr id="5" name="Text Box 4"/>
          <p:cNvSpPr txBox="1"/>
          <p:nvPr/>
        </p:nvSpPr>
        <p:spPr>
          <a:xfrm>
            <a:off x="6007198" y="2268934"/>
            <a:ext cx="2361565" cy="553085"/>
          </a:xfrm>
          <a:prstGeom prst="rect">
            <a:avLst/>
          </a:prstGeom>
          <a:solidFill>
            <a:srgbClr val="F9D949"/>
          </a:solidFill>
        </p:spPr>
        <p:txBody>
          <a:bodyPr wrap="square" rtlCol="0" anchor="t">
            <a:spAutoFit/>
          </a:bodyPr>
          <a:lstStyle/>
          <a:p>
            <a:pPr algn="ctr"/>
            <a:r>
              <a:rPr lang="en-US" sz="3000" dirty="0"/>
              <a:t>outer space</a:t>
            </a:r>
          </a:p>
        </p:txBody>
      </p:sp>
      <p:sp>
        <p:nvSpPr>
          <p:cNvPr id="18" name="Text Box 17"/>
          <p:cNvSpPr txBox="1"/>
          <p:nvPr/>
        </p:nvSpPr>
        <p:spPr>
          <a:xfrm>
            <a:off x="8464550" y="5655310"/>
            <a:ext cx="4073525" cy="377825"/>
          </a:xfrm>
          <a:prstGeom prst="rect">
            <a:avLst/>
          </a:prstGeom>
          <a:noFill/>
        </p:spPr>
        <p:txBody>
          <a:bodyPr wrap="square" rtlCol="0">
            <a:noAutofit/>
          </a:bodyPr>
          <a:lstStyle/>
          <a:p>
            <a:endParaRPr lang="en-US"/>
          </a:p>
        </p:txBody>
      </p:sp>
      <p:sp>
        <p:nvSpPr>
          <p:cNvPr id="3" name="TextBox 2">
            <a:extLst>
              <a:ext uri="{FF2B5EF4-FFF2-40B4-BE49-F238E27FC236}">
                <a16:creationId xmlns:a16="http://schemas.microsoft.com/office/drawing/2014/main" id="{225E1A53-F57E-51F3-9FBB-D4405B95E881}"/>
              </a:ext>
            </a:extLst>
          </p:cNvPr>
          <p:cNvSpPr txBox="1"/>
          <p:nvPr/>
        </p:nvSpPr>
        <p:spPr>
          <a:xfrm>
            <a:off x="1104955" y="716090"/>
            <a:ext cx="11060411"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Write a word or phrase from the box under the correct picture.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08 0.03472 L -0.05052 0.56343 " pathEditMode="relative" rAng="0" ptsTypes="AA">
                                      <p:cBhvr>
                                        <p:cTn id="6" dur="2000" fill="hold"/>
                                        <p:tgtEl>
                                          <p:spTgt spid="14"/>
                                        </p:tgtEl>
                                        <p:attrNameLst>
                                          <p:attrName>ppt_x</p:attrName>
                                          <p:attrName>ppt_y</p:attrName>
                                        </p:attrNameLst>
                                      </p:cBhvr>
                                      <p:rCtr x="-2422" y="26435"/>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209 0.03472 L 0.15208 0.58263 " pathEditMode="relative" rAng="0" ptsTypes="AA">
                                      <p:cBhvr>
                                        <p:cTn id="10" dur="2000" fill="hold"/>
                                        <p:tgtEl>
                                          <p:spTgt spid="8"/>
                                        </p:tgtEl>
                                        <p:attrNameLst>
                                          <p:attrName>ppt_x</p:attrName>
                                          <p:attrName>ppt_y</p:attrName>
                                        </p:attrNameLst>
                                      </p:cBhvr>
                                      <p:rCtr x="7708" y="273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4"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61720" y="837565"/>
            <a:ext cx="10888345" cy="646331"/>
          </a:xfrm>
          <a:prstGeom prst="rect">
            <a:avLst/>
          </a:prstGeom>
          <a:noFill/>
          <a:effectLst/>
        </p:spPr>
        <p:txBody>
          <a:bodyPr wrap="square" rtlCol="0">
            <a:spAutoFit/>
          </a:bodyPr>
          <a:lstStyle/>
          <a:p>
            <a:pPr algn="just"/>
            <a:r>
              <a:rPr lang="en-US" sz="3600" b="1" dirty="0">
                <a:effectLst>
                  <a:glow rad="88900">
                    <a:schemeClr val="bg1"/>
                  </a:glow>
                </a:effectLst>
                <a:cs typeface="Arial" panose="020B0604020202020204" pitchFamily="34" charset="0"/>
                <a:sym typeface="+mn-ea"/>
              </a:rPr>
              <a:t>Complete each sentence with a word or phrase from 3.</a:t>
            </a:r>
          </a:p>
        </p:txBody>
      </p:sp>
      <p:sp>
        <p:nvSpPr>
          <p:cNvPr id="16" name="Rounded Rectangle 15"/>
          <p:cNvSpPr/>
          <p:nvPr/>
        </p:nvSpPr>
        <p:spPr>
          <a:xfrm>
            <a:off x="578103" y="90191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79927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 name="Text Box 3"/>
          <p:cNvSpPr txBox="1"/>
          <p:nvPr/>
        </p:nvSpPr>
        <p:spPr>
          <a:xfrm>
            <a:off x="540385" y="192405"/>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p>
        </p:txBody>
      </p:sp>
      <p:sp>
        <p:nvSpPr>
          <p:cNvPr id="7" name="Text Box 6"/>
          <p:cNvSpPr txBox="1"/>
          <p:nvPr/>
        </p:nvSpPr>
        <p:spPr>
          <a:xfrm>
            <a:off x="539114" y="1527036"/>
            <a:ext cx="11410948" cy="1200329"/>
          </a:xfrm>
          <a:prstGeom prst="rect">
            <a:avLst/>
          </a:prstGeom>
          <a:solidFill>
            <a:srgbClr val="4E6E80"/>
          </a:solidFill>
        </p:spPr>
        <p:txBody>
          <a:bodyPr wrap="square" rtlCol="0" anchor="t">
            <a:spAutoFit/>
          </a:bodyPr>
          <a:lstStyle/>
          <a:p>
            <a:pPr algn="just"/>
            <a:r>
              <a:rPr lang="en-US" sz="3600" dirty="0">
                <a:solidFill>
                  <a:schemeClr val="bg1"/>
                </a:solidFill>
              </a:rPr>
              <a:t>1. _______________ refer to the plants and animals of a particular place.</a:t>
            </a:r>
          </a:p>
        </p:txBody>
      </p:sp>
      <p:sp>
        <p:nvSpPr>
          <p:cNvPr id="14" name="Text Box 13"/>
          <p:cNvSpPr txBox="1"/>
          <p:nvPr/>
        </p:nvSpPr>
        <p:spPr>
          <a:xfrm>
            <a:off x="539114" y="2727365"/>
            <a:ext cx="11410948" cy="1200329"/>
          </a:xfrm>
          <a:prstGeom prst="rect">
            <a:avLst/>
          </a:prstGeom>
          <a:solidFill>
            <a:srgbClr val="F9DBBB"/>
          </a:solidFill>
        </p:spPr>
        <p:txBody>
          <a:bodyPr wrap="square" rtlCol="0" anchor="t">
            <a:spAutoFit/>
          </a:bodyPr>
          <a:lstStyle/>
          <a:p>
            <a:pPr algn="just"/>
            <a:r>
              <a:rPr lang="en-US" sz="3600" dirty="0">
                <a:solidFill>
                  <a:schemeClr val="tx1"/>
                </a:solidFill>
              </a:rPr>
              <a:t>2. Oceans, seas, rivers, and lakes are different types of _____________ on Earth.</a:t>
            </a:r>
          </a:p>
        </p:txBody>
      </p:sp>
      <p:sp>
        <p:nvSpPr>
          <p:cNvPr id="19" name="Text Box 18"/>
          <p:cNvSpPr txBox="1"/>
          <p:nvPr/>
        </p:nvSpPr>
        <p:spPr>
          <a:xfrm>
            <a:off x="539114" y="3902798"/>
            <a:ext cx="11410950" cy="646331"/>
          </a:xfrm>
          <a:prstGeom prst="rect">
            <a:avLst/>
          </a:prstGeom>
          <a:solidFill>
            <a:srgbClr val="4E6E80"/>
          </a:solidFill>
        </p:spPr>
        <p:txBody>
          <a:bodyPr wrap="square" rtlCol="0" anchor="t">
            <a:spAutoFit/>
          </a:bodyPr>
          <a:lstStyle/>
          <a:p>
            <a:r>
              <a:rPr lang="en-US" sz="3600" dirty="0">
                <a:solidFill>
                  <a:schemeClr val="bg1"/>
                </a:solidFill>
              </a:rPr>
              <a:t>3. There are eight planets in the ____________.</a:t>
            </a:r>
          </a:p>
        </p:txBody>
      </p:sp>
      <p:sp>
        <p:nvSpPr>
          <p:cNvPr id="20" name="Text Box 19"/>
          <p:cNvSpPr txBox="1"/>
          <p:nvPr/>
        </p:nvSpPr>
        <p:spPr>
          <a:xfrm>
            <a:off x="539114" y="4536936"/>
            <a:ext cx="11410951" cy="1200329"/>
          </a:xfrm>
          <a:prstGeom prst="rect">
            <a:avLst/>
          </a:prstGeom>
          <a:solidFill>
            <a:srgbClr val="F9DBBB"/>
          </a:solidFill>
        </p:spPr>
        <p:txBody>
          <a:bodyPr wrap="square" rtlCol="0" anchor="t">
            <a:spAutoFit/>
          </a:bodyPr>
          <a:lstStyle/>
          <a:p>
            <a:pPr algn="just"/>
            <a:r>
              <a:rPr lang="en-US" sz="3600" dirty="0">
                <a:solidFill>
                  <a:schemeClr val="tx1"/>
                </a:solidFill>
              </a:rPr>
              <a:t>4. The Soviet Union launched Sputnik 1 into</a:t>
            </a:r>
            <a:r>
              <a:rPr lang="en-US" sz="3600" dirty="0"/>
              <a:t> ___</a:t>
            </a:r>
            <a:r>
              <a:rPr lang="en-US" sz="3600" dirty="0">
                <a:solidFill>
                  <a:schemeClr val="tx1"/>
                </a:solidFill>
              </a:rPr>
              <a:t>_________ in 1957.</a:t>
            </a:r>
          </a:p>
        </p:txBody>
      </p:sp>
      <p:sp>
        <p:nvSpPr>
          <p:cNvPr id="21" name="Text Box 20"/>
          <p:cNvSpPr txBox="1"/>
          <p:nvPr/>
        </p:nvSpPr>
        <p:spPr>
          <a:xfrm>
            <a:off x="539113" y="5657671"/>
            <a:ext cx="11410949" cy="1200329"/>
          </a:xfrm>
          <a:prstGeom prst="rect">
            <a:avLst/>
          </a:prstGeom>
          <a:solidFill>
            <a:srgbClr val="4E6E80"/>
          </a:solidFill>
        </p:spPr>
        <p:txBody>
          <a:bodyPr wrap="square" rtlCol="0" anchor="t">
            <a:spAutoFit/>
          </a:bodyPr>
          <a:lstStyle/>
          <a:p>
            <a:pPr algn="just"/>
            <a:r>
              <a:rPr lang="en-US" sz="3600" dirty="0">
                <a:solidFill>
                  <a:schemeClr val="bg1"/>
                </a:solidFill>
              </a:rPr>
              <a:t>5. Some examples of __________ include mountains, grassland, and deserts.</a:t>
            </a:r>
          </a:p>
        </p:txBody>
      </p:sp>
      <p:sp>
        <p:nvSpPr>
          <p:cNvPr id="22" name="Text Box 21"/>
          <p:cNvSpPr txBox="1"/>
          <p:nvPr/>
        </p:nvSpPr>
        <p:spPr>
          <a:xfrm>
            <a:off x="1188041" y="1440658"/>
            <a:ext cx="3546112"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Flora and fauna   </a:t>
            </a:r>
          </a:p>
        </p:txBody>
      </p:sp>
      <p:sp>
        <p:nvSpPr>
          <p:cNvPr id="23" name="Text Box 22"/>
          <p:cNvSpPr txBox="1"/>
          <p:nvPr/>
        </p:nvSpPr>
        <p:spPr>
          <a:xfrm>
            <a:off x="6636385" y="3855979"/>
            <a:ext cx="293663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solar system</a:t>
            </a:r>
          </a:p>
        </p:txBody>
      </p:sp>
      <p:sp>
        <p:nvSpPr>
          <p:cNvPr id="24" name="Text Box 23"/>
          <p:cNvSpPr txBox="1"/>
          <p:nvPr/>
        </p:nvSpPr>
        <p:spPr>
          <a:xfrm>
            <a:off x="9113893" y="4443823"/>
            <a:ext cx="3295296"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outer space</a:t>
            </a:r>
          </a:p>
        </p:txBody>
      </p:sp>
      <p:sp>
        <p:nvSpPr>
          <p:cNvPr id="25" name="Text Box 24"/>
          <p:cNvSpPr txBox="1"/>
          <p:nvPr/>
        </p:nvSpPr>
        <p:spPr>
          <a:xfrm>
            <a:off x="5451231" y="5597642"/>
            <a:ext cx="293663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landforms</a:t>
            </a:r>
          </a:p>
        </p:txBody>
      </p:sp>
      <p:sp>
        <p:nvSpPr>
          <p:cNvPr id="29" name="Text Box 28"/>
          <p:cNvSpPr txBox="1"/>
          <p:nvPr/>
        </p:nvSpPr>
        <p:spPr>
          <a:xfrm>
            <a:off x="577850" y="3225957"/>
            <a:ext cx="4156303"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water bodies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1"/>
                                          </p:val>
                                        </p:tav>
                                        <p:tav tm="100000">
                                          <p:val>
                                            <p:strVal val="#ppt_x"/>
                                          </p:val>
                                        </p:tav>
                                      </p:tavLst>
                                    </p:anim>
                                    <p:anim calcmode="lin" valueType="num">
                                      <p:cBhvr>
                                        <p:cTn id="9" dur="1000" fill="hold"/>
                                        <p:tgtEl>
                                          <p:spTgt spid="7"/>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10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1"/>
                                          </p:val>
                                        </p:tav>
                                        <p:tav tm="100000">
                                          <p:val>
                                            <p:strVal val="#ppt_x"/>
                                          </p:val>
                                        </p:tav>
                                      </p:tavLst>
                                    </p:anim>
                                    <p:anim calcmode="lin" valueType="num">
                                      <p:cBhvr>
                                        <p:cTn id="14" dur="1000" fill="hold"/>
                                        <p:tgtEl>
                                          <p:spTgt spid="14"/>
                                        </p:tgtEl>
                                        <p:attrNameLst>
                                          <p:attrName>ppt_y</p:attrName>
                                        </p:attrNameLst>
                                      </p:cBhvr>
                                      <p:tavLst>
                                        <p:tav tm="0">
                                          <p:val>
                                            <p:strVal val="#ppt_y"/>
                                          </p:val>
                                        </p:tav>
                                        <p:tav tm="100000">
                                          <p:val>
                                            <p:strVal val="#ppt_y"/>
                                          </p:val>
                                        </p:tav>
                                      </p:tavLst>
                                    </p:anim>
                                  </p:childTnLst>
                                </p:cTn>
                              </p:par>
                              <p:par>
                                <p:cTn id="15" presetID="40" presetClass="entr" presetSubtype="0" fill="hold" grpId="0" nodeType="withEffect">
                                  <p:stCondLst>
                                    <p:cond delay="2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1"/>
                                          </p:val>
                                        </p:tav>
                                        <p:tav tm="100000">
                                          <p:val>
                                            <p:strVal val="#ppt_x"/>
                                          </p:val>
                                        </p:tav>
                                      </p:tavLst>
                                    </p:anim>
                                    <p:anim calcmode="lin" valueType="num">
                                      <p:cBhvr>
                                        <p:cTn id="19" dur="1000" fill="hold"/>
                                        <p:tgtEl>
                                          <p:spTgt spid="19"/>
                                        </p:tgtEl>
                                        <p:attrNameLst>
                                          <p:attrName>ppt_y</p:attrName>
                                        </p:attrNameLst>
                                      </p:cBhvr>
                                      <p:tavLst>
                                        <p:tav tm="0">
                                          <p:val>
                                            <p:strVal val="#ppt_y"/>
                                          </p:val>
                                        </p:tav>
                                        <p:tav tm="100000">
                                          <p:val>
                                            <p:strVal val="#ppt_y"/>
                                          </p:val>
                                        </p:tav>
                                      </p:tavLst>
                                    </p:anim>
                                  </p:childTnLst>
                                </p:cTn>
                              </p:par>
                              <p:par>
                                <p:cTn id="20" presetID="40" presetClass="entr" presetSubtype="0" fill="hold" grpId="0" nodeType="withEffect">
                                  <p:stCondLst>
                                    <p:cond delay="3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1"/>
                                          </p:val>
                                        </p:tav>
                                        <p:tav tm="100000">
                                          <p:val>
                                            <p:strVal val="#ppt_x"/>
                                          </p:val>
                                        </p:tav>
                                      </p:tavLst>
                                    </p:anim>
                                    <p:anim calcmode="lin" valueType="num">
                                      <p:cBhvr>
                                        <p:cTn id="24" dur="1000" fill="hold"/>
                                        <p:tgtEl>
                                          <p:spTgt spid="20"/>
                                        </p:tgtEl>
                                        <p:attrNameLst>
                                          <p:attrName>ppt_y</p:attrName>
                                        </p:attrNameLst>
                                      </p:cBhvr>
                                      <p:tavLst>
                                        <p:tav tm="0">
                                          <p:val>
                                            <p:strVal val="#ppt_y"/>
                                          </p:val>
                                        </p:tav>
                                        <p:tav tm="100000">
                                          <p:val>
                                            <p:strVal val="#ppt_y"/>
                                          </p:val>
                                        </p:tav>
                                      </p:tavLst>
                                    </p:anim>
                                  </p:childTnLst>
                                </p:cTn>
                              </p:par>
                              <p:par>
                                <p:cTn id="25" presetID="40" presetClass="entr" presetSubtype="0" fill="hold" grpId="0" nodeType="withEffect">
                                  <p:stCondLst>
                                    <p:cond delay="40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1"/>
                                          </p:val>
                                        </p:tav>
                                        <p:tav tm="100000">
                                          <p:val>
                                            <p:strVal val="#ppt_x"/>
                                          </p:val>
                                        </p:tav>
                                      </p:tavLst>
                                    </p:anim>
                                    <p:anim calcmode="lin" valueType="num">
                                      <p:cBhvr>
                                        <p:cTn id="29"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4" grpId="0" animBg="1"/>
      <p:bldP spid="14" grpId="1" animBg="1"/>
      <p:bldP spid="19" grpId="0" animBg="1"/>
      <p:bldP spid="19" grpId="1" animBg="1"/>
      <p:bldP spid="20" grpId="0" animBg="1"/>
      <p:bldP spid="20" grpId="1" animBg="1"/>
      <p:bldP spid="21" grpId="0" animBg="1"/>
      <p:bldP spid="21" grpId="1" animBg="1"/>
      <p:bldP spid="22" grpId="0"/>
      <p:bldP spid="22" grpId="1"/>
      <p:bldP spid="23" grpId="0"/>
      <p:bldP spid="23" grpId="1"/>
      <p:bldP spid="24" grpId="0"/>
      <p:bldP spid="24" grpId="1"/>
      <p:bldP spid="25" grpId="0"/>
      <p:bldP spid="25" grpId="1"/>
      <p:bldP spid="29" grpId="0"/>
      <p:bldP spid="2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BD3EA">
            <a:alpha val="97000"/>
          </a:srgbClr>
        </a:solidFill>
        <a:effectLst/>
      </p:bgPr>
    </p:bg>
    <p:spTree>
      <p:nvGrpSpPr>
        <p:cNvPr id="1" name=""/>
        <p:cNvGrpSpPr/>
        <p:nvPr/>
      </p:nvGrpSpPr>
      <p:grpSpPr>
        <a:xfrm>
          <a:off x="0" y="0"/>
          <a:ext cx="0" cy="0"/>
          <a:chOff x="0" y="0"/>
          <a:chExt cx="0" cy="0"/>
        </a:xfrm>
      </p:grpSpPr>
      <p:pic>
        <p:nvPicPr>
          <p:cNvPr id="4" name="Picture 3" descr="A blue and purple clouds and star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022" y="-802532"/>
            <a:ext cx="15094643" cy="8463064"/>
          </a:xfrm>
          <a:prstGeom prst="rect">
            <a:avLst/>
          </a:prstGeom>
        </p:spPr>
      </p:pic>
      <p:grpSp>
        <p:nvGrpSpPr>
          <p:cNvPr id="10" name="Group 9"/>
          <p:cNvGrpSpPr/>
          <p:nvPr/>
        </p:nvGrpSpPr>
        <p:grpSpPr>
          <a:xfrm>
            <a:off x="1100260" y="751147"/>
            <a:ext cx="2679700" cy="775970"/>
            <a:chOff x="5608320" y="213360"/>
            <a:chExt cx="2679700" cy="775970"/>
          </a:xfrm>
        </p:grpSpPr>
        <p:grpSp>
          <p:nvGrpSpPr>
            <p:cNvPr id="33" name="Group 32"/>
            <p:cNvGrpSpPr/>
            <p:nvPr/>
          </p:nvGrpSpPr>
          <p:grpSpPr>
            <a:xfrm>
              <a:off x="7331710" y="280035"/>
              <a:ext cx="870585" cy="709295"/>
              <a:chOff x="2180974" y="148629"/>
              <a:chExt cx="1062130" cy="709214"/>
            </a:xfrm>
          </p:grpSpPr>
          <p:sp>
            <p:nvSpPr>
              <p:cNvPr id="30" name="Oval 29"/>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5608320" y="231140"/>
              <a:ext cx="2089150" cy="706755"/>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7" name="TextBox 16"/>
            <p:cNvSpPr txBox="1"/>
            <p:nvPr/>
          </p:nvSpPr>
          <p:spPr>
            <a:xfrm>
              <a:off x="7192010" y="213360"/>
              <a:ext cx="1096010" cy="706755"/>
            </a:xfrm>
            <a:prstGeom prst="rect">
              <a:avLst/>
            </a:prstGeom>
            <a:noFill/>
          </p:spPr>
          <p:txBody>
            <a:bodyPr wrap="square" rtlCol="0">
              <a:spAutoFit/>
            </a:bodyPr>
            <a:lstStyle/>
            <a:p>
              <a:pPr algn="ctr"/>
              <a:r>
                <a:rPr lang="en-US" sz="4000" b="1" u="sng" dirty="0">
                  <a:solidFill>
                    <a:schemeClr val="bg1"/>
                  </a:solidFill>
                  <a:latin typeface="Myriad Pro" pitchFamily="34" charset="0"/>
                </a:rPr>
                <a:t>10</a:t>
              </a:r>
            </a:p>
          </p:txBody>
        </p:sp>
      </p:grpSp>
      <p:sp>
        <p:nvSpPr>
          <p:cNvPr id="11" name="TextBox 10"/>
          <p:cNvSpPr txBox="1"/>
          <p:nvPr/>
        </p:nvSpPr>
        <p:spPr>
          <a:xfrm>
            <a:off x="931544" y="1519412"/>
            <a:ext cx="4589780" cy="923330"/>
          </a:xfrm>
          <a:prstGeom prst="rect">
            <a:avLst/>
          </a:prstGeom>
          <a:solidFill>
            <a:schemeClr val="bg1">
              <a:alpha val="0"/>
            </a:schemeClr>
          </a:solidFill>
        </p:spPr>
        <p:txBody>
          <a:bodyPr wrap="square" rtlCol="0">
            <a:spAutoFit/>
          </a:bodyPr>
          <a:lstStyle/>
          <a:p>
            <a:pPr fontAlgn="t"/>
            <a:r>
              <a:rPr lang="en-US" sz="5400" b="1" dirty="0">
                <a:ln w="19050" cmpd="dbl">
                  <a:solidFill>
                    <a:schemeClr val="bg1"/>
                  </a:solidFill>
                </a:ln>
                <a:noFill/>
              </a:rPr>
              <a:t>PLANET EARTH</a:t>
            </a:r>
          </a:p>
        </p:txBody>
      </p:sp>
      <p:sp>
        <p:nvSpPr>
          <p:cNvPr id="3" name="TextBox 2"/>
          <p:cNvSpPr txBox="1"/>
          <p:nvPr/>
        </p:nvSpPr>
        <p:spPr>
          <a:xfrm>
            <a:off x="860035" y="2765450"/>
            <a:ext cx="4589780" cy="923330"/>
          </a:xfrm>
          <a:prstGeom prst="rect">
            <a:avLst/>
          </a:prstGeom>
          <a:solidFill>
            <a:schemeClr val="bg1">
              <a:alpha val="0"/>
            </a:schemeClr>
          </a:solidFill>
        </p:spPr>
        <p:txBody>
          <a:bodyPr wrap="square" rtlCol="0">
            <a:spAutoFit/>
          </a:bodyPr>
          <a:lstStyle/>
          <a:p>
            <a:pPr fontAlgn="t"/>
            <a:r>
              <a:rPr lang="en-US" sz="5400" b="1" dirty="0">
                <a:ln w="19050" cmpd="dbl">
                  <a:solidFill>
                    <a:schemeClr val="bg1"/>
                  </a:solidFill>
                </a:ln>
                <a:noFill/>
              </a:rPr>
              <a:t>PLANET EARTH</a:t>
            </a:r>
          </a:p>
        </p:txBody>
      </p:sp>
      <p:sp>
        <p:nvSpPr>
          <p:cNvPr id="43" name="TextBox 42"/>
          <p:cNvSpPr txBox="1"/>
          <p:nvPr/>
        </p:nvSpPr>
        <p:spPr>
          <a:xfrm>
            <a:off x="-428756" y="4647255"/>
            <a:ext cx="7086600" cy="706755"/>
          </a:xfrm>
          <a:prstGeom prst="rect">
            <a:avLst/>
          </a:prstGeom>
          <a:solidFill>
            <a:schemeClr val="bg1">
              <a:alpha val="0"/>
            </a:schemeClr>
          </a:solidFill>
        </p:spPr>
        <p:txBody>
          <a:bodyPr wrap="square" rtlCol="0">
            <a:spAutoFit/>
          </a:bodyPr>
          <a:lstStyle/>
          <a:p>
            <a:pPr algn="ctr" fontAlgn="t"/>
            <a:r>
              <a:rPr lang="en-US" sz="4000" b="1" dirty="0">
                <a:solidFill>
                  <a:schemeClr val="bg1"/>
                </a:solidFill>
              </a:rPr>
              <a:t>In a science club</a:t>
            </a:r>
          </a:p>
        </p:txBody>
      </p:sp>
      <p:sp>
        <p:nvSpPr>
          <p:cNvPr id="34" name="Rounded Rectangle 33"/>
          <p:cNvSpPr/>
          <p:nvPr/>
        </p:nvSpPr>
        <p:spPr>
          <a:xfrm>
            <a:off x="1099710" y="3892650"/>
            <a:ext cx="510159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625490" y="3928210"/>
            <a:ext cx="4712970" cy="523240"/>
          </a:xfrm>
          <a:prstGeom prst="rect">
            <a:avLst/>
          </a:prstGeom>
          <a:noFill/>
        </p:spPr>
        <p:txBody>
          <a:bodyPr wrap="square" rtlCol="0">
            <a:spAutoFit/>
          </a:bodyPr>
          <a:lstStyle/>
          <a:p>
            <a:r>
              <a:rPr lang="en-US" sz="2800" b="1" dirty="0">
                <a:solidFill>
                  <a:schemeClr val="bg1"/>
                </a:solidFill>
              </a:rPr>
              <a:t>LESSON 1: GETTING STARTED</a:t>
            </a:r>
          </a:p>
        </p:txBody>
      </p:sp>
      <p:sp>
        <p:nvSpPr>
          <p:cNvPr id="2" name="TextBox 1"/>
          <p:cNvSpPr txBox="1"/>
          <p:nvPr/>
        </p:nvSpPr>
        <p:spPr>
          <a:xfrm>
            <a:off x="939410" y="2133435"/>
            <a:ext cx="4589780" cy="923330"/>
          </a:xfrm>
          <a:prstGeom prst="rect">
            <a:avLst/>
          </a:prstGeom>
          <a:solidFill>
            <a:schemeClr val="bg1">
              <a:alpha val="0"/>
            </a:schemeClr>
          </a:solidFill>
        </p:spPr>
        <p:txBody>
          <a:bodyPr wrap="square" rtlCol="0">
            <a:spAutoFit/>
          </a:bodyPr>
          <a:lstStyle/>
          <a:p>
            <a:pPr fontAlgn="t"/>
            <a:r>
              <a:rPr lang="en-US" sz="5400" b="1" dirty="0">
                <a:solidFill>
                  <a:schemeClr val="bg1"/>
                </a:solidFill>
              </a:rPr>
              <a:t>PLANET EARTH</a:t>
            </a:r>
          </a:p>
        </p:txBody>
      </p:sp>
      <p:grpSp>
        <p:nvGrpSpPr>
          <p:cNvPr id="7" name="Group 6"/>
          <p:cNvGrpSpPr/>
          <p:nvPr/>
        </p:nvGrpSpPr>
        <p:grpSpPr>
          <a:xfrm>
            <a:off x="555515" y="3740885"/>
            <a:ext cx="990600" cy="941705"/>
            <a:chOff x="2766630" y="1746890"/>
            <a:chExt cx="990895" cy="941618"/>
          </a:xfrm>
        </p:grpSpPr>
        <p:pic>
          <p:nvPicPr>
            <p:cNvPr id="35" name="Picture 34"/>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5"/>
            <a:srcRect t="5582"/>
            <a:stretch>
              <a:fillRect/>
            </a:stretch>
          </p:blipFill>
          <p:spPr>
            <a:xfrm>
              <a:off x="2906617" y="1968106"/>
              <a:ext cx="710920" cy="499184"/>
            </a:xfrm>
            <a:prstGeom prst="rect">
              <a:avLst/>
            </a:prstGeom>
          </p:spPr>
        </p:pic>
      </p:grpSp>
      <p:pic>
        <p:nvPicPr>
          <p:cNvPr id="8" name="3D Model 2"/>
          <p:cNvPicPr>
            <a:picLocks noGrp="1" noRot="1" noChangeAspect="1" noMove="1" noResize="1" noEditPoints="1" noAdjustHandles="1" noChangeArrowheads="1" noChangeShapeType="1" noCrop="1"/>
          </p:cNvPicPr>
          <p:nvPr/>
        </p:nvPicPr>
        <p:blipFill>
          <a:blip r:embed="rId6"/>
          <a:stretch>
            <a:fillRect/>
          </a:stretch>
        </p:blipFill>
        <p:spPr>
          <a:xfrm>
            <a:off x="7959842" y="2133906"/>
            <a:ext cx="3005827" cy="30058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138020" y="1121030"/>
            <a:ext cx="1445119"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a typeface="Adobe Gothic Std B" panose="020B0800000000000000" pitchFamily="34" charset="-128"/>
              </a:rPr>
              <a:t>WARM-UP</a:t>
            </a:r>
            <a:endParaRPr lang="en-GB" sz="2000" b="1" dirty="0">
              <a:solidFill>
                <a:schemeClr val="tx1"/>
              </a:solidFill>
              <a:ea typeface="Adobe Gothic Std B" panose="020B0800000000000000" pitchFamily="34" charset="-128"/>
            </a:endParaRPr>
          </a:p>
        </p:txBody>
      </p:sp>
      <p:sp>
        <p:nvSpPr>
          <p:cNvPr id="17" name="Rounded Rectangle 16"/>
          <p:cNvSpPr/>
          <p:nvPr/>
        </p:nvSpPr>
        <p:spPr>
          <a:xfrm>
            <a:off x="1335527" y="2298078"/>
            <a:ext cx="1898992"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PRESENTATION</a:t>
            </a:r>
            <a:endParaRPr lang="en-GB" sz="2000" b="1" dirty="0">
              <a:solidFill>
                <a:schemeClr val="tx1"/>
              </a:solidFill>
            </a:endParaRPr>
          </a:p>
        </p:txBody>
      </p:sp>
      <p:sp>
        <p:nvSpPr>
          <p:cNvPr id="18" name="Rounded Rectangle 17"/>
          <p:cNvSpPr/>
          <p:nvPr/>
        </p:nvSpPr>
        <p:spPr>
          <a:xfrm>
            <a:off x="214221" y="3480529"/>
            <a:ext cx="1368918"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PRACTICE</a:t>
            </a:r>
            <a:endParaRPr lang="en-GB" sz="2000" b="1" dirty="0">
              <a:solidFill>
                <a:schemeClr val="tx1"/>
              </a:solidFill>
            </a:endParaRPr>
          </a:p>
        </p:txBody>
      </p:sp>
      <p:sp>
        <p:nvSpPr>
          <p:cNvPr id="19" name="Rounded Rectangle 18"/>
          <p:cNvSpPr/>
          <p:nvPr/>
        </p:nvSpPr>
        <p:spPr>
          <a:xfrm>
            <a:off x="1406307" y="4692756"/>
            <a:ext cx="1695706"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PRODUCTION</a:t>
            </a:r>
            <a:endParaRPr lang="en-GB" sz="2000" b="1" dirty="0">
              <a:solidFill>
                <a:schemeClr val="tx1"/>
              </a:solidFill>
            </a:endParaRPr>
          </a:p>
        </p:txBody>
      </p:sp>
      <p:sp>
        <p:nvSpPr>
          <p:cNvPr id="20" name="Rectangle 19"/>
          <p:cNvSpPr/>
          <p:nvPr/>
        </p:nvSpPr>
        <p:spPr>
          <a:xfrm>
            <a:off x="3355341" y="1013170"/>
            <a:ext cx="8629830" cy="813082"/>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rPr>
              <a:t>Option 1: Think!</a:t>
            </a:r>
          </a:p>
          <a:p>
            <a:r>
              <a:rPr lang="en-GB" sz="2800" dirty="0">
                <a:solidFill>
                  <a:schemeClr val="tx1"/>
                </a:solidFill>
              </a:rPr>
              <a:t>Option 2: </a:t>
            </a:r>
            <a:r>
              <a:rPr lang="en-US" altLang="en-GB" sz="2800" dirty="0">
                <a:solidFill>
                  <a:schemeClr val="tx1"/>
                </a:solidFill>
              </a:rPr>
              <a:t>Making a Solar System picture.</a:t>
            </a:r>
          </a:p>
        </p:txBody>
      </p:sp>
      <p:sp>
        <p:nvSpPr>
          <p:cNvPr id="21" name="Rectangle 20"/>
          <p:cNvSpPr/>
          <p:nvPr/>
        </p:nvSpPr>
        <p:spPr>
          <a:xfrm>
            <a:off x="3352798" y="1920819"/>
            <a:ext cx="8629829" cy="6358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Vocabulary</a:t>
            </a:r>
            <a:endParaRPr lang="en-GB" sz="2800" dirty="0">
              <a:solidFill>
                <a:schemeClr val="tx1"/>
              </a:solidFill>
            </a:endParaRPr>
          </a:p>
        </p:txBody>
      </p:sp>
      <p:sp>
        <p:nvSpPr>
          <p:cNvPr id="22" name="Rectangle 21"/>
          <p:cNvSpPr/>
          <p:nvPr/>
        </p:nvSpPr>
        <p:spPr>
          <a:xfrm>
            <a:off x="3352797" y="2654645"/>
            <a:ext cx="8629829" cy="292840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p>
          <a:p>
            <a:pPr marR="0" indent="0">
              <a:spcBef>
                <a:spcPts val="0"/>
              </a:spcBef>
              <a:spcAft>
                <a:spcPts val="0"/>
              </a:spcAft>
              <a:buFont typeface="Arial" panose="020B0604020202020204" pitchFamily="34" charset="0"/>
              <a:buNone/>
            </a:pPr>
            <a:r>
              <a:rPr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2: Read the conversation again and tick (√) T (True) </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or F (False)</a:t>
            </a: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for each sentence</a:t>
            </a:r>
            <a:r>
              <a:rPr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p>
            <a:pPr marR="0" indent="0">
              <a:spcBef>
                <a:spcPts val="0"/>
              </a:spcBef>
              <a:spcAft>
                <a:spcPts val="0"/>
              </a:spcAft>
              <a:buFont typeface="Arial" panose="020B0604020202020204" pitchFamily="34" charset="0"/>
              <a:buNone/>
            </a:pPr>
            <a:r>
              <a:rPr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a word or phrase from the box under the </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correct picture. </a:t>
            </a:r>
          </a:p>
          <a:p>
            <a:pPr marR="0" indent="0">
              <a:spcBef>
                <a:spcPts val="0"/>
              </a:spcBef>
              <a:spcAft>
                <a:spcPts val="0"/>
              </a:spcAft>
              <a:buFont typeface="Arial" panose="020B0604020202020204" pitchFamily="34" charset="0"/>
              <a:buNone/>
            </a:pPr>
            <a:r>
              <a:rPr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each sentence with a word or phrase</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from 3.</a:t>
            </a:r>
          </a:p>
          <a:p>
            <a:pPr marR="0" indent="0">
              <a:spcBef>
                <a:spcPts val="0"/>
              </a:spcBef>
              <a:spcAft>
                <a:spcPts val="0"/>
              </a:spcAft>
              <a:buFont typeface="Arial" panose="020B0604020202020204" pitchFamily="34" charset="0"/>
              <a:buNone/>
            </a:pPr>
            <a:endParaRPr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3352799" y="5671822"/>
            <a:ext cx="8629828" cy="79721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endParaRPr lang="en-US" sz="2800" dirty="0">
              <a:solidFill>
                <a:schemeClr val="tx1"/>
              </a:solidFill>
              <a:latin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2800" dirty="0">
                <a:solidFill>
                  <a:schemeClr val="tx1"/>
                </a:solidFill>
                <a:latin typeface="Calibri" panose="020F0502020204030204" pitchFamily="34" charset="0"/>
                <a:cs typeface="Calibri" panose="020F0502020204030204" pitchFamily="34" charset="0"/>
              </a:rPr>
              <a:t>Task 5:</a:t>
            </a:r>
            <a:r>
              <a:rPr lang="en-US" sz="2800" dirty="0">
                <a:solidFill>
                  <a:schemeClr val="tx1"/>
                </a:solidFill>
                <a:latin typeface="Calibri" panose="020F0502020204030204" pitchFamily="34" charset="0"/>
                <a:cs typeface="Calibri" panose="020F0502020204030204" pitchFamily="34" charset="0"/>
              </a:rPr>
              <a:t> Quiz: Work in groups. Answer the following</a:t>
            </a:r>
          </a:p>
          <a:p>
            <a:r>
              <a:rPr lang="en-US" sz="2800" dirty="0">
                <a:solidFill>
                  <a:schemeClr val="tx1"/>
                </a:solidFill>
                <a:latin typeface="Calibri" panose="020F0502020204030204" pitchFamily="34" charset="0"/>
                <a:cs typeface="Calibri" panose="020F0502020204030204" pitchFamily="34" charset="0"/>
              </a:rPr>
              <a:t>             questions.</a:t>
            </a:r>
          </a:p>
          <a:p>
            <a:pPr marR="0" indent="0">
              <a:spcBef>
                <a:spcPts val="0"/>
              </a:spcBef>
              <a:spcAft>
                <a:spcPts val="0"/>
              </a:spcAft>
              <a:buFont typeface="Arial" panose="020B0604020202020204" pitchFamily="34" charset="0"/>
              <a:buNone/>
            </a:pPr>
            <a:endParaRPr lang="en-US" sz="2800" dirty="0">
              <a:solidFill>
                <a:schemeClr val="tx1"/>
              </a:solidFill>
              <a:latin typeface="Calibri" panose="020F0502020204030204" pitchFamily="34" charset="0"/>
              <a:cs typeface="Calibri" panose="020F0502020204030204" pitchFamily="34" charset="0"/>
            </a:endParaRPr>
          </a:p>
        </p:txBody>
      </p:sp>
      <p:cxnSp>
        <p:nvCxnSpPr>
          <p:cNvPr id="24" name="Curved Connector 23"/>
          <p:cNvCxnSpPr>
            <a:cxnSpLocks/>
            <a:stCxn id="16" idx="3"/>
            <a:endCxn id="17" idx="0"/>
          </p:cNvCxnSpPr>
          <p:nvPr/>
        </p:nvCxnSpPr>
        <p:spPr>
          <a:xfrm>
            <a:off x="1583139" y="1427133"/>
            <a:ext cx="701884" cy="8709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898681" y="2606881"/>
            <a:ext cx="436847" cy="87364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1583139" y="3781253"/>
            <a:ext cx="671021" cy="911503"/>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102013" y="170369"/>
            <a:ext cx="6847530" cy="742328"/>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627569" y="205911"/>
            <a:ext cx="6321973" cy="707886"/>
          </a:xfrm>
          <a:prstGeom prst="rect">
            <a:avLst/>
          </a:prstGeom>
          <a:noFill/>
        </p:spPr>
        <p:txBody>
          <a:bodyPr wrap="square" rtlCol="0">
            <a:spAutoFit/>
          </a:bodyPr>
          <a:lstStyle/>
          <a:p>
            <a:r>
              <a:rPr lang="en-US" sz="4000" b="1" dirty="0">
                <a:solidFill>
                  <a:schemeClr val="bg1"/>
                </a:solidFill>
              </a:rPr>
              <a:t>LESSON 1: GETTING STARTED</a:t>
            </a:r>
          </a:p>
        </p:txBody>
      </p:sp>
      <p:grpSp>
        <p:nvGrpSpPr>
          <p:cNvPr id="37" name="Group 36"/>
          <p:cNvGrpSpPr/>
          <p:nvPr/>
        </p:nvGrpSpPr>
        <p:grpSpPr>
          <a:xfrm>
            <a:off x="2557545" y="18729"/>
            <a:ext cx="1158313" cy="1117237"/>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486601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65" y="1184275"/>
            <a:ext cx="10841355" cy="583565"/>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r>
              <a:rPr lang="en-US" sz="3200" b="1" dirty="0">
                <a:solidFill>
                  <a:schemeClr val="bg1"/>
                </a:solidFill>
                <a:highlight>
                  <a:srgbClr val="0000FF"/>
                </a:highlight>
              </a:rPr>
              <a:t>Q</a:t>
            </a:r>
            <a:r>
              <a:rPr lang="en-US" sz="3200" b="1" dirty="0">
                <a:solidFill>
                  <a:schemeClr val="bg1"/>
                </a:solidFill>
                <a:highlight>
                  <a:srgbClr val="FF0000"/>
                </a:highlight>
              </a:rPr>
              <a:t>U</a:t>
            </a:r>
            <a:r>
              <a:rPr lang="en-US" sz="3200" b="1" dirty="0">
                <a:solidFill>
                  <a:schemeClr val="bg1"/>
                </a:solidFill>
                <a:highlight>
                  <a:srgbClr val="00FF00"/>
                </a:highlight>
              </a:rPr>
              <a:t>I</a:t>
            </a:r>
            <a:r>
              <a:rPr lang="en-US" sz="3200" b="1" dirty="0">
                <a:solidFill>
                  <a:schemeClr val="bg1"/>
                </a:solidFill>
                <a:highlight>
                  <a:srgbClr val="FFFF00"/>
                </a:highlight>
              </a:rPr>
              <a:t>Z</a:t>
            </a:r>
            <a:r>
              <a:rPr lang="en-US" sz="3200" b="1" dirty="0">
                <a:solidFill>
                  <a:schemeClr val="bg1"/>
                </a:solidFill>
              </a:rPr>
              <a:t>:</a:t>
            </a:r>
            <a:r>
              <a:rPr lang="en-US" sz="3200" b="1" dirty="0"/>
              <a:t> Work in groups. Answer the following questions.</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sp>
        <p:nvSpPr>
          <p:cNvPr id="32" name="Rounded Rectangle 31"/>
          <p:cNvSpPr/>
          <p:nvPr/>
        </p:nvSpPr>
        <p:spPr>
          <a:xfrm>
            <a:off x="591992" y="123301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9" name="TextBox 16"/>
          <p:cNvSpPr txBox="1"/>
          <p:nvPr/>
        </p:nvSpPr>
        <p:spPr>
          <a:xfrm>
            <a:off x="644777" y="111276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8" name="Rounded Rectangle 7"/>
          <p:cNvSpPr/>
          <p:nvPr/>
        </p:nvSpPr>
        <p:spPr>
          <a:xfrm>
            <a:off x="140677" y="2264898"/>
            <a:ext cx="11967601" cy="4473527"/>
          </a:xfrm>
          <a:prstGeom prst="roundRect">
            <a:avLst>
              <a:gd name="adj" fmla="val 39948"/>
            </a:avLst>
          </a:prstGeom>
          <a:solidFill>
            <a:srgbClr val="F9DBBB"/>
          </a:solidFill>
          <a:ln>
            <a:solidFill>
              <a:srgbClr val="FF0303"/>
            </a:solidFill>
          </a:ln>
          <a:effectLst>
            <a:outerShdw blurRad="63500" dir="2700000" algn="tl" rotWithShape="0">
              <a:prstClr val="black">
                <a:alpha val="20000"/>
              </a:prstClr>
            </a:outerShdw>
          </a:effectLst>
          <a:scene3d>
            <a:camera prst="orthographicFront"/>
            <a:lightRig rig="threePt" dir="t">
              <a:rot lat="0" lon="0" rev="8400000"/>
            </a:lightRig>
          </a:scene3d>
          <a:sp3d extrusionH="666750" contourW="31750" prstMaterial="dkEdge">
            <a:extrusionClr>
              <a:schemeClr val="bg1"/>
            </a:extrusionClr>
            <a:contourClr>
              <a:srgbClr val="FF0000"/>
            </a:contourClr>
          </a:sp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50000"/>
              </a:lnSpc>
            </a:pPr>
            <a:r>
              <a:rPr lang="en-US" sz="3600" dirty="0">
                <a:solidFill>
                  <a:schemeClr val="tx1"/>
                </a:solidFill>
                <a:sym typeface="+mn-ea"/>
              </a:rPr>
              <a:t>1. How many continents are there on Earth?</a:t>
            </a:r>
            <a:endParaRPr lang="en-US" sz="3600" dirty="0">
              <a:solidFill>
                <a:schemeClr val="tx1"/>
              </a:solidFill>
            </a:endParaRPr>
          </a:p>
          <a:p>
            <a:pPr algn="ctr">
              <a:lnSpc>
                <a:spcPct val="150000"/>
              </a:lnSpc>
            </a:pPr>
            <a:r>
              <a:rPr lang="en-US" sz="3600" dirty="0">
                <a:solidFill>
                  <a:schemeClr val="tx1"/>
                </a:solidFill>
                <a:sym typeface="+mn-ea"/>
              </a:rPr>
              <a:t>2. How many oceans are there on Earth?</a:t>
            </a:r>
            <a:endParaRPr lang="en-US" sz="3600" dirty="0">
              <a:solidFill>
                <a:schemeClr val="tx1"/>
              </a:solidFill>
            </a:endParaRPr>
          </a:p>
          <a:p>
            <a:pPr algn="ctr">
              <a:lnSpc>
                <a:spcPct val="150000"/>
              </a:lnSpc>
            </a:pPr>
            <a:r>
              <a:rPr lang="en-US" sz="3600" dirty="0">
                <a:solidFill>
                  <a:schemeClr val="tx1"/>
                </a:solidFill>
                <a:sym typeface="+mn-ea"/>
              </a:rPr>
              <a:t>3. How many moons orbit Earth? </a:t>
            </a:r>
            <a:endParaRPr lang="en-US" sz="3600" dirty="0">
              <a:solidFill>
                <a:schemeClr val="tx1"/>
              </a:solidFill>
            </a:endParaRPr>
          </a:p>
          <a:p>
            <a:pPr algn="ctr">
              <a:lnSpc>
                <a:spcPct val="150000"/>
              </a:lnSpc>
            </a:pPr>
            <a:r>
              <a:rPr lang="en-US" sz="3600" dirty="0">
                <a:solidFill>
                  <a:schemeClr val="tx1"/>
                </a:solidFill>
                <a:sym typeface="+mn-ea"/>
              </a:rPr>
              <a:t>4. Which gas is essential for life on Earth?</a:t>
            </a:r>
            <a:endParaRPr lang="en-US" sz="3600" dirty="0">
              <a:solidFill>
                <a:schemeClr val="tx1"/>
              </a:solidFill>
            </a:endParaRPr>
          </a:p>
          <a:p>
            <a:pPr algn="ctr">
              <a:lnSpc>
                <a:spcPct val="150000"/>
              </a:lnSpc>
            </a:pPr>
            <a:r>
              <a:rPr lang="en-US" sz="3600" dirty="0">
                <a:solidFill>
                  <a:schemeClr val="tx1"/>
                </a:solidFill>
                <a:sym typeface="+mn-ea"/>
              </a:rPr>
              <a:t>5. Which planet has conditions similar to those on Earth?</a:t>
            </a:r>
            <a:endParaRPr lang="en-US" sz="3600" dirty="0">
              <a:solidFill>
                <a:schemeClr val="tx1"/>
              </a:solidFill>
            </a:endParaRPr>
          </a:p>
        </p:txBody>
      </p:sp>
      <p:sp>
        <p:nvSpPr>
          <p:cNvPr id="100" name="Text Box 99"/>
          <p:cNvSpPr txBox="1"/>
          <p:nvPr/>
        </p:nvSpPr>
        <p:spPr>
          <a:xfrm>
            <a:off x="-12261215" y="2048510"/>
            <a:ext cx="11327765" cy="4523105"/>
          </a:xfrm>
          <a:prstGeom prst="rect">
            <a:avLst/>
          </a:prstGeom>
          <a:solidFill>
            <a:srgbClr val="F9DBBB"/>
          </a:solidFill>
          <a:ln w="9525">
            <a:noFill/>
          </a:ln>
        </p:spPr>
        <p:txBody>
          <a:bodyPr wrap="square">
            <a:spAutoFit/>
          </a:bodyPr>
          <a:lstStyle/>
          <a:p>
            <a:pPr marL="635" indent="-635" algn="just"/>
            <a:r>
              <a:rPr lang="en-US" sz="3200" b="1">
                <a:latin typeface="Calibri" panose="020F0502020204030204" pitchFamily="34" charset="0"/>
                <a:cs typeface="Calibri" panose="020F0502020204030204" pitchFamily="34" charset="0"/>
              </a:rPr>
              <a:t>1.</a:t>
            </a:r>
            <a:r>
              <a:rPr lang="en-US" sz="3200" b="0">
                <a:latin typeface="Calibri" panose="020F0502020204030204" pitchFamily="34" charset="0"/>
                <a:cs typeface="Calibri" panose="020F0502020204030204" pitchFamily="34" charset="0"/>
              </a:rPr>
              <a:t> 7 (Asia, Africa, North America, South America, Europe, Australia and Antarctica)</a:t>
            </a:r>
          </a:p>
          <a:p>
            <a:pPr marL="635" indent="-635" algn="just"/>
            <a:r>
              <a:rPr lang="en-US" sz="3200" b="1">
                <a:latin typeface="Calibri" panose="020F0502020204030204" pitchFamily="34" charset="0"/>
                <a:cs typeface="Calibri" panose="020F0502020204030204" pitchFamily="34" charset="0"/>
              </a:rPr>
              <a:t>2</a:t>
            </a:r>
            <a:r>
              <a:rPr lang="en-US" sz="3200" b="0">
                <a:latin typeface="Calibri" panose="020F0502020204030204" pitchFamily="34" charset="0"/>
                <a:cs typeface="Calibri" panose="020F0502020204030204" pitchFamily="34" charset="0"/>
              </a:rPr>
              <a:t>. 5 (Arctic, Atlantic, Indian, Pacific, and Southern)</a:t>
            </a:r>
          </a:p>
          <a:p>
            <a:pPr marL="635" indent="-635" algn="just"/>
            <a:r>
              <a:rPr lang="en-US" sz="3200" b="1">
                <a:latin typeface="Calibri" panose="020F0502020204030204" pitchFamily="34" charset="0"/>
                <a:cs typeface="Calibri" panose="020F0502020204030204" pitchFamily="34" charset="0"/>
              </a:rPr>
              <a:t>3.</a:t>
            </a:r>
            <a:r>
              <a:rPr lang="en-US" sz="3200" b="0">
                <a:latin typeface="Calibri" panose="020F0502020204030204" pitchFamily="34" charset="0"/>
                <a:cs typeface="Calibri" panose="020F0502020204030204" pitchFamily="34" charset="0"/>
              </a:rPr>
              <a:t> 1</a:t>
            </a:r>
          </a:p>
          <a:p>
            <a:pPr marL="635" indent="-635" algn="just"/>
            <a:r>
              <a:rPr lang="en-US" sz="3200" b="1">
                <a:latin typeface="Calibri" panose="020F0502020204030204" pitchFamily="34" charset="0"/>
                <a:cs typeface="Calibri" panose="020F0502020204030204" pitchFamily="34" charset="0"/>
              </a:rPr>
              <a:t>4</a:t>
            </a:r>
            <a:r>
              <a:rPr lang="en-US" sz="3200" b="0">
                <a:latin typeface="Calibri" panose="020F0502020204030204" pitchFamily="34" charset="0"/>
                <a:cs typeface="Calibri" panose="020F0502020204030204" pitchFamily="34" charset="0"/>
              </a:rPr>
              <a:t>. 1. Oxygen (O2), medical use, 2. Nitrogen (N2): fire suppression, provides an inert atmosphere 3. Helium (He): balloons, medical equipment 4. Argon (Ar): welding, provides an inert atmosphere for materials 5. Carbon dioxide (CO2): carbonated soft drinks …</a:t>
            </a:r>
          </a:p>
          <a:p>
            <a:pPr marL="635" indent="-635" algn="just"/>
            <a:r>
              <a:rPr lang="en-US" sz="3200" b="1">
                <a:latin typeface="Calibri" panose="020F0502020204030204" pitchFamily="34" charset="0"/>
                <a:cs typeface="Calibri" panose="020F0502020204030204" pitchFamily="34" charset="0"/>
              </a:rPr>
              <a:t>5</a:t>
            </a:r>
            <a:r>
              <a:rPr lang="en-US" sz="3200" b="0">
                <a:latin typeface="Calibri" panose="020F0502020204030204" pitchFamily="34" charset="0"/>
                <a:cs typeface="Calibri" panose="020F0502020204030204" pitchFamily="34" charset="0"/>
              </a:rPr>
              <a:t>. Mars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0825"/>
            <a:ext cx="12192000" cy="78766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82056" y="834166"/>
            <a:ext cx="4028440" cy="583565"/>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r>
              <a:rPr lang="en-US" sz="3200" b="1" dirty="0">
                <a:solidFill>
                  <a:schemeClr val="tx1"/>
                </a:solidFill>
              </a:rPr>
              <a:t>Suggested answers:</a:t>
            </a:r>
          </a:p>
        </p:txBody>
      </p:sp>
      <p:sp>
        <p:nvSpPr>
          <p:cNvPr id="11" name="TextBox 10"/>
          <p:cNvSpPr txBox="1"/>
          <p:nvPr/>
        </p:nvSpPr>
        <p:spPr>
          <a:xfrm>
            <a:off x="177800" y="32203"/>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sp>
        <p:nvSpPr>
          <p:cNvPr id="100" name="Text Box 99"/>
          <p:cNvSpPr txBox="1"/>
          <p:nvPr/>
        </p:nvSpPr>
        <p:spPr>
          <a:xfrm>
            <a:off x="487046" y="1859915"/>
            <a:ext cx="11432540" cy="4524315"/>
          </a:xfrm>
          <a:prstGeom prst="rect">
            <a:avLst/>
          </a:prstGeom>
          <a:solidFill>
            <a:srgbClr val="F9DBBB"/>
          </a:solidFill>
          <a:ln w="9525">
            <a:noFill/>
          </a:ln>
        </p:spPr>
        <p:txBody>
          <a:bodyPr wrap="square">
            <a:spAutoFit/>
          </a:bodyPr>
          <a:lstStyle/>
          <a:p>
            <a:pPr marL="635" indent="-635"/>
            <a:r>
              <a:rPr lang="en-US" sz="3200" b="1" dirty="0">
                <a:latin typeface="Calibri" panose="020F0502020204030204" pitchFamily="34" charset="0"/>
                <a:cs typeface="Calibri" panose="020F0502020204030204" pitchFamily="34" charset="0"/>
              </a:rPr>
              <a:t>1.</a:t>
            </a:r>
            <a:r>
              <a:rPr lang="en-US" sz="3200" b="0" dirty="0">
                <a:latin typeface="Calibri" panose="020F0502020204030204" pitchFamily="34" charset="0"/>
                <a:cs typeface="Calibri" panose="020F0502020204030204" pitchFamily="34" charset="0"/>
              </a:rPr>
              <a:t> 7 (Asia, Africa, North America, South America, Europe, Australia, and Antarctica)	</a:t>
            </a:r>
          </a:p>
          <a:p>
            <a:pPr marL="635" indent="-635"/>
            <a:r>
              <a:rPr lang="en-US" sz="3200" b="1" dirty="0">
                <a:latin typeface="Calibri" panose="020F0502020204030204" pitchFamily="34" charset="0"/>
                <a:cs typeface="Calibri" panose="020F0502020204030204" pitchFamily="34" charset="0"/>
              </a:rPr>
              <a:t>2.</a:t>
            </a:r>
            <a:r>
              <a:rPr lang="en-US" sz="3200" b="0" dirty="0">
                <a:latin typeface="Calibri" panose="020F0502020204030204" pitchFamily="34" charset="0"/>
                <a:cs typeface="Calibri" panose="020F0502020204030204" pitchFamily="34" charset="0"/>
              </a:rPr>
              <a:t> 5 (Arctic, Atlantic, Indian, Pacific, and Southern Oceans)</a:t>
            </a:r>
          </a:p>
          <a:p>
            <a:pPr marL="635" indent="-635"/>
            <a:r>
              <a:rPr lang="en-US" sz="3200" b="1" dirty="0">
                <a:latin typeface="Calibri" panose="020F0502020204030204" pitchFamily="34" charset="0"/>
                <a:cs typeface="Calibri" panose="020F0502020204030204" pitchFamily="34" charset="0"/>
              </a:rPr>
              <a:t>3.</a:t>
            </a:r>
            <a:r>
              <a:rPr lang="en-US" sz="3200" b="0" dirty="0">
                <a:latin typeface="Calibri" panose="020F0502020204030204" pitchFamily="34" charset="0"/>
                <a:cs typeface="Calibri" panose="020F0502020204030204" pitchFamily="34" charset="0"/>
              </a:rPr>
              <a:t> 1</a:t>
            </a:r>
          </a:p>
          <a:p>
            <a:pPr marL="635" indent="-635"/>
            <a:r>
              <a:rPr lang="en-US" sz="3200" b="1" dirty="0">
                <a:latin typeface="Calibri" panose="020F0502020204030204" pitchFamily="34" charset="0"/>
                <a:cs typeface="Calibri" panose="020F0502020204030204" pitchFamily="34" charset="0"/>
              </a:rPr>
              <a:t>4.</a:t>
            </a:r>
            <a:r>
              <a:rPr lang="en-US" sz="3200" b="0" dirty="0">
                <a:latin typeface="Calibri" panose="020F0502020204030204" pitchFamily="34" charset="0"/>
                <a:cs typeface="Calibri" panose="020F0502020204030204" pitchFamily="34" charset="0"/>
              </a:rPr>
              <a:t> 1. Oxygen (O2), medical use 2. Nitrogen (N2): fire suppression,  	  provides an inert atmosphere 3. Helium (He): balloons, medical equipment 4. Argon (</a:t>
            </a:r>
            <a:r>
              <a:rPr lang="en-US" sz="3200" b="0" dirty="0" err="1">
                <a:latin typeface="Calibri" panose="020F0502020204030204" pitchFamily="34" charset="0"/>
                <a:cs typeface="Calibri" panose="020F0502020204030204" pitchFamily="34" charset="0"/>
              </a:rPr>
              <a:t>Ar</a:t>
            </a:r>
            <a:r>
              <a:rPr lang="en-US" sz="3200" b="0" dirty="0">
                <a:latin typeface="Calibri" panose="020F0502020204030204" pitchFamily="34" charset="0"/>
                <a:cs typeface="Calibri" panose="020F0502020204030204" pitchFamily="34" charset="0"/>
              </a:rPr>
              <a:t>): welding, provides an inert atmosphere for materials 5. Carbon dioxide (CO2): carbonated soft drinks …</a:t>
            </a:r>
          </a:p>
          <a:p>
            <a:pPr marL="635" indent="-635"/>
            <a:r>
              <a:rPr lang="en-US" sz="3200" b="1" dirty="0">
                <a:latin typeface="Calibri" panose="020F0502020204030204" pitchFamily="34" charset="0"/>
                <a:cs typeface="Calibri" panose="020F0502020204030204" pitchFamily="34" charset="0"/>
              </a:rPr>
              <a:t>5.</a:t>
            </a:r>
            <a:r>
              <a:rPr lang="en-US" sz="3200" b="0" dirty="0">
                <a:latin typeface="Calibri" panose="020F0502020204030204" pitchFamily="34" charset="0"/>
                <a:cs typeface="Calibri" panose="020F0502020204030204" pitchFamily="34" charset="0"/>
              </a:rPr>
              <a:t> Mars</a:t>
            </a:r>
          </a:p>
        </p:txBody>
      </p:sp>
      <p:sp>
        <p:nvSpPr>
          <p:cNvPr id="2" name="Rounded Rectangle 1"/>
          <p:cNvSpPr/>
          <p:nvPr/>
        </p:nvSpPr>
        <p:spPr>
          <a:xfrm>
            <a:off x="475297" y="-5170216"/>
            <a:ext cx="11241405" cy="4765675"/>
          </a:xfrm>
          <a:prstGeom prst="roundRect">
            <a:avLst>
              <a:gd name="adj" fmla="val 39948"/>
            </a:avLst>
          </a:prstGeom>
          <a:solidFill>
            <a:srgbClr val="F9DBBB"/>
          </a:solidFill>
          <a:ln>
            <a:solidFill>
              <a:srgbClr val="FF0303"/>
            </a:solidFill>
          </a:ln>
          <a:effectLst>
            <a:outerShdw blurRad="63500" dir="2700000" algn="tl" rotWithShape="0">
              <a:prstClr val="black">
                <a:alpha val="20000"/>
              </a:prstClr>
            </a:outerShdw>
          </a:effectLst>
          <a:scene3d>
            <a:camera prst="orthographicFront"/>
            <a:lightRig rig="threePt" dir="t">
              <a:rot lat="0" lon="0" rev="8400000"/>
            </a:lightRig>
          </a:scene3d>
          <a:sp3d extrusionH="666750" contourW="31750" prstMaterial="dkEdge">
            <a:extrusionClr>
              <a:schemeClr val="bg1"/>
            </a:extrusionClr>
            <a:contourClr>
              <a:srgbClr val="FF0000"/>
            </a:contourClr>
          </a:sp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50000"/>
              </a:lnSpc>
            </a:pPr>
            <a:r>
              <a:rPr lang="en-US" sz="3200">
                <a:solidFill>
                  <a:schemeClr val="tx1"/>
                </a:solidFill>
                <a:sym typeface="+mn-ea"/>
              </a:rPr>
              <a:t>1. How many continents are there on Earth?</a:t>
            </a:r>
            <a:endParaRPr lang="en-US" sz="3200">
              <a:solidFill>
                <a:schemeClr val="tx1"/>
              </a:solidFill>
            </a:endParaRPr>
          </a:p>
          <a:p>
            <a:pPr algn="ctr">
              <a:lnSpc>
                <a:spcPct val="150000"/>
              </a:lnSpc>
            </a:pPr>
            <a:r>
              <a:rPr lang="en-US" sz="3200">
                <a:solidFill>
                  <a:schemeClr val="tx1"/>
                </a:solidFill>
                <a:sym typeface="+mn-ea"/>
              </a:rPr>
              <a:t>2. How many oceans are there on Earth?</a:t>
            </a:r>
            <a:endParaRPr lang="en-US" sz="3200">
              <a:solidFill>
                <a:schemeClr val="tx1"/>
              </a:solidFill>
            </a:endParaRPr>
          </a:p>
          <a:p>
            <a:pPr algn="ctr">
              <a:lnSpc>
                <a:spcPct val="150000"/>
              </a:lnSpc>
            </a:pPr>
            <a:r>
              <a:rPr lang="en-US" sz="3200">
                <a:solidFill>
                  <a:schemeClr val="tx1"/>
                </a:solidFill>
                <a:sym typeface="+mn-ea"/>
              </a:rPr>
              <a:t>3. How many moons orbit Earth? </a:t>
            </a:r>
            <a:endParaRPr lang="en-US" sz="3200">
              <a:solidFill>
                <a:schemeClr val="tx1"/>
              </a:solidFill>
            </a:endParaRPr>
          </a:p>
          <a:p>
            <a:pPr algn="ctr">
              <a:lnSpc>
                <a:spcPct val="150000"/>
              </a:lnSpc>
            </a:pPr>
            <a:r>
              <a:rPr lang="en-US" sz="3200">
                <a:solidFill>
                  <a:schemeClr val="tx1"/>
                </a:solidFill>
                <a:sym typeface="+mn-ea"/>
              </a:rPr>
              <a:t>4. Which gas is essential for life on Earth?</a:t>
            </a:r>
            <a:endParaRPr lang="en-US" sz="3200">
              <a:solidFill>
                <a:schemeClr val="tx1"/>
              </a:solidFill>
            </a:endParaRPr>
          </a:p>
          <a:p>
            <a:pPr algn="ctr">
              <a:lnSpc>
                <a:spcPct val="150000"/>
              </a:lnSpc>
            </a:pPr>
            <a:r>
              <a:rPr lang="en-US" sz="3200">
                <a:solidFill>
                  <a:schemeClr val="tx1"/>
                </a:solidFill>
                <a:sym typeface="+mn-ea"/>
              </a:rPr>
              <a:t>5. Which planet has conditions similar to those on Earth?</a:t>
            </a:r>
            <a:endParaRPr lang="en-US" sz="3200">
              <a:solidFill>
                <a:schemeClr val="tx1"/>
              </a:solidFill>
            </a:endParaRPr>
          </a:p>
          <a:p>
            <a:pPr algn="ctr"/>
            <a:endParaRPr lang="en-US" sz="32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138020" y="1121030"/>
            <a:ext cx="1458767"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a typeface="Adobe Gothic Std B" panose="020B0800000000000000" pitchFamily="34" charset="-128"/>
              </a:rPr>
              <a:t>WARM-UP</a:t>
            </a:r>
            <a:endParaRPr lang="en-GB" sz="2000" b="1" dirty="0">
              <a:solidFill>
                <a:schemeClr val="tx1"/>
              </a:solidFill>
              <a:ea typeface="Adobe Gothic Std B" panose="020B0800000000000000" pitchFamily="34" charset="-128"/>
            </a:endParaRPr>
          </a:p>
        </p:txBody>
      </p:sp>
      <p:sp>
        <p:nvSpPr>
          <p:cNvPr id="17" name="Rounded Rectangle 16"/>
          <p:cNvSpPr/>
          <p:nvPr/>
        </p:nvSpPr>
        <p:spPr>
          <a:xfrm>
            <a:off x="1335527" y="2298078"/>
            <a:ext cx="1871697"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PRESENTATION</a:t>
            </a:r>
            <a:endParaRPr lang="en-GB" sz="2000" b="1" dirty="0">
              <a:solidFill>
                <a:schemeClr val="tx1"/>
              </a:solidFill>
            </a:endParaRPr>
          </a:p>
        </p:txBody>
      </p:sp>
      <p:sp>
        <p:nvSpPr>
          <p:cNvPr id="18" name="Rounded Rectangle 17"/>
          <p:cNvSpPr/>
          <p:nvPr/>
        </p:nvSpPr>
        <p:spPr>
          <a:xfrm>
            <a:off x="214221" y="3480529"/>
            <a:ext cx="1382566"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PRACTICE</a:t>
            </a:r>
            <a:endParaRPr lang="en-GB" sz="2000" b="1" dirty="0">
              <a:solidFill>
                <a:schemeClr val="tx1"/>
              </a:solidFill>
            </a:endParaRPr>
          </a:p>
        </p:txBody>
      </p:sp>
      <p:sp>
        <p:nvSpPr>
          <p:cNvPr id="19" name="Rounded Rectangle 18"/>
          <p:cNvSpPr/>
          <p:nvPr/>
        </p:nvSpPr>
        <p:spPr>
          <a:xfrm>
            <a:off x="1406307" y="4692756"/>
            <a:ext cx="1695706"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PRODUCTION</a:t>
            </a:r>
            <a:endParaRPr lang="en-GB" sz="2000" b="1" dirty="0">
              <a:solidFill>
                <a:schemeClr val="tx1"/>
              </a:solidFill>
            </a:endParaRPr>
          </a:p>
        </p:txBody>
      </p:sp>
      <p:sp>
        <p:nvSpPr>
          <p:cNvPr id="20" name="Rectangle 19"/>
          <p:cNvSpPr/>
          <p:nvPr/>
        </p:nvSpPr>
        <p:spPr>
          <a:xfrm>
            <a:off x="3355341" y="1013170"/>
            <a:ext cx="8629830" cy="742328"/>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dirty="0">
                <a:solidFill>
                  <a:schemeClr val="tx1"/>
                </a:solidFill>
              </a:rPr>
              <a:t>Option 1: Think!</a:t>
            </a:r>
          </a:p>
          <a:p>
            <a:r>
              <a:rPr lang="en-GB" sz="2600" dirty="0">
                <a:solidFill>
                  <a:schemeClr val="tx1"/>
                </a:solidFill>
              </a:rPr>
              <a:t>Option 2: </a:t>
            </a:r>
            <a:r>
              <a:rPr lang="en-US" altLang="en-GB" sz="2600" dirty="0">
                <a:solidFill>
                  <a:schemeClr val="tx1"/>
                </a:solidFill>
              </a:rPr>
              <a:t>Making a Solar System picture.</a:t>
            </a:r>
          </a:p>
        </p:txBody>
      </p:sp>
      <p:sp>
        <p:nvSpPr>
          <p:cNvPr id="21" name="Rectangle 20"/>
          <p:cNvSpPr/>
          <p:nvPr/>
        </p:nvSpPr>
        <p:spPr>
          <a:xfrm>
            <a:off x="3352798" y="1825152"/>
            <a:ext cx="8629829" cy="6358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Vocabulary</a:t>
            </a:r>
            <a:endParaRPr lang="en-GB" sz="2600" dirty="0">
              <a:solidFill>
                <a:schemeClr val="tx1"/>
              </a:solidFill>
            </a:endParaRPr>
          </a:p>
        </p:txBody>
      </p:sp>
      <p:sp>
        <p:nvSpPr>
          <p:cNvPr id="22" name="Rectangle 21"/>
          <p:cNvSpPr/>
          <p:nvPr/>
        </p:nvSpPr>
        <p:spPr>
          <a:xfrm>
            <a:off x="3355341" y="2530699"/>
            <a:ext cx="8629829" cy="239688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p>
          <a:p>
            <a:pPr marR="0" indent="0">
              <a:spcBef>
                <a:spcPts val="0"/>
              </a:spcBef>
              <a:spcAft>
                <a:spcPts val="0"/>
              </a:spcAft>
              <a:buFont typeface="Arial" panose="020B0604020202020204" pitchFamily="34" charset="0"/>
              <a:buNone/>
            </a:pP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2: Read the conversation again and tick (√) T (True) or F </a:t>
            </a: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(False)</a:t>
            </a: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for each sentence</a:t>
            </a: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p>
            <a:pPr marR="0" indent="0">
              <a:spcBef>
                <a:spcPts val="0"/>
              </a:spcBef>
              <a:spcAft>
                <a:spcPts val="0"/>
              </a:spcAft>
              <a:buFont typeface="Arial" panose="020B0604020202020204" pitchFamily="34" charset="0"/>
              <a:buNone/>
            </a:pP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a word or phrase from the box under the correct </a:t>
            </a: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picture. </a:t>
            </a:r>
          </a:p>
          <a:p>
            <a:pPr marR="0" indent="0">
              <a:spcBef>
                <a:spcPts val="0"/>
              </a:spcBef>
              <a:spcAft>
                <a:spcPts val="0"/>
              </a:spcAft>
              <a:buFont typeface="Arial" panose="020B0604020202020204" pitchFamily="34" charset="0"/>
              <a:buNone/>
            </a:pP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each sentence with a word or phrase from 3</a:t>
            </a: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3352799" y="4993479"/>
            <a:ext cx="8629828"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2600" dirty="0">
                <a:solidFill>
                  <a:schemeClr val="tx1"/>
                </a:solidFill>
                <a:latin typeface="Calibri" panose="020F0502020204030204" pitchFamily="34" charset="0"/>
                <a:cs typeface="Calibri" panose="020F0502020204030204" pitchFamily="34" charset="0"/>
              </a:rPr>
              <a:t>Task 5:</a:t>
            </a:r>
            <a:r>
              <a:rPr lang="en-US" sz="2600" dirty="0">
                <a:solidFill>
                  <a:schemeClr val="tx1"/>
                </a:solidFill>
                <a:latin typeface="Calibri" panose="020F0502020204030204" pitchFamily="34" charset="0"/>
                <a:cs typeface="Calibri" panose="020F0502020204030204" pitchFamily="34" charset="0"/>
              </a:rPr>
              <a:t> Quiz: Work in groups. Answer the following questions.</a:t>
            </a:r>
          </a:p>
        </p:txBody>
      </p:sp>
      <p:cxnSp>
        <p:nvCxnSpPr>
          <p:cNvPr id="24" name="Curved Connector 23"/>
          <p:cNvCxnSpPr>
            <a:cxnSpLocks/>
            <a:stCxn id="16" idx="3"/>
            <a:endCxn id="17" idx="0"/>
          </p:cNvCxnSpPr>
          <p:nvPr/>
        </p:nvCxnSpPr>
        <p:spPr>
          <a:xfrm>
            <a:off x="1596787" y="1427133"/>
            <a:ext cx="674589" cy="8709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905505" y="2606881"/>
            <a:ext cx="430023" cy="87364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1596787" y="3781253"/>
            <a:ext cx="657373" cy="911503"/>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126034" y="5903629"/>
            <a:ext cx="2128125"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CONSOLIDATION</a:t>
            </a:r>
            <a:endParaRPr lang="en-GB" sz="2000" b="1" dirty="0">
              <a:solidFill>
                <a:schemeClr val="tx1"/>
              </a:solidFill>
            </a:endParaRPr>
          </a:p>
        </p:txBody>
      </p:sp>
      <p:cxnSp>
        <p:nvCxnSpPr>
          <p:cNvPr id="28" name="Curved Connector 27"/>
          <p:cNvCxnSpPr>
            <a:cxnSpLocks/>
            <a:stCxn id="19" idx="1"/>
            <a:endCxn id="27" idx="0"/>
          </p:cNvCxnSpPr>
          <p:nvPr/>
        </p:nvCxnSpPr>
        <p:spPr>
          <a:xfrm rot="10800000" flipV="1">
            <a:off x="1190097" y="4993479"/>
            <a:ext cx="216210" cy="91014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3352800" y="5652821"/>
            <a:ext cx="8629827" cy="89561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600" dirty="0">
                <a:solidFill>
                  <a:schemeClr val="tx1"/>
                </a:solidFill>
              </a:rPr>
              <a:t>Wrap-up</a:t>
            </a:r>
          </a:p>
          <a:p>
            <a:pPr indent="0">
              <a:buFont typeface="Arial" panose="020B0604020202020204" pitchFamily="34" charset="0"/>
              <a:buNone/>
            </a:pPr>
            <a:r>
              <a:rPr lang="en-US" sz="2600" dirty="0">
                <a:solidFill>
                  <a:schemeClr val="tx1"/>
                </a:solidFill>
              </a:rPr>
              <a:t>Homework</a:t>
            </a:r>
            <a:endParaRPr lang="en-GB" sz="2600" dirty="0">
              <a:solidFill>
                <a:schemeClr val="tx1"/>
              </a:solidFill>
            </a:endParaRPr>
          </a:p>
        </p:txBody>
      </p:sp>
      <p:sp>
        <p:nvSpPr>
          <p:cNvPr id="30" name="Rounded Rectangle 29"/>
          <p:cNvSpPr/>
          <p:nvPr/>
        </p:nvSpPr>
        <p:spPr>
          <a:xfrm>
            <a:off x="3102013" y="170369"/>
            <a:ext cx="6847530" cy="742328"/>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627569" y="205911"/>
            <a:ext cx="6321973" cy="707886"/>
          </a:xfrm>
          <a:prstGeom prst="rect">
            <a:avLst/>
          </a:prstGeom>
          <a:noFill/>
        </p:spPr>
        <p:txBody>
          <a:bodyPr wrap="square" rtlCol="0">
            <a:spAutoFit/>
          </a:bodyPr>
          <a:lstStyle/>
          <a:p>
            <a:r>
              <a:rPr lang="en-US" sz="4000" b="1" dirty="0">
                <a:solidFill>
                  <a:schemeClr val="bg1"/>
                </a:solidFill>
              </a:rPr>
              <a:t>LESSON 1: GETTING STARTED</a:t>
            </a:r>
          </a:p>
        </p:txBody>
      </p:sp>
      <p:grpSp>
        <p:nvGrpSpPr>
          <p:cNvPr id="37" name="Group 36"/>
          <p:cNvGrpSpPr/>
          <p:nvPr/>
        </p:nvGrpSpPr>
        <p:grpSpPr>
          <a:xfrm>
            <a:off x="2557545" y="18729"/>
            <a:ext cx="1158313" cy="1117237"/>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68967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87817" y="1202560"/>
            <a:ext cx="3042989" cy="769441"/>
          </a:xfrm>
          <a:prstGeom prst="rect">
            <a:avLst/>
          </a:prstGeom>
          <a:noFill/>
          <a:effectLst/>
        </p:spPr>
        <p:txBody>
          <a:bodyPr wrap="square" rtlCol="0">
            <a:spAutoFit/>
          </a:bodyPr>
          <a:lstStyle/>
          <a:p>
            <a:r>
              <a:rPr lang="en-US" sz="4400" b="1" dirty="0">
                <a:effectLst>
                  <a:glow rad="88900">
                    <a:schemeClr val="bg1"/>
                  </a:glow>
                </a:effectLst>
                <a:cs typeface="Arial" panose="020B0604020202020204" pitchFamily="34" charset="0"/>
              </a:rPr>
              <a:t>Homework</a:t>
            </a:r>
          </a:p>
        </p:txBody>
      </p:sp>
      <p:sp>
        <p:nvSpPr>
          <p:cNvPr id="16" name="Rounded Rectangle 15"/>
          <p:cNvSpPr/>
          <p:nvPr/>
        </p:nvSpPr>
        <p:spPr>
          <a:xfrm>
            <a:off x="487067" y="1290971"/>
            <a:ext cx="700750"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69441"/>
          </a:xfrm>
          <a:prstGeom prst="rect">
            <a:avLst/>
          </a:prstGeom>
          <a:noFill/>
        </p:spPr>
        <p:txBody>
          <a:bodyPr wrap="square" rtlCol="0">
            <a:spAutoFit/>
          </a:bodyPr>
          <a:lstStyle/>
          <a:p>
            <a:pPr algn="ctr"/>
            <a:r>
              <a:rPr lang="en-US" sz="44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017521"/>
            <a:ext cx="9157676" cy="2018694"/>
          </a:xfrm>
          <a:prstGeom prst="rect">
            <a:avLst/>
          </a:prstGeom>
          <a:noFill/>
        </p:spPr>
        <p:txBody>
          <a:bodyPr wrap="square" rtlCol="0">
            <a:spAutoFit/>
          </a:bodyPr>
          <a:lstStyle/>
          <a:p>
            <a:pPr>
              <a:lnSpc>
                <a:spcPct val="150000"/>
              </a:lnSpc>
            </a:pPr>
            <a:r>
              <a:rPr lang="en-US" sz="4400" dirty="0"/>
              <a:t>- Do exercises in the workbook.</a:t>
            </a:r>
          </a:p>
          <a:p>
            <a:pPr>
              <a:lnSpc>
                <a:spcPct val="150000"/>
              </a:lnSpc>
            </a:pPr>
            <a:endParaRPr lang="en-US" sz="4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1955869"/>
            <a:ext cx="3923468" cy="38102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47336" y="1024941"/>
            <a:ext cx="2665881" cy="707886"/>
          </a:xfrm>
          <a:prstGeom prst="rect">
            <a:avLst/>
          </a:prstGeom>
          <a:noFill/>
          <a:effectLst/>
        </p:spPr>
        <p:txBody>
          <a:bodyPr wrap="square" rtlCol="0">
            <a:spAutoFit/>
          </a:bodyPr>
          <a:lstStyle/>
          <a:p>
            <a:r>
              <a:rPr lang="en-US" sz="4000" b="1" dirty="0">
                <a:effectLst>
                  <a:glow rad="88900">
                    <a:schemeClr val="bg1"/>
                  </a:glow>
                </a:effectLst>
                <a:cs typeface="Arial" panose="020B0604020202020204" pitchFamily="34" charset="0"/>
              </a:rPr>
              <a:t>Homework</a:t>
            </a: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469390"/>
            <a:ext cx="11146790" cy="837473"/>
          </a:xfrm>
          <a:prstGeom prst="rect">
            <a:avLst/>
          </a:prstGeom>
          <a:noFill/>
        </p:spPr>
        <p:txBody>
          <a:bodyPr wrap="square" rtlCol="0">
            <a:spAutoFit/>
          </a:bodyPr>
          <a:lstStyle/>
          <a:p>
            <a:pPr>
              <a:lnSpc>
                <a:spcPct val="150000"/>
              </a:lnSpc>
            </a:pPr>
            <a:r>
              <a:rPr lang="en-US" sz="3600" dirty="0"/>
              <a:t>- Prepare for the Project of the unit.</a:t>
            </a:r>
          </a:p>
        </p:txBody>
      </p:sp>
      <p:sp>
        <p:nvSpPr>
          <p:cNvPr id="4" name="TextBox 1"/>
          <p:cNvSpPr txBox="1"/>
          <p:nvPr/>
        </p:nvSpPr>
        <p:spPr>
          <a:xfrm>
            <a:off x="461645" y="2087880"/>
            <a:ext cx="11146790" cy="1668470"/>
          </a:xfrm>
          <a:prstGeom prst="rect">
            <a:avLst/>
          </a:prstGeom>
          <a:noFill/>
        </p:spPr>
        <p:txBody>
          <a:bodyPr wrap="square" rtlCol="0">
            <a:spAutoFit/>
          </a:bodyPr>
          <a:lstStyle/>
          <a:p>
            <a:pPr algn="just">
              <a:lnSpc>
                <a:spcPct val="150000"/>
              </a:lnSpc>
            </a:pPr>
            <a:r>
              <a:rPr lang="en-US" sz="3600" dirty="0"/>
              <a:t>- Open book p.113, look at the picture and say what the</a:t>
            </a:r>
          </a:p>
          <a:p>
            <a:pPr algn="just">
              <a:lnSpc>
                <a:spcPct val="150000"/>
              </a:lnSpc>
            </a:pPr>
            <a:r>
              <a:rPr lang="en-US" sz="3600" dirty="0"/>
              <a:t>  topic of the project is.</a:t>
            </a:r>
          </a:p>
        </p:txBody>
      </p:sp>
      <p:sp>
        <p:nvSpPr>
          <p:cNvPr id="8" name="TextBox 1"/>
          <p:cNvSpPr txBox="1"/>
          <p:nvPr/>
        </p:nvSpPr>
        <p:spPr>
          <a:xfrm>
            <a:off x="436245" y="3574415"/>
            <a:ext cx="11147425" cy="922020"/>
          </a:xfrm>
          <a:prstGeom prst="rect">
            <a:avLst/>
          </a:prstGeom>
          <a:noFill/>
        </p:spPr>
        <p:txBody>
          <a:bodyPr wrap="square" rtlCol="0">
            <a:spAutoFit/>
          </a:bodyPr>
          <a:lstStyle/>
          <a:p>
            <a:pPr>
              <a:lnSpc>
                <a:spcPct val="150000"/>
              </a:lnSpc>
            </a:pPr>
            <a:r>
              <a:rPr lang="en-US" sz="3600" dirty="0"/>
              <a:t>- Work in groups  to design a poster.</a:t>
            </a:r>
          </a:p>
        </p:txBody>
      </p:sp>
      <p:sp>
        <p:nvSpPr>
          <p:cNvPr id="13" name="TextBox 1"/>
          <p:cNvSpPr txBox="1"/>
          <p:nvPr/>
        </p:nvSpPr>
        <p:spPr>
          <a:xfrm>
            <a:off x="448945" y="4253230"/>
            <a:ext cx="11147425" cy="2499467"/>
          </a:xfrm>
          <a:prstGeom prst="rect">
            <a:avLst/>
          </a:prstGeom>
          <a:noFill/>
        </p:spPr>
        <p:txBody>
          <a:bodyPr wrap="square" rtlCol="0">
            <a:spAutoFit/>
          </a:bodyPr>
          <a:lstStyle/>
          <a:p>
            <a:pPr>
              <a:lnSpc>
                <a:spcPct val="150000"/>
              </a:lnSpc>
            </a:pPr>
            <a:r>
              <a:rPr lang="en-US" sz="3600" dirty="0"/>
              <a:t>- You will show and present in Lesson 7 – </a:t>
            </a:r>
            <a:r>
              <a:rPr lang="en-US" sz="3600" b="1" dirty="0"/>
              <a:t>Looking back and</a:t>
            </a:r>
            <a:r>
              <a:rPr lang="en-US" sz="3600" dirty="0"/>
              <a:t> </a:t>
            </a:r>
            <a:r>
              <a:rPr lang="en-US" sz="3600" b="1" dirty="0"/>
              <a:t>Project</a:t>
            </a:r>
            <a:r>
              <a:rPr lang="en-US" sz="3600" dirty="0"/>
              <a:t>.</a:t>
            </a:r>
          </a:p>
          <a:p>
            <a:pPr marL="571500" indent="-571500">
              <a:lnSpc>
                <a:spcPct val="150000"/>
              </a:lnSpc>
              <a:buFontTx/>
              <a:buChar char="-"/>
            </a:pPr>
            <a:endParaRPr lang="en-US" sz="3600" b="1"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13" grpId="0"/>
      <p:bldP spid="1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ounded Rectangle 15"/>
          <p:cNvSpPr/>
          <p:nvPr/>
        </p:nvSpPr>
        <p:spPr>
          <a:xfrm>
            <a:off x="745754" y="11675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798540" y="1037367"/>
            <a:ext cx="397035" cy="769441"/>
          </a:xfrm>
          <a:prstGeom prst="rect">
            <a:avLst/>
          </a:prstGeom>
          <a:noFill/>
        </p:spPr>
        <p:txBody>
          <a:bodyPr wrap="square" rtlCol="0">
            <a:spAutoFit/>
          </a:bodyPr>
          <a:lstStyle/>
          <a:p>
            <a:pPr algn="ctr"/>
            <a:r>
              <a:rPr lang="en-US" sz="44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584399" y="2120669"/>
            <a:ext cx="11020858" cy="2554545"/>
          </a:xfrm>
          <a:prstGeom prst="rect">
            <a:avLst/>
          </a:prstGeom>
          <a:noFill/>
        </p:spPr>
        <p:txBody>
          <a:bodyPr wrap="square" rtlCol="0">
            <a:spAutoFit/>
          </a:bodyPr>
          <a:lstStyle/>
          <a:p>
            <a:pPr>
              <a:lnSpc>
                <a:spcPct val="100000"/>
              </a:lnSpc>
            </a:pPr>
            <a:r>
              <a:rPr lang="en-US" sz="4000" dirty="0"/>
              <a:t> - The project requirements: work in groups to think about your area and the flora and fauna of the area. Otherwise, you can choose an area they know. Use </a:t>
            </a:r>
          </a:p>
          <a:p>
            <a:pPr>
              <a:lnSpc>
                <a:spcPct val="100000"/>
              </a:lnSpc>
            </a:pPr>
            <a:r>
              <a:rPr lang="en-US" sz="4000" dirty="0"/>
              <a:t>the guiding questions to prepare.</a:t>
            </a:r>
          </a:p>
        </p:txBody>
      </p:sp>
      <p:sp>
        <p:nvSpPr>
          <p:cNvPr id="3" name="TextBox 2">
            <a:extLst>
              <a:ext uri="{FF2B5EF4-FFF2-40B4-BE49-F238E27FC236}">
                <a16:creationId xmlns:a16="http://schemas.microsoft.com/office/drawing/2014/main" id="{1CDD5C94-2147-63DA-784C-C528F0EA673B}"/>
              </a:ext>
            </a:extLst>
          </p:cNvPr>
          <p:cNvSpPr txBox="1"/>
          <p:nvPr/>
        </p:nvSpPr>
        <p:spPr>
          <a:xfrm>
            <a:off x="1312347" y="1075689"/>
            <a:ext cx="3095879" cy="769441"/>
          </a:xfrm>
          <a:prstGeom prst="rect">
            <a:avLst/>
          </a:prstGeom>
          <a:noFill/>
          <a:effectLst/>
        </p:spPr>
        <p:txBody>
          <a:bodyPr wrap="square" rtlCol="0">
            <a:spAutoFit/>
          </a:bodyPr>
          <a:lstStyle/>
          <a:p>
            <a:r>
              <a:rPr lang="en-US" sz="4400" b="1" dirty="0">
                <a:effectLst>
                  <a:glow rad="88900">
                    <a:schemeClr val="bg1"/>
                  </a:glow>
                </a:effectLst>
                <a:cs typeface="Arial" panose="020B0604020202020204" pitchFamily="34" charset="0"/>
              </a:rPr>
              <a:t>Homework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166370" y="1739900"/>
            <a:ext cx="11948160" cy="4523105"/>
          </a:xfrm>
          <a:prstGeom prst="rect">
            <a:avLst/>
          </a:prstGeom>
          <a:solidFill>
            <a:srgbClr val="F9DBBB"/>
          </a:solidFill>
          <a:ln w="9525">
            <a:noFill/>
          </a:ln>
        </p:spPr>
        <p:txBody>
          <a:bodyPr wrap="square">
            <a:spAutoFit/>
          </a:bodyPr>
          <a:lstStyle/>
          <a:p>
            <a:pPr indent="0"/>
            <a:r>
              <a:rPr lang="en-US" sz="3200" b="0" dirty="0">
                <a:solidFill>
                  <a:schemeClr val="tx1"/>
                </a:solidFill>
                <a:latin typeface="Calibri" panose="020F0502020204030204" pitchFamily="34" charset="0"/>
                <a:cs typeface="Calibri" panose="020F0502020204030204" pitchFamily="34" charset="0"/>
              </a:rPr>
              <a:t>+ What area with special plants and animals do they like to talk about?</a:t>
            </a:r>
          </a:p>
          <a:p>
            <a:pPr indent="0"/>
            <a:r>
              <a:rPr lang="en-US" sz="3200" b="0" dirty="0">
                <a:solidFill>
                  <a:schemeClr val="tx1"/>
                </a:solidFill>
                <a:latin typeface="Calibri" panose="020F0502020204030204" pitchFamily="34" charset="0"/>
                <a:cs typeface="Calibri" panose="020F0502020204030204" pitchFamily="34" charset="0"/>
              </a:rPr>
              <a:t>+ What animals and plants does the area have?</a:t>
            </a:r>
          </a:p>
          <a:p>
            <a:pPr indent="0"/>
            <a:r>
              <a:rPr lang="en-US" sz="3200" b="0" dirty="0">
                <a:solidFill>
                  <a:schemeClr val="tx1"/>
                </a:solidFill>
                <a:latin typeface="Calibri" panose="020F0502020204030204" pitchFamily="34" charset="0"/>
                <a:cs typeface="Calibri" panose="020F0502020204030204" pitchFamily="34" charset="0"/>
              </a:rPr>
              <a:t>+ Are the plants special in any way? (for wood, for medicine, for the fresh air or for the beauty of the area ….?)</a:t>
            </a:r>
          </a:p>
          <a:p>
            <a:pPr indent="0"/>
            <a:r>
              <a:rPr lang="en-US" sz="3200" b="0" dirty="0">
                <a:solidFill>
                  <a:schemeClr val="tx1"/>
                </a:solidFill>
                <a:latin typeface="Calibri" panose="020F0502020204030204" pitchFamily="34" charset="0"/>
                <a:cs typeface="Calibri" panose="020F0502020204030204" pitchFamily="34" charset="0"/>
              </a:rPr>
              <a:t>+ Are the animals special in any way?(Are they rare? Do they need protection? Are they hunted for food/ fur/ ivory … or killed to produce medicine?)</a:t>
            </a:r>
          </a:p>
          <a:p>
            <a:pPr indent="0"/>
            <a:r>
              <a:rPr lang="en-US" sz="3200" b="0" dirty="0">
                <a:solidFill>
                  <a:schemeClr val="tx1"/>
                </a:solidFill>
                <a:latin typeface="Calibri" panose="020F0502020204030204" pitchFamily="34" charset="0"/>
                <a:cs typeface="Calibri" panose="020F0502020204030204" pitchFamily="34" charset="0"/>
              </a:rPr>
              <a:t>+ What do you think local people should do to protect them? (stop cutting trees, stop hunting these animals, building nature reserve …)</a:t>
            </a:r>
          </a:p>
        </p:txBody>
      </p:sp>
      <p:sp>
        <p:nvSpPr>
          <p:cNvPr id="2" name="TextBox 1">
            <a:extLst>
              <a:ext uri="{FF2B5EF4-FFF2-40B4-BE49-F238E27FC236}">
                <a16:creationId xmlns:a16="http://schemas.microsoft.com/office/drawing/2014/main" id="{77689CAC-9A6E-D3EE-12D7-E4496B717AD9}"/>
              </a:ext>
            </a:extLst>
          </p:cNvPr>
          <p:cNvSpPr txBox="1"/>
          <p:nvPr/>
        </p:nvSpPr>
        <p:spPr>
          <a:xfrm>
            <a:off x="1058183" y="1007621"/>
            <a:ext cx="2731195" cy="707886"/>
          </a:xfrm>
          <a:prstGeom prst="rect">
            <a:avLst/>
          </a:prstGeom>
          <a:noFill/>
          <a:effectLst/>
        </p:spPr>
        <p:txBody>
          <a:bodyPr wrap="square" rtlCol="0">
            <a:spAutoFit/>
          </a:bodyPr>
          <a:lstStyle/>
          <a:p>
            <a:r>
              <a:rPr lang="en-US" sz="4000" b="1" dirty="0">
                <a:effectLst>
                  <a:glow rad="88900">
                    <a:schemeClr val="bg1"/>
                  </a:glow>
                </a:effectLst>
                <a:cs typeface="Arial" panose="020B0604020202020204" pitchFamily="34" charset="0"/>
              </a:rPr>
              <a:t>Homework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166370" y="1654175"/>
            <a:ext cx="11948160" cy="5015865"/>
          </a:xfrm>
          <a:prstGeom prst="rect">
            <a:avLst/>
          </a:prstGeom>
          <a:noFill/>
          <a:ln w="9525">
            <a:noFill/>
          </a:ln>
          <a:extLst>
            <a:ext uri="{909E8E84-426E-40DD-AFC4-6F175D3DCCD1}">
              <a14:hiddenFill xmlns:a14="http://schemas.microsoft.com/office/drawing/2010/main">
                <a:solidFill>
                  <a:srgbClr val="F9DBBB"/>
                </a:solidFill>
              </a14:hiddenFill>
            </a:ext>
          </a:extLst>
        </p:spPr>
        <p:txBody>
          <a:bodyPr wrap="square">
            <a:spAutoFit/>
          </a:bodyPr>
          <a:lstStyle/>
          <a:p>
            <a:pPr indent="0"/>
            <a:r>
              <a:rPr lang="en-US" sz="3200" b="0" dirty="0">
                <a:solidFill>
                  <a:schemeClr val="tx1"/>
                </a:solidFill>
                <a:latin typeface="Calibri" panose="020F0502020204030204" pitchFamily="34" charset="0"/>
                <a:cs typeface="Calibri" panose="020F0502020204030204" pitchFamily="34" charset="0"/>
              </a:rPr>
              <a:t>- You can use a poster or ppt slides to present the flora and fauna you choose to talk about. In this case, your slides or posters should include a mixture of texts and pictures or photos of plants and animals of the area you choose to illustrate. </a:t>
            </a:r>
          </a:p>
          <a:p>
            <a:pPr indent="0"/>
            <a:r>
              <a:rPr lang="en-US" sz="3200" b="0" dirty="0">
                <a:solidFill>
                  <a:schemeClr val="tx1"/>
                </a:solidFill>
                <a:latin typeface="Calibri" panose="020F0502020204030204" pitchFamily="34" charset="0"/>
                <a:cs typeface="Calibri" panose="020F0502020204030204" pitchFamily="34" charset="0"/>
              </a:rPr>
              <a:t>- Choose your group leader. Ask the leader to make </a:t>
            </a:r>
            <a:r>
              <a:rPr lang="en-US" sz="3200" b="0">
                <a:solidFill>
                  <a:schemeClr val="tx1"/>
                </a:solidFill>
                <a:latin typeface="Calibri" panose="020F0502020204030204" pitchFamily="34" charset="0"/>
                <a:cs typeface="Calibri" panose="020F0502020204030204" pitchFamily="34" charset="0"/>
              </a:rPr>
              <a:t>a timeline </a:t>
            </a:r>
            <a:r>
              <a:rPr lang="en-US" sz="3200" b="0" dirty="0">
                <a:solidFill>
                  <a:schemeClr val="tx1"/>
                </a:solidFill>
                <a:latin typeface="Calibri" panose="020F0502020204030204" pitchFamily="34" charset="0"/>
                <a:cs typeface="Calibri" panose="020F0502020204030204" pitchFamily="34" charset="0"/>
              </a:rPr>
              <a:t>for </a:t>
            </a:r>
            <a:r>
              <a:rPr lang="en-US" sz="3200" b="0">
                <a:solidFill>
                  <a:schemeClr val="tx1"/>
                </a:solidFill>
                <a:latin typeface="Calibri" panose="020F0502020204030204" pitchFamily="34" charset="0"/>
                <a:cs typeface="Calibri" panose="020F0502020204030204" pitchFamily="34" charset="0"/>
              </a:rPr>
              <a:t>the group </a:t>
            </a:r>
            <a:r>
              <a:rPr lang="en-US" sz="3200" b="0" dirty="0">
                <a:solidFill>
                  <a:schemeClr val="tx1"/>
                </a:solidFill>
                <a:latin typeface="Calibri" panose="020F0502020204030204" pitchFamily="34" charset="0"/>
                <a:cs typeface="Calibri" panose="020F0502020204030204" pitchFamily="34" charset="0"/>
              </a:rPr>
              <a:t>and help report the progress of the group to the teacher as well as assigning tasks to the group member if needed during their preparation period. Ask group members to work together to brainstorm the topic and support each other during the time they prepare for the project. </a:t>
            </a:r>
          </a:p>
        </p:txBody>
      </p:sp>
      <p:sp>
        <p:nvSpPr>
          <p:cNvPr id="2" name="TextBox 1">
            <a:extLst>
              <a:ext uri="{FF2B5EF4-FFF2-40B4-BE49-F238E27FC236}">
                <a16:creationId xmlns:a16="http://schemas.microsoft.com/office/drawing/2014/main" id="{95019E40-10C4-6C1B-C481-EFFF8CF0C8DC}"/>
              </a:ext>
            </a:extLst>
          </p:cNvPr>
          <p:cNvSpPr txBox="1"/>
          <p:nvPr/>
        </p:nvSpPr>
        <p:spPr>
          <a:xfrm>
            <a:off x="1078804" y="1010989"/>
            <a:ext cx="2731195" cy="707886"/>
          </a:xfrm>
          <a:prstGeom prst="rect">
            <a:avLst/>
          </a:prstGeom>
          <a:noFill/>
          <a:effectLst/>
        </p:spPr>
        <p:txBody>
          <a:bodyPr wrap="square" rtlCol="0">
            <a:spAutoFit/>
          </a:bodyPr>
          <a:lstStyle/>
          <a:p>
            <a:r>
              <a:rPr lang="en-US" sz="4000" b="1" dirty="0">
                <a:effectLst>
                  <a:glow rad="88900">
                    <a:schemeClr val="bg1"/>
                  </a:glow>
                </a:effectLst>
                <a:cs typeface="Arial" panose="020B0604020202020204" pitchFamily="34" charset="0"/>
              </a:rPr>
              <a:t>Homework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4911810"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833825" cy="769441"/>
          </a:xfrm>
          <a:prstGeom prst="rect">
            <a:avLst/>
          </a:prstGeom>
          <a:noFill/>
        </p:spPr>
        <p:txBody>
          <a:bodyPr wrap="square" rtlCol="0">
            <a:spAutoFit/>
          </a:bodyPr>
          <a:lstStyle/>
          <a:p>
            <a:r>
              <a:rPr lang="en-US" sz="4400" b="1" dirty="0">
                <a:solidFill>
                  <a:srgbClr val="FF0000"/>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52400" y="1879049"/>
            <a:ext cx="11625943" cy="4139979"/>
          </a:xfrm>
          <a:prstGeom prst="rect">
            <a:avLst/>
          </a:prstGeom>
          <a:noFill/>
        </p:spPr>
        <p:txBody>
          <a:bodyPr wrap="square" rtlCol="0">
            <a:spAutoFit/>
          </a:bodyPr>
          <a:lstStyle/>
          <a:p>
            <a:pPr>
              <a:lnSpc>
                <a:spcPct val="150000"/>
              </a:lnSpc>
            </a:pPr>
            <a:r>
              <a:rPr lang="en-US" sz="4500" dirty="0"/>
              <a:t>By the end of the lesson, students will be able to:</a:t>
            </a:r>
          </a:p>
          <a:p>
            <a:pPr marL="457200" indent="-457200" algn="just">
              <a:lnSpc>
                <a:spcPct val="150000"/>
              </a:lnSpc>
              <a:buFont typeface="Courier New" panose="02070309020205020404" pitchFamily="49" charset="0"/>
              <a:buChar char="o"/>
            </a:pPr>
            <a:r>
              <a:rPr lang="en-US" sz="4500" dirty="0"/>
              <a:t>Use the words and phrases related to planet Earth, habitats, and flora and fauna;</a:t>
            </a:r>
          </a:p>
          <a:p>
            <a:pPr marL="457200" indent="-457200" algn="just">
              <a:lnSpc>
                <a:spcPct val="150000"/>
              </a:lnSpc>
              <a:buFont typeface="Courier New" panose="02070309020205020404" pitchFamily="49" charset="0"/>
              <a:buChar char="o"/>
            </a:pPr>
            <a:r>
              <a:rPr lang="en-US" sz="4500" dirty="0"/>
              <a:t>Gain vocabulary to talk about the planet Earth</a:t>
            </a:r>
            <a:r>
              <a:rPr lang="en-US" sz="4500" i="1" dirty="0"/>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138020" y="1121030"/>
            <a:ext cx="1486063"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a typeface="Adobe Gothic Std B" panose="020B0800000000000000" pitchFamily="34" charset="-128"/>
              </a:rPr>
              <a:t>WARM-UP</a:t>
            </a:r>
            <a:endParaRPr lang="en-GB" sz="2000" b="1" dirty="0">
              <a:solidFill>
                <a:schemeClr val="tx1"/>
              </a:solidFill>
              <a:ea typeface="Adobe Gothic Std B" panose="020B0800000000000000" pitchFamily="34" charset="-128"/>
            </a:endParaRPr>
          </a:p>
        </p:txBody>
      </p:sp>
      <p:sp>
        <p:nvSpPr>
          <p:cNvPr id="17" name="Rounded Rectangle 16"/>
          <p:cNvSpPr/>
          <p:nvPr/>
        </p:nvSpPr>
        <p:spPr>
          <a:xfrm>
            <a:off x="1335527" y="2298078"/>
            <a:ext cx="1885345"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PRESENTATION</a:t>
            </a:r>
            <a:endParaRPr lang="en-GB" sz="2000" b="1" dirty="0">
              <a:solidFill>
                <a:schemeClr val="tx1"/>
              </a:solidFill>
            </a:endParaRPr>
          </a:p>
        </p:txBody>
      </p:sp>
      <p:sp>
        <p:nvSpPr>
          <p:cNvPr id="18" name="Rounded Rectangle 17"/>
          <p:cNvSpPr/>
          <p:nvPr/>
        </p:nvSpPr>
        <p:spPr>
          <a:xfrm>
            <a:off x="214221" y="3480529"/>
            <a:ext cx="1300680"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PRACTICE</a:t>
            </a:r>
            <a:endParaRPr lang="en-GB" sz="2000" b="1" dirty="0">
              <a:solidFill>
                <a:schemeClr val="tx1"/>
              </a:solidFill>
            </a:endParaRPr>
          </a:p>
        </p:txBody>
      </p:sp>
      <p:sp>
        <p:nvSpPr>
          <p:cNvPr id="19" name="Rounded Rectangle 18"/>
          <p:cNvSpPr/>
          <p:nvPr/>
        </p:nvSpPr>
        <p:spPr>
          <a:xfrm>
            <a:off x="1406307" y="4692756"/>
            <a:ext cx="1695706"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PRODUCTION</a:t>
            </a:r>
            <a:endParaRPr lang="en-GB" sz="2000" b="1" dirty="0">
              <a:solidFill>
                <a:schemeClr val="tx1"/>
              </a:solidFill>
            </a:endParaRPr>
          </a:p>
        </p:txBody>
      </p:sp>
      <p:sp>
        <p:nvSpPr>
          <p:cNvPr id="20" name="Rectangle 19"/>
          <p:cNvSpPr/>
          <p:nvPr/>
        </p:nvSpPr>
        <p:spPr>
          <a:xfrm>
            <a:off x="3355341" y="1013170"/>
            <a:ext cx="8629830" cy="742328"/>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dirty="0">
                <a:solidFill>
                  <a:schemeClr val="tx1"/>
                </a:solidFill>
              </a:rPr>
              <a:t>Option 1: Think!</a:t>
            </a:r>
          </a:p>
          <a:p>
            <a:r>
              <a:rPr lang="en-GB" sz="2600" dirty="0">
                <a:solidFill>
                  <a:schemeClr val="tx1"/>
                </a:solidFill>
              </a:rPr>
              <a:t>Option 2: </a:t>
            </a:r>
            <a:r>
              <a:rPr lang="en-US" altLang="en-GB" sz="2600" dirty="0">
                <a:solidFill>
                  <a:schemeClr val="tx1"/>
                </a:solidFill>
              </a:rPr>
              <a:t>Making a Solar System picture.</a:t>
            </a:r>
          </a:p>
        </p:txBody>
      </p:sp>
      <p:sp>
        <p:nvSpPr>
          <p:cNvPr id="21" name="Rectangle 20"/>
          <p:cNvSpPr/>
          <p:nvPr/>
        </p:nvSpPr>
        <p:spPr>
          <a:xfrm>
            <a:off x="3352798" y="1825152"/>
            <a:ext cx="8629829" cy="6358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Vocabulary</a:t>
            </a:r>
            <a:endParaRPr lang="en-GB" sz="2600" dirty="0">
              <a:solidFill>
                <a:schemeClr val="tx1"/>
              </a:solidFill>
            </a:endParaRPr>
          </a:p>
        </p:txBody>
      </p:sp>
      <p:sp>
        <p:nvSpPr>
          <p:cNvPr id="22" name="Rectangle 21"/>
          <p:cNvSpPr/>
          <p:nvPr/>
        </p:nvSpPr>
        <p:spPr>
          <a:xfrm>
            <a:off x="3355341" y="2530699"/>
            <a:ext cx="8629829" cy="239688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p>
          <a:p>
            <a:pPr marR="0" indent="0">
              <a:spcBef>
                <a:spcPts val="0"/>
              </a:spcBef>
              <a:spcAft>
                <a:spcPts val="0"/>
              </a:spcAft>
              <a:buFont typeface="Arial" panose="020B0604020202020204" pitchFamily="34" charset="0"/>
              <a:buNone/>
            </a:pP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2: Read the conversation again and tick (√) T (True) or F </a:t>
            </a: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(False)</a:t>
            </a: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for each sentence</a:t>
            </a: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p>
            <a:pPr marR="0" indent="0">
              <a:spcBef>
                <a:spcPts val="0"/>
              </a:spcBef>
              <a:spcAft>
                <a:spcPts val="0"/>
              </a:spcAft>
              <a:buFont typeface="Arial" panose="020B0604020202020204" pitchFamily="34" charset="0"/>
              <a:buNone/>
            </a:pP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a word or phrase from the box under the correct </a:t>
            </a: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picture. </a:t>
            </a:r>
          </a:p>
          <a:p>
            <a:pPr marR="0" indent="0">
              <a:spcBef>
                <a:spcPts val="0"/>
              </a:spcBef>
              <a:spcAft>
                <a:spcPts val="0"/>
              </a:spcAft>
              <a:buFont typeface="Arial" panose="020B0604020202020204" pitchFamily="34" charset="0"/>
              <a:buNone/>
            </a:pPr>
            <a:r>
              <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each sentence with a word or phrase from 3</a:t>
            </a: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3352799" y="4993479"/>
            <a:ext cx="8629828"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2600" dirty="0">
                <a:solidFill>
                  <a:schemeClr val="tx1"/>
                </a:solidFill>
                <a:latin typeface="Calibri" panose="020F0502020204030204" pitchFamily="34" charset="0"/>
                <a:cs typeface="Calibri" panose="020F0502020204030204" pitchFamily="34" charset="0"/>
              </a:rPr>
              <a:t>Task 5:</a:t>
            </a:r>
            <a:r>
              <a:rPr lang="en-US" sz="2600" dirty="0">
                <a:solidFill>
                  <a:schemeClr val="tx1"/>
                </a:solidFill>
                <a:latin typeface="Calibri" panose="020F0502020204030204" pitchFamily="34" charset="0"/>
                <a:cs typeface="Calibri" panose="020F0502020204030204" pitchFamily="34" charset="0"/>
              </a:rPr>
              <a:t> Quiz: Work in groups. Answer the following questions.</a:t>
            </a:r>
          </a:p>
        </p:txBody>
      </p:sp>
      <p:cxnSp>
        <p:nvCxnSpPr>
          <p:cNvPr id="24" name="Curved Connector 23"/>
          <p:cNvCxnSpPr>
            <a:cxnSpLocks/>
            <a:stCxn id="16" idx="3"/>
            <a:endCxn id="17" idx="0"/>
          </p:cNvCxnSpPr>
          <p:nvPr/>
        </p:nvCxnSpPr>
        <p:spPr>
          <a:xfrm>
            <a:off x="1624083" y="1427133"/>
            <a:ext cx="654117" cy="8709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864561" y="2606881"/>
            <a:ext cx="470966" cy="87364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1514901" y="3781253"/>
            <a:ext cx="739259" cy="911503"/>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126034" y="5903629"/>
            <a:ext cx="2128125"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CONSOLIDATION</a:t>
            </a:r>
            <a:endParaRPr lang="en-GB" sz="2000" b="1" dirty="0">
              <a:solidFill>
                <a:schemeClr val="tx1"/>
              </a:solidFill>
            </a:endParaRPr>
          </a:p>
        </p:txBody>
      </p:sp>
      <p:cxnSp>
        <p:nvCxnSpPr>
          <p:cNvPr id="28" name="Curved Connector 27"/>
          <p:cNvCxnSpPr>
            <a:cxnSpLocks/>
            <a:stCxn id="19" idx="1"/>
            <a:endCxn id="27" idx="0"/>
          </p:cNvCxnSpPr>
          <p:nvPr/>
        </p:nvCxnSpPr>
        <p:spPr>
          <a:xfrm rot="10800000" flipV="1">
            <a:off x="1190097" y="4993479"/>
            <a:ext cx="216210" cy="91014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3352800" y="5652821"/>
            <a:ext cx="8629827" cy="89561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600" dirty="0">
                <a:solidFill>
                  <a:schemeClr val="tx1"/>
                </a:solidFill>
              </a:rPr>
              <a:t>Wrap-up</a:t>
            </a:r>
          </a:p>
          <a:p>
            <a:pPr indent="0">
              <a:buFont typeface="Arial" panose="020B0604020202020204" pitchFamily="34" charset="0"/>
              <a:buNone/>
            </a:pPr>
            <a:r>
              <a:rPr lang="en-US" sz="2600" dirty="0">
                <a:solidFill>
                  <a:schemeClr val="tx1"/>
                </a:solidFill>
              </a:rPr>
              <a:t>Homework</a:t>
            </a:r>
            <a:endParaRPr lang="en-GB" sz="2600" dirty="0">
              <a:solidFill>
                <a:schemeClr val="tx1"/>
              </a:solidFill>
            </a:endParaRPr>
          </a:p>
        </p:txBody>
      </p:sp>
      <p:sp>
        <p:nvSpPr>
          <p:cNvPr id="30" name="Rounded Rectangle 29"/>
          <p:cNvSpPr/>
          <p:nvPr/>
        </p:nvSpPr>
        <p:spPr>
          <a:xfrm>
            <a:off x="3102013" y="170369"/>
            <a:ext cx="6847530" cy="742328"/>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627569" y="205911"/>
            <a:ext cx="6321973" cy="707886"/>
          </a:xfrm>
          <a:prstGeom prst="rect">
            <a:avLst/>
          </a:prstGeom>
          <a:noFill/>
        </p:spPr>
        <p:txBody>
          <a:bodyPr wrap="square" rtlCol="0">
            <a:spAutoFit/>
          </a:bodyPr>
          <a:lstStyle/>
          <a:p>
            <a:r>
              <a:rPr lang="en-US" sz="4000" b="1" dirty="0">
                <a:solidFill>
                  <a:schemeClr val="bg1"/>
                </a:solidFill>
              </a:rPr>
              <a:t>LESSON 1: GETTING STARTED</a:t>
            </a:r>
          </a:p>
        </p:txBody>
      </p:sp>
      <p:grpSp>
        <p:nvGrpSpPr>
          <p:cNvPr id="37" name="Group 36"/>
          <p:cNvGrpSpPr/>
          <p:nvPr/>
        </p:nvGrpSpPr>
        <p:grpSpPr>
          <a:xfrm>
            <a:off x="2557545" y="18729"/>
            <a:ext cx="1158313" cy="1117237"/>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100" name="Text Box 99"/>
          <p:cNvSpPr txBox="1"/>
          <p:nvPr/>
        </p:nvSpPr>
        <p:spPr>
          <a:xfrm>
            <a:off x="4504788" y="1715929"/>
            <a:ext cx="7839612" cy="769441"/>
          </a:xfrm>
          <a:prstGeom prst="rect">
            <a:avLst/>
          </a:prstGeom>
          <a:noFill/>
          <a:ln w="9525">
            <a:noFill/>
          </a:ln>
        </p:spPr>
        <p:txBody>
          <a:bodyPr wrap="square">
            <a:spAutoFit/>
          </a:bodyPr>
          <a:lstStyle/>
          <a:p>
            <a:pPr marL="635" indent="-635">
              <a:lnSpc>
                <a:spcPct val="100000"/>
              </a:lnSpc>
            </a:pPr>
            <a:r>
              <a:rPr lang="en-US" sz="4400" b="0" dirty="0">
                <a:solidFill>
                  <a:srgbClr val="231F20"/>
                </a:solidFill>
                <a:latin typeface="Calibri" panose="020F0502020204030204" pitchFamily="34" charset="0"/>
                <a:cs typeface="Calibri" panose="020F0502020204030204" pitchFamily="34" charset="0"/>
              </a:rPr>
              <a:t>- Work in 2 groups to play games.</a:t>
            </a:r>
          </a:p>
        </p:txBody>
      </p:sp>
      <p:pic>
        <p:nvPicPr>
          <p:cNvPr id="6" name="Content Placeholder 5" descr="tải xuống"/>
          <p:cNvPicPr>
            <a:picLocks noGrp="1" noChangeAspect="1"/>
          </p:cNvPicPr>
          <p:nvPr>
            <p:ph idx="1"/>
          </p:nvPr>
        </p:nvPicPr>
        <p:blipFill>
          <a:blip r:embed="rId3"/>
          <a:stretch>
            <a:fillRect/>
          </a:stretch>
        </p:blipFill>
        <p:spPr>
          <a:xfrm>
            <a:off x="578485" y="1574165"/>
            <a:ext cx="3500120" cy="3500120"/>
          </a:xfrm>
          <a:prstGeom prst="rect">
            <a:avLst/>
          </a:prstGeom>
        </p:spPr>
      </p:pic>
      <p:sp>
        <p:nvSpPr>
          <p:cNvPr id="8" name="TextBox 11"/>
          <p:cNvSpPr txBox="1"/>
          <p:nvPr/>
        </p:nvSpPr>
        <p:spPr>
          <a:xfrm>
            <a:off x="1019129" y="5283835"/>
            <a:ext cx="2618831" cy="1015663"/>
          </a:xfrm>
          <a:prstGeom prst="rect">
            <a:avLst/>
          </a:prstGeom>
          <a:solidFill>
            <a:srgbClr val="FFFF00"/>
          </a:solidFill>
        </p:spPr>
        <p:txBody>
          <a:bodyPr wrap="square" rtlCol="0">
            <a:spAutoFit/>
          </a:bodyPr>
          <a:lstStyle/>
          <a:p>
            <a:pPr algn="ctr">
              <a:lnSpc>
                <a:spcPct val="100000"/>
              </a:lnSpc>
            </a:pPr>
            <a:r>
              <a:rPr lang="en-US" sz="6000" b="1" dirty="0">
                <a:solidFill>
                  <a:srgbClr val="FF0000"/>
                </a:solidFill>
              </a:rPr>
              <a:t>THINK</a:t>
            </a:r>
          </a:p>
        </p:txBody>
      </p:sp>
      <p:sp>
        <p:nvSpPr>
          <p:cNvPr id="4" name="Text Box 3"/>
          <p:cNvSpPr txBox="1"/>
          <p:nvPr/>
        </p:nvSpPr>
        <p:spPr>
          <a:xfrm>
            <a:off x="4504788" y="2600950"/>
            <a:ext cx="7393940" cy="1446550"/>
          </a:xfrm>
          <a:prstGeom prst="rect">
            <a:avLst/>
          </a:prstGeom>
          <a:noFill/>
          <a:ln w="9525">
            <a:noFill/>
          </a:ln>
        </p:spPr>
        <p:txBody>
          <a:bodyPr wrap="square">
            <a:spAutoFit/>
          </a:bodyPr>
          <a:lstStyle/>
          <a:p>
            <a:pPr marL="635" indent="-635">
              <a:lnSpc>
                <a:spcPct val="100000"/>
              </a:lnSpc>
            </a:pPr>
            <a:r>
              <a:rPr lang="en-US" sz="4400" b="0" dirty="0">
                <a:solidFill>
                  <a:srgbClr val="231F20"/>
                </a:solidFill>
                <a:latin typeface="Calibri" panose="020F0502020204030204" pitchFamily="34" charset="0"/>
                <a:cs typeface="Calibri" panose="020F0502020204030204" pitchFamily="34" charset="0"/>
              </a:rPr>
              <a:t>- There are 2 sets of names of planets.</a:t>
            </a:r>
          </a:p>
        </p:txBody>
      </p:sp>
      <p:sp>
        <p:nvSpPr>
          <p:cNvPr id="5" name="Text Box 4"/>
          <p:cNvSpPr txBox="1"/>
          <p:nvPr/>
        </p:nvSpPr>
        <p:spPr>
          <a:xfrm>
            <a:off x="4504788" y="4179671"/>
            <a:ext cx="7393940" cy="2123658"/>
          </a:xfrm>
          <a:prstGeom prst="rect">
            <a:avLst/>
          </a:prstGeom>
          <a:noFill/>
          <a:ln w="9525">
            <a:noFill/>
          </a:ln>
        </p:spPr>
        <p:txBody>
          <a:bodyPr wrap="square">
            <a:spAutoFit/>
          </a:bodyPr>
          <a:lstStyle/>
          <a:p>
            <a:pPr marL="635" indent="-635">
              <a:lnSpc>
                <a:spcPct val="100000"/>
              </a:lnSpc>
            </a:pPr>
            <a:r>
              <a:rPr lang="en-US" sz="4400" b="0" dirty="0">
                <a:solidFill>
                  <a:srgbClr val="231F20"/>
                </a:solidFill>
                <a:latin typeface="Calibri" panose="020F0502020204030204" pitchFamily="34" charset="0"/>
                <a:cs typeface="Calibri" panose="020F0502020204030204" pitchFamily="34" charset="0"/>
              </a:rPr>
              <a:t>- The two groups to stick the names of planets on the position from the Sun outward.</a:t>
            </a:r>
          </a:p>
        </p:txBody>
      </p:sp>
      <p:pic>
        <p:nvPicPr>
          <p:cNvPr id="9" name="Content Placeholder 8" descr="abstract-still-life-universe-composition"/>
          <p:cNvPicPr>
            <a:picLocks noGrp="1" noChangeAspect="1"/>
          </p:cNvPicPr>
          <p:nvPr>
            <p:ph sz="half" idx="2"/>
          </p:nvPr>
        </p:nvPicPr>
        <p:blipFill>
          <a:blip r:embed="rId4"/>
          <a:stretch>
            <a:fillRect/>
          </a:stretch>
        </p:blipFill>
        <p:spPr>
          <a:xfrm>
            <a:off x="-4219575" y="2249805"/>
            <a:ext cx="3370580" cy="20377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8" grpId="1" animBg="1"/>
      <p:bldP spid="4" grpId="0"/>
      <p:bldP spid="4" grpId="1"/>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330"/>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5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975622" y="7508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pic>
        <p:nvPicPr>
          <p:cNvPr id="13" name="Content Placeholder 12" descr="abstract-still-life-universe-composition"/>
          <p:cNvPicPr>
            <a:picLocks noGrp="1" noChangeAspect="1"/>
          </p:cNvPicPr>
          <p:nvPr>
            <p:ph sz="half" idx="2"/>
          </p:nvPr>
        </p:nvPicPr>
        <p:blipFill>
          <a:blip r:embed="rId3"/>
          <a:stretch>
            <a:fillRect/>
          </a:stretch>
        </p:blipFill>
        <p:spPr>
          <a:xfrm>
            <a:off x="707390" y="786130"/>
            <a:ext cx="10777220" cy="6515100"/>
          </a:xfrm>
          <a:prstGeom prst="rect">
            <a:avLst/>
          </a:prstGeom>
        </p:spPr>
      </p:pic>
      <p:sp>
        <p:nvSpPr>
          <p:cNvPr id="17" name="Text Box 16"/>
          <p:cNvSpPr txBox="1"/>
          <p:nvPr/>
        </p:nvSpPr>
        <p:spPr>
          <a:xfrm>
            <a:off x="5403533" y="8500428"/>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Mercury</a:t>
            </a:r>
          </a:p>
        </p:txBody>
      </p:sp>
      <p:sp>
        <p:nvSpPr>
          <p:cNvPr id="18" name="Text Box 17"/>
          <p:cNvSpPr txBox="1"/>
          <p:nvPr/>
        </p:nvSpPr>
        <p:spPr>
          <a:xfrm>
            <a:off x="5403533" y="8500428"/>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Venus</a:t>
            </a:r>
          </a:p>
        </p:txBody>
      </p:sp>
      <p:sp>
        <p:nvSpPr>
          <p:cNvPr id="19" name="Text Box 18"/>
          <p:cNvSpPr txBox="1"/>
          <p:nvPr/>
        </p:nvSpPr>
        <p:spPr>
          <a:xfrm>
            <a:off x="14732635" y="3136900"/>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Earth</a:t>
            </a:r>
          </a:p>
        </p:txBody>
      </p:sp>
      <p:sp>
        <p:nvSpPr>
          <p:cNvPr id="20" name="Text Box 19"/>
          <p:cNvSpPr txBox="1"/>
          <p:nvPr/>
        </p:nvSpPr>
        <p:spPr>
          <a:xfrm>
            <a:off x="5233035" y="-2379345"/>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Mars</a:t>
            </a:r>
          </a:p>
        </p:txBody>
      </p:sp>
      <p:sp>
        <p:nvSpPr>
          <p:cNvPr id="21" name="Text Box 20"/>
          <p:cNvSpPr txBox="1"/>
          <p:nvPr/>
        </p:nvSpPr>
        <p:spPr>
          <a:xfrm>
            <a:off x="3285490" y="-2523490"/>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Jupiter</a:t>
            </a:r>
          </a:p>
        </p:txBody>
      </p:sp>
      <p:sp>
        <p:nvSpPr>
          <p:cNvPr id="22" name="Text Box 21"/>
          <p:cNvSpPr txBox="1"/>
          <p:nvPr/>
        </p:nvSpPr>
        <p:spPr>
          <a:xfrm>
            <a:off x="-5494020" y="2760980"/>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Saturn</a:t>
            </a:r>
          </a:p>
        </p:txBody>
      </p:sp>
      <p:sp>
        <p:nvSpPr>
          <p:cNvPr id="23" name="Text Box 22"/>
          <p:cNvSpPr txBox="1"/>
          <p:nvPr/>
        </p:nvSpPr>
        <p:spPr>
          <a:xfrm>
            <a:off x="15266035" y="5300980"/>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Uranus</a:t>
            </a:r>
          </a:p>
        </p:txBody>
      </p:sp>
      <p:sp>
        <p:nvSpPr>
          <p:cNvPr id="24" name="Text Box 23"/>
          <p:cNvSpPr txBox="1"/>
          <p:nvPr/>
        </p:nvSpPr>
        <p:spPr>
          <a:xfrm>
            <a:off x="-4122420" y="5062220"/>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Neptune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330"/>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5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975622" y="7508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16" name="Text Box 15"/>
          <p:cNvSpPr txBox="1"/>
          <p:nvPr/>
        </p:nvSpPr>
        <p:spPr>
          <a:xfrm>
            <a:off x="6413500" y="2760980"/>
            <a:ext cx="6096000" cy="1106805"/>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HA LONG BAY</a:t>
            </a:r>
          </a:p>
        </p:txBody>
      </p:sp>
      <p:pic>
        <p:nvPicPr>
          <p:cNvPr id="13" name="Content Placeholder 12" descr="abstract-still-life-universe-composition"/>
          <p:cNvPicPr>
            <a:picLocks noGrp="1" noChangeAspect="1"/>
          </p:cNvPicPr>
          <p:nvPr>
            <p:ph sz="half" idx="2"/>
          </p:nvPr>
        </p:nvPicPr>
        <p:blipFill>
          <a:blip r:embed="rId3"/>
          <a:stretch>
            <a:fillRect/>
          </a:stretch>
        </p:blipFill>
        <p:spPr>
          <a:xfrm>
            <a:off x="707390" y="646430"/>
            <a:ext cx="10777220" cy="6515100"/>
          </a:xfrm>
          <a:prstGeom prst="rect">
            <a:avLst/>
          </a:prstGeom>
        </p:spPr>
      </p:pic>
      <p:sp>
        <p:nvSpPr>
          <p:cNvPr id="2" name="Text Box 1"/>
          <p:cNvSpPr txBox="1"/>
          <p:nvPr/>
        </p:nvSpPr>
        <p:spPr>
          <a:xfrm>
            <a:off x="4947920" y="4842510"/>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Mercury</a:t>
            </a:r>
          </a:p>
        </p:txBody>
      </p:sp>
      <p:sp>
        <p:nvSpPr>
          <p:cNvPr id="3" name="Text Box 2"/>
          <p:cNvSpPr txBox="1"/>
          <p:nvPr/>
        </p:nvSpPr>
        <p:spPr>
          <a:xfrm>
            <a:off x="5859145" y="5706745"/>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Venus</a:t>
            </a:r>
          </a:p>
        </p:txBody>
      </p:sp>
      <p:sp>
        <p:nvSpPr>
          <p:cNvPr id="4" name="Text Box 3"/>
          <p:cNvSpPr txBox="1"/>
          <p:nvPr/>
        </p:nvSpPr>
        <p:spPr>
          <a:xfrm>
            <a:off x="7315835" y="3136900"/>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Earth</a:t>
            </a:r>
          </a:p>
        </p:txBody>
      </p:sp>
      <p:sp>
        <p:nvSpPr>
          <p:cNvPr id="5" name="Text Box 4"/>
          <p:cNvSpPr txBox="1"/>
          <p:nvPr/>
        </p:nvSpPr>
        <p:spPr>
          <a:xfrm>
            <a:off x="5741035" y="1807845"/>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Mars</a:t>
            </a:r>
          </a:p>
        </p:txBody>
      </p:sp>
      <p:sp>
        <p:nvSpPr>
          <p:cNvPr id="6" name="Text Box 5"/>
          <p:cNvSpPr txBox="1"/>
          <p:nvPr/>
        </p:nvSpPr>
        <p:spPr>
          <a:xfrm>
            <a:off x="3793490" y="1663700"/>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Jupiter</a:t>
            </a:r>
          </a:p>
        </p:txBody>
      </p:sp>
      <p:sp>
        <p:nvSpPr>
          <p:cNvPr id="7" name="Text Box 6"/>
          <p:cNvSpPr txBox="1"/>
          <p:nvPr/>
        </p:nvSpPr>
        <p:spPr>
          <a:xfrm>
            <a:off x="1744980" y="3124835"/>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Saturn</a:t>
            </a:r>
          </a:p>
        </p:txBody>
      </p:sp>
      <p:sp>
        <p:nvSpPr>
          <p:cNvPr id="8" name="Text Box 7"/>
          <p:cNvSpPr txBox="1"/>
          <p:nvPr/>
        </p:nvSpPr>
        <p:spPr>
          <a:xfrm>
            <a:off x="7696835" y="5300980"/>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Uranus</a:t>
            </a:r>
          </a:p>
        </p:txBody>
      </p:sp>
      <p:sp>
        <p:nvSpPr>
          <p:cNvPr id="9" name="Text Box 8"/>
          <p:cNvSpPr txBox="1"/>
          <p:nvPr/>
        </p:nvSpPr>
        <p:spPr>
          <a:xfrm>
            <a:off x="3116580" y="5426075"/>
            <a:ext cx="2116455" cy="583565"/>
          </a:xfrm>
          <a:prstGeom prst="rect">
            <a:avLst/>
          </a:prstGeom>
          <a:noFill/>
        </p:spPr>
        <p:txBody>
          <a:bodyPr wrap="square" rtlCol="0">
            <a:spAutoFit/>
          </a:bodyPr>
          <a:lstStyle/>
          <a:p>
            <a:r>
              <a:rPr lang="en-US" sz="3200">
                <a:solidFill>
                  <a:schemeClr val="bg1"/>
                </a:solidFill>
                <a:latin typeface="Cooper Black" panose="0208090404030B020404" charset="0"/>
                <a:cs typeface="Cooper Black" panose="0208090404030B020404" charset="0"/>
              </a:rPr>
              <a:t>Neptune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92635"/>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5" name="TextBox 3"/>
          <p:cNvSpPr txBox="1"/>
          <p:nvPr/>
        </p:nvSpPr>
        <p:spPr>
          <a:xfrm>
            <a:off x="6724650" y="1684020"/>
            <a:ext cx="4533265" cy="4533900"/>
          </a:xfrm>
          <a:prstGeom prst="rect">
            <a:avLst/>
          </a:prstGeom>
          <a:noFill/>
        </p:spPr>
        <p:txBody>
          <a:bodyPr wrap="square" rtlCol="0">
            <a:prstTxWarp prst="textFadeUp">
              <a:avLst>
                <a:gd name="adj" fmla="val 13335"/>
              </a:avLst>
            </a:prstTxWarp>
            <a:noAutofit/>
          </a:bodyPr>
          <a:lstStyle/>
          <a:p>
            <a:pPr algn="ctr"/>
            <a:r>
              <a:rPr lang="en-US" sz="7200" b="1" dirty="0">
                <a:solidFill>
                  <a:schemeClr val="bg1"/>
                </a:solidFill>
              </a:rPr>
              <a:t>Making a Solar System picture</a:t>
            </a:r>
          </a:p>
        </p:txBody>
      </p:sp>
      <p:pic>
        <p:nvPicPr>
          <p:cNvPr id="16" name="Content Placeholder 15" descr="solar-system-planets-motion-2qrm6pej5euz3lsz (1)"/>
          <p:cNvPicPr>
            <a:picLocks noGrp="1" noChangeAspect="1"/>
          </p:cNvPicPr>
          <p:nvPr>
            <p:ph idx="1"/>
          </p:nvPr>
        </p:nvPicPr>
        <p:blipFill>
          <a:blip r:embed="rId3"/>
          <a:stretch>
            <a:fillRect/>
          </a:stretch>
        </p:blipFill>
        <p:spPr>
          <a:xfrm>
            <a:off x="668020" y="1546225"/>
            <a:ext cx="4403725" cy="43516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133</TotalTime>
  <Words>2364</Words>
  <PresentationFormat>Widescreen</PresentationFormat>
  <Paragraphs>373</Paragraphs>
  <Slides>39</Slides>
  <Notes>31</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Adobe Gothic Std B</vt:lpstr>
      <vt:lpstr>Arial</vt:lpstr>
      <vt:lpstr>Calibri</vt:lpstr>
      <vt:lpstr>Calibri Light</vt:lpstr>
      <vt:lpstr>Cooper Black</vt:lpstr>
      <vt:lpstr>Courier New</vt:lpstr>
      <vt:lpstr>Myriad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2024-06-09T16:05:31Z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8C7035F1CAF14C38A987F017ED973128_13</vt:lpwstr>
  </property>
  <property fmtid="{D5CDD505-2E9C-101B-9397-08002B2CF9AE}" pid="3" name="KSOProductBuildVer">
    <vt:lpwstr>1033-12.2.0.13431</vt:lpwstr>
  </property>
</Properties>
</file>