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6" r:id="rId2"/>
    <p:sldId id="278" r:id="rId3"/>
    <p:sldId id="279" r:id="rId4"/>
    <p:sldId id="316" r:id="rId5"/>
    <p:sldId id="280" r:id="rId6"/>
    <p:sldId id="281" r:id="rId7"/>
    <p:sldId id="288" r:id="rId8"/>
    <p:sldId id="289" r:id="rId9"/>
    <p:sldId id="282" r:id="rId10"/>
    <p:sldId id="283" r:id="rId11"/>
    <p:sldId id="285" r:id="rId12"/>
    <p:sldId id="286" r:id="rId13"/>
    <p:sldId id="284" r:id="rId14"/>
    <p:sldId id="290" r:id="rId15"/>
    <p:sldId id="291" r:id="rId16"/>
    <p:sldId id="292" r:id="rId17"/>
    <p:sldId id="293" r:id="rId18"/>
    <p:sldId id="295" r:id="rId19"/>
    <p:sldId id="294" r:id="rId20"/>
    <p:sldId id="296" r:id="rId21"/>
    <p:sldId id="303" r:id="rId22"/>
    <p:sldId id="304" r:id="rId23"/>
    <p:sldId id="305" r:id="rId24"/>
    <p:sldId id="301" r:id="rId25"/>
    <p:sldId id="302" r:id="rId26"/>
    <p:sldId id="306" r:id="rId27"/>
    <p:sldId id="313" r:id="rId28"/>
    <p:sldId id="314" r:id="rId29"/>
    <p:sldId id="312" r:id="rId30"/>
    <p:sldId id="308" r:id="rId31"/>
    <p:sldId id="309" r:id="rId32"/>
    <p:sldId id="310" r:id="rId33"/>
    <p:sldId id="311" r:id="rId34"/>
    <p:sldId id="315"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1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96" autoAdjust="0"/>
    <p:restoredTop sz="94103" autoAdjust="0"/>
  </p:normalViewPr>
  <p:slideViewPr>
    <p:cSldViewPr snapToGrid="0">
      <p:cViewPr varScale="1">
        <p:scale>
          <a:sx n="70" d="100"/>
          <a:sy n="70" d="100"/>
        </p:scale>
        <p:origin x="516" y="60"/>
      </p:cViewPr>
      <p:guideLst>
        <p:guide orient="horz" pos="2160"/>
        <p:guide pos="3840"/>
      </p:guideLst>
    </p:cSldViewPr>
  </p:slideViewPr>
  <p:notesTextViewPr>
    <p:cViewPr>
      <p:scale>
        <a:sx n="1" d="1"/>
        <a:sy n="1" d="1"/>
      </p:scale>
      <p:origin x="0" y="0"/>
    </p:cViewPr>
  </p:notesTextViewPr>
  <p:sorterViewPr>
    <p:cViewPr>
      <p:scale>
        <a:sx n="100" d="100"/>
        <a:sy n="100" d="100"/>
      </p:scale>
      <p:origin x="0" y="8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F7ABC-FA61-493B-933A-9E8E07AC9E75}" type="datetimeFigureOut">
              <a:rPr lang="en-US" smtClean="0"/>
              <a:t>4/27/2020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D42EC-BCFF-4C52-8ADB-308E62606DE1}" type="slidenum">
              <a:rPr lang="en-US" smtClean="0"/>
              <a:t>‹#›</a:t>
            </a:fld>
            <a:endParaRPr lang="en-US"/>
          </a:p>
        </p:txBody>
      </p:sp>
    </p:spTree>
    <p:extLst>
      <p:ext uri="{BB962C8B-B14F-4D97-AF65-F5344CB8AC3E}">
        <p14:creationId xmlns:p14="http://schemas.microsoft.com/office/powerpoint/2010/main" val="68973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D42EC-BCFF-4C52-8ADB-308E62606DE1}" type="slidenum">
              <a:rPr lang="en-US" smtClean="0"/>
              <a:t>1</a:t>
            </a:fld>
            <a:endParaRPr lang="en-US"/>
          </a:p>
        </p:txBody>
      </p:sp>
    </p:spTree>
    <p:extLst>
      <p:ext uri="{BB962C8B-B14F-4D97-AF65-F5344CB8AC3E}">
        <p14:creationId xmlns:p14="http://schemas.microsoft.com/office/powerpoint/2010/main" val="127567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D42EC-BCFF-4C52-8ADB-308E62606DE1}" type="slidenum">
              <a:rPr lang="en-US" smtClean="0"/>
              <a:t>3</a:t>
            </a:fld>
            <a:endParaRPr lang="en-US"/>
          </a:p>
        </p:txBody>
      </p:sp>
    </p:spTree>
    <p:extLst>
      <p:ext uri="{BB962C8B-B14F-4D97-AF65-F5344CB8AC3E}">
        <p14:creationId xmlns:p14="http://schemas.microsoft.com/office/powerpoint/2010/main" val="134282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SG" smtClean="0"/>
              <a:t>Quan sát</a:t>
            </a:r>
            <a:r>
              <a:rPr lang="en-SG" baseline="0" smtClean="0"/>
              <a:t> đầu bài ta nhận thấy các phân số 5/-8 là phân số có mẫu âm; -6/16 là phân số chưa được tối giản</a:t>
            </a:r>
          </a:p>
          <a:p>
            <a:pPr marL="171450" indent="-171450">
              <a:buFontTx/>
              <a:buChar char="-"/>
            </a:pPr>
            <a:r>
              <a:rPr lang="en-SG" baseline="0" smtClean="0"/>
              <a:t>Sau khi biến đổi ta thu được</a:t>
            </a:r>
          </a:p>
          <a:p>
            <a:pPr marL="171450" indent="-171450">
              <a:buFontTx/>
              <a:buChar char="-"/>
            </a:pPr>
            <a:r>
              <a:rPr lang="en-SG" baseline="0" smtClean="0"/>
              <a:t>Các phân số -5/8; -3/8 có cùng mâu; 2/7; 11/7; 1/7 là nhứng phân số có cùng mẫu</a:t>
            </a:r>
          </a:p>
          <a:p>
            <a:pPr marL="171450" indent="-171450">
              <a:buFontTx/>
              <a:buChar char="-"/>
            </a:pPr>
            <a:r>
              <a:rPr lang="en-SG" baseline="0" smtClean="0"/>
              <a:t>Áp dụng tính chất giao hoán và kết hợp ta thu được</a:t>
            </a:r>
            <a:endParaRPr lang="en-US"/>
          </a:p>
        </p:txBody>
      </p:sp>
      <p:sp>
        <p:nvSpPr>
          <p:cNvPr id="4" name="Slide Number Placeholder 3"/>
          <p:cNvSpPr>
            <a:spLocks noGrp="1"/>
          </p:cNvSpPr>
          <p:nvPr>
            <p:ph type="sldNum" sz="quarter" idx="10"/>
          </p:nvPr>
        </p:nvSpPr>
        <p:spPr/>
        <p:txBody>
          <a:bodyPr/>
          <a:lstStyle/>
          <a:p>
            <a:fld id="{8FDD42EC-BCFF-4C52-8ADB-308E62606DE1}" type="slidenum">
              <a:rPr lang="en-US" smtClean="0"/>
              <a:t>5</a:t>
            </a:fld>
            <a:endParaRPr lang="en-US"/>
          </a:p>
        </p:txBody>
      </p:sp>
    </p:spTree>
    <p:extLst>
      <p:ext uri="{BB962C8B-B14F-4D97-AF65-F5344CB8AC3E}">
        <p14:creationId xmlns:p14="http://schemas.microsoft.com/office/powerpoint/2010/main" val="255376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D42EC-BCFF-4C52-8ADB-308E62606DE1}" type="slidenum">
              <a:rPr lang="en-US" smtClean="0"/>
              <a:t>14</a:t>
            </a:fld>
            <a:endParaRPr lang="en-US"/>
          </a:p>
        </p:txBody>
      </p:sp>
    </p:spTree>
    <p:extLst>
      <p:ext uri="{BB962C8B-B14F-4D97-AF65-F5344CB8AC3E}">
        <p14:creationId xmlns:p14="http://schemas.microsoft.com/office/powerpoint/2010/main" val="25578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D42EC-BCFF-4C52-8ADB-308E62606DE1}" type="slidenum">
              <a:rPr lang="en-US" smtClean="0"/>
              <a:t>18</a:t>
            </a:fld>
            <a:endParaRPr lang="en-US"/>
          </a:p>
        </p:txBody>
      </p:sp>
    </p:spTree>
    <p:extLst>
      <p:ext uri="{BB962C8B-B14F-4D97-AF65-F5344CB8AC3E}">
        <p14:creationId xmlns:p14="http://schemas.microsoft.com/office/powerpoint/2010/main" val="374038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mtClean="0"/>
              <a:t>- Hình</a:t>
            </a:r>
            <a:r>
              <a:rPr lang="en-SG" baseline="0" smtClean="0"/>
              <a:t> ảnh một là người dân đang chờ xe bus, bên cạnh là cửa hàng bán hoa, tiếp đến là các em bé đang chơi đùa trong công viên và cuối cùng là hình ảnh các bạn học sinh vui vẻ đến trường. Đó là những hình ảnh hết sức bình thường mà ta vẫn gặp trong cuộc sống nhưng lại trở nên vô cùng đặc biệt trong hoàn cảnh hiện nay. Các con ạ, thầy cũng như các con và mọi người đều chỉ mong cuộc sống hãy quay trở lại như bình thường.</a:t>
            </a:r>
            <a:endParaRPr lang="en-US"/>
          </a:p>
        </p:txBody>
      </p:sp>
      <p:sp>
        <p:nvSpPr>
          <p:cNvPr id="4" name="Slide Number Placeholder 3"/>
          <p:cNvSpPr>
            <a:spLocks noGrp="1"/>
          </p:cNvSpPr>
          <p:nvPr>
            <p:ph type="sldNum" sz="quarter" idx="10"/>
          </p:nvPr>
        </p:nvSpPr>
        <p:spPr/>
        <p:txBody>
          <a:bodyPr/>
          <a:lstStyle/>
          <a:p>
            <a:fld id="{8FDD42EC-BCFF-4C52-8ADB-308E62606DE1}" type="slidenum">
              <a:rPr lang="en-US" smtClean="0"/>
              <a:t>23</a:t>
            </a:fld>
            <a:endParaRPr lang="en-US"/>
          </a:p>
        </p:txBody>
      </p:sp>
    </p:spTree>
    <p:extLst>
      <p:ext uri="{BB962C8B-B14F-4D97-AF65-F5344CB8AC3E}">
        <p14:creationId xmlns:p14="http://schemas.microsoft.com/office/powerpoint/2010/main" val="108454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658714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1CBD9-42FB-4BEE-83FA-45733E6A025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374518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D42EC-BCFF-4C52-8ADB-308E62606DE1}" type="slidenum">
              <a:rPr lang="en-US" smtClean="0"/>
              <a:t>27</a:t>
            </a:fld>
            <a:endParaRPr lang="en-US"/>
          </a:p>
        </p:txBody>
      </p:sp>
    </p:spTree>
    <p:extLst>
      <p:ext uri="{BB962C8B-B14F-4D97-AF65-F5344CB8AC3E}">
        <p14:creationId xmlns:p14="http://schemas.microsoft.com/office/powerpoint/2010/main" val="397549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540F5B2-66AE-4F5F-8104-A5F009481141}" type="datetimeFigureOut">
              <a:rPr lang="en-US"/>
              <a:pPr>
                <a:defRPr/>
              </a:pPr>
              <a:t>4/27/2020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83EA3E0-12C0-4AD9-A46B-504ACAA43F06}" type="slidenum">
              <a:rPr lang="en-US"/>
              <a:pPr/>
              <a:t>‹#›</a:t>
            </a:fld>
            <a:endParaRPr lang="en-US"/>
          </a:p>
        </p:txBody>
      </p:sp>
    </p:spTree>
    <p:extLst>
      <p:ext uri="{BB962C8B-B14F-4D97-AF65-F5344CB8AC3E}">
        <p14:creationId xmlns:p14="http://schemas.microsoft.com/office/powerpoint/2010/main" val="10424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9B573F-C71F-414A-8E39-9E3071C010CC}" type="datetimeFigureOut">
              <a:rPr lang="en-US"/>
              <a:pPr>
                <a:defRPr/>
              </a:pPr>
              <a:t>4/27/2020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449734-C007-4A40-8225-48606BF9FDAB}" type="slidenum">
              <a:rPr lang="en-US"/>
              <a:pPr/>
              <a:t>‹#›</a:t>
            </a:fld>
            <a:endParaRPr lang="en-US"/>
          </a:p>
        </p:txBody>
      </p:sp>
    </p:spTree>
    <p:extLst>
      <p:ext uri="{BB962C8B-B14F-4D97-AF65-F5344CB8AC3E}">
        <p14:creationId xmlns:p14="http://schemas.microsoft.com/office/powerpoint/2010/main" val="413675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E5EB40-4EDB-47FE-B17F-EB8BE1263CCD}" type="datetimeFigureOut">
              <a:rPr lang="en-US"/>
              <a:pPr>
                <a:defRPr/>
              </a:pPr>
              <a:t>4/27/2020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87E302D-5F04-4566-AA79-BB280605A371}" type="slidenum">
              <a:rPr lang="en-US"/>
              <a:pPr/>
              <a:t>‹#›</a:t>
            </a:fld>
            <a:endParaRPr lang="en-US"/>
          </a:p>
        </p:txBody>
      </p:sp>
    </p:spTree>
    <p:extLst>
      <p:ext uri="{BB962C8B-B14F-4D97-AF65-F5344CB8AC3E}">
        <p14:creationId xmlns:p14="http://schemas.microsoft.com/office/powerpoint/2010/main" val="303682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77E56E-1318-4B7E-BF30-B047F75E5CF3}" type="datetimeFigureOut">
              <a:rPr lang="en-US"/>
              <a:pPr>
                <a:defRPr/>
              </a:pPr>
              <a:t>4/27/2020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0499B53-BE98-4495-9D24-22822869767A}" type="slidenum">
              <a:rPr lang="en-US"/>
              <a:pPr/>
              <a:t>‹#›</a:t>
            </a:fld>
            <a:endParaRPr lang="en-US"/>
          </a:p>
        </p:txBody>
      </p:sp>
    </p:spTree>
    <p:extLst>
      <p:ext uri="{BB962C8B-B14F-4D97-AF65-F5344CB8AC3E}">
        <p14:creationId xmlns:p14="http://schemas.microsoft.com/office/powerpoint/2010/main" val="82437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2A56EFC3-DAD3-4C98-984D-283A9CF42747}" type="datetimeFigureOut">
              <a:rPr lang="en-US"/>
              <a:pPr>
                <a:defRPr/>
              </a:pPr>
              <a:t>4/27/2020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69C77F-E4A7-45A3-AF42-04E7E70CD74E}" type="slidenum">
              <a:rPr lang="en-US"/>
              <a:pPr/>
              <a:t>‹#›</a:t>
            </a:fld>
            <a:endParaRPr lang="en-US"/>
          </a:p>
        </p:txBody>
      </p:sp>
    </p:spTree>
    <p:extLst>
      <p:ext uri="{BB962C8B-B14F-4D97-AF65-F5344CB8AC3E}">
        <p14:creationId xmlns:p14="http://schemas.microsoft.com/office/powerpoint/2010/main" val="268116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271FD23-C95B-4AFE-8C22-6BF8BCEB00DB}" type="datetimeFigureOut">
              <a:rPr lang="en-US"/>
              <a:pPr>
                <a:defRPr/>
              </a:pPr>
              <a:t>4/27/2020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E0FFBAE-B102-400A-AE59-13356CBA5E58}" type="slidenum">
              <a:rPr lang="en-US"/>
              <a:pPr/>
              <a:t>‹#›</a:t>
            </a:fld>
            <a:endParaRPr lang="en-US"/>
          </a:p>
        </p:txBody>
      </p:sp>
    </p:spTree>
    <p:extLst>
      <p:ext uri="{BB962C8B-B14F-4D97-AF65-F5344CB8AC3E}">
        <p14:creationId xmlns:p14="http://schemas.microsoft.com/office/powerpoint/2010/main" val="133226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C091E4-E8B8-4FBD-8FD9-BAB89DA42990}" type="datetimeFigureOut">
              <a:rPr lang="en-US"/>
              <a:pPr>
                <a:defRPr/>
              </a:pPr>
              <a:t>4/27/2020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9B2460E-E8D5-4F11-BEE6-823D7DCE05DD}" type="slidenum">
              <a:rPr lang="en-US"/>
              <a:pPr/>
              <a:t>‹#›</a:t>
            </a:fld>
            <a:endParaRPr lang="en-US"/>
          </a:p>
        </p:txBody>
      </p:sp>
    </p:spTree>
    <p:extLst>
      <p:ext uri="{BB962C8B-B14F-4D97-AF65-F5344CB8AC3E}">
        <p14:creationId xmlns:p14="http://schemas.microsoft.com/office/powerpoint/2010/main" val="6764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F4C25E-7E72-4171-9677-B181AF96B47F}" type="datetimeFigureOut">
              <a:rPr lang="en-US"/>
              <a:pPr>
                <a:defRPr/>
              </a:pPr>
              <a:t>4/27/2020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AB1F691-47F3-434F-94BE-D233C8D0ECED}" type="slidenum">
              <a:rPr lang="en-US"/>
              <a:pPr/>
              <a:t>‹#›</a:t>
            </a:fld>
            <a:endParaRPr lang="en-US"/>
          </a:p>
        </p:txBody>
      </p:sp>
    </p:spTree>
    <p:extLst>
      <p:ext uri="{BB962C8B-B14F-4D97-AF65-F5344CB8AC3E}">
        <p14:creationId xmlns:p14="http://schemas.microsoft.com/office/powerpoint/2010/main" val="210240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4B55D2-B65B-40C7-BDC7-43D0DF344F4D}" type="datetimeFigureOut">
              <a:rPr lang="en-US"/>
              <a:pPr>
                <a:defRPr/>
              </a:pPr>
              <a:t>4/27/2020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3A98273-90BE-4AC5-97FA-4BE92ED3B8C8}" type="slidenum">
              <a:rPr lang="en-US"/>
              <a:pPr/>
              <a:t>‹#›</a:t>
            </a:fld>
            <a:endParaRPr lang="en-US"/>
          </a:p>
        </p:txBody>
      </p:sp>
    </p:spTree>
    <p:extLst>
      <p:ext uri="{BB962C8B-B14F-4D97-AF65-F5344CB8AC3E}">
        <p14:creationId xmlns:p14="http://schemas.microsoft.com/office/powerpoint/2010/main" val="82772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53444166-4C59-47CA-BFBF-835A55AA18D8}" type="datetimeFigureOut">
              <a:rPr lang="en-US"/>
              <a:pPr>
                <a:defRPr/>
              </a:pPr>
              <a:t>4/27/2020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95F49B0-1D41-4749-9BFE-44859460C5E3}" type="slidenum">
              <a:rPr lang="en-US"/>
              <a:pPr/>
              <a:t>‹#›</a:t>
            </a:fld>
            <a:endParaRPr lang="en-US"/>
          </a:p>
        </p:txBody>
      </p:sp>
    </p:spTree>
    <p:extLst>
      <p:ext uri="{BB962C8B-B14F-4D97-AF65-F5344CB8AC3E}">
        <p14:creationId xmlns:p14="http://schemas.microsoft.com/office/powerpoint/2010/main" val="373515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3297EE9-8EDE-4760-9CEB-E6996874A82F}" type="datetimeFigureOut">
              <a:rPr lang="en-US"/>
              <a:pPr>
                <a:defRPr/>
              </a:pPr>
              <a:t>4/27/2020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D749F3D-D4AB-445B-8956-893B9CF92238}" type="slidenum">
              <a:rPr lang="en-US"/>
              <a:pPr/>
              <a:t>‹#›</a:t>
            </a:fld>
            <a:endParaRPr lang="en-US"/>
          </a:p>
        </p:txBody>
      </p:sp>
    </p:spTree>
    <p:extLst>
      <p:ext uri="{BB962C8B-B14F-4D97-AF65-F5344CB8AC3E}">
        <p14:creationId xmlns:p14="http://schemas.microsoft.com/office/powerpoint/2010/main" val="421564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7824902-4A5F-4767-BE61-1EE1BD7BA5F3}" type="datetimeFigureOut">
              <a:rPr lang="en-US"/>
              <a:pPr>
                <a:defRPr/>
              </a:pPr>
              <a:t>4/27/2020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597CE26-D414-4573-8F56-ED44CF4651D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11.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23.png"/><Relationship Id="rId4" Type="http://schemas.openxmlformats.org/officeDocument/2006/relationships/image" Target="../media/image121.png"/><Relationship Id="rId9" Type="http://schemas.openxmlformats.org/officeDocument/2006/relationships/image" Target="../media/image126.png"/></Relationships>
</file>

<file path=ppt/slides/_rels/slide12.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27.png"/><Relationship Id="rId4" Type="http://schemas.openxmlformats.org/officeDocument/2006/relationships/image" Target="../media/image1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70.png"/><Relationship Id="rId3" Type="http://schemas.openxmlformats.org/officeDocument/2006/relationships/audio" Target="../media/audio1.wav"/><Relationship Id="rId7"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00.png"/><Relationship Id="rId4" Type="http://schemas.openxmlformats.org/officeDocument/2006/relationships/image" Target="../media/image136.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1190.png"/></Relationships>
</file>

<file path=ppt/slides/_rels/slide17.xml.rels><?xml version="1.0" encoding="UTF-8" standalone="yes"?>
<Relationships xmlns="http://schemas.openxmlformats.org/package/2006/relationships"><Relationship Id="rId8" Type="http://schemas.openxmlformats.org/officeDocument/2006/relationships/image" Target="../media/image1150.png"/><Relationship Id="rId3" Type="http://schemas.openxmlformats.org/officeDocument/2006/relationships/audio" Target="../media/audio2.wav"/><Relationship Id="rId7" Type="http://schemas.openxmlformats.org/officeDocument/2006/relationships/image" Target="../media/image114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30.png"/><Relationship Id="rId5" Type="http://schemas.openxmlformats.org/officeDocument/2006/relationships/image" Target="../media/image1120.png"/><Relationship Id="rId9" Type="http://schemas.openxmlformats.org/officeDocument/2006/relationships/image" Target="../media/image50.jpeg"/></Relationships>
</file>

<file path=ppt/slides/_rels/slide18.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18" Type="http://schemas.openxmlformats.org/officeDocument/2006/relationships/image" Target="../media/image150.png"/><Relationship Id="rId3" Type="http://schemas.openxmlformats.org/officeDocument/2006/relationships/audio" Target="../media/audio1.wav"/><Relationship Id="rId21" Type="http://schemas.openxmlformats.org/officeDocument/2006/relationships/image" Target="../media/image50.jpeg"/><Relationship Id="rId7" Type="http://schemas.openxmlformats.org/officeDocument/2006/relationships/image" Target="../media/image139.png"/><Relationship Id="rId12" Type="http://schemas.openxmlformats.org/officeDocument/2006/relationships/image" Target="../media/image144.png"/><Relationship Id="rId17" Type="http://schemas.openxmlformats.org/officeDocument/2006/relationships/image" Target="../media/image149.png"/><Relationship Id="rId2" Type="http://schemas.openxmlformats.org/officeDocument/2006/relationships/notesSlide" Target="../notesSlides/notesSlide5.xml"/><Relationship Id="rId16" Type="http://schemas.openxmlformats.org/officeDocument/2006/relationships/image" Target="../media/image148.png"/><Relationship Id="rId20"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5" Type="http://schemas.openxmlformats.org/officeDocument/2006/relationships/image" Target="../media/image147.png"/><Relationship Id="rId23" Type="http://schemas.openxmlformats.org/officeDocument/2006/relationships/image" Target="../media/image151.png"/><Relationship Id="rId10" Type="http://schemas.openxmlformats.org/officeDocument/2006/relationships/image" Target="../media/image142.png"/><Relationship Id="rId19" Type="http://schemas.openxmlformats.org/officeDocument/2006/relationships/image" Target="../media/image1270.png"/><Relationship Id="rId4" Type="http://schemas.openxmlformats.org/officeDocument/2006/relationships/audio" Target="../media/audio2.wav"/><Relationship Id="rId9" Type="http://schemas.openxmlformats.org/officeDocument/2006/relationships/image" Target="../media/image141.png"/><Relationship Id="rId14" Type="http://schemas.openxmlformats.org/officeDocument/2006/relationships/image" Target="../media/image146.png"/><Relationship Id="rId22" Type="http://schemas.openxmlformats.org/officeDocument/2006/relationships/image" Target="../media/image135.png"/></Relationships>
</file>

<file path=ppt/slides/_rels/slide19.xml.rels><?xml version="1.0" encoding="UTF-8" standalone="yes"?>
<Relationships xmlns="http://schemas.openxmlformats.org/package/2006/relationships"><Relationship Id="rId8" Type="http://schemas.openxmlformats.org/officeDocument/2006/relationships/image" Target="../media/image1340.png"/><Relationship Id="rId3" Type="http://schemas.openxmlformats.org/officeDocument/2006/relationships/audio" Target="../media/audio1.wav"/><Relationship Id="rId12"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1.wmf"/><Relationship Id="rId11" Type="http://schemas.openxmlformats.org/officeDocument/2006/relationships/image" Target="../media/image1370.png"/><Relationship Id="rId5" Type="http://schemas.openxmlformats.org/officeDocument/2006/relationships/oleObject" Target="../embeddings/oleObject2.bin"/><Relationship Id="rId10" Type="http://schemas.openxmlformats.org/officeDocument/2006/relationships/image" Target="../media/image1360.png"/><Relationship Id="rId4" Type="http://schemas.openxmlformats.org/officeDocument/2006/relationships/audio" Target="../media/audio2.wav"/><Relationship Id="rId9" Type="http://schemas.openxmlformats.org/officeDocument/2006/relationships/image" Target="../media/image135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0.jpeg"/><Relationship Id="rId3" Type="http://schemas.openxmlformats.org/officeDocument/2006/relationships/audio" Target="../media/audio1.wav"/><Relationship Id="rId7" Type="http://schemas.openxmlformats.org/officeDocument/2006/relationships/oleObject" Target="../embeddings/oleObject4.bin"/><Relationship Id="rId12"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2.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54.wmf"/><Relationship Id="rId4" Type="http://schemas.openxmlformats.org/officeDocument/2006/relationships/audio" Target="../media/audio2.wav"/><Relationship Id="rId9"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png"/><Relationship Id="rId1" Type="http://schemas.openxmlformats.org/officeDocument/2006/relationships/slideLayout" Target="../slideLayouts/slideLayout2.xml"/><Relationship Id="rId5" Type="http://schemas.openxmlformats.org/officeDocument/2006/relationships/image" Target="../media/image137.jpeg"/><Relationship Id="rId4" Type="http://schemas.openxmlformats.org/officeDocument/2006/relationships/image" Target="../media/image13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6.jpeg"/><Relationship Id="rId4" Type="http://schemas.openxmlformats.org/officeDocument/2006/relationships/image" Target="../media/image13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47" Type="http://schemas.openxmlformats.org/officeDocument/2006/relationships/image" Target="../media/image45.png"/><Relationship Id="rId7" Type="http://schemas.openxmlformats.org/officeDocument/2006/relationships/image" Target="../media/image5.png"/><Relationship Id="rId2" Type="http://schemas.openxmlformats.org/officeDocument/2006/relationships/notesSlide" Target="../notesSlides/notesSlide2.xml"/><Relationship Id="rId16" Type="http://schemas.openxmlformats.org/officeDocument/2006/relationships/image" Target="../media/image14.png"/><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pn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png"/><Relationship Id="rId48" Type="http://schemas.microsoft.com/office/2007/relationships/hdphoto" Target="../media/hdphoto2.wdp"/><Relationship Id="rId8" Type="http://schemas.openxmlformats.org/officeDocument/2006/relationships/image" Target="../media/image6.png"/><Relationship Id="rId3" Type="http://schemas.openxmlformats.org/officeDocument/2006/relationships/image" Target="../media/image2.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44.png"/><Relationship Id="rId20" Type="http://schemas.openxmlformats.org/officeDocument/2006/relationships/image" Target="../media/image18.png"/><Relationship Id="rId41" Type="http://schemas.openxmlformats.org/officeDocument/2006/relationships/image" Target="../media/image39.png"/></Relationships>
</file>

<file path=ppt/slides/_rels/slide30.xml.rels><?xml version="1.0" encoding="UTF-8" standalone="yes"?>
<Relationships xmlns="http://schemas.openxmlformats.org/package/2006/relationships"><Relationship Id="rId3" Type="http://schemas.openxmlformats.org/officeDocument/2006/relationships/image" Target="../media/image1160.png"/><Relationship Id="rId2" Type="http://schemas.openxmlformats.org/officeDocument/2006/relationships/image" Target="../media/image1110.png"/><Relationship Id="rId1" Type="http://schemas.openxmlformats.org/officeDocument/2006/relationships/slideLayout" Target="../slideLayouts/slideLayout2.xml"/><Relationship Id="rId6" Type="http://schemas.openxmlformats.org/officeDocument/2006/relationships/image" Target="../media/image1390.png"/><Relationship Id="rId5" Type="http://schemas.openxmlformats.org/officeDocument/2006/relationships/image" Target="../media/image1380.png"/><Relationship Id="rId4" Type="http://schemas.openxmlformats.org/officeDocument/2006/relationships/image" Target="../media/image1330.png"/></Relationships>
</file>

<file path=ppt/slides/_rels/slide31.xml.rels><?xml version="1.0" encoding="UTF-8" standalone="yes"?>
<Relationships xmlns="http://schemas.openxmlformats.org/package/2006/relationships"><Relationship Id="rId3" Type="http://schemas.openxmlformats.org/officeDocument/2006/relationships/image" Target="../media/image1410.png"/><Relationship Id="rId2" Type="http://schemas.openxmlformats.org/officeDocument/2006/relationships/image" Target="../media/image140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20.png"/><Relationship Id="rId2" Type="http://schemas.openxmlformats.org/officeDocument/2006/relationships/image" Target="../media/image140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00.png"/><Relationship Id="rId2" Type="http://schemas.openxmlformats.org/officeDocument/2006/relationships/image" Target="../media/image14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50.png"/><Relationship Id="rId2" Type="http://schemas.openxmlformats.org/officeDocument/2006/relationships/image" Target="../media/image1440.png"/><Relationship Id="rId1" Type="http://schemas.openxmlformats.org/officeDocument/2006/relationships/slideLayout" Target="../slideLayouts/slideLayout2.xml"/><Relationship Id="rId5" Type="http://schemas.openxmlformats.org/officeDocument/2006/relationships/image" Target="../media/image1470.png"/><Relationship Id="rId4" Type="http://schemas.openxmlformats.org/officeDocument/2006/relationships/image" Target="../media/image1460.png"/></Relationships>
</file>

<file path=ppt/slides/_rels/slide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26" Type="http://schemas.openxmlformats.org/officeDocument/2006/relationships/image" Target="../media/image76.pn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notesSlide" Target="../notesSlides/notesSlide3.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4.png"/><Relationship Id="rId5" Type="http://schemas.openxmlformats.org/officeDocument/2006/relationships/image" Target="../media/image55.png"/><Relationship Id="rId15" Type="http://schemas.openxmlformats.org/officeDocument/2006/relationships/image" Target="../media/image65.png"/><Relationship Id="rId23" Type="http://schemas.openxmlformats.org/officeDocument/2006/relationships/image" Target="../media/image73.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s>
</file>

<file path=ppt/slides/_rels/slide6.xml.rels><?xml version="1.0" encoding="UTF-8" standalone="yes"?>
<Relationships xmlns="http://schemas.openxmlformats.org/package/2006/relationships"><Relationship Id="rId8" Type="http://schemas.openxmlformats.org/officeDocument/2006/relationships/image" Target="../media/image740.png"/><Relationship Id="rId13" Type="http://schemas.openxmlformats.org/officeDocument/2006/relationships/image" Target="../media/image620.png"/><Relationship Id="rId18" Type="http://schemas.openxmlformats.org/officeDocument/2006/relationships/image" Target="../media/image84.png"/><Relationship Id="rId26" Type="http://schemas.openxmlformats.org/officeDocument/2006/relationships/image" Target="../media/image92.png"/><Relationship Id="rId3" Type="http://schemas.openxmlformats.org/officeDocument/2006/relationships/oleObject" Target="../embeddings/oleObject1.bin"/><Relationship Id="rId21" Type="http://schemas.openxmlformats.org/officeDocument/2006/relationships/image" Target="../media/image87.png"/><Relationship Id="rId7" Type="http://schemas.openxmlformats.org/officeDocument/2006/relationships/image" Target="../media/image730.png"/><Relationship Id="rId12" Type="http://schemas.openxmlformats.org/officeDocument/2006/relationships/image" Target="../media/image78.png"/><Relationship Id="rId17" Type="http://schemas.openxmlformats.org/officeDocument/2006/relationships/image" Target="../media/image83.png"/><Relationship Id="rId25" Type="http://schemas.openxmlformats.org/officeDocument/2006/relationships/image" Target="../media/image91.png"/><Relationship Id="rId2" Type="http://schemas.openxmlformats.org/officeDocument/2006/relationships/slideLayout" Target="../slideLayouts/slideLayout2.xml"/><Relationship Id="rId16" Type="http://schemas.openxmlformats.org/officeDocument/2006/relationships/image" Target="../media/image82.png"/><Relationship Id="rId20" Type="http://schemas.openxmlformats.org/officeDocument/2006/relationships/image" Target="../media/image86.png"/><Relationship Id="rId29" Type="http://schemas.openxmlformats.org/officeDocument/2006/relationships/image" Target="../media/image95.png"/><Relationship Id="rId1" Type="http://schemas.openxmlformats.org/officeDocument/2006/relationships/vmlDrawing" Target="../drawings/vmlDrawing1.vml"/><Relationship Id="rId6" Type="http://schemas.openxmlformats.org/officeDocument/2006/relationships/image" Target="../media/image600.png"/><Relationship Id="rId11" Type="http://schemas.openxmlformats.org/officeDocument/2006/relationships/image" Target="../media/image77.png"/><Relationship Id="rId24" Type="http://schemas.openxmlformats.org/officeDocument/2006/relationships/image" Target="../media/image90.png"/><Relationship Id="rId32" Type="http://schemas.openxmlformats.org/officeDocument/2006/relationships/image" Target="../media/image710.png"/><Relationship Id="rId5" Type="http://schemas.openxmlformats.org/officeDocument/2006/relationships/image" Target="../media/image590.png"/><Relationship Id="rId15" Type="http://schemas.openxmlformats.org/officeDocument/2006/relationships/image" Target="../media/image81.png"/><Relationship Id="rId23" Type="http://schemas.openxmlformats.org/officeDocument/2006/relationships/image" Target="../media/image89.png"/><Relationship Id="rId28" Type="http://schemas.openxmlformats.org/officeDocument/2006/relationships/image" Target="../media/image94.png"/><Relationship Id="rId10" Type="http://schemas.openxmlformats.org/officeDocument/2006/relationships/image" Target="../media/image760.png"/><Relationship Id="rId19" Type="http://schemas.openxmlformats.org/officeDocument/2006/relationships/image" Target="../media/image85.png"/><Relationship Id="rId31" Type="http://schemas.openxmlformats.org/officeDocument/2006/relationships/image" Target="../media/image97.png"/><Relationship Id="rId4" Type="http://schemas.openxmlformats.org/officeDocument/2006/relationships/image" Target="../media/image46.wmf"/><Relationship Id="rId9" Type="http://schemas.openxmlformats.org/officeDocument/2006/relationships/image" Target="../media/image750.png"/><Relationship Id="rId14" Type="http://schemas.openxmlformats.org/officeDocument/2006/relationships/image" Target="../media/image80.png"/><Relationship Id="rId22" Type="http://schemas.openxmlformats.org/officeDocument/2006/relationships/image" Target="../media/image88.png"/><Relationship Id="rId27" Type="http://schemas.openxmlformats.org/officeDocument/2006/relationships/image" Target="../media/image93.png"/><Relationship Id="rId30" Type="http://schemas.openxmlformats.org/officeDocument/2006/relationships/image" Target="../media/image96.png"/></Relationships>
</file>

<file path=ppt/slides/_rels/slide7.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861.png"/><Relationship Id="rId18" Type="http://schemas.openxmlformats.org/officeDocument/2006/relationships/image" Target="../media/image910.png"/><Relationship Id="rId3" Type="http://schemas.openxmlformats.org/officeDocument/2006/relationships/image" Target="../media/image79.png"/><Relationship Id="rId21" Type="http://schemas.openxmlformats.org/officeDocument/2006/relationships/image" Target="../media/image940.png"/><Relationship Id="rId7" Type="http://schemas.openxmlformats.org/officeDocument/2006/relationships/image" Target="../media/image101.png"/><Relationship Id="rId12" Type="http://schemas.openxmlformats.org/officeDocument/2006/relationships/image" Target="../media/image851.png"/><Relationship Id="rId17" Type="http://schemas.openxmlformats.org/officeDocument/2006/relationships/image" Target="../media/image104.png"/><Relationship Id="rId2" Type="http://schemas.openxmlformats.org/officeDocument/2006/relationships/image" Target="../media/image720.png"/><Relationship Id="rId16" Type="http://schemas.openxmlformats.org/officeDocument/2006/relationships/image" Target="../media/image103.png"/><Relationship Id="rId20" Type="http://schemas.openxmlformats.org/officeDocument/2006/relationships/image" Target="../media/image930.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841.png"/><Relationship Id="rId5" Type="http://schemas.openxmlformats.org/officeDocument/2006/relationships/image" Target="../media/image99.png"/><Relationship Id="rId15" Type="http://schemas.openxmlformats.org/officeDocument/2006/relationships/image" Target="../media/image972.png"/><Relationship Id="rId10" Type="http://schemas.openxmlformats.org/officeDocument/2006/relationships/image" Target="../media/image831.png"/><Relationship Id="rId19" Type="http://schemas.openxmlformats.org/officeDocument/2006/relationships/image" Target="../media/image920.png"/><Relationship Id="rId4" Type="http://schemas.openxmlformats.org/officeDocument/2006/relationships/image" Target="../media/image98.png"/><Relationship Id="rId9" Type="http://schemas.openxmlformats.org/officeDocument/2006/relationships/image" Target="../media/image951.png"/><Relationship Id="rId14" Type="http://schemas.openxmlformats.org/officeDocument/2006/relationships/image" Target="../media/image961.png"/><Relationship Id="rId22" Type="http://schemas.openxmlformats.org/officeDocument/2006/relationships/image" Target="../media/image950.png"/></Relationships>
</file>

<file path=ppt/slides/_rels/slide8.xml.rels><?xml version="1.0" encoding="UTF-8" standalone="yes"?>
<Relationships xmlns="http://schemas.openxmlformats.org/package/2006/relationships"><Relationship Id="rId8" Type="http://schemas.openxmlformats.org/officeDocument/2006/relationships/image" Target="../media/image1020.png"/><Relationship Id="rId13" Type="http://schemas.openxmlformats.org/officeDocument/2006/relationships/image" Target="../media/image111.pn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061.png"/><Relationship Id="rId2" Type="http://schemas.openxmlformats.org/officeDocument/2006/relationships/image" Target="../media/image971.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050.png"/><Relationship Id="rId5" Type="http://schemas.openxmlformats.org/officeDocument/2006/relationships/image" Target="../media/image107.png"/><Relationship Id="rId15" Type="http://schemas.openxmlformats.org/officeDocument/2006/relationships/image" Target="../media/image1090.png"/><Relationship Id="rId10" Type="http://schemas.openxmlformats.org/officeDocument/2006/relationships/image" Target="../media/image110.png"/><Relationship Id="rId4" Type="http://schemas.openxmlformats.org/officeDocument/2006/relationships/image" Target="../media/image106.png"/><Relationship Id="rId9" Type="http://schemas.openxmlformats.org/officeDocument/2006/relationships/image" Target="../media/image1030.png"/><Relationship Id="rId14" Type="http://schemas.openxmlformats.org/officeDocument/2006/relationships/image" Target="../media/image112.png"/></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2743200" y="671513"/>
            <a:ext cx="6777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sz="3000" b="1">
                <a:solidFill>
                  <a:srgbClr val="FFFF00"/>
                </a:solidFill>
                <a:latin typeface="Arial" pitchFamily="34" charset="0"/>
                <a:cs typeface="Arial" pitchFamily="34" charset="0"/>
              </a:rPr>
              <a:t>SỞ GIÁO DỤC VÀ ĐÀO TẠO HÀ NỘI</a:t>
            </a:r>
          </a:p>
        </p:txBody>
      </p:sp>
      <p:pic>
        <p:nvPicPr>
          <p:cNvPr id="205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6525" y="1717675"/>
            <a:ext cx="1893888"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3"/>
          <p:cNvSpPr txBox="1">
            <a:spLocks noChangeArrowheads="1"/>
          </p:cNvSpPr>
          <p:nvPr/>
        </p:nvSpPr>
        <p:spPr bwMode="auto">
          <a:xfrm>
            <a:off x="742950" y="3792538"/>
            <a:ext cx="107775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r>
              <a:rPr lang="en-US" altLang="en-US" sz="3600" b="1">
                <a:solidFill>
                  <a:srgbClr val="FFFF00"/>
                </a:solidFill>
                <a:latin typeface="Arial" pitchFamily="34" charset="0"/>
                <a:cs typeface="Arial" pitchFamily="34" charset="0"/>
              </a:rPr>
              <a:t>CHƯƠNG TRÌNH DẠY HỌC TRÊN TRUYỀN HÌNH</a:t>
            </a:r>
          </a:p>
          <a:p>
            <a:pPr algn="ctr" eaLnBrk="1" hangingPunct="1">
              <a:lnSpc>
                <a:spcPct val="150000"/>
              </a:lnSpc>
            </a:pPr>
            <a:r>
              <a:rPr lang="en-US" altLang="en-US" sz="3600" b="1">
                <a:solidFill>
                  <a:srgbClr val="FFFF00"/>
                </a:solidFill>
                <a:latin typeface="Arial" pitchFamily="34" charset="0"/>
                <a:cs typeface="Arial" pitchFamily="34" charset="0"/>
              </a:rPr>
              <a:t>MÔN TOÁN 6</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2883" y="184934"/>
            <a:ext cx="11332394" cy="3139321"/>
          </a:xfrm>
          <a:prstGeom prst="rect">
            <a:avLst/>
          </a:prstGeom>
          <a:noFill/>
        </p:spPr>
        <p:txBody>
          <a:bodyPr wrap="square" rtlCol="0">
            <a:spAutoFit/>
          </a:bodyPr>
          <a:lstStyle/>
          <a:p>
            <a:pPr>
              <a:lnSpc>
                <a:spcPct val="150000"/>
              </a:lnSpc>
            </a:pPr>
            <a:r>
              <a:rPr lang="vi-VN" sz="2200" b="1">
                <a:solidFill>
                  <a:schemeClr val="bg1"/>
                </a:solidFill>
                <a:latin typeface="Arial" panose="020B0604020202020204" pitchFamily="34" charset="0"/>
                <a:cs typeface="Arial" panose="020B0604020202020204" pitchFamily="34" charset="0"/>
              </a:rPr>
              <a:t>Bài </a:t>
            </a:r>
            <a:r>
              <a:rPr lang="en-SG" sz="2200" b="1">
                <a:solidFill>
                  <a:schemeClr val="bg1"/>
                </a:solidFill>
                <a:latin typeface="Arial" panose="020B0604020202020204" pitchFamily="34" charset="0"/>
                <a:cs typeface="Arial" panose="020B0604020202020204" pitchFamily="34" charset="0"/>
              </a:rPr>
              <a:t>3</a:t>
            </a:r>
            <a:r>
              <a:rPr lang="en-SG" sz="2200" b="1" smtClean="0">
                <a:solidFill>
                  <a:schemeClr val="bg1"/>
                </a:solidFill>
                <a:latin typeface="Arial" panose="020B0604020202020204" pitchFamily="34" charset="0"/>
                <a:cs typeface="Arial" panose="020B0604020202020204" pitchFamily="34" charset="0"/>
              </a:rPr>
              <a:t>.</a:t>
            </a:r>
            <a:r>
              <a:rPr lang="vi-VN" sz="2200" smtClean="0">
                <a:solidFill>
                  <a:schemeClr val="bg1"/>
                </a:solidFill>
                <a:latin typeface="Arial" panose="020B0604020202020204" pitchFamily="34" charset="0"/>
                <a:cs typeface="Arial" panose="020B0604020202020204" pitchFamily="34" charset="0"/>
              </a:rPr>
              <a:t> </a:t>
            </a:r>
            <a:r>
              <a:rPr lang="en-SG" sz="2200">
                <a:solidFill>
                  <a:schemeClr val="bg1"/>
                </a:solidFill>
                <a:latin typeface="Arial" panose="020B0604020202020204" pitchFamily="34" charset="0"/>
                <a:cs typeface="Arial" panose="020B0604020202020204" pitchFamily="34" charset="0"/>
              </a:rPr>
              <a:t>B</a:t>
            </a:r>
            <a:r>
              <a:rPr lang="vi-VN" sz="2200" smtClean="0">
                <a:solidFill>
                  <a:schemeClr val="bg1"/>
                </a:solidFill>
                <a:latin typeface="Arial" panose="020B0604020202020204" pitchFamily="34" charset="0"/>
                <a:cs typeface="Arial" panose="020B0604020202020204" pitchFamily="34" charset="0"/>
              </a:rPr>
              <a:t>an </a:t>
            </a:r>
            <a:r>
              <a:rPr lang="vi-VN" sz="2200">
                <a:solidFill>
                  <a:schemeClr val="bg1"/>
                </a:solidFill>
                <a:latin typeface="Arial" panose="020B0604020202020204" pitchFamily="34" charset="0"/>
                <a:cs typeface="Arial" panose="020B0604020202020204" pitchFamily="34" charset="0"/>
              </a:rPr>
              <a:t>tổ chức dự định bán </a:t>
            </a:r>
            <a:r>
              <a:rPr lang="vi-VN" sz="2200" smtClean="0">
                <a:solidFill>
                  <a:schemeClr val="bg1"/>
                </a:solidFill>
                <a:latin typeface="Arial" panose="020B0604020202020204" pitchFamily="34" charset="0"/>
                <a:cs typeface="Arial" panose="020B0604020202020204" pitchFamily="34" charset="0"/>
              </a:rPr>
              <a:t>vé </a:t>
            </a:r>
            <a:r>
              <a:rPr lang="en-SG" sz="2200" smtClean="0">
                <a:solidFill>
                  <a:schemeClr val="bg1"/>
                </a:solidFill>
                <a:latin typeface="Arial" panose="020B0604020202020204" pitchFamily="34" charset="0"/>
                <a:cs typeface="Arial" panose="020B0604020202020204" pitchFamily="34" charset="0"/>
              </a:rPr>
              <a:t>trận đá bóng có sự tham dự của </a:t>
            </a:r>
            <a:r>
              <a:rPr lang="vi-VN" sz="2200" smtClean="0">
                <a:solidFill>
                  <a:schemeClr val="bg1"/>
                </a:solidFill>
                <a:latin typeface="Arial" panose="020B0604020202020204" pitchFamily="34" charset="0"/>
                <a:cs typeface="Arial" panose="020B0604020202020204" pitchFamily="34" charset="0"/>
              </a:rPr>
              <a:t> </a:t>
            </a:r>
            <a:r>
              <a:rPr lang="en-SG" sz="2200" smtClean="0">
                <a:solidFill>
                  <a:schemeClr val="bg1"/>
                </a:solidFill>
                <a:latin typeface="Arial" panose="020B0604020202020204" pitchFamily="34" charset="0"/>
                <a:cs typeface="Arial" panose="020B0604020202020204" pitchFamily="34" charset="0"/>
              </a:rPr>
              <a:t>đội tuyển Việt Nam </a:t>
            </a:r>
            <a:r>
              <a:rPr lang="vi-VN" sz="2200" smtClean="0">
                <a:solidFill>
                  <a:schemeClr val="bg1"/>
                </a:solidFill>
                <a:latin typeface="Arial" panose="020B0604020202020204" pitchFamily="34" charset="0"/>
                <a:cs typeface="Arial" panose="020B0604020202020204" pitchFamily="34" charset="0"/>
              </a:rPr>
              <a:t>tại </a:t>
            </a:r>
            <a:r>
              <a:rPr lang="vi-VN" sz="2200">
                <a:solidFill>
                  <a:schemeClr val="bg1"/>
                </a:solidFill>
                <a:latin typeface="Arial" panose="020B0604020202020204" pitchFamily="34" charset="0"/>
                <a:cs typeface="Arial" panose="020B0604020202020204" pitchFamily="34" charset="0"/>
              </a:rPr>
              <a:t>Sân Vận Động Mỹ Đình trong </a:t>
            </a:r>
            <a:r>
              <a:rPr lang="en-SG" sz="2200" smtClean="0">
                <a:solidFill>
                  <a:schemeClr val="bg1"/>
                </a:solidFill>
                <a:latin typeface="Arial" panose="020B0604020202020204" pitchFamily="34" charset="0"/>
                <a:cs typeface="Arial" panose="020B0604020202020204" pitchFamily="34" charset="0"/>
              </a:rPr>
              <a:t>ba</a:t>
            </a:r>
            <a:r>
              <a:rPr lang="vi-VN" sz="2200" smtClean="0">
                <a:solidFill>
                  <a:schemeClr val="bg1"/>
                </a:solidFill>
                <a:latin typeface="Arial" panose="020B0604020202020204" pitchFamily="34" charset="0"/>
                <a:cs typeface="Arial" panose="020B0604020202020204" pitchFamily="34" charset="0"/>
              </a:rPr>
              <a:t> </a:t>
            </a:r>
            <a:r>
              <a:rPr lang="vi-VN" sz="2200">
                <a:solidFill>
                  <a:schemeClr val="bg1"/>
                </a:solidFill>
                <a:latin typeface="Arial" panose="020B0604020202020204" pitchFamily="34" charset="0"/>
                <a:cs typeface="Arial" panose="020B0604020202020204" pitchFamily="34" charset="0"/>
              </a:rPr>
              <a:t>ngày. </a:t>
            </a:r>
            <a:r>
              <a:rPr lang="en-SG" sz="2200" smtClean="0">
                <a:solidFill>
                  <a:schemeClr val="bg1"/>
                </a:solidFill>
                <a:latin typeface="Arial" panose="020B0604020202020204" pitchFamily="34" charset="0"/>
                <a:cs typeface="Arial" panose="020B0604020202020204" pitchFamily="34" charset="0"/>
              </a:rPr>
              <a:t>N</a:t>
            </a:r>
            <a:r>
              <a:rPr lang="vi-VN" sz="2200" smtClean="0">
                <a:solidFill>
                  <a:schemeClr val="bg1"/>
                </a:solidFill>
                <a:latin typeface="Arial" panose="020B0604020202020204" pitchFamily="34" charset="0"/>
                <a:cs typeface="Arial" panose="020B0604020202020204" pitchFamily="34" charset="0"/>
              </a:rPr>
              <a:t>gày </a:t>
            </a:r>
            <a:r>
              <a:rPr lang="vi-VN" sz="2200">
                <a:solidFill>
                  <a:schemeClr val="bg1"/>
                </a:solidFill>
                <a:latin typeface="Arial" panose="020B0604020202020204" pitchFamily="34" charset="0"/>
                <a:cs typeface="Arial" panose="020B0604020202020204" pitchFamily="34" charset="0"/>
              </a:rPr>
              <a:t>thứ nhất bán được </a:t>
            </a:r>
            <a:r>
              <a:rPr lang="en-SG" sz="2200" smtClean="0">
                <a:solidFill>
                  <a:schemeClr val="bg1"/>
                </a:solidFill>
                <a:latin typeface="Arial" panose="020B0604020202020204" pitchFamily="34" charset="0"/>
                <a:cs typeface="Arial" panose="020B0604020202020204" pitchFamily="34" charset="0"/>
              </a:rPr>
              <a:t>  </a:t>
            </a:r>
            <a:r>
              <a:rPr lang="en-SG" sz="2200">
                <a:solidFill>
                  <a:schemeClr val="bg1"/>
                </a:solidFill>
                <a:latin typeface="Arial" panose="020B0604020202020204" pitchFamily="34" charset="0"/>
                <a:cs typeface="Arial" panose="020B0604020202020204" pitchFamily="34" charset="0"/>
              </a:rPr>
              <a:t> </a:t>
            </a:r>
            <a:r>
              <a:rPr lang="vi-VN" sz="2200" smtClean="0">
                <a:solidFill>
                  <a:schemeClr val="bg1"/>
                </a:solidFill>
                <a:latin typeface="Arial" panose="020B0604020202020204" pitchFamily="34" charset="0"/>
                <a:cs typeface="Arial" panose="020B0604020202020204" pitchFamily="34" charset="0"/>
              </a:rPr>
              <a:t>tổng </a:t>
            </a:r>
            <a:r>
              <a:rPr lang="vi-VN" sz="2200">
                <a:solidFill>
                  <a:schemeClr val="bg1"/>
                </a:solidFill>
                <a:latin typeface="Arial" panose="020B0604020202020204" pitchFamily="34" charset="0"/>
                <a:cs typeface="Arial" panose="020B0604020202020204" pitchFamily="34" charset="0"/>
              </a:rPr>
              <a:t>số vé, ngày thứ </a:t>
            </a:r>
            <a:r>
              <a:rPr lang="en-SG" sz="2200" smtClean="0">
                <a:solidFill>
                  <a:schemeClr val="bg1"/>
                </a:solidFill>
                <a:latin typeface="Arial" panose="020B0604020202020204" pitchFamily="34" charset="0"/>
                <a:cs typeface="Arial" panose="020B0604020202020204" pitchFamily="34" charset="0"/>
              </a:rPr>
              <a:t>hai</a:t>
            </a:r>
            <a:r>
              <a:rPr lang="vi-VN" sz="2200" smtClean="0">
                <a:solidFill>
                  <a:schemeClr val="bg1"/>
                </a:solidFill>
                <a:latin typeface="Arial" panose="020B0604020202020204" pitchFamily="34" charset="0"/>
                <a:cs typeface="Arial" panose="020B0604020202020204" pitchFamily="34" charset="0"/>
              </a:rPr>
              <a:t> </a:t>
            </a:r>
            <a:r>
              <a:rPr lang="vi-VN" sz="2200">
                <a:solidFill>
                  <a:schemeClr val="bg1"/>
                </a:solidFill>
                <a:latin typeface="Arial" panose="020B0604020202020204" pitchFamily="34" charset="0"/>
                <a:cs typeface="Arial" panose="020B0604020202020204" pitchFamily="34" charset="0"/>
              </a:rPr>
              <a:t>bán được </a:t>
            </a:r>
            <a:r>
              <a:rPr lang="vi-VN" sz="2200" smtClean="0">
                <a:solidFill>
                  <a:schemeClr val="bg1"/>
                </a:solidFill>
                <a:latin typeface="Arial" panose="020B0604020202020204" pitchFamily="34" charset="0"/>
                <a:cs typeface="Arial" panose="020B0604020202020204" pitchFamily="34" charset="0"/>
              </a:rPr>
              <a:t>2</a:t>
            </a:r>
            <a:r>
              <a:rPr lang="en-SG" sz="2200" smtClean="0">
                <a:solidFill>
                  <a:schemeClr val="bg1"/>
                </a:solidFill>
                <a:latin typeface="Arial" panose="020B0604020202020204" pitchFamily="34" charset="0"/>
                <a:cs typeface="Arial" panose="020B0604020202020204" pitchFamily="34" charset="0"/>
              </a:rPr>
              <a:t>5</a:t>
            </a:r>
            <a:r>
              <a:rPr lang="vi-VN" sz="2200" smtClean="0">
                <a:solidFill>
                  <a:schemeClr val="bg1"/>
                </a:solidFill>
                <a:latin typeface="Arial" panose="020B0604020202020204" pitchFamily="34" charset="0"/>
                <a:cs typeface="Arial" panose="020B0604020202020204" pitchFamily="34" charset="0"/>
              </a:rPr>
              <a:t>% </a:t>
            </a:r>
            <a:r>
              <a:rPr lang="vi-VN" sz="2200">
                <a:solidFill>
                  <a:schemeClr val="bg1"/>
                </a:solidFill>
                <a:latin typeface="Arial" panose="020B0604020202020204" pitchFamily="34" charset="0"/>
                <a:cs typeface="Arial" panose="020B0604020202020204" pitchFamily="34" charset="0"/>
              </a:rPr>
              <a:t>tổng số </a:t>
            </a:r>
            <a:r>
              <a:rPr lang="vi-VN" sz="2200" smtClean="0">
                <a:solidFill>
                  <a:schemeClr val="bg1"/>
                </a:solidFill>
                <a:latin typeface="Arial" panose="020B0604020202020204" pitchFamily="34" charset="0"/>
                <a:cs typeface="Arial" panose="020B0604020202020204" pitchFamily="34" charset="0"/>
              </a:rPr>
              <a:t>vé</a:t>
            </a:r>
            <a:r>
              <a:rPr lang="en-SG" sz="2200" smtClean="0">
                <a:solidFill>
                  <a:schemeClr val="bg1"/>
                </a:solidFill>
                <a:latin typeface="Arial" panose="020B0604020202020204" pitchFamily="34" charset="0"/>
                <a:cs typeface="Arial" panose="020B0604020202020204" pitchFamily="34" charset="0"/>
              </a:rPr>
              <a:t>. Số vé còn lại được bán trong ngày thứ ba.</a:t>
            </a:r>
            <a:r>
              <a:rPr lang="vi-VN" sz="2200" smtClean="0">
                <a:solidFill>
                  <a:schemeClr val="bg1"/>
                </a:solidFill>
                <a:latin typeface="Arial" panose="020B0604020202020204" pitchFamily="34" charset="0"/>
                <a:cs typeface="Arial" panose="020B0604020202020204" pitchFamily="34" charset="0"/>
              </a:rPr>
              <a:t> </a:t>
            </a:r>
            <a:endParaRPr lang="en-SG" sz="2200">
              <a:solidFill>
                <a:schemeClr val="bg1"/>
              </a:solidFill>
              <a:latin typeface="Arial" panose="020B0604020202020204" pitchFamily="34" charset="0"/>
              <a:cs typeface="Arial" panose="020B0604020202020204" pitchFamily="34" charset="0"/>
            </a:endParaRPr>
          </a:p>
          <a:p>
            <a:pPr algn="just">
              <a:lnSpc>
                <a:spcPct val="150000"/>
              </a:lnSpc>
            </a:pPr>
            <a:r>
              <a:rPr lang="en-SG" sz="2200" smtClean="0">
                <a:solidFill>
                  <a:schemeClr val="bg1"/>
                </a:solidFill>
                <a:latin typeface="Arial" panose="020B0604020202020204" pitchFamily="34" charset="0"/>
                <a:cs typeface="Arial" panose="020B0604020202020204" pitchFamily="34" charset="0"/>
              </a:rPr>
              <a:t>a) Tính tổng số vé đã bán, </a:t>
            </a:r>
          </a:p>
          <a:p>
            <a:pPr algn="just">
              <a:lnSpc>
                <a:spcPct val="150000"/>
              </a:lnSpc>
            </a:pPr>
            <a:r>
              <a:rPr lang="vi-VN" sz="2200" smtClean="0">
                <a:solidFill>
                  <a:schemeClr val="bg1"/>
                </a:solidFill>
                <a:latin typeface="Arial" panose="020B0604020202020204" pitchFamily="34" charset="0"/>
                <a:cs typeface="Arial" panose="020B0604020202020204" pitchFamily="34" charset="0"/>
              </a:rPr>
              <a:t>b</a:t>
            </a:r>
            <a:r>
              <a:rPr lang="en-SG" sz="2200">
                <a:solidFill>
                  <a:schemeClr val="bg1"/>
                </a:solidFill>
                <a:latin typeface="Arial" panose="020B0604020202020204" pitchFamily="34" charset="0"/>
                <a:cs typeface="Arial" panose="020B0604020202020204" pitchFamily="34" charset="0"/>
              </a:rPr>
              <a:t>)</a:t>
            </a:r>
            <a:r>
              <a:rPr lang="en-SG" sz="2200" smtClean="0">
                <a:solidFill>
                  <a:schemeClr val="bg1"/>
                </a:solidFill>
                <a:latin typeface="Arial" panose="020B0604020202020204" pitchFamily="34" charset="0"/>
                <a:cs typeface="Arial" panose="020B0604020202020204" pitchFamily="34" charset="0"/>
              </a:rPr>
              <a:t> </a:t>
            </a:r>
            <a:r>
              <a:rPr lang="vi-VN" sz="2200" smtClean="0">
                <a:solidFill>
                  <a:schemeClr val="bg1"/>
                </a:solidFill>
                <a:latin typeface="Arial" panose="020B0604020202020204" pitchFamily="34" charset="0"/>
                <a:cs typeface="Arial" panose="020B0604020202020204" pitchFamily="34" charset="0"/>
              </a:rPr>
              <a:t>Số </a:t>
            </a:r>
            <a:r>
              <a:rPr lang="vi-VN" sz="2200">
                <a:solidFill>
                  <a:schemeClr val="bg1"/>
                </a:solidFill>
                <a:latin typeface="Arial" panose="020B0604020202020204" pitchFamily="34" charset="0"/>
                <a:cs typeface="Arial" panose="020B0604020202020204" pitchFamily="34" charset="0"/>
              </a:rPr>
              <a:t>vé được bán trong ngày thứ </a:t>
            </a:r>
            <a:r>
              <a:rPr lang="en-SG" sz="2200" smtClean="0">
                <a:solidFill>
                  <a:schemeClr val="bg1"/>
                </a:solidFill>
                <a:latin typeface="Arial" panose="020B0604020202020204" pitchFamily="34" charset="0"/>
                <a:cs typeface="Arial" panose="020B0604020202020204" pitchFamily="34" charset="0"/>
              </a:rPr>
              <a:t>nhất</a:t>
            </a:r>
            <a:r>
              <a:rPr lang="vi-VN" sz="2200" smtClean="0">
                <a:solidFill>
                  <a:schemeClr val="bg1"/>
                </a:solidFill>
                <a:latin typeface="Arial" panose="020B0604020202020204" pitchFamily="34" charset="0"/>
                <a:cs typeface="Arial" panose="020B0604020202020204" pitchFamily="34" charset="0"/>
              </a:rPr>
              <a:t> </a:t>
            </a:r>
            <a:r>
              <a:rPr lang="vi-VN" sz="2200">
                <a:solidFill>
                  <a:schemeClr val="bg1"/>
                </a:solidFill>
                <a:latin typeface="Arial" panose="020B0604020202020204" pitchFamily="34" charset="0"/>
                <a:cs typeface="Arial" panose="020B0604020202020204" pitchFamily="34" charset="0"/>
              </a:rPr>
              <a:t>là bao nhiêu </a:t>
            </a:r>
            <a:r>
              <a:rPr lang="vi-VN" sz="2200" smtClean="0">
                <a:solidFill>
                  <a:schemeClr val="bg1"/>
                </a:solidFill>
                <a:latin typeface="Arial" panose="020B0604020202020204" pitchFamily="34" charset="0"/>
                <a:cs typeface="Arial" panose="020B0604020202020204" pitchFamily="34" charset="0"/>
              </a:rPr>
              <a:t>vé</a:t>
            </a:r>
            <a:r>
              <a:rPr lang="en-SG" sz="2200" smtClean="0">
                <a:solidFill>
                  <a:schemeClr val="bg1"/>
                </a:solidFill>
                <a:latin typeface="Arial" panose="020B0604020202020204" pitchFamily="34" charset="0"/>
                <a:cs typeface="Arial" panose="020B0604020202020204" pitchFamily="34" charset="0"/>
              </a:rPr>
              <a:t> </a:t>
            </a:r>
            <a:r>
              <a:rPr lang="vi-VN" sz="2200" smtClean="0">
                <a:solidFill>
                  <a:schemeClr val="bg1"/>
                </a:solidFill>
                <a:latin typeface="Arial" panose="020B0604020202020204" pitchFamily="34" charset="0"/>
                <a:cs typeface="Arial" panose="020B0604020202020204" pitchFamily="34" charset="0"/>
              </a:rPr>
              <a:t>?</a:t>
            </a:r>
            <a:endParaRPr lang="en-SG" sz="2200" smtClean="0">
              <a:solidFill>
                <a:schemeClr val="bg1"/>
              </a:solidFill>
              <a:latin typeface="Arial" panose="020B0604020202020204" pitchFamily="34" charset="0"/>
              <a:cs typeface="Arial" panose="020B0604020202020204" pitchFamily="34" charset="0"/>
            </a:endParaRPr>
          </a:p>
          <a:p>
            <a:pPr algn="just">
              <a:lnSpc>
                <a:spcPct val="150000"/>
              </a:lnSpc>
            </a:pPr>
            <a:r>
              <a:rPr lang="en-SG" sz="2200" smtClean="0">
                <a:solidFill>
                  <a:schemeClr val="bg1"/>
                </a:solidFill>
                <a:latin typeface="Arial" panose="020B0604020202020204" pitchFamily="34" charset="0"/>
                <a:cs typeface="Arial" panose="020B0604020202020204" pitchFamily="34" charset="0"/>
              </a:rPr>
              <a:t>c) Hỏi số vé bán được trong ngày thứ ba bằng bao nhiêu phần trăm tổng số vé đã bán ?</a:t>
            </a:r>
            <a:endParaRPr lang="vi-VN" sz="220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8941015" y="680539"/>
                <a:ext cx="219612" cy="6360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solidFill>
                                <a:schemeClr val="bg1"/>
                              </a:solidFill>
                              <a:latin typeface="Cambria Math" panose="02040503050406030204" pitchFamily="18" charset="0"/>
                            </a:rPr>
                          </m:ctrlPr>
                        </m:fPr>
                        <m:num>
                          <m:r>
                            <a:rPr lang="en-SG" sz="2200" b="0" i="1" smtClean="0">
                              <a:solidFill>
                                <a:schemeClr val="bg1"/>
                              </a:solidFill>
                              <a:latin typeface="Cambria Math" panose="02040503050406030204" pitchFamily="18" charset="0"/>
                            </a:rPr>
                            <m:t>3</m:t>
                          </m:r>
                        </m:num>
                        <m:den>
                          <m:r>
                            <a:rPr lang="en-SG" sz="2200" b="0" i="1" smtClean="0">
                              <a:solidFill>
                                <a:schemeClr val="bg1"/>
                              </a:solidFill>
                              <a:latin typeface="Cambria Math" panose="02040503050406030204" pitchFamily="18" charset="0"/>
                            </a:rPr>
                            <m:t>5</m:t>
                          </m:r>
                        </m:den>
                      </m:f>
                    </m:oMath>
                  </m:oMathPara>
                </a14:m>
                <a:endParaRPr lang="en-US" sz="220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941015" y="680539"/>
                <a:ext cx="219612" cy="636072"/>
              </a:xfrm>
              <a:prstGeom prst="rect">
                <a:avLst/>
              </a:prstGeom>
              <a:blipFill rotWithShape="0">
                <a:blip r:embed="rId2"/>
                <a:stretch>
                  <a:fillRect/>
                </a:stretch>
              </a:blipFill>
            </p:spPr>
            <p:txBody>
              <a:bodyPr/>
              <a:lstStyle/>
              <a:p>
                <a:r>
                  <a:rPr lang="en-US">
                    <a:noFill/>
                  </a:rPr>
                  <a:t> </a:t>
                </a:r>
              </a:p>
            </p:txBody>
          </p:sp>
        </mc:Fallback>
      </mc:AlternateContent>
      <p:sp>
        <p:nvSpPr>
          <p:cNvPr id="7" name="TextBox 6"/>
          <p:cNvSpPr txBox="1"/>
          <p:nvPr/>
        </p:nvSpPr>
        <p:spPr>
          <a:xfrm>
            <a:off x="482883" y="3344804"/>
            <a:ext cx="1027418" cy="537391"/>
          </a:xfrm>
          <a:prstGeom prst="rect">
            <a:avLst/>
          </a:prstGeom>
          <a:noFill/>
        </p:spPr>
        <p:txBody>
          <a:bodyPr wrap="square" rtlCol="0">
            <a:spAutoFit/>
          </a:bodyPr>
          <a:lstStyle/>
          <a:p>
            <a:pPr>
              <a:lnSpc>
                <a:spcPct val="150000"/>
              </a:lnSpc>
            </a:pPr>
            <a:r>
              <a:rPr lang="en-SG" sz="2200" smtClean="0">
                <a:solidFill>
                  <a:srgbClr val="FFFF00"/>
                </a:solidFill>
                <a:latin typeface="Arial" panose="020B0604020202020204" pitchFamily="34" charset="0"/>
                <a:cs typeface="Arial" panose="020B0604020202020204" pitchFamily="34" charset="0"/>
              </a:rPr>
              <a:t>Giải:</a:t>
            </a:r>
            <a:endParaRPr lang="vi-VN" sz="220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a:xfrm>
            <a:off x="1099333" y="3787746"/>
            <a:ext cx="8456147" cy="600164"/>
          </a:xfrm>
          <a:prstGeom prst="rect">
            <a:avLst/>
          </a:prstGeom>
          <a:noFill/>
        </p:spPr>
        <p:txBody>
          <a:bodyPr wrap="square" rtlCol="0">
            <a:spAutoFit/>
          </a:bodyPr>
          <a:lstStyle/>
          <a:p>
            <a:pPr algn="just">
              <a:lnSpc>
                <a:spcPct val="150000"/>
              </a:lnSpc>
            </a:pPr>
            <a:r>
              <a:rPr lang="en-SG" sz="2200" smtClean="0">
                <a:solidFill>
                  <a:schemeClr val="bg1"/>
                </a:solidFill>
                <a:latin typeface="Arial" panose="020B0604020202020204" pitchFamily="34" charset="0"/>
                <a:cs typeface="Arial" panose="020B0604020202020204" pitchFamily="34" charset="0"/>
              </a:rPr>
              <a:t> a) Tổng </a:t>
            </a:r>
            <a:r>
              <a:rPr lang="en-SG" sz="2200">
                <a:solidFill>
                  <a:schemeClr val="bg1"/>
                </a:solidFill>
                <a:latin typeface="Arial" panose="020B0604020202020204" pitchFamily="34" charset="0"/>
                <a:cs typeface="Arial" panose="020B0604020202020204" pitchFamily="34" charset="0"/>
              </a:rPr>
              <a:t>số vé đã bán là : </a:t>
            </a:r>
            <a:endParaRPr lang="en-SG" sz="2200" smtClean="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p:cNvSpPr txBox="1"/>
              <p:nvPr/>
            </p:nvSpPr>
            <p:spPr>
              <a:xfrm>
                <a:off x="1294338" y="4566695"/>
                <a:ext cx="1492011"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b="0" i="1" smtClean="0">
                          <a:solidFill>
                            <a:srgbClr val="FFFF00"/>
                          </a:solidFill>
                          <a:latin typeface="Cambria Math" panose="02040503050406030204" pitchFamily="18" charset="0"/>
                        </a:rPr>
                        <m:t>8000</m:t>
                      </m:r>
                      <m:r>
                        <a:rPr lang="en-SG" sz="2200" b="0" i="1" smtClean="0">
                          <a:solidFill>
                            <a:srgbClr val="FFFF00"/>
                          </a:solidFill>
                          <a:latin typeface="Cambria Math" panose="02040503050406030204" pitchFamily="18" charset="0"/>
                        </a:rPr>
                        <m:t> :</m:t>
                      </m:r>
                      <m:r>
                        <a:rPr lang="en-SG" sz="2200" b="0" i="1" smtClean="0">
                          <a:solidFill>
                            <a:srgbClr val="FFFF00"/>
                          </a:solidFill>
                          <a:latin typeface="Cambria Math" panose="02040503050406030204" pitchFamily="18" charset="0"/>
                        </a:rPr>
                        <m:t>20</m:t>
                      </m:r>
                      <m:r>
                        <a:rPr lang="en-SG" sz="2200" b="0" i="1" smtClean="0">
                          <a:solidFill>
                            <a:srgbClr val="FFFF00"/>
                          </a:solidFill>
                          <a:latin typeface="Cambria Math" panose="02040503050406030204" pitchFamily="18" charset="0"/>
                        </a:rPr>
                        <m:t>%</m:t>
                      </m:r>
                    </m:oMath>
                  </m:oMathPara>
                </a14:m>
                <a:endParaRPr lang="en-US" sz="2200">
                  <a:solidFill>
                    <a:srgbClr val="FFFF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294338" y="4566695"/>
                <a:ext cx="1492011" cy="338554"/>
              </a:xfrm>
              <a:prstGeom prst="rect">
                <a:avLst/>
              </a:prstGeom>
              <a:blipFill rotWithShape="0">
                <a:blip r:embed="rId3"/>
                <a:stretch>
                  <a:fillRect l="-4082" r="-4082"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786349" y="4392107"/>
                <a:ext cx="1435713" cy="6360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b="0" i="1" smtClean="0">
                          <a:solidFill>
                            <a:srgbClr val="FFFF00"/>
                          </a:solidFill>
                          <a:latin typeface="Cambria Math" panose="02040503050406030204" pitchFamily="18" charset="0"/>
                        </a:rPr>
                        <m:t>= </m:t>
                      </m:r>
                      <m:r>
                        <a:rPr lang="en-SG" sz="2200" b="0" i="1" smtClean="0">
                          <a:solidFill>
                            <a:srgbClr val="FFFF00"/>
                          </a:solidFill>
                          <a:latin typeface="Cambria Math" panose="02040503050406030204" pitchFamily="18" charset="0"/>
                        </a:rPr>
                        <m:t>8000</m:t>
                      </m:r>
                      <m:r>
                        <a:rPr lang="en-SG" sz="2200" b="0" i="1" smtClean="0">
                          <a:solidFill>
                            <a:srgbClr val="FFFF00"/>
                          </a:solidFill>
                          <a:latin typeface="Cambria Math" panose="02040503050406030204" pitchFamily="18" charset="0"/>
                        </a:rPr>
                        <m:t> :</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5</m:t>
                          </m:r>
                        </m:den>
                      </m:f>
                    </m:oMath>
                  </m:oMathPara>
                </a14:m>
                <a:endParaRPr lang="en-US" sz="2200">
                  <a:solidFill>
                    <a:srgbClr val="FFFF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786349" y="4392107"/>
                <a:ext cx="1435713" cy="63607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04358" y="4566695"/>
                <a:ext cx="1057982" cy="338554"/>
              </a:xfrm>
              <a:prstGeom prst="rect">
                <a:avLst/>
              </a:prstGeom>
              <a:noFill/>
            </p:spPr>
            <p:txBody>
              <a:bodyPr wrap="none" lIns="0" tIns="0" rIns="0" bIns="0" rtlCol="0">
                <a:spAutoFit/>
              </a:bodyPr>
              <a:lstStyle/>
              <a:p>
                <a14:m>
                  <m:oMath xmlns:m="http://schemas.openxmlformats.org/officeDocument/2006/math">
                    <m:r>
                      <a:rPr lang="en-SG" sz="2200" b="0" i="1" smtClean="0">
                        <a:solidFill>
                          <a:srgbClr val="FFFF00"/>
                        </a:solidFill>
                        <a:latin typeface="Cambria Math" panose="02040503050406030204" pitchFamily="18" charset="0"/>
                      </a:rPr>
                      <m:t>=</m:t>
                    </m:r>
                  </m:oMath>
                </a14:m>
                <a:r>
                  <a:rPr lang="en-US" sz="2200" smtClean="0">
                    <a:solidFill>
                      <a:srgbClr val="FFFF00"/>
                    </a:solidFill>
                  </a:rPr>
                  <a:t> 8000.5</a:t>
                </a:r>
                <a:endParaRPr lang="en-US" sz="2200">
                  <a:solidFill>
                    <a:srgbClr val="FFFF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304358" y="4566695"/>
                <a:ext cx="1057982" cy="338554"/>
              </a:xfrm>
              <a:prstGeom prst="rect">
                <a:avLst/>
              </a:prstGeom>
              <a:blipFill rotWithShape="0">
                <a:blip r:embed="rId5"/>
                <a:stretch>
                  <a:fillRect l="-5747" t="-25000" r="-14368" b="-48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429070" y="4566695"/>
                <a:ext cx="1707006"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b="0" i="1" smtClean="0">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40000</m:t>
                      </m:r>
                      <m:r>
                        <a:rPr lang="en-SG" sz="2200" b="0" i="1" smtClean="0">
                          <a:solidFill>
                            <a:srgbClr val="FFFF00"/>
                          </a:solidFill>
                          <a:latin typeface="Cambria Math" panose="02040503050406030204" pitchFamily="18" charset="0"/>
                        </a:rPr>
                        <m:t> (</m:t>
                      </m:r>
                      <m:r>
                        <m:rPr>
                          <m:sty m:val="p"/>
                        </m:rPr>
                        <a:rPr lang="en-SG" sz="2200" b="0" i="0" smtClean="0">
                          <a:solidFill>
                            <a:srgbClr val="FFFF00"/>
                          </a:solidFill>
                          <a:latin typeface="Cambria Math" panose="02040503050406030204" pitchFamily="18" charset="0"/>
                        </a:rPr>
                        <m:t>v</m:t>
                      </m:r>
                      <m:r>
                        <a:rPr lang="en-SG" sz="2200" b="0" i="0" smtClean="0">
                          <a:solidFill>
                            <a:srgbClr val="FFFF00"/>
                          </a:solidFill>
                          <a:latin typeface="Cambria Math" panose="02040503050406030204" pitchFamily="18" charset="0"/>
                        </a:rPr>
                        <m:t>é</m:t>
                      </m:r>
                      <m:r>
                        <a:rPr lang="en-SG" sz="2200" b="0" i="1" smtClean="0">
                          <a:solidFill>
                            <a:srgbClr val="FFFF00"/>
                          </a:solidFill>
                          <a:latin typeface="Cambria Math" panose="02040503050406030204" pitchFamily="18" charset="0"/>
                        </a:rPr>
                        <m:t>)</m:t>
                      </m:r>
                    </m:oMath>
                  </m:oMathPara>
                </a14:m>
                <a:endParaRPr lang="en-US" sz="2200">
                  <a:solidFill>
                    <a:srgbClr val="FFFF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429070" y="4566695"/>
                <a:ext cx="1707006" cy="338554"/>
              </a:xfrm>
              <a:prstGeom prst="rect">
                <a:avLst/>
              </a:prstGeom>
              <a:blipFill rotWithShape="0">
                <a:blip r:embed="rId6"/>
                <a:stretch>
                  <a:fillRect l="-1071" r="-5000" b="-33929"/>
                </a:stretch>
              </a:blipFill>
            </p:spPr>
            <p:txBody>
              <a:bodyPr/>
              <a:lstStyle/>
              <a:p>
                <a:r>
                  <a:rPr lang="en-US">
                    <a:noFill/>
                  </a:rPr>
                  <a:t> </a:t>
                </a:r>
              </a:p>
            </p:txBody>
          </p:sp>
        </mc:Fallback>
      </mc:AlternateContent>
      <p:sp>
        <p:nvSpPr>
          <p:cNvPr id="3" name="Rectangle 2"/>
          <p:cNvSpPr/>
          <p:nvPr/>
        </p:nvSpPr>
        <p:spPr>
          <a:xfrm>
            <a:off x="3815627" y="1798390"/>
            <a:ext cx="5145961" cy="430887"/>
          </a:xfrm>
          <a:prstGeom prst="rect">
            <a:avLst/>
          </a:prstGeom>
        </p:spPr>
        <p:txBody>
          <a:bodyPr wrap="none">
            <a:spAutoFit/>
          </a:bodyPr>
          <a:lstStyle/>
          <a:p>
            <a:r>
              <a:rPr lang="en-SG" sz="2200">
                <a:solidFill>
                  <a:prstClr val="white"/>
                </a:solidFill>
                <a:latin typeface="Arial" panose="020B0604020202020204" pitchFamily="34" charset="0"/>
                <a:cs typeface="Arial" panose="020B0604020202020204" pitchFamily="34" charset="0"/>
              </a:rPr>
              <a:t>biết 20% tổng số vé đã bán là 8000 vé. </a:t>
            </a:r>
            <a:endParaRPr lang="en-US"/>
          </a:p>
        </p:txBody>
      </p:sp>
    </p:spTree>
    <p:extLst>
      <p:ext uri="{BB962C8B-B14F-4D97-AF65-F5344CB8AC3E}">
        <p14:creationId xmlns:p14="http://schemas.microsoft.com/office/powerpoint/2010/main" val="209211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3"/>
                                        </p:tgtEl>
                                        <p:attrNameLst>
                                          <p:attrName>style.color</p:attrName>
                                        </p:attrNameLst>
                                      </p:cBhvr>
                                      <p:to>
                                        <a:srgbClr val="FFFF00"/>
                                      </p:to>
                                    </p:animClr>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P spid="12" grpId="0"/>
      <p:bldP spid="13" grpId="0"/>
      <p:bldP spid="14" grpId="0"/>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2883" y="184934"/>
            <a:ext cx="11332394" cy="3139321"/>
          </a:xfrm>
          <a:prstGeom prst="rect">
            <a:avLst/>
          </a:prstGeom>
          <a:noFill/>
        </p:spPr>
        <p:txBody>
          <a:bodyPr wrap="square" rtlCol="0">
            <a:spAutoFit/>
          </a:bodyPr>
          <a:lstStyle/>
          <a:p>
            <a:pPr>
              <a:lnSpc>
                <a:spcPct val="150000"/>
              </a:lnSpc>
            </a:pPr>
            <a:r>
              <a:rPr lang="vi-VN" sz="2200" b="1">
                <a:solidFill>
                  <a:schemeClr val="bg1"/>
                </a:solidFill>
                <a:latin typeface="Arial" panose="020B0604020202020204" pitchFamily="34" charset="0"/>
                <a:cs typeface="Arial" panose="020B0604020202020204" pitchFamily="34" charset="0"/>
              </a:rPr>
              <a:t>Bài </a:t>
            </a:r>
            <a:r>
              <a:rPr lang="en-SG" sz="2200" b="1">
                <a:solidFill>
                  <a:schemeClr val="bg1"/>
                </a:solidFill>
                <a:latin typeface="Arial" panose="020B0604020202020204" pitchFamily="34" charset="0"/>
                <a:cs typeface="Arial" panose="020B0604020202020204" pitchFamily="34" charset="0"/>
              </a:rPr>
              <a:t>3</a:t>
            </a:r>
            <a:r>
              <a:rPr lang="en-SG" sz="2200" b="1" smtClean="0">
                <a:solidFill>
                  <a:schemeClr val="bg1"/>
                </a:solidFill>
                <a:latin typeface="Arial" panose="020B0604020202020204" pitchFamily="34" charset="0"/>
                <a:cs typeface="Arial" panose="020B0604020202020204" pitchFamily="34" charset="0"/>
              </a:rPr>
              <a:t>. </a:t>
            </a:r>
            <a:r>
              <a:rPr lang="en-SG" sz="2200">
                <a:solidFill>
                  <a:schemeClr val="bg1"/>
                </a:solidFill>
                <a:latin typeface="Arial" panose="020B0604020202020204" pitchFamily="34" charset="0"/>
                <a:cs typeface="Arial" panose="020B0604020202020204" pitchFamily="34" charset="0"/>
              </a:rPr>
              <a:t>B</a:t>
            </a:r>
            <a:r>
              <a:rPr lang="vi-VN" sz="2200">
                <a:solidFill>
                  <a:schemeClr val="bg1"/>
                </a:solidFill>
                <a:latin typeface="Arial" panose="020B0604020202020204" pitchFamily="34" charset="0"/>
                <a:cs typeface="Arial" panose="020B0604020202020204" pitchFamily="34" charset="0"/>
              </a:rPr>
              <a:t>an tổ chức dự định bán vé </a:t>
            </a:r>
            <a:r>
              <a:rPr lang="en-SG" sz="2200">
                <a:solidFill>
                  <a:schemeClr val="bg1"/>
                </a:solidFill>
                <a:latin typeface="Arial" panose="020B0604020202020204" pitchFamily="34" charset="0"/>
                <a:cs typeface="Arial" panose="020B0604020202020204" pitchFamily="34" charset="0"/>
              </a:rPr>
              <a:t>trận đá bóng có sự tham dự của </a:t>
            </a:r>
            <a:r>
              <a:rPr lang="vi-VN" sz="2200">
                <a:solidFill>
                  <a:schemeClr val="bg1"/>
                </a:solidFill>
                <a:latin typeface="Arial" panose="020B0604020202020204" pitchFamily="34" charset="0"/>
                <a:cs typeface="Arial" panose="020B0604020202020204" pitchFamily="34" charset="0"/>
              </a:rPr>
              <a:t> </a:t>
            </a:r>
            <a:r>
              <a:rPr lang="en-SG" sz="2200">
                <a:solidFill>
                  <a:schemeClr val="bg1"/>
                </a:solidFill>
                <a:latin typeface="Arial" panose="020B0604020202020204" pitchFamily="34" charset="0"/>
                <a:cs typeface="Arial" panose="020B0604020202020204" pitchFamily="34" charset="0"/>
              </a:rPr>
              <a:t>đội tuyển Việt Nam </a:t>
            </a:r>
            <a:r>
              <a:rPr lang="vi-VN" sz="2200">
                <a:solidFill>
                  <a:schemeClr val="bg1"/>
                </a:solidFill>
                <a:latin typeface="Arial" panose="020B0604020202020204" pitchFamily="34" charset="0"/>
                <a:cs typeface="Arial" panose="020B0604020202020204" pitchFamily="34" charset="0"/>
              </a:rPr>
              <a:t>tại Sân Vận Động Mỹ Đình trong </a:t>
            </a:r>
            <a:r>
              <a:rPr lang="en-SG" sz="2200" smtClean="0">
                <a:solidFill>
                  <a:schemeClr val="bg1"/>
                </a:solidFill>
                <a:latin typeface="Arial" panose="020B0604020202020204" pitchFamily="34" charset="0"/>
                <a:cs typeface="Arial" panose="020B0604020202020204" pitchFamily="34" charset="0"/>
              </a:rPr>
              <a:t>ba</a:t>
            </a:r>
            <a:r>
              <a:rPr lang="vi-VN" sz="2200" smtClean="0">
                <a:solidFill>
                  <a:schemeClr val="bg1"/>
                </a:solidFill>
                <a:latin typeface="Arial" panose="020B0604020202020204" pitchFamily="34" charset="0"/>
                <a:cs typeface="Arial" panose="020B0604020202020204" pitchFamily="34" charset="0"/>
              </a:rPr>
              <a:t> </a:t>
            </a:r>
            <a:r>
              <a:rPr lang="vi-VN" sz="2200">
                <a:solidFill>
                  <a:schemeClr val="bg1"/>
                </a:solidFill>
                <a:latin typeface="Arial" panose="020B0604020202020204" pitchFamily="34" charset="0"/>
                <a:cs typeface="Arial" panose="020B0604020202020204" pitchFamily="34" charset="0"/>
              </a:rPr>
              <a:t>ngày.</a:t>
            </a:r>
            <a:r>
              <a:rPr lang="en-SG" sz="2200" smtClean="0">
                <a:solidFill>
                  <a:schemeClr val="bg1"/>
                </a:solidFill>
                <a:latin typeface="Arial" panose="020B0604020202020204" pitchFamily="34" charset="0"/>
                <a:cs typeface="Arial" panose="020B0604020202020204" pitchFamily="34" charset="0"/>
              </a:rPr>
              <a:t>                                                                            </a:t>
            </a:r>
            <a:r>
              <a:rPr lang="vi-VN" sz="2200" smtClean="0">
                <a:solidFill>
                  <a:schemeClr val="bg1"/>
                </a:solidFill>
                <a:latin typeface="Arial" panose="020B0604020202020204" pitchFamily="34" charset="0"/>
                <a:cs typeface="Arial" panose="020B0604020202020204" pitchFamily="34" charset="0"/>
              </a:rPr>
              <a:t>, </a:t>
            </a:r>
            <a:r>
              <a:rPr lang="vi-VN" sz="2200">
                <a:solidFill>
                  <a:schemeClr val="bg1"/>
                </a:solidFill>
                <a:latin typeface="Arial" panose="020B0604020202020204" pitchFamily="34" charset="0"/>
                <a:cs typeface="Arial" panose="020B0604020202020204" pitchFamily="34" charset="0"/>
              </a:rPr>
              <a:t>ngày thứ </a:t>
            </a:r>
            <a:r>
              <a:rPr lang="en-SG" sz="2200" smtClean="0">
                <a:solidFill>
                  <a:schemeClr val="bg1"/>
                </a:solidFill>
                <a:latin typeface="Arial" panose="020B0604020202020204" pitchFamily="34" charset="0"/>
                <a:cs typeface="Arial" panose="020B0604020202020204" pitchFamily="34" charset="0"/>
              </a:rPr>
              <a:t>hai</a:t>
            </a:r>
            <a:r>
              <a:rPr lang="vi-VN" sz="2200" smtClean="0">
                <a:solidFill>
                  <a:schemeClr val="bg1"/>
                </a:solidFill>
                <a:latin typeface="Arial" panose="020B0604020202020204" pitchFamily="34" charset="0"/>
                <a:cs typeface="Arial" panose="020B0604020202020204" pitchFamily="34" charset="0"/>
              </a:rPr>
              <a:t> </a:t>
            </a:r>
            <a:r>
              <a:rPr lang="vi-VN" sz="2200">
                <a:solidFill>
                  <a:schemeClr val="bg1"/>
                </a:solidFill>
                <a:latin typeface="Arial" panose="020B0604020202020204" pitchFamily="34" charset="0"/>
                <a:cs typeface="Arial" panose="020B0604020202020204" pitchFamily="34" charset="0"/>
              </a:rPr>
              <a:t>bán được </a:t>
            </a:r>
            <a:r>
              <a:rPr lang="vi-VN" sz="2200" smtClean="0">
                <a:solidFill>
                  <a:schemeClr val="bg1"/>
                </a:solidFill>
                <a:latin typeface="Arial" panose="020B0604020202020204" pitchFamily="34" charset="0"/>
                <a:cs typeface="Arial" panose="020B0604020202020204" pitchFamily="34" charset="0"/>
              </a:rPr>
              <a:t>2</a:t>
            </a:r>
            <a:r>
              <a:rPr lang="en-SG" sz="2200" smtClean="0">
                <a:solidFill>
                  <a:schemeClr val="bg1"/>
                </a:solidFill>
                <a:latin typeface="Arial" panose="020B0604020202020204" pitchFamily="34" charset="0"/>
                <a:cs typeface="Arial" panose="020B0604020202020204" pitchFamily="34" charset="0"/>
              </a:rPr>
              <a:t>5</a:t>
            </a:r>
            <a:r>
              <a:rPr lang="vi-VN" sz="2200" smtClean="0">
                <a:solidFill>
                  <a:schemeClr val="bg1"/>
                </a:solidFill>
                <a:latin typeface="Arial" panose="020B0604020202020204" pitchFamily="34" charset="0"/>
                <a:cs typeface="Arial" panose="020B0604020202020204" pitchFamily="34" charset="0"/>
              </a:rPr>
              <a:t>% </a:t>
            </a:r>
            <a:r>
              <a:rPr lang="vi-VN" sz="2200">
                <a:solidFill>
                  <a:schemeClr val="bg1"/>
                </a:solidFill>
                <a:latin typeface="Arial" panose="020B0604020202020204" pitchFamily="34" charset="0"/>
                <a:cs typeface="Arial" panose="020B0604020202020204" pitchFamily="34" charset="0"/>
              </a:rPr>
              <a:t>tổng số </a:t>
            </a:r>
            <a:r>
              <a:rPr lang="vi-VN" sz="2200" smtClean="0">
                <a:solidFill>
                  <a:schemeClr val="bg1"/>
                </a:solidFill>
                <a:latin typeface="Arial" panose="020B0604020202020204" pitchFamily="34" charset="0"/>
                <a:cs typeface="Arial" panose="020B0604020202020204" pitchFamily="34" charset="0"/>
              </a:rPr>
              <a:t>vé</a:t>
            </a:r>
            <a:r>
              <a:rPr lang="en-SG" sz="2200" smtClean="0">
                <a:solidFill>
                  <a:schemeClr val="bg1"/>
                </a:solidFill>
                <a:latin typeface="Arial" panose="020B0604020202020204" pitchFamily="34" charset="0"/>
                <a:cs typeface="Arial" panose="020B0604020202020204" pitchFamily="34" charset="0"/>
              </a:rPr>
              <a:t>. Số vé còn lại được bán trong ngày thứ ba.</a:t>
            </a:r>
            <a:r>
              <a:rPr lang="vi-VN" sz="2200" smtClean="0">
                <a:solidFill>
                  <a:schemeClr val="bg1"/>
                </a:solidFill>
                <a:latin typeface="Arial" panose="020B0604020202020204" pitchFamily="34" charset="0"/>
                <a:cs typeface="Arial" panose="020B0604020202020204" pitchFamily="34" charset="0"/>
              </a:rPr>
              <a:t> </a:t>
            </a:r>
            <a:endParaRPr lang="en-SG" sz="2200">
              <a:solidFill>
                <a:schemeClr val="bg1"/>
              </a:solidFill>
              <a:latin typeface="Arial" panose="020B0604020202020204" pitchFamily="34" charset="0"/>
              <a:cs typeface="Arial" panose="020B0604020202020204" pitchFamily="34" charset="0"/>
            </a:endParaRPr>
          </a:p>
          <a:p>
            <a:pPr algn="just">
              <a:lnSpc>
                <a:spcPct val="150000"/>
              </a:lnSpc>
            </a:pPr>
            <a:r>
              <a:rPr lang="en-SG" sz="2200" smtClean="0">
                <a:solidFill>
                  <a:schemeClr val="bg1"/>
                </a:solidFill>
                <a:latin typeface="Arial" panose="020B0604020202020204" pitchFamily="34" charset="0"/>
                <a:cs typeface="Arial" panose="020B0604020202020204" pitchFamily="34" charset="0"/>
              </a:rPr>
              <a:t>a) Tính tổng số vé đã bán, biết 20% tổng số vé đã bán là 8000 vé. </a:t>
            </a:r>
          </a:p>
          <a:p>
            <a:pPr algn="just">
              <a:lnSpc>
                <a:spcPct val="150000"/>
              </a:lnSpc>
            </a:pPr>
            <a:r>
              <a:rPr lang="vi-VN" sz="2200" smtClean="0">
                <a:solidFill>
                  <a:schemeClr val="bg1"/>
                </a:solidFill>
                <a:latin typeface="Arial" panose="020B0604020202020204" pitchFamily="34" charset="0"/>
                <a:cs typeface="Arial" panose="020B0604020202020204" pitchFamily="34" charset="0"/>
              </a:rPr>
              <a:t>b</a:t>
            </a:r>
            <a:r>
              <a:rPr lang="en-SG" sz="2200" smtClean="0">
                <a:solidFill>
                  <a:schemeClr val="bg1"/>
                </a:solidFill>
                <a:latin typeface="Arial" panose="020B0604020202020204" pitchFamily="34" charset="0"/>
                <a:cs typeface="Arial" panose="020B0604020202020204" pitchFamily="34" charset="0"/>
              </a:rPr>
              <a:t>) </a:t>
            </a:r>
            <a:r>
              <a:rPr lang="vi-VN" sz="2200" smtClean="0">
                <a:solidFill>
                  <a:schemeClr val="bg1"/>
                </a:solidFill>
                <a:latin typeface="Arial" panose="020B0604020202020204" pitchFamily="34" charset="0"/>
                <a:cs typeface="Arial" panose="020B0604020202020204" pitchFamily="34" charset="0"/>
              </a:rPr>
              <a:t>Số </a:t>
            </a:r>
            <a:r>
              <a:rPr lang="vi-VN" sz="2200">
                <a:solidFill>
                  <a:schemeClr val="bg1"/>
                </a:solidFill>
                <a:latin typeface="Arial" panose="020B0604020202020204" pitchFamily="34" charset="0"/>
                <a:cs typeface="Arial" panose="020B0604020202020204" pitchFamily="34" charset="0"/>
              </a:rPr>
              <a:t>vé được bán trong ngày thứ </a:t>
            </a:r>
            <a:r>
              <a:rPr lang="en-SG" sz="2200" smtClean="0">
                <a:solidFill>
                  <a:schemeClr val="bg1"/>
                </a:solidFill>
                <a:latin typeface="Arial" panose="020B0604020202020204" pitchFamily="34" charset="0"/>
                <a:cs typeface="Arial" panose="020B0604020202020204" pitchFamily="34" charset="0"/>
              </a:rPr>
              <a:t>nhất</a:t>
            </a:r>
            <a:r>
              <a:rPr lang="vi-VN" sz="2200" smtClean="0">
                <a:solidFill>
                  <a:schemeClr val="bg1"/>
                </a:solidFill>
                <a:latin typeface="Arial" panose="020B0604020202020204" pitchFamily="34" charset="0"/>
                <a:cs typeface="Arial" panose="020B0604020202020204" pitchFamily="34" charset="0"/>
              </a:rPr>
              <a:t> </a:t>
            </a:r>
            <a:r>
              <a:rPr lang="vi-VN" sz="2200">
                <a:solidFill>
                  <a:schemeClr val="bg1"/>
                </a:solidFill>
                <a:latin typeface="Arial" panose="020B0604020202020204" pitchFamily="34" charset="0"/>
                <a:cs typeface="Arial" panose="020B0604020202020204" pitchFamily="34" charset="0"/>
              </a:rPr>
              <a:t>là bao nhiêu </a:t>
            </a:r>
            <a:r>
              <a:rPr lang="vi-VN" sz="2200" smtClean="0">
                <a:solidFill>
                  <a:schemeClr val="bg1"/>
                </a:solidFill>
                <a:latin typeface="Arial" panose="020B0604020202020204" pitchFamily="34" charset="0"/>
                <a:cs typeface="Arial" panose="020B0604020202020204" pitchFamily="34" charset="0"/>
              </a:rPr>
              <a:t>vé</a:t>
            </a:r>
            <a:r>
              <a:rPr lang="en-SG" sz="2200" smtClean="0">
                <a:solidFill>
                  <a:schemeClr val="bg1"/>
                </a:solidFill>
                <a:latin typeface="Arial" panose="020B0604020202020204" pitchFamily="34" charset="0"/>
                <a:cs typeface="Arial" panose="020B0604020202020204" pitchFamily="34" charset="0"/>
              </a:rPr>
              <a:t> </a:t>
            </a:r>
            <a:r>
              <a:rPr lang="vi-VN" sz="2200" smtClean="0">
                <a:solidFill>
                  <a:schemeClr val="bg1"/>
                </a:solidFill>
                <a:latin typeface="Arial" panose="020B0604020202020204" pitchFamily="34" charset="0"/>
                <a:cs typeface="Arial" panose="020B0604020202020204" pitchFamily="34" charset="0"/>
              </a:rPr>
              <a:t>?</a:t>
            </a:r>
            <a:endParaRPr lang="en-SG" sz="2200" smtClean="0">
              <a:solidFill>
                <a:schemeClr val="bg1"/>
              </a:solidFill>
              <a:latin typeface="Arial" panose="020B0604020202020204" pitchFamily="34" charset="0"/>
              <a:cs typeface="Arial" panose="020B0604020202020204" pitchFamily="34" charset="0"/>
            </a:endParaRPr>
          </a:p>
          <a:p>
            <a:pPr algn="just">
              <a:lnSpc>
                <a:spcPct val="150000"/>
              </a:lnSpc>
            </a:pPr>
            <a:r>
              <a:rPr lang="en-SG" sz="2200" smtClean="0">
                <a:solidFill>
                  <a:schemeClr val="bg1"/>
                </a:solidFill>
                <a:latin typeface="Arial" panose="020B0604020202020204" pitchFamily="34" charset="0"/>
                <a:cs typeface="Arial" panose="020B0604020202020204" pitchFamily="34" charset="0"/>
              </a:rPr>
              <a:t>c) Hỏi số vé bán được trong ngày thứ ba bằng bao nhiêu phần trăm tổng số vé đã bán ?</a:t>
            </a:r>
            <a:endParaRPr lang="vi-VN" sz="220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0001941" y="668611"/>
                <a:ext cx="219612" cy="6360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solidFill>
                                <a:schemeClr val="bg1"/>
                              </a:solidFill>
                              <a:latin typeface="Cambria Math" panose="02040503050406030204" pitchFamily="18" charset="0"/>
                            </a:rPr>
                          </m:ctrlPr>
                        </m:fPr>
                        <m:num>
                          <m:r>
                            <a:rPr lang="en-SG" sz="2200" b="0" i="1" smtClean="0">
                              <a:solidFill>
                                <a:schemeClr val="bg1"/>
                              </a:solidFill>
                              <a:latin typeface="Cambria Math" panose="02040503050406030204" pitchFamily="18" charset="0"/>
                            </a:rPr>
                            <m:t>3</m:t>
                          </m:r>
                        </m:num>
                        <m:den>
                          <m:r>
                            <a:rPr lang="en-SG" sz="2200" b="0" i="1" smtClean="0">
                              <a:solidFill>
                                <a:schemeClr val="bg1"/>
                              </a:solidFill>
                              <a:latin typeface="Cambria Math" panose="02040503050406030204" pitchFamily="18" charset="0"/>
                            </a:rPr>
                            <m:t>5</m:t>
                          </m:r>
                        </m:den>
                      </m:f>
                    </m:oMath>
                  </m:oMathPara>
                </a14:m>
                <a:endParaRPr lang="en-US" sz="220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001941" y="668611"/>
                <a:ext cx="219612" cy="636072"/>
              </a:xfrm>
              <a:prstGeom prst="rect">
                <a:avLst/>
              </a:prstGeom>
              <a:blipFill rotWithShape="0">
                <a:blip r:embed="rId2"/>
                <a:stretch>
                  <a:fillRect/>
                </a:stretch>
              </a:blipFill>
            </p:spPr>
            <p:txBody>
              <a:bodyPr/>
              <a:lstStyle/>
              <a:p>
                <a:r>
                  <a:rPr lang="en-US">
                    <a:noFill/>
                  </a:rPr>
                  <a:t> </a:t>
                </a:r>
              </a:p>
            </p:txBody>
          </p:sp>
        </mc:Fallback>
      </mc:AlternateContent>
      <p:sp>
        <p:nvSpPr>
          <p:cNvPr id="7" name="TextBox 6"/>
          <p:cNvSpPr txBox="1"/>
          <p:nvPr/>
        </p:nvSpPr>
        <p:spPr>
          <a:xfrm>
            <a:off x="482883" y="3344804"/>
            <a:ext cx="1027418" cy="600164"/>
          </a:xfrm>
          <a:prstGeom prst="rect">
            <a:avLst/>
          </a:prstGeom>
          <a:noFill/>
        </p:spPr>
        <p:txBody>
          <a:bodyPr wrap="square" rtlCol="0">
            <a:spAutoFit/>
          </a:bodyPr>
          <a:lstStyle/>
          <a:p>
            <a:pPr>
              <a:lnSpc>
                <a:spcPct val="150000"/>
              </a:lnSpc>
            </a:pPr>
            <a:r>
              <a:rPr lang="en-SG" sz="2200" i="1" smtClean="0">
                <a:solidFill>
                  <a:srgbClr val="FFFF00"/>
                </a:solidFill>
                <a:latin typeface="Arial" panose="020B0604020202020204" pitchFamily="34" charset="0"/>
                <a:cs typeface="Arial" panose="020B0604020202020204" pitchFamily="34" charset="0"/>
              </a:rPr>
              <a:t>Giải:</a:t>
            </a:r>
            <a:endParaRPr lang="vi-VN" sz="220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a:xfrm>
            <a:off x="623844" y="4923475"/>
            <a:ext cx="10577556" cy="600164"/>
          </a:xfrm>
          <a:prstGeom prst="rect">
            <a:avLst/>
          </a:prstGeom>
          <a:noFill/>
        </p:spPr>
        <p:txBody>
          <a:bodyPr wrap="square" rtlCol="0">
            <a:spAutoFit/>
          </a:bodyPr>
          <a:lstStyle/>
          <a:p>
            <a:pPr algn="just">
              <a:lnSpc>
                <a:spcPct val="150000"/>
              </a:lnSpc>
            </a:pPr>
            <a:r>
              <a:rPr lang="en-SG" sz="2200" smtClean="0">
                <a:solidFill>
                  <a:schemeClr val="bg1"/>
                </a:solidFill>
                <a:latin typeface="Arial" panose="020B0604020202020204" pitchFamily="34" charset="0"/>
                <a:cs typeface="Arial" panose="020B0604020202020204" pitchFamily="34" charset="0"/>
              </a:rPr>
              <a:t> b) Số </a:t>
            </a:r>
            <a:r>
              <a:rPr lang="en-SG" sz="2200">
                <a:solidFill>
                  <a:schemeClr val="bg1"/>
                </a:solidFill>
                <a:latin typeface="Arial" panose="020B0604020202020204" pitchFamily="34" charset="0"/>
                <a:cs typeface="Arial" panose="020B0604020202020204" pitchFamily="34" charset="0"/>
              </a:rPr>
              <a:t>vé ngày thứ nhất bán được là : </a:t>
            </a:r>
            <a:endParaRPr lang="en-SG" sz="2200" smtClean="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623845" y="5403305"/>
            <a:ext cx="4941871" cy="537391"/>
          </a:xfrm>
          <a:prstGeom prst="rect">
            <a:avLst/>
          </a:prstGeom>
          <a:noFill/>
        </p:spPr>
        <p:txBody>
          <a:bodyPr wrap="square" rtlCol="0">
            <a:spAutoFit/>
          </a:bodyPr>
          <a:lstStyle/>
          <a:p>
            <a:pPr algn="just">
              <a:lnSpc>
                <a:spcPct val="150000"/>
              </a:lnSpc>
            </a:pPr>
            <a:r>
              <a:rPr lang="en-SG" sz="2200" smtClean="0">
                <a:solidFill>
                  <a:schemeClr val="bg1"/>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2" name="TextBox 11"/>
              <p:cNvSpPr txBox="1"/>
              <p:nvPr/>
            </p:nvSpPr>
            <p:spPr>
              <a:xfrm>
                <a:off x="2302847" y="5531053"/>
                <a:ext cx="1148776" cy="6360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3</m:t>
                          </m:r>
                        </m:num>
                        <m:den>
                          <m:r>
                            <a:rPr lang="en-SG" sz="2200" b="0" i="1" smtClean="0">
                              <a:solidFill>
                                <a:srgbClr val="FFFF00"/>
                              </a:solidFill>
                              <a:latin typeface="Cambria Math" panose="02040503050406030204" pitchFamily="18" charset="0"/>
                            </a:rPr>
                            <m:t>5</m:t>
                          </m:r>
                        </m:den>
                      </m:f>
                      <m:r>
                        <a:rPr lang="en-SG" sz="2200" b="0" i="1" smtClean="0">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40000</m:t>
                      </m:r>
                    </m:oMath>
                  </m:oMathPara>
                </a14:m>
                <a:endParaRPr lang="en-US" sz="2200">
                  <a:solidFill>
                    <a:srgbClr val="FFFF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302847" y="5531053"/>
                <a:ext cx="1148776" cy="63607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395217" y="5700360"/>
                <a:ext cx="1707006"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b="0" i="1" smtClean="0">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24000</m:t>
                      </m:r>
                      <m:r>
                        <a:rPr lang="en-SG" sz="2200" b="0" i="1" smtClean="0">
                          <a:solidFill>
                            <a:srgbClr val="FFFF00"/>
                          </a:solidFill>
                          <a:latin typeface="Cambria Math" panose="02040503050406030204" pitchFamily="18" charset="0"/>
                        </a:rPr>
                        <m:t> (</m:t>
                      </m:r>
                      <m:r>
                        <m:rPr>
                          <m:sty m:val="p"/>
                        </m:rPr>
                        <a:rPr lang="en-SG" sz="2200" b="0" i="0" smtClean="0">
                          <a:solidFill>
                            <a:srgbClr val="FFFF00"/>
                          </a:solidFill>
                          <a:latin typeface="Cambria Math" panose="02040503050406030204" pitchFamily="18" charset="0"/>
                        </a:rPr>
                        <m:t>v</m:t>
                      </m:r>
                      <m:r>
                        <a:rPr lang="en-SG" sz="2200" b="0" i="0" smtClean="0">
                          <a:solidFill>
                            <a:srgbClr val="FFFF00"/>
                          </a:solidFill>
                          <a:latin typeface="Cambria Math" panose="02040503050406030204" pitchFamily="18" charset="0"/>
                        </a:rPr>
                        <m:t>é</m:t>
                      </m:r>
                      <m:r>
                        <a:rPr lang="en-SG" sz="2200" b="0" i="1" smtClean="0">
                          <a:solidFill>
                            <a:srgbClr val="FFFF00"/>
                          </a:solidFill>
                          <a:latin typeface="Cambria Math" panose="02040503050406030204" pitchFamily="18" charset="0"/>
                        </a:rPr>
                        <m:t>)</m:t>
                      </m:r>
                    </m:oMath>
                  </m:oMathPara>
                </a14:m>
                <a:endParaRPr lang="en-US" sz="2200">
                  <a:solidFill>
                    <a:srgbClr val="FFFF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395217" y="5700360"/>
                <a:ext cx="1707006" cy="338554"/>
              </a:xfrm>
              <a:prstGeom prst="rect">
                <a:avLst/>
              </a:prstGeom>
              <a:blipFill rotWithShape="0">
                <a:blip r:embed="rId4"/>
                <a:stretch>
                  <a:fillRect l="-1071" r="-5000" b="-33929"/>
                </a:stretch>
              </a:blipFill>
            </p:spPr>
            <p:txBody>
              <a:bodyPr/>
              <a:lstStyle/>
              <a:p>
                <a:r>
                  <a:rPr lang="en-US">
                    <a:noFill/>
                  </a:rPr>
                  <a:t> </a:t>
                </a:r>
              </a:p>
            </p:txBody>
          </p:sp>
        </mc:Fallback>
      </mc:AlternateContent>
      <p:sp>
        <p:nvSpPr>
          <p:cNvPr id="11" name="TextBox 10"/>
          <p:cNvSpPr txBox="1"/>
          <p:nvPr/>
        </p:nvSpPr>
        <p:spPr>
          <a:xfrm>
            <a:off x="623083" y="3787746"/>
            <a:ext cx="8456147" cy="537391"/>
          </a:xfrm>
          <a:prstGeom prst="rect">
            <a:avLst/>
          </a:prstGeom>
          <a:noFill/>
        </p:spPr>
        <p:txBody>
          <a:bodyPr wrap="square" rtlCol="0">
            <a:spAutoFit/>
          </a:bodyPr>
          <a:lstStyle/>
          <a:p>
            <a:pPr algn="just">
              <a:lnSpc>
                <a:spcPct val="150000"/>
              </a:lnSpc>
            </a:pPr>
            <a:r>
              <a:rPr lang="en-SG" sz="2200" smtClean="0">
                <a:solidFill>
                  <a:schemeClr val="bg1"/>
                </a:solidFill>
                <a:latin typeface="Arial" panose="020B0604020202020204" pitchFamily="34" charset="0"/>
                <a:cs typeface="Arial" panose="020B0604020202020204" pitchFamily="34" charset="0"/>
              </a:rPr>
              <a:t> a) Tổng </a:t>
            </a:r>
            <a:r>
              <a:rPr lang="en-SG" sz="2200">
                <a:solidFill>
                  <a:schemeClr val="bg1"/>
                </a:solidFill>
                <a:latin typeface="Arial" panose="020B0604020202020204" pitchFamily="34" charset="0"/>
                <a:cs typeface="Arial" panose="020B0604020202020204" pitchFamily="34" charset="0"/>
              </a:rPr>
              <a:t>số vé đã bán là : </a:t>
            </a:r>
            <a:endParaRPr lang="en-SG" sz="2200" smtClean="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818088" y="4566695"/>
                <a:ext cx="1492011"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b="0" i="1" smtClean="0">
                          <a:solidFill>
                            <a:srgbClr val="FFFF00"/>
                          </a:solidFill>
                          <a:latin typeface="Cambria Math" panose="02040503050406030204" pitchFamily="18" charset="0"/>
                        </a:rPr>
                        <m:t>8000</m:t>
                      </m:r>
                      <m:r>
                        <a:rPr lang="en-SG" sz="2200" b="0" i="1" smtClean="0">
                          <a:solidFill>
                            <a:srgbClr val="FFFF00"/>
                          </a:solidFill>
                          <a:latin typeface="Cambria Math" panose="02040503050406030204" pitchFamily="18" charset="0"/>
                        </a:rPr>
                        <m:t> :</m:t>
                      </m:r>
                      <m:r>
                        <a:rPr lang="en-SG" sz="2200" b="0" i="1" smtClean="0">
                          <a:solidFill>
                            <a:srgbClr val="FFFF00"/>
                          </a:solidFill>
                          <a:latin typeface="Cambria Math" panose="02040503050406030204" pitchFamily="18" charset="0"/>
                        </a:rPr>
                        <m:t>20</m:t>
                      </m:r>
                      <m:r>
                        <a:rPr lang="en-SG" sz="2200" b="0" i="1" smtClean="0">
                          <a:solidFill>
                            <a:srgbClr val="FFFF00"/>
                          </a:solidFill>
                          <a:latin typeface="Cambria Math" panose="02040503050406030204" pitchFamily="18" charset="0"/>
                        </a:rPr>
                        <m:t>%</m:t>
                      </m:r>
                    </m:oMath>
                  </m:oMathPara>
                </a14:m>
                <a:endParaRPr lang="en-US" sz="2200">
                  <a:solidFill>
                    <a:srgbClr val="FFFF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818088" y="4566695"/>
                <a:ext cx="1492011" cy="338554"/>
              </a:xfrm>
              <a:prstGeom prst="rect">
                <a:avLst/>
              </a:prstGeom>
              <a:blipFill rotWithShape="0">
                <a:blip r:embed="rId6"/>
                <a:stretch>
                  <a:fillRect l="-4082" r="-4082"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310099" y="4392107"/>
                <a:ext cx="1435713" cy="6360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b="0" i="1" smtClean="0">
                          <a:solidFill>
                            <a:srgbClr val="FFFF00"/>
                          </a:solidFill>
                          <a:latin typeface="Cambria Math" panose="02040503050406030204" pitchFamily="18" charset="0"/>
                        </a:rPr>
                        <m:t>= </m:t>
                      </m:r>
                      <m:r>
                        <a:rPr lang="en-SG" sz="2200" b="0" i="1" smtClean="0">
                          <a:solidFill>
                            <a:srgbClr val="FFFF00"/>
                          </a:solidFill>
                          <a:latin typeface="Cambria Math" panose="02040503050406030204" pitchFamily="18" charset="0"/>
                        </a:rPr>
                        <m:t>8000</m:t>
                      </m:r>
                      <m:r>
                        <a:rPr lang="en-SG" sz="2200" b="0" i="1" smtClean="0">
                          <a:solidFill>
                            <a:srgbClr val="FFFF00"/>
                          </a:solidFill>
                          <a:latin typeface="Cambria Math" panose="02040503050406030204" pitchFamily="18" charset="0"/>
                        </a:rPr>
                        <m:t> :</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5</m:t>
                          </m:r>
                        </m:den>
                      </m:f>
                    </m:oMath>
                  </m:oMathPara>
                </a14:m>
                <a:endParaRPr lang="en-US" sz="2200">
                  <a:solidFill>
                    <a:srgbClr val="FFFF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310099" y="4392107"/>
                <a:ext cx="1435713" cy="63607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828108" y="4566695"/>
                <a:ext cx="1057982" cy="338554"/>
              </a:xfrm>
              <a:prstGeom prst="rect">
                <a:avLst/>
              </a:prstGeom>
              <a:noFill/>
            </p:spPr>
            <p:txBody>
              <a:bodyPr wrap="none" lIns="0" tIns="0" rIns="0" bIns="0" rtlCol="0">
                <a:spAutoFit/>
              </a:bodyPr>
              <a:lstStyle/>
              <a:p>
                <a14:m>
                  <m:oMath xmlns:m="http://schemas.openxmlformats.org/officeDocument/2006/math">
                    <m:r>
                      <a:rPr lang="en-SG" sz="2200" b="0" i="1" smtClean="0">
                        <a:solidFill>
                          <a:srgbClr val="FFFF00"/>
                        </a:solidFill>
                        <a:latin typeface="Cambria Math" panose="02040503050406030204" pitchFamily="18" charset="0"/>
                      </a:rPr>
                      <m:t>=</m:t>
                    </m:r>
                  </m:oMath>
                </a14:m>
                <a:r>
                  <a:rPr lang="en-US" sz="2200" smtClean="0">
                    <a:solidFill>
                      <a:srgbClr val="FFFF00"/>
                    </a:solidFill>
                  </a:rPr>
                  <a:t> 8000.5</a:t>
                </a:r>
                <a:endParaRPr lang="en-US" sz="2200">
                  <a:solidFill>
                    <a:srgbClr val="FFFF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828108" y="4566695"/>
                <a:ext cx="1057982" cy="338554"/>
              </a:xfrm>
              <a:prstGeom prst="rect">
                <a:avLst/>
              </a:prstGeom>
              <a:blipFill rotWithShape="0">
                <a:blip r:embed="rId8"/>
                <a:stretch>
                  <a:fillRect l="-5747" t="-25000" r="-14368" b="-48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952820" y="4566695"/>
                <a:ext cx="1707006"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b="0" i="1" smtClean="0">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40000</m:t>
                      </m:r>
                      <m:r>
                        <a:rPr lang="en-SG" sz="2200" b="0" i="1" smtClean="0">
                          <a:solidFill>
                            <a:srgbClr val="FFFF00"/>
                          </a:solidFill>
                          <a:latin typeface="Cambria Math" panose="02040503050406030204" pitchFamily="18" charset="0"/>
                        </a:rPr>
                        <m:t> (</m:t>
                      </m:r>
                      <m:r>
                        <m:rPr>
                          <m:sty m:val="p"/>
                        </m:rPr>
                        <a:rPr lang="en-SG" sz="2200" b="0" i="0" smtClean="0">
                          <a:solidFill>
                            <a:srgbClr val="FFFF00"/>
                          </a:solidFill>
                          <a:latin typeface="Cambria Math" panose="02040503050406030204" pitchFamily="18" charset="0"/>
                        </a:rPr>
                        <m:t>v</m:t>
                      </m:r>
                      <m:r>
                        <a:rPr lang="en-SG" sz="2200" b="0" i="0" smtClean="0">
                          <a:solidFill>
                            <a:srgbClr val="FFFF00"/>
                          </a:solidFill>
                          <a:latin typeface="Cambria Math" panose="02040503050406030204" pitchFamily="18" charset="0"/>
                        </a:rPr>
                        <m:t>é</m:t>
                      </m:r>
                      <m:r>
                        <a:rPr lang="en-SG" sz="2200" b="0" i="1" smtClean="0">
                          <a:solidFill>
                            <a:srgbClr val="FFFF00"/>
                          </a:solidFill>
                          <a:latin typeface="Cambria Math" panose="02040503050406030204" pitchFamily="18" charset="0"/>
                        </a:rPr>
                        <m:t>)</m:t>
                      </m:r>
                    </m:oMath>
                  </m:oMathPara>
                </a14:m>
                <a:endParaRPr lang="en-US" sz="2200">
                  <a:solidFill>
                    <a:srgbClr val="FFFF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952820" y="4566695"/>
                <a:ext cx="1707006" cy="338554"/>
              </a:xfrm>
              <a:prstGeom prst="rect">
                <a:avLst/>
              </a:prstGeom>
              <a:blipFill rotWithShape="0">
                <a:blip r:embed="rId9"/>
                <a:stretch>
                  <a:fillRect l="-1071" r="-5357" b="-33929"/>
                </a:stretch>
              </a:blipFill>
            </p:spPr>
            <p:txBody>
              <a:bodyPr/>
              <a:lstStyle/>
              <a:p>
                <a:r>
                  <a:rPr lang="en-US">
                    <a:noFill/>
                  </a:rPr>
                  <a:t> </a:t>
                </a:r>
              </a:p>
            </p:txBody>
          </p:sp>
        </mc:Fallback>
      </mc:AlternateContent>
      <p:sp>
        <p:nvSpPr>
          <p:cNvPr id="3" name="Rectangle 2"/>
          <p:cNvSpPr/>
          <p:nvPr/>
        </p:nvSpPr>
        <p:spPr>
          <a:xfrm>
            <a:off x="5694709" y="799779"/>
            <a:ext cx="6054863" cy="430887"/>
          </a:xfrm>
          <a:prstGeom prst="rect">
            <a:avLst/>
          </a:prstGeom>
        </p:spPr>
        <p:txBody>
          <a:bodyPr wrap="none">
            <a:spAutoFit/>
          </a:bodyPr>
          <a:lstStyle/>
          <a:p>
            <a:r>
              <a:rPr lang="vi-VN" sz="2200">
                <a:solidFill>
                  <a:prstClr val="white"/>
                </a:solidFill>
                <a:latin typeface="Arial" panose="020B0604020202020204" pitchFamily="34" charset="0"/>
                <a:cs typeface="Arial" panose="020B0604020202020204" pitchFamily="34" charset="0"/>
              </a:rPr>
              <a:t>Biết rằng ngày thứ nhất bán được </a:t>
            </a:r>
            <a:r>
              <a:rPr lang="en-SG" sz="2200">
                <a:solidFill>
                  <a:prstClr val="white"/>
                </a:solidFill>
                <a:latin typeface="Arial" panose="020B0604020202020204" pitchFamily="34" charset="0"/>
                <a:cs typeface="Arial" panose="020B0604020202020204" pitchFamily="34" charset="0"/>
              </a:rPr>
              <a:t>  </a:t>
            </a:r>
            <a:r>
              <a:rPr lang="vi-VN" sz="2200">
                <a:solidFill>
                  <a:prstClr val="white"/>
                </a:solidFill>
                <a:latin typeface="Arial" panose="020B0604020202020204" pitchFamily="34" charset="0"/>
                <a:cs typeface="Arial" panose="020B0604020202020204" pitchFamily="34" charset="0"/>
              </a:rPr>
              <a:t> tổng số vé</a:t>
            </a:r>
            <a:endParaRPr lang="en-US"/>
          </a:p>
        </p:txBody>
      </p:sp>
    </p:spTree>
    <p:extLst>
      <p:ext uri="{BB962C8B-B14F-4D97-AF65-F5344CB8AC3E}">
        <p14:creationId xmlns:p14="http://schemas.microsoft.com/office/powerpoint/2010/main" val="10744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rgbClr val="FFFF00"/>
                                      </p:to>
                                    </p:animClr>
                                  </p:childTnLst>
                                </p:cTn>
                              </p:par>
                              <p:par>
                                <p:cTn id="7" presetID="3" presetClass="emph" presetSubtype="2" fill="hold" grpId="0" nodeType="withEffect">
                                  <p:stCondLst>
                                    <p:cond delay="0"/>
                                  </p:stCondLst>
                                  <p:childTnLst>
                                    <p:animClr clrSpc="rgb" dir="cw">
                                      <p:cBhvr override="childStyle">
                                        <p:cTn id="8" dur="2000" fill="hold"/>
                                        <p:tgtEl>
                                          <p:spTgt spid="6"/>
                                        </p:tgtEl>
                                        <p:attrNameLst>
                                          <p:attrName>style.color</p:attrName>
                                        </p:attrNameLst>
                                      </p:cBhvr>
                                      <p:to>
                                        <a:srgbClr val="FFFF00"/>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3"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3705" y="468904"/>
            <a:ext cx="11332394" cy="1615827"/>
          </a:xfrm>
          <a:prstGeom prst="rect">
            <a:avLst/>
          </a:prstGeom>
          <a:noFill/>
        </p:spPr>
        <p:txBody>
          <a:bodyPr wrap="square" rtlCol="0">
            <a:spAutoFit/>
          </a:bodyPr>
          <a:lstStyle/>
          <a:p>
            <a:pPr>
              <a:lnSpc>
                <a:spcPct val="150000"/>
              </a:lnSpc>
            </a:pPr>
            <a:r>
              <a:rPr lang="vi-VN" sz="2200" b="1">
                <a:solidFill>
                  <a:schemeClr val="bg1"/>
                </a:solidFill>
                <a:latin typeface="Arial" panose="020B0604020202020204" pitchFamily="34" charset="0"/>
                <a:cs typeface="Arial" panose="020B0604020202020204" pitchFamily="34" charset="0"/>
              </a:rPr>
              <a:t>Bài </a:t>
            </a:r>
            <a:r>
              <a:rPr lang="en-SG" sz="2200" b="1">
                <a:solidFill>
                  <a:schemeClr val="bg1"/>
                </a:solidFill>
                <a:latin typeface="Arial" panose="020B0604020202020204" pitchFamily="34" charset="0"/>
                <a:cs typeface="Arial" panose="020B0604020202020204" pitchFamily="34" charset="0"/>
              </a:rPr>
              <a:t>3</a:t>
            </a:r>
            <a:r>
              <a:rPr lang="en-SG" sz="2200" b="1" smtClean="0">
                <a:solidFill>
                  <a:schemeClr val="bg1"/>
                </a:solidFill>
                <a:latin typeface="Arial" panose="020B0604020202020204" pitchFamily="34" charset="0"/>
                <a:cs typeface="Arial" panose="020B0604020202020204" pitchFamily="34" charset="0"/>
              </a:rPr>
              <a:t>. </a:t>
            </a:r>
            <a:r>
              <a:rPr lang="en-SG" sz="2200">
                <a:solidFill>
                  <a:schemeClr val="bg1"/>
                </a:solidFill>
                <a:latin typeface="Arial" panose="020B0604020202020204" pitchFamily="34" charset="0"/>
                <a:cs typeface="Arial" panose="020B0604020202020204" pitchFamily="34" charset="0"/>
              </a:rPr>
              <a:t>B</a:t>
            </a:r>
            <a:r>
              <a:rPr lang="vi-VN" sz="2200">
                <a:solidFill>
                  <a:schemeClr val="bg1"/>
                </a:solidFill>
                <a:latin typeface="Arial" panose="020B0604020202020204" pitchFamily="34" charset="0"/>
                <a:cs typeface="Arial" panose="020B0604020202020204" pitchFamily="34" charset="0"/>
              </a:rPr>
              <a:t>an tổ chức dự định bán vé </a:t>
            </a:r>
            <a:r>
              <a:rPr lang="en-SG" sz="2200">
                <a:solidFill>
                  <a:schemeClr val="bg1"/>
                </a:solidFill>
                <a:latin typeface="Arial" panose="020B0604020202020204" pitchFamily="34" charset="0"/>
                <a:cs typeface="Arial" panose="020B0604020202020204" pitchFamily="34" charset="0"/>
              </a:rPr>
              <a:t>trận đá bóng có sự tham dự của </a:t>
            </a:r>
            <a:r>
              <a:rPr lang="vi-VN" sz="2200">
                <a:solidFill>
                  <a:schemeClr val="bg1"/>
                </a:solidFill>
                <a:latin typeface="Arial" panose="020B0604020202020204" pitchFamily="34" charset="0"/>
                <a:cs typeface="Arial" panose="020B0604020202020204" pitchFamily="34" charset="0"/>
              </a:rPr>
              <a:t> </a:t>
            </a:r>
            <a:r>
              <a:rPr lang="en-SG" sz="2200">
                <a:solidFill>
                  <a:schemeClr val="bg1"/>
                </a:solidFill>
                <a:latin typeface="Arial" panose="020B0604020202020204" pitchFamily="34" charset="0"/>
                <a:cs typeface="Arial" panose="020B0604020202020204" pitchFamily="34" charset="0"/>
              </a:rPr>
              <a:t>đội tuyển Việt Nam </a:t>
            </a:r>
            <a:r>
              <a:rPr lang="vi-VN" sz="2200">
                <a:solidFill>
                  <a:schemeClr val="bg1"/>
                </a:solidFill>
                <a:latin typeface="Arial" panose="020B0604020202020204" pitchFamily="34" charset="0"/>
                <a:cs typeface="Arial" panose="020B0604020202020204" pitchFamily="34" charset="0"/>
              </a:rPr>
              <a:t>tại Sân Vận Động Mỹ Đình trong </a:t>
            </a:r>
            <a:r>
              <a:rPr lang="en-SG" sz="2200" smtClean="0">
                <a:solidFill>
                  <a:schemeClr val="bg1"/>
                </a:solidFill>
                <a:latin typeface="Arial" panose="020B0604020202020204" pitchFamily="34" charset="0"/>
                <a:cs typeface="Arial" panose="020B0604020202020204" pitchFamily="34" charset="0"/>
              </a:rPr>
              <a:t>ba</a:t>
            </a:r>
            <a:r>
              <a:rPr lang="vi-VN" sz="2200" smtClean="0">
                <a:solidFill>
                  <a:schemeClr val="bg1"/>
                </a:solidFill>
                <a:latin typeface="Arial" panose="020B0604020202020204" pitchFamily="34" charset="0"/>
                <a:cs typeface="Arial" panose="020B0604020202020204" pitchFamily="34" charset="0"/>
              </a:rPr>
              <a:t> </a:t>
            </a:r>
            <a:r>
              <a:rPr lang="vi-VN" sz="2200">
                <a:solidFill>
                  <a:schemeClr val="bg1"/>
                </a:solidFill>
                <a:latin typeface="Arial" panose="020B0604020202020204" pitchFamily="34" charset="0"/>
                <a:cs typeface="Arial" panose="020B0604020202020204" pitchFamily="34" charset="0"/>
              </a:rPr>
              <a:t>ngày Biết rằng ngày thứ nhất bán được </a:t>
            </a:r>
            <a:r>
              <a:rPr lang="en-SG" sz="2200" smtClean="0">
                <a:solidFill>
                  <a:schemeClr val="bg1"/>
                </a:solidFill>
                <a:latin typeface="Arial" panose="020B0604020202020204" pitchFamily="34" charset="0"/>
                <a:cs typeface="Arial" panose="020B0604020202020204" pitchFamily="34" charset="0"/>
              </a:rPr>
              <a:t>  </a:t>
            </a:r>
            <a:r>
              <a:rPr lang="vi-VN" sz="2200" smtClean="0">
                <a:solidFill>
                  <a:schemeClr val="bg1"/>
                </a:solidFill>
                <a:latin typeface="Arial" panose="020B0604020202020204" pitchFamily="34" charset="0"/>
                <a:cs typeface="Arial" panose="020B0604020202020204" pitchFamily="34" charset="0"/>
              </a:rPr>
              <a:t> </a:t>
            </a:r>
            <a:r>
              <a:rPr lang="vi-VN" sz="2200">
                <a:solidFill>
                  <a:schemeClr val="bg1"/>
                </a:solidFill>
                <a:latin typeface="Arial" panose="020B0604020202020204" pitchFamily="34" charset="0"/>
                <a:cs typeface="Arial" panose="020B0604020202020204" pitchFamily="34" charset="0"/>
              </a:rPr>
              <a:t>tổng số vé</a:t>
            </a:r>
            <a:r>
              <a:rPr lang="vi-VN" sz="2200" smtClean="0">
                <a:solidFill>
                  <a:schemeClr val="bg1"/>
                </a:solidFill>
                <a:latin typeface="Arial" panose="020B0604020202020204" pitchFamily="34" charset="0"/>
                <a:cs typeface="Arial" panose="020B0604020202020204" pitchFamily="34" charset="0"/>
              </a:rPr>
              <a:t>,</a:t>
            </a:r>
            <a:r>
              <a:rPr lang="en-SG" sz="2200" smtClean="0">
                <a:solidFill>
                  <a:schemeClr val="bg1"/>
                </a:solidFill>
                <a:latin typeface="Arial" panose="020B0604020202020204" pitchFamily="34" charset="0"/>
                <a:cs typeface="Arial" panose="020B0604020202020204" pitchFamily="34" charset="0"/>
              </a:rPr>
              <a:t>                   </a:t>
            </a:r>
          </a:p>
          <a:p>
            <a:pPr>
              <a:lnSpc>
                <a:spcPct val="150000"/>
              </a:lnSpc>
            </a:pPr>
            <a:r>
              <a:rPr lang="en-SG" sz="2200">
                <a:solidFill>
                  <a:schemeClr val="bg1"/>
                </a:solidFill>
                <a:latin typeface="Arial" panose="020B0604020202020204" pitchFamily="34" charset="0"/>
                <a:cs typeface="Arial" panose="020B0604020202020204" pitchFamily="34" charset="0"/>
              </a:rPr>
              <a:t> </a:t>
            </a:r>
            <a:r>
              <a:rPr lang="en-SG" sz="2200" smtClean="0">
                <a:solidFill>
                  <a:schemeClr val="bg1"/>
                </a:solidFill>
                <a:latin typeface="Arial" panose="020B0604020202020204" pitchFamily="34" charset="0"/>
                <a:cs typeface="Arial" panose="020B0604020202020204" pitchFamily="34" charset="0"/>
              </a:rPr>
              <a:t>                                                              . Số vé còn lại được bán trong ngày thứ ba.</a:t>
            </a:r>
            <a:r>
              <a:rPr lang="vi-VN" sz="2200" smtClean="0">
                <a:solidFill>
                  <a:schemeClr val="bg1"/>
                </a:solidFill>
                <a:latin typeface="Arial" panose="020B0604020202020204" pitchFamily="34" charset="0"/>
                <a:cs typeface="Arial" panose="020B0604020202020204" pitchFamily="34" charset="0"/>
              </a:rPr>
              <a:t> </a:t>
            </a:r>
            <a:endParaRPr lang="en-SG" sz="220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9996280" y="956635"/>
                <a:ext cx="219612" cy="6360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solidFill>
                                <a:schemeClr val="bg1"/>
                              </a:solidFill>
                              <a:latin typeface="Cambria Math" panose="02040503050406030204" pitchFamily="18" charset="0"/>
                            </a:rPr>
                          </m:ctrlPr>
                        </m:fPr>
                        <m:num>
                          <m:r>
                            <a:rPr lang="en-SG" sz="2200" b="0" i="1" smtClean="0">
                              <a:solidFill>
                                <a:schemeClr val="bg1"/>
                              </a:solidFill>
                              <a:latin typeface="Cambria Math" panose="02040503050406030204" pitchFamily="18" charset="0"/>
                            </a:rPr>
                            <m:t>3</m:t>
                          </m:r>
                        </m:num>
                        <m:den>
                          <m:r>
                            <a:rPr lang="en-SG" sz="2200" b="0" i="1" smtClean="0">
                              <a:solidFill>
                                <a:schemeClr val="bg1"/>
                              </a:solidFill>
                              <a:latin typeface="Cambria Math" panose="02040503050406030204" pitchFamily="18" charset="0"/>
                            </a:rPr>
                            <m:t>5</m:t>
                          </m:r>
                        </m:den>
                      </m:f>
                    </m:oMath>
                  </m:oMathPara>
                </a14:m>
                <a:endParaRPr lang="en-US" sz="220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996280" y="956635"/>
                <a:ext cx="219612" cy="636072"/>
              </a:xfrm>
              <a:prstGeom prst="rect">
                <a:avLst/>
              </a:prstGeom>
              <a:blipFill rotWithShape="0">
                <a:blip r:embed="rId2"/>
                <a:stretch>
                  <a:fillRect/>
                </a:stretch>
              </a:blipFill>
            </p:spPr>
            <p:txBody>
              <a:bodyPr/>
              <a:lstStyle/>
              <a:p>
                <a:r>
                  <a:rPr lang="en-US">
                    <a:noFill/>
                  </a:rPr>
                  <a:t> </a:t>
                </a:r>
              </a:p>
            </p:txBody>
          </p:sp>
        </mc:Fallback>
      </mc:AlternateContent>
      <p:sp>
        <p:nvSpPr>
          <p:cNvPr id="7" name="TextBox 6"/>
          <p:cNvSpPr txBox="1"/>
          <p:nvPr/>
        </p:nvSpPr>
        <p:spPr>
          <a:xfrm>
            <a:off x="513705" y="2105279"/>
            <a:ext cx="1027418" cy="600164"/>
          </a:xfrm>
          <a:prstGeom prst="rect">
            <a:avLst/>
          </a:prstGeom>
          <a:noFill/>
        </p:spPr>
        <p:txBody>
          <a:bodyPr wrap="square" rtlCol="0">
            <a:spAutoFit/>
          </a:bodyPr>
          <a:lstStyle/>
          <a:p>
            <a:pPr>
              <a:lnSpc>
                <a:spcPct val="150000"/>
              </a:lnSpc>
            </a:pPr>
            <a:r>
              <a:rPr lang="en-SG" sz="2200" i="1" smtClean="0">
                <a:solidFill>
                  <a:srgbClr val="FFFF00"/>
                </a:solidFill>
                <a:latin typeface="Arial" panose="020B0604020202020204" pitchFamily="34" charset="0"/>
                <a:cs typeface="Arial" panose="020B0604020202020204" pitchFamily="34" charset="0"/>
              </a:rPr>
              <a:t>Giải:</a:t>
            </a:r>
            <a:endParaRPr lang="vi-VN" sz="2200">
              <a:solidFill>
                <a:srgbClr val="FFFF00"/>
              </a:solidFill>
              <a:latin typeface="Arial" panose="020B0604020202020204" pitchFamily="34" charset="0"/>
              <a:cs typeface="Arial" panose="020B0604020202020204" pitchFamily="34" charset="0"/>
            </a:endParaRPr>
          </a:p>
        </p:txBody>
      </p:sp>
      <p:sp>
        <p:nvSpPr>
          <p:cNvPr id="10" name="TextBox 9"/>
          <p:cNvSpPr txBox="1"/>
          <p:nvPr/>
        </p:nvSpPr>
        <p:spPr>
          <a:xfrm>
            <a:off x="769738" y="4615339"/>
            <a:ext cx="4335696" cy="600164"/>
          </a:xfrm>
          <a:prstGeom prst="rect">
            <a:avLst/>
          </a:prstGeom>
          <a:noFill/>
        </p:spPr>
        <p:txBody>
          <a:bodyPr wrap="square" rtlCol="0">
            <a:spAutoFit/>
          </a:bodyPr>
          <a:lstStyle/>
          <a:p>
            <a:pPr algn="just">
              <a:lnSpc>
                <a:spcPct val="150000"/>
              </a:lnSpc>
            </a:pPr>
            <a:r>
              <a:rPr lang="en-SG" sz="2200" smtClean="0">
                <a:solidFill>
                  <a:schemeClr val="bg1"/>
                </a:solidFill>
                <a:latin typeface="Arial" panose="020B0604020202020204" pitchFamily="34" charset="0"/>
                <a:cs typeface="Arial" panose="020B0604020202020204" pitchFamily="34" charset="0"/>
              </a:rPr>
              <a:t> Số vé ngày thứ ba bán được là :</a:t>
            </a:r>
          </a:p>
        </p:txBody>
      </p:sp>
      <mc:AlternateContent xmlns:mc="http://schemas.openxmlformats.org/markup-compatibility/2006" xmlns:a14="http://schemas.microsoft.com/office/drawing/2010/main">
        <mc:Choice Requires="a14">
          <p:sp>
            <p:nvSpPr>
              <p:cNvPr id="12" name="TextBox 11"/>
              <p:cNvSpPr txBox="1"/>
              <p:nvPr/>
            </p:nvSpPr>
            <p:spPr>
              <a:xfrm>
                <a:off x="5105434" y="4746144"/>
                <a:ext cx="3652218" cy="338554"/>
              </a:xfrm>
              <a:prstGeom prst="rect">
                <a:avLst/>
              </a:prstGeom>
              <a:noFill/>
            </p:spPr>
            <p:txBody>
              <a:bodyPr wrap="none" lIns="0" tIns="0" rIns="0" bIns="0" rtlCol="0">
                <a:spAutoFit/>
              </a:bodyPr>
              <a:lstStyle/>
              <a:p>
                <a14:m>
                  <m:oMath xmlns:m="http://schemas.openxmlformats.org/officeDocument/2006/math">
                    <m:r>
                      <a:rPr lang="en-SG" sz="2200" b="0" i="1" smtClean="0">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40000</m:t>
                    </m:r>
                    <m:r>
                      <a:rPr lang="en-SG" sz="2200" b="0" i="1" smtClean="0">
                        <a:solidFill>
                          <a:srgbClr val="FFFF00"/>
                        </a:solidFill>
                        <a:latin typeface="Cambria Math" panose="02040503050406030204" pitchFamily="18" charset="0"/>
                      </a:rPr>
                      <m:t> −(</m:t>
                    </m:r>
                    <m:r>
                      <a:rPr lang="en-SG" sz="2200" b="0" i="1" smtClean="0">
                        <a:solidFill>
                          <a:srgbClr val="FFFF00"/>
                        </a:solidFill>
                        <a:latin typeface="Cambria Math" panose="02040503050406030204" pitchFamily="18" charset="0"/>
                      </a:rPr>
                      <m:t>24000</m:t>
                    </m:r>
                    <m:r>
                      <a:rPr lang="en-SG" sz="2200" b="0" i="1" smtClean="0">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10000</m:t>
                    </m:r>
                    <m:r>
                      <a:rPr lang="en-SG" sz="2200" b="0" i="1" smtClean="0">
                        <a:solidFill>
                          <a:srgbClr val="FFFF00"/>
                        </a:solidFill>
                        <a:latin typeface="Cambria Math" panose="02040503050406030204" pitchFamily="18" charset="0"/>
                      </a:rPr>
                      <m:t>)</m:t>
                    </m:r>
                  </m:oMath>
                </a14:m>
                <a:r>
                  <a:rPr lang="en-SG" sz="2200" smtClean="0">
                    <a:solidFill>
                      <a:srgbClr val="FFFF00"/>
                    </a:solidFill>
                  </a:rPr>
                  <a:t> </a:t>
                </a:r>
                <a:endParaRPr lang="en-US" sz="2200">
                  <a:solidFill>
                    <a:srgbClr val="FFFF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105434" y="4746144"/>
                <a:ext cx="3652218" cy="338554"/>
              </a:xfrm>
              <a:prstGeom prst="rect">
                <a:avLst/>
              </a:prstGeom>
              <a:blipFill rotWithShape="0">
                <a:blip r:embed="rId3"/>
                <a:stretch>
                  <a:fillRect l="-1669" r="-835" b="-34545"/>
                </a:stretch>
              </a:blipFill>
            </p:spPr>
            <p:txBody>
              <a:bodyPr/>
              <a:lstStyle/>
              <a:p>
                <a:r>
                  <a:rPr lang="en-US">
                    <a:noFill/>
                  </a:rPr>
                  <a:t> </a:t>
                </a:r>
              </a:p>
            </p:txBody>
          </p:sp>
        </mc:Fallback>
      </mc:AlternateContent>
      <p:sp>
        <p:nvSpPr>
          <p:cNvPr id="11" name="TextBox 10"/>
          <p:cNvSpPr txBox="1"/>
          <p:nvPr/>
        </p:nvSpPr>
        <p:spPr>
          <a:xfrm>
            <a:off x="513705" y="3723877"/>
            <a:ext cx="5258524" cy="600164"/>
          </a:xfrm>
          <a:prstGeom prst="rect">
            <a:avLst/>
          </a:prstGeom>
          <a:noFill/>
        </p:spPr>
        <p:txBody>
          <a:bodyPr wrap="square" rtlCol="0">
            <a:spAutoFit/>
          </a:bodyPr>
          <a:lstStyle/>
          <a:p>
            <a:pPr algn="just">
              <a:lnSpc>
                <a:spcPct val="150000"/>
              </a:lnSpc>
            </a:pPr>
            <a:r>
              <a:rPr lang="en-SG" sz="2200" smtClean="0">
                <a:solidFill>
                  <a:schemeClr val="bg1"/>
                </a:solidFill>
                <a:latin typeface="Arial" panose="020B0604020202020204" pitchFamily="34" charset="0"/>
                <a:cs typeface="Arial" panose="020B0604020202020204" pitchFamily="34" charset="0"/>
              </a:rPr>
              <a:t> c) Số vé ngày thứ hai bán được là :</a:t>
            </a:r>
          </a:p>
        </p:txBody>
      </p:sp>
      <p:sp>
        <p:nvSpPr>
          <p:cNvPr id="15" name="TextBox 14"/>
          <p:cNvSpPr txBox="1"/>
          <p:nvPr/>
        </p:nvSpPr>
        <p:spPr>
          <a:xfrm>
            <a:off x="5233030" y="3891258"/>
            <a:ext cx="1335302" cy="338554"/>
          </a:xfrm>
          <a:prstGeom prst="rect">
            <a:avLst/>
          </a:prstGeom>
          <a:noFill/>
        </p:spPr>
        <p:txBody>
          <a:bodyPr wrap="none" lIns="0" tIns="0" rIns="0" bIns="0" rtlCol="0">
            <a:spAutoFit/>
          </a:bodyPr>
          <a:lstStyle/>
          <a:p>
            <a:r>
              <a:rPr lang="en-SG" sz="2200" smtClean="0">
                <a:solidFill>
                  <a:srgbClr val="FFFF00"/>
                </a:solidFill>
              </a:rPr>
              <a:t>25%. 40000</a:t>
            </a:r>
            <a:endParaRPr lang="en-US" sz="2200">
              <a:solidFill>
                <a:srgbClr val="FFFF00"/>
              </a:solidFill>
            </a:endParaRPr>
          </a:p>
        </p:txBody>
      </p:sp>
      <mc:AlternateContent xmlns:mc="http://schemas.openxmlformats.org/markup-compatibility/2006" xmlns:a14="http://schemas.microsoft.com/office/drawing/2010/main">
        <mc:Choice Requires="a14">
          <p:sp>
            <p:nvSpPr>
              <p:cNvPr id="16" name="TextBox 15"/>
              <p:cNvSpPr txBox="1"/>
              <p:nvPr/>
            </p:nvSpPr>
            <p:spPr>
              <a:xfrm>
                <a:off x="6546348" y="3709797"/>
                <a:ext cx="1437125" cy="633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i="1">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4</m:t>
                          </m:r>
                        </m:den>
                      </m:f>
                      <m:r>
                        <a:rPr lang="en-SG" sz="2200" b="0" i="1" smtClean="0">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40000</m:t>
                      </m:r>
                    </m:oMath>
                  </m:oMathPara>
                </a14:m>
                <a:endParaRPr lang="en-US" sz="2200">
                  <a:solidFill>
                    <a:srgbClr val="FFFF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546348" y="3709797"/>
                <a:ext cx="1437125" cy="63382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982755" y="3853633"/>
                <a:ext cx="1718227"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i="1" smtClean="0">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10000</m:t>
                      </m:r>
                      <m:r>
                        <a:rPr lang="en-SG" sz="2200" b="0" i="1" smtClean="0">
                          <a:solidFill>
                            <a:srgbClr val="FFFF00"/>
                          </a:solidFill>
                          <a:latin typeface="Cambria Math" panose="02040503050406030204" pitchFamily="18" charset="0"/>
                        </a:rPr>
                        <m:t> (</m:t>
                      </m:r>
                      <m:r>
                        <m:rPr>
                          <m:sty m:val="p"/>
                        </m:rPr>
                        <a:rPr lang="en-SG" sz="2200" b="0" i="0" smtClean="0">
                          <a:solidFill>
                            <a:srgbClr val="FFFF00"/>
                          </a:solidFill>
                          <a:latin typeface="Cambria Math" panose="02040503050406030204" pitchFamily="18" charset="0"/>
                        </a:rPr>
                        <m:t>v</m:t>
                      </m:r>
                      <m:r>
                        <a:rPr lang="en-SG" sz="2200" b="0" i="0" smtClean="0">
                          <a:solidFill>
                            <a:srgbClr val="FFFF00"/>
                          </a:solidFill>
                          <a:latin typeface="Cambria Math" panose="02040503050406030204" pitchFamily="18" charset="0"/>
                        </a:rPr>
                        <m:t>é</m:t>
                      </m:r>
                      <m:r>
                        <a:rPr lang="en-SG" sz="2200" b="0" i="1" smtClean="0">
                          <a:solidFill>
                            <a:srgbClr val="FFFF00"/>
                          </a:solidFill>
                          <a:latin typeface="Cambria Math" panose="02040503050406030204" pitchFamily="18" charset="0"/>
                        </a:rPr>
                        <m:t>)</m:t>
                      </m:r>
                    </m:oMath>
                  </m:oMathPara>
                </a14:m>
                <a:endParaRPr lang="en-US" sz="2200">
                  <a:solidFill>
                    <a:srgbClr val="FFFF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982755" y="3853633"/>
                <a:ext cx="1718227" cy="338554"/>
              </a:xfrm>
              <a:prstGeom prst="rect">
                <a:avLst/>
              </a:prstGeom>
              <a:blipFill rotWithShape="0">
                <a:blip r:embed="rId5"/>
                <a:stretch>
                  <a:fillRect l="-1068" r="-4982" b="-33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738146" y="4746144"/>
                <a:ext cx="1655710"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b="0" i="1" smtClean="0">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16000</m:t>
                      </m:r>
                      <m:r>
                        <a:rPr lang="en-SG" sz="2200" b="0" i="1" smtClean="0">
                          <a:solidFill>
                            <a:srgbClr val="FFFF00"/>
                          </a:solidFill>
                          <a:latin typeface="Cambria Math" panose="02040503050406030204" pitchFamily="18" charset="0"/>
                        </a:rPr>
                        <m:t>(</m:t>
                      </m:r>
                      <m:r>
                        <m:rPr>
                          <m:sty m:val="p"/>
                        </m:rPr>
                        <a:rPr lang="en-SG" sz="2200" b="0" i="0" smtClean="0">
                          <a:solidFill>
                            <a:srgbClr val="FFFF00"/>
                          </a:solidFill>
                          <a:latin typeface="Cambria Math" panose="02040503050406030204" pitchFamily="18" charset="0"/>
                        </a:rPr>
                        <m:t>v</m:t>
                      </m:r>
                      <m:r>
                        <a:rPr lang="en-SG" sz="2200" b="0" i="0" smtClean="0">
                          <a:solidFill>
                            <a:srgbClr val="FFFF00"/>
                          </a:solidFill>
                          <a:latin typeface="Cambria Math" panose="02040503050406030204" pitchFamily="18" charset="0"/>
                        </a:rPr>
                        <m:t>é</m:t>
                      </m:r>
                      <m:r>
                        <a:rPr lang="en-SG" sz="2200" b="0" i="1" smtClean="0">
                          <a:solidFill>
                            <a:srgbClr val="FFFF00"/>
                          </a:solidFill>
                          <a:latin typeface="Cambria Math" panose="02040503050406030204" pitchFamily="18" charset="0"/>
                        </a:rPr>
                        <m:t>)</m:t>
                      </m:r>
                    </m:oMath>
                  </m:oMathPara>
                </a14:m>
                <a:endParaRPr lang="en-US" sz="2200">
                  <a:solidFill>
                    <a:srgbClr val="FFFF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738146" y="4746144"/>
                <a:ext cx="1655710" cy="338554"/>
              </a:xfrm>
              <a:prstGeom prst="rect">
                <a:avLst/>
              </a:prstGeom>
              <a:blipFill rotWithShape="0">
                <a:blip r:embed="rId6"/>
                <a:stretch>
                  <a:fillRect l="-1103" r="-5147" b="-34545"/>
                </a:stretch>
              </a:blipFill>
            </p:spPr>
            <p:txBody>
              <a:bodyPr/>
              <a:lstStyle/>
              <a:p>
                <a:r>
                  <a:rPr lang="en-US">
                    <a:noFill/>
                  </a:rPr>
                  <a:t> </a:t>
                </a:r>
              </a:p>
            </p:txBody>
          </p:sp>
        </mc:Fallback>
      </mc:AlternateContent>
      <p:sp>
        <p:nvSpPr>
          <p:cNvPr id="19" name="TextBox 18"/>
          <p:cNvSpPr txBox="1"/>
          <p:nvPr/>
        </p:nvSpPr>
        <p:spPr>
          <a:xfrm>
            <a:off x="867342" y="5578354"/>
            <a:ext cx="5832028" cy="537391"/>
          </a:xfrm>
          <a:prstGeom prst="rect">
            <a:avLst/>
          </a:prstGeom>
          <a:noFill/>
        </p:spPr>
        <p:txBody>
          <a:bodyPr wrap="square" rtlCol="0">
            <a:spAutoFit/>
          </a:bodyPr>
          <a:lstStyle/>
          <a:p>
            <a:pPr algn="just">
              <a:lnSpc>
                <a:spcPct val="150000"/>
              </a:lnSpc>
            </a:pPr>
            <a:r>
              <a:rPr lang="en-SG" sz="2200" smtClean="0">
                <a:solidFill>
                  <a:schemeClr val="bg1"/>
                </a:solidFill>
                <a:latin typeface="Arial" panose="020B0604020202020204" pitchFamily="34" charset="0"/>
                <a:cs typeface="Arial" panose="020B0604020202020204" pitchFamily="34" charset="0"/>
              </a:rPr>
              <a:t>Số vé ngày thứ ba chiếm số phần trăm là :</a:t>
            </a:r>
          </a:p>
        </p:txBody>
      </p:sp>
      <mc:AlternateContent xmlns:mc="http://schemas.openxmlformats.org/markup-compatibility/2006" xmlns:a14="http://schemas.microsoft.com/office/drawing/2010/main">
        <mc:Choice Requires="a14">
          <p:sp>
            <p:nvSpPr>
              <p:cNvPr id="20" name="TextBox 19"/>
              <p:cNvSpPr txBox="1"/>
              <p:nvPr/>
            </p:nvSpPr>
            <p:spPr>
              <a:xfrm>
                <a:off x="6347631" y="5554057"/>
                <a:ext cx="1664430" cy="6360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16000</m:t>
                          </m:r>
                          <m:r>
                            <a:rPr lang="en-SG" sz="2200" b="0" i="1" smtClean="0">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100</m:t>
                          </m:r>
                        </m:num>
                        <m:den>
                          <m:r>
                            <a:rPr lang="en-SG" sz="2200" b="0" i="1" smtClean="0">
                              <a:solidFill>
                                <a:srgbClr val="FFFF00"/>
                              </a:solidFill>
                              <a:latin typeface="Cambria Math" panose="02040503050406030204" pitchFamily="18" charset="0"/>
                            </a:rPr>
                            <m:t>40000</m:t>
                          </m:r>
                        </m:den>
                      </m:f>
                      <m:r>
                        <a:rPr lang="en-SG" sz="2200" b="0" i="1" smtClean="0">
                          <a:solidFill>
                            <a:srgbClr val="FFFF00"/>
                          </a:solidFill>
                          <a:latin typeface="Cambria Math" panose="02040503050406030204" pitchFamily="18" charset="0"/>
                        </a:rPr>
                        <m:t>%</m:t>
                      </m:r>
                    </m:oMath>
                  </m:oMathPara>
                </a14:m>
                <a:endParaRPr lang="en-US" sz="2200">
                  <a:solidFill>
                    <a:srgbClr val="FFFF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347631" y="5554057"/>
                <a:ext cx="1664430" cy="63600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079443" y="5735096"/>
                <a:ext cx="915122"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b="0" i="1" smtClean="0">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40</m:t>
                      </m:r>
                      <m:r>
                        <a:rPr lang="en-SG" sz="2200" b="0" i="1" smtClean="0">
                          <a:solidFill>
                            <a:srgbClr val="FFFF00"/>
                          </a:solidFill>
                          <a:latin typeface="Cambria Math" panose="02040503050406030204" pitchFamily="18" charset="0"/>
                        </a:rPr>
                        <m:t>%</m:t>
                      </m:r>
                    </m:oMath>
                  </m:oMathPara>
                </a14:m>
                <a:endParaRPr lang="en-US" sz="2200">
                  <a:solidFill>
                    <a:srgbClr val="FFFF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8079443" y="5735096"/>
                <a:ext cx="915122" cy="338554"/>
              </a:xfrm>
              <a:prstGeom prst="rect">
                <a:avLst/>
              </a:prstGeom>
              <a:blipFill rotWithShape="0">
                <a:blip r:embed="rId8"/>
                <a:stretch>
                  <a:fillRect l="-2667" r="-7333" b="-12727"/>
                </a:stretch>
              </a:blipFill>
            </p:spPr>
            <p:txBody>
              <a:bodyPr/>
              <a:lstStyle/>
              <a:p>
                <a:r>
                  <a:rPr lang="en-US">
                    <a:noFill/>
                  </a:rPr>
                  <a:t> </a:t>
                </a:r>
              </a:p>
            </p:txBody>
          </p:sp>
        </mc:Fallback>
      </mc:AlternateContent>
      <p:sp>
        <p:nvSpPr>
          <p:cNvPr id="22" name="TextBox 21"/>
          <p:cNvSpPr txBox="1"/>
          <p:nvPr/>
        </p:nvSpPr>
        <p:spPr>
          <a:xfrm>
            <a:off x="513705" y="2551010"/>
            <a:ext cx="8456147" cy="600164"/>
          </a:xfrm>
          <a:prstGeom prst="rect">
            <a:avLst/>
          </a:prstGeom>
          <a:noFill/>
        </p:spPr>
        <p:txBody>
          <a:bodyPr wrap="square" rtlCol="0">
            <a:spAutoFit/>
          </a:bodyPr>
          <a:lstStyle/>
          <a:p>
            <a:pPr algn="just">
              <a:lnSpc>
                <a:spcPct val="150000"/>
              </a:lnSpc>
            </a:pPr>
            <a:r>
              <a:rPr lang="en-SG" sz="2200" smtClean="0">
                <a:solidFill>
                  <a:schemeClr val="bg1"/>
                </a:solidFill>
                <a:latin typeface="Arial" panose="020B0604020202020204" pitchFamily="34" charset="0"/>
                <a:cs typeface="Arial" panose="020B0604020202020204" pitchFamily="34" charset="0"/>
              </a:rPr>
              <a:t> a) Tổng số vé đã bán là : 40000 (vé) </a:t>
            </a:r>
          </a:p>
        </p:txBody>
      </p:sp>
      <p:sp>
        <p:nvSpPr>
          <p:cNvPr id="23" name="TextBox 22"/>
          <p:cNvSpPr txBox="1"/>
          <p:nvPr/>
        </p:nvSpPr>
        <p:spPr>
          <a:xfrm>
            <a:off x="513705" y="3055539"/>
            <a:ext cx="8456147" cy="600164"/>
          </a:xfrm>
          <a:prstGeom prst="rect">
            <a:avLst/>
          </a:prstGeom>
          <a:noFill/>
        </p:spPr>
        <p:txBody>
          <a:bodyPr wrap="square" rtlCol="0">
            <a:spAutoFit/>
          </a:bodyPr>
          <a:lstStyle/>
          <a:p>
            <a:pPr algn="just">
              <a:lnSpc>
                <a:spcPct val="150000"/>
              </a:lnSpc>
            </a:pPr>
            <a:r>
              <a:rPr lang="en-SG" sz="2200" smtClean="0">
                <a:solidFill>
                  <a:schemeClr val="bg1"/>
                </a:solidFill>
                <a:latin typeface="Arial" panose="020B0604020202020204" pitchFamily="34" charset="0"/>
                <a:cs typeface="Arial" panose="020B0604020202020204" pitchFamily="34" charset="0"/>
              </a:rPr>
              <a:t> </a:t>
            </a:r>
            <a:r>
              <a:rPr lang="en-SG" sz="2200">
                <a:solidFill>
                  <a:schemeClr val="bg1"/>
                </a:solidFill>
                <a:latin typeface="Arial" panose="020B0604020202020204" pitchFamily="34" charset="0"/>
                <a:cs typeface="Arial" panose="020B0604020202020204" pitchFamily="34" charset="0"/>
              </a:rPr>
              <a:t>b</a:t>
            </a:r>
            <a:r>
              <a:rPr lang="en-SG" sz="2200" smtClean="0">
                <a:solidFill>
                  <a:schemeClr val="bg1"/>
                </a:solidFill>
                <a:latin typeface="Arial" panose="020B0604020202020204" pitchFamily="34" charset="0"/>
                <a:cs typeface="Arial" panose="020B0604020202020204" pitchFamily="34" charset="0"/>
              </a:rPr>
              <a:t>) Ngày thứ nhất bán được số vé là : 24000 (vé) </a:t>
            </a:r>
          </a:p>
        </p:txBody>
      </p:sp>
      <p:sp>
        <p:nvSpPr>
          <p:cNvPr id="9" name="Rectangle 8"/>
          <p:cNvSpPr/>
          <p:nvPr/>
        </p:nvSpPr>
        <p:spPr>
          <a:xfrm>
            <a:off x="540276" y="1583182"/>
            <a:ext cx="5080237" cy="430887"/>
          </a:xfrm>
          <a:prstGeom prst="rect">
            <a:avLst/>
          </a:prstGeom>
        </p:spPr>
        <p:txBody>
          <a:bodyPr wrap="none">
            <a:spAutoFit/>
          </a:bodyPr>
          <a:lstStyle/>
          <a:p>
            <a:r>
              <a:rPr lang="vi-VN" sz="2200">
                <a:solidFill>
                  <a:prstClr val="white"/>
                </a:solidFill>
                <a:latin typeface="Arial" panose="020B0604020202020204" pitchFamily="34" charset="0"/>
                <a:cs typeface="Arial" panose="020B0604020202020204" pitchFamily="34" charset="0"/>
              </a:rPr>
              <a:t>ngày thứ </a:t>
            </a:r>
            <a:r>
              <a:rPr lang="en-SG" sz="2200" smtClean="0">
                <a:solidFill>
                  <a:prstClr val="white"/>
                </a:solidFill>
                <a:latin typeface="Arial" panose="020B0604020202020204" pitchFamily="34" charset="0"/>
                <a:cs typeface="Arial" panose="020B0604020202020204" pitchFamily="34" charset="0"/>
              </a:rPr>
              <a:t>hai</a:t>
            </a:r>
            <a:r>
              <a:rPr lang="vi-VN" sz="2200" smtClean="0">
                <a:solidFill>
                  <a:prstClr val="white"/>
                </a:solidFill>
                <a:latin typeface="Arial" panose="020B0604020202020204" pitchFamily="34" charset="0"/>
                <a:cs typeface="Arial" panose="020B0604020202020204" pitchFamily="34" charset="0"/>
              </a:rPr>
              <a:t> bán </a:t>
            </a:r>
            <a:r>
              <a:rPr lang="vi-VN" sz="2200">
                <a:solidFill>
                  <a:prstClr val="white"/>
                </a:solidFill>
                <a:latin typeface="Arial" panose="020B0604020202020204" pitchFamily="34" charset="0"/>
                <a:cs typeface="Arial" panose="020B0604020202020204" pitchFamily="34" charset="0"/>
              </a:rPr>
              <a:t>được 2</a:t>
            </a:r>
            <a:r>
              <a:rPr lang="en-SG" sz="2200">
                <a:solidFill>
                  <a:prstClr val="white"/>
                </a:solidFill>
                <a:latin typeface="Arial" panose="020B0604020202020204" pitchFamily="34" charset="0"/>
                <a:cs typeface="Arial" panose="020B0604020202020204" pitchFamily="34" charset="0"/>
              </a:rPr>
              <a:t>5</a:t>
            </a:r>
            <a:r>
              <a:rPr lang="vi-VN" sz="2200">
                <a:solidFill>
                  <a:prstClr val="white"/>
                </a:solidFill>
                <a:latin typeface="Arial" panose="020B0604020202020204" pitchFamily="34" charset="0"/>
                <a:cs typeface="Arial" panose="020B0604020202020204" pitchFamily="34" charset="0"/>
              </a:rPr>
              <a:t>% tổng số vé</a:t>
            </a:r>
            <a:endParaRPr lang="en-US"/>
          </a:p>
        </p:txBody>
      </p:sp>
    </p:spTree>
    <p:extLst>
      <p:ext uri="{BB962C8B-B14F-4D97-AF65-F5344CB8AC3E}">
        <p14:creationId xmlns:p14="http://schemas.microsoft.com/office/powerpoint/2010/main" val="99695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9"/>
                                        </p:tgtEl>
                                        <p:attrNameLst>
                                          <p:attrName>style.color</p:attrName>
                                        </p:attrNameLst>
                                      </p:cBhvr>
                                      <p:to>
                                        <a:srgbClr val="FFFF0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P spid="15" grpId="0"/>
      <p:bldP spid="16" grpId="0"/>
      <p:bldP spid="17" grpId="0"/>
      <p:bldP spid="18" grpId="0"/>
      <p:bldP spid="19" grpId="0"/>
      <p:bldP spid="20" grpId="0"/>
      <p:bldP spid="21"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6800" y="175483"/>
            <a:ext cx="5728905" cy="1427570"/>
          </a:xfrm>
          <a:prstGeom prst="rect">
            <a:avLst/>
          </a:prstGeom>
          <a:noFill/>
        </p:spPr>
        <p:txBody>
          <a:bodyPr wrap="square" lIns="91440" tIns="45720" rIns="91440" bIns="45720">
            <a:spAutoFit/>
          </a:bodyPr>
          <a:lstStyle/>
          <a:p>
            <a:pPr algn="ctr" eaLnBrk="1" hangingPunct="1">
              <a:lnSpc>
                <a:spcPct val="150000"/>
              </a:lnSpc>
            </a:pPr>
            <a:r>
              <a:rPr lang="en-SG" altLang="en-US" sz="66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itchFamily="34" charset="0"/>
                <a:cs typeface="Arial" pitchFamily="34" charset="0"/>
              </a:rPr>
              <a:t>Ô CHỮ BÍ ẨN</a:t>
            </a:r>
            <a:endParaRPr lang="en-US" altLang="en-US" sz="6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itchFamily="34" charset="0"/>
              <a:cs typeface="Arial" pitchFamily="34" charset="0"/>
            </a:endParaRPr>
          </a:p>
        </p:txBody>
      </p:sp>
      <p:sp>
        <p:nvSpPr>
          <p:cNvPr id="4" name="Text Box 120"/>
          <p:cNvSpPr txBox="1">
            <a:spLocks noChangeArrowheads="1"/>
          </p:cNvSpPr>
          <p:nvPr/>
        </p:nvSpPr>
        <p:spPr bwMode="auto">
          <a:xfrm>
            <a:off x="986653" y="1782736"/>
            <a:ext cx="10443894" cy="3822880"/>
          </a:xfrm>
          <a:prstGeom prst="rect">
            <a:avLst/>
          </a:prstGeom>
          <a:solidFill>
            <a:srgbClr val="FFFFCC"/>
          </a:solidFill>
          <a:ln w="9525">
            <a:solidFill>
              <a:srgbClr val="0000FF"/>
            </a:solidFill>
            <a:miter lim="800000"/>
            <a:headEnd/>
            <a:tailEnd/>
          </a:ln>
        </p:spPr>
        <p:txBody>
          <a:bodyPr wrap="square" lIns="182880" tIns="182880" rIns="182880" bIns="182880">
            <a:noAutofit/>
          </a:bodyPr>
          <a:lstStyle/>
          <a:p>
            <a:pPr algn="just" eaLnBrk="0" hangingPunct="0">
              <a:lnSpc>
                <a:spcPct val="130000"/>
              </a:lnSpc>
              <a:spcBef>
                <a:spcPts val="800"/>
              </a:spcBef>
            </a:pPr>
            <a:r>
              <a:rPr lang="en-SG" sz="2600" b="1" smtClean="0">
                <a:solidFill>
                  <a:srgbClr val="0000FF"/>
                </a:solidFill>
                <a:latin typeface="Arial" panose="020B0604020202020204" pitchFamily="34" charset="0"/>
                <a:cs typeface="Arial" panose="020B0604020202020204" pitchFamily="34" charset="0"/>
              </a:rPr>
              <a:t>LUẬT CHƠI</a:t>
            </a:r>
            <a:endParaRPr lang="en-US" sz="2600" b="1" smtClean="0">
              <a:solidFill>
                <a:srgbClr val="0000FF"/>
              </a:solidFill>
              <a:latin typeface="Arial" panose="020B0604020202020204" pitchFamily="34" charset="0"/>
              <a:cs typeface="Arial" panose="020B0604020202020204" pitchFamily="34" charset="0"/>
            </a:endParaRPr>
          </a:p>
          <a:p>
            <a:pPr marL="457200" indent="-457200" algn="just" eaLnBrk="0" hangingPunct="0">
              <a:lnSpc>
                <a:spcPct val="130000"/>
              </a:lnSpc>
              <a:spcBef>
                <a:spcPts val="800"/>
              </a:spcBef>
              <a:buFont typeface="Wingdings" panose="05000000000000000000" pitchFamily="2" charset="2"/>
              <a:buChar char="Ø"/>
            </a:pPr>
            <a:r>
              <a:rPr lang="en-US" sz="2600" b="1" smtClean="0">
                <a:solidFill>
                  <a:srgbClr val="0000FF"/>
                </a:solidFill>
                <a:latin typeface="Arial" panose="020B0604020202020204" pitchFamily="34" charset="0"/>
                <a:cs typeface="Arial" panose="020B0604020202020204" pitchFamily="34" charset="0"/>
              </a:rPr>
              <a:t>Có </a:t>
            </a:r>
            <a:r>
              <a:rPr lang="en-US" sz="2600" b="1">
                <a:solidFill>
                  <a:srgbClr val="0000FF"/>
                </a:solidFill>
                <a:latin typeface="Arial" panose="020B0604020202020204" pitchFamily="34" charset="0"/>
                <a:cs typeface="Arial" panose="020B0604020202020204" pitchFamily="34" charset="0"/>
              </a:rPr>
              <a:t>tất cả </a:t>
            </a:r>
            <a:r>
              <a:rPr lang="en-US" sz="2600" b="1" smtClean="0">
                <a:solidFill>
                  <a:srgbClr val="0000FF"/>
                </a:solidFill>
                <a:latin typeface="Arial" panose="020B0604020202020204" pitchFamily="34" charset="0"/>
                <a:cs typeface="Arial" panose="020B0604020202020204" pitchFamily="34" charset="0"/>
              </a:rPr>
              <a:t>7 </a:t>
            </a:r>
            <a:r>
              <a:rPr lang="en-US" sz="2600" b="1">
                <a:solidFill>
                  <a:srgbClr val="0000FF"/>
                </a:solidFill>
                <a:latin typeface="Arial" panose="020B0604020202020204" pitchFamily="34" charset="0"/>
                <a:cs typeface="Arial" panose="020B0604020202020204" pitchFamily="34" charset="0"/>
              </a:rPr>
              <a:t>câu hỏi.</a:t>
            </a:r>
          </a:p>
          <a:p>
            <a:pPr marL="457200" indent="-457200" algn="just" eaLnBrk="0" hangingPunct="0">
              <a:lnSpc>
                <a:spcPct val="130000"/>
              </a:lnSpc>
              <a:spcBef>
                <a:spcPts val="800"/>
              </a:spcBef>
              <a:buFont typeface="Wingdings" panose="05000000000000000000" pitchFamily="2" charset="2"/>
              <a:buChar char="Ø"/>
            </a:pPr>
            <a:r>
              <a:rPr lang="en-US" sz="2600" b="1" smtClean="0">
                <a:solidFill>
                  <a:srgbClr val="0000FF"/>
                </a:solidFill>
                <a:latin typeface="Arial" panose="020B0604020202020204" pitchFamily="34" charset="0"/>
                <a:cs typeface="Arial" panose="020B0604020202020204" pitchFamily="34" charset="0"/>
              </a:rPr>
              <a:t>Mỗi câu hỏi có thời gian tối đa 10 giây để tìm kết quả. </a:t>
            </a:r>
          </a:p>
          <a:p>
            <a:pPr marL="457200" indent="-457200" algn="just" eaLnBrk="0" hangingPunct="0">
              <a:lnSpc>
                <a:spcPct val="130000"/>
              </a:lnSpc>
              <a:spcBef>
                <a:spcPts val="800"/>
              </a:spcBef>
              <a:buFont typeface="Wingdings" panose="05000000000000000000" pitchFamily="2" charset="2"/>
              <a:buChar char="Ø"/>
            </a:pPr>
            <a:r>
              <a:rPr lang="en-US" sz="2600" b="1" smtClean="0">
                <a:solidFill>
                  <a:srgbClr val="0000FF"/>
                </a:solidFill>
                <a:latin typeface="Arial" panose="020B0604020202020204" pitchFamily="34" charset="0"/>
                <a:cs typeface="Arial" panose="020B0604020202020204" pitchFamily="34" charset="0"/>
              </a:rPr>
              <a:t>Mỗi câu trả lời đúng sẽ tìm được một chữ cái.</a:t>
            </a:r>
          </a:p>
          <a:p>
            <a:pPr marL="457200" indent="-457200" algn="just" eaLnBrk="0" hangingPunct="0">
              <a:lnSpc>
                <a:spcPct val="130000"/>
              </a:lnSpc>
              <a:spcBef>
                <a:spcPts val="800"/>
              </a:spcBef>
              <a:buFont typeface="Wingdings" panose="05000000000000000000" pitchFamily="2" charset="2"/>
              <a:buChar char="Ø"/>
            </a:pPr>
            <a:r>
              <a:rPr lang="en-US" sz="2600" b="1" smtClean="0">
                <a:solidFill>
                  <a:srgbClr val="0000FF"/>
                </a:solidFill>
                <a:latin typeface="Arial" panose="020B0604020202020204" pitchFamily="34" charset="0"/>
                <a:cs typeface="Arial" panose="020B0604020202020204" pitchFamily="34" charset="0"/>
              </a:rPr>
              <a:t>Sau khi thu thập đủ 7 chữ, bạn hãy sắp xếp lại thứ tự của các chữ cái đó và tìm ra ô chữ bí ẩn.</a:t>
            </a:r>
            <a:endParaRPr lang="vi-VN" sz="2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93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34960" y="1751668"/>
            <a:ext cx="514350" cy="5143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5" name="Rectangle 4"/>
          <p:cNvSpPr/>
          <p:nvPr/>
        </p:nvSpPr>
        <p:spPr>
          <a:xfrm>
            <a:off x="858384" y="564001"/>
            <a:ext cx="2400978" cy="700192"/>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SG" sz="4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CÂU </a:t>
            </a:r>
            <a:r>
              <a:rPr lang="en-SG" sz="41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HỎI 1</a:t>
            </a:r>
            <a:endParaRPr lang="en-US" sz="4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AlternateContent xmlns:mc="http://schemas.openxmlformats.org/markup-compatibility/2006" xmlns:a14="http://schemas.microsoft.com/office/drawing/2010/main">
        <mc:Choice Requires="a14">
          <p:sp>
            <p:nvSpPr>
              <p:cNvPr id="6" name="TextBox 5"/>
              <p:cNvSpPr txBox="1"/>
              <p:nvPr/>
            </p:nvSpPr>
            <p:spPr>
              <a:xfrm>
                <a:off x="871372" y="1118255"/>
                <a:ext cx="6957531" cy="694934"/>
              </a:xfrm>
              <a:prstGeom prst="rect">
                <a:avLst/>
              </a:prstGeom>
              <a:noFill/>
            </p:spPr>
            <p:txBody>
              <a:bodyPr wrap="square" lIns="68580" tIns="34290" rIns="68580" bIns="34290" rtlCol="0">
                <a:spAutoFit/>
              </a:bodyPr>
              <a:lstStyle/>
              <a:p>
                <a:r>
                  <a:rPr lang="en-SG" sz="2400" dirty="0" smtClean="0">
                    <a:solidFill>
                      <a:srgbClr val="FFFF00"/>
                    </a:solidFill>
                  </a:rPr>
                  <a:t>Kết </a:t>
                </a:r>
                <a:r>
                  <a:rPr lang="en-SG" sz="2400" dirty="0" err="1" smtClean="0">
                    <a:solidFill>
                      <a:srgbClr val="FFFF00"/>
                    </a:solidFill>
                  </a:rPr>
                  <a:t>quả</a:t>
                </a:r>
                <a:r>
                  <a:rPr lang="en-SG" sz="2400" dirty="0" smtClean="0">
                    <a:solidFill>
                      <a:srgbClr val="FFFF00"/>
                    </a:solidFill>
                  </a:rPr>
                  <a:t> </a:t>
                </a:r>
                <a:r>
                  <a:rPr lang="en-SG" sz="2400" dirty="0" err="1" smtClean="0">
                    <a:solidFill>
                      <a:srgbClr val="FFFF00"/>
                    </a:solidFill>
                  </a:rPr>
                  <a:t>của</a:t>
                </a:r>
                <a:r>
                  <a:rPr lang="en-SG" sz="2400" dirty="0" smtClean="0">
                    <a:solidFill>
                      <a:srgbClr val="FFFF00"/>
                    </a:solidFill>
                  </a:rPr>
                  <a:t> </a:t>
                </a:r>
                <a:r>
                  <a:rPr lang="en-SG" sz="2400" dirty="0" err="1" smtClean="0">
                    <a:solidFill>
                      <a:srgbClr val="FFFF00"/>
                    </a:solidFill>
                  </a:rPr>
                  <a:t>phép</a:t>
                </a:r>
                <a:r>
                  <a:rPr lang="en-SG" sz="2400" dirty="0" smtClean="0">
                    <a:solidFill>
                      <a:srgbClr val="FFFF00"/>
                    </a:solidFill>
                  </a:rPr>
                  <a:t> </a:t>
                </a:r>
                <a:r>
                  <a:rPr lang="en-SG" sz="2400" dirty="0" err="1" smtClean="0">
                    <a:solidFill>
                      <a:srgbClr val="FFFF00"/>
                    </a:solidFill>
                  </a:rPr>
                  <a:t>tính</a:t>
                </a:r>
                <a:r>
                  <a:rPr lang="en-SG" sz="2400" smtClean="0">
                    <a:solidFill>
                      <a:srgbClr val="FFFF00"/>
                    </a:solidFill>
                  </a:rPr>
                  <a:t>:    5</a:t>
                </a:r>
                <a:r>
                  <a:rPr lang="en-SG" sz="2400" baseline="30000" smtClean="0">
                    <a:solidFill>
                      <a:srgbClr val="FFFF00"/>
                    </a:solidFill>
                  </a:rPr>
                  <a:t>7</a:t>
                </a:r>
                <a:r>
                  <a:rPr lang="en-SG" sz="2400" dirty="0" smtClean="0">
                    <a:solidFill>
                      <a:srgbClr val="FFFF00"/>
                    </a:solidFill>
                  </a:rPr>
                  <a:t>: 5</a:t>
                </a:r>
                <a:r>
                  <a:rPr lang="en-SG" sz="2400" baseline="30000" dirty="0" smtClean="0">
                    <a:solidFill>
                      <a:srgbClr val="FFFF00"/>
                    </a:solidFill>
                  </a:rPr>
                  <a:t>5</a:t>
                </a:r>
                <a:r>
                  <a:rPr lang="en-SG" sz="2400" dirty="0" smtClean="0">
                    <a:solidFill>
                      <a:srgbClr val="FFFF00"/>
                    </a:solidFill>
                  </a:rPr>
                  <a:t> – (–1 )</a:t>
                </a:r>
                <a:r>
                  <a:rPr lang="en-SG" sz="2400" baseline="30000" dirty="0" smtClean="0">
                    <a:solidFill>
                      <a:srgbClr val="FFFF00"/>
                    </a:solidFill>
                  </a:rPr>
                  <a:t>2</a:t>
                </a:r>
                <a:r>
                  <a:rPr lang="en-SG" sz="2400" dirty="0" smtClean="0">
                    <a:solidFill>
                      <a:srgbClr val="FFFF00"/>
                    </a:solidFill>
                  </a:rPr>
                  <a:t> </a:t>
                </a:r>
                <a:r>
                  <a:rPr lang="en-SG" sz="2400" smtClean="0">
                    <a:solidFill>
                      <a:srgbClr val="FFFF00"/>
                    </a:solidFill>
                  </a:rPr>
                  <a:t>+ </a:t>
                </a:r>
                <a14:m>
                  <m:oMath xmlns:m="http://schemas.openxmlformats.org/officeDocument/2006/math">
                    <m:sSup>
                      <m:sSupPr>
                        <m:ctrlPr>
                          <a:rPr lang="en-SG" sz="2400" b="0" i="1" smtClean="0">
                            <a:solidFill>
                              <a:srgbClr val="FFFF00"/>
                            </a:solidFill>
                            <a:latin typeface="Cambria Math" panose="02040503050406030204" pitchFamily="18" charset="0"/>
                          </a:rPr>
                        </m:ctrlPr>
                      </m:sSupPr>
                      <m:e>
                        <m:d>
                          <m:dPr>
                            <m:ctrlPr>
                              <a:rPr lang="en-SG" sz="2400" i="1">
                                <a:solidFill>
                                  <a:srgbClr val="FFFF00"/>
                                </a:solidFill>
                                <a:latin typeface="Cambria Math" panose="02040503050406030204" pitchFamily="18" charset="0"/>
                              </a:rPr>
                            </m:ctrlPr>
                          </m:dPr>
                          <m:e>
                            <m:f>
                              <m:fPr>
                                <m:ctrlPr>
                                  <a:rPr lang="en-SG" sz="2400" i="1">
                                    <a:solidFill>
                                      <a:srgbClr val="FFFF00"/>
                                    </a:solidFill>
                                    <a:latin typeface="Cambria Math" panose="02040503050406030204" pitchFamily="18" charset="0"/>
                                  </a:rPr>
                                </m:ctrlPr>
                              </m:fPr>
                              <m:num>
                                <m:r>
                                  <a:rPr lang="en-SG" sz="2400" i="1">
                                    <a:solidFill>
                                      <a:srgbClr val="FFFF00"/>
                                    </a:solidFill>
                                    <a:latin typeface="Cambria Math" panose="02040503050406030204" pitchFamily="18" charset="0"/>
                                  </a:rPr>
                                  <m:t>1</m:t>
                                </m:r>
                              </m:num>
                              <m:den>
                                <m:r>
                                  <a:rPr lang="en-SG" sz="2400" i="1">
                                    <a:solidFill>
                                      <a:srgbClr val="FFFF00"/>
                                    </a:solidFill>
                                    <a:latin typeface="Cambria Math" panose="02040503050406030204" pitchFamily="18" charset="0"/>
                                  </a:rPr>
                                  <m:t>2</m:t>
                                </m:r>
                              </m:den>
                            </m:f>
                          </m:e>
                        </m:d>
                      </m:e>
                      <m:sup>
                        <m:r>
                          <a:rPr lang="en-SG" sz="2400" b="0" i="1" smtClean="0">
                            <a:solidFill>
                              <a:srgbClr val="FFFF00"/>
                            </a:solidFill>
                            <a:latin typeface="Cambria Math" panose="02040503050406030204" pitchFamily="18" charset="0"/>
                          </a:rPr>
                          <m:t>0</m:t>
                        </m:r>
                      </m:sup>
                    </m:sSup>
                  </m:oMath>
                </a14:m>
                <a:r>
                  <a:rPr lang="en-SG" sz="2400" smtClean="0">
                    <a:solidFill>
                      <a:srgbClr val="FFFF00"/>
                    </a:solidFill>
                  </a:rPr>
                  <a:t>  </a:t>
                </a:r>
                <a:r>
                  <a:rPr lang="en-SG" sz="2400" dirty="0" err="1" smtClean="0">
                    <a:solidFill>
                      <a:srgbClr val="FFFF00"/>
                    </a:solidFill>
                  </a:rPr>
                  <a:t>là</a:t>
                </a:r>
                <a:r>
                  <a:rPr lang="en-SG" sz="2400" dirty="0" smtClean="0">
                    <a:solidFill>
                      <a:srgbClr val="FFFF00"/>
                    </a:solidFill>
                  </a:rPr>
                  <a:t>: </a:t>
                </a:r>
                <a:endParaRPr lang="en-US" sz="2400" baseline="30000" dirty="0">
                  <a:solidFill>
                    <a:srgbClr val="FFFF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71372" y="1118255"/>
                <a:ext cx="6957531" cy="694934"/>
              </a:xfrm>
              <a:prstGeom prst="rect">
                <a:avLst/>
              </a:prstGeom>
              <a:blipFill rotWithShape="0">
                <a:blip r:embed="rId5"/>
                <a:stretch>
                  <a:fillRect l="-1665" b="-9649"/>
                </a:stretch>
              </a:blipFill>
            </p:spPr>
            <p:txBody>
              <a:bodyPr/>
              <a:lstStyle/>
              <a:p>
                <a:r>
                  <a:rPr lang="en-US">
                    <a:noFill/>
                  </a:rPr>
                  <a:t> </a:t>
                </a:r>
              </a:p>
            </p:txBody>
          </p:sp>
        </mc:Fallback>
      </mc:AlternateContent>
      <p:sp>
        <p:nvSpPr>
          <p:cNvPr id="7" name="TextBox 6"/>
          <p:cNvSpPr txBox="1"/>
          <p:nvPr/>
        </p:nvSpPr>
        <p:spPr>
          <a:xfrm>
            <a:off x="1500022" y="1774723"/>
            <a:ext cx="914400" cy="438582"/>
          </a:xfrm>
          <a:prstGeom prst="rect">
            <a:avLst/>
          </a:prstGeom>
          <a:noFill/>
        </p:spPr>
        <p:txBody>
          <a:bodyPr wrap="square" lIns="68580" tIns="34290" rIns="68580" bIns="34290" rtlCol="0">
            <a:spAutoFit/>
          </a:bodyPr>
          <a:lstStyle/>
          <a:p>
            <a:r>
              <a:rPr lang="en-SG" sz="2400" dirty="0" smtClean="0">
                <a:solidFill>
                  <a:srgbClr val="FFFFFF"/>
                </a:solidFill>
              </a:rPr>
              <a:t>A. 27</a:t>
            </a:r>
            <a:endParaRPr lang="en-US" sz="2400" dirty="0">
              <a:solidFill>
                <a:srgbClr val="FFFFFF"/>
              </a:solidFill>
            </a:endParaRPr>
          </a:p>
        </p:txBody>
      </p:sp>
      <p:sp>
        <p:nvSpPr>
          <p:cNvPr id="8" name="TextBox 7"/>
          <p:cNvSpPr txBox="1"/>
          <p:nvPr/>
        </p:nvSpPr>
        <p:spPr>
          <a:xfrm>
            <a:off x="2985922" y="1774723"/>
            <a:ext cx="914400" cy="438582"/>
          </a:xfrm>
          <a:prstGeom prst="rect">
            <a:avLst/>
          </a:prstGeom>
          <a:noFill/>
        </p:spPr>
        <p:txBody>
          <a:bodyPr wrap="square" lIns="68580" tIns="34290" rIns="68580" bIns="34290" rtlCol="0">
            <a:spAutoFit/>
          </a:bodyPr>
          <a:lstStyle/>
          <a:p>
            <a:r>
              <a:rPr lang="en-SG" sz="2400" dirty="0">
                <a:solidFill>
                  <a:srgbClr val="FFFFFF"/>
                </a:solidFill>
              </a:rPr>
              <a:t>B</a:t>
            </a:r>
            <a:r>
              <a:rPr lang="en-SG" sz="2400" dirty="0" smtClean="0">
                <a:solidFill>
                  <a:srgbClr val="FFFFFF"/>
                </a:solidFill>
              </a:rPr>
              <a:t>. </a:t>
            </a:r>
            <a:r>
              <a:rPr lang="en-SG" sz="2400" dirty="0">
                <a:solidFill>
                  <a:srgbClr val="FFFFFF"/>
                </a:solidFill>
              </a:rPr>
              <a:t>3</a:t>
            </a:r>
            <a:endParaRPr lang="en-US" sz="2400" dirty="0">
              <a:solidFill>
                <a:srgbClr val="FFFFFF"/>
              </a:solidFill>
            </a:endParaRPr>
          </a:p>
        </p:txBody>
      </p:sp>
      <p:sp>
        <p:nvSpPr>
          <p:cNvPr id="9" name="TextBox 8"/>
          <p:cNvSpPr txBox="1"/>
          <p:nvPr/>
        </p:nvSpPr>
        <p:spPr>
          <a:xfrm>
            <a:off x="4300372" y="1774723"/>
            <a:ext cx="914400" cy="438582"/>
          </a:xfrm>
          <a:prstGeom prst="rect">
            <a:avLst/>
          </a:prstGeom>
          <a:noFill/>
        </p:spPr>
        <p:txBody>
          <a:bodyPr wrap="square" lIns="68580" tIns="34290" rIns="68580" bIns="34290" rtlCol="0">
            <a:spAutoFit/>
          </a:bodyPr>
          <a:lstStyle/>
          <a:p>
            <a:r>
              <a:rPr lang="en-SG" sz="2400" dirty="0" smtClean="0">
                <a:solidFill>
                  <a:srgbClr val="FFFFFF"/>
                </a:solidFill>
              </a:rPr>
              <a:t>C. 25 </a:t>
            </a:r>
            <a:endParaRPr lang="en-US" sz="2400" dirty="0">
              <a:solidFill>
                <a:srgbClr val="FFFFFF"/>
              </a:solidFill>
            </a:endParaRPr>
          </a:p>
        </p:txBody>
      </p:sp>
      <p:sp>
        <p:nvSpPr>
          <p:cNvPr id="10" name="TextBox 9"/>
          <p:cNvSpPr txBox="1"/>
          <p:nvPr/>
        </p:nvSpPr>
        <p:spPr>
          <a:xfrm>
            <a:off x="5500522" y="1774723"/>
            <a:ext cx="1257300" cy="438582"/>
          </a:xfrm>
          <a:prstGeom prst="rect">
            <a:avLst/>
          </a:prstGeom>
          <a:noFill/>
        </p:spPr>
        <p:txBody>
          <a:bodyPr wrap="square" lIns="68580" tIns="34290" rIns="68580" bIns="34290" rtlCol="0">
            <a:spAutoFit/>
          </a:bodyPr>
          <a:lstStyle/>
          <a:p>
            <a:r>
              <a:rPr lang="en-SG" sz="2400" dirty="0">
                <a:solidFill>
                  <a:srgbClr val="FFFFFF"/>
                </a:solidFill>
              </a:rPr>
              <a:t>D</a:t>
            </a:r>
            <a:r>
              <a:rPr lang="en-SG" sz="2400" smtClean="0">
                <a:solidFill>
                  <a:srgbClr val="FFFFFF"/>
                </a:solidFill>
              </a:rPr>
              <a:t>. 24 </a:t>
            </a:r>
            <a:endParaRPr lang="en-US" sz="2400" dirty="0">
              <a:solidFill>
                <a:srgbClr val="FFFFFF"/>
              </a:solidFill>
            </a:endParaRPr>
          </a:p>
        </p:txBody>
      </p:sp>
      <p:sp>
        <p:nvSpPr>
          <p:cNvPr id="11" name="TextBox 10"/>
          <p:cNvSpPr txBox="1"/>
          <p:nvPr/>
        </p:nvSpPr>
        <p:spPr>
          <a:xfrm>
            <a:off x="871373" y="2339292"/>
            <a:ext cx="3829050" cy="392415"/>
          </a:xfrm>
          <a:prstGeom prst="rect">
            <a:avLst/>
          </a:prstGeom>
          <a:noFill/>
        </p:spPr>
        <p:txBody>
          <a:bodyPr wrap="square" lIns="68580" tIns="34290" rIns="68580" bIns="34290" rtlCol="0">
            <a:spAutoFit/>
          </a:bodyPr>
          <a:lstStyle/>
          <a:p>
            <a:r>
              <a:rPr lang="en-SG" sz="2100" b="1" dirty="0" err="1" smtClean="0">
                <a:solidFill>
                  <a:srgbClr val="FFFF00"/>
                </a:solidFill>
              </a:rPr>
              <a:t>Giải</a:t>
            </a:r>
            <a:endParaRPr lang="en-US" sz="2100" b="1" dirty="0">
              <a:solidFill>
                <a:srgbClr val="FFFF00"/>
              </a:solidFill>
            </a:endParaRPr>
          </a:p>
        </p:txBody>
      </p:sp>
      <mc:AlternateContent xmlns:mc="http://schemas.openxmlformats.org/markup-compatibility/2006" xmlns:a14="http://schemas.microsoft.com/office/drawing/2010/main">
        <mc:Choice Requires="a14">
          <p:sp>
            <p:nvSpPr>
              <p:cNvPr id="12" name="TextBox 11"/>
              <p:cNvSpPr txBox="1"/>
              <p:nvPr/>
            </p:nvSpPr>
            <p:spPr>
              <a:xfrm>
                <a:off x="985672" y="2569003"/>
                <a:ext cx="6057900" cy="694934"/>
              </a:xfrm>
              <a:prstGeom prst="rect">
                <a:avLst/>
              </a:prstGeom>
              <a:noFill/>
            </p:spPr>
            <p:txBody>
              <a:bodyPr wrap="square" lIns="68580" tIns="34290" rIns="68580" bIns="34290" rtlCol="0">
                <a:spAutoFit/>
              </a:bodyPr>
              <a:lstStyle/>
              <a:p>
                <a:r>
                  <a:rPr lang="en-SG" sz="2400">
                    <a:solidFill>
                      <a:srgbClr val="FFFF00"/>
                    </a:solidFill>
                  </a:rPr>
                  <a:t>5</a:t>
                </a:r>
                <a:r>
                  <a:rPr lang="en-SG" sz="2400" baseline="30000">
                    <a:solidFill>
                      <a:srgbClr val="FFFF00"/>
                    </a:solidFill>
                  </a:rPr>
                  <a:t>7</a:t>
                </a:r>
                <a:r>
                  <a:rPr lang="en-SG" sz="2400" dirty="0">
                    <a:solidFill>
                      <a:srgbClr val="FFFF00"/>
                    </a:solidFill>
                  </a:rPr>
                  <a:t>: 5</a:t>
                </a:r>
                <a:r>
                  <a:rPr lang="en-SG" sz="2400" baseline="30000" dirty="0">
                    <a:solidFill>
                      <a:srgbClr val="FFFF00"/>
                    </a:solidFill>
                  </a:rPr>
                  <a:t>5</a:t>
                </a:r>
                <a:r>
                  <a:rPr lang="en-SG" sz="2400" dirty="0">
                    <a:solidFill>
                      <a:srgbClr val="FFFF00"/>
                    </a:solidFill>
                  </a:rPr>
                  <a:t> – (–1 )</a:t>
                </a:r>
                <a:r>
                  <a:rPr lang="en-SG" sz="2400" baseline="30000" dirty="0">
                    <a:solidFill>
                      <a:srgbClr val="FFFF00"/>
                    </a:solidFill>
                  </a:rPr>
                  <a:t>2</a:t>
                </a:r>
                <a:r>
                  <a:rPr lang="en-SG" sz="2400" dirty="0">
                    <a:solidFill>
                      <a:srgbClr val="FFFF00"/>
                    </a:solidFill>
                  </a:rPr>
                  <a:t> </a:t>
                </a:r>
                <a:r>
                  <a:rPr lang="en-SG" sz="2400">
                    <a:solidFill>
                      <a:srgbClr val="FFFF00"/>
                    </a:solidFill>
                  </a:rPr>
                  <a:t>+ </a:t>
                </a:r>
                <a14:m>
                  <m:oMath xmlns:m="http://schemas.openxmlformats.org/officeDocument/2006/math">
                    <m:sSup>
                      <m:sSupPr>
                        <m:ctrlPr>
                          <a:rPr lang="en-SG" sz="2400" i="1">
                            <a:solidFill>
                              <a:srgbClr val="FFFF00"/>
                            </a:solidFill>
                            <a:latin typeface="Cambria Math" panose="02040503050406030204" pitchFamily="18" charset="0"/>
                          </a:rPr>
                        </m:ctrlPr>
                      </m:sSupPr>
                      <m:e>
                        <m:d>
                          <m:dPr>
                            <m:ctrlPr>
                              <a:rPr lang="en-SG" sz="2400" i="1">
                                <a:solidFill>
                                  <a:srgbClr val="FFFF00"/>
                                </a:solidFill>
                                <a:latin typeface="Cambria Math" panose="02040503050406030204" pitchFamily="18" charset="0"/>
                              </a:rPr>
                            </m:ctrlPr>
                          </m:dPr>
                          <m:e>
                            <m:f>
                              <m:fPr>
                                <m:ctrlPr>
                                  <a:rPr lang="en-SG" sz="2400" i="1">
                                    <a:solidFill>
                                      <a:srgbClr val="FFFF00"/>
                                    </a:solidFill>
                                    <a:latin typeface="Cambria Math" panose="02040503050406030204" pitchFamily="18" charset="0"/>
                                  </a:rPr>
                                </m:ctrlPr>
                              </m:fPr>
                              <m:num>
                                <m:r>
                                  <a:rPr lang="en-SG" sz="2400" i="1">
                                    <a:solidFill>
                                      <a:srgbClr val="FFFF00"/>
                                    </a:solidFill>
                                    <a:latin typeface="Cambria Math" panose="02040503050406030204" pitchFamily="18" charset="0"/>
                                  </a:rPr>
                                  <m:t>1</m:t>
                                </m:r>
                              </m:num>
                              <m:den>
                                <m:r>
                                  <a:rPr lang="en-SG" sz="2400" i="1">
                                    <a:solidFill>
                                      <a:srgbClr val="FFFF00"/>
                                    </a:solidFill>
                                    <a:latin typeface="Cambria Math" panose="02040503050406030204" pitchFamily="18" charset="0"/>
                                  </a:rPr>
                                  <m:t>2</m:t>
                                </m:r>
                              </m:den>
                            </m:f>
                          </m:e>
                        </m:d>
                      </m:e>
                      <m:sup>
                        <m:r>
                          <a:rPr lang="en-SG" sz="2400" i="1">
                            <a:solidFill>
                              <a:srgbClr val="FFFF00"/>
                            </a:solidFill>
                            <a:latin typeface="Cambria Math" panose="02040503050406030204" pitchFamily="18" charset="0"/>
                          </a:rPr>
                          <m:t>0</m:t>
                        </m:r>
                      </m:sup>
                    </m:sSup>
                  </m:oMath>
                </a14:m>
                <a:endParaRPr lang="en-SG" sz="2400" baseline="30000" dirty="0" smtClean="0">
                  <a:solidFill>
                    <a:srgbClr val="FFFFFF"/>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85672" y="2569003"/>
                <a:ext cx="6057900" cy="694934"/>
              </a:xfrm>
              <a:prstGeom prst="rect">
                <a:avLst/>
              </a:prstGeom>
              <a:blipFill rotWithShape="0">
                <a:blip r:embed="rId6"/>
                <a:stretch>
                  <a:fillRect l="-2014" b="-9649"/>
                </a:stretch>
              </a:blipFill>
            </p:spPr>
            <p:txBody>
              <a:bodyPr/>
              <a:lstStyle/>
              <a:p>
                <a:r>
                  <a:rPr lang="en-US">
                    <a:noFill/>
                  </a:rPr>
                  <a:t> </a:t>
                </a:r>
              </a:p>
            </p:txBody>
          </p:sp>
        </mc:Fallback>
      </mc:AlternateContent>
      <p:sp>
        <p:nvSpPr>
          <p:cNvPr id="13" name="TextBox 12"/>
          <p:cNvSpPr txBox="1"/>
          <p:nvPr/>
        </p:nvSpPr>
        <p:spPr>
          <a:xfrm>
            <a:off x="1042821" y="3238567"/>
            <a:ext cx="2216541" cy="438582"/>
          </a:xfrm>
          <a:prstGeom prst="rect">
            <a:avLst/>
          </a:prstGeom>
          <a:noFill/>
        </p:spPr>
        <p:txBody>
          <a:bodyPr wrap="square" lIns="68580" tIns="34290" rIns="68580" bIns="34290" rtlCol="0">
            <a:spAutoFit/>
          </a:bodyPr>
          <a:lstStyle/>
          <a:p>
            <a:r>
              <a:rPr lang="en-SG" sz="2400" dirty="0" smtClean="0">
                <a:solidFill>
                  <a:srgbClr val="FFFFFF"/>
                </a:solidFill>
              </a:rPr>
              <a:t>= 5</a:t>
            </a:r>
            <a:r>
              <a:rPr lang="en-SG" sz="2400" baseline="30000" dirty="0" smtClean="0">
                <a:solidFill>
                  <a:srgbClr val="FFFFFF"/>
                </a:solidFill>
              </a:rPr>
              <a:t>2</a:t>
            </a:r>
            <a:r>
              <a:rPr lang="en-SG" sz="2400" dirty="0" smtClean="0">
                <a:solidFill>
                  <a:srgbClr val="FFFFFF"/>
                </a:solidFill>
              </a:rPr>
              <a:t> – 1 +1 = 25</a:t>
            </a:r>
            <a:endParaRPr lang="en-US" sz="2400" dirty="0">
              <a:solidFill>
                <a:srgbClr val="FFFFFF"/>
              </a:solidFill>
            </a:endParaRPr>
          </a:p>
        </p:txBody>
      </p:sp>
      <p:pic>
        <p:nvPicPr>
          <p:cNvPr id="14" name="Picture 13">
            <a:extLst>
              <a:ext uri="{FF2B5EF4-FFF2-40B4-BE49-F238E27FC236}">
                <a16:creationId xmlns="" xmlns:a16="http://schemas.microsoft.com/office/drawing/2014/main" id="{C01903B9-10A6-3144-B820-B5CBCBCEBCE4}"/>
              </a:ext>
            </a:extLst>
          </p:cNvPr>
          <p:cNvPicPr>
            <a:picLocks noChangeAspect="1"/>
          </p:cNvPicPr>
          <p:nvPr/>
        </p:nvPicPr>
        <p:blipFill>
          <a:blip r:embed="rId7"/>
          <a:stretch>
            <a:fillRect/>
          </a:stretch>
        </p:blipFill>
        <p:spPr>
          <a:xfrm>
            <a:off x="8992112" y="514850"/>
            <a:ext cx="2921652" cy="2970800"/>
          </a:xfrm>
          <a:prstGeom prst="rect">
            <a:avLst/>
          </a:prstGeom>
        </p:spPr>
      </p:pic>
      <p:sp>
        <p:nvSpPr>
          <p:cNvPr id="25" name="Oval 24">
            <a:extLst>
              <a:ext uri="{FF2B5EF4-FFF2-40B4-BE49-F238E27FC236}">
                <a16:creationId xmlns="" xmlns:a16="http://schemas.microsoft.com/office/drawing/2014/main" id="{DE27D847-6E13-9E45-B2E3-869D83DC8771}"/>
              </a:ext>
            </a:extLst>
          </p:cNvPr>
          <p:cNvSpPr/>
          <p:nvPr/>
        </p:nvSpPr>
        <p:spPr>
          <a:xfrm>
            <a:off x="9303827" y="1031781"/>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10</a:t>
            </a:r>
          </a:p>
        </p:txBody>
      </p:sp>
      <p:sp>
        <p:nvSpPr>
          <p:cNvPr id="26" name="Oval 25">
            <a:extLst>
              <a:ext uri="{FF2B5EF4-FFF2-40B4-BE49-F238E27FC236}">
                <a16:creationId xmlns="" xmlns:a16="http://schemas.microsoft.com/office/drawing/2014/main" id="{EB6CB163-AEFF-A745-A016-6B20D6EDAB38}"/>
              </a:ext>
            </a:extLst>
          </p:cNvPr>
          <p:cNvSpPr/>
          <p:nvPr/>
        </p:nvSpPr>
        <p:spPr>
          <a:xfrm>
            <a:off x="9303827" y="1012453"/>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09</a:t>
            </a:r>
          </a:p>
        </p:txBody>
      </p:sp>
      <p:sp>
        <p:nvSpPr>
          <p:cNvPr id="27" name="Oval 26">
            <a:extLst>
              <a:ext uri="{FF2B5EF4-FFF2-40B4-BE49-F238E27FC236}">
                <a16:creationId xmlns="" xmlns:a16="http://schemas.microsoft.com/office/drawing/2014/main" id="{1004A047-897F-C540-A863-CD46FA6C7A9C}"/>
              </a:ext>
            </a:extLst>
          </p:cNvPr>
          <p:cNvSpPr/>
          <p:nvPr/>
        </p:nvSpPr>
        <p:spPr>
          <a:xfrm>
            <a:off x="9301170" y="1048482"/>
            <a:ext cx="2319046"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08</a:t>
            </a:r>
          </a:p>
        </p:txBody>
      </p:sp>
      <p:sp>
        <p:nvSpPr>
          <p:cNvPr id="28" name="Oval 27">
            <a:extLst>
              <a:ext uri="{FF2B5EF4-FFF2-40B4-BE49-F238E27FC236}">
                <a16:creationId xmlns="" xmlns:a16="http://schemas.microsoft.com/office/drawing/2014/main" id="{066028A6-5F59-C44F-AE9F-3E05A01F638C}"/>
              </a:ext>
            </a:extLst>
          </p:cNvPr>
          <p:cNvSpPr/>
          <p:nvPr/>
        </p:nvSpPr>
        <p:spPr>
          <a:xfrm>
            <a:off x="9311576" y="1031781"/>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07</a:t>
            </a:r>
          </a:p>
        </p:txBody>
      </p:sp>
      <p:sp>
        <p:nvSpPr>
          <p:cNvPr id="29" name="Oval 28">
            <a:extLst>
              <a:ext uri="{FF2B5EF4-FFF2-40B4-BE49-F238E27FC236}">
                <a16:creationId xmlns="" xmlns:a16="http://schemas.microsoft.com/office/drawing/2014/main" id="{FAD1AAFE-CF75-2843-94CB-AE43DE780B7A}"/>
              </a:ext>
            </a:extLst>
          </p:cNvPr>
          <p:cNvSpPr/>
          <p:nvPr/>
        </p:nvSpPr>
        <p:spPr>
          <a:xfrm>
            <a:off x="9287197" y="1026467"/>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06</a:t>
            </a:r>
          </a:p>
        </p:txBody>
      </p:sp>
      <p:sp>
        <p:nvSpPr>
          <p:cNvPr id="30" name="Oval 29">
            <a:extLst>
              <a:ext uri="{FF2B5EF4-FFF2-40B4-BE49-F238E27FC236}">
                <a16:creationId xmlns="" xmlns:a16="http://schemas.microsoft.com/office/drawing/2014/main" id="{F5882DB0-0E67-714E-B690-06F117BC11A6}"/>
              </a:ext>
            </a:extLst>
          </p:cNvPr>
          <p:cNvSpPr/>
          <p:nvPr/>
        </p:nvSpPr>
        <p:spPr>
          <a:xfrm>
            <a:off x="9285525" y="1043168"/>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05</a:t>
            </a:r>
          </a:p>
        </p:txBody>
      </p:sp>
      <p:sp>
        <p:nvSpPr>
          <p:cNvPr id="31" name="Oval 30">
            <a:extLst>
              <a:ext uri="{FF2B5EF4-FFF2-40B4-BE49-F238E27FC236}">
                <a16:creationId xmlns="" xmlns:a16="http://schemas.microsoft.com/office/drawing/2014/main" id="{27A77AFF-BED6-D74B-A61A-C386D7D14D69}"/>
              </a:ext>
            </a:extLst>
          </p:cNvPr>
          <p:cNvSpPr/>
          <p:nvPr/>
        </p:nvSpPr>
        <p:spPr>
          <a:xfrm>
            <a:off x="9285525" y="1031781"/>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04</a:t>
            </a:r>
          </a:p>
        </p:txBody>
      </p:sp>
      <p:sp>
        <p:nvSpPr>
          <p:cNvPr id="32" name="Oval 31">
            <a:extLst>
              <a:ext uri="{FF2B5EF4-FFF2-40B4-BE49-F238E27FC236}">
                <a16:creationId xmlns="" xmlns:a16="http://schemas.microsoft.com/office/drawing/2014/main" id="{BB679E35-6FB9-0843-8930-CB988255C35B}"/>
              </a:ext>
            </a:extLst>
          </p:cNvPr>
          <p:cNvSpPr/>
          <p:nvPr/>
        </p:nvSpPr>
        <p:spPr>
          <a:xfrm>
            <a:off x="9287154" y="1058756"/>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03</a:t>
            </a:r>
          </a:p>
        </p:txBody>
      </p:sp>
      <p:sp>
        <p:nvSpPr>
          <p:cNvPr id="33" name="Oval 32">
            <a:extLst>
              <a:ext uri="{FF2B5EF4-FFF2-40B4-BE49-F238E27FC236}">
                <a16:creationId xmlns="" xmlns:a16="http://schemas.microsoft.com/office/drawing/2014/main" id="{3992E225-977A-A747-A2BA-97A4F9DD7FD0}"/>
              </a:ext>
            </a:extLst>
          </p:cNvPr>
          <p:cNvSpPr/>
          <p:nvPr/>
        </p:nvSpPr>
        <p:spPr>
          <a:xfrm>
            <a:off x="9298777" y="1058756"/>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02</a:t>
            </a:r>
          </a:p>
        </p:txBody>
      </p:sp>
      <p:sp>
        <p:nvSpPr>
          <p:cNvPr id="34" name="Oval 33">
            <a:extLst>
              <a:ext uri="{FF2B5EF4-FFF2-40B4-BE49-F238E27FC236}">
                <a16:creationId xmlns="" xmlns:a16="http://schemas.microsoft.com/office/drawing/2014/main" id="{A1B8E92C-EC55-234F-A6D5-2576C2693A1F}"/>
              </a:ext>
            </a:extLst>
          </p:cNvPr>
          <p:cNvSpPr/>
          <p:nvPr/>
        </p:nvSpPr>
        <p:spPr>
          <a:xfrm>
            <a:off x="9312854" y="1053442"/>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01</a:t>
            </a:r>
          </a:p>
        </p:txBody>
      </p:sp>
      <p:sp>
        <p:nvSpPr>
          <p:cNvPr id="35" name="Oval 34">
            <a:extLst>
              <a:ext uri="{FF2B5EF4-FFF2-40B4-BE49-F238E27FC236}">
                <a16:creationId xmlns="" xmlns:a16="http://schemas.microsoft.com/office/drawing/2014/main" id="{E3D3F907-9063-DB4F-9263-3D5BFFB29003}"/>
              </a:ext>
            </a:extLst>
          </p:cNvPr>
          <p:cNvSpPr/>
          <p:nvPr/>
        </p:nvSpPr>
        <p:spPr>
          <a:xfrm>
            <a:off x="9318051" y="1030992"/>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00</a:t>
            </a:r>
          </a:p>
        </p:txBody>
      </p:sp>
      <p:sp>
        <p:nvSpPr>
          <p:cNvPr id="36" name="TextBox 35"/>
          <p:cNvSpPr txBox="1"/>
          <p:nvPr/>
        </p:nvSpPr>
        <p:spPr>
          <a:xfrm>
            <a:off x="1046029" y="3767121"/>
            <a:ext cx="5128527" cy="438582"/>
          </a:xfrm>
          <a:prstGeom prst="rect">
            <a:avLst/>
          </a:prstGeom>
          <a:noFill/>
        </p:spPr>
        <p:txBody>
          <a:bodyPr wrap="square" lIns="68580" tIns="34290" rIns="68580" bIns="34290" rtlCol="0">
            <a:spAutoFit/>
          </a:bodyPr>
          <a:lstStyle/>
          <a:p>
            <a:r>
              <a:rPr lang="en-SG" sz="2400" dirty="0" err="1" smtClean="0">
                <a:solidFill>
                  <a:srgbClr val="FFFF00"/>
                </a:solidFill>
              </a:rPr>
              <a:t>Những</a:t>
            </a:r>
            <a:r>
              <a:rPr lang="en-SG" sz="2400" dirty="0" smtClean="0">
                <a:solidFill>
                  <a:srgbClr val="FFFF00"/>
                </a:solidFill>
              </a:rPr>
              <a:t> </a:t>
            </a:r>
            <a:r>
              <a:rPr lang="en-SG" sz="2400" dirty="0" err="1" smtClean="0">
                <a:solidFill>
                  <a:srgbClr val="FFFF00"/>
                </a:solidFill>
              </a:rPr>
              <a:t>lỗi</a:t>
            </a:r>
            <a:r>
              <a:rPr lang="en-SG" sz="2400" dirty="0" smtClean="0">
                <a:solidFill>
                  <a:srgbClr val="FFFF00"/>
                </a:solidFill>
              </a:rPr>
              <a:t> </a:t>
            </a:r>
            <a:r>
              <a:rPr lang="en-SG" sz="2400" err="1" smtClean="0">
                <a:solidFill>
                  <a:srgbClr val="FFFF00"/>
                </a:solidFill>
              </a:rPr>
              <a:t>sai</a:t>
            </a:r>
            <a:r>
              <a:rPr lang="en-SG" sz="2400" smtClean="0">
                <a:solidFill>
                  <a:srgbClr val="FFFF00"/>
                </a:solidFill>
              </a:rPr>
              <a:t> học sinh </a:t>
            </a:r>
            <a:r>
              <a:rPr lang="en-SG" sz="2400" dirty="0" err="1" smtClean="0">
                <a:solidFill>
                  <a:srgbClr val="FFFF00"/>
                </a:solidFill>
              </a:rPr>
              <a:t>thường</a:t>
            </a:r>
            <a:r>
              <a:rPr lang="en-SG" sz="2400" dirty="0" smtClean="0">
                <a:solidFill>
                  <a:srgbClr val="FFFF00"/>
                </a:solidFill>
              </a:rPr>
              <a:t> </a:t>
            </a:r>
            <a:r>
              <a:rPr lang="en-SG" sz="2400" dirty="0" err="1" smtClean="0">
                <a:solidFill>
                  <a:srgbClr val="FFFF00"/>
                </a:solidFill>
              </a:rPr>
              <a:t>gặp</a:t>
            </a:r>
            <a:r>
              <a:rPr lang="en-SG" sz="2400" dirty="0" smtClean="0">
                <a:solidFill>
                  <a:srgbClr val="FFFF00"/>
                </a:solidFill>
              </a:rPr>
              <a:t>:</a:t>
            </a:r>
          </a:p>
        </p:txBody>
      </p:sp>
      <mc:AlternateContent xmlns:mc="http://schemas.openxmlformats.org/markup-compatibility/2006" xmlns:a14="http://schemas.microsoft.com/office/drawing/2010/main">
        <mc:Choice Requires="a14">
          <p:sp>
            <p:nvSpPr>
              <p:cNvPr id="37" name="TextBox 36"/>
              <p:cNvSpPr txBox="1"/>
              <p:nvPr/>
            </p:nvSpPr>
            <p:spPr>
              <a:xfrm>
                <a:off x="1760344" y="4218932"/>
                <a:ext cx="3829050" cy="677621"/>
              </a:xfrm>
              <a:prstGeom prst="rect">
                <a:avLst/>
              </a:prstGeom>
              <a:noFill/>
            </p:spPr>
            <p:txBody>
              <a:bodyPr wrap="square" lIns="68580" tIns="34290" rIns="68580" bIns="34290" rtlCol="0">
                <a:spAutoFit/>
              </a:bodyPr>
              <a:lstStyle/>
              <a:p>
                <a:r>
                  <a:rPr lang="en-SG" sz="2800" smtClean="0">
                    <a:solidFill>
                      <a:srgbClr val="FFFFFF"/>
                    </a:solidFill>
                  </a:rPr>
                  <a:t>(</a:t>
                </a:r>
                <a14:m>
                  <m:oMath xmlns:m="http://schemas.openxmlformats.org/officeDocument/2006/math">
                    <m:f>
                      <m:fPr>
                        <m:ctrlPr>
                          <a:rPr lang="en-SG" sz="2800" i="1" smtClean="0">
                            <a:solidFill>
                              <a:srgbClr val="FFFFFF"/>
                            </a:solidFill>
                            <a:latin typeface="Cambria Math" panose="02040503050406030204" pitchFamily="18" charset="0"/>
                          </a:rPr>
                        </m:ctrlPr>
                      </m:fPr>
                      <m:num>
                        <m:r>
                          <a:rPr lang="en-SG" sz="2800" b="0" i="1" smtClean="0">
                            <a:solidFill>
                              <a:srgbClr val="FFFFFF"/>
                            </a:solidFill>
                            <a:latin typeface="Cambria Math" panose="02040503050406030204" pitchFamily="18" charset="0"/>
                          </a:rPr>
                          <m:t>1</m:t>
                        </m:r>
                      </m:num>
                      <m:den>
                        <m:r>
                          <a:rPr lang="en-SG" sz="2800" b="0" i="1" smtClean="0">
                            <a:solidFill>
                              <a:srgbClr val="FFFFFF"/>
                            </a:solidFill>
                            <a:latin typeface="Cambria Math" panose="02040503050406030204" pitchFamily="18" charset="0"/>
                          </a:rPr>
                          <m:t>2</m:t>
                        </m:r>
                      </m:den>
                    </m:f>
                  </m:oMath>
                </a14:m>
                <a:r>
                  <a:rPr lang="en-SG" sz="2800" smtClean="0">
                    <a:solidFill>
                      <a:srgbClr val="FFFFFF"/>
                    </a:solidFill>
                  </a:rPr>
                  <a:t>)</a:t>
                </a:r>
                <a:r>
                  <a:rPr lang="en-SG" sz="2800" baseline="30000" smtClean="0">
                    <a:solidFill>
                      <a:srgbClr val="FFFFFF"/>
                    </a:solidFill>
                  </a:rPr>
                  <a:t>0</a:t>
                </a:r>
                <a:r>
                  <a:rPr lang="en-SG" sz="2800" smtClean="0">
                    <a:solidFill>
                      <a:srgbClr val="FFFFFF"/>
                    </a:solidFill>
                  </a:rPr>
                  <a:t> </a:t>
                </a:r>
                <a:r>
                  <a:rPr lang="en-SG" sz="2800" dirty="0" smtClean="0">
                    <a:solidFill>
                      <a:srgbClr val="FFFFFF"/>
                    </a:solidFill>
                  </a:rPr>
                  <a:t>= 0</a:t>
                </a:r>
                <a:r>
                  <a:rPr lang="en-SG" sz="2800" smtClean="0">
                    <a:solidFill>
                      <a:srgbClr val="FFFFFF"/>
                    </a:solidFill>
                  </a:rPr>
                  <a:t>; (</a:t>
                </a:r>
                <a14:m>
                  <m:oMath xmlns:m="http://schemas.openxmlformats.org/officeDocument/2006/math">
                    <m:f>
                      <m:fPr>
                        <m:ctrlPr>
                          <a:rPr lang="en-SG" sz="2800" i="1" smtClean="0">
                            <a:solidFill>
                              <a:srgbClr val="FFFFFF"/>
                            </a:solidFill>
                            <a:latin typeface="Cambria Math" panose="02040503050406030204" pitchFamily="18" charset="0"/>
                          </a:rPr>
                        </m:ctrlPr>
                      </m:fPr>
                      <m:num>
                        <m:r>
                          <a:rPr lang="en-SG" sz="2800" b="0" i="1" smtClean="0">
                            <a:solidFill>
                              <a:srgbClr val="FFFFFF"/>
                            </a:solidFill>
                            <a:latin typeface="Cambria Math" panose="02040503050406030204" pitchFamily="18" charset="0"/>
                          </a:rPr>
                          <m:t>1</m:t>
                        </m:r>
                      </m:num>
                      <m:den>
                        <m:r>
                          <a:rPr lang="en-SG" sz="2800" b="0" i="1" smtClean="0">
                            <a:solidFill>
                              <a:srgbClr val="FFFFFF"/>
                            </a:solidFill>
                            <a:latin typeface="Cambria Math" panose="02040503050406030204" pitchFamily="18" charset="0"/>
                          </a:rPr>
                          <m:t>2</m:t>
                        </m:r>
                      </m:den>
                    </m:f>
                  </m:oMath>
                </a14:m>
                <a:r>
                  <a:rPr lang="en-SG" sz="2800" smtClean="0">
                    <a:solidFill>
                      <a:srgbClr val="FFFFFF"/>
                    </a:solidFill>
                  </a:rPr>
                  <a:t>)</a:t>
                </a:r>
                <a:r>
                  <a:rPr lang="en-SG" sz="2800" baseline="30000" smtClean="0">
                    <a:solidFill>
                      <a:srgbClr val="FFFFFF"/>
                    </a:solidFill>
                  </a:rPr>
                  <a:t>0</a:t>
                </a:r>
                <a:r>
                  <a:rPr lang="en-SG" sz="2800" smtClean="0">
                    <a:solidFill>
                      <a:srgbClr val="FFFFFF"/>
                    </a:solidFill>
                  </a:rPr>
                  <a:t> = </a:t>
                </a:r>
                <a14:m>
                  <m:oMath xmlns:m="http://schemas.openxmlformats.org/officeDocument/2006/math">
                    <m:f>
                      <m:fPr>
                        <m:ctrlPr>
                          <a:rPr lang="en-SG" sz="2800" i="1" smtClean="0">
                            <a:solidFill>
                              <a:srgbClr val="FFFFFF"/>
                            </a:solidFill>
                            <a:latin typeface="Cambria Math" panose="02040503050406030204" pitchFamily="18" charset="0"/>
                          </a:rPr>
                        </m:ctrlPr>
                      </m:fPr>
                      <m:num>
                        <m:r>
                          <a:rPr lang="en-SG" sz="2800" b="0" i="1" smtClean="0">
                            <a:solidFill>
                              <a:srgbClr val="FFFFFF"/>
                            </a:solidFill>
                            <a:latin typeface="Cambria Math" panose="02040503050406030204" pitchFamily="18" charset="0"/>
                          </a:rPr>
                          <m:t>1</m:t>
                        </m:r>
                      </m:num>
                      <m:den>
                        <m:r>
                          <a:rPr lang="en-SG" sz="2800" b="0" i="1" smtClean="0">
                            <a:solidFill>
                              <a:srgbClr val="FFFFFF"/>
                            </a:solidFill>
                            <a:latin typeface="Cambria Math" panose="02040503050406030204" pitchFamily="18" charset="0"/>
                          </a:rPr>
                          <m:t>2</m:t>
                        </m:r>
                      </m:den>
                    </m:f>
                  </m:oMath>
                </a14:m>
                <a:endParaRPr lang="en-SG" sz="2800" baseline="30000" dirty="0" smtClean="0">
                  <a:solidFill>
                    <a:srgbClr val="FFFFFF"/>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760344" y="4218932"/>
                <a:ext cx="3829050" cy="677621"/>
              </a:xfrm>
              <a:prstGeom prst="rect">
                <a:avLst/>
              </a:prstGeom>
              <a:blipFill rotWithShape="0">
                <a:blip r:embed="rId8"/>
                <a:stretch>
                  <a:fillRect l="-3822" b="-14414"/>
                </a:stretch>
              </a:blipFill>
            </p:spPr>
            <p:txBody>
              <a:bodyPr/>
              <a:lstStyle/>
              <a:p>
                <a:r>
                  <a:rPr lang="en-US">
                    <a:noFill/>
                  </a:rPr>
                  <a:t> </a:t>
                </a:r>
              </a:p>
            </p:txBody>
          </p:sp>
        </mc:Fallback>
      </mc:AlternateContent>
      <p:sp>
        <p:nvSpPr>
          <p:cNvPr id="38" name="TextBox 37"/>
          <p:cNvSpPr txBox="1"/>
          <p:nvPr/>
        </p:nvSpPr>
        <p:spPr>
          <a:xfrm>
            <a:off x="1737194" y="4789843"/>
            <a:ext cx="1409319" cy="438582"/>
          </a:xfrm>
          <a:prstGeom prst="rect">
            <a:avLst/>
          </a:prstGeom>
          <a:noFill/>
        </p:spPr>
        <p:txBody>
          <a:bodyPr wrap="square" lIns="68580" tIns="34290" rIns="68580" bIns="34290" rtlCol="0">
            <a:spAutoFit/>
          </a:bodyPr>
          <a:lstStyle/>
          <a:p>
            <a:r>
              <a:rPr lang="en-SG" sz="2400" dirty="0" smtClean="0">
                <a:solidFill>
                  <a:srgbClr val="FFFFFF"/>
                </a:solidFill>
              </a:rPr>
              <a:t>-(-1)</a:t>
            </a:r>
            <a:r>
              <a:rPr lang="en-SG" sz="2400" baseline="30000" dirty="0" smtClean="0">
                <a:solidFill>
                  <a:srgbClr val="FFFFFF"/>
                </a:solidFill>
              </a:rPr>
              <a:t>2</a:t>
            </a:r>
            <a:r>
              <a:rPr lang="en-SG" sz="2400" dirty="0" smtClean="0">
                <a:solidFill>
                  <a:srgbClr val="FFFFFF"/>
                </a:solidFill>
              </a:rPr>
              <a:t> = 1</a:t>
            </a:r>
            <a:endParaRPr lang="en-SG" sz="2400" baseline="30000" dirty="0" smtClean="0">
              <a:solidFill>
                <a:srgbClr val="FFFFFF"/>
              </a:solidFill>
            </a:endParaRPr>
          </a:p>
        </p:txBody>
      </p:sp>
      <p:sp>
        <p:nvSpPr>
          <p:cNvPr id="39" name="TextBox 38"/>
          <p:cNvSpPr txBox="1"/>
          <p:nvPr/>
        </p:nvSpPr>
        <p:spPr>
          <a:xfrm>
            <a:off x="1819386" y="5334668"/>
            <a:ext cx="1858759" cy="438582"/>
          </a:xfrm>
          <a:prstGeom prst="rect">
            <a:avLst/>
          </a:prstGeom>
          <a:noFill/>
        </p:spPr>
        <p:txBody>
          <a:bodyPr wrap="square" lIns="68580" tIns="34290" rIns="68580" bIns="34290" rtlCol="0">
            <a:spAutoFit/>
          </a:bodyPr>
          <a:lstStyle/>
          <a:p>
            <a:r>
              <a:rPr lang="en-SG" sz="2400" dirty="0" smtClean="0">
                <a:solidFill>
                  <a:srgbClr val="FFFFFF"/>
                </a:solidFill>
              </a:rPr>
              <a:t>5</a:t>
            </a:r>
            <a:r>
              <a:rPr lang="en-SG" sz="2400" baseline="30000" dirty="0" smtClean="0">
                <a:solidFill>
                  <a:srgbClr val="FFFFFF"/>
                </a:solidFill>
              </a:rPr>
              <a:t>7</a:t>
            </a:r>
            <a:r>
              <a:rPr lang="en-SG" sz="2400" dirty="0" smtClean="0">
                <a:solidFill>
                  <a:srgbClr val="FFFFFF"/>
                </a:solidFill>
              </a:rPr>
              <a:t> : 5</a:t>
            </a:r>
            <a:r>
              <a:rPr lang="en-SG" sz="2400" baseline="30000" dirty="0" smtClean="0">
                <a:solidFill>
                  <a:srgbClr val="FFFFFF"/>
                </a:solidFill>
              </a:rPr>
              <a:t>5</a:t>
            </a:r>
            <a:r>
              <a:rPr lang="en-SG" sz="2400" dirty="0" smtClean="0">
                <a:solidFill>
                  <a:srgbClr val="FFFFFF"/>
                </a:solidFill>
              </a:rPr>
              <a:t> = 1</a:t>
            </a:r>
            <a:r>
              <a:rPr lang="en-SG" sz="2400" baseline="30000" dirty="0" smtClean="0">
                <a:solidFill>
                  <a:srgbClr val="FFFFFF"/>
                </a:solidFill>
              </a:rPr>
              <a:t>2</a:t>
            </a:r>
          </a:p>
        </p:txBody>
      </p:sp>
      <p:sp>
        <p:nvSpPr>
          <p:cNvPr id="40" name="Rounded Rectangle 39"/>
          <p:cNvSpPr/>
          <p:nvPr/>
        </p:nvSpPr>
        <p:spPr>
          <a:xfrm>
            <a:off x="5996813" y="564802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41" name="Rounded Rectangle 40"/>
          <p:cNvSpPr/>
          <p:nvPr/>
        </p:nvSpPr>
        <p:spPr>
          <a:xfrm>
            <a:off x="6932371" y="564802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42" name="Rounded Rectangle 41"/>
          <p:cNvSpPr/>
          <p:nvPr/>
        </p:nvSpPr>
        <p:spPr>
          <a:xfrm>
            <a:off x="7883043" y="564802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43" name="Rounded Rectangle 42"/>
          <p:cNvSpPr/>
          <p:nvPr/>
        </p:nvSpPr>
        <p:spPr>
          <a:xfrm>
            <a:off x="8833715" y="564802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44" name="Rounded Rectangle 43"/>
          <p:cNvSpPr/>
          <p:nvPr/>
        </p:nvSpPr>
        <p:spPr>
          <a:xfrm>
            <a:off x="9769273" y="564802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45" name="Rounded Rectangle 44"/>
          <p:cNvSpPr/>
          <p:nvPr/>
        </p:nvSpPr>
        <p:spPr>
          <a:xfrm>
            <a:off x="10713975" y="5642435"/>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3" name="Rounded Rectangle 2"/>
          <p:cNvSpPr/>
          <p:nvPr/>
        </p:nvSpPr>
        <p:spPr>
          <a:xfrm>
            <a:off x="5989256" y="5640285"/>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T</a:t>
            </a:r>
            <a:endParaRPr lang="en-US" sz="4800">
              <a:solidFill>
                <a:srgbClr val="FF0000"/>
              </a:solidFill>
            </a:endParaRPr>
          </a:p>
        </p:txBody>
      </p:sp>
    </p:spTree>
    <p:extLst>
      <p:ext uri="{BB962C8B-B14F-4D97-AF65-F5344CB8AC3E}">
        <p14:creationId xmlns:p14="http://schemas.microsoft.com/office/powerpoint/2010/main" val="32152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hetgio.wav"/>
                                        </p:tgtEl>
                                      </p:cMediaNode>
                                    </p:audio>
                                  </p:sub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strVal val="#ppt_w*0.05"/>
                                          </p:val>
                                        </p:tav>
                                        <p:tav tm="100000">
                                          <p:val>
                                            <p:strVal val="#ppt_w"/>
                                          </p:val>
                                        </p:tav>
                                      </p:tavLst>
                                    </p:anim>
                                    <p:anim calcmode="lin" valueType="num">
                                      <p:cBhvr>
                                        <p:cTn id="42" dur="500" fill="hold"/>
                                        <p:tgtEl>
                                          <p:spTgt spid="4"/>
                                        </p:tgtEl>
                                        <p:attrNameLst>
                                          <p:attrName>ppt_h</p:attrName>
                                        </p:attrNameLst>
                                      </p:cBhvr>
                                      <p:tavLst>
                                        <p:tav tm="0">
                                          <p:val>
                                            <p:strVal val="#ppt_h"/>
                                          </p:val>
                                        </p:tav>
                                        <p:tav tm="100000">
                                          <p:val>
                                            <p:strVal val="#ppt_h"/>
                                          </p:val>
                                        </p:tav>
                                      </p:tavLst>
                                    </p:anim>
                                    <p:anim calcmode="lin" valueType="num">
                                      <p:cBhvr>
                                        <p:cTn id="43" dur="500" fill="hold"/>
                                        <p:tgtEl>
                                          <p:spTgt spid="4"/>
                                        </p:tgtEl>
                                        <p:attrNameLst>
                                          <p:attrName>ppt_x</p:attrName>
                                        </p:attrNameLst>
                                      </p:cBhvr>
                                      <p:tavLst>
                                        <p:tav tm="0">
                                          <p:val>
                                            <p:strVal val="#ppt_x-.2"/>
                                          </p:val>
                                        </p:tav>
                                        <p:tav tm="100000">
                                          <p:val>
                                            <p:strVal val="#ppt_x"/>
                                          </p:val>
                                        </p:tav>
                                      </p:tavLst>
                                    </p:anim>
                                    <p:anim calcmode="lin" valueType="num">
                                      <p:cBhvr>
                                        <p:cTn id="44" dur="500" fill="hold"/>
                                        <p:tgtEl>
                                          <p:spTgt spid="4"/>
                                        </p:tgtEl>
                                        <p:attrNameLst>
                                          <p:attrName>ppt_y</p:attrName>
                                        </p:attrNameLst>
                                      </p:cBhvr>
                                      <p:tavLst>
                                        <p:tav tm="0">
                                          <p:val>
                                            <p:strVal val="#ppt_y"/>
                                          </p:val>
                                        </p:tav>
                                        <p:tav tm="100000">
                                          <p:val>
                                            <p:strVal val="#ppt_y"/>
                                          </p:val>
                                        </p:tav>
                                      </p:tavLst>
                                    </p:anim>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ox(in)">
                                      <p:cBhvr>
                                        <p:cTn id="50" dur="500"/>
                                        <p:tgtEl>
                                          <p:spTgt spid="11"/>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ox(in)">
                                      <p:cBhvr>
                                        <p:cTn id="53" dur="500"/>
                                        <p:tgtEl>
                                          <p:spTgt spid="12"/>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ox(in)">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ox(in)">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box(in)">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box(in)">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box(in)">
                                      <p:cBhvr>
                                        <p:cTn id="76" dur="5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p:bldP spid="13"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39"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4131" y="366656"/>
            <a:ext cx="2519601" cy="700192"/>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SG" sz="4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CÂU </a:t>
            </a:r>
            <a:r>
              <a:rPr lang="en-SG" sz="41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HỎI 2 </a:t>
            </a:r>
            <a:endParaRPr lang="en-US" sz="4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705705" y="1166756"/>
            <a:ext cx="10832174" cy="1731243"/>
          </a:xfrm>
          <a:prstGeom prst="rect">
            <a:avLst/>
          </a:prstGeom>
          <a:noFill/>
        </p:spPr>
        <p:txBody>
          <a:bodyPr wrap="square" lIns="68580" tIns="34290" rIns="68580" bIns="34290" rtlCol="0">
            <a:spAutoFit/>
          </a:bodyPr>
          <a:lstStyle/>
          <a:p>
            <a:pPr algn="just">
              <a:lnSpc>
                <a:spcPct val="150000"/>
              </a:lnSpc>
            </a:pPr>
            <a:r>
              <a:rPr lang="en-SG" sz="2400" dirty="0" err="1">
                <a:solidFill>
                  <a:srgbClr val="FFFFFF"/>
                </a:solidFill>
              </a:rPr>
              <a:t>L</a:t>
            </a:r>
            <a:r>
              <a:rPr lang="en-SG" sz="2400" smtClean="0">
                <a:solidFill>
                  <a:srgbClr val="FFFFFF"/>
                </a:solidFill>
              </a:rPr>
              <a:t>ớp </a:t>
            </a:r>
            <a:r>
              <a:rPr lang="en-SG" sz="2400" dirty="0" smtClean="0">
                <a:solidFill>
                  <a:srgbClr val="FFFFFF"/>
                </a:solidFill>
              </a:rPr>
              <a:t>6A </a:t>
            </a:r>
            <a:r>
              <a:rPr lang="en-SG" sz="2400" err="1" smtClean="0">
                <a:solidFill>
                  <a:srgbClr val="FFFFFF"/>
                </a:solidFill>
              </a:rPr>
              <a:t>có</a:t>
            </a:r>
            <a:r>
              <a:rPr lang="en-SG" sz="2400" smtClean="0">
                <a:solidFill>
                  <a:srgbClr val="FFFFFF"/>
                </a:solidFill>
              </a:rPr>
              <a:t> 42 </a:t>
            </a:r>
            <a:r>
              <a:rPr lang="en-SG" sz="2400" dirty="0" err="1" smtClean="0">
                <a:solidFill>
                  <a:srgbClr val="FFFFFF"/>
                </a:solidFill>
              </a:rPr>
              <a:t>học</a:t>
            </a:r>
            <a:r>
              <a:rPr lang="en-SG" sz="2400" dirty="0" smtClean="0">
                <a:solidFill>
                  <a:srgbClr val="FFFFFF"/>
                </a:solidFill>
              </a:rPr>
              <a:t> </a:t>
            </a:r>
            <a:r>
              <a:rPr lang="en-SG" sz="2400" dirty="0" err="1" smtClean="0">
                <a:solidFill>
                  <a:srgbClr val="FFFFFF"/>
                </a:solidFill>
              </a:rPr>
              <a:t>sinh</a:t>
            </a:r>
            <a:r>
              <a:rPr lang="en-SG" sz="2400" dirty="0" smtClean="0">
                <a:solidFill>
                  <a:srgbClr val="FFFFFF"/>
                </a:solidFill>
              </a:rPr>
              <a:t>. </a:t>
            </a:r>
            <a:r>
              <a:rPr lang="en-SG" sz="2400" err="1" smtClean="0">
                <a:solidFill>
                  <a:srgbClr val="FFFFFF"/>
                </a:solidFill>
              </a:rPr>
              <a:t>Trong</a:t>
            </a:r>
            <a:r>
              <a:rPr lang="en-SG" sz="2400" smtClean="0">
                <a:solidFill>
                  <a:srgbClr val="FFFFFF"/>
                </a:solidFill>
              </a:rPr>
              <a:t> đó có     số học </a:t>
            </a:r>
            <a:r>
              <a:rPr lang="en-SG" sz="2400" dirty="0" err="1" smtClean="0">
                <a:solidFill>
                  <a:srgbClr val="FFFFFF"/>
                </a:solidFill>
              </a:rPr>
              <a:t>sinh</a:t>
            </a:r>
            <a:r>
              <a:rPr lang="en-SG" sz="2400" dirty="0" smtClean="0">
                <a:solidFill>
                  <a:srgbClr val="FFFFFF"/>
                </a:solidFill>
              </a:rPr>
              <a:t> </a:t>
            </a:r>
            <a:r>
              <a:rPr lang="en-SG" sz="2400" dirty="0" err="1" smtClean="0">
                <a:solidFill>
                  <a:srgbClr val="FFFFFF"/>
                </a:solidFill>
              </a:rPr>
              <a:t>thích</a:t>
            </a:r>
            <a:r>
              <a:rPr lang="en-SG" sz="2400" dirty="0" smtClean="0">
                <a:solidFill>
                  <a:srgbClr val="FFFFFF"/>
                </a:solidFill>
              </a:rPr>
              <a:t> </a:t>
            </a:r>
            <a:r>
              <a:rPr lang="en-SG" sz="2400" dirty="0" err="1" smtClean="0">
                <a:solidFill>
                  <a:srgbClr val="FFFFFF"/>
                </a:solidFill>
              </a:rPr>
              <a:t>đá</a:t>
            </a:r>
            <a:r>
              <a:rPr lang="en-SG" sz="2400" dirty="0" smtClean="0">
                <a:solidFill>
                  <a:srgbClr val="FFFFFF"/>
                </a:solidFill>
              </a:rPr>
              <a:t> </a:t>
            </a:r>
            <a:r>
              <a:rPr lang="en-SG" sz="2400" dirty="0" err="1" smtClean="0">
                <a:solidFill>
                  <a:srgbClr val="FFFFFF"/>
                </a:solidFill>
              </a:rPr>
              <a:t>bóng</a:t>
            </a:r>
            <a:r>
              <a:rPr lang="en-SG" sz="2400" dirty="0" smtClean="0">
                <a:solidFill>
                  <a:srgbClr val="FFFFFF"/>
                </a:solidFill>
              </a:rPr>
              <a:t>. </a:t>
            </a:r>
            <a:r>
              <a:rPr lang="en-SG" sz="2400" dirty="0" err="1" smtClean="0">
                <a:solidFill>
                  <a:srgbClr val="FFFFFF"/>
                </a:solidFill>
              </a:rPr>
              <a:t>Số</a:t>
            </a:r>
            <a:r>
              <a:rPr lang="en-SG" sz="2400" dirty="0" smtClean="0">
                <a:solidFill>
                  <a:srgbClr val="FFFFFF"/>
                </a:solidFill>
              </a:rPr>
              <a:t> </a:t>
            </a:r>
            <a:r>
              <a:rPr lang="en-SG" sz="2400" dirty="0" err="1" smtClean="0">
                <a:solidFill>
                  <a:srgbClr val="FFFFFF"/>
                </a:solidFill>
              </a:rPr>
              <a:t>học</a:t>
            </a:r>
            <a:r>
              <a:rPr lang="en-SG" sz="2400" dirty="0" smtClean="0">
                <a:solidFill>
                  <a:srgbClr val="FFFFFF"/>
                </a:solidFill>
              </a:rPr>
              <a:t> </a:t>
            </a:r>
            <a:r>
              <a:rPr lang="en-SG" sz="2400" dirty="0" err="1" smtClean="0">
                <a:solidFill>
                  <a:srgbClr val="FFFFFF"/>
                </a:solidFill>
              </a:rPr>
              <a:t>sinh</a:t>
            </a:r>
            <a:r>
              <a:rPr lang="en-SG" sz="2400" dirty="0" smtClean="0">
                <a:solidFill>
                  <a:srgbClr val="FFFFFF"/>
                </a:solidFill>
              </a:rPr>
              <a:t> </a:t>
            </a:r>
            <a:r>
              <a:rPr lang="en-SG" sz="2400" dirty="0" err="1" smtClean="0">
                <a:solidFill>
                  <a:srgbClr val="FFFFFF"/>
                </a:solidFill>
              </a:rPr>
              <a:t>thích</a:t>
            </a:r>
            <a:r>
              <a:rPr lang="en-SG" sz="2400" dirty="0" smtClean="0">
                <a:solidFill>
                  <a:srgbClr val="FFFFFF"/>
                </a:solidFill>
              </a:rPr>
              <a:t> </a:t>
            </a:r>
            <a:r>
              <a:rPr lang="en-SG" sz="2400" dirty="0" err="1" smtClean="0">
                <a:solidFill>
                  <a:srgbClr val="FFFFFF"/>
                </a:solidFill>
              </a:rPr>
              <a:t>đá</a:t>
            </a:r>
            <a:r>
              <a:rPr lang="en-SG" sz="2400" dirty="0" smtClean="0">
                <a:solidFill>
                  <a:srgbClr val="FFFFFF"/>
                </a:solidFill>
              </a:rPr>
              <a:t> </a:t>
            </a:r>
            <a:r>
              <a:rPr lang="en-SG" sz="2400" dirty="0" err="1" smtClean="0">
                <a:solidFill>
                  <a:srgbClr val="FFFFFF"/>
                </a:solidFill>
              </a:rPr>
              <a:t>cầu</a:t>
            </a:r>
            <a:r>
              <a:rPr lang="en-SG" sz="2400" dirty="0" smtClean="0">
                <a:solidFill>
                  <a:srgbClr val="FFFFFF"/>
                </a:solidFill>
              </a:rPr>
              <a:t> </a:t>
            </a:r>
            <a:r>
              <a:rPr lang="en-SG" sz="2400" dirty="0" err="1" smtClean="0">
                <a:solidFill>
                  <a:srgbClr val="FFFFFF"/>
                </a:solidFill>
              </a:rPr>
              <a:t>nhiều</a:t>
            </a:r>
            <a:r>
              <a:rPr lang="en-SG" sz="2400" dirty="0" smtClean="0">
                <a:solidFill>
                  <a:srgbClr val="FFFFFF"/>
                </a:solidFill>
              </a:rPr>
              <a:t> </a:t>
            </a:r>
            <a:r>
              <a:rPr lang="en-SG" sz="2400" dirty="0" err="1" smtClean="0">
                <a:solidFill>
                  <a:srgbClr val="FFFFFF"/>
                </a:solidFill>
              </a:rPr>
              <a:t>hơn</a:t>
            </a:r>
            <a:r>
              <a:rPr lang="en-SG" sz="2400" dirty="0" smtClean="0">
                <a:solidFill>
                  <a:srgbClr val="FFFFFF"/>
                </a:solidFill>
              </a:rPr>
              <a:t> </a:t>
            </a:r>
            <a:r>
              <a:rPr lang="en-SG" sz="2400" dirty="0" err="1" smtClean="0">
                <a:solidFill>
                  <a:srgbClr val="FFFFFF"/>
                </a:solidFill>
              </a:rPr>
              <a:t>số</a:t>
            </a:r>
            <a:r>
              <a:rPr lang="en-SG" sz="2400" dirty="0" smtClean="0">
                <a:solidFill>
                  <a:srgbClr val="FFFFFF"/>
                </a:solidFill>
              </a:rPr>
              <a:t> </a:t>
            </a:r>
            <a:r>
              <a:rPr lang="en-SG" sz="2400" dirty="0" err="1" smtClean="0">
                <a:solidFill>
                  <a:srgbClr val="FFFFFF"/>
                </a:solidFill>
              </a:rPr>
              <a:t>học</a:t>
            </a:r>
            <a:r>
              <a:rPr lang="en-SG" sz="2400" dirty="0" smtClean="0">
                <a:solidFill>
                  <a:srgbClr val="FFFFFF"/>
                </a:solidFill>
              </a:rPr>
              <a:t> </a:t>
            </a:r>
            <a:r>
              <a:rPr lang="en-SG" sz="2400" dirty="0" err="1" smtClean="0">
                <a:solidFill>
                  <a:srgbClr val="FFFFFF"/>
                </a:solidFill>
              </a:rPr>
              <a:t>sinh</a:t>
            </a:r>
            <a:r>
              <a:rPr lang="en-SG" sz="2400" dirty="0" smtClean="0">
                <a:solidFill>
                  <a:srgbClr val="FFFFFF"/>
                </a:solidFill>
              </a:rPr>
              <a:t> </a:t>
            </a:r>
            <a:r>
              <a:rPr lang="en-SG" sz="2400" dirty="0" err="1" smtClean="0">
                <a:solidFill>
                  <a:srgbClr val="FFFFFF"/>
                </a:solidFill>
              </a:rPr>
              <a:t>thích</a:t>
            </a:r>
            <a:r>
              <a:rPr lang="en-SG" sz="2400" dirty="0" smtClean="0">
                <a:solidFill>
                  <a:srgbClr val="FFFFFF"/>
                </a:solidFill>
              </a:rPr>
              <a:t> </a:t>
            </a:r>
            <a:r>
              <a:rPr lang="en-SG" sz="2400" dirty="0" err="1" smtClean="0">
                <a:solidFill>
                  <a:srgbClr val="FFFFFF"/>
                </a:solidFill>
              </a:rPr>
              <a:t>đá</a:t>
            </a:r>
            <a:r>
              <a:rPr lang="en-SG" sz="2400" dirty="0" smtClean="0">
                <a:solidFill>
                  <a:srgbClr val="FFFFFF"/>
                </a:solidFill>
              </a:rPr>
              <a:t> </a:t>
            </a:r>
            <a:r>
              <a:rPr lang="en-SG" sz="2400" dirty="0" err="1" smtClean="0">
                <a:solidFill>
                  <a:srgbClr val="FFFFFF"/>
                </a:solidFill>
              </a:rPr>
              <a:t>bóng</a:t>
            </a:r>
            <a:r>
              <a:rPr lang="en-SG" sz="2400" dirty="0" smtClean="0">
                <a:solidFill>
                  <a:srgbClr val="FFFFFF"/>
                </a:solidFill>
              </a:rPr>
              <a:t> </a:t>
            </a:r>
            <a:r>
              <a:rPr lang="en-SG" sz="2400" dirty="0" err="1" smtClean="0">
                <a:solidFill>
                  <a:srgbClr val="FFFFFF"/>
                </a:solidFill>
              </a:rPr>
              <a:t>là</a:t>
            </a:r>
            <a:r>
              <a:rPr lang="en-SG" sz="2400" dirty="0" smtClean="0">
                <a:solidFill>
                  <a:srgbClr val="FFFFFF"/>
                </a:solidFill>
              </a:rPr>
              <a:t> 5 </a:t>
            </a:r>
            <a:r>
              <a:rPr lang="en-SG" sz="2400" dirty="0" err="1" smtClean="0">
                <a:solidFill>
                  <a:srgbClr val="FFFFFF"/>
                </a:solidFill>
              </a:rPr>
              <a:t>em</a:t>
            </a:r>
            <a:r>
              <a:rPr lang="en-SG" sz="2400" dirty="0" smtClean="0">
                <a:solidFill>
                  <a:srgbClr val="FFFFFF"/>
                </a:solidFill>
              </a:rPr>
              <a:t>. </a:t>
            </a:r>
            <a:r>
              <a:rPr lang="en-SG" sz="2400" dirty="0" err="1" smtClean="0">
                <a:solidFill>
                  <a:srgbClr val="FFFF00"/>
                </a:solidFill>
              </a:rPr>
              <a:t>Hỏi</a:t>
            </a:r>
            <a:r>
              <a:rPr lang="en-SG" sz="2400" dirty="0" smtClean="0">
                <a:solidFill>
                  <a:srgbClr val="FFFF00"/>
                </a:solidFill>
              </a:rPr>
              <a:t> </a:t>
            </a:r>
            <a:r>
              <a:rPr lang="en-SG" sz="2400" dirty="0" err="1" smtClean="0">
                <a:solidFill>
                  <a:srgbClr val="FFFF00"/>
                </a:solidFill>
              </a:rPr>
              <a:t>có</a:t>
            </a:r>
            <a:r>
              <a:rPr lang="en-SG" sz="2400" dirty="0" smtClean="0">
                <a:solidFill>
                  <a:srgbClr val="FFFF00"/>
                </a:solidFill>
              </a:rPr>
              <a:t> </a:t>
            </a:r>
            <a:r>
              <a:rPr lang="en-SG" sz="2400" dirty="0" err="1" smtClean="0">
                <a:solidFill>
                  <a:srgbClr val="FFFF00"/>
                </a:solidFill>
              </a:rPr>
              <a:t>bao</a:t>
            </a:r>
            <a:r>
              <a:rPr lang="en-SG" sz="2400" dirty="0" smtClean="0">
                <a:solidFill>
                  <a:srgbClr val="FFFF00"/>
                </a:solidFill>
              </a:rPr>
              <a:t> </a:t>
            </a:r>
            <a:r>
              <a:rPr lang="en-SG" sz="2400" dirty="0" err="1" smtClean="0">
                <a:solidFill>
                  <a:srgbClr val="FFFF00"/>
                </a:solidFill>
              </a:rPr>
              <a:t>nhiêu</a:t>
            </a:r>
            <a:r>
              <a:rPr lang="en-SG" sz="2400" dirty="0" smtClean="0">
                <a:solidFill>
                  <a:srgbClr val="FFFF00"/>
                </a:solidFill>
              </a:rPr>
              <a:t> </a:t>
            </a:r>
            <a:r>
              <a:rPr lang="en-SG" sz="2400" dirty="0" err="1" smtClean="0">
                <a:solidFill>
                  <a:srgbClr val="FFFF00"/>
                </a:solidFill>
              </a:rPr>
              <a:t>học</a:t>
            </a:r>
            <a:r>
              <a:rPr lang="en-SG" sz="2400" dirty="0" smtClean="0">
                <a:solidFill>
                  <a:srgbClr val="FFFF00"/>
                </a:solidFill>
              </a:rPr>
              <a:t> </a:t>
            </a:r>
            <a:r>
              <a:rPr lang="en-SG" sz="2400" dirty="0" err="1" smtClean="0">
                <a:solidFill>
                  <a:srgbClr val="FFFF00"/>
                </a:solidFill>
              </a:rPr>
              <a:t>sinh</a:t>
            </a:r>
            <a:r>
              <a:rPr lang="en-SG" sz="2400" dirty="0" smtClean="0">
                <a:solidFill>
                  <a:srgbClr val="FFFF00"/>
                </a:solidFill>
              </a:rPr>
              <a:t> </a:t>
            </a:r>
            <a:r>
              <a:rPr lang="en-SG" sz="2400" dirty="0" err="1" smtClean="0">
                <a:solidFill>
                  <a:srgbClr val="FFFF00"/>
                </a:solidFill>
              </a:rPr>
              <a:t>thích</a:t>
            </a:r>
            <a:r>
              <a:rPr lang="en-SG" sz="2400" dirty="0" smtClean="0">
                <a:solidFill>
                  <a:srgbClr val="FFFF00"/>
                </a:solidFill>
              </a:rPr>
              <a:t> </a:t>
            </a:r>
            <a:r>
              <a:rPr lang="en-SG" sz="2400" err="1" smtClean="0">
                <a:solidFill>
                  <a:srgbClr val="FFFF00"/>
                </a:solidFill>
              </a:rPr>
              <a:t>đá</a:t>
            </a:r>
            <a:r>
              <a:rPr lang="en-SG" sz="2400" smtClean="0">
                <a:solidFill>
                  <a:srgbClr val="FFFF00"/>
                </a:solidFill>
              </a:rPr>
              <a:t> cầu ?</a:t>
            </a:r>
            <a:r>
              <a:rPr lang="en-SG" sz="2400" b="1" smtClean="0">
                <a:solidFill>
                  <a:srgbClr val="FFFF00"/>
                </a:solidFill>
              </a:rPr>
              <a:t>      </a:t>
            </a:r>
            <a:endParaRPr lang="en-US" sz="2400" b="1" dirty="0">
              <a:solidFill>
                <a:srgbClr val="FFFF00"/>
              </a:solidFill>
            </a:endParaRPr>
          </a:p>
        </p:txBody>
      </p:sp>
      <p:sp>
        <p:nvSpPr>
          <p:cNvPr id="7" name="TextBox 6"/>
          <p:cNvSpPr txBox="1"/>
          <p:nvPr/>
        </p:nvSpPr>
        <p:spPr>
          <a:xfrm>
            <a:off x="1239961" y="2661649"/>
            <a:ext cx="6958815" cy="1731243"/>
          </a:xfrm>
          <a:prstGeom prst="rect">
            <a:avLst/>
          </a:prstGeom>
          <a:noFill/>
        </p:spPr>
        <p:txBody>
          <a:bodyPr wrap="square" lIns="68580" tIns="34290" rIns="68580" bIns="34290" rtlCol="0">
            <a:spAutoFit/>
          </a:bodyPr>
          <a:lstStyle/>
          <a:p>
            <a:pPr>
              <a:lnSpc>
                <a:spcPct val="150000"/>
              </a:lnSpc>
            </a:pPr>
            <a:r>
              <a:rPr lang="en-SG" sz="2400" b="1" dirty="0" err="1" smtClean="0">
                <a:solidFill>
                  <a:srgbClr val="FFFF00"/>
                </a:solidFill>
              </a:rPr>
              <a:t>Giải</a:t>
            </a:r>
            <a:r>
              <a:rPr lang="en-SG" sz="2400" b="1" dirty="0" smtClean="0">
                <a:solidFill>
                  <a:srgbClr val="FFFF00"/>
                </a:solidFill>
              </a:rPr>
              <a:t>:</a:t>
            </a:r>
          </a:p>
          <a:p>
            <a:pPr>
              <a:lnSpc>
                <a:spcPct val="150000"/>
              </a:lnSpc>
            </a:pPr>
            <a:r>
              <a:rPr lang="en-SG" sz="2400" dirty="0" err="1" smtClean="0">
                <a:solidFill>
                  <a:schemeClr val="bg1"/>
                </a:solidFill>
              </a:rPr>
              <a:t>Số</a:t>
            </a:r>
            <a:r>
              <a:rPr lang="en-SG" sz="2400" dirty="0" smtClean="0">
                <a:solidFill>
                  <a:schemeClr val="bg1"/>
                </a:solidFill>
              </a:rPr>
              <a:t> </a:t>
            </a:r>
            <a:r>
              <a:rPr lang="en-SG" sz="2400" dirty="0" err="1" smtClean="0">
                <a:solidFill>
                  <a:schemeClr val="bg1"/>
                </a:solidFill>
              </a:rPr>
              <a:t>học</a:t>
            </a:r>
            <a:r>
              <a:rPr lang="en-SG" sz="2400" dirty="0" smtClean="0">
                <a:solidFill>
                  <a:schemeClr val="bg1"/>
                </a:solidFill>
              </a:rPr>
              <a:t> </a:t>
            </a:r>
            <a:r>
              <a:rPr lang="en-SG" sz="2400" dirty="0" err="1" smtClean="0">
                <a:solidFill>
                  <a:schemeClr val="bg1"/>
                </a:solidFill>
              </a:rPr>
              <a:t>sinh</a:t>
            </a:r>
            <a:r>
              <a:rPr lang="en-SG" sz="2400" dirty="0" smtClean="0">
                <a:solidFill>
                  <a:schemeClr val="bg1"/>
                </a:solidFill>
              </a:rPr>
              <a:t> </a:t>
            </a:r>
            <a:r>
              <a:rPr lang="en-SG" sz="2400" dirty="0" err="1" smtClean="0">
                <a:solidFill>
                  <a:schemeClr val="bg1"/>
                </a:solidFill>
              </a:rPr>
              <a:t>thích</a:t>
            </a:r>
            <a:r>
              <a:rPr lang="en-SG" sz="2400" dirty="0" smtClean="0">
                <a:solidFill>
                  <a:schemeClr val="bg1"/>
                </a:solidFill>
              </a:rPr>
              <a:t> </a:t>
            </a:r>
            <a:r>
              <a:rPr lang="en-SG" sz="2400" dirty="0" err="1" smtClean="0">
                <a:solidFill>
                  <a:schemeClr val="bg1"/>
                </a:solidFill>
              </a:rPr>
              <a:t>đá</a:t>
            </a:r>
            <a:r>
              <a:rPr lang="en-SG" sz="2400" dirty="0" smtClean="0">
                <a:solidFill>
                  <a:schemeClr val="bg1"/>
                </a:solidFill>
              </a:rPr>
              <a:t> </a:t>
            </a:r>
            <a:r>
              <a:rPr lang="en-SG" sz="2400" dirty="0" err="1" smtClean="0">
                <a:solidFill>
                  <a:schemeClr val="bg1"/>
                </a:solidFill>
              </a:rPr>
              <a:t>bóng</a:t>
            </a:r>
            <a:r>
              <a:rPr lang="en-SG" sz="2400" dirty="0" smtClean="0">
                <a:solidFill>
                  <a:schemeClr val="bg1"/>
                </a:solidFill>
              </a:rPr>
              <a:t>  </a:t>
            </a:r>
            <a:r>
              <a:rPr lang="en-SG" sz="2400" dirty="0" err="1" smtClean="0">
                <a:solidFill>
                  <a:schemeClr val="bg1"/>
                </a:solidFill>
              </a:rPr>
              <a:t>là</a:t>
            </a:r>
            <a:r>
              <a:rPr lang="en-SG" sz="2400" smtClean="0">
                <a:solidFill>
                  <a:schemeClr val="bg1"/>
                </a:solidFill>
              </a:rPr>
              <a:t>: 42.     = 18 (học </a:t>
            </a:r>
            <a:r>
              <a:rPr lang="en-SG" sz="2400" dirty="0" err="1" smtClean="0">
                <a:solidFill>
                  <a:schemeClr val="bg1"/>
                </a:solidFill>
              </a:rPr>
              <a:t>sinh</a:t>
            </a:r>
            <a:r>
              <a:rPr lang="en-SG" sz="2400" dirty="0" smtClean="0">
                <a:solidFill>
                  <a:schemeClr val="bg1"/>
                </a:solidFill>
              </a:rPr>
              <a:t>)</a:t>
            </a:r>
          </a:p>
          <a:p>
            <a:pPr>
              <a:lnSpc>
                <a:spcPct val="150000"/>
              </a:lnSpc>
            </a:pPr>
            <a:r>
              <a:rPr lang="en-SG" sz="2400" dirty="0" err="1" smtClean="0">
                <a:solidFill>
                  <a:schemeClr val="bg1"/>
                </a:solidFill>
              </a:rPr>
              <a:t>Số</a:t>
            </a:r>
            <a:r>
              <a:rPr lang="en-SG" sz="2400" dirty="0" smtClean="0">
                <a:solidFill>
                  <a:schemeClr val="bg1"/>
                </a:solidFill>
              </a:rPr>
              <a:t> </a:t>
            </a:r>
            <a:r>
              <a:rPr lang="en-SG" sz="2400" dirty="0" err="1" smtClean="0">
                <a:solidFill>
                  <a:schemeClr val="bg1"/>
                </a:solidFill>
              </a:rPr>
              <a:t>học</a:t>
            </a:r>
            <a:r>
              <a:rPr lang="en-SG" sz="2400" dirty="0" smtClean="0">
                <a:solidFill>
                  <a:schemeClr val="bg1"/>
                </a:solidFill>
              </a:rPr>
              <a:t> </a:t>
            </a:r>
            <a:r>
              <a:rPr lang="en-SG" sz="2400" dirty="0" err="1" smtClean="0">
                <a:solidFill>
                  <a:schemeClr val="bg1"/>
                </a:solidFill>
              </a:rPr>
              <a:t>sinh</a:t>
            </a:r>
            <a:r>
              <a:rPr lang="en-SG" sz="2400" dirty="0" smtClean="0">
                <a:solidFill>
                  <a:schemeClr val="bg1"/>
                </a:solidFill>
              </a:rPr>
              <a:t> </a:t>
            </a:r>
            <a:r>
              <a:rPr lang="en-SG" sz="2400" dirty="0" err="1" smtClean="0">
                <a:solidFill>
                  <a:schemeClr val="bg1"/>
                </a:solidFill>
              </a:rPr>
              <a:t>thích</a:t>
            </a:r>
            <a:r>
              <a:rPr lang="en-SG" sz="2400" dirty="0" smtClean="0">
                <a:solidFill>
                  <a:schemeClr val="bg1"/>
                </a:solidFill>
              </a:rPr>
              <a:t> </a:t>
            </a:r>
            <a:r>
              <a:rPr lang="en-SG" sz="2400" dirty="0" err="1" smtClean="0">
                <a:solidFill>
                  <a:schemeClr val="bg1"/>
                </a:solidFill>
              </a:rPr>
              <a:t>đá</a:t>
            </a:r>
            <a:r>
              <a:rPr lang="en-SG" sz="2400" dirty="0" smtClean="0">
                <a:solidFill>
                  <a:schemeClr val="bg1"/>
                </a:solidFill>
              </a:rPr>
              <a:t> </a:t>
            </a:r>
            <a:r>
              <a:rPr lang="en-SG" sz="2400" dirty="0" err="1" smtClean="0">
                <a:solidFill>
                  <a:schemeClr val="bg1"/>
                </a:solidFill>
              </a:rPr>
              <a:t>cầu</a:t>
            </a:r>
            <a:r>
              <a:rPr lang="en-SG" sz="2400" dirty="0" smtClean="0">
                <a:solidFill>
                  <a:schemeClr val="bg1"/>
                </a:solidFill>
              </a:rPr>
              <a:t> </a:t>
            </a:r>
            <a:r>
              <a:rPr lang="en-SG" sz="2400" dirty="0" err="1" smtClean="0">
                <a:solidFill>
                  <a:schemeClr val="bg1"/>
                </a:solidFill>
              </a:rPr>
              <a:t>là</a:t>
            </a:r>
            <a:r>
              <a:rPr lang="en-SG" sz="2400" smtClean="0">
                <a:solidFill>
                  <a:schemeClr val="bg1"/>
                </a:solidFill>
              </a:rPr>
              <a:t>:  18 </a:t>
            </a:r>
            <a:r>
              <a:rPr lang="en-SG" sz="2400" dirty="0" smtClean="0">
                <a:solidFill>
                  <a:schemeClr val="bg1"/>
                </a:solidFill>
              </a:rPr>
              <a:t>+ 5 </a:t>
            </a:r>
            <a:r>
              <a:rPr lang="en-SG" sz="2400" smtClean="0">
                <a:solidFill>
                  <a:schemeClr val="bg1"/>
                </a:solidFill>
              </a:rPr>
              <a:t>= 23 (học </a:t>
            </a:r>
            <a:r>
              <a:rPr lang="en-SG" sz="2400" dirty="0" err="1" smtClean="0">
                <a:solidFill>
                  <a:schemeClr val="bg1"/>
                </a:solidFill>
              </a:rPr>
              <a:t>sinh</a:t>
            </a:r>
            <a:r>
              <a:rPr lang="en-SG" sz="2400" dirty="0" smtClean="0">
                <a:solidFill>
                  <a:schemeClr val="bg1"/>
                </a:solidFill>
              </a:rPr>
              <a:t>)</a:t>
            </a:r>
            <a:endParaRPr lang="en-US" sz="2400" dirty="0">
              <a:solidFill>
                <a:schemeClr val="bg1"/>
              </a:solidFill>
            </a:endParaRPr>
          </a:p>
        </p:txBody>
      </p:sp>
      <mc:AlternateContent xmlns:mc="http://schemas.openxmlformats.org/markup-compatibility/2006" xmlns:a14="http://schemas.microsoft.com/office/drawing/2010/main">
        <mc:Choice Requires="a14">
          <p:sp>
            <p:nvSpPr>
              <p:cNvPr id="41" name="TextBox 40"/>
              <p:cNvSpPr txBox="1"/>
              <p:nvPr/>
            </p:nvSpPr>
            <p:spPr>
              <a:xfrm>
                <a:off x="5178437" y="1134804"/>
                <a:ext cx="238848" cy="692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400" b="0" i="1" smtClean="0">
                              <a:solidFill>
                                <a:schemeClr val="bg1"/>
                              </a:solidFill>
                              <a:latin typeface="Cambria Math" panose="02040503050406030204" pitchFamily="18" charset="0"/>
                            </a:rPr>
                          </m:ctrlPr>
                        </m:fPr>
                        <m:num>
                          <m:r>
                            <a:rPr lang="en-SG" sz="2400" b="0" i="1" smtClean="0">
                              <a:solidFill>
                                <a:schemeClr val="bg1"/>
                              </a:solidFill>
                              <a:latin typeface="Cambria Math" panose="02040503050406030204" pitchFamily="18" charset="0"/>
                            </a:rPr>
                            <m:t>3</m:t>
                          </m:r>
                        </m:num>
                        <m:den>
                          <m:r>
                            <a:rPr lang="en-SG" sz="2400" b="0" i="1" smtClean="0">
                              <a:solidFill>
                                <a:schemeClr val="bg1"/>
                              </a:solidFill>
                              <a:latin typeface="Cambria Math" panose="02040503050406030204" pitchFamily="18" charset="0"/>
                            </a:rPr>
                            <m:t>7</m:t>
                          </m:r>
                        </m:den>
                      </m:f>
                    </m:oMath>
                  </m:oMathPara>
                </a14:m>
                <a:endParaRPr lang="en-US" sz="2400">
                  <a:solidFill>
                    <a:schemeClr val="bg1"/>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178437" y="1134804"/>
                <a:ext cx="238848" cy="69256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374865" y="3170715"/>
                <a:ext cx="238848" cy="692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400" b="0" i="1" smtClean="0">
                              <a:solidFill>
                                <a:schemeClr val="bg1"/>
                              </a:solidFill>
                              <a:latin typeface="Cambria Math" panose="02040503050406030204" pitchFamily="18" charset="0"/>
                            </a:rPr>
                          </m:ctrlPr>
                        </m:fPr>
                        <m:num>
                          <m:r>
                            <a:rPr lang="en-SG" sz="2400" b="0" i="1" smtClean="0">
                              <a:solidFill>
                                <a:schemeClr val="bg1"/>
                              </a:solidFill>
                              <a:latin typeface="Cambria Math" panose="02040503050406030204" pitchFamily="18" charset="0"/>
                            </a:rPr>
                            <m:t>3</m:t>
                          </m:r>
                        </m:num>
                        <m:den>
                          <m:r>
                            <a:rPr lang="en-SG" sz="2400" b="0" i="1" smtClean="0">
                              <a:solidFill>
                                <a:schemeClr val="bg1"/>
                              </a:solidFill>
                              <a:latin typeface="Cambria Math" panose="02040503050406030204" pitchFamily="18" charset="0"/>
                            </a:rPr>
                            <m:t>7</m:t>
                          </m:r>
                        </m:den>
                      </m:f>
                    </m:oMath>
                  </m:oMathPara>
                </a14:m>
                <a:endParaRPr lang="en-US" sz="2400">
                  <a:solidFill>
                    <a:schemeClr val="bg1"/>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5374865" y="3170715"/>
                <a:ext cx="238848" cy="692562"/>
              </a:xfrm>
              <a:prstGeom prst="rect">
                <a:avLst/>
              </a:prstGeom>
              <a:blipFill rotWithShape="0">
                <a:blip r:embed="rId6"/>
                <a:stretch>
                  <a:fillRect/>
                </a:stretch>
              </a:blipFill>
            </p:spPr>
            <p:txBody>
              <a:bodyPr/>
              <a:lstStyle/>
              <a:p>
                <a:r>
                  <a:rPr lang="en-US">
                    <a:noFill/>
                  </a:rPr>
                  <a:t> </a:t>
                </a:r>
              </a:p>
            </p:txBody>
          </p:sp>
        </mc:Fallback>
      </mc:AlternateContent>
      <p:pic>
        <p:nvPicPr>
          <p:cNvPr id="43" name="Picture 42">
            <a:extLst>
              <a:ext uri="{FF2B5EF4-FFF2-40B4-BE49-F238E27FC236}">
                <a16:creationId xmlns="" xmlns:a16="http://schemas.microsoft.com/office/drawing/2014/main" id="{C01903B9-10A6-3144-B820-B5CBCBCEBCE4}"/>
              </a:ext>
            </a:extLst>
          </p:cNvPr>
          <p:cNvPicPr>
            <a:picLocks noChangeAspect="1"/>
          </p:cNvPicPr>
          <p:nvPr/>
        </p:nvPicPr>
        <p:blipFill>
          <a:blip r:embed="rId7"/>
          <a:stretch>
            <a:fillRect/>
          </a:stretch>
        </p:blipFill>
        <p:spPr>
          <a:xfrm>
            <a:off x="8858548" y="3473808"/>
            <a:ext cx="2921652" cy="2970800"/>
          </a:xfrm>
          <a:prstGeom prst="rect">
            <a:avLst/>
          </a:prstGeom>
        </p:spPr>
      </p:pic>
      <p:sp>
        <p:nvSpPr>
          <p:cNvPr id="44" name="Oval 43">
            <a:extLst>
              <a:ext uri="{FF2B5EF4-FFF2-40B4-BE49-F238E27FC236}">
                <a16:creationId xmlns="" xmlns:a16="http://schemas.microsoft.com/office/drawing/2014/main" id="{DE27D847-6E13-9E45-B2E3-869D83DC8771}"/>
              </a:ext>
            </a:extLst>
          </p:cNvPr>
          <p:cNvSpPr/>
          <p:nvPr/>
        </p:nvSpPr>
        <p:spPr>
          <a:xfrm>
            <a:off x="9170263" y="3990739"/>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10</a:t>
            </a:r>
          </a:p>
        </p:txBody>
      </p:sp>
      <p:sp>
        <p:nvSpPr>
          <p:cNvPr id="45" name="Oval 44">
            <a:extLst>
              <a:ext uri="{FF2B5EF4-FFF2-40B4-BE49-F238E27FC236}">
                <a16:creationId xmlns="" xmlns:a16="http://schemas.microsoft.com/office/drawing/2014/main" id="{EB6CB163-AEFF-A745-A016-6B20D6EDAB38}"/>
              </a:ext>
            </a:extLst>
          </p:cNvPr>
          <p:cNvSpPr/>
          <p:nvPr/>
        </p:nvSpPr>
        <p:spPr>
          <a:xfrm>
            <a:off x="9170263" y="3971411"/>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09</a:t>
            </a:r>
          </a:p>
        </p:txBody>
      </p:sp>
      <p:sp>
        <p:nvSpPr>
          <p:cNvPr id="46" name="Oval 45">
            <a:extLst>
              <a:ext uri="{FF2B5EF4-FFF2-40B4-BE49-F238E27FC236}">
                <a16:creationId xmlns="" xmlns:a16="http://schemas.microsoft.com/office/drawing/2014/main" id="{1004A047-897F-C540-A863-CD46FA6C7A9C}"/>
              </a:ext>
            </a:extLst>
          </p:cNvPr>
          <p:cNvSpPr/>
          <p:nvPr/>
        </p:nvSpPr>
        <p:spPr>
          <a:xfrm>
            <a:off x="9167606" y="4007440"/>
            <a:ext cx="2319046"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08</a:t>
            </a:r>
          </a:p>
        </p:txBody>
      </p:sp>
      <p:sp>
        <p:nvSpPr>
          <p:cNvPr id="47" name="Oval 46">
            <a:extLst>
              <a:ext uri="{FF2B5EF4-FFF2-40B4-BE49-F238E27FC236}">
                <a16:creationId xmlns="" xmlns:a16="http://schemas.microsoft.com/office/drawing/2014/main" id="{066028A6-5F59-C44F-AE9F-3E05A01F638C}"/>
              </a:ext>
            </a:extLst>
          </p:cNvPr>
          <p:cNvSpPr/>
          <p:nvPr/>
        </p:nvSpPr>
        <p:spPr>
          <a:xfrm>
            <a:off x="9178012" y="3990739"/>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07</a:t>
            </a:r>
          </a:p>
        </p:txBody>
      </p:sp>
      <p:sp>
        <p:nvSpPr>
          <p:cNvPr id="48" name="Oval 47">
            <a:extLst>
              <a:ext uri="{FF2B5EF4-FFF2-40B4-BE49-F238E27FC236}">
                <a16:creationId xmlns="" xmlns:a16="http://schemas.microsoft.com/office/drawing/2014/main" id="{FAD1AAFE-CF75-2843-94CB-AE43DE780B7A}"/>
              </a:ext>
            </a:extLst>
          </p:cNvPr>
          <p:cNvSpPr/>
          <p:nvPr/>
        </p:nvSpPr>
        <p:spPr>
          <a:xfrm>
            <a:off x="9153633" y="3985425"/>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06</a:t>
            </a:r>
          </a:p>
        </p:txBody>
      </p:sp>
      <p:sp>
        <p:nvSpPr>
          <p:cNvPr id="49" name="Oval 48">
            <a:extLst>
              <a:ext uri="{FF2B5EF4-FFF2-40B4-BE49-F238E27FC236}">
                <a16:creationId xmlns="" xmlns:a16="http://schemas.microsoft.com/office/drawing/2014/main" id="{F5882DB0-0E67-714E-B690-06F117BC11A6}"/>
              </a:ext>
            </a:extLst>
          </p:cNvPr>
          <p:cNvSpPr/>
          <p:nvPr/>
        </p:nvSpPr>
        <p:spPr>
          <a:xfrm>
            <a:off x="9151961" y="4002126"/>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05</a:t>
            </a:r>
          </a:p>
        </p:txBody>
      </p:sp>
      <p:sp>
        <p:nvSpPr>
          <p:cNvPr id="50" name="Oval 49">
            <a:extLst>
              <a:ext uri="{FF2B5EF4-FFF2-40B4-BE49-F238E27FC236}">
                <a16:creationId xmlns="" xmlns:a16="http://schemas.microsoft.com/office/drawing/2014/main" id="{27A77AFF-BED6-D74B-A61A-C386D7D14D69}"/>
              </a:ext>
            </a:extLst>
          </p:cNvPr>
          <p:cNvSpPr/>
          <p:nvPr/>
        </p:nvSpPr>
        <p:spPr>
          <a:xfrm>
            <a:off x="9151961" y="3990739"/>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04</a:t>
            </a:r>
          </a:p>
        </p:txBody>
      </p:sp>
      <p:sp>
        <p:nvSpPr>
          <p:cNvPr id="51" name="Oval 50">
            <a:extLst>
              <a:ext uri="{FF2B5EF4-FFF2-40B4-BE49-F238E27FC236}">
                <a16:creationId xmlns="" xmlns:a16="http://schemas.microsoft.com/office/drawing/2014/main" id="{BB679E35-6FB9-0843-8930-CB988255C35B}"/>
              </a:ext>
            </a:extLst>
          </p:cNvPr>
          <p:cNvSpPr/>
          <p:nvPr/>
        </p:nvSpPr>
        <p:spPr>
          <a:xfrm>
            <a:off x="9153590" y="4017714"/>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03</a:t>
            </a:r>
          </a:p>
        </p:txBody>
      </p:sp>
      <p:sp>
        <p:nvSpPr>
          <p:cNvPr id="52" name="Oval 51">
            <a:extLst>
              <a:ext uri="{FF2B5EF4-FFF2-40B4-BE49-F238E27FC236}">
                <a16:creationId xmlns="" xmlns:a16="http://schemas.microsoft.com/office/drawing/2014/main" id="{3992E225-977A-A747-A2BA-97A4F9DD7FD0}"/>
              </a:ext>
            </a:extLst>
          </p:cNvPr>
          <p:cNvSpPr/>
          <p:nvPr/>
        </p:nvSpPr>
        <p:spPr>
          <a:xfrm>
            <a:off x="9165213" y="4017714"/>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02</a:t>
            </a:r>
          </a:p>
        </p:txBody>
      </p:sp>
      <p:sp>
        <p:nvSpPr>
          <p:cNvPr id="53" name="Oval 52">
            <a:extLst>
              <a:ext uri="{FF2B5EF4-FFF2-40B4-BE49-F238E27FC236}">
                <a16:creationId xmlns="" xmlns:a16="http://schemas.microsoft.com/office/drawing/2014/main" id="{A1B8E92C-EC55-234F-A6D5-2576C2693A1F}"/>
              </a:ext>
            </a:extLst>
          </p:cNvPr>
          <p:cNvSpPr/>
          <p:nvPr/>
        </p:nvSpPr>
        <p:spPr>
          <a:xfrm>
            <a:off x="9179290" y="4012400"/>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01</a:t>
            </a:r>
          </a:p>
        </p:txBody>
      </p:sp>
      <p:sp>
        <p:nvSpPr>
          <p:cNvPr id="54" name="Oval 53">
            <a:extLst>
              <a:ext uri="{FF2B5EF4-FFF2-40B4-BE49-F238E27FC236}">
                <a16:creationId xmlns="" xmlns:a16="http://schemas.microsoft.com/office/drawing/2014/main" id="{E3D3F907-9063-DB4F-9263-3D5BFFB29003}"/>
              </a:ext>
            </a:extLst>
          </p:cNvPr>
          <p:cNvSpPr/>
          <p:nvPr/>
        </p:nvSpPr>
        <p:spPr>
          <a:xfrm>
            <a:off x="9184487" y="3989950"/>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00</a:t>
            </a:r>
          </a:p>
        </p:txBody>
      </p:sp>
      <p:sp>
        <p:nvSpPr>
          <p:cNvPr id="21" name="Rounded Rectangle 20"/>
          <p:cNvSpPr/>
          <p:nvPr/>
        </p:nvSpPr>
        <p:spPr>
          <a:xfrm>
            <a:off x="2558174" y="5657777"/>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22" name="Rounded Rectangle 21"/>
          <p:cNvSpPr/>
          <p:nvPr/>
        </p:nvSpPr>
        <p:spPr>
          <a:xfrm>
            <a:off x="3493732" y="5657777"/>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23" name="Rounded Rectangle 22"/>
          <p:cNvSpPr/>
          <p:nvPr/>
        </p:nvSpPr>
        <p:spPr>
          <a:xfrm>
            <a:off x="4444404" y="5657777"/>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24" name="Rounded Rectangle 23"/>
          <p:cNvSpPr/>
          <p:nvPr/>
        </p:nvSpPr>
        <p:spPr>
          <a:xfrm>
            <a:off x="5395076" y="5657777"/>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25" name="Rounded Rectangle 24"/>
          <p:cNvSpPr/>
          <p:nvPr/>
        </p:nvSpPr>
        <p:spPr>
          <a:xfrm>
            <a:off x="6330634" y="5657777"/>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26" name="Rounded Rectangle 25"/>
          <p:cNvSpPr/>
          <p:nvPr/>
        </p:nvSpPr>
        <p:spPr>
          <a:xfrm>
            <a:off x="7275336" y="5652184"/>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55" name="Rounded Rectangle 54"/>
          <p:cNvSpPr/>
          <p:nvPr/>
        </p:nvSpPr>
        <p:spPr>
          <a:xfrm>
            <a:off x="2556400" y="5652184"/>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T</a:t>
            </a:r>
            <a:endParaRPr lang="en-US" sz="4800">
              <a:solidFill>
                <a:srgbClr val="FF0000"/>
              </a:solidFill>
            </a:endParaRPr>
          </a:p>
        </p:txBody>
      </p:sp>
      <p:sp>
        <p:nvSpPr>
          <p:cNvPr id="27" name="Rounded Rectangle 26"/>
          <p:cNvSpPr/>
          <p:nvPr/>
        </p:nvSpPr>
        <p:spPr>
          <a:xfrm>
            <a:off x="3496152" y="5646591"/>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a:solidFill>
                  <a:srgbClr val="FF0000"/>
                </a:solidFill>
              </a:rPr>
              <a:t>A</a:t>
            </a:r>
            <a:endParaRPr lang="en-US" sz="4800">
              <a:solidFill>
                <a:srgbClr val="FF0000"/>
              </a:solidFill>
            </a:endParaRPr>
          </a:p>
        </p:txBody>
      </p:sp>
    </p:spTree>
    <p:extLst>
      <p:ext uri="{BB962C8B-B14F-4D97-AF65-F5344CB8AC3E}">
        <p14:creationId xmlns:p14="http://schemas.microsoft.com/office/powerpoint/2010/main" val="241631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hetgio.wav"/>
                                        </p:tgtEl>
                                      </p:cMediaNode>
                                    </p:audio>
                                  </p:sub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ox(in)">
                                      <p:cBhvr>
                                        <p:cTn id="41" dur="500"/>
                                        <p:tgtEl>
                                          <p:spTgt spid="7"/>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circle(in)">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8980" y="669769"/>
            <a:ext cx="2519601" cy="700192"/>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SG" sz="4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CÂU </a:t>
            </a:r>
            <a:r>
              <a:rPr lang="en-SG" sz="41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HỎI 3 </a:t>
            </a:r>
            <a:endParaRPr lang="en-US" sz="4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1229688" y="1414617"/>
            <a:ext cx="10540237" cy="469359"/>
          </a:xfrm>
          <a:prstGeom prst="rect">
            <a:avLst/>
          </a:prstGeom>
          <a:noFill/>
        </p:spPr>
        <p:txBody>
          <a:bodyPr wrap="square" lIns="68580" tIns="34290" rIns="68580" bIns="34290" rtlCol="0">
            <a:spAutoFit/>
          </a:bodyPr>
          <a:lstStyle/>
          <a:p>
            <a:r>
              <a:rPr lang="en-SG" sz="2600" smtClean="0">
                <a:solidFill>
                  <a:srgbClr val="FFFF00"/>
                </a:solidFill>
              </a:rPr>
              <a:t>Biết 75</a:t>
            </a:r>
            <a:r>
              <a:rPr lang="en-SG" sz="2600" dirty="0" smtClean="0">
                <a:solidFill>
                  <a:srgbClr val="FFFF00"/>
                </a:solidFill>
              </a:rPr>
              <a:t>% </a:t>
            </a:r>
            <a:r>
              <a:rPr lang="en-SG" sz="2600" dirty="0" err="1" smtClean="0">
                <a:solidFill>
                  <a:srgbClr val="FFFF00"/>
                </a:solidFill>
              </a:rPr>
              <a:t>số</a:t>
            </a:r>
            <a:r>
              <a:rPr lang="en-SG" sz="2600" dirty="0" smtClean="0">
                <a:solidFill>
                  <a:srgbClr val="FFFF00"/>
                </a:solidFill>
              </a:rPr>
              <a:t> </a:t>
            </a:r>
            <a:r>
              <a:rPr lang="en-SG" sz="2600" dirty="0" err="1" smtClean="0">
                <a:solidFill>
                  <a:srgbClr val="FFFF00"/>
                </a:solidFill>
              </a:rPr>
              <a:t>học</a:t>
            </a:r>
            <a:r>
              <a:rPr lang="en-SG" sz="2600" dirty="0" smtClean="0">
                <a:solidFill>
                  <a:srgbClr val="FFFF00"/>
                </a:solidFill>
              </a:rPr>
              <a:t> </a:t>
            </a:r>
            <a:r>
              <a:rPr lang="en-SG" sz="2600" dirty="0" err="1" smtClean="0">
                <a:solidFill>
                  <a:srgbClr val="FFFF00"/>
                </a:solidFill>
              </a:rPr>
              <a:t>sinh</a:t>
            </a:r>
            <a:r>
              <a:rPr lang="en-SG" sz="2600" dirty="0" smtClean="0">
                <a:solidFill>
                  <a:srgbClr val="FFFF00"/>
                </a:solidFill>
              </a:rPr>
              <a:t> </a:t>
            </a:r>
            <a:r>
              <a:rPr lang="en-SG" sz="2600" dirty="0" err="1" smtClean="0">
                <a:solidFill>
                  <a:srgbClr val="FFFF00"/>
                </a:solidFill>
              </a:rPr>
              <a:t>lớp</a:t>
            </a:r>
            <a:r>
              <a:rPr lang="en-SG" sz="2600" dirty="0" smtClean="0">
                <a:solidFill>
                  <a:srgbClr val="FFFF00"/>
                </a:solidFill>
              </a:rPr>
              <a:t> 6A </a:t>
            </a:r>
            <a:r>
              <a:rPr lang="en-SG" sz="2600" dirty="0" err="1" smtClean="0">
                <a:solidFill>
                  <a:srgbClr val="FFFF00"/>
                </a:solidFill>
              </a:rPr>
              <a:t>là</a:t>
            </a:r>
            <a:r>
              <a:rPr lang="en-SG" sz="2600" dirty="0" smtClean="0">
                <a:solidFill>
                  <a:srgbClr val="FFFF00"/>
                </a:solidFill>
              </a:rPr>
              <a:t> 27 </a:t>
            </a:r>
            <a:r>
              <a:rPr lang="en-SG" sz="2600" dirty="0" err="1" smtClean="0">
                <a:solidFill>
                  <a:srgbClr val="FFFF00"/>
                </a:solidFill>
              </a:rPr>
              <a:t>học</a:t>
            </a:r>
            <a:r>
              <a:rPr lang="en-SG" sz="2600" dirty="0" smtClean="0">
                <a:solidFill>
                  <a:srgbClr val="FFFF00"/>
                </a:solidFill>
              </a:rPr>
              <a:t> </a:t>
            </a:r>
            <a:r>
              <a:rPr lang="en-SG" sz="2600" dirty="0" err="1" smtClean="0">
                <a:solidFill>
                  <a:srgbClr val="FFFF00"/>
                </a:solidFill>
              </a:rPr>
              <a:t>sinh</a:t>
            </a:r>
            <a:r>
              <a:rPr lang="en-SG" sz="2600" dirty="0" smtClean="0">
                <a:solidFill>
                  <a:srgbClr val="FFFF00"/>
                </a:solidFill>
              </a:rPr>
              <a:t>. </a:t>
            </a:r>
            <a:r>
              <a:rPr lang="en-SG" sz="2600" dirty="0" err="1" smtClean="0">
                <a:solidFill>
                  <a:srgbClr val="FFFF00"/>
                </a:solidFill>
              </a:rPr>
              <a:t>Hỏi</a:t>
            </a:r>
            <a:r>
              <a:rPr lang="en-SG" sz="2600" dirty="0" smtClean="0">
                <a:solidFill>
                  <a:srgbClr val="FFFF00"/>
                </a:solidFill>
              </a:rPr>
              <a:t> </a:t>
            </a:r>
            <a:r>
              <a:rPr lang="en-SG" sz="2600" dirty="0" err="1" smtClean="0">
                <a:solidFill>
                  <a:srgbClr val="FFFF00"/>
                </a:solidFill>
              </a:rPr>
              <a:t>lớp</a:t>
            </a:r>
            <a:r>
              <a:rPr lang="en-SG" sz="2600" dirty="0" smtClean="0">
                <a:solidFill>
                  <a:srgbClr val="FFFF00"/>
                </a:solidFill>
              </a:rPr>
              <a:t> 6A </a:t>
            </a:r>
            <a:r>
              <a:rPr lang="en-SG" sz="2600" dirty="0" err="1" smtClean="0">
                <a:solidFill>
                  <a:srgbClr val="FFFF00"/>
                </a:solidFill>
              </a:rPr>
              <a:t>có</a:t>
            </a:r>
            <a:r>
              <a:rPr lang="en-SG" sz="2600" dirty="0" smtClean="0">
                <a:solidFill>
                  <a:srgbClr val="FFFF00"/>
                </a:solidFill>
              </a:rPr>
              <a:t> </a:t>
            </a:r>
            <a:r>
              <a:rPr lang="en-SG" sz="2600" dirty="0" err="1" smtClean="0">
                <a:solidFill>
                  <a:srgbClr val="FFFF00"/>
                </a:solidFill>
              </a:rPr>
              <a:t>bao</a:t>
            </a:r>
            <a:r>
              <a:rPr lang="en-SG" sz="2600" dirty="0" smtClean="0">
                <a:solidFill>
                  <a:srgbClr val="FFFF00"/>
                </a:solidFill>
              </a:rPr>
              <a:t> </a:t>
            </a:r>
            <a:r>
              <a:rPr lang="en-SG" sz="2600" dirty="0" err="1" smtClean="0">
                <a:solidFill>
                  <a:srgbClr val="FFFF00"/>
                </a:solidFill>
              </a:rPr>
              <a:t>nhiêu</a:t>
            </a:r>
            <a:r>
              <a:rPr lang="en-SG" sz="2600" dirty="0" smtClean="0">
                <a:solidFill>
                  <a:srgbClr val="FFFF00"/>
                </a:solidFill>
              </a:rPr>
              <a:t> </a:t>
            </a:r>
            <a:r>
              <a:rPr lang="en-SG" sz="2600" err="1" smtClean="0">
                <a:solidFill>
                  <a:srgbClr val="FFFF00"/>
                </a:solidFill>
              </a:rPr>
              <a:t>học</a:t>
            </a:r>
            <a:r>
              <a:rPr lang="en-SG" sz="2600" smtClean="0">
                <a:solidFill>
                  <a:srgbClr val="FFFF00"/>
                </a:solidFill>
              </a:rPr>
              <a:t> sinh ?</a:t>
            </a:r>
            <a:endParaRPr lang="en-US" sz="2600" dirty="0">
              <a:solidFill>
                <a:srgbClr val="FFFF00"/>
              </a:solidFill>
            </a:endParaRPr>
          </a:p>
        </p:txBody>
      </p:sp>
      <p:sp>
        <p:nvSpPr>
          <p:cNvPr id="6" name="TextBox 5"/>
          <p:cNvSpPr txBox="1"/>
          <p:nvPr/>
        </p:nvSpPr>
        <p:spPr>
          <a:xfrm>
            <a:off x="1229689" y="2133404"/>
            <a:ext cx="3829050" cy="469359"/>
          </a:xfrm>
          <a:prstGeom prst="rect">
            <a:avLst/>
          </a:prstGeom>
          <a:noFill/>
        </p:spPr>
        <p:txBody>
          <a:bodyPr wrap="square" lIns="68580" tIns="34290" rIns="68580" bIns="34290" rtlCol="0">
            <a:spAutoFit/>
          </a:bodyPr>
          <a:lstStyle/>
          <a:p>
            <a:r>
              <a:rPr lang="en-SG" sz="2600" b="1" smtClean="0">
                <a:solidFill>
                  <a:srgbClr val="FFFF00"/>
                </a:solidFill>
              </a:rPr>
              <a:t>Giải :</a:t>
            </a:r>
            <a:endParaRPr lang="en-US" sz="2600" b="1" dirty="0">
              <a:solidFill>
                <a:srgbClr val="FFFF00"/>
              </a:solidFill>
            </a:endParaRPr>
          </a:p>
        </p:txBody>
      </p:sp>
      <p:sp>
        <p:nvSpPr>
          <p:cNvPr id="7" name="TextBox 6"/>
          <p:cNvSpPr txBox="1"/>
          <p:nvPr/>
        </p:nvSpPr>
        <p:spPr>
          <a:xfrm>
            <a:off x="1595060" y="2692008"/>
            <a:ext cx="7579153" cy="469359"/>
          </a:xfrm>
          <a:prstGeom prst="rect">
            <a:avLst/>
          </a:prstGeom>
          <a:noFill/>
        </p:spPr>
        <p:txBody>
          <a:bodyPr wrap="square" lIns="68580" tIns="34290" rIns="68580" bIns="34290" rtlCol="0">
            <a:spAutoFit/>
          </a:bodyPr>
          <a:lstStyle/>
          <a:p>
            <a:r>
              <a:rPr lang="en-SG" sz="2600" dirty="0" err="1" smtClean="0">
                <a:solidFill>
                  <a:srgbClr val="FFFFFF"/>
                </a:solidFill>
              </a:rPr>
              <a:t>Số</a:t>
            </a:r>
            <a:r>
              <a:rPr lang="en-SG" sz="2600" dirty="0" smtClean="0">
                <a:solidFill>
                  <a:srgbClr val="FFFFFF"/>
                </a:solidFill>
              </a:rPr>
              <a:t> </a:t>
            </a:r>
            <a:r>
              <a:rPr lang="en-SG" sz="2600" dirty="0" err="1" smtClean="0">
                <a:solidFill>
                  <a:srgbClr val="FFFFFF"/>
                </a:solidFill>
              </a:rPr>
              <a:t>học</a:t>
            </a:r>
            <a:r>
              <a:rPr lang="en-SG" sz="2600" dirty="0" smtClean="0">
                <a:solidFill>
                  <a:srgbClr val="FFFFFF"/>
                </a:solidFill>
              </a:rPr>
              <a:t> </a:t>
            </a:r>
            <a:r>
              <a:rPr lang="en-SG" sz="2600" dirty="0" err="1" smtClean="0">
                <a:solidFill>
                  <a:srgbClr val="FFFFFF"/>
                </a:solidFill>
              </a:rPr>
              <a:t>sinh</a:t>
            </a:r>
            <a:r>
              <a:rPr lang="en-SG" sz="2600" dirty="0" smtClean="0">
                <a:solidFill>
                  <a:srgbClr val="FFFFFF"/>
                </a:solidFill>
              </a:rPr>
              <a:t> </a:t>
            </a:r>
            <a:r>
              <a:rPr lang="en-SG" sz="2600" dirty="0" err="1" smtClean="0">
                <a:solidFill>
                  <a:srgbClr val="FFFFFF"/>
                </a:solidFill>
              </a:rPr>
              <a:t>lớp</a:t>
            </a:r>
            <a:r>
              <a:rPr lang="en-SG" sz="2600" dirty="0" smtClean="0">
                <a:solidFill>
                  <a:srgbClr val="FFFFFF"/>
                </a:solidFill>
              </a:rPr>
              <a:t> </a:t>
            </a:r>
            <a:r>
              <a:rPr lang="en-SG" sz="2600" smtClean="0">
                <a:solidFill>
                  <a:srgbClr val="FFFFFF"/>
                </a:solidFill>
              </a:rPr>
              <a:t>6A là : </a:t>
            </a:r>
            <a:r>
              <a:rPr lang="en-SG" sz="2600" dirty="0" smtClean="0">
                <a:solidFill>
                  <a:srgbClr val="FFFFFF"/>
                </a:solidFill>
              </a:rPr>
              <a:t>27 :75% =  </a:t>
            </a:r>
            <a:r>
              <a:rPr lang="en-SG" sz="2600" smtClean="0">
                <a:solidFill>
                  <a:srgbClr val="FFFFFF"/>
                </a:solidFill>
              </a:rPr>
              <a:t>27:    = 36 (học sinh). </a:t>
            </a:r>
            <a:endParaRPr lang="en-US" sz="2600" dirty="0">
              <a:solidFill>
                <a:srgbClr val="FFFFFF"/>
              </a:solidFill>
            </a:endParaRPr>
          </a:p>
        </p:txBody>
      </p:sp>
      <mc:AlternateContent xmlns:mc="http://schemas.openxmlformats.org/markup-compatibility/2006" xmlns:a14="http://schemas.microsoft.com/office/drawing/2010/main">
        <mc:Choice Requires="a14">
          <p:sp>
            <p:nvSpPr>
              <p:cNvPr id="31" name="TextBox 30"/>
              <p:cNvSpPr txBox="1"/>
              <p:nvPr/>
            </p:nvSpPr>
            <p:spPr>
              <a:xfrm>
                <a:off x="6557714" y="2540723"/>
                <a:ext cx="238847"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400" b="0" i="1" smtClean="0">
                              <a:solidFill>
                                <a:schemeClr val="bg1"/>
                              </a:solidFill>
                              <a:latin typeface="Cambria Math" panose="02040503050406030204" pitchFamily="18" charset="0"/>
                            </a:rPr>
                          </m:ctrlPr>
                        </m:fPr>
                        <m:num>
                          <m:r>
                            <a:rPr lang="en-SG" sz="2400" b="0" i="1" smtClean="0">
                              <a:solidFill>
                                <a:schemeClr val="bg1"/>
                              </a:solidFill>
                              <a:latin typeface="Cambria Math" panose="02040503050406030204" pitchFamily="18" charset="0"/>
                            </a:rPr>
                            <m:t>3</m:t>
                          </m:r>
                        </m:num>
                        <m:den>
                          <m:r>
                            <a:rPr lang="en-SG" sz="2400" b="0" i="1" smtClean="0">
                              <a:solidFill>
                                <a:schemeClr val="bg1"/>
                              </a:solidFill>
                              <a:latin typeface="Cambria Math" panose="02040503050406030204" pitchFamily="18" charset="0"/>
                            </a:rPr>
                            <m:t>4</m:t>
                          </m:r>
                        </m:den>
                      </m:f>
                    </m:oMath>
                  </m:oMathPara>
                </a14:m>
                <a:endParaRPr lang="en-US" sz="2400">
                  <a:solidFill>
                    <a:schemeClr val="bg1"/>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557714" y="2540723"/>
                <a:ext cx="238847" cy="691471"/>
              </a:xfrm>
              <a:prstGeom prst="rect">
                <a:avLst/>
              </a:prstGeom>
              <a:blipFill rotWithShape="0">
                <a:blip r:embed="rId4"/>
                <a:stretch>
                  <a:fillRect/>
                </a:stretch>
              </a:blipFill>
            </p:spPr>
            <p:txBody>
              <a:bodyPr/>
              <a:lstStyle/>
              <a:p>
                <a:r>
                  <a:rPr lang="en-US">
                    <a:noFill/>
                  </a:rPr>
                  <a:t> </a:t>
                </a:r>
              </a:p>
            </p:txBody>
          </p:sp>
        </mc:Fallback>
      </mc:AlternateContent>
      <p:pic>
        <p:nvPicPr>
          <p:cNvPr id="32" name="Picture 31">
            <a:extLst>
              <a:ext uri="{FF2B5EF4-FFF2-40B4-BE49-F238E27FC236}">
                <a16:creationId xmlns="" xmlns:a16="http://schemas.microsoft.com/office/drawing/2014/main" id="{C01903B9-10A6-3144-B820-B5CBCBCEBCE4}"/>
              </a:ext>
            </a:extLst>
          </p:cNvPr>
          <p:cNvPicPr>
            <a:picLocks noChangeAspect="1"/>
          </p:cNvPicPr>
          <p:nvPr/>
        </p:nvPicPr>
        <p:blipFill>
          <a:blip r:embed="rId5"/>
          <a:stretch>
            <a:fillRect/>
          </a:stretch>
        </p:blipFill>
        <p:spPr>
          <a:xfrm>
            <a:off x="8848274" y="3638194"/>
            <a:ext cx="2921652" cy="2970800"/>
          </a:xfrm>
          <a:prstGeom prst="rect">
            <a:avLst/>
          </a:prstGeom>
        </p:spPr>
      </p:pic>
      <p:sp>
        <p:nvSpPr>
          <p:cNvPr id="33" name="Oval 32">
            <a:extLst>
              <a:ext uri="{FF2B5EF4-FFF2-40B4-BE49-F238E27FC236}">
                <a16:creationId xmlns="" xmlns:a16="http://schemas.microsoft.com/office/drawing/2014/main" id="{DE27D847-6E13-9E45-B2E3-869D83DC8771}"/>
              </a:ext>
            </a:extLst>
          </p:cNvPr>
          <p:cNvSpPr/>
          <p:nvPr/>
        </p:nvSpPr>
        <p:spPr>
          <a:xfrm>
            <a:off x="9159989" y="4155125"/>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10</a:t>
            </a:r>
          </a:p>
        </p:txBody>
      </p:sp>
      <p:sp>
        <p:nvSpPr>
          <p:cNvPr id="34" name="Oval 33">
            <a:extLst>
              <a:ext uri="{FF2B5EF4-FFF2-40B4-BE49-F238E27FC236}">
                <a16:creationId xmlns="" xmlns:a16="http://schemas.microsoft.com/office/drawing/2014/main" id="{EB6CB163-AEFF-A745-A016-6B20D6EDAB38}"/>
              </a:ext>
            </a:extLst>
          </p:cNvPr>
          <p:cNvSpPr/>
          <p:nvPr/>
        </p:nvSpPr>
        <p:spPr>
          <a:xfrm>
            <a:off x="9159989" y="4135797"/>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09</a:t>
            </a:r>
          </a:p>
        </p:txBody>
      </p:sp>
      <p:sp>
        <p:nvSpPr>
          <p:cNvPr id="35" name="Oval 34">
            <a:extLst>
              <a:ext uri="{FF2B5EF4-FFF2-40B4-BE49-F238E27FC236}">
                <a16:creationId xmlns="" xmlns:a16="http://schemas.microsoft.com/office/drawing/2014/main" id="{1004A047-897F-C540-A863-CD46FA6C7A9C}"/>
              </a:ext>
            </a:extLst>
          </p:cNvPr>
          <p:cNvSpPr/>
          <p:nvPr/>
        </p:nvSpPr>
        <p:spPr>
          <a:xfrm>
            <a:off x="9157332" y="4171826"/>
            <a:ext cx="2319046"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08</a:t>
            </a:r>
          </a:p>
        </p:txBody>
      </p:sp>
      <p:sp>
        <p:nvSpPr>
          <p:cNvPr id="36" name="Oval 35">
            <a:extLst>
              <a:ext uri="{FF2B5EF4-FFF2-40B4-BE49-F238E27FC236}">
                <a16:creationId xmlns="" xmlns:a16="http://schemas.microsoft.com/office/drawing/2014/main" id="{066028A6-5F59-C44F-AE9F-3E05A01F638C}"/>
              </a:ext>
            </a:extLst>
          </p:cNvPr>
          <p:cNvSpPr/>
          <p:nvPr/>
        </p:nvSpPr>
        <p:spPr>
          <a:xfrm>
            <a:off x="9167738" y="4155125"/>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07</a:t>
            </a:r>
          </a:p>
        </p:txBody>
      </p:sp>
      <p:sp>
        <p:nvSpPr>
          <p:cNvPr id="37" name="Oval 36">
            <a:extLst>
              <a:ext uri="{FF2B5EF4-FFF2-40B4-BE49-F238E27FC236}">
                <a16:creationId xmlns="" xmlns:a16="http://schemas.microsoft.com/office/drawing/2014/main" id="{FAD1AAFE-CF75-2843-94CB-AE43DE780B7A}"/>
              </a:ext>
            </a:extLst>
          </p:cNvPr>
          <p:cNvSpPr/>
          <p:nvPr/>
        </p:nvSpPr>
        <p:spPr>
          <a:xfrm>
            <a:off x="9143359" y="4149811"/>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06</a:t>
            </a:r>
          </a:p>
        </p:txBody>
      </p:sp>
      <p:sp>
        <p:nvSpPr>
          <p:cNvPr id="38" name="Oval 37">
            <a:extLst>
              <a:ext uri="{FF2B5EF4-FFF2-40B4-BE49-F238E27FC236}">
                <a16:creationId xmlns="" xmlns:a16="http://schemas.microsoft.com/office/drawing/2014/main" id="{F5882DB0-0E67-714E-B690-06F117BC11A6}"/>
              </a:ext>
            </a:extLst>
          </p:cNvPr>
          <p:cNvSpPr/>
          <p:nvPr/>
        </p:nvSpPr>
        <p:spPr>
          <a:xfrm>
            <a:off x="9141687" y="4166512"/>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05</a:t>
            </a:r>
          </a:p>
        </p:txBody>
      </p:sp>
      <p:sp>
        <p:nvSpPr>
          <p:cNvPr id="39" name="Oval 38">
            <a:extLst>
              <a:ext uri="{FF2B5EF4-FFF2-40B4-BE49-F238E27FC236}">
                <a16:creationId xmlns="" xmlns:a16="http://schemas.microsoft.com/office/drawing/2014/main" id="{27A77AFF-BED6-D74B-A61A-C386D7D14D69}"/>
              </a:ext>
            </a:extLst>
          </p:cNvPr>
          <p:cNvSpPr/>
          <p:nvPr/>
        </p:nvSpPr>
        <p:spPr>
          <a:xfrm>
            <a:off x="9141687" y="4155125"/>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04</a:t>
            </a:r>
          </a:p>
        </p:txBody>
      </p:sp>
      <p:sp>
        <p:nvSpPr>
          <p:cNvPr id="40" name="Oval 39">
            <a:extLst>
              <a:ext uri="{FF2B5EF4-FFF2-40B4-BE49-F238E27FC236}">
                <a16:creationId xmlns="" xmlns:a16="http://schemas.microsoft.com/office/drawing/2014/main" id="{BB679E35-6FB9-0843-8930-CB988255C35B}"/>
              </a:ext>
            </a:extLst>
          </p:cNvPr>
          <p:cNvSpPr/>
          <p:nvPr/>
        </p:nvSpPr>
        <p:spPr>
          <a:xfrm>
            <a:off x="9143316" y="4182100"/>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03</a:t>
            </a:r>
          </a:p>
        </p:txBody>
      </p:sp>
      <p:sp>
        <p:nvSpPr>
          <p:cNvPr id="41" name="Oval 40">
            <a:extLst>
              <a:ext uri="{FF2B5EF4-FFF2-40B4-BE49-F238E27FC236}">
                <a16:creationId xmlns="" xmlns:a16="http://schemas.microsoft.com/office/drawing/2014/main" id="{3992E225-977A-A747-A2BA-97A4F9DD7FD0}"/>
              </a:ext>
            </a:extLst>
          </p:cNvPr>
          <p:cNvSpPr/>
          <p:nvPr/>
        </p:nvSpPr>
        <p:spPr>
          <a:xfrm>
            <a:off x="9154939" y="4182100"/>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02</a:t>
            </a:r>
          </a:p>
        </p:txBody>
      </p:sp>
      <p:sp>
        <p:nvSpPr>
          <p:cNvPr id="42" name="Oval 41">
            <a:extLst>
              <a:ext uri="{FF2B5EF4-FFF2-40B4-BE49-F238E27FC236}">
                <a16:creationId xmlns="" xmlns:a16="http://schemas.microsoft.com/office/drawing/2014/main" id="{A1B8E92C-EC55-234F-A6D5-2576C2693A1F}"/>
              </a:ext>
            </a:extLst>
          </p:cNvPr>
          <p:cNvSpPr/>
          <p:nvPr/>
        </p:nvSpPr>
        <p:spPr>
          <a:xfrm>
            <a:off x="9169016" y="4176786"/>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01</a:t>
            </a:r>
          </a:p>
        </p:txBody>
      </p:sp>
      <p:sp>
        <p:nvSpPr>
          <p:cNvPr id="43" name="Oval 42">
            <a:extLst>
              <a:ext uri="{FF2B5EF4-FFF2-40B4-BE49-F238E27FC236}">
                <a16:creationId xmlns="" xmlns:a16="http://schemas.microsoft.com/office/drawing/2014/main" id="{E3D3F907-9063-DB4F-9263-3D5BFFB29003}"/>
              </a:ext>
            </a:extLst>
          </p:cNvPr>
          <p:cNvSpPr/>
          <p:nvPr/>
        </p:nvSpPr>
        <p:spPr>
          <a:xfrm>
            <a:off x="9174213" y="4154336"/>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00</a:t>
            </a:r>
          </a:p>
        </p:txBody>
      </p:sp>
      <p:sp>
        <p:nvSpPr>
          <p:cNvPr id="22" name="Rounded Rectangle 21"/>
          <p:cNvSpPr/>
          <p:nvPr/>
        </p:nvSpPr>
        <p:spPr>
          <a:xfrm>
            <a:off x="1537465" y="5108532"/>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23" name="Rounded Rectangle 22"/>
          <p:cNvSpPr/>
          <p:nvPr/>
        </p:nvSpPr>
        <p:spPr>
          <a:xfrm>
            <a:off x="2473023" y="5108532"/>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24" name="Rounded Rectangle 23"/>
          <p:cNvSpPr/>
          <p:nvPr/>
        </p:nvSpPr>
        <p:spPr>
          <a:xfrm>
            <a:off x="3423695" y="5108532"/>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25" name="Rounded Rectangle 24"/>
          <p:cNvSpPr/>
          <p:nvPr/>
        </p:nvSpPr>
        <p:spPr>
          <a:xfrm>
            <a:off x="4374367" y="5108532"/>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26" name="Rounded Rectangle 25"/>
          <p:cNvSpPr/>
          <p:nvPr/>
        </p:nvSpPr>
        <p:spPr>
          <a:xfrm>
            <a:off x="5309925" y="5108532"/>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27" name="Rounded Rectangle 26"/>
          <p:cNvSpPr/>
          <p:nvPr/>
        </p:nvSpPr>
        <p:spPr>
          <a:xfrm>
            <a:off x="6254627" y="5102939"/>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44" name="Rounded Rectangle 43"/>
          <p:cNvSpPr/>
          <p:nvPr/>
        </p:nvSpPr>
        <p:spPr>
          <a:xfrm>
            <a:off x="1523352" y="509251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T</a:t>
            </a:r>
            <a:endParaRPr lang="en-US" sz="4800">
              <a:solidFill>
                <a:srgbClr val="FF0000"/>
              </a:solidFill>
            </a:endParaRPr>
          </a:p>
        </p:txBody>
      </p:sp>
      <p:sp>
        <p:nvSpPr>
          <p:cNvPr id="46" name="Rounded Rectangle 45"/>
          <p:cNvSpPr/>
          <p:nvPr/>
        </p:nvSpPr>
        <p:spPr>
          <a:xfrm>
            <a:off x="3399645" y="509251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a:solidFill>
                  <a:srgbClr val="FF0000"/>
                </a:solidFill>
              </a:rPr>
              <a:t>L</a:t>
            </a:r>
            <a:endParaRPr lang="en-US" sz="4800">
              <a:solidFill>
                <a:srgbClr val="FF0000"/>
              </a:solidFill>
            </a:endParaRPr>
          </a:p>
        </p:txBody>
      </p:sp>
      <p:sp>
        <p:nvSpPr>
          <p:cNvPr id="29" name="Rounded Rectangle 28"/>
          <p:cNvSpPr/>
          <p:nvPr/>
        </p:nvSpPr>
        <p:spPr>
          <a:xfrm>
            <a:off x="2463023" y="509251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a:solidFill>
                  <a:srgbClr val="FF0000"/>
                </a:solidFill>
              </a:rPr>
              <a:t>A</a:t>
            </a:r>
            <a:endParaRPr lang="en-US" sz="4800">
              <a:solidFill>
                <a:srgbClr val="FF0000"/>
              </a:solidFill>
            </a:endParaRPr>
          </a:p>
        </p:txBody>
      </p:sp>
    </p:spTree>
    <p:extLst>
      <p:ext uri="{BB962C8B-B14F-4D97-AF65-F5344CB8AC3E}">
        <p14:creationId xmlns:p14="http://schemas.microsoft.com/office/powerpoint/2010/main" val="395938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hetgio.wav"/>
                                        </p:tgtEl>
                                      </p:cMediaNode>
                                    </p:audio>
                                  </p:sub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ox(in)">
                                      <p:cBhvr>
                                        <p:cTn id="41" dur="500"/>
                                        <p:tgtEl>
                                          <p:spTgt spid="7"/>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ox(in)">
                                      <p:cBhvr>
                                        <p:cTn id="44" dur="500"/>
                                        <p:tgtEl>
                                          <p:spTgt spid="6"/>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circle(in)">
                                      <p:cBhvr>
                                        <p:cTn id="47" dur="125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1" grpId="0"/>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541123" y="2066447"/>
            <a:ext cx="514350" cy="514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5" name="TextBox 4"/>
          <p:cNvSpPr txBox="1"/>
          <p:nvPr/>
        </p:nvSpPr>
        <p:spPr>
          <a:xfrm>
            <a:off x="1003657" y="1154071"/>
            <a:ext cx="6572250" cy="469359"/>
          </a:xfrm>
          <a:prstGeom prst="rect">
            <a:avLst/>
          </a:prstGeom>
          <a:noFill/>
        </p:spPr>
        <p:txBody>
          <a:bodyPr wrap="square" lIns="68580" tIns="34290" rIns="68580" bIns="34290" rtlCol="0">
            <a:spAutoFit/>
          </a:bodyPr>
          <a:lstStyle/>
          <a:p>
            <a:r>
              <a:rPr lang="en-SG" sz="2600" dirty="0" err="1" smtClean="0">
                <a:solidFill>
                  <a:srgbClr val="FFFF00"/>
                </a:solidFill>
              </a:rPr>
              <a:t>Tìm</a:t>
            </a:r>
            <a:r>
              <a:rPr lang="en-SG" sz="2600" dirty="0" smtClean="0">
                <a:solidFill>
                  <a:srgbClr val="FFFF00"/>
                </a:solidFill>
              </a:rPr>
              <a:t> </a:t>
            </a:r>
            <a:r>
              <a:rPr lang="en-SG" sz="2600" dirty="0" err="1" smtClean="0">
                <a:solidFill>
                  <a:srgbClr val="FFFF00"/>
                </a:solidFill>
              </a:rPr>
              <a:t>tỉ</a:t>
            </a:r>
            <a:r>
              <a:rPr lang="en-SG" sz="2600" dirty="0" smtClean="0">
                <a:solidFill>
                  <a:srgbClr val="FFFF00"/>
                </a:solidFill>
              </a:rPr>
              <a:t> </a:t>
            </a:r>
            <a:r>
              <a:rPr lang="en-SG" sz="2600" dirty="0" err="1" smtClean="0">
                <a:solidFill>
                  <a:srgbClr val="FFFF00"/>
                </a:solidFill>
              </a:rPr>
              <a:t>số</a:t>
            </a:r>
            <a:r>
              <a:rPr lang="en-SG" sz="2600" dirty="0" smtClean="0">
                <a:solidFill>
                  <a:srgbClr val="FFFF00"/>
                </a:solidFill>
              </a:rPr>
              <a:t> </a:t>
            </a:r>
            <a:r>
              <a:rPr lang="en-SG" sz="2600" dirty="0" err="1" smtClean="0">
                <a:solidFill>
                  <a:srgbClr val="FFFF00"/>
                </a:solidFill>
              </a:rPr>
              <a:t>phần</a:t>
            </a:r>
            <a:r>
              <a:rPr lang="en-SG" sz="2600" dirty="0" smtClean="0">
                <a:solidFill>
                  <a:srgbClr val="FFFF00"/>
                </a:solidFill>
              </a:rPr>
              <a:t> </a:t>
            </a:r>
            <a:r>
              <a:rPr lang="en-SG" sz="2600" dirty="0" err="1" smtClean="0">
                <a:solidFill>
                  <a:srgbClr val="FFFF00"/>
                </a:solidFill>
              </a:rPr>
              <a:t>trăm</a:t>
            </a:r>
            <a:r>
              <a:rPr lang="en-SG" sz="2600" dirty="0" smtClean="0">
                <a:solidFill>
                  <a:srgbClr val="FFFF00"/>
                </a:solidFill>
              </a:rPr>
              <a:t> </a:t>
            </a:r>
            <a:r>
              <a:rPr lang="en-SG" sz="2600" dirty="0" err="1" smtClean="0">
                <a:solidFill>
                  <a:srgbClr val="FFFF00"/>
                </a:solidFill>
              </a:rPr>
              <a:t>của</a:t>
            </a:r>
            <a:r>
              <a:rPr lang="en-SG" sz="2600" dirty="0" smtClean="0">
                <a:solidFill>
                  <a:srgbClr val="FFFF00"/>
                </a:solidFill>
              </a:rPr>
              <a:t> 3dm </a:t>
            </a:r>
            <a:r>
              <a:rPr lang="en-SG" sz="2600" err="1" smtClean="0">
                <a:solidFill>
                  <a:srgbClr val="FFFF00"/>
                </a:solidFill>
              </a:rPr>
              <a:t>và</a:t>
            </a:r>
            <a:r>
              <a:rPr lang="en-SG" sz="2600" smtClean="0">
                <a:solidFill>
                  <a:srgbClr val="FFFF00"/>
                </a:solidFill>
              </a:rPr>
              <a:t> 5m ?</a:t>
            </a:r>
            <a:endParaRPr lang="en-US" sz="2600" dirty="0">
              <a:solidFill>
                <a:srgbClr val="FFFF00"/>
              </a:solidFill>
            </a:endParaRPr>
          </a:p>
        </p:txBody>
      </p:sp>
      <p:sp>
        <p:nvSpPr>
          <p:cNvPr id="6" name="Rectangle 5"/>
          <p:cNvSpPr/>
          <p:nvPr/>
        </p:nvSpPr>
        <p:spPr>
          <a:xfrm>
            <a:off x="951022" y="453879"/>
            <a:ext cx="2519601" cy="700192"/>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SG" sz="4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CÂU </a:t>
            </a:r>
            <a:r>
              <a:rPr lang="en-SG" sz="41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HỎI 4 </a:t>
            </a:r>
            <a:endParaRPr lang="en-US" sz="4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AlternateContent xmlns:mc="http://schemas.openxmlformats.org/markup-compatibility/2006" xmlns:a14="http://schemas.microsoft.com/office/drawing/2010/main">
        <mc:Choice Requires="a14">
          <p:sp>
            <p:nvSpPr>
              <p:cNvPr id="33" name="TextBox 32"/>
              <p:cNvSpPr txBox="1"/>
              <p:nvPr/>
            </p:nvSpPr>
            <p:spPr>
              <a:xfrm>
                <a:off x="1470850" y="1976700"/>
                <a:ext cx="2607990" cy="69384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en-SG" sz="2400" b="0" i="0" smtClean="0">
                          <a:solidFill>
                            <a:schemeClr val="bg1"/>
                          </a:solidFill>
                          <a:latin typeface="Cambria Math" panose="02040503050406030204" pitchFamily="18" charset="0"/>
                        </a:rPr>
                        <m:t>A</m:t>
                      </m:r>
                      <m:r>
                        <a:rPr lang="en-SG" sz="2400" b="0" i="0" smtClean="0">
                          <a:solidFill>
                            <a:schemeClr val="bg1"/>
                          </a:solidFill>
                          <a:latin typeface="Cambria Math" panose="02040503050406030204" pitchFamily="18" charset="0"/>
                        </a:rPr>
                        <m:t>. </m:t>
                      </m:r>
                      <m:f>
                        <m:fPr>
                          <m:ctrlPr>
                            <a:rPr lang="en-SG" sz="2400" b="0" i="1" smtClean="0">
                              <a:solidFill>
                                <a:schemeClr val="bg1"/>
                              </a:solidFill>
                              <a:latin typeface="Cambria Math" panose="02040503050406030204" pitchFamily="18" charset="0"/>
                            </a:rPr>
                          </m:ctrlPr>
                        </m:fPr>
                        <m:num>
                          <m:r>
                            <a:rPr lang="en-SG" sz="2400" b="0" i="0" smtClean="0">
                              <a:solidFill>
                                <a:schemeClr val="bg1"/>
                              </a:solidFill>
                              <a:latin typeface="Cambria Math" panose="02040503050406030204" pitchFamily="18" charset="0"/>
                            </a:rPr>
                            <m:t> </m:t>
                          </m:r>
                          <m:r>
                            <a:rPr lang="en-SG" sz="2400" b="0" i="0" smtClean="0">
                              <a:solidFill>
                                <a:schemeClr val="bg1"/>
                              </a:solidFill>
                              <a:latin typeface="Cambria Math" panose="02040503050406030204" pitchFamily="18" charset="0"/>
                            </a:rPr>
                            <m:t>3</m:t>
                          </m:r>
                          <m:r>
                            <a:rPr lang="en-SG" sz="2400" b="0" i="0" smtClean="0">
                              <a:solidFill>
                                <a:schemeClr val="bg1"/>
                              </a:solidFill>
                              <a:latin typeface="Cambria Math" panose="02040503050406030204" pitchFamily="18" charset="0"/>
                            </a:rPr>
                            <m:t>.</m:t>
                          </m:r>
                          <m:r>
                            <a:rPr lang="en-SG" sz="2400" b="0" i="0" smtClean="0">
                              <a:solidFill>
                                <a:schemeClr val="bg1"/>
                              </a:solidFill>
                              <a:latin typeface="Cambria Math" panose="02040503050406030204" pitchFamily="18" charset="0"/>
                            </a:rPr>
                            <m:t>100</m:t>
                          </m:r>
                        </m:num>
                        <m:den>
                          <m:r>
                            <a:rPr lang="en-SG" sz="2400" b="0" i="0" smtClean="0">
                              <a:solidFill>
                                <a:schemeClr val="bg1"/>
                              </a:solidFill>
                              <a:latin typeface="Cambria Math" panose="02040503050406030204" pitchFamily="18" charset="0"/>
                            </a:rPr>
                            <m:t>5</m:t>
                          </m:r>
                        </m:den>
                      </m:f>
                      <m:r>
                        <a:rPr lang="en-SG" sz="2400" b="0" i="0" smtClean="0">
                          <a:solidFill>
                            <a:schemeClr val="bg1"/>
                          </a:solidFill>
                          <a:latin typeface="Cambria Math" panose="02040503050406030204" pitchFamily="18" charset="0"/>
                        </a:rPr>
                        <m:t>%=</m:t>
                      </m:r>
                      <m:r>
                        <a:rPr lang="en-SG" sz="2400" b="0" i="0" smtClean="0">
                          <a:solidFill>
                            <a:schemeClr val="bg1"/>
                          </a:solidFill>
                          <a:latin typeface="Cambria Math" panose="02040503050406030204" pitchFamily="18" charset="0"/>
                        </a:rPr>
                        <m:t>60</m:t>
                      </m:r>
                      <m:r>
                        <a:rPr lang="en-SG" sz="2400" b="0" i="0" smtClean="0">
                          <a:solidFill>
                            <a:schemeClr val="bg1"/>
                          </a:solidFill>
                          <a:latin typeface="Cambria Math" panose="02040503050406030204" pitchFamily="18" charset="0"/>
                        </a:rPr>
                        <m:t>%</m:t>
                      </m:r>
                    </m:oMath>
                  </m:oMathPara>
                </a14:m>
                <a:endParaRPr lang="en-US" sz="2400">
                  <a:solidFill>
                    <a:schemeClr val="bg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70850" y="1976700"/>
                <a:ext cx="2607990" cy="69384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626575" y="1945140"/>
                <a:ext cx="2390079" cy="6938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SG" sz="2400" smtClean="0">
                          <a:solidFill>
                            <a:schemeClr val="bg1"/>
                          </a:solidFill>
                          <a:latin typeface="Cambria Math" panose="02040503050406030204" pitchFamily="18" charset="0"/>
                        </a:rPr>
                        <m:t>B</m:t>
                      </m:r>
                      <m:r>
                        <a:rPr lang="en-SG" sz="2400" b="0" i="0" smtClean="0">
                          <a:solidFill>
                            <a:schemeClr val="bg1"/>
                          </a:solidFill>
                          <a:latin typeface="Cambria Math" panose="02040503050406030204" pitchFamily="18" charset="0"/>
                        </a:rPr>
                        <m:t>.</m:t>
                      </m:r>
                      <m:f>
                        <m:fPr>
                          <m:ctrlPr>
                            <a:rPr lang="en-SG" sz="2400" b="0" i="1" smtClean="0">
                              <a:solidFill>
                                <a:schemeClr val="bg1"/>
                              </a:solidFill>
                              <a:latin typeface="Cambria Math" panose="02040503050406030204" pitchFamily="18" charset="0"/>
                            </a:rPr>
                          </m:ctrlPr>
                        </m:fPr>
                        <m:num>
                          <m:r>
                            <a:rPr lang="en-SG" sz="2400" b="0" i="0" smtClean="0">
                              <a:solidFill>
                                <a:schemeClr val="bg1"/>
                              </a:solidFill>
                              <a:latin typeface="Cambria Math" panose="02040503050406030204" pitchFamily="18" charset="0"/>
                            </a:rPr>
                            <m:t>3</m:t>
                          </m:r>
                          <m:r>
                            <a:rPr lang="en-SG" sz="2400" b="0" i="0" smtClean="0">
                              <a:solidFill>
                                <a:schemeClr val="bg1"/>
                              </a:solidFill>
                              <a:latin typeface="Cambria Math" panose="02040503050406030204" pitchFamily="18" charset="0"/>
                            </a:rPr>
                            <m:t>.</m:t>
                          </m:r>
                          <m:r>
                            <a:rPr lang="en-SG" sz="2400" b="0" i="0" smtClean="0">
                              <a:solidFill>
                                <a:schemeClr val="bg1"/>
                              </a:solidFill>
                              <a:latin typeface="Cambria Math" panose="02040503050406030204" pitchFamily="18" charset="0"/>
                            </a:rPr>
                            <m:t>100</m:t>
                          </m:r>
                        </m:num>
                        <m:den>
                          <m:r>
                            <a:rPr lang="en-SG" sz="2400" b="0" i="0" smtClean="0">
                              <a:solidFill>
                                <a:schemeClr val="bg1"/>
                              </a:solidFill>
                              <a:latin typeface="Cambria Math" panose="02040503050406030204" pitchFamily="18" charset="0"/>
                            </a:rPr>
                            <m:t>50</m:t>
                          </m:r>
                        </m:den>
                      </m:f>
                      <m:r>
                        <a:rPr lang="en-SG" sz="2400" b="0" i="0" smtClean="0">
                          <a:solidFill>
                            <a:schemeClr val="bg1"/>
                          </a:solidFill>
                          <a:latin typeface="Cambria Math" panose="02040503050406030204" pitchFamily="18" charset="0"/>
                        </a:rPr>
                        <m:t>%=</m:t>
                      </m:r>
                      <m:r>
                        <a:rPr lang="en-SG" sz="2400" b="0" i="0" smtClean="0">
                          <a:solidFill>
                            <a:schemeClr val="bg1"/>
                          </a:solidFill>
                          <a:latin typeface="Cambria Math" panose="02040503050406030204" pitchFamily="18" charset="0"/>
                        </a:rPr>
                        <m:t>6</m:t>
                      </m:r>
                      <m:r>
                        <a:rPr lang="en-SG" sz="2400" b="0" i="0" smtClean="0">
                          <a:solidFill>
                            <a:schemeClr val="bg1"/>
                          </a:solidFill>
                          <a:latin typeface="Cambria Math" panose="02040503050406030204" pitchFamily="18" charset="0"/>
                        </a:rPr>
                        <m:t>%</m:t>
                      </m:r>
                    </m:oMath>
                  </m:oMathPara>
                </a14:m>
                <a:endParaRPr lang="en-US" sz="2400">
                  <a:solidFill>
                    <a:schemeClr val="bg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626575" y="1945140"/>
                <a:ext cx="2390079" cy="69384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470850" y="3043880"/>
                <a:ext cx="2390079" cy="69384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en-SG" sz="2400">
                          <a:solidFill>
                            <a:schemeClr val="bg1"/>
                          </a:solidFill>
                          <a:latin typeface="Cambria Math" panose="02040503050406030204" pitchFamily="18" charset="0"/>
                        </a:rPr>
                        <m:t>C</m:t>
                      </m:r>
                      <m:r>
                        <a:rPr lang="en-SG" sz="2400" b="0" i="0" smtClean="0">
                          <a:solidFill>
                            <a:schemeClr val="bg1"/>
                          </a:solidFill>
                          <a:latin typeface="Cambria Math" panose="02040503050406030204" pitchFamily="18" charset="0"/>
                        </a:rPr>
                        <m:t>.  </m:t>
                      </m:r>
                      <m:f>
                        <m:fPr>
                          <m:ctrlPr>
                            <a:rPr lang="en-SG" sz="2400" b="0" i="1" smtClean="0">
                              <a:solidFill>
                                <a:schemeClr val="bg1"/>
                              </a:solidFill>
                              <a:latin typeface="Cambria Math" panose="02040503050406030204" pitchFamily="18" charset="0"/>
                            </a:rPr>
                          </m:ctrlPr>
                        </m:fPr>
                        <m:num>
                          <m:r>
                            <a:rPr lang="en-SG" sz="2400" b="0" i="0" smtClean="0">
                              <a:solidFill>
                                <a:schemeClr val="bg1"/>
                              </a:solidFill>
                              <a:latin typeface="Cambria Math" panose="02040503050406030204" pitchFamily="18" charset="0"/>
                            </a:rPr>
                            <m:t>3</m:t>
                          </m:r>
                          <m:r>
                            <a:rPr lang="en-SG" sz="2400" b="0" i="0" smtClean="0">
                              <a:solidFill>
                                <a:schemeClr val="bg1"/>
                              </a:solidFill>
                              <a:latin typeface="Cambria Math" panose="02040503050406030204" pitchFamily="18" charset="0"/>
                            </a:rPr>
                            <m:t>.</m:t>
                          </m:r>
                          <m:r>
                            <a:rPr lang="en-SG" sz="2400" b="0" i="0" smtClean="0">
                              <a:solidFill>
                                <a:schemeClr val="bg1"/>
                              </a:solidFill>
                              <a:latin typeface="Cambria Math" panose="02040503050406030204" pitchFamily="18" charset="0"/>
                            </a:rPr>
                            <m:t>100</m:t>
                          </m:r>
                        </m:num>
                        <m:den>
                          <m:r>
                            <a:rPr lang="en-SG" sz="2400" b="0" i="0" smtClean="0">
                              <a:solidFill>
                                <a:schemeClr val="bg1"/>
                              </a:solidFill>
                              <a:latin typeface="Cambria Math" panose="02040503050406030204" pitchFamily="18" charset="0"/>
                            </a:rPr>
                            <m:t>50</m:t>
                          </m:r>
                        </m:den>
                      </m:f>
                      <m:r>
                        <a:rPr lang="en-SG" sz="2400" b="0" i="0" smtClean="0">
                          <a:solidFill>
                            <a:schemeClr val="bg1"/>
                          </a:solidFill>
                          <a:latin typeface="Cambria Math" panose="02040503050406030204" pitchFamily="18" charset="0"/>
                        </a:rPr>
                        <m:t>%=</m:t>
                      </m:r>
                      <m:r>
                        <a:rPr lang="en-SG" sz="2400" b="0" i="0" smtClean="0">
                          <a:solidFill>
                            <a:schemeClr val="bg1"/>
                          </a:solidFill>
                          <a:latin typeface="Cambria Math" panose="02040503050406030204" pitchFamily="18" charset="0"/>
                        </a:rPr>
                        <m:t>6</m:t>
                      </m:r>
                    </m:oMath>
                  </m:oMathPara>
                </a14:m>
                <a:endParaRPr lang="en-US" sz="2400">
                  <a:solidFill>
                    <a:schemeClr val="bg1"/>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1470850" y="3043880"/>
                <a:ext cx="2390079" cy="69384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719041" y="3043880"/>
                <a:ext cx="2390079" cy="69384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en-SG" sz="2400" smtClean="0">
                          <a:solidFill>
                            <a:schemeClr val="bg1"/>
                          </a:solidFill>
                          <a:latin typeface="Cambria Math" panose="02040503050406030204" pitchFamily="18" charset="0"/>
                        </a:rPr>
                        <m:t>D</m:t>
                      </m:r>
                      <m:r>
                        <a:rPr lang="en-SG" sz="2400" b="0" i="0" smtClean="0">
                          <a:solidFill>
                            <a:schemeClr val="bg1"/>
                          </a:solidFill>
                          <a:latin typeface="Cambria Math" panose="02040503050406030204" pitchFamily="18" charset="0"/>
                        </a:rPr>
                        <m:t>.  </m:t>
                      </m:r>
                      <m:f>
                        <m:fPr>
                          <m:ctrlPr>
                            <a:rPr lang="en-SG" sz="2400" b="0" i="1" smtClean="0">
                              <a:solidFill>
                                <a:schemeClr val="bg1"/>
                              </a:solidFill>
                              <a:latin typeface="Cambria Math" panose="02040503050406030204" pitchFamily="18" charset="0"/>
                            </a:rPr>
                          </m:ctrlPr>
                        </m:fPr>
                        <m:num>
                          <m:r>
                            <a:rPr lang="en-SG" sz="2400" b="0" i="0" smtClean="0">
                              <a:solidFill>
                                <a:schemeClr val="bg1"/>
                              </a:solidFill>
                              <a:latin typeface="Cambria Math" panose="02040503050406030204" pitchFamily="18" charset="0"/>
                            </a:rPr>
                            <m:t>3</m:t>
                          </m:r>
                          <m:r>
                            <a:rPr lang="en-SG" sz="2400" b="0" i="0" smtClean="0">
                              <a:solidFill>
                                <a:schemeClr val="bg1"/>
                              </a:solidFill>
                              <a:latin typeface="Cambria Math" panose="02040503050406030204" pitchFamily="18" charset="0"/>
                            </a:rPr>
                            <m:t>.</m:t>
                          </m:r>
                          <m:r>
                            <a:rPr lang="en-SG" sz="2400" b="0" i="0" smtClean="0">
                              <a:solidFill>
                                <a:schemeClr val="bg1"/>
                              </a:solidFill>
                              <a:latin typeface="Cambria Math" panose="02040503050406030204" pitchFamily="18" charset="0"/>
                            </a:rPr>
                            <m:t>100</m:t>
                          </m:r>
                        </m:num>
                        <m:den>
                          <m:r>
                            <a:rPr lang="en-SG" sz="2400" b="0" i="0" smtClean="0">
                              <a:solidFill>
                                <a:schemeClr val="bg1"/>
                              </a:solidFill>
                              <a:latin typeface="Cambria Math" panose="02040503050406030204" pitchFamily="18" charset="0"/>
                            </a:rPr>
                            <m:t>50</m:t>
                          </m:r>
                        </m:den>
                      </m:f>
                      <m:r>
                        <a:rPr lang="en-SG" sz="2400" b="0" i="0" smtClean="0">
                          <a:solidFill>
                            <a:schemeClr val="bg1"/>
                          </a:solidFill>
                          <a:latin typeface="Cambria Math" panose="02040503050406030204" pitchFamily="18" charset="0"/>
                        </a:rPr>
                        <m:t>=</m:t>
                      </m:r>
                      <m:r>
                        <a:rPr lang="en-SG" sz="2400" b="0" i="0" smtClean="0">
                          <a:solidFill>
                            <a:schemeClr val="bg1"/>
                          </a:solidFill>
                          <a:latin typeface="Cambria Math" panose="02040503050406030204" pitchFamily="18" charset="0"/>
                        </a:rPr>
                        <m:t>6</m:t>
                      </m:r>
                      <m:r>
                        <a:rPr lang="en-SG" sz="2400" b="0" i="0" smtClean="0">
                          <a:solidFill>
                            <a:schemeClr val="bg1"/>
                          </a:solidFill>
                          <a:latin typeface="Cambria Math" panose="02040503050406030204" pitchFamily="18" charset="0"/>
                        </a:rPr>
                        <m:t>%</m:t>
                      </m:r>
                    </m:oMath>
                  </m:oMathPara>
                </a14:m>
                <a:endParaRPr lang="en-US" sz="2400">
                  <a:solidFill>
                    <a:schemeClr val="bg1"/>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719041" y="3043880"/>
                <a:ext cx="2390079" cy="693844"/>
              </a:xfrm>
              <a:prstGeom prst="rect">
                <a:avLst/>
              </a:prstGeom>
              <a:blipFill rotWithShape="0">
                <a:blip r:embed="rId8"/>
                <a:stretch>
                  <a:fillRect/>
                </a:stretch>
              </a:blipFill>
            </p:spPr>
            <p:txBody>
              <a:bodyPr/>
              <a:lstStyle/>
              <a:p>
                <a:r>
                  <a:rPr lang="en-US">
                    <a:noFill/>
                  </a:rPr>
                  <a:t> </a:t>
                </a:r>
              </a:p>
            </p:txBody>
          </p:sp>
        </mc:Fallback>
      </mc:AlternateContent>
      <p:pic>
        <p:nvPicPr>
          <p:cNvPr id="37" name="Picture 36">
            <a:extLst>
              <a:ext uri="{FF2B5EF4-FFF2-40B4-BE49-F238E27FC236}">
                <a16:creationId xmlns="" xmlns:a16="http://schemas.microsoft.com/office/drawing/2014/main" id="{C01903B9-10A6-3144-B820-B5CBCBCEBCE4}"/>
              </a:ext>
            </a:extLst>
          </p:cNvPr>
          <p:cNvPicPr>
            <a:picLocks noChangeAspect="1"/>
          </p:cNvPicPr>
          <p:nvPr/>
        </p:nvPicPr>
        <p:blipFill>
          <a:blip r:embed="rId9"/>
          <a:stretch>
            <a:fillRect/>
          </a:stretch>
        </p:blipFill>
        <p:spPr>
          <a:xfrm>
            <a:off x="8992112" y="514850"/>
            <a:ext cx="2921652" cy="2970800"/>
          </a:xfrm>
          <a:prstGeom prst="rect">
            <a:avLst/>
          </a:prstGeom>
        </p:spPr>
      </p:pic>
      <p:sp>
        <p:nvSpPr>
          <p:cNvPr id="38" name="Oval 37">
            <a:extLst>
              <a:ext uri="{FF2B5EF4-FFF2-40B4-BE49-F238E27FC236}">
                <a16:creationId xmlns="" xmlns:a16="http://schemas.microsoft.com/office/drawing/2014/main" id="{DE27D847-6E13-9E45-B2E3-869D83DC8771}"/>
              </a:ext>
            </a:extLst>
          </p:cNvPr>
          <p:cNvSpPr/>
          <p:nvPr/>
        </p:nvSpPr>
        <p:spPr>
          <a:xfrm>
            <a:off x="9303827" y="1031781"/>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10</a:t>
            </a:r>
          </a:p>
        </p:txBody>
      </p:sp>
      <p:sp>
        <p:nvSpPr>
          <p:cNvPr id="39" name="Oval 38">
            <a:extLst>
              <a:ext uri="{FF2B5EF4-FFF2-40B4-BE49-F238E27FC236}">
                <a16:creationId xmlns="" xmlns:a16="http://schemas.microsoft.com/office/drawing/2014/main" id="{EB6CB163-AEFF-A745-A016-6B20D6EDAB38}"/>
              </a:ext>
            </a:extLst>
          </p:cNvPr>
          <p:cNvSpPr/>
          <p:nvPr/>
        </p:nvSpPr>
        <p:spPr>
          <a:xfrm>
            <a:off x="9303827" y="1012453"/>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09</a:t>
            </a:r>
          </a:p>
        </p:txBody>
      </p:sp>
      <p:sp>
        <p:nvSpPr>
          <p:cNvPr id="40" name="Oval 39">
            <a:extLst>
              <a:ext uri="{FF2B5EF4-FFF2-40B4-BE49-F238E27FC236}">
                <a16:creationId xmlns="" xmlns:a16="http://schemas.microsoft.com/office/drawing/2014/main" id="{1004A047-897F-C540-A863-CD46FA6C7A9C}"/>
              </a:ext>
            </a:extLst>
          </p:cNvPr>
          <p:cNvSpPr/>
          <p:nvPr/>
        </p:nvSpPr>
        <p:spPr>
          <a:xfrm>
            <a:off x="9301170" y="1048482"/>
            <a:ext cx="2319046"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08</a:t>
            </a:r>
          </a:p>
        </p:txBody>
      </p:sp>
      <p:sp>
        <p:nvSpPr>
          <p:cNvPr id="41" name="Oval 40">
            <a:extLst>
              <a:ext uri="{FF2B5EF4-FFF2-40B4-BE49-F238E27FC236}">
                <a16:creationId xmlns="" xmlns:a16="http://schemas.microsoft.com/office/drawing/2014/main" id="{066028A6-5F59-C44F-AE9F-3E05A01F638C}"/>
              </a:ext>
            </a:extLst>
          </p:cNvPr>
          <p:cNvSpPr/>
          <p:nvPr/>
        </p:nvSpPr>
        <p:spPr>
          <a:xfrm>
            <a:off x="9311576" y="1031781"/>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07</a:t>
            </a:r>
          </a:p>
        </p:txBody>
      </p:sp>
      <p:sp>
        <p:nvSpPr>
          <p:cNvPr id="42" name="Oval 41">
            <a:extLst>
              <a:ext uri="{FF2B5EF4-FFF2-40B4-BE49-F238E27FC236}">
                <a16:creationId xmlns="" xmlns:a16="http://schemas.microsoft.com/office/drawing/2014/main" id="{FAD1AAFE-CF75-2843-94CB-AE43DE780B7A}"/>
              </a:ext>
            </a:extLst>
          </p:cNvPr>
          <p:cNvSpPr/>
          <p:nvPr/>
        </p:nvSpPr>
        <p:spPr>
          <a:xfrm>
            <a:off x="9287197" y="1026467"/>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06</a:t>
            </a:r>
          </a:p>
        </p:txBody>
      </p:sp>
      <p:sp>
        <p:nvSpPr>
          <p:cNvPr id="43" name="Oval 42">
            <a:extLst>
              <a:ext uri="{FF2B5EF4-FFF2-40B4-BE49-F238E27FC236}">
                <a16:creationId xmlns="" xmlns:a16="http://schemas.microsoft.com/office/drawing/2014/main" id="{F5882DB0-0E67-714E-B690-06F117BC11A6}"/>
              </a:ext>
            </a:extLst>
          </p:cNvPr>
          <p:cNvSpPr/>
          <p:nvPr/>
        </p:nvSpPr>
        <p:spPr>
          <a:xfrm>
            <a:off x="9285525" y="1043168"/>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05</a:t>
            </a:r>
          </a:p>
        </p:txBody>
      </p:sp>
      <p:sp>
        <p:nvSpPr>
          <p:cNvPr id="44" name="Oval 43">
            <a:extLst>
              <a:ext uri="{FF2B5EF4-FFF2-40B4-BE49-F238E27FC236}">
                <a16:creationId xmlns="" xmlns:a16="http://schemas.microsoft.com/office/drawing/2014/main" id="{27A77AFF-BED6-D74B-A61A-C386D7D14D69}"/>
              </a:ext>
            </a:extLst>
          </p:cNvPr>
          <p:cNvSpPr/>
          <p:nvPr/>
        </p:nvSpPr>
        <p:spPr>
          <a:xfrm>
            <a:off x="9285525" y="1031781"/>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04</a:t>
            </a:r>
          </a:p>
        </p:txBody>
      </p:sp>
      <p:sp>
        <p:nvSpPr>
          <p:cNvPr id="45" name="Oval 44">
            <a:extLst>
              <a:ext uri="{FF2B5EF4-FFF2-40B4-BE49-F238E27FC236}">
                <a16:creationId xmlns="" xmlns:a16="http://schemas.microsoft.com/office/drawing/2014/main" id="{BB679E35-6FB9-0843-8930-CB988255C35B}"/>
              </a:ext>
            </a:extLst>
          </p:cNvPr>
          <p:cNvSpPr/>
          <p:nvPr/>
        </p:nvSpPr>
        <p:spPr>
          <a:xfrm>
            <a:off x="9287154" y="1058756"/>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03</a:t>
            </a:r>
          </a:p>
        </p:txBody>
      </p:sp>
      <p:sp>
        <p:nvSpPr>
          <p:cNvPr id="46" name="Oval 45">
            <a:extLst>
              <a:ext uri="{FF2B5EF4-FFF2-40B4-BE49-F238E27FC236}">
                <a16:creationId xmlns="" xmlns:a16="http://schemas.microsoft.com/office/drawing/2014/main" id="{3992E225-977A-A747-A2BA-97A4F9DD7FD0}"/>
              </a:ext>
            </a:extLst>
          </p:cNvPr>
          <p:cNvSpPr/>
          <p:nvPr/>
        </p:nvSpPr>
        <p:spPr>
          <a:xfrm>
            <a:off x="9298777" y="1058756"/>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02</a:t>
            </a:r>
          </a:p>
        </p:txBody>
      </p:sp>
      <p:sp>
        <p:nvSpPr>
          <p:cNvPr id="47" name="Oval 46">
            <a:extLst>
              <a:ext uri="{FF2B5EF4-FFF2-40B4-BE49-F238E27FC236}">
                <a16:creationId xmlns="" xmlns:a16="http://schemas.microsoft.com/office/drawing/2014/main" id="{A1B8E92C-EC55-234F-A6D5-2576C2693A1F}"/>
              </a:ext>
            </a:extLst>
          </p:cNvPr>
          <p:cNvSpPr/>
          <p:nvPr/>
        </p:nvSpPr>
        <p:spPr>
          <a:xfrm>
            <a:off x="9312854" y="1053442"/>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01</a:t>
            </a:r>
          </a:p>
        </p:txBody>
      </p:sp>
      <p:sp>
        <p:nvSpPr>
          <p:cNvPr id="48" name="Oval 47">
            <a:extLst>
              <a:ext uri="{FF2B5EF4-FFF2-40B4-BE49-F238E27FC236}">
                <a16:creationId xmlns="" xmlns:a16="http://schemas.microsoft.com/office/drawing/2014/main" id="{E3D3F907-9063-DB4F-9263-3D5BFFB29003}"/>
              </a:ext>
            </a:extLst>
          </p:cNvPr>
          <p:cNvSpPr/>
          <p:nvPr/>
        </p:nvSpPr>
        <p:spPr>
          <a:xfrm>
            <a:off x="9318051" y="1030992"/>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00</a:t>
            </a:r>
          </a:p>
        </p:txBody>
      </p:sp>
      <p:sp>
        <p:nvSpPr>
          <p:cNvPr id="25" name="TextBox 24"/>
          <p:cNvSpPr txBox="1"/>
          <p:nvPr/>
        </p:nvSpPr>
        <p:spPr>
          <a:xfrm>
            <a:off x="1227410" y="3986246"/>
            <a:ext cx="6572250" cy="469359"/>
          </a:xfrm>
          <a:prstGeom prst="rect">
            <a:avLst/>
          </a:prstGeom>
          <a:noFill/>
        </p:spPr>
        <p:txBody>
          <a:bodyPr wrap="square" lIns="68580" tIns="34290" rIns="68580" bIns="34290" rtlCol="0">
            <a:spAutoFit/>
          </a:bodyPr>
          <a:lstStyle/>
          <a:p>
            <a:r>
              <a:rPr lang="en-SG" sz="2600" smtClean="0">
                <a:solidFill>
                  <a:srgbClr val="FFFF00"/>
                </a:solidFill>
              </a:rPr>
              <a:t>Các lỗi sai học sinh thường mắc phải</a:t>
            </a:r>
            <a:endParaRPr lang="en-US" sz="2600" dirty="0">
              <a:solidFill>
                <a:srgbClr val="FFFF00"/>
              </a:solidFill>
            </a:endParaRPr>
          </a:p>
        </p:txBody>
      </p:sp>
      <p:sp>
        <p:nvSpPr>
          <p:cNvPr id="26" name="TextBox 25"/>
          <p:cNvSpPr txBox="1"/>
          <p:nvPr/>
        </p:nvSpPr>
        <p:spPr>
          <a:xfrm>
            <a:off x="1827709" y="4429101"/>
            <a:ext cx="6572250" cy="469359"/>
          </a:xfrm>
          <a:prstGeom prst="rect">
            <a:avLst/>
          </a:prstGeom>
          <a:noFill/>
        </p:spPr>
        <p:txBody>
          <a:bodyPr wrap="square" lIns="68580" tIns="34290" rIns="68580" bIns="34290" rtlCol="0">
            <a:spAutoFit/>
          </a:bodyPr>
          <a:lstStyle/>
          <a:p>
            <a:r>
              <a:rPr lang="en-SG" sz="2600" smtClean="0">
                <a:solidFill>
                  <a:schemeClr val="bg1"/>
                </a:solidFill>
              </a:rPr>
              <a:t>- Các đại lượng không cùng đơn vị đo.</a:t>
            </a:r>
            <a:endParaRPr lang="en-US" sz="2600" dirty="0">
              <a:solidFill>
                <a:schemeClr val="bg1"/>
              </a:solidFill>
            </a:endParaRPr>
          </a:p>
        </p:txBody>
      </p:sp>
      <p:sp>
        <p:nvSpPr>
          <p:cNvPr id="27" name="TextBox 26"/>
          <p:cNvSpPr txBox="1"/>
          <p:nvPr/>
        </p:nvSpPr>
        <p:spPr>
          <a:xfrm>
            <a:off x="1827709" y="4818746"/>
            <a:ext cx="6572250" cy="469359"/>
          </a:xfrm>
          <a:prstGeom prst="rect">
            <a:avLst/>
          </a:prstGeom>
          <a:noFill/>
        </p:spPr>
        <p:txBody>
          <a:bodyPr wrap="square" lIns="68580" tIns="34290" rIns="68580" bIns="34290" rtlCol="0">
            <a:spAutoFit/>
          </a:bodyPr>
          <a:lstStyle/>
          <a:p>
            <a:r>
              <a:rPr lang="en-SG" sz="2600" smtClean="0">
                <a:solidFill>
                  <a:schemeClr val="bg1"/>
                </a:solidFill>
              </a:rPr>
              <a:t>- Quên ghi kí hiệu % ở phép tính và kết quả.</a:t>
            </a:r>
            <a:endParaRPr lang="en-US" sz="2600" dirty="0">
              <a:solidFill>
                <a:schemeClr val="bg1"/>
              </a:solidFill>
            </a:endParaRPr>
          </a:p>
        </p:txBody>
      </p:sp>
      <p:sp>
        <p:nvSpPr>
          <p:cNvPr id="28" name="Rounded Rectangle 27"/>
          <p:cNvSpPr/>
          <p:nvPr/>
        </p:nvSpPr>
        <p:spPr>
          <a:xfrm>
            <a:off x="1789673" y="549808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29" name="Rounded Rectangle 28"/>
          <p:cNvSpPr/>
          <p:nvPr/>
        </p:nvSpPr>
        <p:spPr>
          <a:xfrm>
            <a:off x="2725231" y="549808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30" name="Rounded Rectangle 29"/>
          <p:cNvSpPr/>
          <p:nvPr/>
        </p:nvSpPr>
        <p:spPr>
          <a:xfrm>
            <a:off x="3675903" y="549808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31" name="Rounded Rectangle 30"/>
          <p:cNvSpPr/>
          <p:nvPr/>
        </p:nvSpPr>
        <p:spPr>
          <a:xfrm>
            <a:off x="4626575" y="549808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32" name="Rounded Rectangle 31"/>
          <p:cNvSpPr/>
          <p:nvPr/>
        </p:nvSpPr>
        <p:spPr>
          <a:xfrm>
            <a:off x="5562133" y="549808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49" name="Rounded Rectangle 48"/>
          <p:cNvSpPr/>
          <p:nvPr/>
        </p:nvSpPr>
        <p:spPr>
          <a:xfrm>
            <a:off x="6506835" y="5492495"/>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51" name="Rounded Rectangle 50"/>
          <p:cNvSpPr/>
          <p:nvPr/>
        </p:nvSpPr>
        <p:spPr>
          <a:xfrm>
            <a:off x="1798098" y="5509145"/>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T</a:t>
            </a:r>
            <a:endParaRPr lang="en-US" sz="4800">
              <a:solidFill>
                <a:srgbClr val="FF0000"/>
              </a:solidFill>
            </a:endParaRPr>
          </a:p>
        </p:txBody>
      </p:sp>
      <p:sp>
        <p:nvSpPr>
          <p:cNvPr id="50" name="Rounded Rectangle 49"/>
          <p:cNvSpPr/>
          <p:nvPr/>
        </p:nvSpPr>
        <p:spPr>
          <a:xfrm>
            <a:off x="3666345" y="5521143"/>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a:solidFill>
                  <a:srgbClr val="FF0000"/>
                </a:solidFill>
              </a:rPr>
              <a:t>L</a:t>
            </a:r>
            <a:endParaRPr lang="en-US" sz="4800">
              <a:solidFill>
                <a:srgbClr val="FF0000"/>
              </a:solidFill>
            </a:endParaRPr>
          </a:p>
        </p:txBody>
      </p:sp>
      <p:sp>
        <p:nvSpPr>
          <p:cNvPr id="55" name="Rounded Rectangle 54"/>
          <p:cNvSpPr/>
          <p:nvPr/>
        </p:nvSpPr>
        <p:spPr>
          <a:xfrm>
            <a:off x="2729723" y="5521143"/>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a:solidFill>
                  <a:srgbClr val="FF0000"/>
                </a:solidFill>
              </a:rPr>
              <a:t>A</a:t>
            </a:r>
            <a:endParaRPr lang="en-US" sz="4800">
              <a:solidFill>
                <a:srgbClr val="FF0000"/>
              </a:solidFill>
            </a:endParaRPr>
          </a:p>
        </p:txBody>
      </p:sp>
      <p:sp>
        <p:nvSpPr>
          <p:cNvPr id="56" name="Rounded Rectangle 55"/>
          <p:cNvSpPr/>
          <p:nvPr/>
        </p:nvSpPr>
        <p:spPr>
          <a:xfrm>
            <a:off x="4627005" y="5492495"/>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I</a:t>
            </a:r>
            <a:endParaRPr lang="en-US" sz="4800">
              <a:solidFill>
                <a:srgbClr val="FF0000"/>
              </a:solidFill>
            </a:endParaRPr>
          </a:p>
        </p:txBody>
      </p:sp>
    </p:spTree>
    <p:extLst>
      <p:ext uri="{BB962C8B-B14F-4D97-AF65-F5344CB8AC3E}">
        <p14:creationId xmlns:p14="http://schemas.microsoft.com/office/powerpoint/2010/main" val="109152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hetgio.wav"/>
                                        </p:tgtEl>
                                      </p:cMediaNode>
                                    </p:audio>
                                  </p:sub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ox(in)">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25" grpId="0"/>
      <p:bldP spid="26" grpId="0"/>
      <p:bldP spid="27" grpId="0"/>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940251" y="2347902"/>
            <a:ext cx="514350" cy="53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5" name="Rectangle 4"/>
          <p:cNvSpPr/>
          <p:nvPr/>
        </p:nvSpPr>
        <p:spPr>
          <a:xfrm>
            <a:off x="424455" y="506013"/>
            <a:ext cx="2400978" cy="700192"/>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SG" sz="4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CÂU </a:t>
            </a:r>
            <a:r>
              <a:rPr lang="en-SG" sz="41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HỎI 5</a:t>
            </a:r>
            <a:endParaRPr lang="en-US" sz="4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450134" y="1538478"/>
            <a:ext cx="2057400" cy="469359"/>
          </a:xfrm>
          <a:prstGeom prst="rect">
            <a:avLst/>
          </a:prstGeom>
          <a:noFill/>
        </p:spPr>
        <p:txBody>
          <a:bodyPr wrap="square" lIns="68580" tIns="34290" rIns="68580" bIns="34290" rtlCol="0">
            <a:spAutoFit/>
          </a:bodyPr>
          <a:lstStyle/>
          <a:p>
            <a:r>
              <a:rPr lang="en-SG" sz="2600" dirty="0" err="1" smtClean="0">
                <a:solidFill>
                  <a:srgbClr val="FFFF00"/>
                </a:solidFill>
              </a:rPr>
              <a:t>Tìm</a:t>
            </a:r>
            <a:r>
              <a:rPr lang="en-SG" sz="2600" dirty="0" smtClean="0">
                <a:solidFill>
                  <a:srgbClr val="FFFF00"/>
                </a:solidFill>
              </a:rPr>
              <a:t> </a:t>
            </a:r>
            <a:r>
              <a:rPr lang="en-SG" sz="2600" i="1" dirty="0" smtClean="0">
                <a:solidFill>
                  <a:srgbClr val="FFFF00"/>
                </a:solidFill>
                <a:latin typeface="Times New Roman" panose="02020603050405020304" pitchFamily="18" charset="0"/>
                <a:cs typeface="Times New Roman" panose="02020603050405020304" pitchFamily="18" charset="0"/>
              </a:rPr>
              <a:t>x</a:t>
            </a:r>
            <a:r>
              <a:rPr lang="en-SG" sz="2600" dirty="0" smtClean="0">
                <a:solidFill>
                  <a:srgbClr val="FFFF00"/>
                </a:solidFill>
              </a:rPr>
              <a:t> </a:t>
            </a:r>
            <a:r>
              <a:rPr lang="en-SG" sz="2600" dirty="0" err="1" smtClean="0">
                <a:solidFill>
                  <a:srgbClr val="FFFF00"/>
                </a:solidFill>
              </a:rPr>
              <a:t>biết</a:t>
            </a:r>
            <a:r>
              <a:rPr lang="en-SG" sz="2600" dirty="0" smtClean="0">
                <a:solidFill>
                  <a:srgbClr val="FFFF00"/>
                </a:solidFill>
              </a:rPr>
              <a:t>:  </a:t>
            </a:r>
            <a:endParaRPr lang="en-US" sz="2600" dirty="0">
              <a:solidFill>
                <a:srgbClr val="FFFF00"/>
              </a:solidFill>
            </a:endParaRPr>
          </a:p>
        </p:txBody>
      </p:sp>
      <p:sp>
        <p:nvSpPr>
          <p:cNvPr id="11" name="TextBox 10"/>
          <p:cNvSpPr txBox="1"/>
          <p:nvPr/>
        </p:nvSpPr>
        <p:spPr>
          <a:xfrm>
            <a:off x="969513" y="3035732"/>
            <a:ext cx="2012233" cy="469359"/>
          </a:xfrm>
          <a:prstGeom prst="rect">
            <a:avLst/>
          </a:prstGeom>
          <a:noFill/>
        </p:spPr>
        <p:txBody>
          <a:bodyPr wrap="square" lIns="68580" tIns="34290" rIns="68580" bIns="34290" rtlCol="0">
            <a:spAutoFit/>
          </a:bodyPr>
          <a:lstStyle/>
          <a:p>
            <a:r>
              <a:rPr lang="en-SG" sz="2600" b="1" smtClean="0">
                <a:solidFill>
                  <a:srgbClr val="FFFF00"/>
                </a:solidFill>
              </a:rPr>
              <a:t>Lời giải sai 1</a:t>
            </a:r>
            <a:r>
              <a:rPr lang="en-SG" sz="2600" b="1" dirty="0" smtClean="0">
                <a:solidFill>
                  <a:srgbClr val="FFFF00"/>
                </a:solidFill>
              </a:rPr>
              <a:t>:</a:t>
            </a:r>
            <a:endParaRPr lang="en-US" sz="2600" b="1" dirty="0">
              <a:solidFill>
                <a:srgbClr val="FFFF00"/>
              </a:solidFill>
            </a:endParaRPr>
          </a:p>
        </p:txBody>
      </p:sp>
      <p:sp>
        <p:nvSpPr>
          <p:cNvPr id="13" name="TextBox 12"/>
          <p:cNvSpPr txBox="1"/>
          <p:nvPr/>
        </p:nvSpPr>
        <p:spPr>
          <a:xfrm>
            <a:off x="4004348" y="3034486"/>
            <a:ext cx="2043561" cy="469359"/>
          </a:xfrm>
          <a:prstGeom prst="rect">
            <a:avLst/>
          </a:prstGeom>
          <a:noFill/>
        </p:spPr>
        <p:txBody>
          <a:bodyPr wrap="square" lIns="68580" tIns="34290" rIns="68580" bIns="34290" rtlCol="0">
            <a:spAutoFit/>
          </a:bodyPr>
          <a:lstStyle/>
          <a:p>
            <a:r>
              <a:rPr lang="en-SG" sz="2600" b="1" smtClean="0">
                <a:solidFill>
                  <a:srgbClr val="FFFF00"/>
                </a:solidFill>
              </a:rPr>
              <a:t>Lời giải sai </a:t>
            </a:r>
            <a:r>
              <a:rPr lang="en-SG" sz="2600" b="1" dirty="0" smtClean="0">
                <a:solidFill>
                  <a:srgbClr val="FFFF00"/>
                </a:solidFill>
              </a:rPr>
              <a:t>2:</a:t>
            </a:r>
            <a:endParaRPr lang="en-US" sz="2600" b="1" dirty="0">
              <a:solidFill>
                <a:srgbClr val="FFFF00"/>
              </a:solidFill>
            </a:endParaRPr>
          </a:p>
        </p:txBody>
      </p:sp>
      <p:sp>
        <p:nvSpPr>
          <p:cNvPr id="15" name="TextBox 14"/>
          <p:cNvSpPr txBox="1"/>
          <p:nvPr/>
        </p:nvSpPr>
        <p:spPr>
          <a:xfrm>
            <a:off x="6785539" y="3096040"/>
            <a:ext cx="2163251" cy="469359"/>
          </a:xfrm>
          <a:prstGeom prst="rect">
            <a:avLst/>
          </a:prstGeom>
          <a:noFill/>
        </p:spPr>
        <p:txBody>
          <a:bodyPr wrap="square" lIns="68580" tIns="34290" rIns="68580" bIns="34290" rtlCol="0">
            <a:spAutoFit/>
          </a:bodyPr>
          <a:lstStyle/>
          <a:p>
            <a:r>
              <a:rPr lang="en-SG" sz="2600" b="1" dirty="0" err="1" smtClean="0">
                <a:solidFill>
                  <a:srgbClr val="FFFF00"/>
                </a:solidFill>
              </a:rPr>
              <a:t>Lời</a:t>
            </a:r>
            <a:r>
              <a:rPr lang="en-SG" sz="2600" b="1" dirty="0" smtClean="0">
                <a:solidFill>
                  <a:srgbClr val="FFFF00"/>
                </a:solidFill>
              </a:rPr>
              <a:t> </a:t>
            </a:r>
            <a:r>
              <a:rPr lang="en-SG" sz="2600" b="1" dirty="0" err="1" smtClean="0">
                <a:solidFill>
                  <a:srgbClr val="FFFF00"/>
                </a:solidFill>
              </a:rPr>
              <a:t>giải</a:t>
            </a:r>
            <a:r>
              <a:rPr lang="en-SG" sz="2600" b="1" dirty="0" smtClean="0">
                <a:solidFill>
                  <a:srgbClr val="FFFF00"/>
                </a:solidFill>
              </a:rPr>
              <a:t> </a:t>
            </a:r>
            <a:r>
              <a:rPr lang="en-SG" sz="2600" b="1" dirty="0" err="1" smtClean="0">
                <a:solidFill>
                  <a:srgbClr val="FFFF00"/>
                </a:solidFill>
              </a:rPr>
              <a:t>đúng</a:t>
            </a:r>
            <a:r>
              <a:rPr lang="en-SG" sz="2600" b="1" dirty="0" smtClean="0">
                <a:solidFill>
                  <a:srgbClr val="FFFF00"/>
                </a:solidFill>
              </a:rPr>
              <a:t>:</a:t>
            </a:r>
            <a:endParaRPr lang="en-US" sz="2600" b="1" dirty="0">
              <a:solidFill>
                <a:srgbClr val="FFFF00"/>
              </a:solidFill>
            </a:endParaRPr>
          </a:p>
        </p:txBody>
      </p:sp>
      <mc:AlternateContent xmlns:mc="http://schemas.openxmlformats.org/markup-compatibility/2006" xmlns:a14="http://schemas.microsoft.com/office/drawing/2010/main">
        <mc:Choice Requires="a14">
          <p:sp>
            <p:nvSpPr>
              <p:cNvPr id="50" name="TextBox 49"/>
              <p:cNvSpPr txBox="1"/>
              <p:nvPr/>
            </p:nvSpPr>
            <p:spPr>
              <a:xfrm>
                <a:off x="2088581" y="1394984"/>
                <a:ext cx="156901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3</m:t>
                          </m:r>
                        </m:num>
                        <m:den>
                          <m:r>
                            <a:rPr lang="en-SG" sz="2400" b="0" i="1" smtClean="0">
                              <a:solidFill>
                                <a:srgbClr val="FFFFFF"/>
                              </a:solidFill>
                              <a:latin typeface="Cambria Math" panose="02040503050406030204" pitchFamily="18" charset="0"/>
                            </a:rPr>
                            <m:t>4</m:t>
                          </m:r>
                        </m:den>
                      </m:f>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4</m:t>
                          </m:r>
                        </m:den>
                      </m:f>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2</m:t>
                          </m:r>
                        </m:num>
                        <m:den>
                          <m:r>
                            <a:rPr lang="en-SG" sz="2400" b="0" i="1" smtClean="0">
                              <a:solidFill>
                                <a:srgbClr val="FFFFFF"/>
                              </a:solidFill>
                              <a:latin typeface="Cambria Math" panose="02040503050406030204" pitchFamily="18" charset="0"/>
                            </a:rPr>
                            <m:t>3</m:t>
                          </m:r>
                        </m:den>
                      </m:f>
                    </m:oMath>
                  </m:oMathPara>
                </a14:m>
                <a:endParaRPr lang="en-US" sz="2400">
                  <a:solidFill>
                    <a:srgbClr val="FFFFFF"/>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2088581" y="1394984"/>
                <a:ext cx="1569019" cy="69384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059879" y="2246440"/>
                <a:ext cx="1252651"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SG" sz="2400" b="0" i="0" smtClean="0">
                          <a:solidFill>
                            <a:srgbClr val="FFFFFF"/>
                          </a:solidFill>
                          <a:latin typeface="Cambria Math" panose="02040503050406030204" pitchFamily="18" charset="0"/>
                        </a:rPr>
                        <m:t>A</m:t>
                      </m:r>
                      <m:r>
                        <a:rPr lang="en-SG" sz="2400" b="0" i="1" smtClean="0">
                          <a:solidFill>
                            <a:srgbClr val="FFFFFF"/>
                          </a:solidFill>
                          <a:latin typeface="Cambria Math" panose="02040503050406030204" pitchFamily="18" charset="0"/>
                        </a:rPr>
                        <m:t>.   </m:t>
                      </m:r>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2</m:t>
                          </m:r>
                        </m:num>
                        <m:den>
                          <m:r>
                            <a:rPr lang="en-SG" sz="2400" b="0" i="1" smtClean="0">
                              <a:solidFill>
                                <a:srgbClr val="FFFFFF"/>
                              </a:solidFill>
                              <a:latin typeface="Cambria Math" panose="02040503050406030204" pitchFamily="18" charset="0"/>
                            </a:rPr>
                            <m:t>3</m:t>
                          </m:r>
                        </m:den>
                      </m:f>
                    </m:oMath>
                  </m:oMathPara>
                </a14:m>
                <a:endParaRPr lang="en-US" sz="2400">
                  <a:solidFill>
                    <a:srgbClr val="FFFFFF"/>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1059879" y="2246440"/>
                <a:ext cx="1252651" cy="69384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330468" y="2228162"/>
                <a:ext cx="1247841"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SG" sz="2400" smtClean="0">
                          <a:solidFill>
                            <a:srgbClr val="FFFFFF"/>
                          </a:solidFill>
                          <a:latin typeface="Cambria Math" panose="02040503050406030204" pitchFamily="18" charset="0"/>
                        </a:rPr>
                        <m:t>B</m:t>
                      </m:r>
                      <m:r>
                        <a:rPr lang="en-SG" sz="2400" b="0" i="1" smtClean="0">
                          <a:solidFill>
                            <a:srgbClr val="FFFFFF"/>
                          </a:solidFill>
                          <a:latin typeface="Cambria Math" panose="02040503050406030204" pitchFamily="18" charset="0"/>
                        </a:rPr>
                        <m:t>.   </m:t>
                      </m:r>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3</m:t>
                          </m:r>
                        </m:den>
                      </m:f>
                    </m:oMath>
                  </m:oMathPara>
                </a14:m>
                <a:endParaRPr lang="en-US" sz="2400">
                  <a:solidFill>
                    <a:srgbClr val="FFFFFF"/>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3330468" y="2228162"/>
                <a:ext cx="1247841" cy="69384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267550" y="2429182"/>
                <a:ext cx="1379288" cy="369332"/>
              </a:xfrm>
              <a:prstGeom prst="rect">
                <a:avLst/>
              </a:prstGeom>
              <a:noFill/>
            </p:spPr>
            <p:txBody>
              <a:bodyPr wrap="none" lIns="0" tIns="0" rIns="0" bIns="0" rtlCol="0">
                <a:spAutoFit/>
              </a:bodyPr>
              <a:lstStyle/>
              <a:p>
                <a14:m>
                  <m:oMath xmlns:m="http://schemas.openxmlformats.org/officeDocument/2006/math">
                    <m:r>
                      <m:rPr>
                        <m:sty m:val="p"/>
                      </m:rPr>
                      <a:rPr lang="en-SG" sz="2400" smtClean="0">
                        <a:solidFill>
                          <a:srgbClr val="FFFFFF"/>
                        </a:solidFill>
                        <a:latin typeface="Cambria Math" panose="02040503050406030204" pitchFamily="18" charset="0"/>
                      </a:rPr>
                      <m:t>C</m:t>
                    </m:r>
                    <m:r>
                      <a:rPr lang="en-SG" sz="2400" b="0" i="1" smtClean="0">
                        <a:solidFill>
                          <a:srgbClr val="FFFFFF"/>
                        </a:solidFill>
                        <a:latin typeface="Cambria Math" panose="02040503050406030204" pitchFamily="18" charset="0"/>
                      </a:rPr>
                      <m:t>.   </m:t>
                    </m:r>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oMath>
                </a14:m>
                <a:r>
                  <a:rPr lang="en-US" sz="2400" smtClean="0">
                    <a:solidFill>
                      <a:srgbClr val="FFFFFF"/>
                    </a:solidFill>
                  </a:rPr>
                  <a:t>3</a:t>
                </a:r>
                <a:endParaRPr lang="en-US" sz="2400">
                  <a:solidFill>
                    <a:srgbClr val="FFFFFF"/>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5267550" y="2429182"/>
                <a:ext cx="1379288" cy="369332"/>
              </a:xfrm>
              <a:prstGeom prst="rect">
                <a:avLst/>
              </a:prstGeom>
              <a:blipFill rotWithShape="0">
                <a:blip r:embed="rId8"/>
                <a:stretch>
                  <a:fillRect l="-7522" t="-24590" r="-12832"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1292556" y="3674564"/>
                <a:ext cx="156901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3</m:t>
                          </m:r>
                        </m:num>
                        <m:den>
                          <m:r>
                            <a:rPr lang="en-SG" sz="2400" b="0" i="1" smtClean="0">
                              <a:solidFill>
                                <a:srgbClr val="FFFFFF"/>
                              </a:solidFill>
                              <a:latin typeface="Cambria Math" panose="02040503050406030204" pitchFamily="18" charset="0"/>
                            </a:rPr>
                            <m:t>4</m:t>
                          </m:r>
                        </m:den>
                      </m:f>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4</m:t>
                          </m:r>
                        </m:den>
                      </m:f>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2</m:t>
                          </m:r>
                        </m:num>
                        <m:den>
                          <m:r>
                            <a:rPr lang="en-SG" sz="2400" b="0" i="1" smtClean="0">
                              <a:solidFill>
                                <a:srgbClr val="FFFFFF"/>
                              </a:solidFill>
                              <a:latin typeface="Cambria Math" panose="02040503050406030204" pitchFamily="18" charset="0"/>
                            </a:rPr>
                            <m:t>3</m:t>
                          </m:r>
                        </m:den>
                      </m:f>
                    </m:oMath>
                  </m:oMathPara>
                </a14:m>
                <a:endParaRPr lang="en-US" sz="2400" smtClean="0">
                  <a:solidFill>
                    <a:srgbClr val="FFFFFF"/>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1292556" y="3674564"/>
                <a:ext cx="1569019" cy="693844"/>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1746689" y="4458753"/>
                <a:ext cx="1217706"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solidFill>
                                <a:srgbClr val="FFFFFF"/>
                              </a:solidFill>
                              <a:latin typeface="Cambria Math" panose="02040503050406030204" pitchFamily="18" charset="0"/>
                            </a:rPr>
                          </m:ctrlPr>
                        </m:fPr>
                        <m:num>
                          <m:r>
                            <a:rPr lang="en-SG" sz="2400" i="1">
                              <a:solidFill>
                                <a:srgbClr val="FFFFFF"/>
                              </a:solidFill>
                              <a:latin typeface="Cambria Math" panose="02040503050406030204" pitchFamily="18" charset="0"/>
                            </a:rPr>
                            <m:t>4</m:t>
                          </m:r>
                        </m:num>
                        <m:den>
                          <m:r>
                            <a:rPr lang="en-SG" sz="2400" i="1">
                              <a:solidFill>
                                <a:srgbClr val="FFFFFF"/>
                              </a:solidFill>
                              <a:latin typeface="Cambria Math" panose="02040503050406030204" pitchFamily="18" charset="0"/>
                            </a:rPr>
                            <m:t>4</m:t>
                          </m:r>
                        </m:den>
                      </m:f>
                      <m:r>
                        <a:rPr lang="en-SG" sz="2400" i="1">
                          <a:solidFill>
                            <a:srgbClr val="FFFFFF"/>
                          </a:solidFill>
                          <a:latin typeface="Cambria Math" panose="02040503050406030204" pitchFamily="18" charset="0"/>
                        </a:rPr>
                        <m:t>𝑥</m:t>
                      </m:r>
                      <m:r>
                        <a:rPr lang="en-SG" sz="2400" i="1">
                          <a:solidFill>
                            <a:srgbClr val="FFFFFF"/>
                          </a:solidFill>
                          <a:latin typeface="Cambria Math" panose="02040503050406030204" pitchFamily="18" charset="0"/>
                        </a:rPr>
                        <m:t>=</m:t>
                      </m:r>
                      <m:f>
                        <m:fPr>
                          <m:ctrlPr>
                            <a:rPr lang="en-SG" sz="2400" i="1">
                              <a:solidFill>
                                <a:srgbClr val="FFFFFF"/>
                              </a:solidFill>
                              <a:latin typeface="Cambria Math" panose="02040503050406030204" pitchFamily="18" charset="0"/>
                            </a:rPr>
                          </m:ctrlPr>
                        </m:fPr>
                        <m:num>
                          <m:r>
                            <a:rPr lang="en-SG" sz="2400" i="1">
                              <a:solidFill>
                                <a:srgbClr val="FFFFFF"/>
                              </a:solidFill>
                              <a:latin typeface="Cambria Math" panose="02040503050406030204" pitchFamily="18" charset="0"/>
                            </a:rPr>
                            <m:t>2</m:t>
                          </m:r>
                        </m:num>
                        <m:den>
                          <m:r>
                            <a:rPr lang="en-SG" sz="2400" i="1">
                              <a:solidFill>
                                <a:srgbClr val="FFFFFF"/>
                              </a:solidFill>
                              <a:latin typeface="Cambria Math" panose="02040503050406030204" pitchFamily="18" charset="0"/>
                            </a:rPr>
                            <m:t>3</m:t>
                          </m:r>
                        </m:den>
                      </m:f>
                    </m:oMath>
                  </m:oMathPara>
                </a14:m>
                <a:endParaRPr lang="en-US"/>
              </a:p>
            </p:txBody>
          </p:sp>
        </mc:Choice>
        <mc:Fallback xmlns="">
          <p:sp>
            <p:nvSpPr>
              <p:cNvPr id="56" name="Rectangle 55"/>
              <p:cNvSpPr>
                <a:spLocks noRot="1" noChangeAspect="1" noMove="1" noResize="1" noEditPoints="1" noAdjustHandles="1" noChangeArrowheads="1" noChangeShapeType="1" noTextEdit="1"/>
              </p:cNvSpPr>
              <p:nvPr/>
            </p:nvSpPr>
            <p:spPr>
              <a:xfrm>
                <a:off x="1746689" y="4458753"/>
                <a:ext cx="1217706" cy="786177"/>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1985256" y="5244930"/>
                <a:ext cx="996491"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SG" sz="2400" i="1">
                          <a:solidFill>
                            <a:srgbClr val="FFFFFF"/>
                          </a:solidFill>
                          <a:latin typeface="Cambria Math" panose="02040503050406030204" pitchFamily="18" charset="0"/>
                        </a:rPr>
                        <m:t>𝑥</m:t>
                      </m:r>
                      <m:r>
                        <a:rPr lang="en-SG" sz="2400" i="1">
                          <a:solidFill>
                            <a:srgbClr val="FFFFFF"/>
                          </a:solidFill>
                          <a:latin typeface="Cambria Math" panose="02040503050406030204" pitchFamily="18" charset="0"/>
                        </a:rPr>
                        <m:t>=</m:t>
                      </m:r>
                      <m:f>
                        <m:fPr>
                          <m:ctrlPr>
                            <a:rPr lang="en-SG" sz="2400" i="1">
                              <a:solidFill>
                                <a:srgbClr val="FFFFFF"/>
                              </a:solidFill>
                              <a:latin typeface="Cambria Math" panose="02040503050406030204" pitchFamily="18" charset="0"/>
                            </a:rPr>
                          </m:ctrlPr>
                        </m:fPr>
                        <m:num>
                          <m:r>
                            <a:rPr lang="en-SG" sz="2400" i="1">
                              <a:solidFill>
                                <a:srgbClr val="FFFFFF"/>
                              </a:solidFill>
                              <a:latin typeface="Cambria Math" panose="02040503050406030204" pitchFamily="18" charset="0"/>
                            </a:rPr>
                            <m:t>2</m:t>
                          </m:r>
                        </m:num>
                        <m:den>
                          <m:r>
                            <a:rPr lang="en-SG" sz="2400" i="1">
                              <a:solidFill>
                                <a:srgbClr val="FFFFFF"/>
                              </a:solidFill>
                              <a:latin typeface="Cambria Math" panose="02040503050406030204" pitchFamily="18" charset="0"/>
                            </a:rPr>
                            <m:t>3</m:t>
                          </m:r>
                        </m:den>
                      </m:f>
                    </m:oMath>
                  </m:oMathPara>
                </a14:m>
                <a:endParaRPr lang="en-US"/>
              </a:p>
            </p:txBody>
          </p:sp>
        </mc:Choice>
        <mc:Fallback xmlns="">
          <p:sp>
            <p:nvSpPr>
              <p:cNvPr id="57" name="Rectangle 56"/>
              <p:cNvSpPr>
                <a:spLocks noRot="1" noChangeAspect="1" noMove="1" noResize="1" noEditPoints="1" noAdjustHandles="1" noChangeArrowheads="1" noChangeShapeType="1" noTextEdit="1"/>
              </p:cNvSpPr>
              <p:nvPr/>
            </p:nvSpPr>
            <p:spPr>
              <a:xfrm>
                <a:off x="1985256" y="5244930"/>
                <a:ext cx="996491" cy="786177"/>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152542" y="3541002"/>
                <a:ext cx="156901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3</m:t>
                          </m:r>
                        </m:num>
                        <m:den>
                          <m:r>
                            <a:rPr lang="en-SG" sz="2400" b="0" i="1" smtClean="0">
                              <a:solidFill>
                                <a:srgbClr val="FFFFFF"/>
                              </a:solidFill>
                              <a:latin typeface="Cambria Math" panose="02040503050406030204" pitchFamily="18" charset="0"/>
                            </a:rPr>
                            <m:t>4</m:t>
                          </m:r>
                        </m:den>
                      </m:f>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4</m:t>
                          </m:r>
                        </m:den>
                      </m:f>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2</m:t>
                          </m:r>
                        </m:num>
                        <m:den>
                          <m:r>
                            <a:rPr lang="en-SG" sz="2400" b="0" i="1" smtClean="0">
                              <a:solidFill>
                                <a:srgbClr val="FFFFFF"/>
                              </a:solidFill>
                              <a:latin typeface="Cambria Math" panose="02040503050406030204" pitchFamily="18" charset="0"/>
                            </a:rPr>
                            <m:t>3</m:t>
                          </m:r>
                        </m:den>
                      </m:f>
                    </m:oMath>
                  </m:oMathPara>
                </a14:m>
                <a:endParaRPr lang="en-US" sz="2400" smtClean="0">
                  <a:solidFill>
                    <a:srgbClr val="FFFFFF"/>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4152542" y="3541002"/>
                <a:ext cx="1569019" cy="693844"/>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4204252" y="4394104"/>
                <a:ext cx="156901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4</m:t>
                          </m:r>
                        </m:den>
                      </m:f>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2</m:t>
                          </m:r>
                        </m:num>
                        <m:den>
                          <m:r>
                            <a:rPr lang="en-SG" sz="2400" b="0" i="1" smtClean="0">
                              <a:solidFill>
                                <a:srgbClr val="FFFFFF"/>
                              </a:solidFill>
                              <a:latin typeface="Cambria Math" panose="02040503050406030204" pitchFamily="18" charset="0"/>
                            </a:rPr>
                            <m:t>3</m:t>
                          </m:r>
                        </m:den>
                      </m:f>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3</m:t>
                          </m:r>
                        </m:num>
                        <m:den>
                          <m:r>
                            <a:rPr lang="en-SG" sz="2400" b="0" i="1" smtClean="0">
                              <a:solidFill>
                                <a:srgbClr val="FFFFFF"/>
                              </a:solidFill>
                              <a:latin typeface="Cambria Math" panose="02040503050406030204" pitchFamily="18" charset="0"/>
                            </a:rPr>
                            <m:t>4</m:t>
                          </m:r>
                        </m:den>
                      </m:f>
                    </m:oMath>
                  </m:oMathPara>
                </a14:m>
                <a:endParaRPr lang="en-US" sz="2400" smtClean="0">
                  <a:solidFill>
                    <a:srgbClr val="FFFFFF"/>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4204252" y="4394104"/>
                <a:ext cx="1569019" cy="693844"/>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4247705" y="5157534"/>
                <a:ext cx="126226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4</m:t>
                          </m:r>
                        </m:den>
                      </m:f>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12</m:t>
                          </m:r>
                        </m:den>
                      </m:f>
                    </m:oMath>
                  </m:oMathPara>
                </a14:m>
                <a:endParaRPr lang="en-US" sz="2400" smtClean="0">
                  <a:solidFill>
                    <a:srgbClr val="FFFFFF"/>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4247705" y="5157534"/>
                <a:ext cx="1262269" cy="693844"/>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271627" y="5890142"/>
                <a:ext cx="2194640"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4</m:t>
                          </m:r>
                        </m:den>
                      </m:f>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12</m:t>
                          </m:r>
                        </m:den>
                      </m:f>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3</m:t>
                      </m:r>
                    </m:oMath>
                  </m:oMathPara>
                </a14:m>
                <a:endParaRPr lang="en-US" sz="2400" smtClean="0">
                  <a:solidFill>
                    <a:srgbClr val="FFFFFF"/>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4271627" y="5890142"/>
                <a:ext cx="2194640" cy="691471"/>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7012528" y="3565399"/>
                <a:ext cx="156901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3</m:t>
                          </m:r>
                        </m:num>
                        <m:den>
                          <m:r>
                            <a:rPr lang="en-SG" sz="2400" b="0" i="1" smtClean="0">
                              <a:solidFill>
                                <a:srgbClr val="FFFFFF"/>
                              </a:solidFill>
                              <a:latin typeface="Cambria Math" panose="02040503050406030204" pitchFamily="18" charset="0"/>
                            </a:rPr>
                            <m:t>4</m:t>
                          </m:r>
                        </m:den>
                      </m:f>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4</m:t>
                          </m:r>
                        </m:den>
                      </m:f>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2</m:t>
                          </m:r>
                        </m:num>
                        <m:den>
                          <m:r>
                            <a:rPr lang="en-SG" sz="2400" b="0" i="1" smtClean="0">
                              <a:solidFill>
                                <a:srgbClr val="FFFFFF"/>
                              </a:solidFill>
                              <a:latin typeface="Cambria Math" panose="02040503050406030204" pitchFamily="18" charset="0"/>
                            </a:rPr>
                            <m:t>3</m:t>
                          </m:r>
                        </m:den>
                      </m:f>
                    </m:oMath>
                  </m:oMathPara>
                </a14:m>
                <a:endParaRPr lang="en-US" sz="2400" smtClean="0">
                  <a:solidFill>
                    <a:srgbClr val="FFFFFF"/>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7012528" y="3565399"/>
                <a:ext cx="1569019" cy="693844"/>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568472" y="4325576"/>
                <a:ext cx="156901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4</m:t>
                          </m:r>
                        </m:den>
                      </m:f>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2</m:t>
                          </m:r>
                        </m:num>
                        <m:den>
                          <m:r>
                            <a:rPr lang="en-SG" sz="2400" b="0" i="1" smtClean="0">
                              <a:solidFill>
                                <a:srgbClr val="FFFFFF"/>
                              </a:solidFill>
                              <a:latin typeface="Cambria Math" panose="02040503050406030204" pitchFamily="18" charset="0"/>
                            </a:rPr>
                            <m:t>3</m:t>
                          </m:r>
                        </m:den>
                      </m:f>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3</m:t>
                          </m:r>
                        </m:num>
                        <m:den>
                          <m:r>
                            <a:rPr lang="en-SG" sz="2400" b="0" i="1" smtClean="0">
                              <a:solidFill>
                                <a:srgbClr val="FFFFFF"/>
                              </a:solidFill>
                              <a:latin typeface="Cambria Math" panose="02040503050406030204" pitchFamily="18" charset="0"/>
                            </a:rPr>
                            <m:t>4</m:t>
                          </m:r>
                        </m:den>
                      </m:f>
                    </m:oMath>
                  </m:oMathPara>
                </a14:m>
                <a:endParaRPr lang="en-US" sz="2400" smtClean="0">
                  <a:solidFill>
                    <a:srgbClr val="FFFFFF"/>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7568472" y="4325576"/>
                <a:ext cx="1569019" cy="693844"/>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7578746" y="5101612"/>
                <a:ext cx="126226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4</m:t>
                          </m:r>
                        </m:den>
                      </m:f>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12</m:t>
                          </m:r>
                        </m:den>
                      </m:f>
                    </m:oMath>
                  </m:oMathPara>
                </a14:m>
                <a:endParaRPr lang="en-US" sz="2400" smtClean="0">
                  <a:solidFill>
                    <a:srgbClr val="FFFFFF"/>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7578746" y="5101612"/>
                <a:ext cx="1262269" cy="693844"/>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7568472" y="5841176"/>
                <a:ext cx="1395318"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12</m:t>
                          </m:r>
                        </m:den>
                      </m:f>
                      <m:r>
                        <a:rPr lang="en-SG" sz="2400" b="0" i="1" smtClean="0">
                          <a:solidFill>
                            <a:srgbClr val="FFFFFF"/>
                          </a:solidFill>
                          <a:latin typeface="Cambria Math" panose="02040503050406030204" pitchFamily="18" charset="0"/>
                        </a:rPr>
                        <m:t>:</m:t>
                      </m:r>
                      <m:f>
                        <m:fPr>
                          <m:ctrlPr>
                            <a:rPr lang="en-SG" sz="2400" i="1">
                              <a:solidFill>
                                <a:srgbClr val="FFFFFF"/>
                              </a:solidFill>
                              <a:latin typeface="Cambria Math" panose="02040503050406030204" pitchFamily="18" charset="0"/>
                            </a:rPr>
                          </m:ctrlPr>
                        </m:fPr>
                        <m:num>
                          <m:r>
                            <a:rPr lang="en-SG" sz="2400" i="1">
                              <a:solidFill>
                                <a:srgbClr val="FFFFFF"/>
                              </a:solidFill>
                              <a:latin typeface="Cambria Math" panose="02040503050406030204" pitchFamily="18" charset="0"/>
                            </a:rPr>
                            <m:t>1</m:t>
                          </m:r>
                        </m:num>
                        <m:den>
                          <m:r>
                            <a:rPr lang="en-SG" sz="2400" i="1">
                              <a:solidFill>
                                <a:srgbClr val="FFFFFF"/>
                              </a:solidFill>
                              <a:latin typeface="Cambria Math" panose="02040503050406030204" pitchFamily="18" charset="0"/>
                            </a:rPr>
                            <m:t>4</m:t>
                          </m:r>
                        </m:den>
                      </m:f>
                    </m:oMath>
                  </m:oMathPara>
                </a14:m>
                <a:endParaRPr lang="en-US" sz="2400" smtClean="0">
                  <a:solidFill>
                    <a:srgbClr val="FFFFFF"/>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7568472" y="5841176"/>
                <a:ext cx="1395318" cy="691471"/>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7078761" y="2212062"/>
                <a:ext cx="1493101"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SG" sz="2400" smtClean="0">
                          <a:solidFill>
                            <a:srgbClr val="FFFFFF"/>
                          </a:solidFill>
                          <a:latin typeface="Cambria Math" panose="02040503050406030204" pitchFamily="18" charset="0"/>
                        </a:rPr>
                        <m:t>D</m:t>
                      </m:r>
                      <m:r>
                        <a:rPr lang="en-SG" sz="2400" b="0" i="1" smtClean="0">
                          <a:solidFill>
                            <a:srgbClr val="FFFFFF"/>
                          </a:solidFill>
                          <a:latin typeface="Cambria Math" panose="02040503050406030204" pitchFamily="18" charset="0"/>
                        </a:rPr>
                        <m:t>.   </m:t>
                      </m:r>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3</m:t>
                          </m:r>
                        </m:den>
                      </m:f>
                    </m:oMath>
                  </m:oMathPara>
                </a14:m>
                <a:endParaRPr lang="en-US" sz="2400">
                  <a:solidFill>
                    <a:srgbClr val="FFFFFF"/>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7078761" y="2212062"/>
                <a:ext cx="1493101" cy="693844"/>
              </a:xfrm>
              <a:prstGeom prst="rect">
                <a:avLst/>
              </a:prstGeom>
              <a:blipFill rotWithShape="0">
                <a:blip r:embed="rId20"/>
                <a:stretch>
                  <a:fillRect/>
                </a:stretch>
              </a:blipFill>
            </p:spPr>
            <p:txBody>
              <a:bodyPr/>
              <a:lstStyle/>
              <a:p>
                <a:r>
                  <a:rPr lang="en-US">
                    <a:noFill/>
                  </a:rPr>
                  <a:t> </a:t>
                </a:r>
              </a:p>
            </p:txBody>
          </p:sp>
        </mc:Fallback>
      </mc:AlternateContent>
      <p:pic>
        <p:nvPicPr>
          <p:cNvPr id="65" name="Picture 64">
            <a:extLst>
              <a:ext uri="{FF2B5EF4-FFF2-40B4-BE49-F238E27FC236}">
                <a16:creationId xmlns="" xmlns:a16="http://schemas.microsoft.com/office/drawing/2014/main" id="{C01903B9-10A6-3144-B820-B5CBCBCEBCE4}"/>
              </a:ext>
            </a:extLst>
          </p:cNvPr>
          <p:cNvPicPr>
            <a:picLocks noChangeAspect="1"/>
          </p:cNvPicPr>
          <p:nvPr/>
        </p:nvPicPr>
        <p:blipFill>
          <a:blip r:embed="rId21"/>
          <a:stretch>
            <a:fillRect/>
          </a:stretch>
        </p:blipFill>
        <p:spPr>
          <a:xfrm>
            <a:off x="9187318" y="648412"/>
            <a:ext cx="2921652" cy="2970800"/>
          </a:xfrm>
          <a:prstGeom prst="rect">
            <a:avLst/>
          </a:prstGeom>
        </p:spPr>
      </p:pic>
      <p:sp>
        <p:nvSpPr>
          <p:cNvPr id="68" name="Oval 67">
            <a:extLst>
              <a:ext uri="{FF2B5EF4-FFF2-40B4-BE49-F238E27FC236}">
                <a16:creationId xmlns="" xmlns:a16="http://schemas.microsoft.com/office/drawing/2014/main" id="{DE27D847-6E13-9E45-B2E3-869D83DC8771}"/>
              </a:ext>
            </a:extLst>
          </p:cNvPr>
          <p:cNvSpPr/>
          <p:nvPr/>
        </p:nvSpPr>
        <p:spPr>
          <a:xfrm>
            <a:off x="9499033" y="1165343"/>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10</a:t>
            </a:r>
          </a:p>
        </p:txBody>
      </p:sp>
      <p:sp>
        <p:nvSpPr>
          <p:cNvPr id="69" name="Oval 68">
            <a:extLst>
              <a:ext uri="{FF2B5EF4-FFF2-40B4-BE49-F238E27FC236}">
                <a16:creationId xmlns="" xmlns:a16="http://schemas.microsoft.com/office/drawing/2014/main" id="{EB6CB163-AEFF-A745-A016-6B20D6EDAB38}"/>
              </a:ext>
            </a:extLst>
          </p:cNvPr>
          <p:cNvSpPr/>
          <p:nvPr/>
        </p:nvSpPr>
        <p:spPr>
          <a:xfrm>
            <a:off x="9499033" y="1146015"/>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09</a:t>
            </a:r>
          </a:p>
        </p:txBody>
      </p:sp>
      <p:sp>
        <p:nvSpPr>
          <p:cNvPr id="70" name="Oval 69">
            <a:extLst>
              <a:ext uri="{FF2B5EF4-FFF2-40B4-BE49-F238E27FC236}">
                <a16:creationId xmlns="" xmlns:a16="http://schemas.microsoft.com/office/drawing/2014/main" id="{1004A047-897F-C540-A863-CD46FA6C7A9C}"/>
              </a:ext>
            </a:extLst>
          </p:cNvPr>
          <p:cNvSpPr/>
          <p:nvPr/>
        </p:nvSpPr>
        <p:spPr>
          <a:xfrm>
            <a:off x="9496376" y="1182044"/>
            <a:ext cx="2319046"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08</a:t>
            </a:r>
          </a:p>
        </p:txBody>
      </p:sp>
      <p:sp>
        <p:nvSpPr>
          <p:cNvPr id="71" name="Oval 70">
            <a:extLst>
              <a:ext uri="{FF2B5EF4-FFF2-40B4-BE49-F238E27FC236}">
                <a16:creationId xmlns="" xmlns:a16="http://schemas.microsoft.com/office/drawing/2014/main" id="{066028A6-5F59-C44F-AE9F-3E05A01F638C}"/>
              </a:ext>
            </a:extLst>
          </p:cNvPr>
          <p:cNvSpPr/>
          <p:nvPr/>
        </p:nvSpPr>
        <p:spPr>
          <a:xfrm>
            <a:off x="9506782" y="1165343"/>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07</a:t>
            </a:r>
          </a:p>
        </p:txBody>
      </p:sp>
      <p:sp>
        <p:nvSpPr>
          <p:cNvPr id="72" name="Oval 71">
            <a:extLst>
              <a:ext uri="{FF2B5EF4-FFF2-40B4-BE49-F238E27FC236}">
                <a16:creationId xmlns="" xmlns:a16="http://schemas.microsoft.com/office/drawing/2014/main" id="{FAD1AAFE-CF75-2843-94CB-AE43DE780B7A}"/>
              </a:ext>
            </a:extLst>
          </p:cNvPr>
          <p:cNvSpPr/>
          <p:nvPr/>
        </p:nvSpPr>
        <p:spPr>
          <a:xfrm>
            <a:off x="9482403" y="1160029"/>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06</a:t>
            </a:r>
          </a:p>
        </p:txBody>
      </p:sp>
      <p:sp>
        <p:nvSpPr>
          <p:cNvPr id="73" name="Oval 72">
            <a:extLst>
              <a:ext uri="{FF2B5EF4-FFF2-40B4-BE49-F238E27FC236}">
                <a16:creationId xmlns="" xmlns:a16="http://schemas.microsoft.com/office/drawing/2014/main" id="{F5882DB0-0E67-714E-B690-06F117BC11A6}"/>
              </a:ext>
            </a:extLst>
          </p:cNvPr>
          <p:cNvSpPr/>
          <p:nvPr/>
        </p:nvSpPr>
        <p:spPr>
          <a:xfrm>
            <a:off x="9480731" y="1176730"/>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05</a:t>
            </a:r>
          </a:p>
        </p:txBody>
      </p:sp>
      <p:sp>
        <p:nvSpPr>
          <p:cNvPr id="74" name="Oval 73">
            <a:extLst>
              <a:ext uri="{FF2B5EF4-FFF2-40B4-BE49-F238E27FC236}">
                <a16:creationId xmlns="" xmlns:a16="http://schemas.microsoft.com/office/drawing/2014/main" id="{27A77AFF-BED6-D74B-A61A-C386D7D14D69}"/>
              </a:ext>
            </a:extLst>
          </p:cNvPr>
          <p:cNvSpPr/>
          <p:nvPr/>
        </p:nvSpPr>
        <p:spPr>
          <a:xfrm>
            <a:off x="9480731" y="1165343"/>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04</a:t>
            </a:r>
          </a:p>
        </p:txBody>
      </p:sp>
      <p:sp>
        <p:nvSpPr>
          <p:cNvPr id="75" name="Oval 74">
            <a:extLst>
              <a:ext uri="{FF2B5EF4-FFF2-40B4-BE49-F238E27FC236}">
                <a16:creationId xmlns="" xmlns:a16="http://schemas.microsoft.com/office/drawing/2014/main" id="{BB679E35-6FB9-0843-8930-CB988255C35B}"/>
              </a:ext>
            </a:extLst>
          </p:cNvPr>
          <p:cNvSpPr/>
          <p:nvPr/>
        </p:nvSpPr>
        <p:spPr>
          <a:xfrm>
            <a:off x="9482360" y="1192318"/>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03</a:t>
            </a:r>
          </a:p>
        </p:txBody>
      </p:sp>
      <p:sp>
        <p:nvSpPr>
          <p:cNvPr id="76" name="Oval 75">
            <a:extLst>
              <a:ext uri="{FF2B5EF4-FFF2-40B4-BE49-F238E27FC236}">
                <a16:creationId xmlns="" xmlns:a16="http://schemas.microsoft.com/office/drawing/2014/main" id="{3992E225-977A-A747-A2BA-97A4F9DD7FD0}"/>
              </a:ext>
            </a:extLst>
          </p:cNvPr>
          <p:cNvSpPr/>
          <p:nvPr/>
        </p:nvSpPr>
        <p:spPr>
          <a:xfrm>
            <a:off x="9493983" y="1192318"/>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02</a:t>
            </a:r>
          </a:p>
        </p:txBody>
      </p:sp>
      <p:sp>
        <p:nvSpPr>
          <p:cNvPr id="77" name="Oval 76">
            <a:extLst>
              <a:ext uri="{FF2B5EF4-FFF2-40B4-BE49-F238E27FC236}">
                <a16:creationId xmlns="" xmlns:a16="http://schemas.microsoft.com/office/drawing/2014/main" id="{A1B8E92C-EC55-234F-A6D5-2576C2693A1F}"/>
              </a:ext>
            </a:extLst>
          </p:cNvPr>
          <p:cNvSpPr/>
          <p:nvPr/>
        </p:nvSpPr>
        <p:spPr>
          <a:xfrm>
            <a:off x="9508060" y="1187004"/>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01</a:t>
            </a:r>
          </a:p>
        </p:txBody>
      </p:sp>
      <p:sp>
        <p:nvSpPr>
          <p:cNvPr id="78" name="Oval 77">
            <a:extLst>
              <a:ext uri="{FF2B5EF4-FFF2-40B4-BE49-F238E27FC236}">
                <a16:creationId xmlns="" xmlns:a16="http://schemas.microsoft.com/office/drawing/2014/main" id="{E3D3F907-9063-DB4F-9263-3D5BFFB29003}"/>
              </a:ext>
            </a:extLst>
          </p:cNvPr>
          <p:cNvSpPr/>
          <p:nvPr/>
        </p:nvSpPr>
        <p:spPr>
          <a:xfrm>
            <a:off x="9513257" y="1164554"/>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00</a:t>
            </a:r>
          </a:p>
        </p:txBody>
      </p:sp>
      <p:sp>
        <p:nvSpPr>
          <p:cNvPr id="41" name="Rounded Rectangle 40"/>
          <p:cNvSpPr/>
          <p:nvPr/>
        </p:nvSpPr>
        <p:spPr>
          <a:xfrm>
            <a:off x="3217871" y="688437"/>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42" name="Rounded Rectangle 41"/>
          <p:cNvSpPr/>
          <p:nvPr/>
        </p:nvSpPr>
        <p:spPr>
          <a:xfrm>
            <a:off x="4153429" y="688437"/>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43" name="Rounded Rectangle 42"/>
          <p:cNvSpPr/>
          <p:nvPr/>
        </p:nvSpPr>
        <p:spPr>
          <a:xfrm>
            <a:off x="5113053" y="709263"/>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44" name="Rounded Rectangle 43"/>
          <p:cNvSpPr/>
          <p:nvPr/>
        </p:nvSpPr>
        <p:spPr>
          <a:xfrm>
            <a:off x="6051692" y="69759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45" name="Rounded Rectangle 44"/>
          <p:cNvSpPr/>
          <p:nvPr/>
        </p:nvSpPr>
        <p:spPr>
          <a:xfrm>
            <a:off x="6990331" y="688437"/>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46" name="Rounded Rectangle 45"/>
          <p:cNvSpPr/>
          <p:nvPr/>
        </p:nvSpPr>
        <p:spPr>
          <a:xfrm>
            <a:off x="7939862" y="695391"/>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82" name="Rounded Rectangle 81"/>
          <p:cNvSpPr/>
          <p:nvPr/>
        </p:nvSpPr>
        <p:spPr>
          <a:xfrm>
            <a:off x="3216712" y="681010"/>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T</a:t>
            </a:r>
            <a:endParaRPr lang="en-US" sz="4800">
              <a:solidFill>
                <a:srgbClr val="FF0000"/>
              </a:solidFill>
            </a:endParaRPr>
          </a:p>
        </p:txBody>
      </p:sp>
      <p:sp>
        <p:nvSpPr>
          <p:cNvPr id="47" name="Rounded Rectangle 46"/>
          <p:cNvSpPr/>
          <p:nvPr/>
        </p:nvSpPr>
        <p:spPr>
          <a:xfrm>
            <a:off x="5094003" y="681010"/>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a:solidFill>
                  <a:srgbClr val="FF0000"/>
                </a:solidFill>
              </a:rPr>
              <a:t>L</a:t>
            </a:r>
            <a:endParaRPr lang="en-US" sz="4800">
              <a:solidFill>
                <a:srgbClr val="FF0000"/>
              </a:solidFill>
            </a:endParaRPr>
          </a:p>
        </p:txBody>
      </p:sp>
      <p:sp>
        <p:nvSpPr>
          <p:cNvPr id="48" name="Rounded Rectangle 47"/>
          <p:cNvSpPr/>
          <p:nvPr/>
        </p:nvSpPr>
        <p:spPr>
          <a:xfrm>
            <a:off x="4157381" y="681010"/>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a:solidFill>
                  <a:srgbClr val="FF0000"/>
                </a:solidFill>
              </a:rPr>
              <a:t>A</a:t>
            </a:r>
            <a:endParaRPr lang="en-US" sz="4800">
              <a:solidFill>
                <a:srgbClr val="FF0000"/>
              </a:solidFill>
            </a:endParaRPr>
          </a:p>
        </p:txBody>
      </p:sp>
      <p:sp>
        <p:nvSpPr>
          <p:cNvPr id="49" name="Rounded Rectangle 48"/>
          <p:cNvSpPr/>
          <p:nvPr/>
        </p:nvSpPr>
        <p:spPr>
          <a:xfrm>
            <a:off x="6054663" y="681010"/>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I</a:t>
            </a:r>
            <a:endParaRPr lang="en-US" sz="4800">
              <a:solidFill>
                <a:srgbClr val="FF0000"/>
              </a:solidFill>
            </a:endParaRPr>
          </a:p>
        </p:txBody>
      </p:sp>
      <p:sp>
        <p:nvSpPr>
          <p:cNvPr id="55" name="Rounded Rectangle 54"/>
          <p:cNvSpPr/>
          <p:nvPr/>
        </p:nvSpPr>
        <p:spPr>
          <a:xfrm>
            <a:off x="7004763" y="681010"/>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Ơ</a:t>
            </a:r>
            <a:endParaRPr lang="en-US" sz="4800">
              <a:solidFill>
                <a:srgbClr val="FF0000"/>
              </a:solidFill>
            </a:endParaRPr>
          </a:p>
        </p:txBody>
      </p:sp>
      <mc:AlternateContent xmlns:mc="http://schemas.openxmlformats.org/markup-compatibility/2006" xmlns:a14="http://schemas.microsoft.com/office/drawing/2010/main">
        <mc:Choice Requires="a14">
          <p:sp>
            <p:nvSpPr>
              <p:cNvPr id="79" name="TextBox 78"/>
              <p:cNvSpPr txBox="1"/>
              <p:nvPr/>
            </p:nvSpPr>
            <p:spPr>
              <a:xfrm>
                <a:off x="10050197" y="4111831"/>
                <a:ext cx="1041054"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3</m:t>
                          </m:r>
                        </m:den>
                      </m:f>
                    </m:oMath>
                  </m:oMathPara>
                </a14:m>
                <a:endParaRPr lang="en-US" sz="2400" smtClean="0">
                  <a:solidFill>
                    <a:srgbClr val="FFFFFF"/>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10050197" y="4111831"/>
                <a:ext cx="1041054" cy="693844"/>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10050197" y="5101612"/>
                <a:ext cx="1602555"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400" b="0" i="1" smtClean="0">
                          <a:solidFill>
                            <a:srgbClr val="FFFF00"/>
                          </a:solidFill>
                          <a:latin typeface="Cambria Math" panose="02040503050406030204" pitchFamily="18" charset="0"/>
                        </a:rPr>
                        <m:t>𝑣</m:t>
                      </m:r>
                      <m:r>
                        <a:rPr lang="en-SG" sz="2400" b="0" i="1" smtClean="0">
                          <a:solidFill>
                            <a:srgbClr val="FFFF00"/>
                          </a:solidFill>
                          <a:latin typeface="Cambria Math" panose="02040503050406030204" pitchFamily="18" charset="0"/>
                        </a:rPr>
                        <m:t>ậ</m:t>
                      </m:r>
                      <m:r>
                        <a:rPr lang="en-SG" sz="2400" b="0" i="1" smtClean="0">
                          <a:solidFill>
                            <a:srgbClr val="FFFF00"/>
                          </a:solidFill>
                          <a:latin typeface="Cambria Math" panose="02040503050406030204" pitchFamily="18" charset="0"/>
                        </a:rPr>
                        <m:t>𝑦</m:t>
                      </m:r>
                      <m:r>
                        <a:rPr lang="en-SG" sz="2400" b="0" i="1" smtClean="0">
                          <a:solidFill>
                            <a:srgbClr val="FFFF00"/>
                          </a:solidFill>
                          <a:latin typeface="Cambria Math" panose="02040503050406030204" pitchFamily="18" charset="0"/>
                        </a:rPr>
                        <m:t> </m:t>
                      </m:r>
                      <m:r>
                        <a:rPr lang="en-SG" sz="2400" b="0" i="1" smtClean="0">
                          <a:solidFill>
                            <a:srgbClr val="FFFF00"/>
                          </a:solidFill>
                          <a:latin typeface="Cambria Math" panose="02040503050406030204" pitchFamily="18" charset="0"/>
                        </a:rPr>
                        <m:t>𝑥</m:t>
                      </m:r>
                      <m:r>
                        <a:rPr lang="en-SG" sz="2400" b="0" i="1" smtClean="0">
                          <a:solidFill>
                            <a:srgbClr val="FFFF00"/>
                          </a:solidFill>
                          <a:latin typeface="Cambria Math" panose="02040503050406030204" pitchFamily="18" charset="0"/>
                        </a:rPr>
                        <m:t>=</m:t>
                      </m:r>
                      <m:f>
                        <m:fPr>
                          <m:ctrlPr>
                            <a:rPr lang="en-SG" sz="2400" b="0" i="1" smtClean="0">
                              <a:solidFill>
                                <a:srgbClr val="FFFF00"/>
                              </a:solidFill>
                              <a:latin typeface="Cambria Math" panose="02040503050406030204" pitchFamily="18" charset="0"/>
                            </a:rPr>
                          </m:ctrlPr>
                        </m:fPr>
                        <m:num>
                          <m:r>
                            <a:rPr lang="en-SG" sz="2400" b="0" i="1" smtClean="0">
                              <a:solidFill>
                                <a:srgbClr val="FFFF00"/>
                              </a:solidFill>
                              <a:latin typeface="Cambria Math" panose="02040503050406030204" pitchFamily="18" charset="0"/>
                            </a:rPr>
                            <m:t>−</m:t>
                          </m:r>
                          <m:r>
                            <a:rPr lang="en-SG" sz="2400" b="0" i="1" smtClean="0">
                              <a:solidFill>
                                <a:srgbClr val="FFFF00"/>
                              </a:solidFill>
                              <a:latin typeface="Cambria Math" panose="02040503050406030204" pitchFamily="18" charset="0"/>
                            </a:rPr>
                            <m:t>1</m:t>
                          </m:r>
                        </m:num>
                        <m:den>
                          <m:r>
                            <a:rPr lang="en-SG" sz="2400" b="0" i="1" smtClean="0">
                              <a:solidFill>
                                <a:srgbClr val="FFFF00"/>
                              </a:solidFill>
                              <a:latin typeface="Cambria Math" panose="02040503050406030204" pitchFamily="18" charset="0"/>
                            </a:rPr>
                            <m:t>3</m:t>
                          </m:r>
                        </m:den>
                      </m:f>
                    </m:oMath>
                  </m:oMathPara>
                </a14:m>
                <a:endParaRPr lang="en-US" sz="2400" smtClean="0">
                  <a:solidFill>
                    <a:srgbClr val="FFFF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10050197" y="5101612"/>
                <a:ext cx="1602555" cy="693844"/>
              </a:xfrm>
              <a:prstGeom prst="rect">
                <a:avLst/>
              </a:prstGeom>
              <a:blipFill rotWithShape="0">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8217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hetgio.wav"/>
                                        </p:tgtEl>
                                      </p:cMediaNode>
                                    </p:audio>
                                  </p:sub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strVal val="#ppt_w*0.05"/>
                                          </p:val>
                                        </p:tav>
                                        <p:tav tm="100000">
                                          <p:val>
                                            <p:strVal val="#ppt_w"/>
                                          </p:val>
                                        </p:tav>
                                      </p:tavLst>
                                    </p:anim>
                                    <p:anim calcmode="lin" valueType="num">
                                      <p:cBhvr>
                                        <p:cTn id="42" dur="500" fill="hold"/>
                                        <p:tgtEl>
                                          <p:spTgt spid="4"/>
                                        </p:tgtEl>
                                        <p:attrNameLst>
                                          <p:attrName>ppt_h</p:attrName>
                                        </p:attrNameLst>
                                      </p:cBhvr>
                                      <p:tavLst>
                                        <p:tav tm="0">
                                          <p:val>
                                            <p:strVal val="#ppt_h"/>
                                          </p:val>
                                        </p:tav>
                                        <p:tav tm="100000">
                                          <p:val>
                                            <p:strVal val="#ppt_h"/>
                                          </p:val>
                                        </p:tav>
                                      </p:tavLst>
                                    </p:anim>
                                    <p:anim calcmode="lin" valueType="num">
                                      <p:cBhvr>
                                        <p:cTn id="43" dur="500" fill="hold"/>
                                        <p:tgtEl>
                                          <p:spTgt spid="4"/>
                                        </p:tgtEl>
                                        <p:attrNameLst>
                                          <p:attrName>ppt_x</p:attrName>
                                        </p:attrNameLst>
                                      </p:cBhvr>
                                      <p:tavLst>
                                        <p:tav tm="0">
                                          <p:val>
                                            <p:strVal val="#ppt_x-.2"/>
                                          </p:val>
                                        </p:tav>
                                        <p:tav tm="100000">
                                          <p:val>
                                            <p:strVal val="#ppt_x"/>
                                          </p:val>
                                        </p:tav>
                                      </p:tavLst>
                                    </p:anim>
                                    <p:anim calcmode="lin" valueType="num">
                                      <p:cBhvr>
                                        <p:cTn id="44" dur="500" fill="hold"/>
                                        <p:tgtEl>
                                          <p:spTgt spid="4"/>
                                        </p:tgtEl>
                                        <p:attrNameLst>
                                          <p:attrName>ppt_y</p:attrName>
                                        </p:attrNameLst>
                                      </p:cBhvr>
                                      <p:tavLst>
                                        <p:tav tm="0">
                                          <p:val>
                                            <p:strVal val="#ppt_y"/>
                                          </p:val>
                                        </p:tav>
                                        <p:tav tm="100000">
                                          <p:val>
                                            <p:strVal val="#ppt_y"/>
                                          </p:val>
                                        </p:tav>
                                      </p:tavLst>
                                    </p:anim>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ircle(in)">
                                      <p:cBhvr>
                                        <p:cTn id="50" dur="2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circle(in)">
                                      <p:cBhvr>
                                        <p:cTn id="67" dur="2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0"/>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ox(in)">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7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3" grpId="0"/>
      <p:bldP spid="15" grpId="0"/>
      <p:bldP spid="54" grpId="0"/>
      <p:bldP spid="56" grpId="0"/>
      <p:bldP spid="57" grpId="0"/>
      <p:bldP spid="58" grpId="0"/>
      <p:bldP spid="59" grpId="0"/>
      <p:bldP spid="60" grpId="0"/>
      <p:bldP spid="61" grpId="0"/>
      <p:bldP spid="62" grpId="0"/>
      <p:bldP spid="63" grpId="0"/>
      <p:bldP spid="64" grpId="0"/>
      <p:bldP spid="66" grpId="0"/>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55" grpId="0" animBg="1"/>
      <p:bldP spid="79" grpId="0"/>
      <p:bldP spid="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0085" y="641092"/>
            <a:ext cx="2400978" cy="700192"/>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SG" sz="4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CÂU </a:t>
            </a:r>
            <a:r>
              <a:rPr lang="en-SG" sz="41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HỎI 6</a:t>
            </a:r>
            <a:endParaRPr lang="en-US" sz="4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752582" y="1507680"/>
            <a:ext cx="4476963" cy="469359"/>
          </a:xfrm>
          <a:prstGeom prst="rect">
            <a:avLst/>
          </a:prstGeom>
          <a:noFill/>
        </p:spPr>
        <p:txBody>
          <a:bodyPr wrap="square" lIns="68580" tIns="34290" rIns="68580" bIns="34290" rtlCol="0">
            <a:spAutoFit/>
          </a:bodyPr>
          <a:lstStyle/>
          <a:p>
            <a:r>
              <a:rPr lang="en-SG" sz="2600" dirty="0" smtClean="0">
                <a:solidFill>
                  <a:schemeClr val="bg1"/>
                </a:solidFill>
              </a:rPr>
              <a:t>Cho </a:t>
            </a:r>
            <a:r>
              <a:rPr lang="en-SG" sz="2600" dirty="0" err="1" smtClean="0">
                <a:solidFill>
                  <a:schemeClr val="bg1"/>
                </a:solidFill>
              </a:rPr>
              <a:t>biểu</a:t>
            </a:r>
            <a:r>
              <a:rPr lang="en-SG" sz="2600" dirty="0" smtClean="0">
                <a:solidFill>
                  <a:schemeClr val="bg1"/>
                </a:solidFill>
              </a:rPr>
              <a:t> </a:t>
            </a:r>
            <a:r>
              <a:rPr lang="en-SG" sz="2600" dirty="0" err="1" smtClean="0">
                <a:solidFill>
                  <a:schemeClr val="bg1"/>
                </a:solidFill>
              </a:rPr>
              <a:t>thức</a:t>
            </a:r>
            <a:r>
              <a:rPr lang="en-SG" sz="2600" dirty="0" smtClean="0">
                <a:solidFill>
                  <a:schemeClr val="bg1"/>
                </a:solidFill>
              </a:rPr>
              <a:t>:</a:t>
            </a:r>
            <a:endParaRPr lang="en-US" sz="2600" dirty="0">
              <a:solidFill>
                <a:schemeClr val="bg1"/>
              </a:solidFill>
            </a:endParaRPr>
          </a:p>
        </p:txBody>
      </p:sp>
      <p:sp>
        <p:nvSpPr>
          <p:cNvPr id="7" name="TextBox 6"/>
          <p:cNvSpPr txBox="1"/>
          <p:nvPr/>
        </p:nvSpPr>
        <p:spPr>
          <a:xfrm>
            <a:off x="760494" y="2493531"/>
            <a:ext cx="5177969" cy="469359"/>
          </a:xfrm>
          <a:prstGeom prst="rect">
            <a:avLst/>
          </a:prstGeom>
          <a:noFill/>
        </p:spPr>
        <p:txBody>
          <a:bodyPr wrap="square" lIns="68580" tIns="34290" rIns="68580" bIns="34290" rtlCol="0">
            <a:spAutoFit/>
          </a:bodyPr>
          <a:lstStyle/>
          <a:p>
            <a:r>
              <a:rPr lang="en-SG" sz="2600" dirty="0" err="1" smtClean="0">
                <a:solidFill>
                  <a:schemeClr val="bg1"/>
                </a:solidFill>
              </a:rPr>
              <a:t>Tính</a:t>
            </a:r>
            <a:r>
              <a:rPr lang="en-SG" sz="2600" dirty="0" smtClean="0">
                <a:solidFill>
                  <a:schemeClr val="bg1"/>
                </a:solidFill>
              </a:rPr>
              <a:t> </a:t>
            </a:r>
            <a:r>
              <a:rPr lang="en-SG" sz="2600" dirty="0" err="1" smtClean="0">
                <a:solidFill>
                  <a:schemeClr val="bg1"/>
                </a:solidFill>
              </a:rPr>
              <a:t>giá</a:t>
            </a:r>
            <a:r>
              <a:rPr lang="en-SG" sz="2600" dirty="0" smtClean="0">
                <a:solidFill>
                  <a:schemeClr val="bg1"/>
                </a:solidFill>
              </a:rPr>
              <a:t> </a:t>
            </a:r>
            <a:r>
              <a:rPr lang="en-SG" sz="2600" dirty="0" err="1" smtClean="0">
                <a:solidFill>
                  <a:schemeClr val="bg1"/>
                </a:solidFill>
              </a:rPr>
              <a:t>trị</a:t>
            </a:r>
            <a:r>
              <a:rPr lang="en-SG" sz="2600" dirty="0" smtClean="0">
                <a:solidFill>
                  <a:schemeClr val="bg1"/>
                </a:solidFill>
              </a:rPr>
              <a:t> </a:t>
            </a:r>
            <a:r>
              <a:rPr lang="en-SG" sz="2600" dirty="0" err="1" smtClean="0">
                <a:solidFill>
                  <a:schemeClr val="bg1"/>
                </a:solidFill>
              </a:rPr>
              <a:t>biểu</a:t>
            </a:r>
            <a:r>
              <a:rPr lang="en-SG" sz="2600" dirty="0" smtClean="0">
                <a:solidFill>
                  <a:schemeClr val="bg1"/>
                </a:solidFill>
              </a:rPr>
              <a:t> </a:t>
            </a:r>
            <a:r>
              <a:rPr lang="en-SG" sz="2600" err="1" smtClean="0">
                <a:solidFill>
                  <a:schemeClr val="bg1"/>
                </a:solidFill>
              </a:rPr>
              <a:t>thức</a:t>
            </a:r>
            <a:r>
              <a:rPr lang="en-SG" sz="2600" smtClean="0">
                <a:solidFill>
                  <a:schemeClr val="bg1"/>
                </a:solidFill>
              </a:rPr>
              <a:t> tại </a:t>
            </a:r>
            <a:r>
              <a:rPr lang="en-SG" sz="2600" i="1" dirty="0" smtClean="0">
                <a:solidFill>
                  <a:schemeClr val="bg1"/>
                </a:solidFill>
                <a:latin typeface="Times New Roman" panose="02020603050405020304" pitchFamily="18" charset="0"/>
                <a:cs typeface="Times New Roman" panose="02020603050405020304" pitchFamily="18" charset="0"/>
              </a:rPr>
              <a:t>x</a:t>
            </a:r>
            <a:r>
              <a:rPr lang="en-SG" sz="2600" dirty="0" smtClean="0">
                <a:solidFill>
                  <a:schemeClr val="bg1"/>
                </a:solidFill>
              </a:rPr>
              <a:t> </a:t>
            </a:r>
            <a:r>
              <a:rPr lang="en-SG" sz="2600" smtClean="0">
                <a:solidFill>
                  <a:schemeClr val="bg1"/>
                </a:solidFill>
              </a:rPr>
              <a:t>= 18.</a:t>
            </a:r>
            <a:endParaRPr lang="en-US" sz="2600" dirty="0">
              <a:solidFill>
                <a:schemeClr val="bg1"/>
              </a:solidFill>
            </a:endParaRPr>
          </a:p>
        </p:txBody>
      </p:sp>
      <p:graphicFrame>
        <p:nvGraphicFramePr>
          <p:cNvPr id="51" name="Object 50"/>
          <p:cNvGraphicFramePr>
            <a:graphicFrameLocks noChangeAspect="1"/>
          </p:cNvGraphicFramePr>
          <p:nvPr>
            <p:extLst>
              <p:ext uri="{D42A27DB-BD31-4B8C-83A1-F6EECF244321}">
                <p14:modId xmlns:p14="http://schemas.microsoft.com/office/powerpoint/2010/main" val="236581858"/>
              </p:ext>
            </p:extLst>
          </p:nvPr>
        </p:nvGraphicFramePr>
        <p:xfrm>
          <a:off x="7935502" y="3703139"/>
          <a:ext cx="685800" cy="161925"/>
        </p:xfrm>
        <a:graphic>
          <a:graphicData uri="http://schemas.openxmlformats.org/presentationml/2006/ole">
            <mc:AlternateContent xmlns:mc="http://schemas.openxmlformats.org/markup-compatibility/2006">
              <mc:Choice xmlns:v="urn:schemas-microsoft-com:vml" Requires="v">
                <p:oleObj spid="_x0000_s2162" name="Equation" r:id="rId5" imgW="914400" imgH="215640" progId="Equation.3">
                  <p:embed/>
                </p:oleObj>
              </mc:Choice>
              <mc:Fallback>
                <p:oleObj name="Equation" r:id="rId5" imgW="9144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5502" y="3703139"/>
                        <a:ext cx="685800"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2" name="TextBox 51"/>
              <p:cNvSpPr txBox="1"/>
              <p:nvPr/>
            </p:nvSpPr>
            <p:spPr>
              <a:xfrm>
                <a:off x="3680975" y="1799687"/>
                <a:ext cx="5771249" cy="82984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en-SG" sz="2400" b="0" i="0" smtClean="0">
                          <a:solidFill>
                            <a:schemeClr val="bg1"/>
                          </a:solidFill>
                          <a:latin typeface="Cambria Math" panose="02040503050406030204" pitchFamily="18" charset="0"/>
                        </a:rPr>
                        <m:t>A</m:t>
                      </m:r>
                      <m:r>
                        <a:rPr lang="en-SG" sz="2400" b="0" i="0" smtClean="0">
                          <a:solidFill>
                            <a:schemeClr val="bg1"/>
                          </a:solidFill>
                          <a:latin typeface="Cambria Math" panose="02040503050406030204" pitchFamily="18" charset="0"/>
                        </a:rPr>
                        <m:t>=</m:t>
                      </m:r>
                      <m:d>
                        <m:dPr>
                          <m:ctrlPr>
                            <a:rPr lang="en-SG" sz="2400" b="0" i="1" smtClean="0">
                              <a:solidFill>
                                <a:schemeClr val="bg1"/>
                              </a:solidFill>
                              <a:latin typeface="Cambria Math" panose="02040503050406030204" pitchFamily="18" charset="0"/>
                            </a:rPr>
                          </m:ctrlPr>
                        </m:dPr>
                        <m:e>
                          <m:r>
                            <a:rPr lang="en-SG" sz="2400" b="0" i="1" smtClean="0">
                              <a:solidFill>
                                <a:schemeClr val="bg1"/>
                              </a:solidFill>
                              <a:latin typeface="Cambria Math" panose="02040503050406030204" pitchFamily="18" charset="0"/>
                            </a:rPr>
                            <m:t>𝑥</m:t>
                          </m:r>
                          <m:r>
                            <a:rPr lang="en-SG" sz="2400" b="0" i="1" smtClean="0">
                              <a:solidFill>
                                <a:schemeClr val="bg1"/>
                              </a:solidFill>
                              <a:latin typeface="Cambria Math" panose="02040503050406030204" pitchFamily="18" charset="0"/>
                            </a:rPr>
                            <m:t>−</m:t>
                          </m:r>
                          <m:r>
                            <a:rPr lang="en-SG" sz="2400" b="0" i="1" smtClean="0">
                              <a:solidFill>
                                <a:schemeClr val="bg1"/>
                              </a:solidFill>
                              <a:latin typeface="Cambria Math" panose="02040503050406030204" pitchFamily="18" charset="0"/>
                            </a:rPr>
                            <m:t>2</m:t>
                          </m:r>
                          <m:r>
                            <a:rPr lang="en-SG" sz="2400" b="0" i="1" smtClean="0">
                              <a:solidFill>
                                <a:schemeClr val="bg1"/>
                              </a:solidFill>
                              <a:latin typeface="Cambria Math" panose="02040503050406030204" pitchFamily="18" charset="0"/>
                            </a:rPr>
                            <m:t>.</m:t>
                          </m:r>
                          <m:r>
                            <a:rPr lang="en-SG" sz="2400" b="0" i="1" smtClean="0">
                              <a:solidFill>
                                <a:schemeClr val="bg1"/>
                              </a:solidFill>
                              <a:latin typeface="Cambria Math" panose="02040503050406030204" pitchFamily="18" charset="0"/>
                            </a:rPr>
                            <m:t>3789</m:t>
                          </m:r>
                          <m:r>
                            <a:rPr lang="en-SG" sz="2400" b="0" i="1" smtClean="0">
                              <a:solidFill>
                                <a:schemeClr val="bg1"/>
                              </a:solidFill>
                              <a:latin typeface="Cambria Math" panose="02040503050406030204" pitchFamily="18" charset="0"/>
                            </a:rPr>
                            <m:t>+</m:t>
                          </m:r>
                          <m:r>
                            <a:rPr lang="en-SG" sz="2400" b="0" i="1" smtClean="0">
                              <a:solidFill>
                                <a:schemeClr val="bg1"/>
                              </a:solidFill>
                              <a:latin typeface="Cambria Math" panose="02040503050406030204" pitchFamily="18" charset="0"/>
                            </a:rPr>
                            <m:t>9025</m:t>
                          </m:r>
                        </m:e>
                      </m:d>
                      <m:r>
                        <a:rPr lang="en-SG" sz="2400" b="0" i="1" smtClean="0">
                          <a:solidFill>
                            <a:schemeClr val="bg1"/>
                          </a:solidFill>
                          <a:latin typeface="Cambria Math" panose="02040503050406030204" pitchFamily="18" charset="0"/>
                        </a:rPr>
                        <m:t>.</m:t>
                      </m:r>
                      <m:d>
                        <m:dPr>
                          <m:ctrlPr>
                            <a:rPr lang="en-SG" sz="2400" b="0" i="1" smtClean="0">
                              <a:solidFill>
                                <a:schemeClr val="bg1"/>
                              </a:solidFill>
                              <a:latin typeface="Cambria Math" panose="02040503050406030204" pitchFamily="18" charset="0"/>
                            </a:rPr>
                          </m:ctrlPr>
                        </m:dPr>
                        <m:e>
                          <m:f>
                            <m:fPr>
                              <m:ctrlPr>
                                <a:rPr lang="en-SG" sz="2400" i="1">
                                  <a:solidFill>
                                    <a:schemeClr val="bg1"/>
                                  </a:solidFill>
                                  <a:latin typeface="Cambria Math" panose="02040503050406030204" pitchFamily="18" charset="0"/>
                                </a:rPr>
                              </m:ctrlPr>
                            </m:fPr>
                            <m:num>
                              <m:r>
                                <a:rPr lang="en-SG" sz="2400" b="0" i="1" smtClean="0">
                                  <a:solidFill>
                                    <a:schemeClr val="bg1"/>
                                  </a:solidFill>
                                  <a:latin typeface="Cambria Math" panose="02040503050406030204" pitchFamily="18" charset="0"/>
                                </a:rPr>
                                <m:t>1</m:t>
                              </m:r>
                            </m:num>
                            <m:den>
                              <m:r>
                                <a:rPr lang="en-SG" sz="2400" b="0" i="1" smtClean="0">
                                  <a:solidFill>
                                    <a:schemeClr val="bg1"/>
                                  </a:solidFill>
                                  <a:latin typeface="Cambria Math" panose="02040503050406030204" pitchFamily="18" charset="0"/>
                                </a:rPr>
                                <m:t>2</m:t>
                              </m:r>
                            </m:den>
                          </m:f>
                          <m:r>
                            <a:rPr lang="en-SG" sz="2400" b="0" i="1" smtClean="0">
                              <a:solidFill>
                                <a:schemeClr val="bg1"/>
                              </a:solidFill>
                              <a:latin typeface="Cambria Math" panose="02040503050406030204" pitchFamily="18" charset="0"/>
                            </a:rPr>
                            <m:t>−</m:t>
                          </m:r>
                          <m:f>
                            <m:fPr>
                              <m:ctrlPr>
                                <a:rPr lang="en-SG" sz="2400" i="1">
                                  <a:solidFill>
                                    <a:schemeClr val="bg1"/>
                                  </a:solidFill>
                                  <a:latin typeface="Cambria Math" panose="02040503050406030204" pitchFamily="18" charset="0"/>
                                </a:rPr>
                              </m:ctrlPr>
                            </m:fPr>
                            <m:num>
                              <m:r>
                                <a:rPr lang="en-SG" sz="2400" b="0" i="1" smtClean="0">
                                  <a:solidFill>
                                    <a:schemeClr val="bg1"/>
                                  </a:solidFill>
                                  <a:latin typeface="Cambria Math" panose="02040503050406030204" pitchFamily="18" charset="0"/>
                                </a:rPr>
                                <m:t>1</m:t>
                              </m:r>
                            </m:num>
                            <m:den>
                              <m:r>
                                <a:rPr lang="en-SG" sz="2400" b="0" i="1" smtClean="0">
                                  <a:solidFill>
                                    <a:schemeClr val="bg1"/>
                                  </a:solidFill>
                                  <a:latin typeface="Cambria Math" panose="02040503050406030204" pitchFamily="18" charset="0"/>
                                </a:rPr>
                                <m:t>3</m:t>
                              </m:r>
                            </m:den>
                          </m:f>
                          <m:r>
                            <a:rPr lang="en-SG" sz="2400" b="0" i="1" smtClean="0">
                              <a:solidFill>
                                <a:schemeClr val="bg1"/>
                              </a:solidFill>
                              <a:latin typeface="Cambria Math" panose="02040503050406030204" pitchFamily="18" charset="0"/>
                            </a:rPr>
                            <m:t>−</m:t>
                          </m:r>
                          <m:f>
                            <m:fPr>
                              <m:ctrlPr>
                                <a:rPr lang="en-SG" sz="2400" b="0" i="1" smtClean="0">
                                  <a:solidFill>
                                    <a:schemeClr val="bg1"/>
                                  </a:solidFill>
                                  <a:latin typeface="Cambria Math" panose="02040503050406030204" pitchFamily="18" charset="0"/>
                                </a:rPr>
                              </m:ctrlPr>
                            </m:fPr>
                            <m:num>
                              <m:r>
                                <a:rPr lang="en-SG" sz="2400" b="0" i="1" smtClean="0">
                                  <a:solidFill>
                                    <a:schemeClr val="bg1"/>
                                  </a:solidFill>
                                  <a:latin typeface="Cambria Math" panose="02040503050406030204" pitchFamily="18" charset="0"/>
                                </a:rPr>
                                <m:t>1</m:t>
                              </m:r>
                            </m:num>
                            <m:den>
                              <m:r>
                                <a:rPr lang="en-SG" sz="2400" b="0" i="1" smtClean="0">
                                  <a:solidFill>
                                    <a:schemeClr val="bg1"/>
                                  </a:solidFill>
                                  <a:latin typeface="Cambria Math" panose="02040503050406030204" pitchFamily="18" charset="0"/>
                                </a:rPr>
                                <m:t>6</m:t>
                              </m:r>
                            </m:den>
                          </m:f>
                        </m:e>
                      </m:d>
                    </m:oMath>
                  </m:oMathPara>
                </a14:m>
                <a:endParaRPr lang="en-US" sz="2400">
                  <a:solidFill>
                    <a:schemeClr val="bg1"/>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3680975" y="1799687"/>
                <a:ext cx="5771249" cy="829843"/>
              </a:xfrm>
              <a:prstGeom prst="rect">
                <a:avLst/>
              </a:prstGeom>
              <a:blipFill rotWithShape="0">
                <a:blip r:embed="rId8"/>
                <a:stretch>
                  <a:fillRect l="-106"/>
                </a:stretch>
              </a:blipFill>
            </p:spPr>
            <p:txBody>
              <a:bodyPr/>
              <a:lstStyle/>
              <a:p>
                <a:r>
                  <a:rPr lang="en-US">
                    <a:noFill/>
                  </a:rPr>
                  <a:t> </a:t>
                </a:r>
              </a:p>
            </p:txBody>
          </p:sp>
        </mc:Fallback>
      </mc:AlternateContent>
      <p:sp>
        <p:nvSpPr>
          <p:cNvPr id="53" name="TextBox 52"/>
          <p:cNvSpPr txBox="1"/>
          <p:nvPr/>
        </p:nvSpPr>
        <p:spPr>
          <a:xfrm>
            <a:off x="793678" y="3187375"/>
            <a:ext cx="5177969" cy="469359"/>
          </a:xfrm>
          <a:prstGeom prst="rect">
            <a:avLst/>
          </a:prstGeom>
          <a:noFill/>
        </p:spPr>
        <p:txBody>
          <a:bodyPr wrap="square" lIns="68580" tIns="34290" rIns="68580" bIns="34290" rtlCol="0">
            <a:spAutoFit/>
          </a:bodyPr>
          <a:lstStyle/>
          <a:p>
            <a:r>
              <a:rPr lang="en-SG" sz="2600" smtClean="0">
                <a:solidFill>
                  <a:srgbClr val="FFFF00"/>
                </a:solidFill>
              </a:rPr>
              <a:t>Giải: </a:t>
            </a:r>
            <a:endParaRPr lang="en-US" sz="2600" dirty="0">
              <a:solidFill>
                <a:srgbClr val="FFFF00"/>
              </a:solidFill>
            </a:endParaRPr>
          </a:p>
        </p:txBody>
      </p:sp>
      <mc:AlternateContent xmlns:mc="http://schemas.openxmlformats.org/markup-compatibility/2006" xmlns:a14="http://schemas.microsoft.com/office/drawing/2010/main">
        <mc:Choice Requires="a14">
          <p:sp>
            <p:nvSpPr>
              <p:cNvPr id="54" name="TextBox 53"/>
              <p:cNvSpPr txBox="1"/>
              <p:nvPr/>
            </p:nvSpPr>
            <p:spPr>
              <a:xfrm>
                <a:off x="1413672" y="3656734"/>
                <a:ext cx="5771249" cy="82984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en-SG" sz="2400" b="0" i="0" smtClean="0">
                          <a:solidFill>
                            <a:schemeClr val="bg1"/>
                          </a:solidFill>
                          <a:latin typeface="Cambria Math" panose="02040503050406030204" pitchFamily="18" charset="0"/>
                        </a:rPr>
                        <m:t>A</m:t>
                      </m:r>
                      <m:r>
                        <a:rPr lang="en-SG" sz="2400" b="0" i="0" smtClean="0">
                          <a:solidFill>
                            <a:schemeClr val="bg1"/>
                          </a:solidFill>
                          <a:latin typeface="Cambria Math" panose="02040503050406030204" pitchFamily="18" charset="0"/>
                        </a:rPr>
                        <m:t>=</m:t>
                      </m:r>
                      <m:d>
                        <m:dPr>
                          <m:ctrlPr>
                            <a:rPr lang="en-SG" sz="2400" b="0" i="1" smtClean="0">
                              <a:solidFill>
                                <a:schemeClr val="bg1"/>
                              </a:solidFill>
                              <a:latin typeface="Cambria Math" panose="02040503050406030204" pitchFamily="18" charset="0"/>
                            </a:rPr>
                          </m:ctrlPr>
                        </m:dPr>
                        <m:e>
                          <m:r>
                            <a:rPr lang="en-SG" sz="2400" b="0" i="1" smtClean="0">
                              <a:solidFill>
                                <a:schemeClr val="bg1"/>
                              </a:solidFill>
                              <a:latin typeface="Cambria Math" panose="02040503050406030204" pitchFamily="18" charset="0"/>
                            </a:rPr>
                            <m:t>𝑥</m:t>
                          </m:r>
                          <m:r>
                            <a:rPr lang="en-SG" sz="2400" b="0" i="1" smtClean="0">
                              <a:solidFill>
                                <a:schemeClr val="bg1"/>
                              </a:solidFill>
                              <a:latin typeface="Cambria Math" panose="02040503050406030204" pitchFamily="18" charset="0"/>
                            </a:rPr>
                            <m:t>−</m:t>
                          </m:r>
                          <m:r>
                            <a:rPr lang="en-SG" sz="2400" b="0" i="1" smtClean="0">
                              <a:solidFill>
                                <a:schemeClr val="bg1"/>
                              </a:solidFill>
                              <a:latin typeface="Cambria Math" panose="02040503050406030204" pitchFamily="18" charset="0"/>
                            </a:rPr>
                            <m:t>2</m:t>
                          </m:r>
                          <m:r>
                            <a:rPr lang="en-SG" sz="2400" b="0" i="1" smtClean="0">
                              <a:solidFill>
                                <a:schemeClr val="bg1"/>
                              </a:solidFill>
                              <a:latin typeface="Cambria Math" panose="02040503050406030204" pitchFamily="18" charset="0"/>
                            </a:rPr>
                            <m:t>.</m:t>
                          </m:r>
                          <m:r>
                            <a:rPr lang="en-SG" sz="2400" b="0" i="1" smtClean="0">
                              <a:solidFill>
                                <a:schemeClr val="bg1"/>
                              </a:solidFill>
                              <a:latin typeface="Cambria Math" panose="02040503050406030204" pitchFamily="18" charset="0"/>
                            </a:rPr>
                            <m:t>3789</m:t>
                          </m:r>
                          <m:r>
                            <a:rPr lang="en-SG" sz="2400" b="0" i="1" smtClean="0">
                              <a:solidFill>
                                <a:schemeClr val="bg1"/>
                              </a:solidFill>
                              <a:latin typeface="Cambria Math" panose="02040503050406030204" pitchFamily="18" charset="0"/>
                            </a:rPr>
                            <m:t>+</m:t>
                          </m:r>
                          <m:r>
                            <a:rPr lang="en-SG" sz="2400" b="0" i="1" smtClean="0">
                              <a:solidFill>
                                <a:schemeClr val="bg1"/>
                              </a:solidFill>
                              <a:latin typeface="Cambria Math" panose="02040503050406030204" pitchFamily="18" charset="0"/>
                            </a:rPr>
                            <m:t>9025</m:t>
                          </m:r>
                        </m:e>
                      </m:d>
                      <m:r>
                        <a:rPr lang="en-SG" sz="2400" b="0" i="1" smtClean="0">
                          <a:solidFill>
                            <a:schemeClr val="bg1"/>
                          </a:solidFill>
                          <a:latin typeface="Cambria Math" panose="02040503050406030204" pitchFamily="18" charset="0"/>
                        </a:rPr>
                        <m:t>.</m:t>
                      </m:r>
                      <m:d>
                        <m:dPr>
                          <m:ctrlPr>
                            <a:rPr lang="en-SG" sz="2400" b="0" i="1" smtClean="0">
                              <a:solidFill>
                                <a:schemeClr val="bg1"/>
                              </a:solidFill>
                              <a:latin typeface="Cambria Math" panose="02040503050406030204" pitchFamily="18" charset="0"/>
                            </a:rPr>
                          </m:ctrlPr>
                        </m:dPr>
                        <m:e>
                          <m:f>
                            <m:fPr>
                              <m:ctrlPr>
                                <a:rPr lang="en-SG" sz="2400" i="1">
                                  <a:solidFill>
                                    <a:schemeClr val="bg1"/>
                                  </a:solidFill>
                                  <a:latin typeface="Cambria Math" panose="02040503050406030204" pitchFamily="18" charset="0"/>
                                </a:rPr>
                              </m:ctrlPr>
                            </m:fPr>
                            <m:num>
                              <m:r>
                                <a:rPr lang="en-SG" sz="2400" b="0" i="1" smtClean="0">
                                  <a:solidFill>
                                    <a:schemeClr val="bg1"/>
                                  </a:solidFill>
                                  <a:latin typeface="Cambria Math" panose="02040503050406030204" pitchFamily="18" charset="0"/>
                                </a:rPr>
                                <m:t>3</m:t>
                              </m:r>
                            </m:num>
                            <m:den>
                              <m:r>
                                <a:rPr lang="en-SG" sz="2400" b="0" i="1" smtClean="0">
                                  <a:solidFill>
                                    <a:schemeClr val="bg1"/>
                                  </a:solidFill>
                                  <a:latin typeface="Cambria Math" panose="02040503050406030204" pitchFamily="18" charset="0"/>
                                </a:rPr>
                                <m:t>6</m:t>
                              </m:r>
                            </m:den>
                          </m:f>
                          <m:r>
                            <a:rPr lang="en-SG" sz="2400" b="0" i="1" smtClean="0">
                              <a:solidFill>
                                <a:schemeClr val="bg1"/>
                              </a:solidFill>
                              <a:latin typeface="Cambria Math" panose="02040503050406030204" pitchFamily="18" charset="0"/>
                            </a:rPr>
                            <m:t>−</m:t>
                          </m:r>
                          <m:f>
                            <m:fPr>
                              <m:ctrlPr>
                                <a:rPr lang="en-SG" sz="2400" i="1">
                                  <a:solidFill>
                                    <a:schemeClr val="bg1"/>
                                  </a:solidFill>
                                  <a:latin typeface="Cambria Math" panose="02040503050406030204" pitchFamily="18" charset="0"/>
                                </a:rPr>
                              </m:ctrlPr>
                            </m:fPr>
                            <m:num>
                              <m:r>
                                <a:rPr lang="en-SG" sz="2400" b="0" i="1" smtClean="0">
                                  <a:solidFill>
                                    <a:schemeClr val="bg1"/>
                                  </a:solidFill>
                                  <a:latin typeface="Cambria Math" panose="02040503050406030204" pitchFamily="18" charset="0"/>
                                </a:rPr>
                                <m:t>2</m:t>
                              </m:r>
                            </m:num>
                            <m:den>
                              <m:r>
                                <a:rPr lang="en-SG" sz="2400" b="0" i="1" smtClean="0">
                                  <a:solidFill>
                                    <a:schemeClr val="bg1"/>
                                  </a:solidFill>
                                  <a:latin typeface="Cambria Math" panose="02040503050406030204" pitchFamily="18" charset="0"/>
                                </a:rPr>
                                <m:t>6</m:t>
                              </m:r>
                            </m:den>
                          </m:f>
                          <m:r>
                            <a:rPr lang="en-SG" sz="2400" b="0" i="1" smtClean="0">
                              <a:solidFill>
                                <a:schemeClr val="bg1"/>
                              </a:solidFill>
                              <a:latin typeface="Cambria Math" panose="02040503050406030204" pitchFamily="18" charset="0"/>
                            </a:rPr>
                            <m:t>−</m:t>
                          </m:r>
                          <m:f>
                            <m:fPr>
                              <m:ctrlPr>
                                <a:rPr lang="en-SG" sz="2400" b="0" i="1" smtClean="0">
                                  <a:solidFill>
                                    <a:schemeClr val="bg1"/>
                                  </a:solidFill>
                                  <a:latin typeface="Cambria Math" panose="02040503050406030204" pitchFamily="18" charset="0"/>
                                </a:rPr>
                              </m:ctrlPr>
                            </m:fPr>
                            <m:num>
                              <m:r>
                                <a:rPr lang="en-SG" sz="2400" b="0" i="1" smtClean="0">
                                  <a:solidFill>
                                    <a:schemeClr val="bg1"/>
                                  </a:solidFill>
                                  <a:latin typeface="Cambria Math" panose="02040503050406030204" pitchFamily="18" charset="0"/>
                                </a:rPr>
                                <m:t>1</m:t>
                              </m:r>
                            </m:num>
                            <m:den>
                              <m:r>
                                <a:rPr lang="en-SG" sz="2400" b="0" i="1" smtClean="0">
                                  <a:solidFill>
                                    <a:schemeClr val="bg1"/>
                                  </a:solidFill>
                                  <a:latin typeface="Cambria Math" panose="02040503050406030204" pitchFamily="18" charset="0"/>
                                </a:rPr>
                                <m:t>6</m:t>
                              </m:r>
                            </m:den>
                          </m:f>
                        </m:e>
                      </m:d>
                    </m:oMath>
                  </m:oMathPara>
                </a14:m>
                <a:endParaRPr lang="en-US" sz="240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1413672" y="3656734"/>
                <a:ext cx="5771249" cy="829843"/>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413671" y="4486577"/>
                <a:ext cx="5771249" cy="369332"/>
              </a:xfrm>
              <a:prstGeom prst="rect">
                <a:avLst/>
              </a:prstGeom>
              <a:noFill/>
            </p:spPr>
            <p:txBody>
              <a:bodyPr wrap="square" lIns="0" tIns="0" rIns="0" bIns="0" rtlCol="0">
                <a:spAutoFit/>
              </a:bodyPr>
              <a:lstStyle/>
              <a:p>
                <a14:m>
                  <m:oMath xmlns:m="http://schemas.openxmlformats.org/officeDocument/2006/math">
                    <m:r>
                      <m:rPr>
                        <m:sty m:val="p"/>
                      </m:rPr>
                      <a:rPr lang="en-SG" sz="2400" b="0" i="0" smtClean="0">
                        <a:solidFill>
                          <a:schemeClr val="bg1"/>
                        </a:solidFill>
                        <a:latin typeface="Cambria Math" panose="02040503050406030204" pitchFamily="18" charset="0"/>
                      </a:rPr>
                      <m:t>A</m:t>
                    </m:r>
                    <m:r>
                      <a:rPr lang="en-SG" sz="2400" b="0" i="0" smtClean="0">
                        <a:solidFill>
                          <a:schemeClr val="bg1"/>
                        </a:solidFill>
                        <a:latin typeface="Cambria Math" panose="02040503050406030204" pitchFamily="18" charset="0"/>
                      </a:rPr>
                      <m:t>=</m:t>
                    </m:r>
                    <m:d>
                      <m:dPr>
                        <m:ctrlPr>
                          <a:rPr lang="en-SG" sz="2400" b="0" i="1" smtClean="0">
                            <a:solidFill>
                              <a:schemeClr val="bg1"/>
                            </a:solidFill>
                            <a:latin typeface="Cambria Math" panose="02040503050406030204" pitchFamily="18" charset="0"/>
                          </a:rPr>
                        </m:ctrlPr>
                      </m:dPr>
                      <m:e>
                        <m:r>
                          <a:rPr lang="en-SG" sz="2400" b="0" i="1" smtClean="0">
                            <a:solidFill>
                              <a:schemeClr val="bg1"/>
                            </a:solidFill>
                            <a:latin typeface="Cambria Math" panose="02040503050406030204" pitchFamily="18" charset="0"/>
                          </a:rPr>
                          <m:t>𝑥</m:t>
                        </m:r>
                        <m:r>
                          <a:rPr lang="en-SG" sz="2400" b="0" i="1" smtClean="0">
                            <a:solidFill>
                              <a:schemeClr val="bg1"/>
                            </a:solidFill>
                            <a:latin typeface="Cambria Math" panose="02040503050406030204" pitchFamily="18" charset="0"/>
                          </a:rPr>
                          <m:t>−</m:t>
                        </m:r>
                        <m:r>
                          <a:rPr lang="en-SG" sz="2400" b="0" i="1" smtClean="0">
                            <a:solidFill>
                              <a:schemeClr val="bg1"/>
                            </a:solidFill>
                            <a:latin typeface="Cambria Math" panose="02040503050406030204" pitchFamily="18" charset="0"/>
                          </a:rPr>
                          <m:t>2</m:t>
                        </m:r>
                        <m:r>
                          <a:rPr lang="en-SG" sz="2400" b="0" i="1" smtClean="0">
                            <a:solidFill>
                              <a:schemeClr val="bg1"/>
                            </a:solidFill>
                            <a:latin typeface="Cambria Math" panose="02040503050406030204" pitchFamily="18" charset="0"/>
                          </a:rPr>
                          <m:t>.</m:t>
                        </m:r>
                        <m:r>
                          <a:rPr lang="en-SG" sz="2400" b="0" i="1" smtClean="0">
                            <a:solidFill>
                              <a:schemeClr val="bg1"/>
                            </a:solidFill>
                            <a:latin typeface="Cambria Math" panose="02040503050406030204" pitchFamily="18" charset="0"/>
                          </a:rPr>
                          <m:t>3789</m:t>
                        </m:r>
                        <m:r>
                          <a:rPr lang="en-SG" sz="2400" b="0" i="1" smtClean="0">
                            <a:solidFill>
                              <a:schemeClr val="bg1"/>
                            </a:solidFill>
                            <a:latin typeface="Cambria Math" panose="02040503050406030204" pitchFamily="18" charset="0"/>
                          </a:rPr>
                          <m:t>+</m:t>
                        </m:r>
                        <m:r>
                          <a:rPr lang="en-SG" sz="2400" b="0" i="1" smtClean="0">
                            <a:solidFill>
                              <a:schemeClr val="bg1"/>
                            </a:solidFill>
                            <a:latin typeface="Cambria Math" panose="02040503050406030204" pitchFamily="18" charset="0"/>
                          </a:rPr>
                          <m:t>9025</m:t>
                        </m:r>
                      </m:e>
                    </m:d>
                    <m:r>
                      <a:rPr lang="en-SG" sz="2400" b="0" i="1" smtClean="0">
                        <a:solidFill>
                          <a:schemeClr val="bg1"/>
                        </a:solidFill>
                        <a:latin typeface="Cambria Math" panose="02040503050406030204" pitchFamily="18" charset="0"/>
                      </a:rPr>
                      <m:t>.</m:t>
                    </m:r>
                  </m:oMath>
                </a14:m>
                <a:r>
                  <a:rPr lang="en-US" sz="2400" smtClean="0">
                    <a:solidFill>
                      <a:schemeClr val="bg1"/>
                    </a:solidFill>
                  </a:rPr>
                  <a:t>0</a:t>
                </a:r>
                <a:endParaRPr lang="en-US" sz="2400">
                  <a:solidFill>
                    <a:schemeClr val="bg1"/>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1413671" y="4486577"/>
                <a:ext cx="5771249" cy="369332"/>
              </a:xfrm>
              <a:prstGeom prst="rect">
                <a:avLst/>
              </a:prstGeom>
              <a:blipFill rotWithShape="0">
                <a:blip r:embed="rId10"/>
                <a:stretch>
                  <a:fillRect l="-1901" t="-26230" b="-475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1413671" y="5103853"/>
                <a:ext cx="5771249" cy="369332"/>
              </a:xfrm>
              <a:prstGeom prst="rect">
                <a:avLst/>
              </a:prstGeom>
              <a:noFill/>
            </p:spPr>
            <p:txBody>
              <a:bodyPr wrap="square" lIns="0" tIns="0" rIns="0" bIns="0" rtlCol="0">
                <a:spAutoFit/>
              </a:bodyPr>
              <a:lstStyle/>
              <a:p>
                <a14:m>
                  <m:oMath xmlns:m="http://schemas.openxmlformats.org/officeDocument/2006/math">
                    <m:r>
                      <m:rPr>
                        <m:sty m:val="p"/>
                      </m:rPr>
                      <a:rPr lang="en-SG" sz="2400" b="0" i="0" smtClean="0">
                        <a:solidFill>
                          <a:schemeClr val="bg1"/>
                        </a:solidFill>
                        <a:latin typeface="Cambria Math" panose="02040503050406030204" pitchFamily="18" charset="0"/>
                      </a:rPr>
                      <m:t>A</m:t>
                    </m:r>
                    <m:r>
                      <a:rPr lang="en-SG" sz="2400" b="0" i="0" smtClean="0">
                        <a:solidFill>
                          <a:schemeClr val="bg1"/>
                        </a:solidFill>
                        <a:latin typeface="Cambria Math" panose="02040503050406030204" pitchFamily="18" charset="0"/>
                      </a:rPr>
                      <m:t>=</m:t>
                    </m:r>
                  </m:oMath>
                </a14:m>
                <a:r>
                  <a:rPr lang="en-US" sz="2400" smtClean="0">
                    <a:solidFill>
                      <a:schemeClr val="bg1"/>
                    </a:solidFill>
                  </a:rPr>
                  <a:t> 0</a:t>
                </a:r>
                <a:endParaRPr lang="en-US" sz="2400">
                  <a:solidFill>
                    <a:schemeClr val="bg1"/>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1413671" y="5103853"/>
                <a:ext cx="5771249" cy="369332"/>
              </a:xfrm>
              <a:prstGeom prst="rect">
                <a:avLst/>
              </a:prstGeom>
              <a:blipFill rotWithShape="0">
                <a:blip r:embed="rId11"/>
                <a:stretch>
                  <a:fillRect l="-1901" t="-24590" b="-49180"/>
                </a:stretch>
              </a:blipFill>
            </p:spPr>
            <p:txBody>
              <a:bodyPr/>
              <a:lstStyle/>
              <a:p>
                <a:r>
                  <a:rPr lang="en-US">
                    <a:noFill/>
                  </a:rPr>
                  <a:t> </a:t>
                </a:r>
              </a:p>
            </p:txBody>
          </p:sp>
        </mc:Fallback>
      </mc:AlternateContent>
      <p:sp>
        <p:nvSpPr>
          <p:cNvPr id="57" name="TextBox 56"/>
          <p:cNvSpPr txBox="1"/>
          <p:nvPr/>
        </p:nvSpPr>
        <p:spPr>
          <a:xfrm>
            <a:off x="1358807" y="5686433"/>
            <a:ext cx="3386929" cy="469359"/>
          </a:xfrm>
          <a:prstGeom prst="rect">
            <a:avLst/>
          </a:prstGeom>
          <a:noFill/>
        </p:spPr>
        <p:txBody>
          <a:bodyPr wrap="square" lIns="68580" tIns="34290" rIns="68580" bIns="34290" rtlCol="0">
            <a:spAutoFit/>
          </a:bodyPr>
          <a:lstStyle/>
          <a:p>
            <a:r>
              <a:rPr lang="en-SG" sz="2600" smtClean="0">
                <a:solidFill>
                  <a:srgbClr val="FFFF00"/>
                </a:solidFill>
              </a:rPr>
              <a:t>Vậy với </a:t>
            </a:r>
            <a:r>
              <a:rPr lang="en-SG" sz="2600" i="1" smtClean="0">
                <a:solidFill>
                  <a:srgbClr val="FFFF00"/>
                </a:solidFill>
                <a:latin typeface="Times New Roman" panose="02020603050405020304" pitchFamily="18" charset="0"/>
                <a:cs typeface="Times New Roman" panose="02020603050405020304" pitchFamily="18" charset="0"/>
              </a:rPr>
              <a:t>x</a:t>
            </a:r>
            <a:r>
              <a:rPr lang="en-SG" sz="2600" smtClean="0">
                <a:solidFill>
                  <a:srgbClr val="FFFF00"/>
                </a:solidFill>
              </a:rPr>
              <a:t> = 18 thì A = 0.</a:t>
            </a:r>
            <a:endParaRPr lang="en-US" sz="2600" dirty="0">
              <a:solidFill>
                <a:srgbClr val="FFFF00"/>
              </a:solidFill>
            </a:endParaRPr>
          </a:p>
        </p:txBody>
      </p:sp>
      <p:pic>
        <p:nvPicPr>
          <p:cNvPr id="58" name="Picture 57">
            <a:extLst>
              <a:ext uri="{FF2B5EF4-FFF2-40B4-BE49-F238E27FC236}">
                <a16:creationId xmlns="" xmlns:a16="http://schemas.microsoft.com/office/drawing/2014/main" id="{C01903B9-10A6-3144-B820-B5CBCBCEBCE4}"/>
              </a:ext>
            </a:extLst>
          </p:cNvPr>
          <p:cNvPicPr>
            <a:picLocks noChangeAspect="1"/>
          </p:cNvPicPr>
          <p:nvPr/>
        </p:nvPicPr>
        <p:blipFill>
          <a:blip r:embed="rId12"/>
          <a:stretch>
            <a:fillRect/>
          </a:stretch>
        </p:blipFill>
        <p:spPr>
          <a:xfrm>
            <a:off x="9012660" y="3703139"/>
            <a:ext cx="2921652" cy="2970800"/>
          </a:xfrm>
          <a:prstGeom prst="rect">
            <a:avLst/>
          </a:prstGeom>
        </p:spPr>
      </p:pic>
      <p:sp>
        <p:nvSpPr>
          <p:cNvPr id="59" name="Oval 58">
            <a:extLst>
              <a:ext uri="{FF2B5EF4-FFF2-40B4-BE49-F238E27FC236}">
                <a16:creationId xmlns="" xmlns:a16="http://schemas.microsoft.com/office/drawing/2014/main" id="{DE27D847-6E13-9E45-B2E3-869D83DC8771}"/>
              </a:ext>
            </a:extLst>
          </p:cNvPr>
          <p:cNvSpPr/>
          <p:nvPr/>
        </p:nvSpPr>
        <p:spPr>
          <a:xfrm>
            <a:off x="9324375" y="4220070"/>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10</a:t>
            </a:r>
          </a:p>
        </p:txBody>
      </p:sp>
      <p:sp>
        <p:nvSpPr>
          <p:cNvPr id="60" name="Oval 59">
            <a:extLst>
              <a:ext uri="{FF2B5EF4-FFF2-40B4-BE49-F238E27FC236}">
                <a16:creationId xmlns="" xmlns:a16="http://schemas.microsoft.com/office/drawing/2014/main" id="{EB6CB163-AEFF-A745-A016-6B20D6EDAB38}"/>
              </a:ext>
            </a:extLst>
          </p:cNvPr>
          <p:cNvSpPr/>
          <p:nvPr/>
        </p:nvSpPr>
        <p:spPr>
          <a:xfrm>
            <a:off x="9324375" y="4200742"/>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09</a:t>
            </a:r>
          </a:p>
        </p:txBody>
      </p:sp>
      <p:sp>
        <p:nvSpPr>
          <p:cNvPr id="61" name="Oval 60">
            <a:extLst>
              <a:ext uri="{FF2B5EF4-FFF2-40B4-BE49-F238E27FC236}">
                <a16:creationId xmlns="" xmlns:a16="http://schemas.microsoft.com/office/drawing/2014/main" id="{1004A047-897F-C540-A863-CD46FA6C7A9C}"/>
              </a:ext>
            </a:extLst>
          </p:cNvPr>
          <p:cNvSpPr/>
          <p:nvPr/>
        </p:nvSpPr>
        <p:spPr>
          <a:xfrm>
            <a:off x="9321718" y="4236771"/>
            <a:ext cx="2319046"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08</a:t>
            </a:r>
          </a:p>
        </p:txBody>
      </p:sp>
      <p:sp>
        <p:nvSpPr>
          <p:cNvPr id="62" name="Oval 61">
            <a:extLst>
              <a:ext uri="{FF2B5EF4-FFF2-40B4-BE49-F238E27FC236}">
                <a16:creationId xmlns="" xmlns:a16="http://schemas.microsoft.com/office/drawing/2014/main" id="{066028A6-5F59-C44F-AE9F-3E05A01F638C}"/>
              </a:ext>
            </a:extLst>
          </p:cNvPr>
          <p:cNvSpPr/>
          <p:nvPr/>
        </p:nvSpPr>
        <p:spPr>
          <a:xfrm>
            <a:off x="9332124" y="4220070"/>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07</a:t>
            </a:r>
          </a:p>
        </p:txBody>
      </p:sp>
      <p:sp>
        <p:nvSpPr>
          <p:cNvPr id="63" name="Oval 62">
            <a:extLst>
              <a:ext uri="{FF2B5EF4-FFF2-40B4-BE49-F238E27FC236}">
                <a16:creationId xmlns="" xmlns:a16="http://schemas.microsoft.com/office/drawing/2014/main" id="{FAD1AAFE-CF75-2843-94CB-AE43DE780B7A}"/>
              </a:ext>
            </a:extLst>
          </p:cNvPr>
          <p:cNvSpPr/>
          <p:nvPr/>
        </p:nvSpPr>
        <p:spPr>
          <a:xfrm>
            <a:off x="9307745" y="4214756"/>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06</a:t>
            </a:r>
          </a:p>
        </p:txBody>
      </p:sp>
      <p:sp>
        <p:nvSpPr>
          <p:cNvPr id="64" name="Oval 63">
            <a:extLst>
              <a:ext uri="{FF2B5EF4-FFF2-40B4-BE49-F238E27FC236}">
                <a16:creationId xmlns="" xmlns:a16="http://schemas.microsoft.com/office/drawing/2014/main" id="{F5882DB0-0E67-714E-B690-06F117BC11A6}"/>
              </a:ext>
            </a:extLst>
          </p:cNvPr>
          <p:cNvSpPr/>
          <p:nvPr/>
        </p:nvSpPr>
        <p:spPr>
          <a:xfrm>
            <a:off x="9306073" y="4231457"/>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05</a:t>
            </a:r>
          </a:p>
        </p:txBody>
      </p:sp>
      <p:sp>
        <p:nvSpPr>
          <p:cNvPr id="65" name="Oval 64">
            <a:extLst>
              <a:ext uri="{FF2B5EF4-FFF2-40B4-BE49-F238E27FC236}">
                <a16:creationId xmlns="" xmlns:a16="http://schemas.microsoft.com/office/drawing/2014/main" id="{27A77AFF-BED6-D74B-A61A-C386D7D14D69}"/>
              </a:ext>
            </a:extLst>
          </p:cNvPr>
          <p:cNvSpPr/>
          <p:nvPr/>
        </p:nvSpPr>
        <p:spPr>
          <a:xfrm>
            <a:off x="9306073" y="4220070"/>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04</a:t>
            </a:r>
          </a:p>
        </p:txBody>
      </p:sp>
      <p:sp>
        <p:nvSpPr>
          <p:cNvPr id="66" name="Oval 65">
            <a:extLst>
              <a:ext uri="{FF2B5EF4-FFF2-40B4-BE49-F238E27FC236}">
                <a16:creationId xmlns="" xmlns:a16="http://schemas.microsoft.com/office/drawing/2014/main" id="{BB679E35-6FB9-0843-8930-CB988255C35B}"/>
              </a:ext>
            </a:extLst>
          </p:cNvPr>
          <p:cNvSpPr/>
          <p:nvPr/>
        </p:nvSpPr>
        <p:spPr>
          <a:xfrm>
            <a:off x="9307702" y="4247045"/>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03</a:t>
            </a:r>
          </a:p>
        </p:txBody>
      </p:sp>
      <p:sp>
        <p:nvSpPr>
          <p:cNvPr id="67" name="Oval 66">
            <a:extLst>
              <a:ext uri="{FF2B5EF4-FFF2-40B4-BE49-F238E27FC236}">
                <a16:creationId xmlns="" xmlns:a16="http://schemas.microsoft.com/office/drawing/2014/main" id="{3992E225-977A-A747-A2BA-97A4F9DD7FD0}"/>
              </a:ext>
            </a:extLst>
          </p:cNvPr>
          <p:cNvSpPr/>
          <p:nvPr/>
        </p:nvSpPr>
        <p:spPr>
          <a:xfrm>
            <a:off x="9319325" y="4247045"/>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02</a:t>
            </a:r>
          </a:p>
        </p:txBody>
      </p:sp>
      <p:sp>
        <p:nvSpPr>
          <p:cNvPr id="68" name="Oval 67">
            <a:extLst>
              <a:ext uri="{FF2B5EF4-FFF2-40B4-BE49-F238E27FC236}">
                <a16:creationId xmlns="" xmlns:a16="http://schemas.microsoft.com/office/drawing/2014/main" id="{A1B8E92C-EC55-234F-A6D5-2576C2693A1F}"/>
              </a:ext>
            </a:extLst>
          </p:cNvPr>
          <p:cNvSpPr/>
          <p:nvPr/>
        </p:nvSpPr>
        <p:spPr>
          <a:xfrm>
            <a:off x="9333402" y="4241731"/>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01</a:t>
            </a:r>
          </a:p>
        </p:txBody>
      </p:sp>
      <p:sp>
        <p:nvSpPr>
          <p:cNvPr id="69" name="Oval 68">
            <a:extLst>
              <a:ext uri="{FF2B5EF4-FFF2-40B4-BE49-F238E27FC236}">
                <a16:creationId xmlns="" xmlns:a16="http://schemas.microsoft.com/office/drawing/2014/main" id="{E3D3F907-9063-DB4F-9263-3D5BFFB29003}"/>
              </a:ext>
            </a:extLst>
          </p:cNvPr>
          <p:cNvSpPr/>
          <p:nvPr/>
        </p:nvSpPr>
        <p:spPr>
          <a:xfrm>
            <a:off x="9338599" y="4219281"/>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00</a:t>
            </a:r>
          </a:p>
        </p:txBody>
      </p:sp>
      <p:sp>
        <p:nvSpPr>
          <p:cNvPr id="30" name="Rounded Rectangle 29"/>
          <p:cNvSpPr/>
          <p:nvPr/>
        </p:nvSpPr>
        <p:spPr>
          <a:xfrm>
            <a:off x="4290589" y="79493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31" name="Rounded Rectangle 30"/>
          <p:cNvSpPr/>
          <p:nvPr/>
        </p:nvSpPr>
        <p:spPr>
          <a:xfrm>
            <a:off x="5226147" y="79493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32" name="Rounded Rectangle 31"/>
          <p:cNvSpPr/>
          <p:nvPr/>
        </p:nvSpPr>
        <p:spPr>
          <a:xfrm>
            <a:off x="6185771" y="815764"/>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33" name="Rounded Rectangle 32"/>
          <p:cNvSpPr/>
          <p:nvPr/>
        </p:nvSpPr>
        <p:spPr>
          <a:xfrm>
            <a:off x="7124410" y="804099"/>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34" name="Rounded Rectangle 33"/>
          <p:cNvSpPr/>
          <p:nvPr/>
        </p:nvSpPr>
        <p:spPr>
          <a:xfrm>
            <a:off x="8063049" y="794938"/>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35" name="Rounded Rectangle 34"/>
          <p:cNvSpPr/>
          <p:nvPr/>
        </p:nvSpPr>
        <p:spPr>
          <a:xfrm>
            <a:off x="9012580" y="801892"/>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800">
              <a:solidFill>
                <a:srgbClr val="FF0000"/>
              </a:solidFill>
            </a:endParaRPr>
          </a:p>
        </p:txBody>
      </p:sp>
      <p:sp>
        <p:nvSpPr>
          <p:cNvPr id="41" name="Rounded Rectangle 40"/>
          <p:cNvSpPr/>
          <p:nvPr/>
        </p:nvSpPr>
        <p:spPr>
          <a:xfrm>
            <a:off x="4293037" y="795829"/>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T</a:t>
            </a:r>
            <a:endParaRPr lang="en-US" sz="4800">
              <a:solidFill>
                <a:srgbClr val="FF0000"/>
              </a:solidFill>
            </a:endParaRPr>
          </a:p>
        </p:txBody>
      </p:sp>
      <p:sp>
        <p:nvSpPr>
          <p:cNvPr id="42" name="Rounded Rectangle 41"/>
          <p:cNvSpPr/>
          <p:nvPr/>
        </p:nvSpPr>
        <p:spPr>
          <a:xfrm>
            <a:off x="6170328" y="795829"/>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a:solidFill>
                  <a:srgbClr val="FF0000"/>
                </a:solidFill>
              </a:rPr>
              <a:t>L</a:t>
            </a:r>
            <a:endParaRPr lang="en-US" sz="4800">
              <a:solidFill>
                <a:srgbClr val="FF0000"/>
              </a:solidFill>
            </a:endParaRPr>
          </a:p>
        </p:txBody>
      </p:sp>
      <p:sp>
        <p:nvSpPr>
          <p:cNvPr id="43" name="Rounded Rectangle 42"/>
          <p:cNvSpPr/>
          <p:nvPr/>
        </p:nvSpPr>
        <p:spPr>
          <a:xfrm>
            <a:off x="5233706" y="795829"/>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a:solidFill>
                  <a:srgbClr val="FF0000"/>
                </a:solidFill>
              </a:rPr>
              <a:t>A</a:t>
            </a:r>
            <a:endParaRPr lang="en-US" sz="4800">
              <a:solidFill>
                <a:srgbClr val="FF0000"/>
              </a:solidFill>
            </a:endParaRPr>
          </a:p>
        </p:txBody>
      </p:sp>
      <p:sp>
        <p:nvSpPr>
          <p:cNvPr id="44" name="Rounded Rectangle 43"/>
          <p:cNvSpPr/>
          <p:nvPr/>
        </p:nvSpPr>
        <p:spPr>
          <a:xfrm>
            <a:off x="7130988" y="795829"/>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I</a:t>
            </a:r>
            <a:endParaRPr lang="en-US" sz="4800">
              <a:solidFill>
                <a:srgbClr val="FF0000"/>
              </a:solidFill>
            </a:endParaRPr>
          </a:p>
        </p:txBody>
      </p:sp>
      <p:sp>
        <p:nvSpPr>
          <p:cNvPr id="45" name="Rounded Rectangle 44"/>
          <p:cNvSpPr/>
          <p:nvPr/>
        </p:nvSpPr>
        <p:spPr>
          <a:xfrm>
            <a:off x="8081088" y="795829"/>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Ơ</a:t>
            </a:r>
            <a:endParaRPr lang="en-US" sz="4800">
              <a:solidFill>
                <a:srgbClr val="FF0000"/>
              </a:solidFill>
            </a:endParaRPr>
          </a:p>
        </p:txBody>
      </p:sp>
      <p:sp>
        <p:nvSpPr>
          <p:cNvPr id="46" name="Rounded Rectangle 45"/>
          <p:cNvSpPr/>
          <p:nvPr/>
        </p:nvSpPr>
        <p:spPr>
          <a:xfrm>
            <a:off x="9022807" y="795829"/>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R</a:t>
            </a:r>
            <a:endParaRPr lang="en-US" sz="4800">
              <a:solidFill>
                <a:srgbClr val="FF0000"/>
              </a:solidFill>
            </a:endParaRPr>
          </a:p>
        </p:txBody>
      </p:sp>
    </p:spTree>
    <p:extLst>
      <p:ext uri="{BB962C8B-B14F-4D97-AF65-F5344CB8AC3E}">
        <p14:creationId xmlns:p14="http://schemas.microsoft.com/office/powerpoint/2010/main" val="275538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hetgio.wav"/>
                                        </p:tgtEl>
                                      </p:cMediaNode>
                                    </p:audio>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ox(in)">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774950" y="693738"/>
            <a:ext cx="6777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sz="3000" b="1">
                <a:solidFill>
                  <a:srgbClr val="FFFF00"/>
                </a:solidFill>
                <a:latin typeface="Arial" pitchFamily="34" charset="0"/>
                <a:cs typeface="Arial" pitchFamily="34" charset="0"/>
              </a:rPr>
              <a:t>SỞ GIÁO DỤC VÀ ĐÀO TẠO HÀ NỘI</a:t>
            </a:r>
          </a:p>
        </p:txBody>
      </p:sp>
      <p:sp>
        <p:nvSpPr>
          <p:cNvPr id="6147" name="TextBox 3"/>
          <p:cNvSpPr txBox="1">
            <a:spLocks noChangeArrowheads="1"/>
          </p:cNvSpPr>
          <p:nvPr/>
        </p:nvSpPr>
        <p:spPr bwMode="auto">
          <a:xfrm>
            <a:off x="1530350" y="3573463"/>
            <a:ext cx="9537700"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r>
              <a:rPr lang="en-SG" altLang="en-US" sz="3600" b="1">
                <a:solidFill>
                  <a:srgbClr val="FFFF00"/>
                </a:solidFill>
                <a:latin typeface="Arial" pitchFamily="34" charset="0"/>
                <a:cs typeface="Arial" pitchFamily="34" charset="0"/>
              </a:rPr>
              <a:t>TIẾT </a:t>
            </a:r>
            <a:r>
              <a:rPr lang="en-SG" altLang="en-US" sz="3600" b="1" smtClean="0">
                <a:solidFill>
                  <a:srgbClr val="FFFF00"/>
                </a:solidFill>
                <a:latin typeface="Arial" pitchFamily="34" charset="0"/>
                <a:cs typeface="Arial" pitchFamily="34" charset="0"/>
              </a:rPr>
              <a:t>83 </a:t>
            </a:r>
            <a:r>
              <a:rPr lang="en-SG" altLang="en-US" sz="3600" b="1">
                <a:solidFill>
                  <a:srgbClr val="FFFF00"/>
                </a:solidFill>
                <a:latin typeface="Arial" pitchFamily="34" charset="0"/>
                <a:cs typeface="Arial" pitchFamily="34" charset="0"/>
              </a:rPr>
              <a:t>: </a:t>
            </a:r>
            <a:r>
              <a:rPr lang="en-SG" altLang="en-US" sz="3600" b="1" smtClean="0">
                <a:solidFill>
                  <a:srgbClr val="FFFF00"/>
                </a:solidFill>
                <a:latin typeface="Arial" pitchFamily="34" charset="0"/>
                <a:cs typeface="Arial" pitchFamily="34" charset="0"/>
              </a:rPr>
              <a:t>ÔN TẬP CHƯƠNG III</a:t>
            </a:r>
            <a:endParaRPr lang="en-US" altLang="en-US" sz="3600" b="1">
              <a:solidFill>
                <a:srgbClr val="FFFF00"/>
              </a:solidFill>
              <a:latin typeface="Arial" pitchFamily="34" charset="0"/>
              <a:cs typeface="Arial" pitchFamily="34" charset="0"/>
            </a:endParaRPr>
          </a:p>
        </p:txBody>
      </p:sp>
      <p:pic>
        <p:nvPicPr>
          <p:cNvPr id="614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525" y="1504950"/>
            <a:ext cx="1893888"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5"/>
          <p:cNvSpPr txBox="1">
            <a:spLocks noChangeArrowheads="1"/>
          </p:cNvSpPr>
          <p:nvPr/>
        </p:nvSpPr>
        <p:spPr bwMode="auto">
          <a:xfrm>
            <a:off x="2374900" y="4862513"/>
            <a:ext cx="827989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r>
              <a:rPr lang="en-SG" altLang="en-US" sz="2600" b="1" err="1">
                <a:solidFill>
                  <a:srgbClr val="FFFF00"/>
                </a:solidFill>
                <a:latin typeface="Arial" pitchFamily="34" charset="0"/>
                <a:cs typeface="Arial" pitchFamily="34" charset="0"/>
              </a:rPr>
              <a:t>Giáo</a:t>
            </a:r>
            <a:r>
              <a:rPr lang="en-SG" altLang="en-US" sz="2600" b="1">
                <a:solidFill>
                  <a:srgbClr val="FFFF00"/>
                </a:solidFill>
                <a:latin typeface="Arial" pitchFamily="34" charset="0"/>
                <a:cs typeface="Arial" pitchFamily="34" charset="0"/>
              </a:rPr>
              <a:t> </a:t>
            </a:r>
            <a:r>
              <a:rPr lang="en-SG" altLang="en-US" sz="2600" b="1" err="1">
                <a:solidFill>
                  <a:srgbClr val="FFFF00"/>
                </a:solidFill>
                <a:latin typeface="Arial" pitchFamily="34" charset="0"/>
                <a:cs typeface="Arial" pitchFamily="34" charset="0"/>
              </a:rPr>
              <a:t>viên</a:t>
            </a:r>
            <a:r>
              <a:rPr lang="en-SG" altLang="en-US" sz="2600" b="1">
                <a:solidFill>
                  <a:srgbClr val="FFFF00"/>
                </a:solidFill>
                <a:latin typeface="Arial" pitchFamily="34" charset="0"/>
                <a:cs typeface="Arial" pitchFamily="34" charset="0"/>
              </a:rPr>
              <a:t> </a:t>
            </a:r>
            <a:r>
              <a:rPr lang="vi-VN" altLang="en-US" sz="2600" b="1">
                <a:solidFill>
                  <a:srgbClr val="FFFF00"/>
                </a:solidFill>
                <a:latin typeface="Arial" pitchFamily="34" charset="0"/>
                <a:cs typeface="Arial" pitchFamily="34" charset="0"/>
              </a:rPr>
              <a:t>: </a:t>
            </a:r>
            <a:r>
              <a:rPr lang="en-SG" altLang="en-US" sz="2600" b="1" err="1">
                <a:solidFill>
                  <a:srgbClr val="FFFF00"/>
                </a:solidFill>
                <a:latin typeface="Arial" pitchFamily="34" charset="0"/>
                <a:cs typeface="Arial" pitchFamily="34" charset="0"/>
              </a:rPr>
              <a:t>Vũ</a:t>
            </a:r>
            <a:r>
              <a:rPr lang="en-SG" altLang="en-US" sz="2600" b="1">
                <a:solidFill>
                  <a:srgbClr val="FFFF00"/>
                </a:solidFill>
                <a:latin typeface="Arial" pitchFamily="34" charset="0"/>
                <a:cs typeface="Arial" pitchFamily="34" charset="0"/>
              </a:rPr>
              <a:t>  </a:t>
            </a:r>
            <a:r>
              <a:rPr lang="en-SG" altLang="en-US" sz="2600" b="1" err="1">
                <a:solidFill>
                  <a:srgbClr val="FFFF00"/>
                </a:solidFill>
                <a:latin typeface="Arial" pitchFamily="34" charset="0"/>
                <a:cs typeface="Arial" pitchFamily="34" charset="0"/>
              </a:rPr>
              <a:t>Quyết</a:t>
            </a:r>
            <a:r>
              <a:rPr lang="en-SG" altLang="en-US" sz="2600" b="1">
                <a:solidFill>
                  <a:srgbClr val="FFFF00"/>
                </a:solidFill>
                <a:latin typeface="Arial" pitchFamily="34" charset="0"/>
                <a:cs typeface="Arial" pitchFamily="34" charset="0"/>
              </a:rPr>
              <a:t> </a:t>
            </a:r>
            <a:r>
              <a:rPr lang="en-SG" altLang="en-US" sz="2600" b="1" err="1">
                <a:solidFill>
                  <a:srgbClr val="FFFF00"/>
                </a:solidFill>
                <a:latin typeface="Arial" pitchFamily="34" charset="0"/>
                <a:cs typeface="Arial" pitchFamily="34" charset="0"/>
              </a:rPr>
              <a:t>Thắng</a:t>
            </a:r>
            <a:endParaRPr lang="vi-VN" altLang="en-US" sz="2600" b="1">
              <a:solidFill>
                <a:srgbClr val="FFFF00"/>
              </a:solidFill>
              <a:latin typeface="Arial" pitchFamily="34" charset="0"/>
              <a:cs typeface="Arial" pitchFamily="34" charset="0"/>
            </a:endParaRPr>
          </a:p>
          <a:p>
            <a:pPr eaLnBrk="1" hangingPunct="1">
              <a:lnSpc>
                <a:spcPct val="150000"/>
              </a:lnSpc>
            </a:pPr>
            <a:r>
              <a:rPr lang="vi-VN" altLang="en-US" sz="2600" b="1">
                <a:solidFill>
                  <a:srgbClr val="FFFF00"/>
                </a:solidFill>
                <a:latin typeface="Arial" pitchFamily="34" charset="0"/>
                <a:cs typeface="Arial" pitchFamily="34" charset="0"/>
              </a:rPr>
              <a:t>T</a:t>
            </a:r>
            <a:r>
              <a:rPr lang="en-SG" altLang="en-US" sz="2600" b="1" err="1">
                <a:solidFill>
                  <a:srgbClr val="FFFF00"/>
                </a:solidFill>
                <a:latin typeface="Arial" pitchFamily="34" charset="0"/>
                <a:cs typeface="Arial" pitchFamily="34" charset="0"/>
              </a:rPr>
              <a:t>rường</a:t>
            </a:r>
            <a:r>
              <a:rPr lang="vi-VN" altLang="en-US" sz="2600" b="1">
                <a:solidFill>
                  <a:srgbClr val="FFFF00"/>
                </a:solidFill>
                <a:latin typeface="Arial" pitchFamily="34" charset="0"/>
                <a:cs typeface="Arial" pitchFamily="34" charset="0"/>
              </a:rPr>
              <a:t> THCS </a:t>
            </a:r>
            <a:r>
              <a:rPr lang="en-SG" altLang="en-US" sz="2600" b="1" err="1">
                <a:solidFill>
                  <a:srgbClr val="FFFF00"/>
                </a:solidFill>
                <a:latin typeface="Arial" pitchFamily="34" charset="0"/>
                <a:cs typeface="Arial" pitchFamily="34" charset="0"/>
              </a:rPr>
              <a:t>Nguyễn</a:t>
            </a:r>
            <a:r>
              <a:rPr lang="en-SG" altLang="en-US" sz="2600" b="1">
                <a:solidFill>
                  <a:srgbClr val="FFFF00"/>
                </a:solidFill>
                <a:latin typeface="Arial" pitchFamily="34" charset="0"/>
                <a:cs typeface="Arial" pitchFamily="34" charset="0"/>
              </a:rPr>
              <a:t> Tri </a:t>
            </a:r>
            <a:r>
              <a:rPr lang="en-SG" altLang="en-US" sz="2600" b="1" err="1">
                <a:solidFill>
                  <a:srgbClr val="FFFF00"/>
                </a:solidFill>
                <a:latin typeface="Arial" pitchFamily="34" charset="0"/>
                <a:cs typeface="Arial" pitchFamily="34" charset="0"/>
              </a:rPr>
              <a:t>Phương</a:t>
            </a:r>
            <a:r>
              <a:rPr lang="en-SG" altLang="en-US" sz="2600" b="1">
                <a:solidFill>
                  <a:srgbClr val="FFFF00"/>
                </a:solidFill>
                <a:latin typeface="Arial" pitchFamily="34" charset="0"/>
                <a:cs typeface="Arial" pitchFamily="34" charset="0"/>
              </a:rPr>
              <a:t> – </a:t>
            </a:r>
            <a:r>
              <a:rPr lang="vi-VN" altLang="en-US" sz="2600" b="1">
                <a:solidFill>
                  <a:srgbClr val="FFFF00"/>
                </a:solidFill>
                <a:latin typeface="Arial" pitchFamily="34" charset="0"/>
                <a:cs typeface="Arial" pitchFamily="34" charset="0"/>
              </a:rPr>
              <a:t>Q</a:t>
            </a:r>
            <a:r>
              <a:rPr lang="en-SG" altLang="en-US" sz="2600" b="1" err="1">
                <a:solidFill>
                  <a:srgbClr val="FFFF00"/>
                </a:solidFill>
                <a:latin typeface="Arial" pitchFamily="34" charset="0"/>
                <a:cs typeface="Arial" pitchFamily="34" charset="0"/>
              </a:rPr>
              <a:t>uận</a:t>
            </a:r>
            <a:r>
              <a:rPr lang="vi-VN" altLang="en-US" sz="2600" b="1">
                <a:solidFill>
                  <a:srgbClr val="FFFF00"/>
                </a:solidFill>
                <a:latin typeface="Arial" pitchFamily="34" charset="0"/>
                <a:cs typeface="Arial" pitchFamily="34" charset="0"/>
              </a:rPr>
              <a:t> </a:t>
            </a:r>
            <a:r>
              <a:rPr lang="en-SG" altLang="en-US" sz="2600" b="1">
                <a:solidFill>
                  <a:srgbClr val="FFFF00"/>
                </a:solidFill>
                <a:latin typeface="Arial" pitchFamily="34" charset="0"/>
                <a:cs typeface="Arial" pitchFamily="34" charset="0"/>
              </a:rPr>
              <a:t>Ba </a:t>
            </a:r>
            <a:r>
              <a:rPr lang="en-SG" altLang="en-US" sz="2600" b="1" err="1">
                <a:solidFill>
                  <a:srgbClr val="FFFF00"/>
                </a:solidFill>
                <a:latin typeface="Arial" pitchFamily="34" charset="0"/>
                <a:cs typeface="Arial" pitchFamily="34" charset="0"/>
              </a:rPr>
              <a:t>Đình</a:t>
            </a:r>
            <a:endParaRPr lang="vi-VN" altLang="en-US" sz="2600" b="1">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929488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63000"/>
          </a:schemeClr>
        </a:solidFill>
        <a:effectLst/>
      </p:bgPr>
    </p:bg>
    <p:spTree>
      <p:nvGrpSpPr>
        <p:cNvPr id="1" name=""/>
        <p:cNvGrpSpPr/>
        <p:nvPr/>
      </p:nvGrpSpPr>
      <p:grpSpPr>
        <a:xfrm>
          <a:off x="0" y="0"/>
          <a:ext cx="0" cy="0"/>
          <a:chOff x="0" y="0"/>
          <a:chExt cx="0" cy="0"/>
        </a:xfrm>
      </p:grpSpPr>
      <p:sp>
        <p:nvSpPr>
          <p:cNvPr id="4" name="Oval 3"/>
          <p:cNvSpPr/>
          <p:nvPr/>
        </p:nvSpPr>
        <p:spPr>
          <a:xfrm>
            <a:off x="2585274" y="1510665"/>
            <a:ext cx="514350" cy="5143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5" name="Rectangle 4"/>
          <p:cNvSpPr/>
          <p:nvPr/>
        </p:nvSpPr>
        <p:spPr>
          <a:xfrm>
            <a:off x="1093824" y="297650"/>
            <a:ext cx="1685654" cy="500137"/>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SG"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CÂU </a:t>
            </a:r>
            <a:r>
              <a:rPr lang="en-SG" sz="28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HỎI </a:t>
            </a:r>
            <a:r>
              <a:rPr lang="en-SG" sz="28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1093824" y="786671"/>
            <a:ext cx="7866587" cy="469359"/>
          </a:xfrm>
          <a:prstGeom prst="rect">
            <a:avLst/>
          </a:prstGeom>
          <a:noFill/>
        </p:spPr>
        <p:txBody>
          <a:bodyPr wrap="square" lIns="68580" tIns="34290" rIns="68580" bIns="34290" rtlCol="0">
            <a:spAutoFit/>
          </a:bodyPr>
          <a:lstStyle/>
          <a:p>
            <a:r>
              <a:rPr lang="en-SG" sz="2600" dirty="0" smtClean="0">
                <a:solidFill>
                  <a:srgbClr val="0070C0"/>
                </a:solidFill>
              </a:rPr>
              <a:t>So </a:t>
            </a:r>
            <a:r>
              <a:rPr lang="en-SG" sz="2600" dirty="0" err="1" smtClean="0">
                <a:solidFill>
                  <a:srgbClr val="0070C0"/>
                </a:solidFill>
              </a:rPr>
              <a:t>sánh</a:t>
            </a:r>
            <a:r>
              <a:rPr lang="en-SG" sz="2600" dirty="0" smtClean="0">
                <a:solidFill>
                  <a:srgbClr val="0070C0"/>
                </a:solidFill>
              </a:rPr>
              <a:t> </a:t>
            </a:r>
            <a:r>
              <a:rPr lang="en-SG" sz="2600" dirty="0" err="1" smtClean="0">
                <a:solidFill>
                  <a:srgbClr val="0070C0"/>
                </a:solidFill>
              </a:rPr>
              <a:t>hai</a:t>
            </a:r>
            <a:r>
              <a:rPr lang="en-SG" sz="2600" dirty="0" smtClean="0">
                <a:solidFill>
                  <a:srgbClr val="0070C0"/>
                </a:solidFill>
              </a:rPr>
              <a:t> </a:t>
            </a:r>
            <a:r>
              <a:rPr lang="en-SG" sz="2600" dirty="0" err="1" smtClean="0">
                <a:solidFill>
                  <a:srgbClr val="0070C0"/>
                </a:solidFill>
              </a:rPr>
              <a:t>biểu</a:t>
            </a:r>
            <a:r>
              <a:rPr lang="en-SG" sz="2600" dirty="0" smtClean="0">
                <a:solidFill>
                  <a:srgbClr val="0070C0"/>
                </a:solidFill>
              </a:rPr>
              <a:t> </a:t>
            </a:r>
            <a:r>
              <a:rPr lang="en-SG" sz="2600" dirty="0" err="1" smtClean="0">
                <a:solidFill>
                  <a:srgbClr val="0070C0"/>
                </a:solidFill>
              </a:rPr>
              <a:t>thức</a:t>
            </a:r>
            <a:r>
              <a:rPr lang="en-SG" sz="2600" dirty="0" smtClean="0">
                <a:solidFill>
                  <a:srgbClr val="0070C0"/>
                </a:solidFill>
              </a:rPr>
              <a:t> A </a:t>
            </a:r>
            <a:r>
              <a:rPr lang="en-SG" sz="2600" dirty="0" err="1" smtClean="0">
                <a:solidFill>
                  <a:srgbClr val="0070C0"/>
                </a:solidFill>
              </a:rPr>
              <a:t>và</a:t>
            </a:r>
            <a:r>
              <a:rPr lang="en-SG" sz="2600" dirty="0" smtClean="0">
                <a:solidFill>
                  <a:srgbClr val="0070C0"/>
                </a:solidFill>
              </a:rPr>
              <a:t> </a:t>
            </a:r>
            <a:r>
              <a:rPr lang="en-SG" sz="2600" smtClean="0">
                <a:solidFill>
                  <a:srgbClr val="0070C0"/>
                </a:solidFill>
              </a:rPr>
              <a:t>B biết :                              và  </a:t>
            </a:r>
            <a:endParaRPr lang="en-US" sz="2600" dirty="0">
              <a:solidFill>
                <a:srgbClr val="0070C0"/>
              </a:solidFill>
            </a:endParaRPr>
          </a:p>
        </p:txBody>
      </p:sp>
      <p:sp>
        <p:nvSpPr>
          <p:cNvPr id="7" name="TextBox 6"/>
          <p:cNvSpPr txBox="1"/>
          <p:nvPr/>
        </p:nvSpPr>
        <p:spPr>
          <a:xfrm>
            <a:off x="2699310" y="1526567"/>
            <a:ext cx="1319797" cy="469359"/>
          </a:xfrm>
          <a:prstGeom prst="rect">
            <a:avLst/>
          </a:prstGeom>
          <a:noFill/>
        </p:spPr>
        <p:txBody>
          <a:bodyPr wrap="square" lIns="68580" tIns="34290" rIns="68580" bIns="34290" rtlCol="0">
            <a:spAutoFit/>
          </a:bodyPr>
          <a:lstStyle/>
          <a:p>
            <a:r>
              <a:rPr lang="en-SG" sz="2600" smtClean="0"/>
              <a:t>A.  A &gt; </a:t>
            </a:r>
            <a:r>
              <a:rPr lang="en-SG" sz="2600" dirty="0" smtClean="0"/>
              <a:t>B</a:t>
            </a:r>
            <a:endParaRPr lang="en-US" sz="2600" dirty="0"/>
          </a:p>
        </p:txBody>
      </p:sp>
      <p:sp>
        <p:nvSpPr>
          <p:cNvPr id="8" name="TextBox 7"/>
          <p:cNvSpPr txBox="1"/>
          <p:nvPr/>
        </p:nvSpPr>
        <p:spPr>
          <a:xfrm>
            <a:off x="6839189" y="1507532"/>
            <a:ext cx="1828001" cy="469359"/>
          </a:xfrm>
          <a:prstGeom prst="rect">
            <a:avLst/>
          </a:prstGeom>
          <a:noFill/>
        </p:spPr>
        <p:txBody>
          <a:bodyPr wrap="square" lIns="68580" tIns="34290" rIns="68580" bIns="34290" rtlCol="0">
            <a:spAutoFit/>
          </a:bodyPr>
          <a:lstStyle/>
          <a:p>
            <a:r>
              <a:rPr lang="en-SG" sz="2600" smtClean="0"/>
              <a:t>C.  </a:t>
            </a:r>
            <a:r>
              <a:rPr lang="en-SG" sz="2600" dirty="0" smtClean="0"/>
              <a:t>A = B</a:t>
            </a:r>
            <a:endParaRPr lang="en-US" sz="2600" dirty="0"/>
          </a:p>
        </p:txBody>
      </p:sp>
      <p:sp>
        <p:nvSpPr>
          <p:cNvPr id="9" name="TextBox 8"/>
          <p:cNvSpPr txBox="1"/>
          <p:nvPr/>
        </p:nvSpPr>
        <p:spPr>
          <a:xfrm>
            <a:off x="4900123" y="1526567"/>
            <a:ext cx="1894649" cy="469359"/>
          </a:xfrm>
          <a:prstGeom prst="rect">
            <a:avLst/>
          </a:prstGeom>
          <a:noFill/>
        </p:spPr>
        <p:txBody>
          <a:bodyPr wrap="square" lIns="68580" tIns="34290" rIns="68580" bIns="34290" rtlCol="0">
            <a:spAutoFit/>
          </a:bodyPr>
          <a:lstStyle/>
          <a:p>
            <a:r>
              <a:rPr lang="en-SG" sz="2600" smtClean="0"/>
              <a:t>B. A &lt; </a:t>
            </a:r>
            <a:r>
              <a:rPr lang="en-SG" sz="2600" dirty="0" smtClean="0"/>
              <a:t>B</a:t>
            </a:r>
            <a:endParaRPr lang="en-US" sz="2600" baseline="30000" dirty="0"/>
          </a:p>
        </p:txBody>
      </p:sp>
      <p:graphicFrame>
        <p:nvGraphicFramePr>
          <p:cNvPr id="52" name="Object 51"/>
          <p:cNvGraphicFramePr>
            <a:graphicFrameLocks noChangeAspect="1"/>
          </p:cNvGraphicFramePr>
          <p:nvPr>
            <p:extLst>
              <p:ext uri="{D42A27DB-BD31-4B8C-83A1-F6EECF244321}">
                <p14:modId xmlns:p14="http://schemas.microsoft.com/office/powerpoint/2010/main" val="2088942519"/>
              </p:ext>
            </p:extLst>
          </p:nvPr>
        </p:nvGraphicFramePr>
        <p:xfrm>
          <a:off x="5721315" y="655140"/>
          <a:ext cx="2031875" cy="732420"/>
        </p:xfrm>
        <a:graphic>
          <a:graphicData uri="http://schemas.openxmlformats.org/presentationml/2006/ole">
            <mc:AlternateContent xmlns:mc="http://schemas.openxmlformats.org/markup-compatibility/2006">
              <mc:Choice xmlns:v="urn:schemas-microsoft-com:vml" Requires="v">
                <p:oleObj spid="_x0000_s4522" name="Equation" r:id="rId5" imgW="1091880" imgH="393480" progId="Equation.3">
                  <p:embed/>
                </p:oleObj>
              </mc:Choice>
              <mc:Fallback>
                <p:oleObj name="Equation" r:id="rId5" imgW="10918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1315" y="655140"/>
                        <a:ext cx="2031875" cy="732420"/>
                      </a:xfrm>
                      <a:prstGeom prst="rect">
                        <a:avLst/>
                      </a:prstGeom>
                      <a:noFill/>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690262191"/>
              </p:ext>
            </p:extLst>
          </p:nvPr>
        </p:nvGraphicFramePr>
        <p:xfrm>
          <a:off x="8264117" y="678550"/>
          <a:ext cx="1982757" cy="731916"/>
        </p:xfrm>
        <a:graphic>
          <a:graphicData uri="http://schemas.openxmlformats.org/presentationml/2006/ole">
            <mc:AlternateContent xmlns:mc="http://schemas.openxmlformats.org/markup-compatibility/2006">
              <mc:Choice xmlns:v="urn:schemas-microsoft-com:vml" Requires="v">
                <p:oleObj spid="_x0000_s4523" name="Equation" r:id="rId7" imgW="1066680" imgH="393480" progId="Equation.3">
                  <p:embed/>
                </p:oleObj>
              </mc:Choice>
              <mc:Fallback>
                <p:oleObj name="Equation" r:id="rId7" imgW="106668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4117" y="678550"/>
                        <a:ext cx="1982757" cy="731916"/>
                      </a:xfrm>
                      <a:prstGeom prst="rect">
                        <a:avLst/>
                      </a:prstGeom>
                      <a:noFill/>
                    </p:spPr>
                  </p:pic>
                </p:oleObj>
              </mc:Fallback>
            </mc:AlternateContent>
          </a:graphicData>
        </a:graphic>
      </p:graphicFrame>
      <p:sp>
        <p:nvSpPr>
          <p:cNvPr id="54" name="TextBox 53"/>
          <p:cNvSpPr txBox="1"/>
          <p:nvPr/>
        </p:nvSpPr>
        <p:spPr>
          <a:xfrm>
            <a:off x="1022287" y="2032232"/>
            <a:ext cx="859678" cy="469359"/>
          </a:xfrm>
          <a:prstGeom prst="rect">
            <a:avLst/>
          </a:prstGeom>
          <a:noFill/>
        </p:spPr>
        <p:txBody>
          <a:bodyPr wrap="square" lIns="68580" tIns="34290" rIns="68580" bIns="34290" rtlCol="0">
            <a:spAutoFit/>
          </a:bodyPr>
          <a:lstStyle/>
          <a:p>
            <a:r>
              <a:rPr lang="en-SG" sz="2600" b="1" smtClean="0">
                <a:solidFill>
                  <a:srgbClr val="FF0000"/>
                </a:solidFill>
              </a:rPr>
              <a:t>Giải :</a:t>
            </a:r>
            <a:endParaRPr lang="en-US" sz="2600" b="1" dirty="0">
              <a:solidFill>
                <a:srgbClr val="FF0000"/>
              </a:solidFill>
            </a:endParaRPr>
          </a:p>
        </p:txBody>
      </p:sp>
      <p:graphicFrame>
        <p:nvGraphicFramePr>
          <p:cNvPr id="55" name="Object 54"/>
          <p:cNvGraphicFramePr>
            <a:graphicFrameLocks noChangeAspect="1"/>
          </p:cNvGraphicFramePr>
          <p:nvPr>
            <p:extLst>
              <p:ext uri="{D42A27DB-BD31-4B8C-83A1-F6EECF244321}">
                <p14:modId xmlns:p14="http://schemas.microsoft.com/office/powerpoint/2010/main" val="3583594608"/>
              </p:ext>
            </p:extLst>
          </p:nvPr>
        </p:nvGraphicFramePr>
        <p:xfrm>
          <a:off x="1022287" y="2697753"/>
          <a:ext cx="6006534" cy="881252"/>
        </p:xfrm>
        <a:graphic>
          <a:graphicData uri="http://schemas.openxmlformats.org/presentationml/2006/ole">
            <mc:AlternateContent xmlns:mc="http://schemas.openxmlformats.org/markup-compatibility/2006">
              <mc:Choice xmlns:v="urn:schemas-microsoft-com:vml" Requires="v">
                <p:oleObj spid="_x0000_s4524" name="Equation" r:id="rId9" imgW="2869920" imgH="393480" progId="Equation.3">
                  <p:embed/>
                </p:oleObj>
              </mc:Choice>
              <mc:Fallback>
                <p:oleObj name="Equation" r:id="rId9" imgW="286992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2287" y="2697753"/>
                        <a:ext cx="6006534" cy="881252"/>
                      </a:xfrm>
                      <a:prstGeom prst="rect">
                        <a:avLst/>
                      </a:prstGeom>
                      <a:noFill/>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1938835169"/>
              </p:ext>
            </p:extLst>
          </p:nvPr>
        </p:nvGraphicFramePr>
        <p:xfrm>
          <a:off x="1160463" y="3689350"/>
          <a:ext cx="3240087" cy="2246313"/>
        </p:xfrm>
        <a:graphic>
          <a:graphicData uri="http://schemas.openxmlformats.org/presentationml/2006/ole">
            <mc:AlternateContent xmlns:mc="http://schemas.openxmlformats.org/markup-compatibility/2006">
              <mc:Choice xmlns:v="urn:schemas-microsoft-com:vml" Requires="v">
                <p:oleObj spid="_x0000_s4525" name="Equation" r:id="rId11" imgW="1587240" imgH="1002960" progId="Equation.DSMT4">
                  <p:embed/>
                </p:oleObj>
              </mc:Choice>
              <mc:Fallback>
                <p:oleObj name="Equation" r:id="rId11" imgW="1587240" imgH="1002960" progId="Equation.DSMT4">
                  <p:embed/>
                  <p:pic>
                    <p:nvPicPr>
                      <p:cNvPr id="0" name=""/>
                      <p:cNvPicPr>
                        <a:picLocks noChangeAspect="1" noChangeArrowheads="1"/>
                      </p:cNvPicPr>
                      <p:nvPr/>
                    </p:nvPicPr>
                    <p:blipFill>
                      <a:blip r:embed="rId12"/>
                      <a:srcRect/>
                      <a:stretch>
                        <a:fillRect/>
                      </a:stretch>
                    </p:blipFill>
                    <p:spPr bwMode="auto">
                      <a:xfrm>
                        <a:off x="1160463" y="3689350"/>
                        <a:ext cx="3240087" cy="2246313"/>
                      </a:xfrm>
                      <a:prstGeom prst="rect">
                        <a:avLst/>
                      </a:prstGeom>
                      <a:noFill/>
                    </p:spPr>
                  </p:pic>
                </p:oleObj>
              </mc:Fallback>
            </mc:AlternateContent>
          </a:graphicData>
        </a:graphic>
      </p:graphicFrame>
      <p:pic>
        <p:nvPicPr>
          <p:cNvPr id="57" name="Picture 56">
            <a:extLst>
              <a:ext uri="{FF2B5EF4-FFF2-40B4-BE49-F238E27FC236}">
                <a16:creationId xmlns="" xmlns:a16="http://schemas.microsoft.com/office/drawing/2014/main" id="{C01903B9-10A6-3144-B820-B5CBCBCEBCE4}"/>
              </a:ext>
            </a:extLst>
          </p:cNvPr>
          <p:cNvPicPr>
            <a:picLocks noChangeAspect="1"/>
          </p:cNvPicPr>
          <p:nvPr/>
        </p:nvPicPr>
        <p:blipFill>
          <a:blip r:embed="rId13"/>
          <a:stretch>
            <a:fillRect/>
          </a:stretch>
        </p:blipFill>
        <p:spPr>
          <a:xfrm>
            <a:off x="8960411" y="3373921"/>
            <a:ext cx="2921652" cy="2970800"/>
          </a:xfrm>
          <a:prstGeom prst="rect">
            <a:avLst/>
          </a:prstGeom>
        </p:spPr>
      </p:pic>
      <p:sp>
        <p:nvSpPr>
          <p:cNvPr id="58" name="Oval 57">
            <a:extLst>
              <a:ext uri="{FF2B5EF4-FFF2-40B4-BE49-F238E27FC236}">
                <a16:creationId xmlns="" xmlns:a16="http://schemas.microsoft.com/office/drawing/2014/main" id="{DE27D847-6E13-9E45-B2E3-869D83DC8771}"/>
              </a:ext>
            </a:extLst>
          </p:cNvPr>
          <p:cNvSpPr/>
          <p:nvPr/>
        </p:nvSpPr>
        <p:spPr>
          <a:xfrm>
            <a:off x="9272126" y="3890852"/>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10</a:t>
            </a:r>
          </a:p>
        </p:txBody>
      </p:sp>
      <p:sp>
        <p:nvSpPr>
          <p:cNvPr id="59" name="Oval 58">
            <a:extLst>
              <a:ext uri="{FF2B5EF4-FFF2-40B4-BE49-F238E27FC236}">
                <a16:creationId xmlns="" xmlns:a16="http://schemas.microsoft.com/office/drawing/2014/main" id="{EB6CB163-AEFF-A745-A016-6B20D6EDAB38}"/>
              </a:ext>
            </a:extLst>
          </p:cNvPr>
          <p:cNvSpPr/>
          <p:nvPr/>
        </p:nvSpPr>
        <p:spPr>
          <a:xfrm>
            <a:off x="9272126" y="3871524"/>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09</a:t>
            </a:r>
          </a:p>
        </p:txBody>
      </p:sp>
      <p:sp>
        <p:nvSpPr>
          <p:cNvPr id="60" name="Oval 59">
            <a:extLst>
              <a:ext uri="{FF2B5EF4-FFF2-40B4-BE49-F238E27FC236}">
                <a16:creationId xmlns="" xmlns:a16="http://schemas.microsoft.com/office/drawing/2014/main" id="{1004A047-897F-C540-A863-CD46FA6C7A9C}"/>
              </a:ext>
            </a:extLst>
          </p:cNvPr>
          <p:cNvSpPr/>
          <p:nvPr/>
        </p:nvSpPr>
        <p:spPr>
          <a:xfrm>
            <a:off x="9269469" y="3907553"/>
            <a:ext cx="2319046"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08</a:t>
            </a:r>
          </a:p>
        </p:txBody>
      </p:sp>
      <p:sp>
        <p:nvSpPr>
          <p:cNvPr id="61" name="Oval 60">
            <a:extLst>
              <a:ext uri="{FF2B5EF4-FFF2-40B4-BE49-F238E27FC236}">
                <a16:creationId xmlns="" xmlns:a16="http://schemas.microsoft.com/office/drawing/2014/main" id="{066028A6-5F59-C44F-AE9F-3E05A01F638C}"/>
              </a:ext>
            </a:extLst>
          </p:cNvPr>
          <p:cNvSpPr/>
          <p:nvPr/>
        </p:nvSpPr>
        <p:spPr>
          <a:xfrm>
            <a:off x="9279875" y="3890852"/>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07</a:t>
            </a:r>
          </a:p>
        </p:txBody>
      </p:sp>
      <p:sp>
        <p:nvSpPr>
          <p:cNvPr id="62" name="Oval 61">
            <a:extLst>
              <a:ext uri="{FF2B5EF4-FFF2-40B4-BE49-F238E27FC236}">
                <a16:creationId xmlns="" xmlns:a16="http://schemas.microsoft.com/office/drawing/2014/main" id="{FAD1AAFE-CF75-2843-94CB-AE43DE780B7A}"/>
              </a:ext>
            </a:extLst>
          </p:cNvPr>
          <p:cNvSpPr/>
          <p:nvPr/>
        </p:nvSpPr>
        <p:spPr>
          <a:xfrm>
            <a:off x="9255496" y="3885538"/>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06</a:t>
            </a:r>
          </a:p>
        </p:txBody>
      </p:sp>
      <p:sp>
        <p:nvSpPr>
          <p:cNvPr id="63" name="Oval 62">
            <a:extLst>
              <a:ext uri="{FF2B5EF4-FFF2-40B4-BE49-F238E27FC236}">
                <a16:creationId xmlns="" xmlns:a16="http://schemas.microsoft.com/office/drawing/2014/main" id="{F5882DB0-0E67-714E-B690-06F117BC11A6}"/>
              </a:ext>
            </a:extLst>
          </p:cNvPr>
          <p:cNvSpPr/>
          <p:nvPr/>
        </p:nvSpPr>
        <p:spPr>
          <a:xfrm>
            <a:off x="9253824" y="3902239"/>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05</a:t>
            </a:r>
          </a:p>
        </p:txBody>
      </p:sp>
      <p:sp>
        <p:nvSpPr>
          <p:cNvPr id="64" name="Oval 63">
            <a:extLst>
              <a:ext uri="{FF2B5EF4-FFF2-40B4-BE49-F238E27FC236}">
                <a16:creationId xmlns="" xmlns:a16="http://schemas.microsoft.com/office/drawing/2014/main" id="{27A77AFF-BED6-D74B-A61A-C386D7D14D69}"/>
              </a:ext>
            </a:extLst>
          </p:cNvPr>
          <p:cNvSpPr/>
          <p:nvPr/>
        </p:nvSpPr>
        <p:spPr>
          <a:xfrm>
            <a:off x="9253824" y="3890852"/>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04</a:t>
            </a:r>
          </a:p>
        </p:txBody>
      </p:sp>
      <p:sp>
        <p:nvSpPr>
          <p:cNvPr id="65" name="Oval 64">
            <a:extLst>
              <a:ext uri="{FF2B5EF4-FFF2-40B4-BE49-F238E27FC236}">
                <a16:creationId xmlns="" xmlns:a16="http://schemas.microsoft.com/office/drawing/2014/main" id="{BB679E35-6FB9-0843-8930-CB988255C35B}"/>
              </a:ext>
            </a:extLst>
          </p:cNvPr>
          <p:cNvSpPr/>
          <p:nvPr/>
        </p:nvSpPr>
        <p:spPr>
          <a:xfrm>
            <a:off x="9255453" y="3917827"/>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03</a:t>
            </a:r>
          </a:p>
        </p:txBody>
      </p:sp>
      <p:sp>
        <p:nvSpPr>
          <p:cNvPr id="66" name="Oval 65">
            <a:extLst>
              <a:ext uri="{FF2B5EF4-FFF2-40B4-BE49-F238E27FC236}">
                <a16:creationId xmlns="" xmlns:a16="http://schemas.microsoft.com/office/drawing/2014/main" id="{3992E225-977A-A747-A2BA-97A4F9DD7FD0}"/>
              </a:ext>
            </a:extLst>
          </p:cNvPr>
          <p:cNvSpPr/>
          <p:nvPr/>
        </p:nvSpPr>
        <p:spPr>
          <a:xfrm>
            <a:off x="9267076" y="3917827"/>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02</a:t>
            </a:r>
          </a:p>
        </p:txBody>
      </p:sp>
      <p:sp>
        <p:nvSpPr>
          <p:cNvPr id="67" name="Oval 66">
            <a:extLst>
              <a:ext uri="{FF2B5EF4-FFF2-40B4-BE49-F238E27FC236}">
                <a16:creationId xmlns="" xmlns:a16="http://schemas.microsoft.com/office/drawing/2014/main" id="{A1B8E92C-EC55-234F-A6D5-2576C2693A1F}"/>
              </a:ext>
            </a:extLst>
          </p:cNvPr>
          <p:cNvSpPr/>
          <p:nvPr/>
        </p:nvSpPr>
        <p:spPr>
          <a:xfrm>
            <a:off x="9281153" y="3912513"/>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01</a:t>
            </a:r>
          </a:p>
        </p:txBody>
      </p:sp>
      <p:sp>
        <p:nvSpPr>
          <p:cNvPr id="68" name="Oval 67">
            <a:extLst>
              <a:ext uri="{FF2B5EF4-FFF2-40B4-BE49-F238E27FC236}">
                <a16:creationId xmlns="" xmlns:a16="http://schemas.microsoft.com/office/drawing/2014/main" id="{E3D3F907-9063-DB4F-9263-3D5BFFB29003}"/>
              </a:ext>
            </a:extLst>
          </p:cNvPr>
          <p:cNvSpPr/>
          <p:nvPr/>
        </p:nvSpPr>
        <p:spPr>
          <a:xfrm>
            <a:off x="9286350" y="3890063"/>
            <a:ext cx="2331482" cy="2049332"/>
          </a:xfrm>
          <a:prstGeom prst="ellipse">
            <a:avLst/>
          </a:prstGeom>
        </p:spPr>
        <p:style>
          <a:lnRef idx="3">
            <a:schemeClr val="lt1"/>
          </a:lnRef>
          <a:fillRef idx="1">
            <a:schemeClr val="accent3"/>
          </a:fillRef>
          <a:effectRef idx="1">
            <a:schemeClr val="accent3"/>
          </a:effectRef>
          <a:fontRef idx="minor">
            <a:schemeClr val="lt1"/>
          </a:fontRef>
        </p:style>
        <p:txBody>
          <a:bodyPr lIns="68580" tIns="34290" rIns="68580" bIns="34290" rtlCol="0" anchor="ctr"/>
          <a:lstStyle/>
          <a:p>
            <a:pPr algn="ctr"/>
            <a:r>
              <a:rPr lang="en-US" sz="10400" dirty="0">
                <a:solidFill>
                  <a:schemeClr val="tx1"/>
                </a:solidFill>
              </a:rPr>
              <a:t>00</a:t>
            </a:r>
          </a:p>
        </p:txBody>
      </p:sp>
    </p:spTree>
    <p:extLst>
      <p:ext uri="{BB962C8B-B14F-4D97-AF65-F5344CB8AC3E}">
        <p14:creationId xmlns:p14="http://schemas.microsoft.com/office/powerpoint/2010/main" val="291409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hetgio.wav"/>
                                        </p:tgtEl>
                                      </p:cMediaNode>
                                    </p:audio>
                                  </p:sub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ox(in)">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4" grpId="0"/>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3261" y="3717314"/>
            <a:ext cx="3704959" cy="2435836"/>
          </a:xfrm>
          <a:prstGeom prst="rect">
            <a:avLst/>
          </a:prstGeom>
        </p:spPr>
      </p:pic>
      <p:sp>
        <p:nvSpPr>
          <p:cNvPr id="9" name="Rectangle 8"/>
          <p:cNvSpPr/>
          <p:nvPr/>
        </p:nvSpPr>
        <p:spPr>
          <a:xfrm>
            <a:off x="2753478" y="100583"/>
            <a:ext cx="6052194" cy="820674"/>
          </a:xfrm>
          <a:prstGeom prst="rect">
            <a:avLst/>
          </a:prstGeom>
          <a:noFill/>
        </p:spPr>
        <p:txBody>
          <a:bodyPr wrap="square" lIns="91440" tIns="45720" rIns="91440" bIns="45720">
            <a:spAutoFit/>
          </a:bodyPr>
          <a:lstStyle/>
          <a:p>
            <a:pPr algn="ctr" eaLnBrk="1" hangingPunct="1">
              <a:lnSpc>
                <a:spcPct val="150000"/>
              </a:lnSpc>
            </a:pPr>
            <a:r>
              <a:rPr lang="en-SG" altLang="en-US" sz="36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itchFamily="34" charset="0"/>
                <a:cs typeface="Arial" pitchFamily="34" charset="0"/>
              </a:rPr>
              <a:t>Một số hình ảnh gợi  ý</a:t>
            </a:r>
            <a:endParaRPr lang="en-US" altLang="en-US" sz="3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itchFamily="34" charset="0"/>
              <a:cs typeface="Arial" pitchFamily="34" charset="0"/>
            </a:endParaRPr>
          </a:p>
        </p:txBody>
      </p:sp>
      <p:sp>
        <p:nvSpPr>
          <p:cNvPr id="20" name="Rounded Rectangle 19"/>
          <p:cNvSpPr/>
          <p:nvPr/>
        </p:nvSpPr>
        <p:spPr>
          <a:xfrm>
            <a:off x="4988362" y="4334373"/>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T</a:t>
            </a:r>
            <a:endParaRPr lang="en-US" sz="4800">
              <a:solidFill>
                <a:srgbClr val="FF0000"/>
              </a:solidFill>
            </a:endParaRPr>
          </a:p>
        </p:txBody>
      </p:sp>
      <p:sp>
        <p:nvSpPr>
          <p:cNvPr id="21" name="Rounded Rectangle 20"/>
          <p:cNvSpPr/>
          <p:nvPr/>
        </p:nvSpPr>
        <p:spPr>
          <a:xfrm>
            <a:off x="6865653" y="4338731"/>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a:solidFill>
                  <a:srgbClr val="FF0000"/>
                </a:solidFill>
              </a:rPr>
              <a:t>L</a:t>
            </a:r>
            <a:endParaRPr lang="en-US" sz="4800">
              <a:solidFill>
                <a:srgbClr val="FF0000"/>
              </a:solidFill>
            </a:endParaRPr>
          </a:p>
        </p:txBody>
      </p:sp>
      <p:sp>
        <p:nvSpPr>
          <p:cNvPr id="22" name="Rounded Rectangle 21"/>
          <p:cNvSpPr/>
          <p:nvPr/>
        </p:nvSpPr>
        <p:spPr>
          <a:xfrm>
            <a:off x="5929031" y="4329206"/>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a:solidFill>
                  <a:srgbClr val="FF0000"/>
                </a:solidFill>
              </a:rPr>
              <a:t>A</a:t>
            </a:r>
            <a:endParaRPr lang="en-US" sz="4800">
              <a:solidFill>
                <a:srgbClr val="FF0000"/>
              </a:solidFill>
            </a:endParaRPr>
          </a:p>
        </p:txBody>
      </p:sp>
      <p:sp>
        <p:nvSpPr>
          <p:cNvPr id="23" name="Rounded Rectangle 22"/>
          <p:cNvSpPr/>
          <p:nvPr/>
        </p:nvSpPr>
        <p:spPr>
          <a:xfrm>
            <a:off x="7826313" y="4329133"/>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I</a:t>
            </a:r>
            <a:endParaRPr lang="en-US" sz="4800">
              <a:solidFill>
                <a:srgbClr val="FF0000"/>
              </a:solidFill>
            </a:endParaRPr>
          </a:p>
        </p:txBody>
      </p:sp>
      <p:sp>
        <p:nvSpPr>
          <p:cNvPr id="24" name="Rounded Rectangle 23"/>
          <p:cNvSpPr/>
          <p:nvPr/>
        </p:nvSpPr>
        <p:spPr>
          <a:xfrm>
            <a:off x="8776413" y="4329085"/>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Ơ</a:t>
            </a:r>
            <a:endParaRPr lang="en-US" sz="4800">
              <a:solidFill>
                <a:srgbClr val="FF0000"/>
              </a:solidFill>
            </a:endParaRPr>
          </a:p>
        </p:txBody>
      </p:sp>
      <p:sp>
        <p:nvSpPr>
          <p:cNvPr id="25" name="Rounded Rectangle 24"/>
          <p:cNvSpPr/>
          <p:nvPr/>
        </p:nvSpPr>
        <p:spPr>
          <a:xfrm>
            <a:off x="9718132" y="4320079"/>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R</a:t>
            </a:r>
            <a:endParaRPr lang="en-US" sz="4800">
              <a:solidFill>
                <a:srgbClr val="FF0000"/>
              </a:solidFill>
            </a:endParaRPr>
          </a:p>
        </p:txBody>
      </p:sp>
      <p:pic>
        <p:nvPicPr>
          <p:cNvPr id="2" name="Picture 2" descr="Hệ thống điểm dừng, nhà chờ xe buýt của Hà Nội: Đánh thức nguồ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62" y="921257"/>
            <a:ext cx="3704959" cy="25182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rong hình ảnh có thể có: một hoặc nhiều người và ngoài trờ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4092" y="921257"/>
            <a:ext cx="3292475" cy="25182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turn - Liberal Diction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8362" y="921257"/>
            <a:ext cx="2945963" cy="251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657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07587" y="636998"/>
            <a:ext cx="5728905" cy="1427570"/>
          </a:xfrm>
          <a:prstGeom prst="rect">
            <a:avLst/>
          </a:prstGeom>
          <a:noFill/>
        </p:spPr>
        <p:txBody>
          <a:bodyPr wrap="square" lIns="91440" tIns="45720" rIns="91440" bIns="45720">
            <a:spAutoFit/>
          </a:bodyPr>
          <a:lstStyle/>
          <a:p>
            <a:pPr algn="ctr" eaLnBrk="1" hangingPunct="1">
              <a:lnSpc>
                <a:spcPct val="150000"/>
              </a:lnSpc>
            </a:pPr>
            <a:r>
              <a:rPr lang="en-SG" altLang="en-US" sz="6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itchFamily="34" charset="0"/>
                <a:cs typeface="Arial" pitchFamily="34" charset="0"/>
              </a:rPr>
              <a:t>Ô CHỮ BÍ ẨN</a:t>
            </a:r>
            <a:endParaRPr lang="en-US" altLang="en-US" sz="6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itchFamily="34" charset="0"/>
              <a:cs typeface="Arial" pitchFamily="34" charset="0"/>
            </a:endParaRPr>
          </a:p>
        </p:txBody>
      </p:sp>
      <p:sp>
        <p:nvSpPr>
          <p:cNvPr id="17" name="Rounded Rectangle 16"/>
          <p:cNvSpPr/>
          <p:nvPr/>
        </p:nvSpPr>
        <p:spPr>
          <a:xfrm>
            <a:off x="3123837" y="2943723"/>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T</a:t>
            </a:r>
            <a:endParaRPr lang="en-US" sz="4800">
              <a:solidFill>
                <a:srgbClr val="FF0000"/>
              </a:solidFill>
            </a:endParaRPr>
          </a:p>
        </p:txBody>
      </p:sp>
      <p:sp>
        <p:nvSpPr>
          <p:cNvPr id="19" name="Rounded Rectangle 18"/>
          <p:cNvSpPr/>
          <p:nvPr/>
        </p:nvSpPr>
        <p:spPr>
          <a:xfrm>
            <a:off x="5001128" y="2948081"/>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a:solidFill>
                  <a:srgbClr val="FF0000"/>
                </a:solidFill>
              </a:rPr>
              <a:t>L</a:t>
            </a:r>
            <a:endParaRPr lang="en-US" sz="4800">
              <a:solidFill>
                <a:srgbClr val="FF0000"/>
              </a:solidFill>
            </a:endParaRPr>
          </a:p>
        </p:txBody>
      </p:sp>
      <p:sp>
        <p:nvSpPr>
          <p:cNvPr id="20" name="Rounded Rectangle 19"/>
          <p:cNvSpPr/>
          <p:nvPr/>
        </p:nvSpPr>
        <p:spPr>
          <a:xfrm>
            <a:off x="4064506" y="2938556"/>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a:solidFill>
                  <a:srgbClr val="FF0000"/>
                </a:solidFill>
              </a:rPr>
              <a:t>A</a:t>
            </a:r>
            <a:endParaRPr lang="en-US" sz="4800">
              <a:solidFill>
                <a:srgbClr val="FF0000"/>
              </a:solidFill>
            </a:endParaRPr>
          </a:p>
        </p:txBody>
      </p:sp>
      <p:sp>
        <p:nvSpPr>
          <p:cNvPr id="21" name="Rounded Rectangle 20"/>
          <p:cNvSpPr/>
          <p:nvPr/>
        </p:nvSpPr>
        <p:spPr>
          <a:xfrm>
            <a:off x="5961788" y="2938483"/>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I</a:t>
            </a:r>
            <a:endParaRPr lang="en-US" sz="4800">
              <a:solidFill>
                <a:srgbClr val="FF0000"/>
              </a:solidFill>
            </a:endParaRPr>
          </a:p>
        </p:txBody>
      </p:sp>
      <p:sp>
        <p:nvSpPr>
          <p:cNvPr id="22" name="Rounded Rectangle 21"/>
          <p:cNvSpPr/>
          <p:nvPr/>
        </p:nvSpPr>
        <p:spPr>
          <a:xfrm>
            <a:off x="6911888" y="2938435"/>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Ơ</a:t>
            </a:r>
            <a:endParaRPr lang="en-US" sz="4800">
              <a:solidFill>
                <a:srgbClr val="FF0000"/>
              </a:solidFill>
            </a:endParaRPr>
          </a:p>
        </p:txBody>
      </p:sp>
      <p:sp>
        <p:nvSpPr>
          <p:cNvPr id="23" name="Rounded Rectangle 22"/>
          <p:cNvSpPr/>
          <p:nvPr/>
        </p:nvSpPr>
        <p:spPr>
          <a:xfrm>
            <a:off x="7853607" y="2929429"/>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R</a:t>
            </a:r>
            <a:endParaRPr lang="en-US" sz="4800">
              <a:solidFill>
                <a:srgbClr val="FF0000"/>
              </a:solidFill>
            </a:endParaRPr>
          </a:p>
        </p:txBody>
      </p:sp>
      <p:grpSp>
        <p:nvGrpSpPr>
          <p:cNvPr id="18" name="Group 17"/>
          <p:cNvGrpSpPr/>
          <p:nvPr/>
        </p:nvGrpSpPr>
        <p:grpSpPr>
          <a:xfrm>
            <a:off x="3119380" y="2938954"/>
            <a:ext cx="5631685" cy="725932"/>
            <a:chOff x="3045903" y="5281526"/>
            <a:chExt cx="5631685" cy="725932"/>
          </a:xfrm>
        </p:grpSpPr>
        <p:sp>
          <p:nvSpPr>
            <p:cNvPr id="11" name="Rounded Rectangle 10"/>
            <p:cNvSpPr/>
            <p:nvPr/>
          </p:nvSpPr>
          <p:spPr>
            <a:xfrm>
              <a:off x="3045903" y="5281526"/>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T</a:t>
              </a:r>
              <a:endParaRPr lang="en-US" sz="4800">
                <a:solidFill>
                  <a:srgbClr val="FF0000"/>
                </a:solidFill>
              </a:endParaRPr>
            </a:p>
          </p:txBody>
        </p:sp>
        <p:sp>
          <p:nvSpPr>
            <p:cNvPr id="12" name="Rounded Rectangle 11"/>
            <p:cNvSpPr/>
            <p:nvPr/>
          </p:nvSpPr>
          <p:spPr>
            <a:xfrm>
              <a:off x="3981461" y="5281526"/>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R</a:t>
              </a:r>
              <a:endParaRPr lang="en-US" sz="4800">
                <a:solidFill>
                  <a:srgbClr val="FF0000"/>
                </a:solidFill>
              </a:endParaRPr>
            </a:p>
          </p:txBody>
        </p:sp>
        <p:sp>
          <p:nvSpPr>
            <p:cNvPr id="13" name="Rounded Rectangle 12"/>
            <p:cNvSpPr/>
            <p:nvPr/>
          </p:nvSpPr>
          <p:spPr>
            <a:xfrm>
              <a:off x="4917019" y="5281526"/>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Ở</a:t>
              </a:r>
              <a:endParaRPr lang="en-US" sz="4800">
                <a:solidFill>
                  <a:srgbClr val="FF0000"/>
                </a:solidFill>
              </a:endParaRPr>
            </a:p>
          </p:txBody>
        </p:sp>
        <p:sp>
          <p:nvSpPr>
            <p:cNvPr id="14" name="Rounded Rectangle 13"/>
            <p:cNvSpPr/>
            <p:nvPr/>
          </p:nvSpPr>
          <p:spPr>
            <a:xfrm>
              <a:off x="5862468" y="5281526"/>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a:solidFill>
                    <a:srgbClr val="FF0000"/>
                  </a:solidFill>
                </a:rPr>
                <a:t>L</a:t>
              </a:r>
              <a:endParaRPr lang="en-US" sz="4800">
                <a:solidFill>
                  <a:srgbClr val="FF0000"/>
                </a:solidFill>
              </a:endParaRPr>
            </a:p>
          </p:txBody>
        </p:sp>
        <p:sp>
          <p:nvSpPr>
            <p:cNvPr id="15" name="Rounded Rectangle 14"/>
            <p:cNvSpPr/>
            <p:nvPr/>
          </p:nvSpPr>
          <p:spPr>
            <a:xfrm>
              <a:off x="6788135" y="5281526"/>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a:solidFill>
                    <a:srgbClr val="FF0000"/>
                  </a:solidFill>
                </a:rPr>
                <a:t>Ạ</a:t>
              </a:r>
              <a:endParaRPr lang="en-US" sz="4800">
                <a:solidFill>
                  <a:srgbClr val="FF0000"/>
                </a:solidFill>
              </a:endParaRPr>
            </a:p>
          </p:txBody>
        </p:sp>
        <p:sp>
          <p:nvSpPr>
            <p:cNvPr id="16" name="Rounded Rectangle 15"/>
            <p:cNvSpPr/>
            <p:nvPr/>
          </p:nvSpPr>
          <p:spPr>
            <a:xfrm>
              <a:off x="7742030" y="5281526"/>
              <a:ext cx="935558" cy="725932"/>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en-SG" sz="4800" smtClean="0">
                  <a:solidFill>
                    <a:srgbClr val="FF0000"/>
                  </a:solidFill>
                </a:rPr>
                <a:t>I</a:t>
              </a:r>
              <a:endParaRPr lang="en-US" sz="4800">
                <a:solidFill>
                  <a:srgbClr val="FF0000"/>
                </a:solidFill>
              </a:endParaRPr>
            </a:p>
          </p:txBody>
        </p:sp>
      </p:grpSp>
    </p:spTree>
    <p:extLst>
      <p:ext uri="{BB962C8B-B14F-4D97-AF65-F5344CB8AC3E}">
        <p14:creationId xmlns:p14="http://schemas.microsoft.com/office/powerpoint/2010/main" val="411942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09650" y="447675"/>
            <a:ext cx="9963150" cy="6334125"/>
          </a:xfrm>
          <a:prstGeom prst="roundRect">
            <a:avLst/>
          </a:prstGeom>
          <a:solidFill>
            <a:schemeClr val="bg1">
              <a:alpha val="56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489593" y="3836277"/>
            <a:ext cx="4177867" cy="26701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Hệ thống điểm dừng, nhà chờ xe buýt của Hà Nội: Đánh thức nguồ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344" y="900421"/>
            <a:ext cx="3268188" cy="2518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Trong hình ảnh có thể có: một hoặc nhiều người và ngoài trờ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1268" y="847309"/>
            <a:ext cx="3292475" cy="2518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56799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3239" y="1081040"/>
            <a:ext cx="4185761" cy="553998"/>
          </a:xfrm>
          <a:prstGeom prst="rect">
            <a:avLst/>
          </a:prstGeom>
          <a:noFill/>
        </p:spPr>
        <p:txBody>
          <a:bodyPr wrap="none" rtlCol="0">
            <a:spAutoFit/>
          </a:bodyPr>
          <a:lstStyle/>
          <a:p>
            <a:r>
              <a:rPr lang="en-US" sz="3000" b="1" dirty="0" smtClean="0">
                <a:solidFill>
                  <a:srgbClr val="FFFF00"/>
                </a:solidFill>
                <a:latin typeface="Arial" panose="020B0604020202020204" pitchFamily="34" charset="0"/>
                <a:cs typeface="Arial" panose="020B0604020202020204" pitchFamily="34" charset="0"/>
              </a:rPr>
              <a:t>HƯỚNG DẪN VỀ NHÀ</a:t>
            </a:r>
            <a:endParaRPr lang="en-US" sz="3000" b="1"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a:xfrm>
            <a:off x="2023724" y="2307301"/>
            <a:ext cx="9201558" cy="1892826"/>
          </a:xfrm>
          <a:prstGeom prst="rect">
            <a:avLst/>
          </a:prstGeom>
          <a:noFill/>
        </p:spPr>
        <p:txBody>
          <a:bodyPr wrap="none" rtlCol="0">
            <a:spAutoFit/>
          </a:bodyPr>
          <a:lstStyle/>
          <a:p>
            <a:pPr>
              <a:lnSpc>
                <a:spcPct val="150000"/>
              </a:lnSpc>
            </a:pPr>
            <a:r>
              <a:rPr lang="en-US" sz="2600" b="1" dirty="0" smtClean="0">
                <a:solidFill>
                  <a:schemeClr val="bg1"/>
                </a:solidFill>
                <a:latin typeface="Arial (Body)"/>
                <a:cs typeface="Arial" panose="020B0604020202020204" pitchFamily="34" charset="0"/>
              </a:rPr>
              <a:t>- Hoàn thành bài tập</a:t>
            </a:r>
            <a:r>
              <a:rPr lang="en-US" sz="2600" b="1" smtClean="0">
                <a:solidFill>
                  <a:schemeClr val="bg1"/>
                </a:solidFill>
                <a:latin typeface="Arial (Body)"/>
                <a:cs typeface="Arial" panose="020B0604020202020204" pitchFamily="34" charset="0"/>
              </a:rPr>
              <a:t>: 154; 155; 156;162;164 </a:t>
            </a:r>
            <a:r>
              <a:rPr lang="en-US" sz="2600" b="1" dirty="0" smtClean="0">
                <a:solidFill>
                  <a:schemeClr val="bg1"/>
                </a:solidFill>
                <a:latin typeface="Arial (Body)"/>
                <a:cs typeface="Arial" panose="020B0604020202020204" pitchFamily="34" charset="0"/>
              </a:rPr>
              <a:t>SGK </a:t>
            </a:r>
            <a:r>
              <a:rPr lang="en-US" sz="2600" b="1" smtClean="0">
                <a:solidFill>
                  <a:schemeClr val="bg1"/>
                </a:solidFill>
                <a:latin typeface="Arial (Body)"/>
                <a:cs typeface="Arial" panose="020B0604020202020204" pitchFamily="34" charset="0"/>
              </a:rPr>
              <a:t>tr 64; 65</a:t>
            </a:r>
            <a:endParaRPr lang="en-US" sz="2600" b="1" dirty="0" smtClean="0">
              <a:solidFill>
                <a:schemeClr val="bg1"/>
              </a:solidFill>
              <a:latin typeface="Arial (Body)"/>
              <a:cs typeface="Arial" panose="020B0604020202020204" pitchFamily="34" charset="0"/>
            </a:endParaRPr>
          </a:p>
          <a:p>
            <a:pPr>
              <a:lnSpc>
                <a:spcPct val="150000"/>
              </a:lnSpc>
            </a:pPr>
            <a:r>
              <a:rPr lang="en-US" sz="2600" b="1" dirty="0" smtClean="0">
                <a:solidFill>
                  <a:schemeClr val="bg1"/>
                </a:solidFill>
                <a:latin typeface="Arial (Body)"/>
                <a:cs typeface="Arial" panose="020B0604020202020204" pitchFamily="34" charset="0"/>
              </a:rPr>
              <a:t>- Đọc </a:t>
            </a:r>
            <a:r>
              <a:rPr lang="en-US" sz="2600" b="1" dirty="0">
                <a:solidFill>
                  <a:schemeClr val="bg1"/>
                </a:solidFill>
                <a:latin typeface="Arial (Body)"/>
                <a:cs typeface="Arial" panose="020B0604020202020204" pitchFamily="34" charset="0"/>
              </a:rPr>
              <a:t>trước bài </a:t>
            </a:r>
            <a:r>
              <a:rPr lang="en-US" sz="2600" b="1" dirty="0" smtClean="0">
                <a:solidFill>
                  <a:schemeClr val="bg1"/>
                </a:solidFill>
                <a:latin typeface="Arial (Body)"/>
                <a:cs typeface="Arial" panose="020B0604020202020204" pitchFamily="34" charset="0"/>
              </a:rPr>
              <a:t>“</a:t>
            </a:r>
            <a:r>
              <a:rPr lang="en-US" sz="2600" b="1" smtClean="0">
                <a:solidFill>
                  <a:schemeClr val="bg1"/>
                </a:solidFill>
                <a:latin typeface="Arial (Body)"/>
                <a:cs typeface="Arial" panose="020B0604020202020204" pitchFamily="34" charset="0"/>
              </a:rPr>
              <a:t>	Ôn tập cuối năm phần số học”</a:t>
            </a:r>
            <a:endParaRPr lang="en-US" sz="2600" b="1" dirty="0">
              <a:solidFill>
                <a:schemeClr val="bg1"/>
              </a:solidFill>
              <a:latin typeface="Arial (Body)"/>
              <a:cs typeface="Arial" panose="020B0604020202020204" pitchFamily="34" charset="0"/>
            </a:endParaRPr>
          </a:p>
          <a:p>
            <a:pPr>
              <a:lnSpc>
                <a:spcPct val="150000"/>
              </a:lnSpc>
            </a:pPr>
            <a:endParaRPr lang="vi-VN" sz="2600" b="1" dirty="0">
              <a:solidFill>
                <a:schemeClr val="bg1"/>
              </a:solidFill>
              <a:latin typeface="Arial (Body)"/>
              <a:cs typeface="Arial" panose="020B0604020202020204" pitchFamily="34" charset="0"/>
            </a:endParaRPr>
          </a:p>
        </p:txBody>
      </p:sp>
    </p:spTree>
    <p:extLst>
      <p:ext uri="{BB962C8B-B14F-4D97-AF65-F5344CB8AC3E}">
        <p14:creationId xmlns:p14="http://schemas.microsoft.com/office/powerpoint/2010/main" val="294678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2786" y="321775"/>
            <a:ext cx="6777817" cy="553998"/>
          </a:xfrm>
          <a:prstGeom prst="rect">
            <a:avLst/>
          </a:prstGeom>
          <a:noFill/>
        </p:spPr>
        <p:txBody>
          <a:bodyPr wrap="none" rtlCol="0">
            <a:spAutoFit/>
          </a:bodyPr>
          <a:lstStyle/>
          <a:p>
            <a:r>
              <a:rPr lang="en-US" sz="3000" b="1" dirty="0">
                <a:solidFill>
                  <a:srgbClr val="FFFF00"/>
                </a:solidFill>
                <a:latin typeface="Arial" panose="020B0604020202020204" pitchFamily="34" charset="0"/>
                <a:cs typeface="Arial" panose="020B0604020202020204" pitchFamily="34" charset="0"/>
              </a:rPr>
              <a:t>SỞ GIÁO DỤC VÀ ĐÀO TẠO HÀ NỘI</a:t>
            </a:r>
          </a:p>
        </p:txBody>
      </p:sp>
      <p:pic>
        <p:nvPicPr>
          <p:cNvPr id="3" name="Picture 2"/>
          <p:cNvPicPr>
            <a:picLocks noChangeAspect="1"/>
          </p:cNvPicPr>
          <p:nvPr/>
        </p:nvPicPr>
        <p:blipFill>
          <a:blip r:embed="rId3"/>
          <a:stretch>
            <a:fillRect/>
          </a:stretch>
        </p:blipFill>
        <p:spPr>
          <a:xfrm>
            <a:off x="5185239" y="1249138"/>
            <a:ext cx="1892913" cy="1892913"/>
          </a:xfrm>
          <a:prstGeom prst="rect">
            <a:avLst/>
          </a:prstGeom>
        </p:spPr>
      </p:pic>
      <p:sp>
        <p:nvSpPr>
          <p:cNvPr id="4" name="TextBox 3"/>
          <p:cNvSpPr txBox="1"/>
          <p:nvPr/>
        </p:nvSpPr>
        <p:spPr>
          <a:xfrm>
            <a:off x="743203" y="3792415"/>
            <a:ext cx="10776989" cy="1754326"/>
          </a:xfrm>
          <a:prstGeom prst="rect">
            <a:avLst/>
          </a:prstGeom>
          <a:noFill/>
        </p:spPr>
        <p:txBody>
          <a:bodyPr wrap="none" rtlCol="0">
            <a:spAutoFit/>
          </a:bodyPr>
          <a:lstStyle/>
          <a:p>
            <a:pPr>
              <a:lnSpc>
                <a:spcPct val="150000"/>
              </a:lnSpc>
            </a:pPr>
            <a:r>
              <a:rPr lang="en-US" sz="3600" b="1" dirty="0">
                <a:solidFill>
                  <a:srgbClr val="FFFF00"/>
                </a:solidFill>
                <a:latin typeface="Arial" panose="020B0604020202020204" pitchFamily="34" charset="0"/>
                <a:cs typeface="Arial" panose="020B0604020202020204" pitchFamily="34" charset="0"/>
              </a:rPr>
              <a:t>CHƯƠNG TRÌNH DẠY HỌC TRÊN TRUYỀN HÌNH</a:t>
            </a:r>
          </a:p>
          <a:p>
            <a:pPr algn="ctr">
              <a:lnSpc>
                <a:spcPct val="150000"/>
              </a:lnSpc>
            </a:pPr>
            <a:r>
              <a:rPr lang="en-US" sz="3600" b="1" dirty="0">
                <a:solidFill>
                  <a:srgbClr val="FFFF00"/>
                </a:solidFill>
                <a:latin typeface="Arial" panose="020B0604020202020204" pitchFamily="34" charset="0"/>
                <a:cs typeface="Arial" panose="020B0604020202020204" pitchFamily="34" charset="0"/>
              </a:rPr>
              <a:t>MÔN TOÁN LỚP 6</a:t>
            </a:r>
          </a:p>
        </p:txBody>
      </p:sp>
    </p:spTree>
    <p:extLst>
      <p:ext uri="{BB962C8B-B14F-4D97-AF65-F5344CB8AC3E}">
        <p14:creationId xmlns:p14="http://schemas.microsoft.com/office/powerpoint/2010/main" val="404209051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7016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2743200" y="671513"/>
            <a:ext cx="6777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sz="3000" b="1">
                <a:solidFill>
                  <a:srgbClr val="FFFF00"/>
                </a:solidFill>
                <a:latin typeface="Arial" pitchFamily="34" charset="0"/>
                <a:cs typeface="Arial" pitchFamily="34" charset="0"/>
              </a:rPr>
              <a:t>SỞ GIÁO DỤC VÀ ĐÀO TẠO HÀ NỘI</a:t>
            </a:r>
          </a:p>
        </p:txBody>
      </p:sp>
      <p:pic>
        <p:nvPicPr>
          <p:cNvPr id="205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6525" y="1717675"/>
            <a:ext cx="1893888"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3"/>
          <p:cNvSpPr txBox="1">
            <a:spLocks noChangeArrowheads="1"/>
          </p:cNvSpPr>
          <p:nvPr/>
        </p:nvSpPr>
        <p:spPr bwMode="auto">
          <a:xfrm>
            <a:off x="742950" y="3792538"/>
            <a:ext cx="107775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r>
              <a:rPr lang="en-US" altLang="en-US" sz="3600" b="1">
                <a:solidFill>
                  <a:srgbClr val="FFFF00"/>
                </a:solidFill>
                <a:latin typeface="Arial" pitchFamily="34" charset="0"/>
                <a:cs typeface="Arial" pitchFamily="34" charset="0"/>
              </a:rPr>
              <a:t>CHƯƠNG TRÌNH DẠY HỌC TRÊN TRUYỀN HÌNH</a:t>
            </a:r>
          </a:p>
          <a:p>
            <a:pPr algn="ctr" eaLnBrk="1" hangingPunct="1">
              <a:lnSpc>
                <a:spcPct val="150000"/>
              </a:lnSpc>
            </a:pPr>
            <a:r>
              <a:rPr lang="en-US" altLang="en-US" sz="3600" b="1">
                <a:solidFill>
                  <a:srgbClr val="FFFF00"/>
                </a:solidFill>
                <a:latin typeface="Arial" pitchFamily="34" charset="0"/>
                <a:cs typeface="Arial" pitchFamily="34" charset="0"/>
              </a:rPr>
              <a:t>MÔN TOÁN 6</a:t>
            </a:r>
          </a:p>
        </p:txBody>
      </p:sp>
    </p:spTree>
    <p:extLst>
      <p:ext uri="{BB962C8B-B14F-4D97-AF65-F5344CB8AC3E}">
        <p14:creationId xmlns:p14="http://schemas.microsoft.com/office/powerpoint/2010/main" val="91685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774950" y="693738"/>
            <a:ext cx="6777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r>
              <a:rPr lang="en-US" altLang="en-US" sz="3000" b="1">
                <a:solidFill>
                  <a:srgbClr val="FFFF00"/>
                </a:solidFill>
                <a:latin typeface="Arial" pitchFamily="34" charset="0"/>
                <a:cs typeface="Arial" pitchFamily="34" charset="0"/>
              </a:rPr>
              <a:t>SỞ GIÁO DỤC VÀ ĐÀO TẠO HÀ NỘI</a:t>
            </a:r>
          </a:p>
        </p:txBody>
      </p:sp>
      <p:sp>
        <p:nvSpPr>
          <p:cNvPr id="6147" name="TextBox 3"/>
          <p:cNvSpPr txBox="1">
            <a:spLocks noChangeArrowheads="1"/>
          </p:cNvSpPr>
          <p:nvPr/>
        </p:nvSpPr>
        <p:spPr bwMode="auto">
          <a:xfrm>
            <a:off x="1530350" y="3573463"/>
            <a:ext cx="9537700"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r>
              <a:rPr lang="en-SG" altLang="en-US" sz="3600" b="1" smtClean="0">
                <a:solidFill>
                  <a:srgbClr val="FFFF00"/>
                </a:solidFill>
                <a:latin typeface="Arial" pitchFamily="34" charset="0"/>
                <a:cs typeface="Arial" pitchFamily="34" charset="0"/>
              </a:rPr>
              <a:t> ÔN TẬP RÚT GỌN PHÂN SỐ</a:t>
            </a:r>
            <a:endParaRPr lang="en-US" altLang="en-US" sz="3600" b="1">
              <a:solidFill>
                <a:srgbClr val="FFFF00"/>
              </a:solidFill>
              <a:latin typeface="Arial" pitchFamily="34" charset="0"/>
              <a:cs typeface="Arial" pitchFamily="34" charset="0"/>
            </a:endParaRPr>
          </a:p>
        </p:txBody>
      </p:sp>
      <p:pic>
        <p:nvPicPr>
          <p:cNvPr id="614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525" y="1504950"/>
            <a:ext cx="1893888"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5"/>
          <p:cNvSpPr txBox="1">
            <a:spLocks noChangeArrowheads="1"/>
          </p:cNvSpPr>
          <p:nvPr/>
        </p:nvSpPr>
        <p:spPr bwMode="auto">
          <a:xfrm>
            <a:off x="2374900" y="4862513"/>
            <a:ext cx="827989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r>
              <a:rPr lang="en-SG" altLang="en-US" sz="2600" b="1" err="1">
                <a:solidFill>
                  <a:srgbClr val="FFFF00"/>
                </a:solidFill>
                <a:latin typeface="Arial" pitchFamily="34" charset="0"/>
                <a:cs typeface="Arial" pitchFamily="34" charset="0"/>
              </a:rPr>
              <a:t>Giáo</a:t>
            </a:r>
            <a:r>
              <a:rPr lang="en-SG" altLang="en-US" sz="2600" b="1">
                <a:solidFill>
                  <a:srgbClr val="FFFF00"/>
                </a:solidFill>
                <a:latin typeface="Arial" pitchFamily="34" charset="0"/>
                <a:cs typeface="Arial" pitchFamily="34" charset="0"/>
              </a:rPr>
              <a:t> </a:t>
            </a:r>
            <a:r>
              <a:rPr lang="en-SG" altLang="en-US" sz="2600" b="1" err="1">
                <a:solidFill>
                  <a:srgbClr val="FFFF00"/>
                </a:solidFill>
                <a:latin typeface="Arial" pitchFamily="34" charset="0"/>
                <a:cs typeface="Arial" pitchFamily="34" charset="0"/>
              </a:rPr>
              <a:t>viên</a:t>
            </a:r>
            <a:r>
              <a:rPr lang="en-SG" altLang="en-US" sz="2600" b="1">
                <a:solidFill>
                  <a:srgbClr val="FFFF00"/>
                </a:solidFill>
                <a:latin typeface="Arial" pitchFamily="34" charset="0"/>
                <a:cs typeface="Arial" pitchFamily="34" charset="0"/>
              </a:rPr>
              <a:t> </a:t>
            </a:r>
            <a:r>
              <a:rPr lang="vi-VN" altLang="en-US" sz="2600" b="1">
                <a:solidFill>
                  <a:srgbClr val="FFFF00"/>
                </a:solidFill>
                <a:latin typeface="Arial" pitchFamily="34" charset="0"/>
                <a:cs typeface="Arial" pitchFamily="34" charset="0"/>
              </a:rPr>
              <a:t>: </a:t>
            </a:r>
            <a:r>
              <a:rPr lang="en-SG" altLang="en-US" sz="2600" b="1" err="1">
                <a:solidFill>
                  <a:srgbClr val="FFFF00"/>
                </a:solidFill>
                <a:latin typeface="Arial" pitchFamily="34" charset="0"/>
                <a:cs typeface="Arial" pitchFamily="34" charset="0"/>
              </a:rPr>
              <a:t>Vũ</a:t>
            </a:r>
            <a:r>
              <a:rPr lang="en-SG" altLang="en-US" sz="2600" b="1">
                <a:solidFill>
                  <a:srgbClr val="FFFF00"/>
                </a:solidFill>
                <a:latin typeface="Arial" pitchFamily="34" charset="0"/>
                <a:cs typeface="Arial" pitchFamily="34" charset="0"/>
              </a:rPr>
              <a:t>  </a:t>
            </a:r>
            <a:r>
              <a:rPr lang="en-SG" altLang="en-US" sz="2600" b="1" err="1">
                <a:solidFill>
                  <a:srgbClr val="FFFF00"/>
                </a:solidFill>
                <a:latin typeface="Arial" pitchFamily="34" charset="0"/>
                <a:cs typeface="Arial" pitchFamily="34" charset="0"/>
              </a:rPr>
              <a:t>Quyết</a:t>
            </a:r>
            <a:r>
              <a:rPr lang="en-SG" altLang="en-US" sz="2600" b="1">
                <a:solidFill>
                  <a:srgbClr val="FFFF00"/>
                </a:solidFill>
                <a:latin typeface="Arial" pitchFamily="34" charset="0"/>
                <a:cs typeface="Arial" pitchFamily="34" charset="0"/>
              </a:rPr>
              <a:t> </a:t>
            </a:r>
            <a:r>
              <a:rPr lang="en-SG" altLang="en-US" sz="2600" b="1" err="1">
                <a:solidFill>
                  <a:srgbClr val="FFFF00"/>
                </a:solidFill>
                <a:latin typeface="Arial" pitchFamily="34" charset="0"/>
                <a:cs typeface="Arial" pitchFamily="34" charset="0"/>
              </a:rPr>
              <a:t>Thắng</a:t>
            </a:r>
            <a:endParaRPr lang="vi-VN" altLang="en-US" sz="2600" b="1">
              <a:solidFill>
                <a:srgbClr val="FFFF00"/>
              </a:solidFill>
              <a:latin typeface="Arial" pitchFamily="34" charset="0"/>
              <a:cs typeface="Arial" pitchFamily="34" charset="0"/>
            </a:endParaRPr>
          </a:p>
          <a:p>
            <a:pPr eaLnBrk="1" hangingPunct="1">
              <a:lnSpc>
                <a:spcPct val="150000"/>
              </a:lnSpc>
            </a:pPr>
            <a:r>
              <a:rPr lang="vi-VN" altLang="en-US" sz="2600" b="1">
                <a:solidFill>
                  <a:srgbClr val="FFFF00"/>
                </a:solidFill>
                <a:latin typeface="Arial" pitchFamily="34" charset="0"/>
                <a:cs typeface="Arial" pitchFamily="34" charset="0"/>
              </a:rPr>
              <a:t>T</a:t>
            </a:r>
            <a:r>
              <a:rPr lang="en-SG" altLang="en-US" sz="2600" b="1" err="1">
                <a:solidFill>
                  <a:srgbClr val="FFFF00"/>
                </a:solidFill>
                <a:latin typeface="Arial" pitchFamily="34" charset="0"/>
                <a:cs typeface="Arial" pitchFamily="34" charset="0"/>
              </a:rPr>
              <a:t>rường</a:t>
            </a:r>
            <a:r>
              <a:rPr lang="vi-VN" altLang="en-US" sz="2600" b="1">
                <a:solidFill>
                  <a:srgbClr val="FFFF00"/>
                </a:solidFill>
                <a:latin typeface="Arial" pitchFamily="34" charset="0"/>
                <a:cs typeface="Arial" pitchFamily="34" charset="0"/>
              </a:rPr>
              <a:t> THCS </a:t>
            </a:r>
            <a:r>
              <a:rPr lang="en-SG" altLang="en-US" sz="2600" b="1" err="1">
                <a:solidFill>
                  <a:srgbClr val="FFFF00"/>
                </a:solidFill>
                <a:latin typeface="Arial" pitchFamily="34" charset="0"/>
                <a:cs typeface="Arial" pitchFamily="34" charset="0"/>
              </a:rPr>
              <a:t>Nguyễn</a:t>
            </a:r>
            <a:r>
              <a:rPr lang="en-SG" altLang="en-US" sz="2600" b="1">
                <a:solidFill>
                  <a:srgbClr val="FFFF00"/>
                </a:solidFill>
                <a:latin typeface="Arial" pitchFamily="34" charset="0"/>
                <a:cs typeface="Arial" pitchFamily="34" charset="0"/>
              </a:rPr>
              <a:t> Tri </a:t>
            </a:r>
            <a:r>
              <a:rPr lang="en-SG" altLang="en-US" sz="2600" b="1" err="1">
                <a:solidFill>
                  <a:srgbClr val="FFFF00"/>
                </a:solidFill>
                <a:latin typeface="Arial" pitchFamily="34" charset="0"/>
                <a:cs typeface="Arial" pitchFamily="34" charset="0"/>
              </a:rPr>
              <a:t>Phương</a:t>
            </a:r>
            <a:r>
              <a:rPr lang="en-SG" altLang="en-US" sz="2600" b="1">
                <a:solidFill>
                  <a:srgbClr val="FFFF00"/>
                </a:solidFill>
                <a:latin typeface="Arial" pitchFamily="34" charset="0"/>
                <a:cs typeface="Arial" pitchFamily="34" charset="0"/>
              </a:rPr>
              <a:t> – </a:t>
            </a:r>
            <a:r>
              <a:rPr lang="vi-VN" altLang="en-US" sz="2600" b="1">
                <a:solidFill>
                  <a:srgbClr val="FFFF00"/>
                </a:solidFill>
                <a:latin typeface="Arial" pitchFamily="34" charset="0"/>
                <a:cs typeface="Arial" pitchFamily="34" charset="0"/>
              </a:rPr>
              <a:t>Q</a:t>
            </a:r>
            <a:r>
              <a:rPr lang="en-SG" altLang="en-US" sz="2600" b="1" err="1">
                <a:solidFill>
                  <a:srgbClr val="FFFF00"/>
                </a:solidFill>
                <a:latin typeface="Arial" pitchFamily="34" charset="0"/>
                <a:cs typeface="Arial" pitchFamily="34" charset="0"/>
              </a:rPr>
              <a:t>uận</a:t>
            </a:r>
            <a:r>
              <a:rPr lang="vi-VN" altLang="en-US" sz="2600" b="1">
                <a:solidFill>
                  <a:srgbClr val="FFFF00"/>
                </a:solidFill>
                <a:latin typeface="Arial" pitchFamily="34" charset="0"/>
                <a:cs typeface="Arial" pitchFamily="34" charset="0"/>
              </a:rPr>
              <a:t> </a:t>
            </a:r>
            <a:r>
              <a:rPr lang="en-SG" altLang="en-US" sz="2600" b="1">
                <a:solidFill>
                  <a:srgbClr val="FFFF00"/>
                </a:solidFill>
                <a:latin typeface="Arial" pitchFamily="34" charset="0"/>
                <a:cs typeface="Arial" pitchFamily="34" charset="0"/>
              </a:rPr>
              <a:t>Ba </a:t>
            </a:r>
            <a:r>
              <a:rPr lang="en-SG" altLang="en-US" sz="2600" b="1" err="1">
                <a:solidFill>
                  <a:srgbClr val="FFFF00"/>
                </a:solidFill>
                <a:latin typeface="Arial" pitchFamily="34" charset="0"/>
                <a:cs typeface="Arial" pitchFamily="34" charset="0"/>
              </a:rPr>
              <a:t>Đình</a:t>
            </a:r>
            <a:endParaRPr lang="vi-VN" altLang="en-US" sz="2600" b="1">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903523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58152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 name="Picture 19" descr="Cove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912215">
            <a:off x="5018532" y="1611313"/>
            <a:ext cx="12096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603" y="1536700"/>
            <a:ext cx="146685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8428" y="2079625"/>
            <a:ext cx="2073275"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1949" y="709994"/>
            <a:ext cx="18811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8799" y="2085975"/>
            <a:ext cx="15367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85903" y="3341688"/>
            <a:ext cx="3995737"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9290" y="1501775"/>
            <a:ext cx="1477963"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7440" y="1484313"/>
            <a:ext cx="13208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71578" y="2201863"/>
            <a:ext cx="181133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27178" y="2051050"/>
            <a:ext cx="1700212"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89040" y="3043238"/>
            <a:ext cx="166528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90690" y="3014663"/>
            <a:ext cx="14668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68640" y="3154363"/>
            <a:ext cx="8350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36728" y="3744913"/>
            <a:ext cx="14192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00353" y="3902075"/>
            <a:ext cx="9874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24265" y="3352800"/>
            <a:ext cx="188753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35190" y="4183063"/>
            <a:ext cx="15589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65528" y="4427538"/>
            <a:ext cx="9461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00353" y="5153025"/>
            <a:ext cx="1851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97228" y="4953000"/>
            <a:ext cx="12731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08478" y="3394075"/>
            <a:ext cx="12096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descr="Cove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71878" y="6051550"/>
            <a:ext cx="17637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descr="Cov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52865" y="5351463"/>
            <a:ext cx="16176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descr="Cove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796003" y="5846763"/>
            <a:ext cx="21145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descr="Cove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76865" y="5351463"/>
            <a:ext cx="8524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descr="Cove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238915" y="5356225"/>
            <a:ext cx="15716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5" descr="Cove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94328" y="5245100"/>
            <a:ext cx="12446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6" descr="Cove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65753" y="4503738"/>
            <a:ext cx="10985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Cove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308890" y="4510088"/>
            <a:ext cx="19161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8" descr="Cove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088103" y="4475163"/>
            <a:ext cx="14890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9" descr="Cove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185065" y="3908425"/>
            <a:ext cx="1460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0" descr="Cove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040478" y="3937000"/>
            <a:ext cx="1273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1" descr="Cove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959390" y="3405188"/>
            <a:ext cx="1290638"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2" descr="Cove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408778" y="3001963"/>
            <a:ext cx="24828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3" descr="Cove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924465" y="2944813"/>
            <a:ext cx="17002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4" descr="Cove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192878" y="2236788"/>
            <a:ext cx="221456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5" descr="Cove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548478" y="1565275"/>
            <a:ext cx="1735137"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7" descr="Cove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061205" y="396875"/>
            <a:ext cx="17049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8" descr="Cove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883315" y="608013"/>
            <a:ext cx="17240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Cove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621253" y="350838"/>
            <a:ext cx="14319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Cove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475203" y="3067050"/>
            <a:ext cx="1209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1"/>
          <p:cNvSpPr txBox="1">
            <a:spLocks noChangeArrowheads="1"/>
          </p:cNvSpPr>
          <p:nvPr/>
        </p:nvSpPr>
        <p:spPr bwMode="auto">
          <a:xfrm>
            <a:off x="132610" y="157164"/>
            <a:ext cx="335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 </a:t>
            </a:r>
            <a:r>
              <a:rPr lang="en-US" altLang="en-US" sz="2400" b="1">
                <a:solidFill>
                  <a:srgbClr val="FF3300"/>
                </a:solidFill>
                <a:latin typeface="Times New Roman" panose="02020603050405020304" pitchFamily="18" charset="0"/>
                <a:cs typeface="Times New Roman" panose="02020603050405020304" pitchFamily="18" charset="0"/>
              </a:rPr>
              <a:t>I. </a:t>
            </a:r>
            <a:r>
              <a:rPr lang="en-US" altLang="en-US" sz="2400" b="1" err="1">
                <a:solidFill>
                  <a:srgbClr val="FF3300"/>
                </a:solidFill>
                <a:latin typeface="Times New Roman" panose="02020603050405020304" pitchFamily="18" charset="0"/>
                <a:cs typeface="Times New Roman" panose="02020603050405020304" pitchFamily="18" charset="0"/>
              </a:rPr>
              <a:t>Tóm</a:t>
            </a:r>
            <a:r>
              <a:rPr lang="en-US" altLang="en-US" sz="2400" b="1">
                <a:solidFill>
                  <a:srgbClr val="FF3300"/>
                </a:solidFill>
                <a:latin typeface="Times New Roman" panose="02020603050405020304" pitchFamily="18" charset="0"/>
                <a:cs typeface="Times New Roman" panose="02020603050405020304" pitchFamily="18" charset="0"/>
              </a:rPr>
              <a:t> </a:t>
            </a:r>
            <a:r>
              <a:rPr lang="en-US" altLang="en-US" sz="2400" b="1" err="1">
                <a:solidFill>
                  <a:srgbClr val="FF3300"/>
                </a:solidFill>
                <a:latin typeface="Times New Roman" panose="02020603050405020304" pitchFamily="18" charset="0"/>
                <a:cs typeface="Times New Roman" panose="02020603050405020304" pitchFamily="18" charset="0"/>
              </a:rPr>
              <a:t>tắt</a:t>
            </a:r>
            <a:r>
              <a:rPr lang="en-US" altLang="en-US" sz="2400" b="1">
                <a:solidFill>
                  <a:srgbClr val="FF3300"/>
                </a:solidFill>
                <a:latin typeface="Times New Roman" panose="02020603050405020304" pitchFamily="18" charset="0"/>
                <a:cs typeface="Times New Roman" panose="02020603050405020304" pitchFamily="18" charset="0"/>
              </a:rPr>
              <a:t> </a:t>
            </a:r>
            <a:r>
              <a:rPr lang="en-US" altLang="en-US" sz="2400" b="1" err="1">
                <a:solidFill>
                  <a:srgbClr val="FF3300"/>
                </a:solidFill>
                <a:latin typeface="Times New Roman" panose="02020603050405020304" pitchFamily="18" charset="0"/>
                <a:cs typeface="Times New Roman" panose="02020603050405020304" pitchFamily="18" charset="0"/>
              </a:rPr>
              <a:t>lý</a:t>
            </a:r>
            <a:r>
              <a:rPr lang="en-US" altLang="en-US" sz="2400" b="1">
                <a:solidFill>
                  <a:srgbClr val="FF3300"/>
                </a:solidFill>
                <a:latin typeface="Times New Roman" panose="02020603050405020304" pitchFamily="18" charset="0"/>
                <a:cs typeface="Times New Roman" panose="02020603050405020304" pitchFamily="18" charset="0"/>
              </a:rPr>
              <a:t> </a:t>
            </a:r>
            <a:r>
              <a:rPr lang="en-US" altLang="en-US" sz="2400" b="1" smtClean="0">
                <a:solidFill>
                  <a:srgbClr val="FF3300"/>
                </a:solidFill>
                <a:latin typeface="Times New Roman" panose="02020603050405020304" pitchFamily="18" charset="0"/>
                <a:cs typeface="Times New Roman" panose="02020603050405020304" pitchFamily="18" charset="0"/>
              </a:rPr>
              <a:t>thuyết </a:t>
            </a:r>
            <a:endParaRPr lang="en-US" altLang="en-US" sz="2400">
              <a:solidFill>
                <a:srgbClr val="0000FF"/>
              </a:solidFill>
              <a:latin typeface="Times New Roman" panose="02020603050405020304" pitchFamily="18" charset="0"/>
              <a:cs typeface="Times New Roman" panose="02020603050405020304" pitchFamily="18" charset="0"/>
            </a:endParaRPr>
          </a:p>
        </p:txBody>
      </p:sp>
      <p:sp>
        <p:nvSpPr>
          <p:cNvPr id="45" name="Rounded Rectangle 44"/>
          <p:cNvSpPr/>
          <p:nvPr/>
        </p:nvSpPr>
        <p:spPr>
          <a:xfrm>
            <a:off x="1555665" y="104775"/>
            <a:ext cx="8991600" cy="6677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 name="Picture 44"/>
          <p:cNvPicPr>
            <a:picLocks noChangeAspect="1" noChangeArrowheads="1"/>
          </p:cNvPicPr>
          <p:nvPr/>
        </p:nvPicPr>
        <p:blipFill>
          <a:blip r:embed="rId45">
            <a:extLst>
              <a:ext uri="{28A0092B-C50C-407E-A947-70E740481C1C}">
                <a14:useLocalDpi xmlns:a14="http://schemas.microsoft.com/office/drawing/2010/main" val="0"/>
              </a:ext>
            </a:extLst>
          </a:blip>
          <a:srcRect l="93355" t="8180" r="5614" b="90019"/>
          <a:stretch>
            <a:fillRect/>
          </a:stretch>
        </p:blipFill>
        <p:spPr bwMode="auto">
          <a:xfrm>
            <a:off x="4756065" y="304800"/>
            <a:ext cx="3508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9" descr="Cove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114220" y="-44921"/>
            <a:ext cx="167005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6" descr="Cover"/>
          <p:cNvPicPr>
            <a:picLocks noChangeAspect="1" noChangeArrowheads="1"/>
          </p:cNvPicPr>
          <p:nvPr/>
        </p:nvPicPr>
        <p:blipFill>
          <a:blip r:embed="rId47">
            <a:extLst>
              <a:ext uri="{BEBA8EAE-BF5A-486C-A8C5-ECC9F3942E4B}">
                <a14:imgProps xmlns:a14="http://schemas.microsoft.com/office/drawing/2010/main">
                  <a14:imgLayer r:embed="rId48">
                    <a14:imgEffect>
                      <a14:backgroundRemoval t="24576" b="89831" l="9877" r="89506"/>
                    </a14:imgEffect>
                  </a14:imgLayer>
                </a14:imgProps>
              </a:ext>
              <a:ext uri="{28A0092B-C50C-407E-A947-70E740481C1C}">
                <a14:useLocalDpi xmlns:a14="http://schemas.microsoft.com/office/drawing/2010/main" val="0"/>
              </a:ext>
            </a:extLst>
          </a:blip>
          <a:srcRect/>
          <a:stretch>
            <a:fillRect/>
          </a:stretch>
        </p:blipFill>
        <p:spPr bwMode="auto">
          <a:xfrm rot="1426735">
            <a:off x="4633109" y="1077834"/>
            <a:ext cx="9461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2237077">
            <a:off x="3380346" y="667434"/>
            <a:ext cx="2462183" cy="646331"/>
          </a:xfrm>
          <a:prstGeom prst="rect">
            <a:avLst/>
          </a:prstGeom>
          <a:noFill/>
        </p:spPr>
        <p:txBody>
          <a:bodyPr wrap="square" rtlCol="0">
            <a:spAutoFit/>
          </a:bodyPr>
          <a:lstStyle/>
          <a:p>
            <a:pPr algn="ctr"/>
            <a:r>
              <a:rPr lang="en-SG" smtClean="0">
                <a:solidFill>
                  <a:srgbClr val="FF0000"/>
                </a:solidFill>
              </a:rPr>
              <a:t>Ba bài toán cơ bản của phân số</a:t>
            </a:r>
            <a:endParaRPr lang="en-US">
              <a:solidFill>
                <a:srgbClr val="FF0000"/>
              </a:solidFill>
            </a:endParaRPr>
          </a:p>
        </p:txBody>
      </p:sp>
    </p:spTree>
    <p:extLst>
      <p:ext uri="{BB962C8B-B14F-4D97-AF65-F5344CB8AC3E}">
        <p14:creationId xmlns:p14="http://schemas.microsoft.com/office/powerpoint/2010/main" val="271934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childTnLst>
                                </p:cTn>
                              </p:par>
                              <p:par>
                                <p:cTn id="12" presetID="22" presetClass="entr" presetSubtype="4"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down)">
                                      <p:cBhvr>
                                        <p:cTn id="14" dur="5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par>
                                <p:cTn id="32" presetID="22" presetClass="entr" presetSubtype="4"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down)">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right)">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right)">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left)">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left)">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left)">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right)">
                                      <p:cBhvr>
                                        <p:cTn id="96" dur="5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right)">
                                      <p:cBhvr>
                                        <p:cTn id="101" dur="500"/>
                                        <p:tgtEl>
                                          <p:spTgt spid="2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2" fill="hold" nodeType="click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wipe(right)">
                                      <p:cBhvr>
                                        <p:cTn id="106" dur="5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nodeType="click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wipe(right)">
                                      <p:cBhvr>
                                        <p:cTn id="111" dur="500"/>
                                        <p:tgtEl>
                                          <p:spTgt spid="2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nodeType="click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wipe(right)">
                                      <p:cBhvr>
                                        <p:cTn id="116" dur="500"/>
                                        <p:tgtEl>
                                          <p:spTgt spid="19"/>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nodeType="click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wipe(right)">
                                      <p:cBhvr>
                                        <p:cTn id="121" dur="500"/>
                                        <p:tgtEl>
                                          <p:spTgt spid="18"/>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2" fill="hold" nodeType="click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wipe(right)">
                                      <p:cBhvr>
                                        <p:cTn id="126" dur="500"/>
                                        <p:tgtEl>
                                          <p:spTgt spid="1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2" fill="hold" nodeType="click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wipe(right)">
                                      <p:cBhvr>
                                        <p:cTn id="131" dur="500"/>
                                        <p:tgtEl>
                                          <p:spTgt spid="16"/>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2" fill="hold" nodeType="clickEffect">
                                  <p:stCondLst>
                                    <p:cond delay="0"/>
                                  </p:stCondLst>
                                  <p:childTnLst>
                                    <p:set>
                                      <p:cBhvr>
                                        <p:cTn id="135" dur="1" fill="hold">
                                          <p:stCondLst>
                                            <p:cond delay="0"/>
                                          </p:stCondLst>
                                        </p:cTn>
                                        <p:tgtEl>
                                          <p:spTgt spid="15"/>
                                        </p:tgtEl>
                                        <p:attrNameLst>
                                          <p:attrName>style.visibility</p:attrName>
                                        </p:attrNameLst>
                                      </p:cBhvr>
                                      <p:to>
                                        <p:strVal val="visible"/>
                                      </p:to>
                                    </p:set>
                                    <p:animEffect transition="in" filter="wipe(right)">
                                      <p:cBhvr>
                                        <p:cTn id="136" dur="500"/>
                                        <p:tgtEl>
                                          <p:spTgt spid="15"/>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nodeType="clickEffect">
                                  <p:stCondLst>
                                    <p:cond delay="0"/>
                                  </p:stCondLst>
                                  <p:childTnLst>
                                    <p:set>
                                      <p:cBhvr>
                                        <p:cTn id="140" dur="1" fill="hold">
                                          <p:stCondLst>
                                            <p:cond delay="0"/>
                                          </p:stCondLst>
                                        </p:cTn>
                                        <p:tgtEl>
                                          <p:spTgt spid="14"/>
                                        </p:tgtEl>
                                        <p:attrNameLst>
                                          <p:attrName>style.visibility</p:attrName>
                                        </p:attrNameLst>
                                      </p:cBhvr>
                                      <p:to>
                                        <p:strVal val="visible"/>
                                      </p:to>
                                    </p:set>
                                    <p:animEffect transition="in" filter="wipe(left)">
                                      <p:cBhvr>
                                        <p:cTn id="141" dur="500"/>
                                        <p:tgtEl>
                                          <p:spTgt spid="14"/>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2" fill="hold" nodeType="clickEffect">
                                  <p:stCondLst>
                                    <p:cond delay="0"/>
                                  </p:stCondLst>
                                  <p:childTnLst>
                                    <p:set>
                                      <p:cBhvr>
                                        <p:cTn id="145" dur="1" fill="hold">
                                          <p:stCondLst>
                                            <p:cond delay="0"/>
                                          </p:stCondLst>
                                        </p:cTn>
                                        <p:tgtEl>
                                          <p:spTgt spid="13"/>
                                        </p:tgtEl>
                                        <p:attrNameLst>
                                          <p:attrName>style.visibility</p:attrName>
                                        </p:attrNameLst>
                                      </p:cBhvr>
                                      <p:to>
                                        <p:strVal val="visible"/>
                                      </p:to>
                                    </p:set>
                                    <p:animEffect transition="in" filter="wipe(right)">
                                      <p:cBhvr>
                                        <p:cTn id="146" dur="500"/>
                                        <p:tgtEl>
                                          <p:spTgt spid="13"/>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2" fill="hold" nodeType="click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wipe(right)">
                                      <p:cBhvr>
                                        <p:cTn id="151" dur="500"/>
                                        <p:tgtEl>
                                          <p:spTgt spid="12"/>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2" fill="hold" nodeType="clickEffect">
                                  <p:stCondLst>
                                    <p:cond delay="0"/>
                                  </p:stCondLst>
                                  <p:childTnLst>
                                    <p:set>
                                      <p:cBhvr>
                                        <p:cTn id="155" dur="1" fill="hold">
                                          <p:stCondLst>
                                            <p:cond delay="0"/>
                                          </p:stCondLst>
                                        </p:cTn>
                                        <p:tgtEl>
                                          <p:spTgt spid="11"/>
                                        </p:tgtEl>
                                        <p:attrNameLst>
                                          <p:attrName>style.visibility</p:attrName>
                                        </p:attrNameLst>
                                      </p:cBhvr>
                                      <p:to>
                                        <p:strVal val="visible"/>
                                      </p:to>
                                    </p:set>
                                    <p:animEffect transition="in" filter="wipe(right)">
                                      <p:cBhvr>
                                        <p:cTn id="156" dur="500"/>
                                        <p:tgtEl>
                                          <p:spTgt spid="11"/>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2" fill="hold" nodeType="click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wipe(right)">
                                      <p:cBhvr>
                                        <p:cTn id="161" dur="500"/>
                                        <p:tgtEl>
                                          <p:spTgt spid="10"/>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nodeType="clickEffect">
                                  <p:stCondLst>
                                    <p:cond delay="0"/>
                                  </p:stCondLst>
                                  <p:childTnLst>
                                    <p:set>
                                      <p:cBhvr>
                                        <p:cTn id="165" dur="1" fill="hold">
                                          <p:stCondLst>
                                            <p:cond delay="0"/>
                                          </p:stCondLst>
                                        </p:cTn>
                                        <p:tgtEl>
                                          <p:spTgt spid="9"/>
                                        </p:tgtEl>
                                        <p:attrNameLst>
                                          <p:attrName>style.visibility</p:attrName>
                                        </p:attrNameLst>
                                      </p:cBhvr>
                                      <p:to>
                                        <p:strVal val="visible"/>
                                      </p:to>
                                    </p:set>
                                    <p:animEffect transition="in" filter="wipe(left)">
                                      <p:cBhvr>
                                        <p:cTn id="166" dur="500"/>
                                        <p:tgtEl>
                                          <p:spTgt spid="9"/>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2" fill="hold" nodeType="clickEffect">
                                  <p:stCondLst>
                                    <p:cond delay="0"/>
                                  </p:stCondLst>
                                  <p:childTnLst>
                                    <p:set>
                                      <p:cBhvr>
                                        <p:cTn id="170" dur="1" fill="hold">
                                          <p:stCondLst>
                                            <p:cond delay="0"/>
                                          </p:stCondLst>
                                        </p:cTn>
                                        <p:tgtEl>
                                          <p:spTgt spid="8"/>
                                        </p:tgtEl>
                                        <p:attrNameLst>
                                          <p:attrName>style.visibility</p:attrName>
                                        </p:attrNameLst>
                                      </p:cBhvr>
                                      <p:to>
                                        <p:strVal val="visible"/>
                                      </p:to>
                                    </p:set>
                                    <p:animEffect transition="in" filter="wipe(right)">
                                      <p:cBhvr>
                                        <p:cTn id="171" dur="500"/>
                                        <p:tgtEl>
                                          <p:spTgt spid="8"/>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2" fill="hold" nodeType="clickEffect">
                                  <p:stCondLst>
                                    <p:cond delay="0"/>
                                  </p:stCondLst>
                                  <p:childTnLst>
                                    <p:set>
                                      <p:cBhvr>
                                        <p:cTn id="175" dur="1" fill="hold">
                                          <p:stCondLst>
                                            <p:cond delay="0"/>
                                          </p:stCondLst>
                                        </p:cTn>
                                        <p:tgtEl>
                                          <p:spTgt spid="7"/>
                                        </p:tgtEl>
                                        <p:attrNameLst>
                                          <p:attrName>style.visibility</p:attrName>
                                        </p:attrNameLst>
                                      </p:cBhvr>
                                      <p:to>
                                        <p:strVal val="visible"/>
                                      </p:to>
                                    </p:set>
                                    <p:animEffect transition="in" filter="wipe(right)">
                                      <p:cBhvr>
                                        <p:cTn id="176" dur="500"/>
                                        <p:tgtEl>
                                          <p:spTgt spid="7"/>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nodeType="clickEffect">
                                  <p:stCondLst>
                                    <p:cond delay="0"/>
                                  </p:stCondLst>
                                  <p:childTnLst>
                                    <p:set>
                                      <p:cBhvr>
                                        <p:cTn id="180" dur="1" fill="hold">
                                          <p:stCondLst>
                                            <p:cond delay="0"/>
                                          </p:stCondLst>
                                        </p:cTn>
                                        <p:tgtEl>
                                          <p:spTgt spid="6"/>
                                        </p:tgtEl>
                                        <p:attrNameLst>
                                          <p:attrName>style.visibility</p:attrName>
                                        </p:attrNameLst>
                                      </p:cBhvr>
                                      <p:to>
                                        <p:strVal val="visible"/>
                                      </p:to>
                                    </p:set>
                                    <p:animEffect transition="in" filter="wipe(left)">
                                      <p:cBhvr>
                                        <p:cTn id="181" dur="500"/>
                                        <p:tgtEl>
                                          <p:spTgt spid="6"/>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2" fill="hold" nodeType="clickEffect">
                                  <p:stCondLst>
                                    <p:cond delay="0"/>
                                  </p:stCondLst>
                                  <p:childTnLst>
                                    <p:set>
                                      <p:cBhvr>
                                        <p:cTn id="185" dur="1" fill="hold">
                                          <p:stCondLst>
                                            <p:cond delay="0"/>
                                          </p:stCondLst>
                                        </p:cTn>
                                        <p:tgtEl>
                                          <p:spTgt spid="5"/>
                                        </p:tgtEl>
                                        <p:attrNameLst>
                                          <p:attrName>style.visibility</p:attrName>
                                        </p:attrNameLst>
                                      </p:cBhvr>
                                      <p:to>
                                        <p:strVal val="visible"/>
                                      </p:to>
                                    </p:set>
                                    <p:animEffect transition="in" filter="wipe(right)">
                                      <p:cBhvr>
                                        <p:cTn id="186" dur="500"/>
                                        <p:tgtEl>
                                          <p:spTgt spid="5"/>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2" fill="hold" nodeType="clickEffect">
                                  <p:stCondLst>
                                    <p:cond delay="0"/>
                                  </p:stCondLst>
                                  <p:childTnLst>
                                    <p:set>
                                      <p:cBhvr>
                                        <p:cTn id="190" dur="1" fill="hold">
                                          <p:stCondLst>
                                            <p:cond delay="0"/>
                                          </p:stCondLst>
                                        </p:cTn>
                                        <p:tgtEl>
                                          <p:spTgt spid="4"/>
                                        </p:tgtEl>
                                        <p:attrNameLst>
                                          <p:attrName>style.visibility</p:attrName>
                                        </p:attrNameLst>
                                      </p:cBhvr>
                                      <p:to>
                                        <p:strVal val="visible"/>
                                      </p:to>
                                    </p:set>
                                    <p:animEffect transition="in" filter="wipe(right)">
                                      <p:cBhvr>
                                        <p:cTn id="191" dur="500"/>
                                        <p:tgtEl>
                                          <p:spTgt spid="4"/>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2" fill="hold" nodeType="clickEffect">
                                  <p:stCondLst>
                                    <p:cond delay="0"/>
                                  </p:stCondLst>
                                  <p:childTnLst>
                                    <p:set>
                                      <p:cBhvr>
                                        <p:cTn id="195" dur="1" fill="hold">
                                          <p:stCondLst>
                                            <p:cond delay="0"/>
                                          </p:stCondLst>
                                        </p:cTn>
                                        <p:tgtEl>
                                          <p:spTgt spid="49"/>
                                        </p:tgtEl>
                                        <p:attrNameLst>
                                          <p:attrName>style.visibility</p:attrName>
                                        </p:attrNameLst>
                                      </p:cBhvr>
                                      <p:to>
                                        <p:strVal val="visible"/>
                                      </p:to>
                                    </p:set>
                                    <p:animEffect transition="in" filter="wipe(right)">
                                      <p:cBhvr>
                                        <p:cTn id="196" dur="500"/>
                                        <p:tgtEl>
                                          <p:spTgt spid="49"/>
                                        </p:tgtEl>
                                      </p:cBhvr>
                                    </p:animEffect>
                                  </p:childTnLst>
                                </p:cTn>
                              </p:par>
                            </p:childTnLst>
                          </p:cTn>
                        </p:par>
                        <p:par>
                          <p:cTn id="197" fill="hold">
                            <p:stCondLst>
                              <p:cond delay="500"/>
                            </p:stCondLst>
                            <p:childTnLst>
                              <p:par>
                                <p:cTn id="198" presetID="22" presetClass="entr" presetSubtype="2" fill="hold" nodeType="afterEffect">
                                  <p:stCondLst>
                                    <p:cond delay="0"/>
                                  </p:stCondLst>
                                  <p:childTnLst>
                                    <p:set>
                                      <p:cBhvr>
                                        <p:cTn id="199" dur="1" fill="hold">
                                          <p:stCondLst>
                                            <p:cond delay="0"/>
                                          </p:stCondLst>
                                        </p:cTn>
                                        <p:tgtEl>
                                          <p:spTgt spid="51"/>
                                        </p:tgtEl>
                                        <p:attrNameLst>
                                          <p:attrName>style.visibility</p:attrName>
                                        </p:attrNameLst>
                                      </p:cBhvr>
                                      <p:to>
                                        <p:strVal val="visible"/>
                                      </p:to>
                                    </p:set>
                                    <p:animEffect transition="in" filter="wipe(right)">
                                      <p:cBhvr>
                                        <p:cTn id="200" dur="500"/>
                                        <p:tgtEl>
                                          <p:spTgt spid="51"/>
                                        </p:tgtEl>
                                      </p:cBhvr>
                                    </p:animEffect>
                                  </p:childTnLst>
                                </p:cTn>
                              </p:par>
                            </p:childTnLst>
                          </p:cTn>
                        </p:par>
                        <p:par>
                          <p:cTn id="201" fill="hold">
                            <p:stCondLst>
                              <p:cond delay="1000"/>
                            </p:stCondLst>
                            <p:childTnLst>
                              <p:par>
                                <p:cTn id="202" presetID="10" presetClass="entr" presetSubtype="0" fill="hold" grpId="0" nodeType="afterEffect">
                                  <p:stCondLst>
                                    <p:cond delay="0"/>
                                  </p:stCondLst>
                                  <p:childTnLst>
                                    <p:set>
                                      <p:cBhvr>
                                        <p:cTn id="203" dur="1" fill="hold">
                                          <p:stCondLst>
                                            <p:cond delay="0"/>
                                          </p:stCondLst>
                                        </p:cTn>
                                        <p:tgtEl>
                                          <p:spTgt spid="3"/>
                                        </p:tgtEl>
                                        <p:attrNameLst>
                                          <p:attrName>style.visibility</p:attrName>
                                        </p:attrNameLst>
                                      </p:cBhvr>
                                      <p:to>
                                        <p:strVal val="visible"/>
                                      </p:to>
                                    </p:set>
                                    <p:animEffect transition="in" filter="fade">
                                      <p:cBhvr>
                                        <p:cTn id="20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28270" y="581254"/>
            <a:ext cx="718735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b="1" err="1" smtClean="0">
                <a:solidFill>
                  <a:srgbClr val="FFFF00"/>
                </a:solidFill>
                <a:latin typeface="Arial" pitchFamily="34" charset="0"/>
                <a:cs typeface="Arial" pitchFamily="34" charset="0"/>
              </a:rPr>
              <a:t>Bài</a:t>
            </a:r>
            <a:r>
              <a:rPr lang="en-SG" altLang="en-US" sz="2600" b="1" smtClean="0">
                <a:solidFill>
                  <a:srgbClr val="FFFF00"/>
                </a:solidFill>
                <a:latin typeface="Arial" pitchFamily="34" charset="0"/>
                <a:cs typeface="Arial" pitchFamily="34" charset="0"/>
              </a:rPr>
              <a:t> </a:t>
            </a:r>
            <a:r>
              <a:rPr lang="en-SG" altLang="en-US" sz="2600" b="1">
                <a:solidFill>
                  <a:srgbClr val="FFFF00"/>
                </a:solidFill>
                <a:latin typeface="Arial" pitchFamily="34" charset="0"/>
                <a:cs typeface="Arial" pitchFamily="34" charset="0"/>
              </a:rPr>
              <a:t>4</a:t>
            </a:r>
            <a:r>
              <a:rPr lang="en-SG" altLang="en-US" sz="2600" b="1" smtClean="0">
                <a:solidFill>
                  <a:srgbClr val="FFFF00"/>
                </a:solidFill>
                <a:latin typeface="Arial" pitchFamily="34" charset="0"/>
                <a:cs typeface="Arial" pitchFamily="34" charset="0"/>
              </a:rPr>
              <a:t>.</a:t>
            </a:r>
            <a:r>
              <a:rPr lang="en-SG" altLang="en-US" sz="2600" smtClean="0">
                <a:solidFill>
                  <a:srgbClr val="FFFF00"/>
                </a:solidFill>
                <a:latin typeface="Arial" pitchFamily="34" charset="0"/>
                <a:cs typeface="Arial" pitchFamily="34" charset="0"/>
              </a:rPr>
              <a:t> Cho phân số A =          , tìm </a:t>
            </a:r>
            <a:r>
              <a:rPr lang="en-SG" altLang="en-US" sz="2600" i="1" smtClean="0">
                <a:solidFill>
                  <a:srgbClr val="FFFF00"/>
                </a:solidFill>
                <a:latin typeface="Times New Roman" panose="02020603050405020304" pitchFamily="18" charset="0"/>
                <a:cs typeface="Times New Roman" panose="02020603050405020304" pitchFamily="18" charset="0"/>
              </a:rPr>
              <a:t>x </a:t>
            </a:r>
            <a:r>
              <a:rPr lang="en-SG" altLang="en-US" sz="2600" smtClean="0">
                <a:solidFill>
                  <a:srgbClr val="FFFF00"/>
                </a:solidFill>
                <a:latin typeface="Arial" panose="020B0604020202020204" pitchFamily="34" charset="0"/>
                <a:cs typeface="Arial" panose="020B0604020202020204" pitchFamily="34" charset="0"/>
              </a:rPr>
              <a:t>nguyên</a:t>
            </a:r>
            <a:r>
              <a:rPr lang="en-SG" altLang="en-US" sz="2600" i="1" smtClean="0">
                <a:solidFill>
                  <a:srgbClr val="FFFF00"/>
                </a:solidFill>
                <a:latin typeface="Times New Roman" panose="02020603050405020304" pitchFamily="18" charset="0"/>
                <a:cs typeface="Times New Roman" panose="02020603050405020304" pitchFamily="18" charset="0"/>
              </a:rPr>
              <a:t> </a:t>
            </a:r>
            <a:r>
              <a:rPr lang="en-SG" altLang="en-US" sz="2600" smtClean="0">
                <a:solidFill>
                  <a:srgbClr val="FFFF00"/>
                </a:solidFill>
                <a:latin typeface="Arial" panose="020B0604020202020204" pitchFamily="34" charset="0"/>
                <a:cs typeface="Arial" panose="020B0604020202020204" pitchFamily="34" charset="0"/>
              </a:rPr>
              <a:t>để</a:t>
            </a:r>
            <a:r>
              <a:rPr lang="en-SG" altLang="en-US" sz="2600" i="1" smtClean="0">
                <a:solidFill>
                  <a:srgbClr val="FFFF00"/>
                </a:solidFill>
                <a:latin typeface="Times New Roman" panose="02020603050405020304" pitchFamily="18" charset="0"/>
                <a:cs typeface="Times New Roman" panose="02020603050405020304" pitchFamily="18" charset="0"/>
              </a:rPr>
              <a:t>  </a:t>
            </a:r>
            <a:endParaRPr lang="vi-VN" altLang="en-US" sz="2600" i="1">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3948925" y="564269"/>
                <a:ext cx="777713"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FF00"/>
                              </a:solidFill>
                              <a:latin typeface="Cambria Math" panose="02040503050406030204" pitchFamily="18" charset="0"/>
                            </a:rPr>
                          </m:ctrlPr>
                        </m:fPr>
                        <m:num>
                          <m:r>
                            <a:rPr lang="en-SG" sz="2400" b="0" i="1" smtClean="0">
                              <a:solidFill>
                                <a:srgbClr val="FFFF00"/>
                              </a:solidFill>
                              <a:latin typeface="Cambria Math" panose="02040503050406030204" pitchFamily="18" charset="0"/>
                            </a:rPr>
                            <m:t>𝑥</m:t>
                          </m:r>
                          <m:r>
                            <a:rPr lang="en-SG" sz="2400" b="0" i="1" smtClean="0">
                              <a:solidFill>
                                <a:srgbClr val="FFFF00"/>
                              </a:solidFill>
                              <a:latin typeface="Cambria Math" panose="02040503050406030204" pitchFamily="18" charset="0"/>
                            </a:rPr>
                            <m:t>−</m:t>
                          </m:r>
                          <m:r>
                            <a:rPr lang="en-SG" sz="2400" b="0" i="1" smtClean="0">
                              <a:solidFill>
                                <a:srgbClr val="FFFF00"/>
                              </a:solidFill>
                              <a:latin typeface="Cambria Math" panose="02040503050406030204" pitchFamily="18" charset="0"/>
                            </a:rPr>
                            <m:t>1</m:t>
                          </m:r>
                        </m:num>
                        <m:den>
                          <m:r>
                            <a:rPr lang="en-SG" sz="2400" b="0" i="1" smtClean="0">
                              <a:solidFill>
                                <a:srgbClr val="FFFF00"/>
                              </a:solidFill>
                              <a:latin typeface="Cambria Math" panose="02040503050406030204" pitchFamily="18" charset="0"/>
                            </a:rPr>
                            <m:t>−</m:t>
                          </m:r>
                          <m:r>
                            <a:rPr lang="en-SG" sz="2400" b="0" i="1" smtClean="0">
                              <a:solidFill>
                                <a:srgbClr val="FFFF00"/>
                              </a:solidFill>
                              <a:latin typeface="Cambria Math" panose="02040503050406030204" pitchFamily="18" charset="0"/>
                            </a:rPr>
                            <m:t>5</m:t>
                          </m:r>
                        </m:den>
                      </m:f>
                    </m:oMath>
                  </m:oMathPara>
                </a14:m>
                <a:endParaRPr lang="en-US" sz="2400" i="1">
                  <a:solidFill>
                    <a:srgbClr val="FFFF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948925" y="564269"/>
                <a:ext cx="777713" cy="693844"/>
              </a:xfrm>
              <a:prstGeom prst="rect">
                <a:avLst/>
              </a:prstGeom>
              <a:blipFill rotWithShape="0">
                <a:blip r:embed="rId2"/>
                <a:stretch>
                  <a:fillRect/>
                </a:stretch>
              </a:blipFill>
            </p:spPr>
            <p:txBody>
              <a:bodyPr/>
              <a:lstStyle/>
              <a:p>
                <a:r>
                  <a:rPr lang="en-US">
                    <a:noFill/>
                  </a:rPr>
                  <a:t> </a:t>
                </a:r>
              </a:p>
            </p:txBody>
          </p:sp>
        </mc:Fallback>
      </mc:AlternateContent>
      <p:sp>
        <p:nvSpPr>
          <p:cNvPr id="7" name="TextBox 6"/>
          <p:cNvSpPr txBox="1">
            <a:spLocks noChangeArrowheads="1"/>
          </p:cNvSpPr>
          <p:nvPr/>
        </p:nvSpPr>
        <p:spPr bwMode="auto">
          <a:xfrm>
            <a:off x="1766116" y="1384445"/>
            <a:ext cx="8692974"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marL="514350" indent="-514350" eaLnBrk="1" hangingPunct="1">
              <a:lnSpc>
                <a:spcPct val="150000"/>
              </a:lnSpc>
              <a:buAutoNum type="alphaLcPeriod"/>
            </a:pPr>
            <a:r>
              <a:rPr lang="en-SG" altLang="en-US" sz="2600" smtClean="0">
                <a:solidFill>
                  <a:srgbClr val="FFFF00"/>
                </a:solidFill>
                <a:latin typeface="Arial" panose="020B0604020202020204" pitchFamily="34" charset="0"/>
                <a:cs typeface="Arial" pitchFamily="34" charset="0"/>
              </a:rPr>
              <a:t>A &gt; 0</a:t>
            </a:r>
            <a:r>
              <a:rPr lang="en-SG" altLang="en-US" sz="2600">
                <a:solidFill>
                  <a:srgbClr val="FFFF00"/>
                </a:solidFill>
                <a:latin typeface="Arial" panose="020B0604020202020204" pitchFamily="34" charset="0"/>
                <a:cs typeface="Arial" panose="020B0604020202020204" pitchFamily="34" charset="0"/>
              </a:rPr>
              <a:t>	</a:t>
            </a:r>
            <a:r>
              <a:rPr lang="en-SG" altLang="en-US" sz="2600" smtClean="0">
                <a:solidFill>
                  <a:srgbClr val="FFFF00"/>
                </a:solidFill>
                <a:latin typeface="Arial" panose="020B0604020202020204" pitchFamily="34" charset="0"/>
                <a:cs typeface="Arial" pitchFamily="34" charset="0"/>
              </a:rPr>
              <a:t>	</a:t>
            </a:r>
          </a:p>
          <a:p>
            <a:pPr eaLnBrk="1" hangingPunct="1">
              <a:lnSpc>
                <a:spcPct val="150000"/>
              </a:lnSpc>
            </a:pPr>
            <a:r>
              <a:rPr lang="en-SG" altLang="en-US" sz="2600" smtClean="0">
                <a:solidFill>
                  <a:srgbClr val="FFFF00"/>
                </a:solidFill>
                <a:latin typeface="Arial" panose="020B0604020202020204" pitchFamily="34" charset="0"/>
                <a:cs typeface="Arial" pitchFamily="34" charset="0"/>
              </a:rPr>
              <a:t>b.   A &lt; 0</a:t>
            </a:r>
          </a:p>
          <a:p>
            <a:pPr marL="514350" indent="-514350" eaLnBrk="1" hangingPunct="1">
              <a:lnSpc>
                <a:spcPct val="150000"/>
              </a:lnSpc>
              <a:buAutoNum type="alphaLcPeriod" startAt="3"/>
            </a:pPr>
            <a:r>
              <a:rPr lang="en-SG" altLang="en-US" sz="2600" smtClean="0">
                <a:solidFill>
                  <a:srgbClr val="FFFF00"/>
                </a:solidFill>
                <a:latin typeface="Arial" panose="020B0604020202020204" pitchFamily="34" charset="0"/>
                <a:cs typeface="Arial" pitchFamily="34" charset="0"/>
              </a:rPr>
              <a:t>A = 0</a:t>
            </a:r>
          </a:p>
          <a:p>
            <a:pPr marL="514350" indent="-514350" eaLnBrk="1" hangingPunct="1">
              <a:lnSpc>
                <a:spcPct val="150000"/>
              </a:lnSpc>
              <a:buAutoNum type="alphaLcPeriod" startAt="3"/>
            </a:pPr>
            <a:r>
              <a:rPr lang="en-SG" altLang="en-US" sz="2600" smtClean="0">
                <a:solidFill>
                  <a:srgbClr val="FFFF00"/>
                </a:solidFill>
                <a:latin typeface="Arial" panose="020B0604020202020204" pitchFamily="34" charset="0"/>
                <a:cs typeface="Arial" pitchFamily="34" charset="0"/>
              </a:rPr>
              <a:t>Tìm </a:t>
            </a:r>
            <a:r>
              <a:rPr lang="en-SG" altLang="en-US" sz="2600" i="1" smtClean="0">
                <a:solidFill>
                  <a:srgbClr val="FFFF00"/>
                </a:solidFill>
                <a:latin typeface="Times New Roman" panose="02020603050405020304" pitchFamily="18" charset="0"/>
                <a:cs typeface="Times New Roman" panose="02020603050405020304" pitchFamily="18" charset="0"/>
              </a:rPr>
              <a:t>x</a:t>
            </a:r>
            <a:r>
              <a:rPr lang="en-SG" altLang="en-US" sz="2600" smtClean="0">
                <a:solidFill>
                  <a:srgbClr val="FFFF00"/>
                </a:solidFill>
                <a:latin typeface="Arial" panose="020B0604020202020204" pitchFamily="34" charset="0"/>
                <a:cs typeface="Arial" panose="020B0604020202020204" pitchFamily="34" charset="0"/>
              </a:rPr>
              <a:t> nguyên để  biểu thức A nhận giá trị nguyên.</a:t>
            </a:r>
          </a:p>
        </p:txBody>
      </p:sp>
      <p:sp>
        <p:nvSpPr>
          <p:cNvPr id="5" name="TextBox 4"/>
          <p:cNvSpPr txBox="1">
            <a:spLocks noChangeArrowheads="1"/>
          </p:cNvSpPr>
          <p:nvPr/>
        </p:nvSpPr>
        <p:spPr bwMode="auto">
          <a:xfrm>
            <a:off x="677056" y="3774695"/>
            <a:ext cx="206614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chemeClr val="bg1"/>
                </a:solidFill>
                <a:latin typeface="Arial" panose="020B0604020202020204" pitchFamily="34" charset="0"/>
                <a:cs typeface="Arial" panose="020B0604020202020204" pitchFamily="34" charset="0"/>
              </a:rPr>
              <a:t>Nhận xét: </a:t>
            </a:r>
          </a:p>
        </p:txBody>
      </p:sp>
      <mc:AlternateContent xmlns:mc="http://schemas.openxmlformats.org/markup-compatibility/2006" xmlns:a14="http://schemas.microsoft.com/office/drawing/2010/main">
        <mc:Choice Requires="a14">
          <p:sp>
            <p:nvSpPr>
              <p:cNvPr id="2" name="TextBox 1"/>
              <p:cNvSpPr txBox="1"/>
              <p:nvPr/>
            </p:nvSpPr>
            <p:spPr>
              <a:xfrm>
                <a:off x="1755843" y="4477466"/>
                <a:ext cx="5045650" cy="63248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2400" i="1" smtClean="0">
                              <a:solidFill>
                                <a:srgbClr val="FFFF00"/>
                              </a:solidFill>
                              <a:latin typeface="Cambria Math" panose="02040503050406030204" pitchFamily="18" charset="0"/>
                            </a:rPr>
                          </m:ctrlPr>
                        </m:fPr>
                        <m:num>
                          <m:r>
                            <m:rPr>
                              <m:sty m:val="p"/>
                            </m:rPr>
                            <a:rPr lang="en-SG" sz="2400" b="0" i="0" smtClean="0">
                              <a:solidFill>
                                <a:srgbClr val="FFFF00"/>
                              </a:solidFill>
                              <a:latin typeface="Cambria Math" panose="02040503050406030204" pitchFamily="18" charset="0"/>
                            </a:rPr>
                            <m:t>a</m:t>
                          </m:r>
                        </m:num>
                        <m:den>
                          <m:r>
                            <m:rPr>
                              <m:sty m:val="p"/>
                            </m:rPr>
                            <a:rPr lang="en-SG" sz="2400" b="0" i="0" smtClean="0">
                              <a:solidFill>
                                <a:srgbClr val="FFFF00"/>
                              </a:solidFill>
                              <a:latin typeface="Cambria Math" panose="02040503050406030204" pitchFamily="18" charset="0"/>
                            </a:rPr>
                            <m:t>b</m:t>
                          </m:r>
                        </m:den>
                      </m:f>
                      <m:r>
                        <a:rPr lang="en-SG" sz="2400" b="0" i="0" smtClean="0">
                          <a:solidFill>
                            <a:srgbClr val="FFFF00"/>
                          </a:solidFill>
                          <a:latin typeface="Cambria Math" panose="02040503050406030204" pitchFamily="18" charset="0"/>
                        </a:rPr>
                        <m:t>&lt;</m:t>
                      </m:r>
                      <m:r>
                        <a:rPr lang="en-SG" sz="2400" b="0" i="0" smtClean="0">
                          <a:solidFill>
                            <a:srgbClr val="FFFF00"/>
                          </a:solidFill>
                          <a:latin typeface="Cambria Math" panose="02040503050406030204" pitchFamily="18" charset="0"/>
                        </a:rPr>
                        <m:t>0</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khi</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v</m:t>
                      </m:r>
                      <m:r>
                        <a:rPr lang="en-SG" sz="2400" b="0" i="0" smtClean="0">
                          <a:solidFill>
                            <a:srgbClr val="FFFF00"/>
                          </a:solidFill>
                          <a:latin typeface="Cambria Math" panose="02040503050406030204" pitchFamily="18" charset="0"/>
                        </a:rPr>
                        <m:t>à </m:t>
                      </m:r>
                      <m:r>
                        <m:rPr>
                          <m:sty m:val="p"/>
                        </m:rPr>
                        <a:rPr lang="en-SG" sz="2400" b="0" i="0" smtClean="0">
                          <a:solidFill>
                            <a:srgbClr val="FFFF00"/>
                          </a:solidFill>
                          <a:latin typeface="Cambria Math" panose="02040503050406030204" pitchFamily="18" charset="0"/>
                        </a:rPr>
                        <m:t>ch</m:t>
                      </m:r>
                      <m:r>
                        <a:rPr lang="en-SG" sz="2400" b="0" i="0" smtClean="0">
                          <a:solidFill>
                            <a:srgbClr val="FFFF00"/>
                          </a:solidFill>
                          <a:latin typeface="Cambria Math" panose="02040503050406030204" pitchFamily="18" charset="0"/>
                        </a:rPr>
                        <m:t>ỉ </m:t>
                      </m:r>
                      <m:r>
                        <m:rPr>
                          <m:sty m:val="p"/>
                        </m:rPr>
                        <a:rPr lang="en-SG" sz="2400" b="0" i="0" smtClean="0">
                          <a:solidFill>
                            <a:srgbClr val="FFFF00"/>
                          </a:solidFill>
                          <a:latin typeface="Cambria Math" panose="02040503050406030204" pitchFamily="18" charset="0"/>
                        </a:rPr>
                        <m:t>khi</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a</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b</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tr</m:t>
                      </m:r>
                      <m:r>
                        <a:rPr lang="en-SG" sz="2400" b="0" i="0" smtClean="0">
                          <a:solidFill>
                            <a:srgbClr val="FFFF00"/>
                          </a:solidFill>
                          <a:latin typeface="Cambria Math" panose="02040503050406030204" pitchFamily="18" charset="0"/>
                        </a:rPr>
                        <m:t>á</m:t>
                      </m:r>
                      <m:r>
                        <m:rPr>
                          <m:sty m:val="p"/>
                        </m:rPr>
                        <a:rPr lang="en-SG" sz="2400" b="0" i="0" smtClean="0">
                          <a:solidFill>
                            <a:srgbClr val="FFFF00"/>
                          </a:solidFill>
                          <a:latin typeface="Cambria Math" panose="02040503050406030204" pitchFamily="18" charset="0"/>
                        </a:rPr>
                        <m:t>i</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d</m:t>
                      </m:r>
                      <m:r>
                        <a:rPr lang="en-SG" sz="2400" b="0" i="0" smtClean="0">
                          <a:solidFill>
                            <a:srgbClr val="FFFF00"/>
                          </a:solidFill>
                          <a:latin typeface="Cambria Math" panose="02040503050406030204" pitchFamily="18" charset="0"/>
                        </a:rPr>
                        <m:t>ấ</m:t>
                      </m:r>
                      <m:r>
                        <m:rPr>
                          <m:sty m:val="p"/>
                        </m:rPr>
                        <a:rPr lang="en-SG" sz="2400" b="0" i="0" smtClean="0">
                          <a:solidFill>
                            <a:srgbClr val="FFFF00"/>
                          </a:solidFill>
                          <a:latin typeface="Cambria Math" panose="02040503050406030204" pitchFamily="18" charset="0"/>
                        </a:rPr>
                        <m:t>u</m:t>
                      </m:r>
                    </m:oMath>
                  </m:oMathPara>
                </a14:m>
                <a:endParaRPr lang="en-US" sz="2400">
                  <a:solidFill>
                    <a:srgbClr val="FFFF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755843" y="4477466"/>
                <a:ext cx="5045650" cy="63248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755843" y="5268576"/>
                <a:ext cx="5045650" cy="63248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2400" i="1" smtClean="0">
                              <a:solidFill>
                                <a:srgbClr val="FFFF00"/>
                              </a:solidFill>
                              <a:latin typeface="Cambria Math" panose="02040503050406030204" pitchFamily="18" charset="0"/>
                            </a:rPr>
                          </m:ctrlPr>
                        </m:fPr>
                        <m:num>
                          <m:r>
                            <m:rPr>
                              <m:sty m:val="p"/>
                            </m:rPr>
                            <a:rPr lang="en-SG" sz="2400" b="0" i="0" smtClean="0">
                              <a:solidFill>
                                <a:srgbClr val="FFFF00"/>
                              </a:solidFill>
                              <a:latin typeface="Cambria Math" panose="02040503050406030204" pitchFamily="18" charset="0"/>
                            </a:rPr>
                            <m:t>a</m:t>
                          </m:r>
                        </m:num>
                        <m:den>
                          <m:r>
                            <m:rPr>
                              <m:sty m:val="p"/>
                            </m:rPr>
                            <a:rPr lang="en-SG" sz="2400" b="0" i="0" smtClean="0">
                              <a:solidFill>
                                <a:srgbClr val="FFFF00"/>
                              </a:solidFill>
                              <a:latin typeface="Cambria Math" panose="02040503050406030204" pitchFamily="18" charset="0"/>
                            </a:rPr>
                            <m:t>b</m:t>
                          </m:r>
                        </m:den>
                      </m:f>
                      <m:r>
                        <a:rPr lang="en-SG" sz="2400" b="0" i="0" smtClean="0">
                          <a:solidFill>
                            <a:srgbClr val="FFFF00"/>
                          </a:solidFill>
                          <a:latin typeface="Cambria Math" panose="02040503050406030204" pitchFamily="18" charset="0"/>
                        </a:rPr>
                        <m:t>&gt;</m:t>
                      </m:r>
                      <m:r>
                        <a:rPr lang="en-SG" sz="2400" b="0" i="0" smtClean="0">
                          <a:solidFill>
                            <a:srgbClr val="FFFF00"/>
                          </a:solidFill>
                          <a:latin typeface="Cambria Math" panose="02040503050406030204" pitchFamily="18" charset="0"/>
                        </a:rPr>
                        <m:t>0</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khi</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v</m:t>
                      </m:r>
                      <m:r>
                        <a:rPr lang="en-SG" sz="2400" b="0" i="0" smtClean="0">
                          <a:solidFill>
                            <a:srgbClr val="FFFF00"/>
                          </a:solidFill>
                          <a:latin typeface="Cambria Math" panose="02040503050406030204" pitchFamily="18" charset="0"/>
                        </a:rPr>
                        <m:t>à </m:t>
                      </m:r>
                      <m:r>
                        <m:rPr>
                          <m:sty m:val="p"/>
                        </m:rPr>
                        <a:rPr lang="en-SG" sz="2400" b="0" i="0" smtClean="0">
                          <a:solidFill>
                            <a:srgbClr val="FFFF00"/>
                          </a:solidFill>
                          <a:latin typeface="Cambria Math" panose="02040503050406030204" pitchFamily="18" charset="0"/>
                        </a:rPr>
                        <m:t>ch</m:t>
                      </m:r>
                      <m:r>
                        <a:rPr lang="en-SG" sz="2400" b="0" i="0" smtClean="0">
                          <a:solidFill>
                            <a:srgbClr val="FFFF00"/>
                          </a:solidFill>
                          <a:latin typeface="Cambria Math" panose="02040503050406030204" pitchFamily="18" charset="0"/>
                        </a:rPr>
                        <m:t>ỉ </m:t>
                      </m:r>
                      <m:r>
                        <m:rPr>
                          <m:sty m:val="p"/>
                        </m:rPr>
                        <a:rPr lang="en-SG" sz="2400" b="0" i="0" smtClean="0">
                          <a:solidFill>
                            <a:srgbClr val="FFFF00"/>
                          </a:solidFill>
                          <a:latin typeface="Cambria Math" panose="02040503050406030204" pitchFamily="18" charset="0"/>
                        </a:rPr>
                        <m:t>khi</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a</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b</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c</m:t>
                      </m:r>
                      <m:r>
                        <a:rPr lang="en-SG" sz="2400" b="0" i="0" smtClean="0">
                          <a:solidFill>
                            <a:srgbClr val="FFFF00"/>
                          </a:solidFill>
                          <a:latin typeface="Cambria Math" panose="02040503050406030204" pitchFamily="18" charset="0"/>
                        </a:rPr>
                        <m:t>ù</m:t>
                      </m:r>
                      <m:r>
                        <m:rPr>
                          <m:sty m:val="p"/>
                        </m:rPr>
                        <a:rPr lang="en-SG" sz="2400" b="0" i="0" smtClean="0">
                          <a:solidFill>
                            <a:srgbClr val="FFFF00"/>
                          </a:solidFill>
                          <a:latin typeface="Cambria Math" panose="02040503050406030204" pitchFamily="18" charset="0"/>
                        </a:rPr>
                        <m:t>ng</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d</m:t>
                      </m:r>
                      <m:r>
                        <a:rPr lang="en-SG" sz="2400" b="0" i="0" smtClean="0">
                          <a:solidFill>
                            <a:srgbClr val="FFFF00"/>
                          </a:solidFill>
                          <a:latin typeface="Cambria Math" panose="02040503050406030204" pitchFamily="18" charset="0"/>
                        </a:rPr>
                        <m:t>â</m:t>
                      </m:r>
                      <m:r>
                        <m:rPr>
                          <m:sty m:val="p"/>
                        </m:rPr>
                        <a:rPr lang="en-SG" sz="2400" b="0" i="0" smtClean="0">
                          <a:solidFill>
                            <a:srgbClr val="FFFF00"/>
                          </a:solidFill>
                          <a:latin typeface="Cambria Math" panose="02040503050406030204" pitchFamily="18" charset="0"/>
                        </a:rPr>
                        <m:t>u</m:t>
                      </m:r>
                    </m:oMath>
                  </m:oMathPara>
                </a14:m>
                <a:endParaRPr lang="en-US" sz="2400">
                  <a:solidFill>
                    <a:srgbClr val="FFFF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755843" y="5268576"/>
                <a:ext cx="5045650" cy="63248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801493" y="4477466"/>
                <a:ext cx="5045650" cy="63248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2400" i="1" smtClean="0">
                              <a:solidFill>
                                <a:srgbClr val="FFFF00"/>
                              </a:solidFill>
                              <a:latin typeface="Cambria Math" panose="02040503050406030204" pitchFamily="18" charset="0"/>
                            </a:rPr>
                          </m:ctrlPr>
                        </m:fPr>
                        <m:num>
                          <m:r>
                            <m:rPr>
                              <m:sty m:val="p"/>
                            </m:rPr>
                            <a:rPr lang="en-SG" sz="2400" b="0" i="0" smtClean="0">
                              <a:solidFill>
                                <a:srgbClr val="FFFF00"/>
                              </a:solidFill>
                              <a:latin typeface="Cambria Math" panose="02040503050406030204" pitchFamily="18" charset="0"/>
                            </a:rPr>
                            <m:t>a</m:t>
                          </m:r>
                        </m:num>
                        <m:den>
                          <m:r>
                            <m:rPr>
                              <m:sty m:val="p"/>
                            </m:rPr>
                            <a:rPr lang="en-SG" sz="2400" b="0" i="0" smtClean="0">
                              <a:solidFill>
                                <a:srgbClr val="FFFF00"/>
                              </a:solidFill>
                              <a:latin typeface="Cambria Math" panose="02040503050406030204" pitchFamily="18" charset="0"/>
                            </a:rPr>
                            <m:t>b</m:t>
                          </m:r>
                        </m:den>
                      </m:f>
                      <m:r>
                        <a:rPr lang="en-SG" sz="2400" b="0" i="0" smtClean="0">
                          <a:solidFill>
                            <a:srgbClr val="FFFF00"/>
                          </a:solidFill>
                          <a:latin typeface="Cambria Math" panose="02040503050406030204" pitchFamily="18" charset="0"/>
                        </a:rPr>
                        <m:t>=</m:t>
                      </m:r>
                      <m:r>
                        <a:rPr lang="en-SG" sz="2400" b="0" i="0" smtClean="0">
                          <a:solidFill>
                            <a:srgbClr val="FFFF00"/>
                          </a:solidFill>
                          <a:latin typeface="Cambria Math" panose="02040503050406030204" pitchFamily="18" charset="0"/>
                        </a:rPr>
                        <m:t>0</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khi</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v</m:t>
                      </m:r>
                      <m:r>
                        <a:rPr lang="en-SG" sz="2400" b="0" i="0" smtClean="0">
                          <a:solidFill>
                            <a:srgbClr val="FFFF00"/>
                          </a:solidFill>
                          <a:latin typeface="Cambria Math" panose="02040503050406030204" pitchFamily="18" charset="0"/>
                        </a:rPr>
                        <m:t>à </m:t>
                      </m:r>
                      <m:r>
                        <m:rPr>
                          <m:sty m:val="p"/>
                        </m:rPr>
                        <a:rPr lang="en-SG" sz="2400" b="0" i="0" smtClean="0">
                          <a:solidFill>
                            <a:srgbClr val="FFFF00"/>
                          </a:solidFill>
                          <a:latin typeface="Cambria Math" panose="02040503050406030204" pitchFamily="18" charset="0"/>
                        </a:rPr>
                        <m:t>ch</m:t>
                      </m:r>
                      <m:r>
                        <a:rPr lang="en-SG" sz="2400" b="0" i="0" smtClean="0">
                          <a:solidFill>
                            <a:srgbClr val="FFFF00"/>
                          </a:solidFill>
                          <a:latin typeface="Cambria Math" panose="02040503050406030204" pitchFamily="18" charset="0"/>
                        </a:rPr>
                        <m:t>ỉ </m:t>
                      </m:r>
                      <m:r>
                        <m:rPr>
                          <m:sty m:val="p"/>
                        </m:rPr>
                        <a:rPr lang="en-SG" sz="2400" b="0" i="0" smtClean="0">
                          <a:solidFill>
                            <a:srgbClr val="FFFF00"/>
                          </a:solidFill>
                          <a:latin typeface="Cambria Math" panose="02040503050406030204" pitchFamily="18" charset="0"/>
                        </a:rPr>
                        <m:t>khi</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a</m:t>
                      </m:r>
                      <m:r>
                        <a:rPr lang="en-SG" sz="2400" b="0" i="0" smtClean="0">
                          <a:solidFill>
                            <a:srgbClr val="FFFF00"/>
                          </a:solidFill>
                          <a:latin typeface="Cambria Math" panose="02040503050406030204" pitchFamily="18" charset="0"/>
                        </a:rPr>
                        <m:t>=</m:t>
                      </m:r>
                      <m:r>
                        <a:rPr lang="en-SG" sz="2400" b="0" i="0" smtClean="0">
                          <a:solidFill>
                            <a:srgbClr val="FFFF00"/>
                          </a:solidFill>
                          <a:latin typeface="Cambria Math" panose="02040503050406030204" pitchFamily="18" charset="0"/>
                        </a:rPr>
                        <m:t>0</m:t>
                      </m:r>
                    </m:oMath>
                  </m:oMathPara>
                </a14:m>
                <a:endParaRPr lang="en-US" sz="2400">
                  <a:solidFill>
                    <a:srgbClr val="FFFF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801493" y="4477466"/>
                <a:ext cx="5045650" cy="632481"/>
              </a:xfrm>
              <a:prstGeom prst="rect">
                <a:avLst/>
              </a:prstGeom>
              <a:blipFill rotWithShape="0">
                <a:blip r:embed="rId5"/>
                <a:stretch>
                  <a:fillRect l="-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11766" y="5241444"/>
                <a:ext cx="5045650" cy="63248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2400" i="1" smtClean="0">
                              <a:solidFill>
                                <a:srgbClr val="FFFF00"/>
                              </a:solidFill>
                              <a:latin typeface="Cambria Math" panose="02040503050406030204" pitchFamily="18" charset="0"/>
                            </a:rPr>
                          </m:ctrlPr>
                        </m:fPr>
                        <m:num>
                          <m:r>
                            <m:rPr>
                              <m:sty m:val="p"/>
                            </m:rPr>
                            <a:rPr lang="en-SG" sz="2400" b="0" i="0" smtClean="0">
                              <a:solidFill>
                                <a:srgbClr val="FFFF00"/>
                              </a:solidFill>
                              <a:latin typeface="Cambria Math" panose="02040503050406030204" pitchFamily="18" charset="0"/>
                            </a:rPr>
                            <m:t>a</m:t>
                          </m:r>
                        </m:num>
                        <m:den>
                          <m:r>
                            <m:rPr>
                              <m:sty m:val="p"/>
                            </m:rPr>
                            <a:rPr lang="en-SG" sz="2400" b="0" i="0" smtClean="0">
                              <a:solidFill>
                                <a:srgbClr val="FFFF00"/>
                              </a:solidFill>
                              <a:latin typeface="Cambria Math" panose="02040503050406030204" pitchFamily="18" charset="0"/>
                            </a:rPr>
                            <m:t>b</m:t>
                          </m:r>
                        </m:den>
                      </m:f>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l</m:t>
                      </m:r>
                      <m:r>
                        <a:rPr lang="en-SG" sz="2400" b="0" i="0" smtClean="0">
                          <a:solidFill>
                            <a:srgbClr val="FFFF00"/>
                          </a:solidFill>
                          <a:latin typeface="Cambria Math" panose="02040503050406030204" pitchFamily="18" charset="0"/>
                        </a:rPr>
                        <m:t>à </m:t>
                      </m:r>
                      <m:r>
                        <m:rPr>
                          <m:sty m:val="p"/>
                        </m:rPr>
                        <a:rPr lang="en-SG" sz="2400" b="0" i="0" smtClean="0">
                          <a:solidFill>
                            <a:srgbClr val="FFFF00"/>
                          </a:solidFill>
                          <a:latin typeface="Cambria Math" panose="02040503050406030204" pitchFamily="18" charset="0"/>
                        </a:rPr>
                        <m:t>s</m:t>
                      </m:r>
                      <m:r>
                        <a:rPr lang="en-SG" sz="2400" b="0" i="0" smtClean="0">
                          <a:solidFill>
                            <a:srgbClr val="FFFF00"/>
                          </a:solidFill>
                          <a:latin typeface="Cambria Math" panose="02040503050406030204" pitchFamily="18" charset="0"/>
                        </a:rPr>
                        <m:t>ố </m:t>
                      </m:r>
                      <m:r>
                        <m:rPr>
                          <m:sty m:val="p"/>
                        </m:rPr>
                        <a:rPr lang="en-SG" sz="2400" b="0" i="0" smtClean="0">
                          <a:solidFill>
                            <a:srgbClr val="FFFF00"/>
                          </a:solidFill>
                          <a:latin typeface="Cambria Math" panose="02040503050406030204" pitchFamily="18" charset="0"/>
                        </a:rPr>
                        <m:t>nguy</m:t>
                      </m:r>
                      <m:r>
                        <a:rPr lang="en-SG" sz="2400" b="0" i="0" smtClean="0">
                          <a:solidFill>
                            <a:srgbClr val="FFFF00"/>
                          </a:solidFill>
                          <a:latin typeface="Cambria Math" panose="02040503050406030204" pitchFamily="18" charset="0"/>
                        </a:rPr>
                        <m:t>ê</m:t>
                      </m:r>
                      <m:r>
                        <m:rPr>
                          <m:sty m:val="p"/>
                        </m:rPr>
                        <a:rPr lang="en-SG" sz="2400" b="0" i="0" smtClean="0">
                          <a:solidFill>
                            <a:srgbClr val="FFFF00"/>
                          </a:solidFill>
                          <a:latin typeface="Cambria Math" panose="02040503050406030204" pitchFamily="18" charset="0"/>
                        </a:rPr>
                        <m:t>n</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khi</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a</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chia</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h</m:t>
                      </m:r>
                      <m:r>
                        <a:rPr lang="en-SG" sz="2400" b="0" i="0" smtClean="0">
                          <a:solidFill>
                            <a:srgbClr val="FFFF00"/>
                          </a:solidFill>
                          <a:latin typeface="Cambria Math" panose="02040503050406030204" pitchFamily="18" charset="0"/>
                        </a:rPr>
                        <m:t>ế</m:t>
                      </m:r>
                      <m:r>
                        <m:rPr>
                          <m:sty m:val="p"/>
                        </m:rPr>
                        <a:rPr lang="en-SG" sz="2400" b="0" i="0" smtClean="0">
                          <a:solidFill>
                            <a:srgbClr val="FFFF00"/>
                          </a:solidFill>
                          <a:latin typeface="Cambria Math" panose="02040503050406030204" pitchFamily="18" charset="0"/>
                        </a:rPr>
                        <m:t>t</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cho</m:t>
                      </m:r>
                      <m:r>
                        <a:rPr lang="en-SG" sz="2400" b="0" i="0" smtClean="0">
                          <a:solidFill>
                            <a:srgbClr val="FFFF00"/>
                          </a:solidFill>
                          <a:latin typeface="Cambria Math" panose="02040503050406030204" pitchFamily="18" charset="0"/>
                        </a:rPr>
                        <m:t> </m:t>
                      </m:r>
                      <m:r>
                        <m:rPr>
                          <m:sty m:val="p"/>
                        </m:rPr>
                        <a:rPr lang="en-SG" sz="2400" b="0" i="0" smtClean="0">
                          <a:solidFill>
                            <a:srgbClr val="FFFF00"/>
                          </a:solidFill>
                          <a:latin typeface="Cambria Math" panose="02040503050406030204" pitchFamily="18" charset="0"/>
                        </a:rPr>
                        <m:t>b</m:t>
                      </m:r>
                    </m:oMath>
                  </m:oMathPara>
                </a14:m>
                <a:endParaRPr lang="en-US" sz="2400">
                  <a:solidFill>
                    <a:srgbClr val="FFFF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811766" y="5241444"/>
                <a:ext cx="5045650" cy="632481"/>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9984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18152" y="642738"/>
            <a:ext cx="4840160" cy="62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r>
              <a:rPr lang="en-SG" altLang="en-US" sz="2600" b="1" err="1" smtClean="0">
                <a:solidFill>
                  <a:srgbClr val="FFFF00"/>
                </a:solidFill>
                <a:latin typeface="Arial" pitchFamily="34" charset="0"/>
                <a:cs typeface="Arial" pitchFamily="34" charset="0"/>
              </a:rPr>
              <a:t>Bài</a:t>
            </a:r>
            <a:r>
              <a:rPr lang="en-SG" altLang="en-US" sz="2600" b="1" smtClean="0">
                <a:solidFill>
                  <a:srgbClr val="FFFF00"/>
                </a:solidFill>
                <a:latin typeface="Arial" pitchFamily="34" charset="0"/>
                <a:cs typeface="Arial" pitchFamily="34" charset="0"/>
              </a:rPr>
              <a:t> </a:t>
            </a:r>
            <a:r>
              <a:rPr lang="en-SG" altLang="en-US" sz="2600" b="1">
                <a:solidFill>
                  <a:srgbClr val="FFFF00"/>
                </a:solidFill>
                <a:latin typeface="Arial" pitchFamily="34" charset="0"/>
                <a:cs typeface="Arial" pitchFamily="34" charset="0"/>
              </a:rPr>
              <a:t>4</a:t>
            </a:r>
            <a:r>
              <a:rPr lang="en-SG" altLang="en-US" sz="2600" b="1" smtClean="0">
                <a:solidFill>
                  <a:srgbClr val="FFFF00"/>
                </a:solidFill>
                <a:latin typeface="Arial" pitchFamily="34" charset="0"/>
                <a:cs typeface="Arial" pitchFamily="34" charset="0"/>
              </a:rPr>
              <a:t>.</a:t>
            </a:r>
            <a:r>
              <a:rPr lang="en-SG" altLang="en-US" sz="2600" smtClean="0">
                <a:solidFill>
                  <a:srgbClr val="FFFF00"/>
                </a:solidFill>
                <a:latin typeface="Arial" pitchFamily="34" charset="0"/>
                <a:cs typeface="Arial" pitchFamily="34" charset="0"/>
              </a:rPr>
              <a:t> Cho A =           , tìm </a:t>
            </a:r>
            <a:r>
              <a:rPr lang="en-SG" altLang="en-US" sz="2600" i="1" smtClean="0">
                <a:solidFill>
                  <a:srgbClr val="FFFF00"/>
                </a:solidFill>
                <a:latin typeface="Times New Roman" panose="02020603050405020304" pitchFamily="18" charset="0"/>
                <a:cs typeface="Times New Roman" panose="02020603050405020304" pitchFamily="18" charset="0"/>
              </a:rPr>
              <a:t>x </a:t>
            </a:r>
            <a:r>
              <a:rPr lang="en-SG" altLang="en-US" sz="2600" smtClean="0">
                <a:solidFill>
                  <a:srgbClr val="FFFF00"/>
                </a:solidFill>
                <a:latin typeface="Arial" panose="020B0604020202020204" pitchFamily="34" charset="0"/>
                <a:cs typeface="Arial" panose="020B0604020202020204" pitchFamily="34" charset="0"/>
              </a:rPr>
              <a:t>để</a:t>
            </a:r>
            <a:r>
              <a:rPr lang="en-SG" altLang="en-US" sz="2600" i="1" smtClean="0">
                <a:solidFill>
                  <a:srgbClr val="FFFF00"/>
                </a:solidFill>
                <a:latin typeface="Times New Roman" panose="02020603050405020304" pitchFamily="18" charset="0"/>
                <a:cs typeface="Times New Roman" panose="02020603050405020304" pitchFamily="18" charset="0"/>
              </a:rPr>
              <a:t>  </a:t>
            </a:r>
            <a:endParaRPr lang="vi-VN" altLang="en-US" sz="2600" i="1">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3184986" y="610569"/>
                <a:ext cx="777713"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FF00"/>
                              </a:solidFill>
                              <a:latin typeface="Cambria Math" panose="02040503050406030204" pitchFamily="18" charset="0"/>
                            </a:rPr>
                          </m:ctrlPr>
                        </m:fPr>
                        <m:num>
                          <m:r>
                            <a:rPr lang="en-SG" sz="2400" b="0" i="1" smtClean="0">
                              <a:solidFill>
                                <a:srgbClr val="FFFF00"/>
                              </a:solidFill>
                              <a:latin typeface="Cambria Math" panose="02040503050406030204" pitchFamily="18" charset="0"/>
                            </a:rPr>
                            <m:t>𝑥</m:t>
                          </m:r>
                          <m:r>
                            <a:rPr lang="en-SG" sz="2400" b="0" i="1" smtClean="0">
                              <a:solidFill>
                                <a:srgbClr val="FFFF00"/>
                              </a:solidFill>
                              <a:latin typeface="Cambria Math" panose="02040503050406030204" pitchFamily="18" charset="0"/>
                            </a:rPr>
                            <m:t>−</m:t>
                          </m:r>
                          <m:r>
                            <a:rPr lang="en-SG" sz="2400" b="0" i="1" smtClean="0">
                              <a:solidFill>
                                <a:srgbClr val="FFFF00"/>
                              </a:solidFill>
                              <a:latin typeface="Cambria Math" panose="02040503050406030204" pitchFamily="18" charset="0"/>
                            </a:rPr>
                            <m:t>1</m:t>
                          </m:r>
                        </m:num>
                        <m:den>
                          <m:r>
                            <a:rPr lang="en-SG" sz="2400" b="0" i="1" smtClean="0">
                              <a:solidFill>
                                <a:srgbClr val="FFFF00"/>
                              </a:solidFill>
                              <a:latin typeface="Cambria Math" panose="02040503050406030204" pitchFamily="18" charset="0"/>
                            </a:rPr>
                            <m:t>−</m:t>
                          </m:r>
                          <m:r>
                            <a:rPr lang="en-SG" sz="2400" b="0" i="1" smtClean="0">
                              <a:solidFill>
                                <a:srgbClr val="FFFF00"/>
                              </a:solidFill>
                              <a:latin typeface="Cambria Math" panose="02040503050406030204" pitchFamily="18" charset="0"/>
                            </a:rPr>
                            <m:t>5</m:t>
                          </m:r>
                        </m:den>
                      </m:f>
                    </m:oMath>
                  </m:oMathPara>
                </a14:m>
                <a:endParaRPr lang="en-US" sz="2400" i="1">
                  <a:solidFill>
                    <a:srgbClr val="FFFF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184986" y="610569"/>
                <a:ext cx="777713" cy="693844"/>
              </a:xfrm>
              <a:prstGeom prst="rect">
                <a:avLst/>
              </a:prstGeom>
              <a:blipFill rotWithShape="0">
                <a:blip r:embed="rId2"/>
                <a:stretch>
                  <a:fillRect/>
                </a:stretch>
              </a:blipFill>
            </p:spPr>
            <p:txBody>
              <a:bodyPr/>
              <a:lstStyle/>
              <a:p>
                <a:r>
                  <a:rPr lang="en-US">
                    <a:noFill/>
                  </a:rPr>
                  <a:t> </a:t>
                </a:r>
              </a:p>
            </p:txBody>
          </p:sp>
        </mc:Fallback>
      </mc:AlternateContent>
      <p:sp>
        <p:nvSpPr>
          <p:cNvPr id="6" name="TextBox 5"/>
          <p:cNvSpPr txBox="1">
            <a:spLocks noChangeArrowheads="1"/>
          </p:cNvSpPr>
          <p:nvPr/>
        </p:nvSpPr>
        <p:spPr bwMode="auto">
          <a:xfrm>
            <a:off x="1766116" y="1926638"/>
            <a:ext cx="8692974" cy="61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marL="514350" indent="-514350" eaLnBrk="1" hangingPunct="1">
              <a:lnSpc>
                <a:spcPct val="150000"/>
              </a:lnSpc>
              <a:buAutoNum type="alphaLcPeriod"/>
            </a:pPr>
            <a:r>
              <a:rPr lang="en-SG" altLang="en-US" sz="2600" smtClean="0">
                <a:solidFill>
                  <a:srgbClr val="FFFFFF"/>
                </a:solidFill>
                <a:latin typeface="Arial" panose="020B0604020202020204" pitchFamily="34" charset="0"/>
                <a:cs typeface="Arial" pitchFamily="34" charset="0"/>
              </a:rPr>
              <a:t>A &gt; </a:t>
            </a:r>
            <a:r>
              <a:rPr lang="en-SG" altLang="en-US" sz="2600">
                <a:solidFill>
                  <a:srgbClr val="FFFFFF"/>
                </a:solidFill>
                <a:latin typeface="Arial" panose="020B0604020202020204" pitchFamily="34" charset="0"/>
                <a:cs typeface="Arial" pitchFamily="34" charset="0"/>
              </a:rPr>
              <a:t>0	</a:t>
            </a:r>
            <a:r>
              <a:rPr lang="en-SG" altLang="en-US" sz="2600" smtClean="0">
                <a:solidFill>
                  <a:srgbClr val="FFFFFF"/>
                </a:solidFill>
                <a:latin typeface="Arial" panose="020B0604020202020204" pitchFamily="34" charset="0"/>
                <a:cs typeface="Arial" pitchFamily="34" charset="0"/>
              </a:rPr>
              <a:t>	</a:t>
            </a:r>
          </a:p>
        </p:txBody>
      </p:sp>
      <p:sp>
        <p:nvSpPr>
          <p:cNvPr id="7" name="TextBox 6"/>
          <p:cNvSpPr txBox="1">
            <a:spLocks noChangeArrowheads="1"/>
          </p:cNvSpPr>
          <p:nvPr/>
        </p:nvSpPr>
        <p:spPr bwMode="auto">
          <a:xfrm>
            <a:off x="1108570" y="1321954"/>
            <a:ext cx="8692974" cy="61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00"/>
                </a:solidFill>
                <a:latin typeface="Arial" panose="020B0604020202020204" pitchFamily="34" charset="0"/>
                <a:cs typeface="Arial" panose="020B0604020202020204" pitchFamily="34" charset="0"/>
              </a:rPr>
              <a:t>Giải :</a:t>
            </a:r>
            <a:r>
              <a:rPr lang="en-SG" altLang="en-US" sz="2600">
                <a:solidFill>
                  <a:srgbClr val="FFFF00"/>
                </a:solidFill>
                <a:latin typeface="Arial" panose="020B0604020202020204" pitchFamily="34" charset="0"/>
                <a:cs typeface="Arial" panose="020B0604020202020204" pitchFamily="34" charset="0"/>
              </a:rPr>
              <a:t>	</a:t>
            </a:r>
            <a:r>
              <a:rPr lang="en-SG" altLang="en-US" sz="2600" smtClean="0">
                <a:solidFill>
                  <a:srgbClr val="FFFF00"/>
                </a:solidFill>
                <a:latin typeface="Arial" panose="020B0604020202020204" pitchFamily="34" charset="0"/>
                <a:cs typeface="Arial" pitchFamily="34" charset="0"/>
              </a:rPr>
              <a:t>	</a:t>
            </a:r>
          </a:p>
        </p:txBody>
      </p:sp>
      <p:sp>
        <p:nvSpPr>
          <p:cNvPr id="8" name="TextBox 7"/>
          <p:cNvSpPr txBox="1">
            <a:spLocks noChangeArrowheads="1"/>
          </p:cNvSpPr>
          <p:nvPr/>
        </p:nvSpPr>
        <p:spPr bwMode="auto">
          <a:xfrm>
            <a:off x="1766116" y="2545012"/>
            <a:ext cx="202504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400" smtClean="0">
                <a:solidFill>
                  <a:srgbClr val="FFFFFF"/>
                </a:solidFill>
                <a:latin typeface="Arial" panose="020B0604020202020204" pitchFamily="34" charset="0"/>
                <a:cs typeface="Arial" panose="020B0604020202020204" pitchFamily="34" charset="0"/>
              </a:rPr>
              <a:t>Vì – 5 &lt; 0	</a:t>
            </a:r>
          </a:p>
        </p:txBody>
      </p:sp>
      <p:sp>
        <p:nvSpPr>
          <p:cNvPr id="9" name="TextBox 8"/>
          <p:cNvSpPr txBox="1">
            <a:spLocks noChangeArrowheads="1"/>
          </p:cNvSpPr>
          <p:nvPr/>
        </p:nvSpPr>
        <p:spPr bwMode="auto">
          <a:xfrm>
            <a:off x="1766116" y="3151187"/>
            <a:ext cx="2025048" cy="61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FF"/>
                </a:solidFill>
                <a:latin typeface="Arial" panose="020B0604020202020204" pitchFamily="34" charset="0"/>
                <a:cs typeface="Arial" pitchFamily="34" charset="0"/>
              </a:rPr>
              <a:t>Để 	</a:t>
            </a:r>
          </a:p>
        </p:txBody>
      </p:sp>
      <mc:AlternateContent xmlns:mc="http://schemas.openxmlformats.org/markup-compatibility/2006" xmlns:a14="http://schemas.microsoft.com/office/drawing/2010/main">
        <mc:Choice Requires="a14">
          <p:sp>
            <p:nvSpPr>
              <p:cNvPr id="10" name="TextBox 9"/>
              <p:cNvSpPr txBox="1"/>
              <p:nvPr/>
            </p:nvSpPr>
            <p:spPr>
              <a:xfrm>
                <a:off x="2496617" y="3144991"/>
                <a:ext cx="1349408"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5</m:t>
                          </m:r>
                        </m:den>
                      </m:f>
                      <m:r>
                        <a:rPr lang="en-SG" sz="2400" b="0" i="1" smtClean="0">
                          <a:solidFill>
                            <a:srgbClr val="FFFFFF"/>
                          </a:solidFill>
                          <a:latin typeface="Cambria Math" panose="02040503050406030204" pitchFamily="18" charset="0"/>
                        </a:rPr>
                        <m:t>&gt;</m:t>
                      </m:r>
                      <m:r>
                        <a:rPr lang="en-SG" sz="2400" b="0" i="1" smtClean="0">
                          <a:solidFill>
                            <a:srgbClr val="FFFFFF"/>
                          </a:solidFill>
                          <a:latin typeface="Cambria Math" panose="02040503050406030204" pitchFamily="18" charset="0"/>
                        </a:rPr>
                        <m:t>0</m:t>
                      </m:r>
                    </m:oMath>
                  </m:oMathPara>
                </a14:m>
                <a:endParaRPr lang="en-US" sz="2400" i="1">
                  <a:solidFill>
                    <a:srgbClr val="FFFFFF"/>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496617" y="3144991"/>
                <a:ext cx="1349408" cy="693844"/>
              </a:xfrm>
              <a:prstGeom prst="rect">
                <a:avLst/>
              </a:prstGeom>
              <a:blipFill rotWithShape="0">
                <a:blip r:embed="rId3"/>
                <a:stretch>
                  <a:fillRect/>
                </a:stretch>
              </a:blipFill>
            </p:spPr>
            <p:txBody>
              <a:bodyPr/>
              <a:lstStyle/>
              <a:p>
                <a:r>
                  <a:rPr lang="en-US">
                    <a:noFill/>
                  </a:rPr>
                  <a:t> </a:t>
                </a:r>
              </a:p>
            </p:txBody>
          </p:sp>
        </mc:Fallback>
      </mc:AlternateContent>
      <p:sp>
        <p:nvSpPr>
          <p:cNvPr id="11" name="TextBox 10"/>
          <p:cNvSpPr txBox="1">
            <a:spLocks noChangeArrowheads="1"/>
          </p:cNvSpPr>
          <p:nvPr/>
        </p:nvSpPr>
        <p:spPr bwMode="auto">
          <a:xfrm>
            <a:off x="3876846" y="3180956"/>
            <a:ext cx="38493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FF"/>
                </a:solidFill>
                <a:latin typeface="Arial" panose="020B0604020202020204" pitchFamily="34" charset="0"/>
                <a:cs typeface="Arial" pitchFamily="34" charset="0"/>
              </a:rPr>
              <a:t>Khi và chỉ khi  </a:t>
            </a:r>
            <a:r>
              <a:rPr lang="en-SG" altLang="en-US" sz="2600" i="1" smtClean="0">
                <a:solidFill>
                  <a:srgbClr val="FFFFFF"/>
                </a:solidFill>
                <a:latin typeface="Times New Roman" panose="02020603050405020304" pitchFamily="18" charset="0"/>
                <a:cs typeface="Times New Roman" panose="02020603050405020304" pitchFamily="18" charset="0"/>
              </a:rPr>
              <a:t>x</a:t>
            </a:r>
            <a:r>
              <a:rPr lang="en-SG" altLang="en-US" sz="2600" smtClean="0">
                <a:solidFill>
                  <a:srgbClr val="FFFFFF"/>
                </a:solidFill>
                <a:latin typeface="Arial" panose="020B0604020202020204" pitchFamily="34" charset="0"/>
                <a:cs typeface="Arial" pitchFamily="34" charset="0"/>
              </a:rPr>
              <a:t> -1 &lt; 0 	</a:t>
            </a:r>
          </a:p>
        </p:txBody>
      </p:sp>
      <p:sp>
        <p:nvSpPr>
          <p:cNvPr id="12" name="TextBox 11"/>
          <p:cNvSpPr txBox="1">
            <a:spLocks noChangeArrowheads="1"/>
          </p:cNvSpPr>
          <p:nvPr/>
        </p:nvSpPr>
        <p:spPr bwMode="auto">
          <a:xfrm>
            <a:off x="7277593" y="3183934"/>
            <a:ext cx="38493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FF"/>
                </a:solidFill>
                <a:latin typeface="Arial" panose="020B0604020202020204" pitchFamily="34" charset="0"/>
                <a:cs typeface="Arial" pitchFamily="34" charset="0"/>
              </a:rPr>
              <a:t> hay </a:t>
            </a:r>
            <a:r>
              <a:rPr lang="en-SG" altLang="en-US" sz="2600" i="1" smtClean="0">
                <a:solidFill>
                  <a:srgbClr val="FFFFFF"/>
                </a:solidFill>
                <a:latin typeface="Times New Roman" panose="02020603050405020304" pitchFamily="18" charset="0"/>
                <a:cs typeface="Times New Roman" panose="02020603050405020304" pitchFamily="18" charset="0"/>
              </a:rPr>
              <a:t>x</a:t>
            </a:r>
            <a:r>
              <a:rPr lang="en-SG" altLang="en-US" sz="2600" smtClean="0">
                <a:solidFill>
                  <a:srgbClr val="FFFFFF"/>
                </a:solidFill>
                <a:latin typeface="Arial" panose="020B0604020202020204" pitchFamily="34" charset="0"/>
                <a:cs typeface="Arial" pitchFamily="34" charset="0"/>
              </a:rPr>
              <a:t> &lt; 1</a:t>
            </a:r>
          </a:p>
        </p:txBody>
      </p:sp>
      <p:sp>
        <p:nvSpPr>
          <p:cNvPr id="13" name="TextBox 12"/>
          <p:cNvSpPr txBox="1">
            <a:spLocks noChangeArrowheads="1"/>
          </p:cNvSpPr>
          <p:nvPr/>
        </p:nvSpPr>
        <p:spPr bwMode="auto">
          <a:xfrm>
            <a:off x="1766116" y="4128530"/>
            <a:ext cx="38493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00"/>
                </a:solidFill>
                <a:latin typeface="Arial" panose="020B0604020202020204" pitchFamily="34" charset="0"/>
                <a:cs typeface="Arial" pitchFamily="34" charset="0"/>
              </a:rPr>
              <a:t>Vậy </a:t>
            </a:r>
            <a:r>
              <a:rPr lang="en-SG" altLang="en-US" sz="2600" i="1" smtClean="0">
                <a:solidFill>
                  <a:srgbClr val="FFFF00"/>
                </a:solidFill>
                <a:latin typeface="Times New Roman" panose="02020603050405020304" pitchFamily="18" charset="0"/>
                <a:cs typeface="Times New Roman" panose="02020603050405020304" pitchFamily="18" charset="0"/>
              </a:rPr>
              <a:t>x</a:t>
            </a:r>
            <a:r>
              <a:rPr lang="en-SG" altLang="en-US" sz="2600" smtClean="0">
                <a:solidFill>
                  <a:srgbClr val="FFFF00"/>
                </a:solidFill>
                <a:latin typeface="Arial" panose="020B0604020202020204" pitchFamily="34" charset="0"/>
                <a:cs typeface="Arial" pitchFamily="34" charset="0"/>
              </a:rPr>
              <a:t> &lt; 1 thì A &gt; 0	</a:t>
            </a:r>
          </a:p>
        </p:txBody>
      </p:sp>
    </p:spTree>
    <p:extLst>
      <p:ext uri="{BB962C8B-B14F-4D97-AF65-F5344CB8AC3E}">
        <p14:creationId xmlns:p14="http://schemas.microsoft.com/office/powerpoint/2010/main" val="10079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18152" y="642738"/>
            <a:ext cx="4840160" cy="62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r>
              <a:rPr lang="en-SG" altLang="en-US" sz="2600" b="1" err="1" smtClean="0">
                <a:solidFill>
                  <a:srgbClr val="FFFF00"/>
                </a:solidFill>
                <a:latin typeface="Arial" pitchFamily="34" charset="0"/>
                <a:cs typeface="Arial" pitchFamily="34" charset="0"/>
              </a:rPr>
              <a:t>Bài</a:t>
            </a:r>
            <a:r>
              <a:rPr lang="en-SG" altLang="en-US" sz="2600" b="1" smtClean="0">
                <a:solidFill>
                  <a:srgbClr val="FFFF00"/>
                </a:solidFill>
                <a:latin typeface="Arial" pitchFamily="34" charset="0"/>
                <a:cs typeface="Arial" pitchFamily="34" charset="0"/>
              </a:rPr>
              <a:t> </a:t>
            </a:r>
            <a:r>
              <a:rPr lang="en-SG" altLang="en-US" sz="2600" b="1">
                <a:solidFill>
                  <a:srgbClr val="FFFF00"/>
                </a:solidFill>
                <a:latin typeface="Arial" pitchFamily="34" charset="0"/>
                <a:cs typeface="Arial" pitchFamily="34" charset="0"/>
              </a:rPr>
              <a:t>4</a:t>
            </a:r>
            <a:r>
              <a:rPr lang="en-SG" altLang="en-US" sz="2600" b="1" smtClean="0">
                <a:solidFill>
                  <a:srgbClr val="FFFF00"/>
                </a:solidFill>
                <a:latin typeface="Arial" pitchFamily="34" charset="0"/>
                <a:cs typeface="Arial" pitchFamily="34" charset="0"/>
              </a:rPr>
              <a:t>.</a:t>
            </a:r>
            <a:r>
              <a:rPr lang="en-SG" altLang="en-US" sz="2600" smtClean="0">
                <a:solidFill>
                  <a:srgbClr val="FFFF00"/>
                </a:solidFill>
                <a:latin typeface="Arial" pitchFamily="34" charset="0"/>
                <a:cs typeface="Arial" pitchFamily="34" charset="0"/>
              </a:rPr>
              <a:t> Cho A =           , tìm </a:t>
            </a:r>
            <a:r>
              <a:rPr lang="en-SG" altLang="en-US" sz="2600" i="1" smtClean="0">
                <a:solidFill>
                  <a:srgbClr val="FFFF00"/>
                </a:solidFill>
                <a:latin typeface="Times New Roman" panose="02020603050405020304" pitchFamily="18" charset="0"/>
                <a:cs typeface="Times New Roman" panose="02020603050405020304" pitchFamily="18" charset="0"/>
              </a:rPr>
              <a:t>x </a:t>
            </a:r>
            <a:r>
              <a:rPr lang="en-SG" altLang="en-US" sz="2600" smtClean="0">
                <a:solidFill>
                  <a:srgbClr val="FFFF00"/>
                </a:solidFill>
                <a:latin typeface="Arial" panose="020B0604020202020204" pitchFamily="34" charset="0"/>
                <a:cs typeface="Arial" panose="020B0604020202020204" pitchFamily="34" charset="0"/>
              </a:rPr>
              <a:t>để</a:t>
            </a:r>
            <a:r>
              <a:rPr lang="en-SG" altLang="en-US" sz="2600" i="1" smtClean="0">
                <a:solidFill>
                  <a:srgbClr val="FFFF00"/>
                </a:solidFill>
                <a:latin typeface="Times New Roman" panose="02020603050405020304" pitchFamily="18" charset="0"/>
                <a:cs typeface="Times New Roman" panose="02020603050405020304" pitchFamily="18" charset="0"/>
              </a:rPr>
              <a:t>  </a:t>
            </a:r>
            <a:endParaRPr lang="vi-VN" altLang="en-US" sz="2600" i="1">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3184986" y="610569"/>
                <a:ext cx="777713"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FF00"/>
                              </a:solidFill>
                              <a:latin typeface="Cambria Math" panose="02040503050406030204" pitchFamily="18" charset="0"/>
                            </a:rPr>
                          </m:ctrlPr>
                        </m:fPr>
                        <m:num>
                          <m:r>
                            <a:rPr lang="en-SG" sz="2400" b="0" i="1" smtClean="0">
                              <a:solidFill>
                                <a:srgbClr val="FFFF00"/>
                              </a:solidFill>
                              <a:latin typeface="Cambria Math" panose="02040503050406030204" pitchFamily="18" charset="0"/>
                            </a:rPr>
                            <m:t>𝑥</m:t>
                          </m:r>
                          <m:r>
                            <a:rPr lang="en-SG" sz="2400" b="0" i="1" smtClean="0">
                              <a:solidFill>
                                <a:srgbClr val="FFFF00"/>
                              </a:solidFill>
                              <a:latin typeface="Cambria Math" panose="02040503050406030204" pitchFamily="18" charset="0"/>
                            </a:rPr>
                            <m:t>−</m:t>
                          </m:r>
                          <m:r>
                            <a:rPr lang="en-SG" sz="2400" b="0" i="1" smtClean="0">
                              <a:solidFill>
                                <a:srgbClr val="FFFF00"/>
                              </a:solidFill>
                              <a:latin typeface="Cambria Math" panose="02040503050406030204" pitchFamily="18" charset="0"/>
                            </a:rPr>
                            <m:t>1</m:t>
                          </m:r>
                        </m:num>
                        <m:den>
                          <m:r>
                            <a:rPr lang="en-SG" sz="2400" b="0" i="1" smtClean="0">
                              <a:solidFill>
                                <a:srgbClr val="FFFF00"/>
                              </a:solidFill>
                              <a:latin typeface="Cambria Math" panose="02040503050406030204" pitchFamily="18" charset="0"/>
                            </a:rPr>
                            <m:t>−</m:t>
                          </m:r>
                          <m:r>
                            <a:rPr lang="en-SG" sz="2400" b="0" i="1" smtClean="0">
                              <a:solidFill>
                                <a:srgbClr val="FFFF00"/>
                              </a:solidFill>
                              <a:latin typeface="Cambria Math" panose="02040503050406030204" pitchFamily="18" charset="0"/>
                            </a:rPr>
                            <m:t>5</m:t>
                          </m:r>
                        </m:den>
                      </m:f>
                    </m:oMath>
                  </m:oMathPara>
                </a14:m>
                <a:endParaRPr lang="en-US" sz="2400" i="1">
                  <a:solidFill>
                    <a:srgbClr val="FFFF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184986" y="610569"/>
                <a:ext cx="777713" cy="693844"/>
              </a:xfrm>
              <a:prstGeom prst="rect">
                <a:avLst/>
              </a:prstGeom>
              <a:blipFill rotWithShape="0">
                <a:blip r:embed="rId2"/>
                <a:stretch>
                  <a:fillRect/>
                </a:stretch>
              </a:blipFill>
            </p:spPr>
            <p:txBody>
              <a:bodyPr/>
              <a:lstStyle/>
              <a:p>
                <a:r>
                  <a:rPr lang="en-US">
                    <a:noFill/>
                  </a:rPr>
                  <a:t> </a:t>
                </a:r>
              </a:p>
            </p:txBody>
          </p:sp>
        </mc:Fallback>
      </mc:AlternateContent>
      <p:sp>
        <p:nvSpPr>
          <p:cNvPr id="6" name="TextBox 5"/>
          <p:cNvSpPr txBox="1">
            <a:spLocks noChangeArrowheads="1"/>
          </p:cNvSpPr>
          <p:nvPr/>
        </p:nvSpPr>
        <p:spPr bwMode="auto">
          <a:xfrm>
            <a:off x="1766116" y="1926638"/>
            <a:ext cx="8692974" cy="61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FF"/>
                </a:solidFill>
                <a:latin typeface="Arial" panose="020B0604020202020204" pitchFamily="34" charset="0"/>
                <a:cs typeface="Arial" pitchFamily="34" charset="0"/>
              </a:rPr>
              <a:t>b. A &lt; </a:t>
            </a:r>
            <a:r>
              <a:rPr lang="en-SG" altLang="en-US" sz="2600">
                <a:solidFill>
                  <a:srgbClr val="FFFFFF"/>
                </a:solidFill>
                <a:latin typeface="Arial" panose="020B0604020202020204" pitchFamily="34" charset="0"/>
                <a:cs typeface="Arial" pitchFamily="34" charset="0"/>
              </a:rPr>
              <a:t>0	</a:t>
            </a:r>
            <a:r>
              <a:rPr lang="en-SG" altLang="en-US" sz="2600" smtClean="0">
                <a:solidFill>
                  <a:srgbClr val="FFFFFF"/>
                </a:solidFill>
                <a:latin typeface="Arial" panose="020B0604020202020204" pitchFamily="34" charset="0"/>
                <a:cs typeface="Arial" pitchFamily="34" charset="0"/>
              </a:rPr>
              <a:t>	</a:t>
            </a:r>
          </a:p>
        </p:txBody>
      </p:sp>
      <p:sp>
        <p:nvSpPr>
          <p:cNvPr id="7" name="TextBox 6"/>
          <p:cNvSpPr txBox="1">
            <a:spLocks noChangeArrowheads="1"/>
          </p:cNvSpPr>
          <p:nvPr/>
        </p:nvSpPr>
        <p:spPr bwMode="auto">
          <a:xfrm>
            <a:off x="1108570" y="1321954"/>
            <a:ext cx="8692974" cy="61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00"/>
                </a:solidFill>
                <a:latin typeface="Arial" panose="020B0604020202020204" pitchFamily="34" charset="0"/>
                <a:cs typeface="Arial" panose="020B0604020202020204" pitchFamily="34" charset="0"/>
              </a:rPr>
              <a:t>Giải :</a:t>
            </a:r>
            <a:r>
              <a:rPr lang="en-SG" altLang="en-US" sz="2600">
                <a:solidFill>
                  <a:srgbClr val="FFFF00"/>
                </a:solidFill>
                <a:latin typeface="Arial" panose="020B0604020202020204" pitchFamily="34" charset="0"/>
                <a:cs typeface="Arial" panose="020B0604020202020204" pitchFamily="34" charset="0"/>
              </a:rPr>
              <a:t>	</a:t>
            </a:r>
            <a:r>
              <a:rPr lang="en-SG" altLang="en-US" sz="2600" smtClean="0">
                <a:solidFill>
                  <a:srgbClr val="FFFF00"/>
                </a:solidFill>
                <a:latin typeface="Arial" panose="020B0604020202020204" pitchFamily="34" charset="0"/>
                <a:cs typeface="Arial" pitchFamily="34" charset="0"/>
              </a:rPr>
              <a:t>	</a:t>
            </a:r>
          </a:p>
        </p:txBody>
      </p:sp>
      <p:sp>
        <p:nvSpPr>
          <p:cNvPr id="9" name="TextBox 8"/>
          <p:cNvSpPr txBox="1">
            <a:spLocks noChangeArrowheads="1"/>
          </p:cNvSpPr>
          <p:nvPr/>
        </p:nvSpPr>
        <p:spPr bwMode="auto">
          <a:xfrm>
            <a:off x="1766116" y="2514192"/>
            <a:ext cx="2025048" cy="61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FF"/>
                </a:solidFill>
                <a:latin typeface="Arial" panose="020B0604020202020204" pitchFamily="34" charset="0"/>
                <a:cs typeface="Arial" panose="020B0604020202020204" pitchFamily="34" charset="0"/>
              </a:rPr>
              <a:t>Vì – 5 &lt; 0	</a:t>
            </a:r>
          </a:p>
        </p:txBody>
      </p:sp>
      <p:sp>
        <p:nvSpPr>
          <p:cNvPr id="10" name="TextBox 9"/>
          <p:cNvSpPr txBox="1">
            <a:spLocks noChangeArrowheads="1"/>
          </p:cNvSpPr>
          <p:nvPr/>
        </p:nvSpPr>
        <p:spPr bwMode="auto">
          <a:xfrm>
            <a:off x="1766116" y="3120367"/>
            <a:ext cx="2025048" cy="61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FF"/>
                </a:solidFill>
                <a:latin typeface="Arial" panose="020B0604020202020204" pitchFamily="34" charset="0"/>
                <a:cs typeface="Arial" pitchFamily="34" charset="0"/>
              </a:rPr>
              <a:t>Để 	</a:t>
            </a:r>
          </a:p>
        </p:txBody>
      </p:sp>
      <mc:AlternateContent xmlns:mc="http://schemas.openxmlformats.org/markup-compatibility/2006" xmlns:a14="http://schemas.microsoft.com/office/drawing/2010/main">
        <mc:Choice Requires="a14">
          <p:sp>
            <p:nvSpPr>
              <p:cNvPr id="11" name="TextBox 10"/>
              <p:cNvSpPr txBox="1"/>
              <p:nvPr/>
            </p:nvSpPr>
            <p:spPr>
              <a:xfrm>
                <a:off x="2496617" y="3114171"/>
                <a:ext cx="1349408"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5</m:t>
                          </m:r>
                        </m:den>
                      </m:f>
                      <m:r>
                        <a:rPr lang="en-SG" sz="2400" b="0" i="1" smtClean="0">
                          <a:solidFill>
                            <a:srgbClr val="FFFFFF"/>
                          </a:solidFill>
                          <a:latin typeface="Cambria Math" panose="02040503050406030204" pitchFamily="18" charset="0"/>
                        </a:rPr>
                        <m:t>&lt;</m:t>
                      </m:r>
                      <m:r>
                        <a:rPr lang="en-SG" sz="2400" b="0" i="1" smtClean="0">
                          <a:solidFill>
                            <a:srgbClr val="FFFFFF"/>
                          </a:solidFill>
                          <a:latin typeface="Cambria Math" panose="02040503050406030204" pitchFamily="18" charset="0"/>
                        </a:rPr>
                        <m:t>0</m:t>
                      </m:r>
                    </m:oMath>
                  </m:oMathPara>
                </a14:m>
                <a:endParaRPr lang="en-US" sz="2400" i="1">
                  <a:solidFill>
                    <a:srgbClr val="FFFFFF"/>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496617" y="3114171"/>
                <a:ext cx="1349408" cy="693844"/>
              </a:xfrm>
              <a:prstGeom prst="rect">
                <a:avLst/>
              </a:prstGeom>
              <a:blipFill rotWithShape="0">
                <a:blip r:embed="rId3"/>
                <a:stretch>
                  <a:fillRect/>
                </a:stretch>
              </a:blipFill>
            </p:spPr>
            <p:txBody>
              <a:bodyPr/>
              <a:lstStyle/>
              <a:p>
                <a:r>
                  <a:rPr lang="en-US">
                    <a:noFill/>
                  </a:rPr>
                  <a:t> </a:t>
                </a:r>
              </a:p>
            </p:txBody>
          </p:sp>
        </mc:Fallback>
      </mc:AlternateContent>
      <p:sp>
        <p:nvSpPr>
          <p:cNvPr id="12" name="TextBox 11"/>
          <p:cNvSpPr txBox="1">
            <a:spLocks noChangeArrowheads="1"/>
          </p:cNvSpPr>
          <p:nvPr/>
        </p:nvSpPr>
        <p:spPr bwMode="auto">
          <a:xfrm>
            <a:off x="3876846" y="3150136"/>
            <a:ext cx="38493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a:solidFill>
                  <a:srgbClr val="FFFFFF"/>
                </a:solidFill>
                <a:latin typeface="Arial" panose="020B0604020202020204" pitchFamily="34" charset="0"/>
                <a:cs typeface="Arial" pitchFamily="34" charset="0"/>
              </a:rPr>
              <a:t>k</a:t>
            </a:r>
            <a:r>
              <a:rPr lang="en-SG" altLang="en-US" sz="2600" smtClean="0">
                <a:solidFill>
                  <a:srgbClr val="FFFFFF"/>
                </a:solidFill>
                <a:latin typeface="Arial" panose="020B0604020202020204" pitchFamily="34" charset="0"/>
                <a:cs typeface="Arial" pitchFamily="34" charset="0"/>
              </a:rPr>
              <a:t>hi và chỉ khi  </a:t>
            </a:r>
            <a:r>
              <a:rPr lang="en-SG" altLang="en-US" sz="2600" i="1" smtClean="0">
                <a:solidFill>
                  <a:srgbClr val="FFFFFF"/>
                </a:solidFill>
                <a:latin typeface="Times New Roman" panose="02020603050405020304" pitchFamily="18" charset="0"/>
                <a:cs typeface="Times New Roman" panose="02020603050405020304" pitchFamily="18" charset="0"/>
              </a:rPr>
              <a:t>x</a:t>
            </a:r>
            <a:r>
              <a:rPr lang="en-SG" altLang="en-US" sz="2600" smtClean="0">
                <a:solidFill>
                  <a:srgbClr val="FFFFFF"/>
                </a:solidFill>
                <a:latin typeface="Arial" panose="020B0604020202020204" pitchFamily="34" charset="0"/>
                <a:cs typeface="Arial" pitchFamily="34" charset="0"/>
              </a:rPr>
              <a:t> -1 &gt; 0 	</a:t>
            </a:r>
          </a:p>
        </p:txBody>
      </p:sp>
      <p:sp>
        <p:nvSpPr>
          <p:cNvPr id="13" name="TextBox 12"/>
          <p:cNvSpPr txBox="1">
            <a:spLocks noChangeArrowheads="1"/>
          </p:cNvSpPr>
          <p:nvPr/>
        </p:nvSpPr>
        <p:spPr bwMode="auto">
          <a:xfrm>
            <a:off x="7257045" y="3132566"/>
            <a:ext cx="38493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FF"/>
                </a:solidFill>
                <a:latin typeface="Arial" panose="020B0604020202020204" pitchFamily="34" charset="0"/>
                <a:cs typeface="Arial" pitchFamily="34" charset="0"/>
              </a:rPr>
              <a:t> hay </a:t>
            </a:r>
            <a:r>
              <a:rPr lang="en-SG" altLang="en-US" sz="2600" i="1" smtClean="0">
                <a:solidFill>
                  <a:srgbClr val="FFFFFF"/>
                </a:solidFill>
                <a:latin typeface="Times New Roman" panose="02020603050405020304" pitchFamily="18" charset="0"/>
                <a:cs typeface="Times New Roman" panose="02020603050405020304" pitchFamily="18" charset="0"/>
              </a:rPr>
              <a:t>x</a:t>
            </a:r>
            <a:r>
              <a:rPr lang="en-SG" altLang="en-US" sz="2600" smtClean="0">
                <a:solidFill>
                  <a:srgbClr val="FFFFFF"/>
                </a:solidFill>
                <a:latin typeface="Arial" panose="020B0604020202020204" pitchFamily="34" charset="0"/>
                <a:cs typeface="Arial" pitchFamily="34" charset="0"/>
              </a:rPr>
              <a:t> &gt; 1</a:t>
            </a:r>
          </a:p>
        </p:txBody>
      </p:sp>
      <p:sp>
        <p:nvSpPr>
          <p:cNvPr id="14" name="TextBox 13"/>
          <p:cNvSpPr txBox="1">
            <a:spLocks noChangeArrowheads="1"/>
          </p:cNvSpPr>
          <p:nvPr/>
        </p:nvSpPr>
        <p:spPr bwMode="auto">
          <a:xfrm>
            <a:off x="1766116" y="4097710"/>
            <a:ext cx="38493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00"/>
                </a:solidFill>
                <a:latin typeface="Arial" panose="020B0604020202020204" pitchFamily="34" charset="0"/>
                <a:cs typeface="Arial" pitchFamily="34" charset="0"/>
              </a:rPr>
              <a:t>Vậy </a:t>
            </a:r>
            <a:r>
              <a:rPr lang="en-SG" altLang="en-US" sz="2600" i="1" smtClean="0">
                <a:solidFill>
                  <a:srgbClr val="FFFF00"/>
                </a:solidFill>
                <a:latin typeface="Times New Roman" panose="02020603050405020304" pitchFamily="18" charset="0"/>
                <a:cs typeface="Times New Roman" panose="02020603050405020304" pitchFamily="18" charset="0"/>
              </a:rPr>
              <a:t>x</a:t>
            </a:r>
            <a:r>
              <a:rPr lang="en-SG" altLang="en-US" sz="2600" smtClean="0">
                <a:solidFill>
                  <a:srgbClr val="FFFF00"/>
                </a:solidFill>
                <a:latin typeface="Arial" panose="020B0604020202020204" pitchFamily="34" charset="0"/>
                <a:cs typeface="Arial" pitchFamily="34" charset="0"/>
              </a:rPr>
              <a:t> &gt; 1 thì A &lt; 0	</a:t>
            </a:r>
          </a:p>
        </p:txBody>
      </p:sp>
    </p:spTree>
    <p:extLst>
      <p:ext uri="{BB962C8B-B14F-4D97-AF65-F5344CB8AC3E}">
        <p14:creationId xmlns:p14="http://schemas.microsoft.com/office/powerpoint/2010/main" val="195306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766116" y="2052265"/>
            <a:ext cx="869297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FF"/>
                </a:solidFill>
                <a:latin typeface="Arial" panose="020B0604020202020204" pitchFamily="34" charset="0"/>
                <a:cs typeface="Arial" pitchFamily="34" charset="0"/>
              </a:rPr>
              <a:t>c. A  = </a:t>
            </a:r>
            <a:r>
              <a:rPr lang="en-SG" altLang="en-US" sz="2600">
                <a:solidFill>
                  <a:srgbClr val="FFFFFF"/>
                </a:solidFill>
                <a:latin typeface="Arial" panose="020B0604020202020204" pitchFamily="34" charset="0"/>
                <a:cs typeface="Arial" pitchFamily="34" charset="0"/>
              </a:rPr>
              <a:t>0	</a:t>
            </a:r>
            <a:r>
              <a:rPr lang="en-SG" altLang="en-US" sz="2600" smtClean="0">
                <a:solidFill>
                  <a:srgbClr val="FFFFFF"/>
                </a:solidFill>
                <a:latin typeface="Arial" panose="020B0604020202020204" pitchFamily="34" charset="0"/>
                <a:cs typeface="Arial" pitchFamily="34" charset="0"/>
              </a:rPr>
              <a:t>	</a:t>
            </a:r>
          </a:p>
        </p:txBody>
      </p:sp>
      <p:sp>
        <p:nvSpPr>
          <p:cNvPr id="6" name="TextBox 5"/>
          <p:cNvSpPr txBox="1">
            <a:spLocks noChangeArrowheads="1"/>
          </p:cNvSpPr>
          <p:nvPr/>
        </p:nvSpPr>
        <p:spPr bwMode="auto">
          <a:xfrm>
            <a:off x="1766116" y="3151187"/>
            <a:ext cx="2025048" cy="61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FF"/>
                </a:solidFill>
                <a:latin typeface="Arial" panose="020B0604020202020204" pitchFamily="34" charset="0"/>
                <a:cs typeface="Arial" pitchFamily="34" charset="0"/>
              </a:rPr>
              <a:t>Để 	</a:t>
            </a:r>
          </a:p>
        </p:txBody>
      </p:sp>
      <mc:AlternateContent xmlns:mc="http://schemas.openxmlformats.org/markup-compatibility/2006" xmlns:a14="http://schemas.microsoft.com/office/drawing/2010/main">
        <mc:Choice Requires="a14">
          <p:sp>
            <p:nvSpPr>
              <p:cNvPr id="7" name="TextBox 6"/>
              <p:cNvSpPr txBox="1"/>
              <p:nvPr/>
            </p:nvSpPr>
            <p:spPr>
              <a:xfrm>
                <a:off x="2496617" y="3144991"/>
                <a:ext cx="1347805"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1</m:t>
                          </m:r>
                        </m:num>
                        <m:den>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5</m:t>
                          </m:r>
                        </m:den>
                      </m:f>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0</m:t>
                      </m:r>
                    </m:oMath>
                  </m:oMathPara>
                </a14:m>
                <a:endParaRPr lang="en-US" sz="2400" i="1">
                  <a:solidFill>
                    <a:srgbClr val="FFFFFF"/>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96617" y="3144991"/>
                <a:ext cx="1347805" cy="693844"/>
              </a:xfrm>
              <a:prstGeom prst="rect">
                <a:avLst/>
              </a:prstGeom>
              <a:blipFill rotWithShape="0">
                <a:blip r:embed="rId2"/>
                <a:stretch>
                  <a:fillRect/>
                </a:stretch>
              </a:blipFill>
            </p:spPr>
            <p:txBody>
              <a:bodyPr/>
              <a:lstStyle/>
              <a:p>
                <a:r>
                  <a:rPr lang="en-US">
                    <a:noFill/>
                  </a:rPr>
                  <a:t> </a:t>
                </a:r>
              </a:p>
            </p:txBody>
          </p:sp>
        </mc:Fallback>
      </mc:AlternateContent>
      <p:sp>
        <p:nvSpPr>
          <p:cNvPr id="8" name="TextBox 7"/>
          <p:cNvSpPr txBox="1">
            <a:spLocks noChangeArrowheads="1"/>
          </p:cNvSpPr>
          <p:nvPr/>
        </p:nvSpPr>
        <p:spPr bwMode="auto">
          <a:xfrm>
            <a:off x="3876846" y="3180956"/>
            <a:ext cx="38493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FF"/>
                </a:solidFill>
                <a:latin typeface="Arial" panose="020B0604020202020204" pitchFamily="34" charset="0"/>
                <a:cs typeface="Arial" pitchFamily="34" charset="0"/>
              </a:rPr>
              <a:t>Khi và chỉ khi  </a:t>
            </a:r>
            <a:r>
              <a:rPr lang="en-SG" altLang="en-US" sz="2600" i="1" smtClean="0">
                <a:solidFill>
                  <a:srgbClr val="FFFFFF"/>
                </a:solidFill>
                <a:latin typeface="Times New Roman" panose="02020603050405020304" pitchFamily="18" charset="0"/>
                <a:cs typeface="Times New Roman" panose="02020603050405020304" pitchFamily="18" charset="0"/>
              </a:rPr>
              <a:t>x</a:t>
            </a:r>
            <a:r>
              <a:rPr lang="en-SG" altLang="en-US" sz="2600" smtClean="0">
                <a:solidFill>
                  <a:srgbClr val="FFFFFF"/>
                </a:solidFill>
                <a:latin typeface="Arial" panose="020B0604020202020204" pitchFamily="34" charset="0"/>
                <a:cs typeface="Arial" pitchFamily="34" charset="0"/>
              </a:rPr>
              <a:t> -1 = 0 	</a:t>
            </a:r>
          </a:p>
        </p:txBody>
      </p:sp>
      <p:sp>
        <p:nvSpPr>
          <p:cNvPr id="9" name="TextBox 8"/>
          <p:cNvSpPr txBox="1">
            <a:spLocks noChangeArrowheads="1"/>
          </p:cNvSpPr>
          <p:nvPr/>
        </p:nvSpPr>
        <p:spPr bwMode="auto">
          <a:xfrm>
            <a:off x="7277593" y="3183934"/>
            <a:ext cx="38493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FF"/>
                </a:solidFill>
                <a:latin typeface="Arial" panose="020B0604020202020204" pitchFamily="34" charset="0"/>
                <a:cs typeface="Arial" pitchFamily="34" charset="0"/>
              </a:rPr>
              <a:t> hay </a:t>
            </a:r>
            <a:r>
              <a:rPr lang="en-SG" altLang="en-US" sz="2600" i="1" smtClean="0">
                <a:solidFill>
                  <a:srgbClr val="FFFFFF"/>
                </a:solidFill>
                <a:latin typeface="Times New Roman" panose="02020603050405020304" pitchFamily="18" charset="0"/>
                <a:cs typeface="Times New Roman" panose="02020603050405020304" pitchFamily="18" charset="0"/>
              </a:rPr>
              <a:t>x</a:t>
            </a:r>
            <a:r>
              <a:rPr lang="en-SG" altLang="en-US" sz="2600" smtClean="0">
                <a:solidFill>
                  <a:srgbClr val="FFFFFF"/>
                </a:solidFill>
                <a:latin typeface="Arial" panose="020B0604020202020204" pitchFamily="34" charset="0"/>
                <a:cs typeface="Arial" pitchFamily="34" charset="0"/>
              </a:rPr>
              <a:t> = 1</a:t>
            </a:r>
          </a:p>
        </p:txBody>
      </p:sp>
      <p:sp>
        <p:nvSpPr>
          <p:cNvPr id="10" name="TextBox 9"/>
          <p:cNvSpPr txBox="1">
            <a:spLocks noChangeArrowheads="1"/>
          </p:cNvSpPr>
          <p:nvPr/>
        </p:nvSpPr>
        <p:spPr bwMode="auto">
          <a:xfrm>
            <a:off x="1766116" y="4128530"/>
            <a:ext cx="38493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00"/>
                </a:solidFill>
                <a:latin typeface="Arial" panose="020B0604020202020204" pitchFamily="34" charset="0"/>
                <a:cs typeface="Arial" pitchFamily="34" charset="0"/>
              </a:rPr>
              <a:t>Vậy </a:t>
            </a:r>
            <a:r>
              <a:rPr lang="en-SG" altLang="en-US" sz="2600" i="1" smtClean="0">
                <a:solidFill>
                  <a:srgbClr val="FFFF00"/>
                </a:solidFill>
                <a:latin typeface="Times New Roman" panose="02020603050405020304" pitchFamily="18" charset="0"/>
                <a:cs typeface="Times New Roman" panose="02020603050405020304" pitchFamily="18" charset="0"/>
              </a:rPr>
              <a:t>x</a:t>
            </a:r>
            <a:r>
              <a:rPr lang="en-SG" altLang="en-US" sz="2600" smtClean="0">
                <a:solidFill>
                  <a:srgbClr val="FFFF00"/>
                </a:solidFill>
                <a:latin typeface="Arial" panose="020B0604020202020204" pitchFamily="34" charset="0"/>
                <a:cs typeface="Arial" pitchFamily="34" charset="0"/>
              </a:rPr>
              <a:t>  = 1 thì A = 0	</a:t>
            </a:r>
          </a:p>
        </p:txBody>
      </p:sp>
      <p:sp>
        <p:nvSpPr>
          <p:cNvPr id="11" name="TextBox 10"/>
          <p:cNvSpPr txBox="1">
            <a:spLocks noChangeArrowheads="1"/>
          </p:cNvSpPr>
          <p:nvPr/>
        </p:nvSpPr>
        <p:spPr bwMode="auto">
          <a:xfrm>
            <a:off x="718152" y="642738"/>
            <a:ext cx="4840160" cy="62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r>
              <a:rPr lang="en-SG" altLang="en-US" sz="2600" b="1" err="1" smtClean="0">
                <a:solidFill>
                  <a:srgbClr val="FFFF00"/>
                </a:solidFill>
                <a:latin typeface="Arial" pitchFamily="34" charset="0"/>
                <a:cs typeface="Arial" pitchFamily="34" charset="0"/>
              </a:rPr>
              <a:t>Bài</a:t>
            </a:r>
            <a:r>
              <a:rPr lang="en-SG" altLang="en-US" sz="2600" b="1" smtClean="0">
                <a:solidFill>
                  <a:srgbClr val="FFFF00"/>
                </a:solidFill>
                <a:latin typeface="Arial" pitchFamily="34" charset="0"/>
                <a:cs typeface="Arial" pitchFamily="34" charset="0"/>
              </a:rPr>
              <a:t> </a:t>
            </a:r>
            <a:r>
              <a:rPr lang="en-SG" altLang="en-US" sz="2600" b="1">
                <a:solidFill>
                  <a:srgbClr val="FFFF00"/>
                </a:solidFill>
                <a:latin typeface="Arial" pitchFamily="34" charset="0"/>
                <a:cs typeface="Arial" pitchFamily="34" charset="0"/>
              </a:rPr>
              <a:t>4</a:t>
            </a:r>
            <a:r>
              <a:rPr lang="en-SG" altLang="en-US" sz="2600" b="1" smtClean="0">
                <a:solidFill>
                  <a:srgbClr val="FFFF00"/>
                </a:solidFill>
                <a:latin typeface="Arial" pitchFamily="34" charset="0"/>
                <a:cs typeface="Arial" pitchFamily="34" charset="0"/>
              </a:rPr>
              <a:t>.</a:t>
            </a:r>
            <a:r>
              <a:rPr lang="en-SG" altLang="en-US" sz="2600" smtClean="0">
                <a:solidFill>
                  <a:srgbClr val="FFFF00"/>
                </a:solidFill>
                <a:latin typeface="Arial" pitchFamily="34" charset="0"/>
                <a:cs typeface="Arial" pitchFamily="34" charset="0"/>
              </a:rPr>
              <a:t> Cho A =           , tìm </a:t>
            </a:r>
            <a:r>
              <a:rPr lang="en-SG" altLang="en-US" sz="2600" i="1" smtClean="0">
                <a:solidFill>
                  <a:srgbClr val="FFFF00"/>
                </a:solidFill>
                <a:latin typeface="Times New Roman" panose="02020603050405020304" pitchFamily="18" charset="0"/>
                <a:cs typeface="Times New Roman" panose="02020603050405020304" pitchFamily="18" charset="0"/>
              </a:rPr>
              <a:t>x </a:t>
            </a:r>
            <a:r>
              <a:rPr lang="en-SG" altLang="en-US" sz="2600" smtClean="0">
                <a:solidFill>
                  <a:srgbClr val="FFFF00"/>
                </a:solidFill>
                <a:latin typeface="Arial" panose="020B0604020202020204" pitchFamily="34" charset="0"/>
                <a:cs typeface="Arial" panose="020B0604020202020204" pitchFamily="34" charset="0"/>
              </a:rPr>
              <a:t>để</a:t>
            </a:r>
            <a:r>
              <a:rPr lang="en-SG" altLang="en-US" sz="2600" i="1" smtClean="0">
                <a:solidFill>
                  <a:srgbClr val="FFFF00"/>
                </a:solidFill>
                <a:latin typeface="Times New Roman" panose="02020603050405020304" pitchFamily="18" charset="0"/>
                <a:cs typeface="Times New Roman" panose="02020603050405020304" pitchFamily="18" charset="0"/>
              </a:rPr>
              <a:t>  </a:t>
            </a:r>
            <a:endParaRPr lang="vi-VN" altLang="en-US" sz="2600" i="1">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3184986" y="610569"/>
                <a:ext cx="777713"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FF00"/>
                              </a:solidFill>
                              <a:latin typeface="Cambria Math" panose="02040503050406030204" pitchFamily="18" charset="0"/>
                            </a:rPr>
                          </m:ctrlPr>
                        </m:fPr>
                        <m:num>
                          <m:r>
                            <a:rPr lang="en-SG" sz="2400" b="0" i="1" smtClean="0">
                              <a:solidFill>
                                <a:srgbClr val="FFFF00"/>
                              </a:solidFill>
                              <a:latin typeface="Cambria Math" panose="02040503050406030204" pitchFamily="18" charset="0"/>
                            </a:rPr>
                            <m:t>𝑥</m:t>
                          </m:r>
                          <m:r>
                            <a:rPr lang="en-SG" sz="2400" b="0" i="1" smtClean="0">
                              <a:solidFill>
                                <a:srgbClr val="FFFF00"/>
                              </a:solidFill>
                              <a:latin typeface="Cambria Math" panose="02040503050406030204" pitchFamily="18" charset="0"/>
                            </a:rPr>
                            <m:t>−</m:t>
                          </m:r>
                          <m:r>
                            <a:rPr lang="en-SG" sz="2400" b="0" i="1" smtClean="0">
                              <a:solidFill>
                                <a:srgbClr val="FFFF00"/>
                              </a:solidFill>
                              <a:latin typeface="Cambria Math" panose="02040503050406030204" pitchFamily="18" charset="0"/>
                            </a:rPr>
                            <m:t>1</m:t>
                          </m:r>
                        </m:num>
                        <m:den>
                          <m:r>
                            <a:rPr lang="en-SG" sz="2400" b="0" i="1" smtClean="0">
                              <a:solidFill>
                                <a:srgbClr val="FFFF00"/>
                              </a:solidFill>
                              <a:latin typeface="Cambria Math" panose="02040503050406030204" pitchFamily="18" charset="0"/>
                            </a:rPr>
                            <m:t>−</m:t>
                          </m:r>
                          <m:r>
                            <a:rPr lang="en-SG" sz="2400" b="0" i="1" smtClean="0">
                              <a:solidFill>
                                <a:srgbClr val="FFFF00"/>
                              </a:solidFill>
                              <a:latin typeface="Cambria Math" panose="02040503050406030204" pitchFamily="18" charset="0"/>
                            </a:rPr>
                            <m:t>5</m:t>
                          </m:r>
                        </m:den>
                      </m:f>
                    </m:oMath>
                  </m:oMathPara>
                </a14:m>
                <a:endParaRPr lang="en-US" sz="2400" i="1">
                  <a:solidFill>
                    <a:srgbClr val="FFFF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184986" y="610569"/>
                <a:ext cx="777713" cy="693844"/>
              </a:xfrm>
              <a:prstGeom prst="rect">
                <a:avLst/>
              </a:prstGeom>
              <a:blipFill rotWithShape="0">
                <a:blip r:embed="rId3"/>
                <a:stretch>
                  <a:fillRect/>
                </a:stretch>
              </a:blipFill>
            </p:spPr>
            <p:txBody>
              <a:bodyPr/>
              <a:lstStyle/>
              <a:p>
                <a:r>
                  <a:rPr lang="en-US">
                    <a:noFill/>
                  </a:rPr>
                  <a:t> </a:t>
                </a:r>
              </a:p>
            </p:txBody>
          </p:sp>
        </mc:Fallback>
      </mc:AlternateContent>
      <p:sp>
        <p:nvSpPr>
          <p:cNvPr id="13" name="TextBox 12"/>
          <p:cNvSpPr txBox="1">
            <a:spLocks noChangeArrowheads="1"/>
          </p:cNvSpPr>
          <p:nvPr/>
        </p:nvSpPr>
        <p:spPr bwMode="auto">
          <a:xfrm>
            <a:off x="1108570" y="1321954"/>
            <a:ext cx="8692974" cy="61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600" smtClean="0">
                <a:solidFill>
                  <a:srgbClr val="FFFF00"/>
                </a:solidFill>
                <a:latin typeface="Arial" panose="020B0604020202020204" pitchFamily="34" charset="0"/>
                <a:cs typeface="Arial" panose="020B0604020202020204" pitchFamily="34" charset="0"/>
              </a:rPr>
              <a:t>Giải :</a:t>
            </a:r>
            <a:r>
              <a:rPr lang="en-SG" altLang="en-US" sz="2600">
                <a:solidFill>
                  <a:srgbClr val="FFFF00"/>
                </a:solidFill>
                <a:latin typeface="Arial" panose="020B0604020202020204" pitchFamily="34" charset="0"/>
                <a:cs typeface="Arial" panose="020B0604020202020204" pitchFamily="34" charset="0"/>
              </a:rPr>
              <a:t>	</a:t>
            </a:r>
            <a:r>
              <a:rPr lang="en-SG" altLang="en-US" sz="2600" smtClean="0">
                <a:solidFill>
                  <a:srgbClr val="FFFF00"/>
                </a:solidFill>
                <a:latin typeface="Arial" panose="020B0604020202020204" pitchFamily="34" charset="0"/>
                <a:cs typeface="Arial" pitchFamily="34" charset="0"/>
              </a:rPr>
              <a:t>	</a:t>
            </a:r>
          </a:p>
        </p:txBody>
      </p:sp>
      <p:sp>
        <p:nvSpPr>
          <p:cNvPr id="2" name="Rectangle 1"/>
          <p:cNvSpPr/>
          <p:nvPr/>
        </p:nvSpPr>
        <p:spPr>
          <a:xfrm>
            <a:off x="1766115" y="5110722"/>
            <a:ext cx="10068075" cy="620170"/>
          </a:xfrm>
          <a:prstGeom prst="rect">
            <a:avLst/>
          </a:prstGeom>
        </p:spPr>
        <p:txBody>
          <a:bodyPr wrap="square">
            <a:spAutoFit/>
          </a:bodyPr>
          <a:lstStyle/>
          <a:p>
            <a:pPr eaLnBrk="1" hangingPunct="1">
              <a:lnSpc>
                <a:spcPct val="150000"/>
              </a:lnSpc>
            </a:pPr>
            <a:r>
              <a:rPr lang="en-SG" altLang="en-US" sz="2600" smtClean="0">
                <a:solidFill>
                  <a:schemeClr val="bg1"/>
                </a:solidFill>
                <a:latin typeface="Arial" panose="020B0604020202020204" pitchFamily="34" charset="0"/>
                <a:cs typeface="Arial" pitchFamily="34" charset="0"/>
              </a:rPr>
              <a:t>d. Tìm </a:t>
            </a:r>
            <a:r>
              <a:rPr lang="en-SG" altLang="en-US" sz="2600" i="1">
                <a:solidFill>
                  <a:schemeClr val="bg1"/>
                </a:solidFill>
                <a:latin typeface="Times New Roman" panose="02020603050405020304" pitchFamily="18" charset="0"/>
                <a:cs typeface="Times New Roman" panose="02020603050405020304" pitchFamily="18" charset="0"/>
              </a:rPr>
              <a:t>x</a:t>
            </a:r>
            <a:r>
              <a:rPr lang="en-SG" altLang="en-US" sz="2600">
                <a:solidFill>
                  <a:schemeClr val="bg1"/>
                </a:solidFill>
                <a:latin typeface="Arial" panose="020B0604020202020204" pitchFamily="34" charset="0"/>
                <a:cs typeface="Arial" panose="020B0604020202020204" pitchFamily="34" charset="0"/>
              </a:rPr>
              <a:t> nguyên để  biểu thức A nhận giá trị </a:t>
            </a:r>
            <a:r>
              <a:rPr lang="en-SG" altLang="en-US" sz="2600" smtClean="0">
                <a:solidFill>
                  <a:schemeClr val="bg1"/>
                </a:solidFill>
                <a:latin typeface="Arial" panose="020B0604020202020204" pitchFamily="34" charset="0"/>
                <a:cs typeface="Arial" panose="020B0604020202020204" pitchFamily="34" charset="0"/>
              </a:rPr>
              <a:t>nguyên (BTVN).</a:t>
            </a:r>
            <a:endParaRPr lang="en-SG" altLang="en-US" sz="2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846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16"/>
              <p:cNvSpPr txBox="1">
                <a:spLocks noChangeArrowheads="1"/>
              </p:cNvSpPr>
              <p:nvPr/>
            </p:nvSpPr>
            <p:spPr bwMode="auto">
              <a:xfrm>
                <a:off x="666715" y="1473232"/>
                <a:ext cx="10476429" cy="11671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45000"/>
                  </a:lnSpc>
                  <a:spcBef>
                    <a:spcPct val="55000"/>
                  </a:spcBef>
                </a:pPr>
                <a14:m>
                  <m:oMath xmlns:m="http://schemas.openxmlformats.org/officeDocument/2006/math">
                    <m:r>
                      <m:rPr>
                        <m:sty m:val="p"/>
                      </m:rPr>
                      <a:rPr lang="en-SG" altLang="en-US" b="0" i="0" smtClean="0">
                        <a:solidFill>
                          <a:srgbClr val="FFFFFF"/>
                        </a:solidFill>
                        <a:latin typeface="Cambria Math" panose="02040503050406030204" pitchFamily="18" charset="0"/>
                        <a:cs typeface="Arial" pitchFamily="34" charset="0"/>
                      </a:rPr>
                      <m:t>a</m:t>
                    </m:r>
                    <m:r>
                      <a:rPr lang="en-SG" altLang="en-US" b="0" i="0" smtClean="0">
                        <a:solidFill>
                          <a:srgbClr val="FFFFFF"/>
                        </a:solidFill>
                        <a:latin typeface="Cambria Math" panose="02040503050406030204" pitchFamily="18" charset="0"/>
                        <a:cs typeface="Arial" pitchFamily="34" charset="0"/>
                      </a:rPr>
                      <m:t>. </m:t>
                    </m:r>
                  </m:oMath>
                </a14:m>
                <a:r>
                  <a:rPr lang="en-US" altLang="en-US" sz="2400" smtClean="0">
                    <a:solidFill>
                      <a:srgbClr val="FFFFFF"/>
                    </a:solidFill>
                    <a:latin typeface="Arial" pitchFamily="34" charset="0"/>
                    <a:cs typeface="Arial" pitchFamily="34" charset="0"/>
                  </a:rPr>
                  <a:t> </a:t>
                </a:r>
                <a14:m>
                  <m:oMath xmlns:m="http://schemas.openxmlformats.org/officeDocument/2006/math">
                    <m:f>
                      <m:fPr>
                        <m:ctrlPr>
                          <a:rPr lang="en-US" altLang="en-US" sz="3600" i="1" smtClean="0">
                            <a:solidFill>
                              <a:srgbClr val="FFFFFF"/>
                            </a:solidFill>
                            <a:latin typeface="Cambria Math" panose="02040503050406030204" pitchFamily="18" charset="0"/>
                            <a:cs typeface="Arial" pitchFamily="34" charset="0"/>
                          </a:rPr>
                        </m:ctrlPr>
                      </m:fPr>
                      <m:num>
                        <m:r>
                          <m:rPr>
                            <m:sty m:val="p"/>
                          </m:rPr>
                          <a:rPr lang="en-SG" altLang="en-US" sz="3600" b="0" i="0" smtClean="0">
                            <a:solidFill>
                              <a:srgbClr val="FFFFFF"/>
                            </a:solidFill>
                            <a:latin typeface="Cambria Math" panose="02040503050406030204" pitchFamily="18" charset="0"/>
                            <a:cs typeface="Arial" pitchFamily="34" charset="0"/>
                          </a:rPr>
                          <m:t>a</m:t>
                        </m:r>
                      </m:num>
                      <m:den>
                        <m:r>
                          <m:rPr>
                            <m:sty m:val="p"/>
                          </m:rPr>
                          <a:rPr lang="en-SG" altLang="en-US" sz="3600" b="0" i="0" smtClean="0">
                            <a:solidFill>
                              <a:srgbClr val="FFFFFF"/>
                            </a:solidFill>
                            <a:latin typeface="Cambria Math" panose="02040503050406030204" pitchFamily="18" charset="0"/>
                            <a:cs typeface="Arial" pitchFamily="34" charset="0"/>
                          </a:rPr>
                          <m:t>b</m:t>
                        </m:r>
                      </m:den>
                    </m:f>
                  </m:oMath>
                </a14:m>
                <a:r>
                  <a:rPr lang="en-US" altLang="en-US" sz="2400" smtClean="0">
                    <a:solidFill>
                      <a:srgbClr val="FFFFFF"/>
                    </a:solidFill>
                    <a:latin typeface="Arial" pitchFamily="34" charset="0"/>
                    <a:cs typeface="Arial" pitchFamily="34" charset="0"/>
                  </a:rPr>
                  <a:t>  được gọi là phân số nếu ………… </a:t>
                </a:r>
                <a:endParaRPr lang="en-US" altLang="en-US" sz="2400" dirty="0">
                  <a:solidFill>
                    <a:srgbClr val="FFFFFF"/>
                  </a:solidFill>
                  <a:latin typeface="Arial" pitchFamily="34" charset="0"/>
                  <a:cs typeface="Arial" pitchFamily="34" charset="0"/>
                </a:endParaRPr>
              </a:p>
            </p:txBody>
          </p:sp>
        </mc:Choice>
        <mc:Fallback xmlns="">
          <p:sp>
            <p:nvSpPr>
              <p:cNvPr id="4" name="Text Box 16"/>
              <p:cNvSpPr txBox="1">
                <a:spLocks noRot="1" noChangeAspect="1" noMove="1" noResize="1" noEditPoints="1" noAdjustHandles="1" noChangeArrowheads="1" noChangeShapeType="1" noTextEdit="1"/>
              </p:cNvSpPr>
              <p:nvPr/>
            </p:nvSpPr>
            <p:spPr bwMode="auto">
              <a:xfrm>
                <a:off x="666715" y="1473232"/>
                <a:ext cx="10476429" cy="1167179"/>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6" name="Text Box 16"/>
              <p:cNvSpPr txBox="1">
                <a:spLocks noChangeArrowheads="1"/>
              </p:cNvSpPr>
              <p:nvPr/>
            </p:nvSpPr>
            <p:spPr bwMode="auto">
              <a:xfrm>
                <a:off x="4912917" y="1744957"/>
                <a:ext cx="2476990" cy="642676"/>
              </a:xfrm>
              <a:prstGeom prst="rect">
                <a:avLst/>
              </a:prstGeom>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45000"/>
                  </a:lnSpc>
                  <a:spcBef>
                    <a:spcPct val="55000"/>
                  </a:spcBef>
                </a:pPr>
                <a14:m>
                  <m:oMath xmlns:m="http://schemas.openxmlformats.org/officeDocument/2006/math">
                    <m:r>
                      <m:rPr>
                        <m:sty m:val="p"/>
                      </m:rPr>
                      <a:rPr lang="en-SG" altLang="en-US" b="0" i="0" smtClean="0">
                        <a:solidFill>
                          <a:srgbClr val="FFFF00"/>
                        </a:solidFill>
                        <a:latin typeface="Cambria Math" panose="02040503050406030204" pitchFamily="18" charset="0"/>
                        <a:cs typeface="Arial" pitchFamily="34" charset="0"/>
                      </a:rPr>
                      <m:t>a</m:t>
                    </m:r>
                    <m:r>
                      <a:rPr lang="en-SG" altLang="en-US" b="0" i="0" smtClean="0">
                        <a:solidFill>
                          <a:srgbClr val="FFFF00"/>
                        </a:solidFill>
                        <a:latin typeface="Cambria Math" panose="02040503050406030204" pitchFamily="18" charset="0"/>
                        <a:cs typeface="Arial" pitchFamily="34" charset="0"/>
                      </a:rPr>
                      <m:t>, </m:t>
                    </m:r>
                    <m:r>
                      <m:rPr>
                        <m:sty m:val="p"/>
                      </m:rPr>
                      <a:rPr lang="en-SG" altLang="en-US" b="0" i="0" smtClean="0">
                        <a:solidFill>
                          <a:srgbClr val="FFFF00"/>
                        </a:solidFill>
                        <a:latin typeface="Cambria Math" panose="02040503050406030204" pitchFamily="18" charset="0"/>
                        <a:cs typeface="Arial" pitchFamily="34" charset="0"/>
                      </a:rPr>
                      <m:t>b</m:t>
                    </m:r>
                    <m:r>
                      <a:rPr lang="en-SG" altLang="en-US" b="0" i="0" smtClean="0">
                        <a:solidFill>
                          <a:srgbClr val="FFFF00"/>
                        </a:solidFill>
                        <a:latin typeface="Cambria Math" panose="02040503050406030204" pitchFamily="18" charset="0"/>
                        <a:cs typeface="Arial" pitchFamily="34" charset="0"/>
                      </a:rPr>
                      <m:t> </m:t>
                    </m:r>
                    <m:r>
                      <a:rPr lang="en-SG" altLang="en-US" b="0" i="1" smtClean="0">
                        <a:solidFill>
                          <a:srgbClr val="FFFF00"/>
                        </a:solidFill>
                        <a:latin typeface="Cambria Math" panose="02040503050406030204" pitchFamily="18" charset="0"/>
                        <a:cs typeface="Arial" pitchFamily="34" charset="0"/>
                        <a:sym typeface="Symbol" panose="05050102010706020507" pitchFamily="18" charset="2"/>
                      </a:rPr>
                      <m:t></m:t>
                    </m:r>
                    <m:r>
                      <a:rPr lang="en-SG" altLang="en-US" i="1">
                        <a:solidFill>
                          <a:srgbClr val="FFFF00"/>
                        </a:solidFill>
                        <a:latin typeface="Cambria Math" panose="02040503050406030204" pitchFamily="18" charset="0"/>
                        <a:ea typeface="Cambria Math" panose="02040503050406030204" pitchFamily="18" charset="0"/>
                        <a:cs typeface="Arial" pitchFamily="34" charset="0"/>
                      </a:rPr>
                      <m:t>ℤ</m:t>
                    </m:r>
                    <m:r>
                      <a:rPr lang="en-SG" altLang="en-US" b="0" i="0" smtClean="0">
                        <a:solidFill>
                          <a:srgbClr val="FFFF00"/>
                        </a:solidFill>
                        <a:latin typeface="Cambria Math" panose="02040503050406030204" pitchFamily="18" charset="0"/>
                        <a:cs typeface="Arial" pitchFamily="34" charset="0"/>
                        <a:sym typeface="Symbol" panose="05050102010706020507" pitchFamily="18" charset="2"/>
                      </a:rPr>
                      <m:t>;</m:t>
                    </m:r>
                    <m:r>
                      <m:rPr>
                        <m:sty m:val="p"/>
                      </m:rPr>
                      <a:rPr lang="en-SG" altLang="en-US" b="0" i="0" smtClean="0">
                        <a:solidFill>
                          <a:srgbClr val="FFFF00"/>
                        </a:solidFill>
                        <a:latin typeface="Cambria Math" panose="02040503050406030204" pitchFamily="18" charset="0"/>
                        <a:cs typeface="Arial" pitchFamily="34" charset="0"/>
                        <a:sym typeface="Symbol" panose="05050102010706020507" pitchFamily="18" charset="2"/>
                      </a:rPr>
                      <m:t>b</m:t>
                    </m:r>
                    <m:r>
                      <a:rPr lang="en-SG" altLang="en-US" b="0" i="0" smtClean="0">
                        <a:solidFill>
                          <a:srgbClr val="FFFF00"/>
                        </a:solidFill>
                        <a:latin typeface="Cambria Math" panose="02040503050406030204" pitchFamily="18" charset="0"/>
                        <a:cs typeface="Arial" pitchFamily="34" charset="0"/>
                        <a:sym typeface="Symbol" panose="05050102010706020507" pitchFamily="18" charset="2"/>
                      </a:rPr>
                      <m:t> ≠</m:t>
                    </m:r>
                    <m:r>
                      <a:rPr lang="en-SG" altLang="en-US" b="0" i="0" smtClean="0">
                        <a:solidFill>
                          <a:srgbClr val="FFFF00"/>
                        </a:solidFill>
                        <a:latin typeface="Cambria Math" panose="02040503050406030204" pitchFamily="18" charset="0"/>
                        <a:cs typeface="Arial" pitchFamily="34" charset="0"/>
                        <a:sym typeface="Symbol" panose="05050102010706020507" pitchFamily="18" charset="2"/>
                      </a:rPr>
                      <m:t>0</m:t>
                    </m:r>
                  </m:oMath>
                </a14:m>
                <a:r>
                  <a:rPr lang="en-US" altLang="en-US" dirty="0" smtClean="0">
                    <a:solidFill>
                      <a:srgbClr val="FFFF00"/>
                    </a:solidFill>
                    <a:latin typeface="Arial" pitchFamily="34" charset="0"/>
                    <a:cs typeface="Arial" pitchFamily="34" charset="0"/>
                  </a:rPr>
                  <a:t> </a:t>
                </a:r>
                <a:r>
                  <a:rPr lang="en-US" altLang="en-US" smtClean="0">
                    <a:solidFill>
                      <a:srgbClr val="FFFF00"/>
                    </a:solidFill>
                    <a:latin typeface="Arial" pitchFamily="34" charset="0"/>
                    <a:cs typeface="Arial" pitchFamily="34" charset="0"/>
                  </a:rPr>
                  <a:t> </a:t>
                </a:r>
                <a:endParaRPr lang="en-US" altLang="en-US" dirty="0">
                  <a:solidFill>
                    <a:srgbClr val="FFFF00"/>
                  </a:solidFill>
                  <a:latin typeface="Arial" pitchFamily="34" charset="0"/>
                  <a:cs typeface="Arial" pitchFamily="34" charset="0"/>
                </a:endParaRPr>
              </a:p>
            </p:txBody>
          </p:sp>
        </mc:Choice>
        <mc:Fallback xmlns="">
          <p:sp useBgFill="1">
            <p:nvSpPr>
              <p:cNvPr id="6" name="Text Box 16"/>
              <p:cNvSpPr txBox="1">
                <a:spLocks noRot="1" noChangeAspect="1" noMove="1" noResize="1" noEditPoints="1" noAdjustHandles="1" noChangeArrowheads="1" noChangeShapeType="1" noTextEdit="1"/>
              </p:cNvSpPr>
              <p:nvPr/>
            </p:nvSpPr>
            <p:spPr bwMode="auto">
              <a:xfrm>
                <a:off x="4912917" y="1744957"/>
                <a:ext cx="2476990" cy="642676"/>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78092" y="2442595"/>
                <a:ext cx="7592605" cy="83029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SG" sz="2800" b="0" i="0" smtClean="0">
                          <a:solidFill>
                            <a:srgbClr val="FFFFFF"/>
                          </a:solidFill>
                          <a:latin typeface="Cambria Math" panose="02040503050406030204" pitchFamily="18" charset="0"/>
                        </a:rPr>
                        <m:t>b</m:t>
                      </m:r>
                      <m:r>
                        <a:rPr lang="en-SG" sz="2800" b="0" i="0" smtClean="0">
                          <a:solidFill>
                            <a:srgbClr val="FFFFFF"/>
                          </a:solidFill>
                          <a:latin typeface="Cambria Math" panose="02040503050406030204" pitchFamily="18" charset="0"/>
                        </a:rPr>
                        <m:t>.</m:t>
                      </m:r>
                      <m:r>
                        <m:rPr>
                          <m:sty m:val="p"/>
                        </m:rPr>
                        <a:rPr lang="en-SG" sz="2800" b="0" i="0" smtClean="0">
                          <a:solidFill>
                            <a:srgbClr val="FFFFFF"/>
                          </a:solidFill>
                          <a:latin typeface="Cambria Math" panose="02040503050406030204" pitchFamily="18" charset="0"/>
                        </a:rPr>
                        <m:t>Ph</m:t>
                      </m:r>
                      <m:r>
                        <a:rPr lang="en-SG" sz="2800" b="0" i="0" smtClean="0">
                          <a:solidFill>
                            <a:srgbClr val="FFFFFF"/>
                          </a:solidFill>
                          <a:latin typeface="Cambria Math" panose="02040503050406030204" pitchFamily="18" charset="0"/>
                        </a:rPr>
                        <m:t>â</m:t>
                      </m:r>
                      <m:r>
                        <m:rPr>
                          <m:sty m:val="p"/>
                        </m:rPr>
                        <a:rPr lang="en-SG" sz="2800" b="0" i="0" smtClean="0">
                          <a:solidFill>
                            <a:srgbClr val="FFFFFF"/>
                          </a:solidFill>
                          <a:latin typeface="Cambria Math" panose="02040503050406030204" pitchFamily="18" charset="0"/>
                        </a:rPr>
                        <m:t>n</m:t>
                      </m:r>
                      <m:r>
                        <a:rPr lang="en-SG" sz="2800" b="0" i="0" smtClean="0">
                          <a:solidFill>
                            <a:srgbClr val="FFFFFF"/>
                          </a:solidFill>
                          <a:latin typeface="Cambria Math" panose="02040503050406030204" pitchFamily="18" charset="0"/>
                        </a:rPr>
                        <m:t> </m:t>
                      </m:r>
                      <m:r>
                        <m:rPr>
                          <m:sty m:val="p"/>
                        </m:rPr>
                        <a:rPr lang="en-SG" sz="2800" b="0" i="0" smtClean="0">
                          <a:solidFill>
                            <a:srgbClr val="FFFFFF"/>
                          </a:solidFill>
                          <a:latin typeface="Cambria Math" panose="02040503050406030204" pitchFamily="18" charset="0"/>
                        </a:rPr>
                        <m:t>s</m:t>
                      </m:r>
                      <m:r>
                        <a:rPr lang="en-SG" sz="2800" b="0" i="0" smtClean="0">
                          <a:solidFill>
                            <a:srgbClr val="FFFFFF"/>
                          </a:solidFill>
                          <a:latin typeface="Cambria Math" panose="02040503050406030204" pitchFamily="18" charset="0"/>
                        </a:rPr>
                        <m:t>ố </m:t>
                      </m:r>
                      <m:f>
                        <m:fPr>
                          <m:ctrlPr>
                            <a:rPr lang="en-US" sz="2800" i="1" smtClean="0">
                              <a:solidFill>
                                <a:srgbClr val="FFFFFF"/>
                              </a:solidFill>
                              <a:latin typeface="Cambria Math" panose="02040503050406030204" pitchFamily="18" charset="0"/>
                            </a:rPr>
                          </m:ctrlPr>
                        </m:fPr>
                        <m:num>
                          <m:r>
                            <m:rPr>
                              <m:sty m:val="p"/>
                            </m:rPr>
                            <a:rPr lang="en-SG" sz="2800" b="0" i="0" smtClean="0">
                              <a:solidFill>
                                <a:srgbClr val="FFFFFF"/>
                              </a:solidFill>
                              <a:latin typeface="Cambria Math" panose="02040503050406030204" pitchFamily="18" charset="0"/>
                            </a:rPr>
                            <m:t>a</m:t>
                          </m:r>
                        </m:num>
                        <m:den>
                          <m:r>
                            <m:rPr>
                              <m:sty m:val="p"/>
                            </m:rPr>
                            <a:rPr lang="en-SG" sz="2800" b="0" i="0" smtClean="0">
                              <a:solidFill>
                                <a:srgbClr val="FFFFFF"/>
                              </a:solidFill>
                              <a:latin typeface="Cambria Math" panose="02040503050406030204" pitchFamily="18" charset="0"/>
                            </a:rPr>
                            <m:t>b</m:t>
                          </m:r>
                        </m:den>
                      </m:f>
                      <m:r>
                        <a:rPr lang="en-SG" sz="2800" b="0" i="0" smtClean="0">
                          <a:solidFill>
                            <a:srgbClr val="FFFFFF"/>
                          </a:solidFill>
                          <a:latin typeface="Cambria Math" panose="02040503050406030204" pitchFamily="18" charset="0"/>
                        </a:rPr>
                        <m:t> </m:t>
                      </m:r>
                      <m:r>
                        <m:rPr>
                          <m:sty m:val="p"/>
                        </m:rPr>
                        <a:rPr lang="en-SG" sz="2800" b="0" i="0" smtClean="0">
                          <a:solidFill>
                            <a:srgbClr val="FFFFFF"/>
                          </a:solidFill>
                          <a:latin typeface="Cambria Math" panose="02040503050406030204" pitchFamily="18" charset="0"/>
                        </a:rPr>
                        <m:t>b</m:t>
                      </m:r>
                      <m:r>
                        <a:rPr lang="en-SG" sz="2800" b="0" i="0" smtClean="0">
                          <a:solidFill>
                            <a:srgbClr val="FFFFFF"/>
                          </a:solidFill>
                          <a:latin typeface="Cambria Math" panose="02040503050406030204" pitchFamily="18" charset="0"/>
                        </a:rPr>
                        <m:t>ằ</m:t>
                      </m:r>
                      <m:r>
                        <m:rPr>
                          <m:sty m:val="p"/>
                        </m:rPr>
                        <a:rPr lang="en-SG" sz="2800" b="0" i="0" smtClean="0">
                          <a:solidFill>
                            <a:srgbClr val="FFFFFF"/>
                          </a:solidFill>
                          <a:latin typeface="Cambria Math" panose="02040503050406030204" pitchFamily="18" charset="0"/>
                        </a:rPr>
                        <m:t>ng</m:t>
                      </m:r>
                      <m:r>
                        <a:rPr lang="en-SG" sz="2800" b="0" i="0" smtClean="0">
                          <a:solidFill>
                            <a:srgbClr val="FFFFFF"/>
                          </a:solidFill>
                          <a:latin typeface="Cambria Math" panose="02040503050406030204" pitchFamily="18" charset="0"/>
                        </a:rPr>
                        <m:t> </m:t>
                      </m:r>
                      <m:r>
                        <m:rPr>
                          <m:sty m:val="p"/>
                        </m:rPr>
                        <a:rPr lang="en-SG" sz="2800" b="0" i="0" smtClean="0">
                          <a:solidFill>
                            <a:srgbClr val="FFFFFF"/>
                          </a:solidFill>
                          <a:latin typeface="Cambria Math" panose="02040503050406030204" pitchFamily="18" charset="0"/>
                        </a:rPr>
                        <m:t>ph</m:t>
                      </m:r>
                      <m:r>
                        <a:rPr lang="en-SG" sz="2800" b="0" i="0" smtClean="0">
                          <a:solidFill>
                            <a:srgbClr val="FFFFFF"/>
                          </a:solidFill>
                          <a:latin typeface="Cambria Math" panose="02040503050406030204" pitchFamily="18" charset="0"/>
                        </a:rPr>
                        <m:t>â</m:t>
                      </m:r>
                      <m:r>
                        <m:rPr>
                          <m:sty m:val="p"/>
                        </m:rPr>
                        <a:rPr lang="en-SG" sz="2800" b="0" i="0" smtClean="0">
                          <a:solidFill>
                            <a:srgbClr val="FFFFFF"/>
                          </a:solidFill>
                          <a:latin typeface="Cambria Math" panose="02040503050406030204" pitchFamily="18" charset="0"/>
                        </a:rPr>
                        <m:t>n</m:t>
                      </m:r>
                      <m:r>
                        <a:rPr lang="en-SG" sz="2800" b="0" i="0" smtClean="0">
                          <a:solidFill>
                            <a:srgbClr val="FFFFFF"/>
                          </a:solidFill>
                          <a:latin typeface="Cambria Math" panose="02040503050406030204" pitchFamily="18" charset="0"/>
                        </a:rPr>
                        <m:t> </m:t>
                      </m:r>
                      <m:r>
                        <m:rPr>
                          <m:sty m:val="p"/>
                        </m:rPr>
                        <a:rPr lang="en-SG" sz="2800" b="0" i="0" smtClean="0">
                          <a:solidFill>
                            <a:srgbClr val="FFFFFF"/>
                          </a:solidFill>
                          <a:latin typeface="Cambria Math" panose="02040503050406030204" pitchFamily="18" charset="0"/>
                        </a:rPr>
                        <m:t>s</m:t>
                      </m:r>
                      <m:r>
                        <a:rPr lang="en-SG" sz="2800" b="0" i="0" smtClean="0">
                          <a:solidFill>
                            <a:srgbClr val="FFFFFF"/>
                          </a:solidFill>
                          <a:latin typeface="Cambria Math" panose="02040503050406030204" pitchFamily="18" charset="0"/>
                        </a:rPr>
                        <m:t>ố </m:t>
                      </m:r>
                      <m:f>
                        <m:fPr>
                          <m:ctrlPr>
                            <a:rPr lang="en-SG" sz="2800" b="0" i="1" smtClean="0">
                              <a:solidFill>
                                <a:srgbClr val="FFFFFF"/>
                              </a:solidFill>
                              <a:latin typeface="Cambria Math" panose="02040503050406030204" pitchFamily="18" charset="0"/>
                            </a:rPr>
                          </m:ctrlPr>
                        </m:fPr>
                        <m:num>
                          <m:r>
                            <m:rPr>
                              <m:sty m:val="p"/>
                            </m:rPr>
                            <a:rPr lang="en-SG" sz="2800" b="0" i="0" smtClean="0">
                              <a:solidFill>
                                <a:srgbClr val="FFFFFF"/>
                              </a:solidFill>
                              <a:latin typeface="Cambria Math" panose="02040503050406030204" pitchFamily="18" charset="0"/>
                            </a:rPr>
                            <m:t>c</m:t>
                          </m:r>
                        </m:num>
                        <m:den>
                          <m:r>
                            <m:rPr>
                              <m:sty m:val="p"/>
                            </m:rPr>
                            <a:rPr lang="en-SG" sz="2800" b="0" i="0" smtClean="0">
                              <a:solidFill>
                                <a:srgbClr val="FFFFFF"/>
                              </a:solidFill>
                              <a:latin typeface="Cambria Math" panose="02040503050406030204" pitchFamily="18" charset="0"/>
                            </a:rPr>
                            <m:t>d</m:t>
                          </m:r>
                        </m:den>
                      </m:f>
                      <m:r>
                        <a:rPr lang="en-SG" sz="2800" b="0" i="0" smtClean="0">
                          <a:solidFill>
                            <a:srgbClr val="FFFFFF"/>
                          </a:solidFill>
                          <a:latin typeface="Cambria Math" panose="02040503050406030204" pitchFamily="18" charset="0"/>
                        </a:rPr>
                        <m:t> </m:t>
                      </m:r>
                      <m:r>
                        <m:rPr>
                          <m:sty m:val="p"/>
                        </m:rPr>
                        <a:rPr lang="en-SG" sz="2800" b="0" i="0" smtClean="0">
                          <a:solidFill>
                            <a:srgbClr val="FFFFFF"/>
                          </a:solidFill>
                          <a:latin typeface="Cambria Math" panose="02040503050406030204" pitchFamily="18" charset="0"/>
                        </a:rPr>
                        <m:t>n</m:t>
                      </m:r>
                      <m:r>
                        <a:rPr lang="en-SG" sz="2800" b="0" i="0" smtClean="0">
                          <a:solidFill>
                            <a:srgbClr val="FFFFFF"/>
                          </a:solidFill>
                          <a:latin typeface="Cambria Math" panose="02040503050406030204" pitchFamily="18" charset="0"/>
                        </a:rPr>
                        <m:t>ế</m:t>
                      </m:r>
                      <m:r>
                        <m:rPr>
                          <m:sty m:val="p"/>
                        </m:rPr>
                        <a:rPr lang="en-SG" sz="2800" b="0" i="0" smtClean="0">
                          <a:solidFill>
                            <a:srgbClr val="FFFFFF"/>
                          </a:solidFill>
                          <a:latin typeface="Cambria Math" panose="02040503050406030204" pitchFamily="18" charset="0"/>
                        </a:rPr>
                        <m:t>u</m:t>
                      </m:r>
                      <m:r>
                        <a:rPr lang="en-SG" sz="2800" b="0" i="0" smtClean="0">
                          <a:solidFill>
                            <a:srgbClr val="FFFFFF"/>
                          </a:solidFill>
                          <a:latin typeface="Cambria Math" panose="02040503050406030204" pitchFamily="18" charset="0"/>
                        </a:rPr>
                        <m:t> ……………</m:t>
                      </m:r>
                    </m:oMath>
                  </m:oMathPara>
                </a14:m>
                <a:endParaRPr lang="en-US" sz="2800">
                  <a:solidFill>
                    <a:srgbClr val="FFFFFF"/>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78092" y="2442595"/>
                <a:ext cx="7592605" cy="83029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9" name="Text Box 16"/>
              <p:cNvSpPr txBox="1">
                <a:spLocks noChangeArrowheads="1"/>
              </p:cNvSpPr>
              <p:nvPr/>
            </p:nvSpPr>
            <p:spPr bwMode="auto">
              <a:xfrm>
                <a:off x="5925384" y="2474297"/>
                <a:ext cx="1687769" cy="717119"/>
              </a:xfrm>
              <a:prstGeom prst="rect">
                <a:avLst/>
              </a:prstGeom>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45000"/>
                  </a:lnSpc>
                  <a:spcBef>
                    <a:spcPct val="55000"/>
                  </a:spcBef>
                </a:pPr>
                <a14:m>
                  <m:oMathPara xmlns:m="http://schemas.openxmlformats.org/officeDocument/2006/math">
                    <m:oMathParaPr>
                      <m:jc m:val="left"/>
                    </m:oMathParaPr>
                    <m:oMath xmlns:m="http://schemas.openxmlformats.org/officeDocument/2006/math">
                      <m:r>
                        <m:rPr>
                          <m:sty m:val="p"/>
                        </m:rPr>
                        <a:rPr lang="en-SG" altLang="en-US" b="0" i="0" smtClean="0">
                          <a:solidFill>
                            <a:srgbClr val="FFFF00"/>
                          </a:solidFill>
                          <a:latin typeface="Cambria Math" panose="02040503050406030204" pitchFamily="18" charset="0"/>
                          <a:cs typeface="Arial" pitchFamily="34" charset="0"/>
                        </a:rPr>
                        <m:t>a</m:t>
                      </m:r>
                      <m:r>
                        <a:rPr lang="en-SG" altLang="en-US" b="0" i="0" smtClean="0">
                          <a:solidFill>
                            <a:srgbClr val="FFFF00"/>
                          </a:solidFill>
                          <a:latin typeface="Cambria Math" panose="02040503050406030204" pitchFamily="18" charset="0"/>
                          <a:cs typeface="Arial" pitchFamily="34" charset="0"/>
                        </a:rPr>
                        <m:t>.</m:t>
                      </m:r>
                      <m:r>
                        <m:rPr>
                          <m:sty m:val="p"/>
                        </m:rPr>
                        <a:rPr lang="en-SG" altLang="en-US" b="0" i="0" smtClean="0">
                          <a:solidFill>
                            <a:srgbClr val="FFFF00"/>
                          </a:solidFill>
                          <a:latin typeface="Cambria Math" panose="02040503050406030204" pitchFamily="18" charset="0"/>
                          <a:cs typeface="Arial" pitchFamily="34" charset="0"/>
                        </a:rPr>
                        <m:t>d</m:t>
                      </m:r>
                      <m:r>
                        <a:rPr lang="en-SG" altLang="en-US" b="0" i="0" smtClean="0">
                          <a:solidFill>
                            <a:srgbClr val="FFFF00"/>
                          </a:solidFill>
                          <a:latin typeface="Cambria Math" panose="02040503050406030204" pitchFamily="18" charset="0"/>
                          <a:cs typeface="Arial" pitchFamily="34" charset="0"/>
                        </a:rPr>
                        <m:t>=</m:t>
                      </m:r>
                      <m:r>
                        <m:rPr>
                          <m:sty m:val="p"/>
                        </m:rPr>
                        <a:rPr lang="en-SG" altLang="en-US" b="0" i="0" smtClean="0">
                          <a:solidFill>
                            <a:srgbClr val="FFFF00"/>
                          </a:solidFill>
                          <a:latin typeface="Cambria Math" panose="02040503050406030204" pitchFamily="18" charset="0"/>
                          <a:cs typeface="Arial" pitchFamily="34" charset="0"/>
                        </a:rPr>
                        <m:t>b</m:t>
                      </m:r>
                      <m:r>
                        <a:rPr lang="en-SG" altLang="en-US" b="0" i="0" smtClean="0">
                          <a:solidFill>
                            <a:srgbClr val="FFFF00"/>
                          </a:solidFill>
                          <a:latin typeface="Cambria Math" panose="02040503050406030204" pitchFamily="18" charset="0"/>
                          <a:cs typeface="Arial" pitchFamily="34" charset="0"/>
                        </a:rPr>
                        <m:t>.</m:t>
                      </m:r>
                      <m:r>
                        <m:rPr>
                          <m:sty m:val="p"/>
                        </m:rPr>
                        <a:rPr lang="en-SG" altLang="en-US" b="0" i="0" smtClean="0">
                          <a:solidFill>
                            <a:srgbClr val="FFFF00"/>
                          </a:solidFill>
                          <a:latin typeface="Cambria Math" panose="02040503050406030204" pitchFamily="18" charset="0"/>
                          <a:cs typeface="Arial" pitchFamily="34" charset="0"/>
                        </a:rPr>
                        <m:t>c</m:t>
                      </m:r>
                    </m:oMath>
                  </m:oMathPara>
                </a14:m>
                <a:endParaRPr lang="en-US" altLang="en-US" dirty="0">
                  <a:solidFill>
                    <a:srgbClr val="FFFF00"/>
                  </a:solidFill>
                  <a:latin typeface="Arial" pitchFamily="34" charset="0"/>
                  <a:cs typeface="Arial" pitchFamily="34" charset="0"/>
                </a:endParaRPr>
              </a:p>
            </p:txBody>
          </p:sp>
        </mc:Choice>
        <mc:Fallback xmlns="">
          <p:sp useBgFill="1">
            <p:nvSpPr>
              <p:cNvPr id="9" name="Text Box 16"/>
              <p:cNvSpPr txBox="1">
                <a:spLocks noRot="1" noChangeAspect="1" noMove="1" noResize="1" noEditPoints="1" noAdjustHandles="1" noChangeArrowheads="1" noChangeShapeType="1" noTextEdit="1"/>
              </p:cNvSpPr>
              <p:nvPr/>
            </p:nvSpPr>
            <p:spPr bwMode="auto">
              <a:xfrm>
                <a:off x="5925384" y="2474297"/>
                <a:ext cx="1687769" cy="717119"/>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9"/>
          <p:cNvSpPr txBox="1"/>
          <p:nvPr/>
        </p:nvSpPr>
        <p:spPr>
          <a:xfrm>
            <a:off x="666715" y="3490446"/>
            <a:ext cx="9206750" cy="523220"/>
          </a:xfrm>
          <a:prstGeom prst="rect">
            <a:avLst/>
          </a:prstGeom>
          <a:noFill/>
        </p:spPr>
        <p:txBody>
          <a:bodyPr wrap="square" rtlCol="0">
            <a:spAutoFit/>
          </a:bodyPr>
          <a:lstStyle/>
          <a:p>
            <a:r>
              <a:rPr lang="en-SG" sz="2800" smtClean="0">
                <a:solidFill>
                  <a:srgbClr val="FFFFFF"/>
                </a:solidFill>
              </a:rPr>
              <a:t>c. Hai số được gọi là đối nhau nếu ………………………..</a:t>
            </a:r>
            <a:endParaRPr lang="en-US" sz="2800">
              <a:solidFill>
                <a:srgbClr val="FFFFFF"/>
              </a:solidFill>
            </a:endParaRPr>
          </a:p>
        </p:txBody>
      </p:sp>
      <p:sp useBgFill="1">
        <p:nvSpPr>
          <p:cNvPr id="11" name="TextBox 10"/>
          <p:cNvSpPr txBox="1"/>
          <p:nvPr/>
        </p:nvSpPr>
        <p:spPr>
          <a:xfrm>
            <a:off x="5701052" y="3490446"/>
            <a:ext cx="4244333" cy="523220"/>
          </a:xfrm>
          <a:prstGeom prst="rect">
            <a:avLst/>
          </a:prstGeom>
        </p:spPr>
        <p:txBody>
          <a:bodyPr wrap="square" rtlCol="0">
            <a:spAutoFit/>
          </a:bodyPr>
          <a:lstStyle/>
          <a:p>
            <a:r>
              <a:rPr lang="en-SG" sz="2800">
                <a:solidFill>
                  <a:srgbClr val="FFFF00"/>
                </a:solidFill>
              </a:rPr>
              <a:t>t</a:t>
            </a:r>
            <a:r>
              <a:rPr lang="en-SG" sz="2800" smtClean="0">
                <a:solidFill>
                  <a:srgbClr val="FFFF00"/>
                </a:solidFill>
              </a:rPr>
              <a:t>ổng của chúng bằng không</a:t>
            </a:r>
            <a:endParaRPr lang="en-US" sz="2800">
              <a:solidFill>
                <a:srgbClr val="FFFF00"/>
              </a:solidFill>
            </a:endParaRPr>
          </a:p>
        </p:txBody>
      </p:sp>
      <p:sp>
        <p:nvSpPr>
          <p:cNvPr id="12" name="TextBox 11"/>
          <p:cNvSpPr txBox="1"/>
          <p:nvPr/>
        </p:nvSpPr>
        <p:spPr>
          <a:xfrm>
            <a:off x="698640" y="4290089"/>
            <a:ext cx="10274160" cy="523220"/>
          </a:xfrm>
          <a:prstGeom prst="rect">
            <a:avLst/>
          </a:prstGeom>
          <a:noFill/>
        </p:spPr>
        <p:txBody>
          <a:bodyPr wrap="square" rtlCol="0">
            <a:spAutoFit/>
          </a:bodyPr>
          <a:lstStyle/>
          <a:p>
            <a:r>
              <a:rPr lang="en-SG" sz="2800" smtClean="0">
                <a:solidFill>
                  <a:srgbClr val="FFFFFF"/>
                </a:solidFill>
              </a:rPr>
              <a:t>d. Hai số được gọi là nghịch đảo của nhau nếu ………………………..</a:t>
            </a:r>
            <a:endParaRPr lang="en-US" sz="2800">
              <a:solidFill>
                <a:srgbClr val="FFFFFF"/>
              </a:solidFill>
            </a:endParaRPr>
          </a:p>
        </p:txBody>
      </p:sp>
      <p:sp useBgFill="1">
        <p:nvSpPr>
          <p:cNvPr id="13" name="TextBox 12"/>
          <p:cNvSpPr txBox="1"/>
          <p:nvPr/>
        </p:nvSpPr>
        <p:spPr>
          <a:xfrm>
            <a:off x="7499030" y="4310740"/>
            <a:ext cx="4244333" cy="523220"/>
          </a:xfrm>
          <a:prstGeom prst="rect">
            <a:avLst/>
          </a:prstGeom>
        </p:spPr>
        <p:txBody>
          <a:bodyPr wrap="square" rtlCol="0">
            <a:spAutoFit/>
          </a:bodyPr>
          <a:lstStyle/>
          <a:p>
            <a:r>
              <a:rPr lang="en-SG" sz="2800" smtClean="0">
                <a:solidFill>
                  <a:srgbClr val="FFFF00"/>
                </a:solidFill>
              </a:rPr>
              <a:t>tích của chúng bằng một</a:t>
            </a:r>
            <a:endParaRPr lang="en-US" sz="2800">
              <a:solidFill>
                <a:srgbClr val="FFFF00"/>
              </a:solidFill>
            </a:endParaRPr>
          </a:p>
        </p:txBody>
      </p:sp>
      <p:sp>
        <p:nvSpPr>
          <p:cNvPr id="14" name="TextBox 13"/>
          <p:cNvSpPr txBox="1">
            <a:spLocks noChangeArrowheads="1"/>
          </p:cNvSpPr>
          <p:nvPr/>
        </p:nvSpPr>
        <p:spPr bwMode="auto">
          <a:xfrm>
            <a:off x="740147" y="424077"/>
            <a:ext cx="244650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r>
              <a:rPr lang="en-SG" altLang="en-US" sz="2600" b="1" smtClean="0">
                <a:solidFill>
                  <a:srgbClr val="FFFF00"/>
                </a:solidFill>
                <a:latin typeface="Arial" pitchFamily="34" charset="0"/>
                <a:cs typeface="Arial" pitchFamily="34" charset="0"/>
              </a:rPr>
              <a:t>II. LUYỆN TẬP</a:t>
            </a:r>
            <a:endParaRPr lang="vi-VN" altLang="en-US" sz="2600" b="1">
              <a:solidFill>
                <a:srgbClr val="FFFF00"/>
              </a:solidFill>
              <a:latin typeface="Arial" pitchFamily="34" charset="0"/>
              <a:cs typeface="Arial" pitchFamily="34" charset="0"/>
            </a:endParaRPr>
          </a:p>
        </p:txBody>
      </p:sp>
      <p:sp>
        <p:nvSpPr>
          <p:cNvPr id="16" name="Text Box 6"/>
          <p:cNvSpPr txBox="1">
            <a:spLocks noChangeArrowheads="1"/>
          </p:cNvSpPr>
          <p:nvPr/>
        </p:nvSpPr>
        <p:spPr bwMode="auto">
          <a:xfrm>
            <a:off x="659114" y="1111805"/>
            <a:ext cx="8520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spcBef>
                <a:spcPct val="50000"/>
              </a:spcBef>
            </a:pPr>
            <a:r>
              <a:rPr lang="en-US" altLang="en-US" sz="2400" b="1" dirty="0" err="1">
                <a:solidFill>
                  <a:srgbClr val="FFFF00"/>
                </a:solidFill>
                <a:latin typeface="Arial" pitchFamily="34" charset="0"/>
                <a:cs typeface="Arial" pitchFamily="34" charset="0"/>
              </a:rPr>
              <a:t>Bài</a:t>
            </a:r>
            <a:r>
              <a:rPr lang="en-US" altLang="en-US" sz="2400" b="1" dirty="0">
                <a:solidFill>
                  <a:srgbClr val="FFFF00"/>
                </a:solidFill>
                <a:latin typeface="Arial" pitchFamily="34" charset="0"/>
                <a:cs typeface="Arial" pitchFamily="34" charset="0"/>
              </a:rPr>
              <a:t> 1.</a:t>
            </a:r>
            <a:r>
              <a:rPr lang="en-US" altLang="en-US" sz="2400" dirty="0">
                <a:solidFill>
                  <a:srgbClr val="FFFF00"/>
                </a:solidFill>
                <a:latin typeface="Arial" pitchFamily="34" charset="0"/>
                <a:cs typeface="Arial" pitchFamily="34" charset="0"/>
              </a:rPr>
              <a:t> </a:t>
            </a:r>
            <a:r>
              <a:rPr lang="en-US" altLang="en-US" sz="2400" dirty="0" err="1">
                <a:solidFill>
                  <a:srgbClr val="FFFFFF"/>
                </a:solidFill>
                <a:latin typeface="Arial" pitchFamily="34" charset="0"/>
                <a:cs typeface="Arial" pitchFamily="34" charset="0"/>
              </a:rPr>
              <a:t>Chọn</a:t>
            </a:r>
            <a:r>
              <a:rPr lang="en-US" altLang="en-US" sz="2400" dirty="0">
                <a:solidFill>
                  <a:srgbClr val="FFFFFF"/>
                </a:solidFill>
                <a:latin typeface="Arial" pitchFamily="34" charset="0"/>
                <a:cs typeface="Arial" pitchFamily="34" charset="0"/>
              </a:rPr>
              <a:t> </a:t>
            </a:r>
            <a:r>
              <a:rPr lang="en-US" altLang="en-US" sz="2400" dirty="0" err="1">
                <a:solidFill>
                  <a:srgbClr val="FFFFFF"/>
                </a:solidFill>
                <a:latin typeface="Arial" pitchFamily="34" charset="0"/>
                <a:cs typeface="Arial" pitchFamily="34" charset="0"/>
              </a:rPr>
              <a:t>cụm</a:t>
            </a:r>
            <a:r>
              <a:rPr lang="en-US" altLang="en-US" sz="2400" dirty="0">
                <a:solidFill>
                  <a:srgbClr val="FFFFFF"/>
                </a:solidFill>
                <a:latin typeface="Arial" pitchFamily="34" charset="0"/>
                <a:cs typeface="Arial" pitchFamily="34" charset="0"/>
              </a:rPr>
              <a:t> </a:t>
            </a:r>
            <a:r>
              <a:rPr lang="en-US" altLang="en-US" sz="2400" dirty="0" err="1">
                <a:solidFill>
                  <a:srgbClr val="FFFFFF"/>
                </a:solidFill>
                <a:latin typeface="Arial" pitchFamily="34" charset="0"/>
                <a:cs typeface="Arial" pitchFamily="34" charset="0"/>
              </a:rPr>
              <a:t>từ</a:t>
            </a:r>
            <a:r>
              <a:rPr lang="en-US" altLang="en-US" sz="2400" dirty="0">
                <a:solidFill>
                  <a:srgbClr val="FFFFFF"/>
                </a:solidFill>
                <a:latin typeface="Arial" pitchFamily="34" charset="0"/>
                <a:cs typeface="Arial" pitchFamily="34" charset="0"/>
              </a:rPr>
              <a:t> </a:t>
            </a:r>
            <a:r>
              <a:rPr lang="en-US" altLang="en-US" sz="2400" dirty="0" err="1">
                <a:solidFill>
                  <a:srgbClr val="FFFFFF"/>
                </a:solidFill>
                <a:latin typeface="Arial" pitchFamily="34" charset="0"/>
                <a:cs typeface="Arial" pitchFamily="34" charset="0"/>
              </a:rPr>
              <a:t>thích</a:t>
            </a:r>
            <a:r>
              <a:rPr lang="en-US" altLang="en-US" sz="2400" dirty="0">
                <a:solidFill>
                  <a:srgbClr val="FFFFFF"/>
                </a:solidFill>
                <a:latin typeface="Arial" pitchFamily="34" charset="0"/>
                <a:cs typeface="Arial" pitchFamily="34" charset="0"/>
              </a:rPr>
              <a:t> </a:t>
            </a:r>
            <a:r>
              <a:rPr lang="en-US" altLang="en-US" sz="2400" dirty="0" err="1">
                <a:solidFill>
                  <a:srgbClr val="FFFFFF"/>
                </a:solidFill>
                <a:latin typeface="Arial" pitchFamily="34" charset="0"/>
                <a:cs typeface="Arial" pitchFamily="34" charset="0"/>
              </a:rPr>
              <a:t>hợp</a:t>
            </a:r>
            <a:r>
              <a:rPr lang="en-US" altLang="en-US" sz="2400" dirty="0">
                <a:solidFill>
                  <a:srgbClr val="FFFFFF"/>
                </a:solidFill>
                <a:latin typeface="Arial" pitchFamily="34" charset="0"/>
                <a:cs typeface="Arial" pitchFamily="34" charset="0"/>
              </a:rPr>
              <a:t> </a:t>
            </a:r>
            <a:r>
              <a:rPr lang="en-US" altLang="en-US" sz="2400" dirty="0" err="1">
                <a:solidFill>
                  <a:srgbClr val="FFFFFF"/>
                </a:solidFill>
                <a:latin typeface="Arial" pitchFamily="34" charset="0"/>
                <a:cs typeface="Arial" pitchFamily="34" charset="0"/>
              </a:rPr>
              <a:t>để</a:t>
            </a:r>
            <a:r>
              <a:rPr lang="en-US" altLang="en-US" sz="2400" dirty="0">
                <a:solidFill>
                  <a:srgbClr val="FFFFFF"/>
                </a:solidFill>
                <a:latin typeface="Arial" pitchFamily="34" charset="0"/>
                <a:cs typeface="Arial" pitchFamily="34" charset="0"/>
              </a:rPr>
              <a:t> </a:t>
            </a:r>
            <a:r>
              <a:rPr lang="en-US" altLang="en-US" sz="2400" dirty="0" err="1">
                <a:solidFill>
                  <a:srgbClr val="FFFFFF"/>
                </a:solidFill>
                <a:latin typeface="Arial" pitchFamily="34" charset="0"/>
                <a:cs typeface="Arial" pitchFamily="34" charset="0"/>
              </a:rPr>
              <a:t>điền</a:t>
            </a:r>
            <a:r>
              <a:rPr lang="en-US" altLang="en-US" sz="2400" dirty="0">
                <a:solidFill>
                  <a:srgbClr val="FFFFFF"/>
                </a:solidFill>
                <a:latin typeface="Arial" pitchFamily="34" charset="0"/>
                <a:cs typeface="Arial" pitchFamily="34" charset="0"/>
              </a:rPr>
              <a:t> </a:t>
            </a:r>
            <a:r>
              <a:rPr lang="en-US" altLang="en-US" sz="2400" dirty="0" err="1">
                <a:solidFill>
                  <a:srgbClr val="FFFFFF"/>
                </a:solidFill>
                <a:latin typeface="Arial" pitchFamily="34" charset="0"/>
                <a:cs typeface="Arial" pitchFamily="34" charset="0"/>
              </a:rPr>
              <a:t>vào</a:t>
            </a:r>
            <a:r>
              <a:rPr lang="en-US" altLang="en-US" sz="2400" dirty="0">
                <a:solidFill>
                  <a:srgbClr val="FFFFFF"/>
                </a:solidFill>
                <a:latin typeface="Arial" pitchFamily="34" charset="0"/>
                <a:cs typeface="Arial" pitchFamily="34" charset="0"/>
              </a:rPr>
              <a:t> </a:t>
            </a:r>
            <a:r>
              <a:rPr lang="en-US" altLang="en-US" sz="2400" dirty="0" err="1">
                <a:solidFill>
                  <a:srgbClr val="FFFFFF"/>
                </a:solidFill>
                <a:latin typeface="Arial" pitchFamily="34" charset="0"/>
                <a:cs typeface="Arial" pitchFamily="34" charset="0"/>
              </a:rPr>
              <a:t>chỗ</a:t>
            </a:r>
            <a:r>
              <a:rPr lang="en-US" altLang="en-US" sz="2400" dirty="0">
                <a:solidFill>
                  <a:srgbClr val="FFFFFF"/>
                </a:solidFill>
                <a:latin typeface="Arial" pitchFamily="34" charset="0"/>
                <a:cs typeface="Arial" pitchFamily="34" charset="0"/>
              </a:rPr>
              <a:t> (…)</a:t>
            </a:r>
          </a:p>
        </p:txBody>
      </p:sp>
    </p:spTree>
    <p:extLst>
      <p:ext uri="{BB962C8B-B14F-4D97-AF65-F5344CB8AC3E}">
        <p14:creationId xmlns:p14="http://schemas.microsoft.com/office/powerpoint/2010/main" val="16516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P spid="9" grpId="0" animBg="1"/>
      <p:bldP spid="10" grpId="0"/>
      <p:bldP spid="11" grpId="0" animBg="1"/>
      <p:bldP spid="12" grpId="0"/>
      <p:bldP spid="13"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a:spLocks noChangeArrowheads="1"/>
              </p:cNvSpPr>
              <p:nvPr/>
            </p:nvSpPr>
            <p:spPr bwMode="auto">
              <a:xfrm>
                <a:off x="911063" y="1472410"/>
                <a:ext cx="10466492" cy="18317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400" b="1" smtClean="0">
                    <a:solidFill>
                      <a:srgbClr val="FFFF00"/>
                    </a:solidFill>
                    <a:latin typeface="Arial" pitchFamily="34" charset="0"/>
                    <a:cs typeface="Arial" pitchFamily="34" charset="0"/>
                  </a:rPr>
                  <a:t>Bài toán 1 : </a:t>
                </a:r>
                <a:r>
                  <a:rPr lang="en-SG" altLang="en-US" sz="2400" smtClean="0">
                    <a:solidFill>
                      <a:srgbClr val="FFFFFF"/>
                    </a:solidFill>
                    <a:latin typeface="Arial" pitchFamily="34" charset="0"/>
                    <a:cs typeface="Arial" pitchFamily="34" charset="0"/>
                  </a:rPr>
                  <a:t>Tìm giá trị phân số của một số cho trước</a:t>
                </a:r>
              </a:p>
              <a:p>
                <a:pPr eaLnBrk="1" hangingPunct="1">
                  <a:lnSpc>
                    <a:spcPct val="150000"/>
                  </a:lnSpc>
                </a:pPr>
                <a:r>
                  <a:rPr lang="en-SG" altLang="en-US" sz="2400" smtClean="0">
                    <a:solidFill>
                      <a:srgbClr val="FFFFFF"/>
                    </a:solidFill>
                    <a:latin typeface="Arial" pitchFamily="34" charset="0"/>
                    <a:cs typeface="Arial" pitchFamily="34" charset="0"/>
                  </a:rPr>
                  <a:t>	Tìm a, biết a bằng     của b</a:t>
                </a:r>
              </a:p>
              <a:p>
                <a:pPr eaLnBrk="1" hangingPunct="1">
                  <a:lnSpc>
                    <a:spcPct val="150000"/>
                  </a:lnSpc>
                </a:pPr>
                <a:r>
                  <a:rPr lang="en-SG" altLang="en-US" sz="2400" smtClean="0">
                    <a:solidFill>
                      <a:srgbClr val="FFFFFF"/>
                    </a:solidFill>
                    <a:latin typeface="Arial" pitchFamily="34" charset="0"/>
                    <a:cs typeface="Arial" pitchFamily="34" charset="0"/>
                  </a:rPr>
                  <a:t>	 </a:t>
                </a:r>
                <a14:m>
                  <m:oMath xmlns:m="http://schemas.openxmlformats.org/officeDocument/2006/math">
                    <m:r>
                      <m:rPr>
                        <m:sty m:val="p"/>
                      </m:rPr>
                      <a:rPr lang="en-SG" altLang="en-US" b="0" i="0" smtClean="0">
                        <a:solidFill>
                          <a:srgbClr val="FFFF00"/>
                        </a:solidFill>
                        <a:latin typeface="Cambria Math" panose="02040503050406030204" pitchFamily="18" charset="0"/>
                        <a:cs typeface="Arial" pitchFamily="34" charset="0"/>
                      </a:rPr>
                      <m:t>a</m:t>
                    </m:r>
                    <m:r>
                      <a:rPr lang="en-SG" altLang="en-US" b="0" i="0" smtClean="0">
                        <a:solidFill>
                          <a:srgbClr val="FFFF00"/>
                        </a:solidFill>
                        <a:latin typeface="Cambria Math" panose="02040503050406030204" pitchFamily="18" charset="0"/>
                        <a:cs typeface="Arial" pitchFamily="34" charset="0"/>
                      </a:rPr>
                      <m:t>=</m:t>
                    </m:r>
                    <m:r>
                      <m:rPr>
                        <m:sty m:val="p"/>
                      </m:rPr>
                      <a:rPr lang="en-SG" altLang="en-US" b="0" i="0" smtClean="0">
                        <a:solidFill>
                          <a:srgbClr val="FFFF00"/>
                        </a:solidFill>
                        <a:latin typeface="Cambria Math" panose="02040503050406030204" pitchFamily="18" charset="0"/>
                        <a:cs typeface="Arial" pitchFamily="34" charset="0"/>
                      </a:rPr>
                      <m:t>b</m:t>
                    </m:r>
                    <m:r>
                      <a:rPr lang="en-SG" altLang="en-US" b="0" i="0" smtClean="0">
                        <a:solidFill>
                          <a:srgbClr val="FFFF00"/>
                        </a:solidFill>
                        <a:latin typeface="Cambria Math" panose="02040503050406030204" pitchFamily="18" charset="0"/>
                        <a:cs typeface="Arial" pitchFamily="34" charset="0"/>
                      </a:rPr>
                      <m:t>.</m:t>
                    </m:r>
                  </m:oMath>
                </a14:m>
                <a:r>
                  <a:rPr lang="en-SG" altLang="en-US" sz="2400" smtClean="0">
                    <a:solidFill>
                      <a:srgbClr val="FFFF00"/>
                    </a:solidFill>
                    <a:latin typeface="Arial" pitchFamily="34" charset="0"/>
                    <a:cs typeface="Arial" pitchFamily="34" charset="0"/>
                  </a:rPr>
                  <a:t> </a:t>
                </a:r>
                <a:endParaRPr lang="vi-VN" altLang="en-US" sz="2400">
                  <a:solidFill>
                    <a:srgbClr val="FFFFFF"/>
                  </a:solidFill>
                  <a:latin typeface="Arial" pitchFamily="34" charset="0"/>
                  <a:cs typeface="Arial"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bwMode="auto">
              <a:xfrm>
                <a:off x="911063" y="1472410"/>
                <a:ext cx="10466492" cy="1831784"/>
              </a:xfrm>
              <a:prstGeom prst="rect">
                <a:avLst/>
              </a:prstGeom>
              <a:blipFill rotWithShape="0">
                <a:blip r:embed="rId2"/>
                <a:stretch>
                  <a:fillRect l="-87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4"/>
          <p:cNvSpPr/>
          <p:nvPr/>
        </p:nvSpPr>
        <p:spPr>
          <a:xfrm>
            <a:off x="1615440" y="358363"/>
            <a:ext cx="8646160" cy="982513"/>
          </a:xfrm>
          <a:prstGeom prst="rect">
            <a:avLst/>
          </a:prstGeom>
          <a:noFill/>
        </p:spPr>
        <p:txBody>
          <a:bodyPr wrap="square" lIns="91440" tIns="45720" rIns="91440" bIns="45720">
            <a:spAutoFit/>
          </a:bodyPr>
          <a:lstStyle/>
          <a:p>
            <a:pPr algn="ctr" eaLnBrk="1" hangingPunct="1">
              <a:lnSpc>
                <a:spcPct val="150000"/>
              </a:lnSpc>
            </a:pPr>
            <a:r>
              <a:rPr lang="en-SG" altLang="en-US" sz="4400" b="1" smtClean="0">
                <a:ln w="12700" cmpd="sng">
                  <a:solidFill>
                    <a:schemeClr val="accent4"/>
                  </a:solidFill>
                  <a:prstDash val="solid"/>
                </a:ln>
                <a:solidFill>
                  <a:srgbClr val="FFFF00"/>
                </a:solidFill>
                <a:latin typeface="Arial" pitchFamily="34" charset="0"/>
                <a:cs typeface="Arial" pitchFamily="34" charset="0"/>
              </a:rPr>
              <a:t>Ba bài toán cơ bản về phân số</a:t>
            </a:r>
            <a:endParaRPr lang="en-US" altLang="en-US" sz="4400" b="1">
              <a:ln w="12700" cmpd="sng">
                <a:solidFill>
                  <a:schemeClr val="accent4"/>
                </a:solidFill>
                <a:prstDash val="solid"/>
              </a:ln>
              <a:solidFill>
                <a:srgbClr val="FFFF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4417482" y="2073311"/>
                <a:ext cx="325410" cy="629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FFFF"/>
                              </a:solidFill>
                              <a:latin typeface="Cambria Math" panose="02040503050406030204" pitchFamily="18" charset="0"/>
                            </a:rPr>
                          </m:ctrlPr>
                        </m:fPr>
                        <m:num>
                          <m:r>
                            <m:rPr>
                              <m:sty m:val="p"/>
                            </m:rPr>
                            <a:rPr lang="en-SG" sz="2400" b="0" i="0" smtClean="0">
                              <a:solidFill>
                                <a:srgbClr val="FFFFFF"/>
                              </a:solidFill>
                              <a:latin typeface="Cambria Math" panose="02040503050406030204" pitchFamily="18" charset="0"/>
                            </a:rPr>
                            <m:t>m</m:t>
                          </m:r>
                        </m:num>
                        <m:den>
                          <m:r>
                            <m:rPr>
                              <m:sty m:val="p"/>
                            </m:rPr>
                            <a:rPr lang="en-SG" sz="2400" b="0" i="0" smtClean="0">
                              <a:solidFill>
                                <a:srgbClr val="FFFFFF"/>
                              </a:solidFill>
                              <a:latin typeface="Cambria Math" panose="02040503050406030204" pitchFamily="18" charset="0"/>
                            </a:rPr>
                            <m:t>n</m:t>
                          </m:r>
                        </m:den>
                      </m:f>
                    </m:oMath>
                  </m:oMathPara>
                </a14:m>
                <a:endParaRPr lang="en-US" sz="2400">
                  <a:solidFill>
                    <a:srgbClr val="FFFFFF"/>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417482" y="2073311"/>
                <a:ext cx="325410" cy="62998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76078" y="2711617"/>
                <a:ext cx="325410" cy="629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FF00"/>
                              </a:solidFill>
                              <a:latin typeface="Cambria Math" panose="02040503050406030204" pitchFamily="18" charset="0"/>
                            </a:rPr>
                          </m:ctrlPr>
                        </m:fPr>
                        <m:num>
                          <m:r>
                            <m:rPr>
                              <m:sty m:val="p"/>
                            </m:rPr>
                            <a:rPr lang="en-SG" sz="2400" b="0" i="0" smtClean="0">
                              <a:solidFill>
                                <a:srgbClr val="FFFF00"/>
                              </a:solidFill>
                              <a:latin typeface="Cambria Math" panose="02040503050406030204" pitchFamily="18" charset="0"/>
                            </a:rPr>
                            <m:t>m</m:t>
                          </m:r>
                        </m:num>
                        <m:den>
                          <m:r>
                            <m:rPr>
                              <m:sty m:val="p"/>
                            </m:rPr>
                            <a:rPr lang="en-SG" sz="2400" b="0" i="0" smtClean="0">
                              <a:solidFill>
                                <a:srgbClr val="FFFF00"/>
                              </a:solidFill>
                              <a:latin typeface="Cambria Math" panose="02040503050406030204" pitchFamily="18" charset="0"/>
                            </a:rPr>
                            <m:t>n</m:t>
                          </m:r>
                        </m:den>
                      </m:f>
                    </m:oMath>
                  </m:oMathPara>
                </a14:m>
                <a:endParaRPr lang="en-US" sz="2400">
                  <a:solidFill>
                    <a:srgbClr val="FFFF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76078" y="2711617"/>
                <a:ext cx="325410" cy="62998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a:spLocks noChangeArrowheads="1"/>
              </p:cNvSpPr>
              <p:nvPr/>
            </p:nvSpPr>
            <p:spPr bwMode="auto">
              <a:xfrm>
                <a:off x="911063" y="3451924"/>
                <a:ext cx="10392731" cy="18317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400" b="1" smtClean="0">
                    <a:solidFill>
                      <a:srgbClr val="FFFF00"/>
                    </a:solidFill>
                    <a:latin typeface="Arial" pitchFamily="34" charset="0"/>
                    <a:cs typeface="Arial" pitchFamily="34" charset="0"/>
                  </a:rPr>
                  <a:t>Bài toán 2 : </a:t>
                </a:r>
                <a:r>
                  <a:rPr lang="en-SG" altLang="en-US" sz="2400">
                    <a:solidFill>
                      <a:srgbClr val="FFFFFF"/>
                    </a:solidFill>
                    <a:latin typeface="Arial" pitchFamily="34" charset="0"/>
                    <a:cs typeface="Arial" pitchFamily="34" charset="0"/>
                  </a:rPr>
                  <a:t>T</a:t>
                </a:r>
                <a:r>
                  <a:rPr lang="en-SG" altLang="en-US" sz="2400" smtClean="0">
                    <a:solidFill>
                      <a:srgbClr val="FFFFFF"/>
                    </a:solidFill>
                    <a:latin typeface="Arial" pitchFamily="34" charset="0"/>
                    <a:cs typeface="Arial" pitchFamily="34" charset="0"/>
                  </a:rPr>
                  <a:t>ìm một số, biết giá trị một phân số của số đó </a:t>
                </a:r>
              </a:p>
              <a:p>
                <a:pPr eaLnBrk="1" hangingPunct="1">
                  <a:lnSpc>
                    <a:spcPct val="150000"/>
                  </a:lnSpc>
                </a:pPr>
                <a:r>
                  <a:rPr lang="en-SG" altLang="en-US" sz="2400" smtClean="0">
                    <a:solidFill>
                      <a:srgbClr val="FFFFFF"/>
                    </a:solidFill>
                    <a:latin typeface="Arial" pitchFamily="34" charset="0"/>
                    <a:cs typeface="Arial" pitchFamily="34" charset="0"/>
                  </a:rPr>
                  <a:t>	Tìm b, biết      của b bằng a</a:t>
                </a:r>
              </a:p>
              <a:p>
                <a:pPr eaLnBrk="1" hangingPunct="1">
                  <a:lnSpc>
                    <a:spcPct val="150000"/>
                  </a:lnSpc>
                </a:pPr>
                <a:r>
                  <a:rPr lang="en-SG" altLang="en-US" sz="2400" smtClean="0">
                    <a:solidFill>
                      <a:srgbClr val="FFFFFF"/>
                    </a:solidFill>
                    <a:latin typeface="Arial" pitchFamily="34" charset="0"/>
                    <a:cs typeface="Arial" pitchFamily="34" charset="0"/>
                  </a:rPr>
                  <a:t>	 </a:t>
                </a:r>
                <a14:m>
                  <m:oMath xmlns:m="http://schemas.openxmlformats.org/officeDocument/2006/math">
                    <m:r>
                      <m:rPr>
                        <m:sty m:val="p"/>
                      </m:rPr>
                      <a:rPr lang="en-SG" altLang="en-US" b="0" i="0" smtClean="0">
                        <a:solidFill>
                          <a:srgbClr val="FFFF00"/>
                        </a:solidFill>
                        <a:latin typeface="Cambria Math" panose="02040503050406030204" pitchFamily="18" charset="0"/>
                        <a:cs typeface="Arial" pitchFamily="34" charset="0"/>
                      </a:rPr>
                      <m:t>b</m:t>
                    </m:r>
                    <m:r>
                      <a:rPr lang="en-SG" altLang="en-US" b="0" i="0" smtClean="0">
                        <a:solidFill>
                          <a:srgbClr val="FFFF00"/>
                        </a:solidFill>
                        <a:latin typeface="Cambria Math" panose="02040503050406030204" pitchFamily="18" charset="0"/>
                        <a:cs typeface="Arial" pitchFamily="34" charset="0"/>
                      </a:rPr>
                      <m:t>=</m:t>
                    </m:r>
                    <m:r>
                      <m:rPr>
                        <m:sty m:val="p"/>
                      </m:rPr>
                      <a:rPr lang="en-SG" altLang="en-US" b="0" i="0" smtClean="0">
                        <a:solidFill>
                          <a:srgbClr val="FFFF00"/>
                        </a:solidFill>
                        <a:latin typeface="Cambria Math" panose="02040503050406030204" pitchFamily="18" charset="0"/>
                        <a:cs typeface="Arial" pitchFamily="34" charset="0"/>
                      </a:rPr>
                      <m:t>a</m:t>
                    </m:r>
                  </m:oMath>
                </a14:m>
                <a:r>
                  <a:rPr lang="en-SG" altLang="en-US" sz="2400" smtClean="0">
                    <a:solidFill>
                      <a:srgbClr val="FFFF00"/>
                    </a:solidFill>
                    <a:latin typeface="Arial" pitchFamily="34" charset="0"/>
                    <a:cs typeface="Arial" pitchFamily="34" charset="0"/>
                  </a:rPr>
                  <a:t> :  </a:t>
                </a:r>
                <a:endParaRPr lang="vi-VN" altLang="en-US" sz="2400">
                  <a:solidFill>
                    <a:srgbClr val="FFFF00"/>
                  </a:solidFill>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bwMode="auto">
              <a:xfrm>
                <a:off x="911063" y="3451924"/>
                <a:ext cx="10392731" cy="1831784"/>
              </a:xfrm>
              <a:prstGeom prst="rect">
                <a:avLst/>
              </a:prstGeom>
              <a:blipFill rotWithShape="0">
                <a:blip r:embed="rId5"/>
                <a:stretch>
                  <a:fillRect l="-880" b="-19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007977" y="4651421"/>
                <a:ext cx="325410" cy="629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FF00"/>
                              </a:solidFill>
                              <a:latin typeface="Cambria Math" panose="02040503050406030204" pitchFamily="18" charset="0"/>
                            </a:rPr>
                          </m:ctrlPr>
                        </m:fPr>
                        <m:num>
                          <m:r>
                            <m:rPr>
                              <m:sty m:val="p"/>
                            </m:rPr>
                            <a:rPr lang="en-SG" sz="2400" b="0" i="0" smtClean="0">
                              <a:solidFill>
                                <a:srgbClr val="FFFF00"/>
                              </a:solidFill>
                              <a:latin typeface="Cambria Math" panose="02040503050406030204" pitchFamily="18" charset="0"/>
                            </a:rPr>
                            <m:t>m</m:t>
                          </m:r>
                        </m:num>
                        <m:den>
                          <m:r>
                            <m:rPr>
                              <m:sty m:val="p"/>
                            </m:rPr>
                            <a:rPr lang="en-SG" sz="2400" b="0" i="0" smtClean="0">
                              <a:solidFill>
                                <a:srgbClr val="FFFF00"/>
                              </a:solidFill>
                              <a:latin typeface="Cambria Math" panose="02040503050406030204" pitchFamily="18" charset="0"/>
                            </a:rPr>
                            <m:t>n</m:t>
                          </m:r>
                        </m:den>
                      </m:f>
                    </m:oMath>
                  </m:oMathPara>
                </a14:m>
                <a:endParaRPr lang="en-US" sz="2400">
                  <a:solidFill>
                    <a:srgbClr val="FFFF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007977" y="4651421"/>
                <a:ext cx="325410" cy="62998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513715" y="4065125"/>
                <a:ext cx="325410" cy="629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FFFF"/>
                              </a:solidFill>
                              <a:latin typeface="Cambria Math" panose="02040503050406030204" pitchFamily="18" charset="0"/>
                            </a:rPr>
                          </m:ctrlPr>
                        </m:fPr>
                        <m:num>
                          <m:r>
                            <m:rPr>
                              <m:sty m:val="p"/>
                            </m:rPr>
                            <a:rPr lang="en-SG" sz="2400" b="0" i="0" smtClean="0">
                              <a:solidFill>
                                <a:srgbClr val="FFFFFF"/>
                              </a:solidFill>
                              <a:latin typeface="Cambria Math" panose="02040503050406030204" pitchFamily="18" charset="0"/>
                            </a:rPr>
                            <m:t>m</m:t>
                          </m:r>
                        </m:num>
                        <m:den>
                          <m:r>
                            <m:rPr>
                              <m:sty m:val="p"/>
                            </m:rPr>
                            <a:rPr lang="en-SG" sz="2400" b="0" i="0" smtClean="0">
                              <a:solidFill>
                                <a:srgbClr val="FFFFFF"/>
                              </a:solidFill>
                              <a:latin typeface="Cambria Math" panose="02040503050406030204" pitchFamily="18" charset="0"/>
                            </a:rPr>
                            <m:t>n</m:t>
                          </m:r>
                        </m:den>
                      </m:f>
                    </m:oMath>
                  </m:oMathPara>
                </a14:m>
                <a:endParaRPr lang="en-US" sz="2400">
                  <a:solidFill>
                    <a:srgbClr val="FFFFFF"/>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513715" y="4065125"/>
                <a:ext cx="325410" cy="629981"/>
              </a:xfrm>
              <a:prstGeom prst="rect">
                <a:avLst/>
              </a:prstGeom>
              <a:blipFill rotWithShape="0">
                <a:blip r:embed="rId7"/>
                <a:stretch>
                  <a:fillRect/>
                </a:stretch>
              </a:blipFill>
            </p:spPr>
            <p:txBody>
              <a:bodyPr/>
              <a:lstStyle/>
              <a:p>
                <a:r>
                  <a:rPr lang="en-US">
                    <a:noFill/>
                  </a:rPr>
                  <a:t> </a:t>
                </a:r>
              </a:p>
            </p:txBody>
          </p:sp>
        </mc:Fallback>
      </mc:AlternateContent>
      <p:sp>
        <p:nvSpPr>
          <p:cNvPr id="13" name="TextBox 12"/>
          <p:cNvSpPr txBox="1">
            <a:spLocks noChangeArrowheads="1"/>
          </p:cNvSpPr>
          <p:nvPr/>
        </p:nvSpPr>
        <p:spPr bwMode="auto">
          <a:xfrm>
            <a:off x="946309" y="5281402"/>
            <a:ext cx="101115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lnSpc>
                <a:spcPct val="150000"/>
              </a:lnSpc>
            </a:pPr>
            <a:r>
              <a:rPr lang="en-SG" altLang="en-US" sz="2400" b="1" smtClean="0">
                <a:solidFill>
                  <a:srgbClr val="FFFF00"/>
                </a:solidFill>
                <a:latin typeface="Arial" pitchFamily="34" charset="0"/>
                <a:cs typeface="Arial" pitchFamily="34" charset="0"/>
              </a:rPr>
              <a:t>Bài toán 3 </a:t>
            </a:r>
            <a:r>
              <a:rPr lang="en-SG" altLang="en-US" sz="2400" smtClean="0">
                <a:solidFill>
                  <a:srgbClr val="FFFF00"/>
                </a:solidFill>
                <a:latin typeface="Arial" pitchFamily="34" charset="0"/>
                <a:cs typeface="Arial" pitchFamily="34" charset="0"/>
              </a:rPr>
              <a:t>: </a:t>
            </a:r>
            <a:r>
              <a:rPr lang="en-SG" altLang="en-US" sz="2400" smtClean="0">
                <a:solidFill>
                  <a:srgbClr val="FFFFFF"/>
                </a:solidFill>
                <a:latin typeface="Arial" pitchFamily="34" charset="0"/>
                <a:cs typeface="Arial" pitchFamily="34" charset="0"/>
              </a:rPr>
              <a:t>Tìm tỉ số của hai số a và b</a:t>
            </a:r>
          </a:p>
        </p:txBody>
      </p:sp>
      <mc:AlternateContent xmlns:mc="http://schemas.openxmlformats.org/markup-compatibility/2006" xmlns:a14="http://schemas.microsoft.com/office/drawing/2010/main">
        <mc:Choice Requires="a14">
          <p:sp>
            <p:nvSpPr>
              <p:cNvPr id="17" name="TextBox 16"/>
              <p:cNvSpPr txBox="1"/>
              <p:nvPr/>
            </p:nvSpPr>
            <p:spPr>
              <a:xfrm>
                <a:off x="1982310" y="5912795"/>
                <a:ext cx="1089465" cy="6324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FF00"/>
                              </a:solidFill>
                              <a:latin typeface="Cambria Math" panose="02040503050406030204" pitchFamily="18" charset="0"/>
                            </a:rPr>
                          </m:ctrlPr>
                        </m:fPr>
                        <m:num>
                          <m:r>
                            <m:rPr>
                              <m:sty m:val="p"/>
                            </m:rPr>
                            <a:rPr lang="en-SG" sz="2400" b="0" i="0" smtClean="0">
                              <a:solidFill>
                                <a:srgbClr val="FFFF00"/>
                              </a:solidFill>
                              <a:latin typeface="Cambria Math" panose="02040503050406030204" pitchFamily="18" charset="0"/>
                            </a:rPr>
                            <m:t>a</m:t>
                          </m:r>
                        </m:num>
                        <m:den>
                          <m:r>
                            <m:rPr>
                              <m:sty m:val="p"/>
                            </m:rPr>
                            <a:rPr lang="en-SG" sz="2400" b="0" i="0" smtClean="0">
                              <a:solidFill>
                                <a:srgbClr val="FFFF00"/>
                              </a:solidFill>
                              <a:latin typeface="Cambria Math" panose="02040503050406030204" pitchFamily="18" charset="0"/>
                            </a:rPr>
                            <m:t>b</m:t>
                          </m:r>
                        </m:den>
                      </m:f>
                      <m:r>
                        <a:rPr lang="en-SG" sz="2400" b="0" i="0" smtClean="0">
                          <a:solidFill>
                            <a:srgbClr val="FFFF00"/>
                          </a:solidFill>
                          <a:latin typeface="Cambria Math" panose="02040503050406030204" pitchFamily="18" charset="0"/>
                        </a:rPr>
                        <m:t>=</m:t>
                      </m:r>
                      <m:r>
                        <m:rPr>
                          <m:sty m:val="p"/>
                        </m:rPr>
                        <a:rPr lang="en-SG" sz="2400" b="0" i="0" smtClean="0">
                          <a:solidFill>
                            <a:srgbClr val="FFFF00"/>
                          </a:solidFill>
                          <a:latin typeface="Cambria Math" panose="02040503050406030204" pitchFamily="18" charset="0"/>
                        </a:rPr>
                        <m:t>a</m:t>
                      </m:r>
                      <m:r>
                        <a:rPr lang="en-SG" sz="2400" b="0" i="0" smtClean="0">
                          <a:solidFill>
                            <a:srgbClr val="FFFF00"/>
                          </a:solidFill>
                          <a:latin typeface="Cambria Math" panose="02040503050406030204" pitchFamily="18" charset="0"/>
                        </a:rPr>
                        <m:t>:</m:t>
                      </m:r>
                      <m:r>
                        <m:rPr>
                          <m:sty m:val="p"/>
                        </m:rPr>
                        <a:rPr lang="en-SG" sz="2400" b="0" i="0" smtClean="0">
                          <a:solidFill>
                            <a:srgbClr val="FFFF00"/>
                          </a:solidFill>
                          <a:latin typeface="Cambria Math" panose="02040503050406030204" pitchFamily="18" charset="0"/>
                        </a:rPr>
                        <m:t>b</m:t>
                      </m:r>
                    </m:oMath>
                  </m:oMathPara>
                </a14:m>
                <a:endParaRPr lang="en-US" sz="2400">
                  <a:solidFill>
                    <a:srgbClr val="FFFF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982310" y="5912795"/>
                <a:ext cx="1089465" cy="632481"/>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3181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290182" y="743466"/>
            <a:ext cx="8412880" cy="61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r>
              <a:rPr lang="en-SG" altLang="en-US" sz="2600" b="1" err="1" smtClean="0">
                <a:solidFill>
                  <a:srgbClr val="FFFF00"/>
                </a:solidFill>
                <a:latin typeface="Arial" pitchFamily="34" charset="0"/>
                <a:cs typeface="Arial" pitchFamily="34" charset="0"/>
              </a:rPr>
              <a:t>Bài</a:t>
            </a:r>
            <a:r>
              <a:rPr lang="en-SG" altLang="en-US" sz="2600" b="1" smtClean="0">
                <a:solidFill>
                  <a:srgbClr val="FFFF00"/>
                </a:solidFill>
                <a:latin typeface="Arial" pitchFamily="34" charset="0"/>
                <a:cs typeface="Arial" pitchFamily="34" charset="0"/>
              </a:rPr>
              <a:t> 1. </a:t>
            </a:r>
            <a:r>
              <a:rPr lang="en-SG" altLang="en-US" sz="2600" smtClean="0">
                <a:solidFill>
                  <a:srgbClr val="FFFF00"/>
                </a:solidFill>
                <a:latin typeface="Arial" pitchFamily="34" charset="0"/>
                <a:cs typeface="Arial" pitchFamily="34" charset="0"/>
              </a:rPr>
              <a:t>Tính giá trị </a:t>
            </a:r>
            <a:r>
              <a:rPr lang="en-SG" altLang="en-US" sz="2600" err="1" smtClean="0">
                <a:solidFill>
                  <a:srgbClr val="FFFF00"/>
                </a:solidFill>
                <a:latin typeface="Arial" pitchFamily="34" charset="0"/>
                <a:cs typeface="Arial" pitchFamily="34" charset="0"/>
              </a:rPr>
              <a:t>của</a:t>
            </a:r>
            <a:r>
              <a:rPr lang="en-SG" altLang="en-US" sz="2600" smtClean="0">
                <a:solidFill>
                  <a:srgbClr val="FFFF00"/>
                </a:solidFill>
                <a:latin typeface="Arial" pitchFamily="34" charset="0"/>
                <a:cs typeface="Arial" pitchFamily="34" charset="0"/>
              </a:rPr>
              <a:t> </a:t>
            </a:r>
            <a:r>
              <a:rPr lang="en-SG" altLang="en-US" sz="2600" err="1" smtClean="0">
                <a:solidFill>
                  <a:srgbClr val="FFFF00"/>
                </a:solidFill>
                <a:latin typeface="Arial" pitchFamily="34" charset="0"/>
                <a:cs typeface="Arial" pitchFamily="34" charset="0"/>
              </a:rPr>
              <a:t>biểu</a:t>
            </a:r>
            <a:r>
              <a:rPr lang="en-SG" altLang="en-US" sz="2600" smtClean="0">
                <a:solidFill>
                  <a:srgbClr val="FFFF00"/>
                </a:solidFill>
                <a:latin typeface="Arial" pitchFamily="34" charset="0"/>
                <a:cs typeface="Arial" pitchFamily="34" charset="0"/>
              </a:rPr>
              <a:t> </a:t>
            </a:r>
            <a:r>
              <a:rPr lang="en-SG" altLang="en-US" sz="2600" err="1" smtClean="0">
                <a:solidFill>
                  <a:srgbClr val="FFFF00"/>
                </a:solidFill>
                <a:latin typeface="Arial" pitchFamily="34" charset="0"/>
                <a:cs typeface="Arial" pitchFamily="34" charset="0"/>
              </a:rPr>
              <a:t>thức</a:t>
            </a:r>
            <a:r>
              <a:rPr lang="en-SG" altLang="en-US" sz="2600" smtClean="0">
                <a:solidFill>
                  <a:srgbClr val="FFFF00"/>
                </a:solidFill>
                <a:latin typeface="Arial" pitchFamily="34" charset="0"/>
                <a:cs typeface="Arial" pitchFamily="34" charset="0"/>
              </a:rPr>
              <a:t> (</a:t>
            </a:r>
            <a:r>
              <a:rPr lang="en-SG" altLang="en-US" sz="2600" err="1" smtClean="0">
                <a:solidFill>
                  <a:srgbClr val="FFFF00"/>
                </a:solidFill>
                <a:latin typeface="Arial" pitchFamily="34" charset="0"/>
                <a:cs typeface="Arial" pitchFamily="34" charset="0"/>
              </a:rPr>
              <a:t>tính</a:t>
            </a:r>
            <a:r>
              <a:rPr lang="en-SG" altLang="en-US" sz="2600" smtClean="0">
                <a:solidFill>
                  <a:srgbClr val="FFFF00"/>
                </a:solidFill>
                <a:latin typeface="Arial" pitchFamily="34" charset="0"/>
                <a:cs typeface="Arial" pitchFamily="34" charset="0"/>
              </a:rPr>
              <a:t> </a:t>
            </a:r>
            <a:r>
              <a:rPr lang="en-SG" altLang="en-US" sz="2600" err="1" smtClean="0">
                <a:solidFill>
                  <a:srgbClr val="FFFF00"/>
                </a:solidFill>
                <a:latin typeface="Arial" pitchFamily="34" charset="0"/>
                <a:cs typeface="Arial" pitchFamily="34" charset="0"/>
              </a:rPr>
              <a:t>nhanh</a:t>
            </a:r>
            <a:r>
              <a:rPr lang="en-SG" altLang="en-US" sz="2600" smtClean="0">
                <a:solidFill>
                  <a:srgbClr val="FFFF00"/>
                </a:solidFill>
                <a:latin typeface="Arial" pitchFamily="34" charset="0"/>
                <a:cs typeface="Arial" pitchFamily="34" charset="0"/>
              </a:rPr>
              <a:t> </a:t>
            </a:r>
            <a:r>
              <a:rPr lang="en-SG" altLang="en-US" sz="2600" err="1" smtClean="0">
                <a:solidFill>
                  <a:srgbClr val="FFFF00"/>
                </a:solidFill>
                <a:latin typeface="Arial" pitchFamily="34" charset="0"/>
                <a:cs typeface="Arial" pitchFamily="34" charset="0"/>
              </a:rPr>
              <a:t>nếu</a:t>
            </a:r>
            <a:r>
              <a:rPr lang="en-SG" altLang="en-US" sz="2600" smtClean="0">
                <a:solidFill>
                  <a:srgbClr val="FFFF00"/>
                </a:solidFill>
                <a:latin typeface="Arial" pitchFamily="34" charset="0"/>
                <a:cs typeface="Arial" pitchFamily="34" charset="0"/>
              </a:rPr>
              <a:t> </a:t>
            </a:r>
            <a:r>
              <a:rPr lang="en-SG" altLang="en-US" sz="2600" err="1" smtClean="0">
                <a:solidFill>
                  <a:srgbClr val="FFFF00"/>
                </a:solidFill>
                <a:latin typeface="Arial" pitchFamily="34" charset="0"/>
                <a:cs typeface="Arial" pitchFamily="34" charset="0"/>
              </a:rPr>
              <a:t>có</a:t>
            </a:r>
            <a:r>
              <a:rPr lang="en-SG" altLang="en-US" sz="2600" smtClean="0">
                <a:solidFill>
                  <a:srgbClr val="FFFF00"/>
                </a:solidFill>
                <a:latin typeface="Arial" pitchFamily="34" charset="0"/>
                <a:cs typeface="Arial" pitchFamily="34" charset="0"/>
              </a:rPr>
              <a:t> thể)</a:t>
            </a:r>
            <a:endParaRPr lang="vi-VN" altLang="en-US" sz="2600">
              <a:solidFill>
                <a:srgbClr val="FFFF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8" name="TextBox 7"/>
              <p:cNvSpPr txBox="1">
                <a:spLocks noChangeArrowheads="1"/>
              </p:cNvSpPr>
              <p:nvPr/>
            </p:nvSpPr>
            <p:spPr bwMode="auto">
              <a:xfrm>
                <a:off x="776499" y="1464950"/>
                <a:ext cx="4071499" cy="999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14:m>
                  <m:oMathPara xmlns:m="http://schemas.openxmlformats.org/officeDocument/2006/math">
                    <m:oMathParaPr>
                      <m:jc m:val="centerGroup"/>
                    </m:oMathParaPr>
                    <m:oMath xmlns:m="http://schemas.openxmlformats.org/officeDocument/2006/math">
                      <m:r>
                        <m:rPr>
                          <m:sty m:val="p"/>
                        </m:rPr>
                        <a:rPr lang="en-SG" altLang="en-US" sz="2000" b="0" i="0" smtClean="0">
                          <a:solidFill>
                            <a:srgbClr val="FFFF00"/>
                          </a:solidFill>
                          <a:latin typeface="Cambria Math" panose="02040503050406030204" pitchFamily="18" charset="0"/>
                          <a:cs typeface="Arial" pitchFamily="34" charset="0"/>
                        </a:rPr>
                        <m:t>a</m:t>
                      </m:r>
                      <m:r>
                        <a:rPr lang="en-SG" altLang="en-US" sz="2000" b="0" i="1" smtClean="0">
                          <a:solidFill>
                            <a:srgbClr val="FFFF00"/>
                          </a:solidFill>
                          <a:latin typeface="Cambria Math" panose="02040503050406030204" pitchFamily="18" charset="0"/>
                          <a:cs typeface="Arial" pitchFamily="34" charset="0"/>
                        </a:rPr>
                        <m:t>)  </m:t>
                      </m:r>
                      <m:box>
                        <m:boxPr>
                          <m:ctrlPr>
                            <a:rPr lang="en-SG" altLang="en-US" sz="2000" i="1" smtClean="0">
                              <a:solidFill>
                                <a:srgbClr val="FFFF00"/>
                              </a:solidFill>
                              <a:latin typeface="Cambria Math" panose="02040503050406030204" pitchFamily="18" charset="0"/>
                              <a:cs typeface="Arial" pitchFamily="34" charset="0"/>
                            </a:rPr>
                          </m:ctrlPr>
                        </m:boxPr>
                        <m:e>
                          <m:f>
                            <m:fPr>
                              <m:ctrlPr>
                                <a:rPr lang="en-SG" altLang="en-US" sz="2000" i="1" smtClean="0">
                                  <a:solidFill>
                                    <a:srgbClr val="FFFF00"/>
                                  </a:solidFill>
                                  <a:latin typeface="Cambria Math" panose="02040503050406030204" pitchFamily="18" charset="0"/>
                                  <a:cs typeface="Arial" pitchFamily="34" charset="0"/>
                                </a:rPr>
                              </m:ctrlPr>
                            </m:fPr>
                            <m:num>
                              <m:r>
                                <a:rPr lang="en-SG" altLang="en-US" sz="2000" b="0" i="1" smtClean="0">
                                  <a:solidFill>
                                    <a:srgbClr val="FFFF00"/>
                                  </a:solidFill>
                                  <a:latin typeface="Cambria Math" panose="02040503050406030204" pitchFamily="18" charset="0"/>
                                  <a:cs typeface="Arial" pitchFamily="34" charset="0"/>
                                </a:rPr>
                                <m:t>2</m:t>
                              </m:r>
                            </m:num>
                            <m:den>
                              <m:r>
                                <a:rPr lang="en-SG" altLang="en-US" sz="2000" b="0" i="1" smtClean="0">
                                  <a:solidFill>
                                    <a:srgbClr val="FFFF00"/>
                                  </a:solidFill>
                                  <a:latin typeface="Cambria Math" panose="02040503050406030204" pitchFamily="18" charset="0"/>
                                  <a:cs typeface="Arial" pitchFamily="34" charset="0"/>
                                </a:rPr>
                                <m:t>7</m:t>
                              </m:r>
                            </m:den>
                          </m:f>
                          <m:r>
                            <a:rPr lang="en-SG" altLang="en-US" sz="2000" b="0" i="1" smtClean="0">
                              <a:solidFill>
                                <a:srgbClr val="FFFF00"/>
                              </a:solidFill>
                              <a:latin typeface="Cambria Math" panose="02040503050406030204" pitchFamily="18" charset="0"/>
                              <a:cs typeface="Arial" pitchFamily="34" charset="0"/>
                            </a:rPr>
                            <m:t> − </m:t>
                          </m:r>
                        </m:e>
                      </m:box>
                      <m:r>
                        <a:rPr lang="en-SG" altLang="en-US" sz="2000" b="0" i="1" smtClean="0">
                          <a:solidFill>
                            <a:srgbClr val="FFFF00"/>
                          </a:solidFill>
                          <a:latin typeface="Cambria Math" panose="02040503050406030204" pitchFamily="18" charset="0"/>
                          <a:cs typeface="Arial" pitchFamily="34" charset="0"/>
                        </a:rPr>
                        <m:t> </m:t>
                      </m:r>
                      <m:f>
                        <m:fPr>
                          <m:ctrlPr>
                            <a:rPr lang="en-SG" altLang="en-US" sz="2000" b="0" i="1" smtClean="0">
                              <a:solidFill>
                                <a:srgbClr val="FFFF00"/>
                              </a:solidFill>
                              <a:latin typeface="Cambria Math" panose="02040503050406030204" pitchFamily="18" charset="0"/>
                              <a:cs typeface="Arial" pitchFamily="34" charset="0"/>
                            </a:rPr>
                          </m:ctrlPr>
                        </m:fPr>
                        <m:num>
                          <m:r>
                            <a:rPr lang="en-SG" altLang="en-US" sz="2000" b="0" i="1" smtClean="0">
                              <a:solidFill>
                                <a:srgbClr val="FFFF00"/>
                              </a:solidFill>
                              <a:latin typeface="Cambria Math" panose="02040503050406030204" pitchFamily="18" charset="0"/>
                              <a:cs typeface="Arial" pitchFamily="34" charset="0"/>
                            </a:rPr>
                            <m:t>−</m:t>
                          </m:r>
                          <m:r>
                            <a:rPr lang="en-SG" altLang="en-US" sz="2000" b="0" i="1" smtClean="0">
                              <a:solidFill>
                                <a:srgbClr val="FFFF00"/>
                              </a:solidFill>
                              <a:latin typeface="Cambria Math" panose="02040503050406030204" pitchFamily="18" charset="0"/>
                              <a:cs typeface="Arial" pitchFamily="34" charset="0"/>
                            </a:rPr>
                            <m:t>10</m:t>
                          </m:r>
                        </m:num>
                        <m:den>
                          <m:r>
                            <a:rPr lang="en-SG" altLang="en-US" sz="2000" b="0" i="1" smtClean="0">
                              <a:solidFill>
                                <a:srgbClr val="FFFF00"/>
                              </a:solidFill>
                              <a:latin typeface="Cambria Math" panose="02040503050406030204" pitchFamily="18" charset="0"/>
                              <a:cs typeface="Arial" pitchFamily="34" charset="0"/>
                            </a:rPr>
                            <m:t>16</m:t>
                          </m:r>
                        </m:den>
                      </m:f>
                      <m:r>
                        <a:rPr lang="en-SG" altLang="en-US" sz="2000" b="0" i="1" smtClean="0">
                          <a:solidFill>
                            <a:srgbClr val="FFFF00"/>
                          </a:solidFill>
                          <a:latin typeface="Cambria Math" panose="02040503050406030204" pitchFamily="18" charset="0"/>
                          <a:cs typeface="Arial" pitchFamily="34" charset="0"/>
                        </a:rPr>
                        <m:t> + </m:t>
                      </m:r>
                      <m:f>
                        <m:fPr>
                          <m:ctrlPr>
                            <a:rPr lang="en-SG" altLang="en-US" sz="2000" b="0" i="1" smtClean="0">
                              <a:solidFill>
                                <a:srgbClr val="FFFF00"/>
                              </a:solidFill>
                              <a:latin typeface="Cambria Math" panose="02040503050406030204" pitchFamily="18" charset="0"/>
                              <a:cs typeface="Arial" pitchFamily="34" charset="0"/>
                            </a:rPr>
                          </m:ctrlPr>
                        </m:fPr>
                        <m:num>
                          <m:r>
                            <a:rPr lang="en-SG" altLang="en-US" sz="2000" b="0" i="1" smtClean="0">
                              <a:solidFill>
                                <a:srgbClr val="FFFF00"/>
                              </a:solidFill>
                              <a:latin typeface="Cambria Math" panose="02040503050406030204" pitchFamily="18" charset="0"/>
                              <a:cs typeface="Arial" pitchFamily="34" charset="0"/>
                            </a:rPr>
                            <m:t>11</m:t>
                          </m:r>
                        </m:num>
                        <m:den>
                          <m:r>
                            <a:rPr lang="en-SG" altLang="en-US" sz="2000" b="0" i="1" smtClean="0">
                              <a:solidFill>
                                <a:srgbClr val="FFFF00"/>
                              </a:solidFill>
                              <a:latin typeface="Cambria Math" panose="02040503050406030204" pitchFamily="18" charset="0"/>
                              <a:cs typeface="Arial" pitchFamily="34" charset="0"/>
                            </a:rPr>
                            <m:t>7</m:t>
                          </m:r>
                        </m:den>
                      </m:f>
                      <m:r>
                        <a:rPr lang="en-SG" altLang="en-US" sz="2000" b="0" i="1" smtClean="0">
                          <a:solidFill>
                            <a:srgbClr val="FFFF00"/>
                          </a:solidFill>
                          <a:latin typeface="Cambria Math" panose="02040503050406030204" pitchFamily="18" charset="0"/>
                          <a:cs typeface="Arial" pitchFamily="34" charset="0"/>
                        </a:rPr>
                        <m:t>+</m:t>
                      </m:r>
                      <m:f>
                        <m:fPr>
                          <m:ctrlPr>
                            <a:rPr lang="en-SG" altLang="en-US" sz="2000" b="0" i="1" smtClean="0">
                              <a:solidFill>
                                <a:srgbClr val="FFFF00"/>
                              </a:solidFill>
                              <a:latin typeface="Cambria Math" panose="02040503050406030204" pitchFamily="18" charset="0"/>
                              <a:cs typeface="Arial" pitchFamily="34" charset="0"/>
                            </a:rPr>
                          </m:ctrlPr>
                        </m:fPr>
                        <m:num>
                          <m:r>
                            <a:rPr lang="en-SG" altLang="en-US" sz="2000" b="0" i="1" smtClean="0">
                              <a:solidFill>
                                <a:srgbClr val="FFFF00"/>
                              </a:solidFill>
                              <a:latin typeface="Cambria Math" panose="02040503050406030204" pitchFamily="18" charset="0"/>
                              <a:cs typeface="Arial" pitchFamily="34" charset="0"/>
                            </a:rPr>
                            <m:t>1</m:t>
                          </m:r>
                        </m:num>
                        <m:den>
                          <m:r>
                            <a:rPr lang="en-SG" altLang="en-US" sz="2000" b="0" i="1" smtClean="0">
                              <a:solidFill>
                                <a:srgbClr val="FFFF00"/>
                              </a:solidFill>
                              <a:latin typeface="Cambria Math" panose="02040503050406030204" pitchFamily="18" charset="0"/>
                              <a:cs typeface="Arial" pitchFamily="34" charset="0"/>
                            </a:rPr>
                            <m:t>3</m:t>
                          </m:r>
                        </m:den>
                      </m:f>
                      <m:r>
                        <a:rPr lang="en-SG" altLang="en-US" sz="2000" b="0" i="1" smtClean="0">
                          <a:solidFill>
                            <a:srgbClr val="FFFF00"/>
                          </a:solidFill>
                          <a:latin typeface="Cambria Math" panose="02040503050406030204" pitchFamily="18" charset="0"/>
                          <a:cs typeface="Arial" pitchFamily="34" charset="0"/>
                        </a:rPr>
                        <m:t>+</m:t>
                      </m:r>
                      <m:f>
                        <m:fPr>
                          <m:ctrlPr>
                            <a:rPr lang="en-SG" altLang="en-US" sz="2000" i="1">
                              <a:solidFill>
                                <a:srgbClr val="FFFF00"/>
                              </a:solidFill>
                              <a:latin typeface="Cambria Math" panose="02040503050406030204" pitchFamily="18" charset="0"/>
                              <a:cs typeface="Arial" pitchFamily="34" charset="0"/>
                            </a:rPr>
                          </m:ctrlPr>
                        </m:fPr>
                        <m:num>
                          <m:r>
                            <a:rPr lang="en-SG" altLang="en-US" sz="2000" b="0" i="1" smtClean="0">
                              <a:solidFill>
                                <a:srgbClr val="FFFF00"/>
                              </a:solidFill>
                              <a:latin typeface="Cambria Math" panose="02040503050406030204" pitchFamily="18" charset="0"/>
                              <a:cs typeface="Arial" pitchFamily="34" charset="0"/>
                            </a:rPr>
                            <m:t>1</m:t>
                          </m:r>
                        </m:num>
                        <m:den>
                          <m:r>
                            <a:rPr lang="en-SG" altLang="en-US" sz="2000" b="0" i="1" smtClean="0">
                              <a:solidFill>
                                <a:srgbClr val="FFFF00"/>
                              </a:solidFill>
                              <a:latin typeface="Cambria Math" panose="02040503050406030204" pitchFamily="18" charset="0"/>
                              <a:cs typeface="Arial" pitchFamily="34" charset="0"/>
                            </a:rPr>
                            <m:t>7</m:t>
                          </m:r>
                        </m:den>
                      </m:f>
                      <m:r>
                        <a:rPr lang="en-SG" altLang="en-US" sz="2000" b="0" i="1" smtClean="0">
                          <a:solidFill>
                            <a:srgbClr val="FFFF00"/>
                          </a:solidFill>
                          <a:latin typeface="Cambria Math" panose="02040503050406030204" pitchFamily="18" charset="0"/>
                          <a:cs typeface="Arial" pitchFamily="34" charset="0"/>
                        </a:rPr>
                        <m:t>+ </m:t>
                      </m:r>
                      <m:f>
                        <m:fPr>
                          <m:ctrlPr>
                            <a:rPr lang="en-SG" altLang="en-US" sz="2000" b="0" i="1" smtClean="0">
                              <a:solidFill>
                                <a:srgbClr val="FFFF00"/>
                              </a:solidFill>
                              <a:latin typeface="Cambria Math" panose="02040503050406030204" pitchFamily="18" charset="0"/>
                              <a:cs typeface="Arial" pitchFamily="34" charset="0"/>
                            </a:rPr>
                          </m:ctrlPr>
                        </m:fPr>
                        <m:num>
                          <m:r>
                            <a:rPr lang="en-SG" altLang="en-US" sz="2000" b="0" i="1" smtClean="0">
                              <a:solidFill>
                                <a:srgbClr val="FFFF00"/>
                              </a:solidFill>
                              <a:latin typeface="Cambria Math" panose="02040503050406030204" pitchFamily="18" charset="0"/>
                              <a:cs typeface="Arial" pitchFamily="34" charset="0"/>
                            </a:rPr>
                            <m:t>5</m:t>
                          </m:r>
                        </m:num>
                        <m:den>
                          <m:r>
                            <a:rPr lang="en-SG" altLang="en-US" sz="2000" b="0" i="1" smtClean="0">
                              <a:solidFill>
                                <a:srgbClr val="FFFF00"/>
                              </a:solidFill>
                              <a:latin typeface="Cambria Math" panose="02040503050406030204" pitchFamily="18" charset="0"/>
                              <a:cs typeface="Arial" pitchFamily="34" charset="0"/>
                            </a:rPr>
                            <m:t>−</m:t>
                          </m:r>
                          <m:r>
                            <a:rPr lang="en-SG" altLang="en-US" sz="2000" b="0" i="1" smtClean="0">
                              <a:solidFill>
                                <a:srgbClr val="FFFF00"/>
                              </a:solidFill>
                              <a:latin typeface="Cambria Math" panose="02040503050406030204" pitchFamily="18" charset="0"/>
                              <a:cs typeface="Arial" pitchFamily="34" charset="0"/>
                            </a:rPr>
                            <m:t>8</m:t>
                          </m:r>
                        </m:den>
                      </m:f>
                    </m:oMath>
                  </m:oMathPara>
                </a14:m>
                <a:endParaRPr lang="vi-VN" altLang="en-US" sz="2400">
                  <a:solidFill>
                    <a:srgbClr val="FFFF00"/>
                  </a:solidFill>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bwMode="auto">
              <a:xfrm>
                <a:off x="776499" y="1464950"/>
                <a:ext cx="4071499" cy="999504"/>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a:spLocks noChangeArrowheads="1"/>
              </p:cNvSpPr>
              <p:nvPr/>
            </p:nvSpPr>
            <p:spPr bwMode="auto">
              <a:xfrm>
                <a:off x="1294014" y="2268473"/>
                <a:ext cx="4171911" cy="10198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r>
                  <a:rPr lang="en-SG" altLang="en-US" smtClean="0">
                    <a:solidFill>
                      <a:srgbClr val="FFFF00"/>
                    </a:solidFill>
                    <a:cs typeface="Arial" pitchFamily="34" charset="0"/>
                  </a:rPr>
                  <a:t>=  </a:t>
                </a:r>
                <a14:m>
                  <m:oMath xmlns:m="http://schemas.openxmlformats.org/officeDocument/2006/math">
                    <m:box>
                      <m:boxPr>
                        <m:ctrlPr>
                          <a:rPr lang="en-SG" altLang="en-US" i="1" smtClean="0">
                            <a:solidFill>
                              <a:srgbClr val="FFFF00"/>
                            </a:solidFill>
                            <a:latin typeface="Cambria Math" panose="02040503050406030204" pitchFamily="18" charset="0"/>
                            <a:cs typeface="Arial" pitchFamily="34" charset="0"/>
                          </a:rPr>
                        </m:ctrlPr>
                      </m:boxPr>
                      <m:e>
                        <m:f>
                          <m:fPr>
                            <m:ctrlPr>
                              <a:rPr lang="en-SG" altLang="en-US" i="1" smtClean="0">
                                <a:solidFill>
                                  <a:srgbClr val="FFFF00"/>
                                </a:solidFill>
                                <a:latin typeface="Cambria Math" panose="02040503050406030204" pitchFamily="18" charset="0"/>
                                <a:cs typeface="Arial" pitchFamily="34" charset="0"/>
                              </a:rPr>
                            </m:ctrlPr>
                          </m:fPr>
                          <m:num>
                            <m:r>
                              <a:rPr lang="en-SG" altLang="en-US" b="0" i="1" smtClean="0">
                                <a:solidFill>
                                  <a:srgbClr val="FFFF00"/>
                                </a:solidFill>
                                <a:latin typeface="Cambria Math" panose="02040503050406030204" pitchFamily="18" charset="0"/>
                                <a:cs typeface="Arial" pitchFamily="34" charset="0"/>
                              </a:rPr>
                              <m:t>2</m:t>
                            </m:r>
                          </m:num>
                          <m:den>
                            <m:r>
                              <a:rPr lang="en-SG" altLang="en-US" b="0" i="1" smtClean="0">
                                <a:solidFill>
                                  <a:srgbClr val="FFFF00"/>
                                </a:solidFill>
                                <a:latin typeface="Cambria Math" panose="02040503050406030204" pitchFamily="18" charset="0"/>
                                <a:cs typeface="Arial" pitchFamily="34" charset="0"/>
                              </a:rPr>
                              <m:t>7</m:t>
                            </m:r>
                          </m:den>
                        </m:f>
                        <m:r>
                          <a:rPr lang="en-SG" altLang="en-US" b="0" i="1" smtClean="0">
                            <a:solidFill>
                              <a:srgbClr val="FFFF00"/>
                            </a:solidFill>
                            <a:latin typeface="Cambria Math" panose="02040503050406030204" pitchFamily="18" charset="0"/>
                            <a:cs typeface="Arial" pitchFamily="34" charset="0"/>
                          </a:rPr>
                          <m:t>+ </m:t>
                        </m:r>
                      </m:e>
                    </m:box>
                    <m:box>
                      <m:boxPr>
                        <m:ctrlPr>
                          <a:rPr lang="en-SG" altLang="en-US" i="1" smtClean="0">
                            <a:solidFill>
                              <a:srgbClr val="FFFF00"/>
                            </a:solidFill>
                            <a:latin typeface="Cambria Math" panose="02040503050406030204" pitchFamily="18" charset="0"/>
                            <a:cs typeface="Arial" pitchFamily="34" charset="0"/>
                          </a:rPr>
                        </m:ctrlPr>
                      </m:boxPr>
                      <m:e>
                        <m:f>
                          <m:fPr>
                            <m:ctrlPr>
                              <a:rPr lang="en-SG" altLang="en-US" i="1">
                                <a:solidFill>
                                  <a:srgbClr val="FFFF00"/>
                                </a:solidFill>
                                <a:latin typeface="Cambria Math" panose="02040503050406030204" pitchFamily="18" charset="0"/>
                                <a:cs typeface="Arial" pitchFamily="34" charset="0"/>
                              </a:rPr>
                            </m:ctrlPr>
                          </m:fPr>
                          <m:num>
                            <m:r>
                              <a:rPr lang="en-SG" altLang="en-US" b="0" i="1" smtClean="0">
                                <a:solidFill>
                                  <a:srgbClr val="FFFF00"/>
                                </a:solidFill>
                                <a:latin typeface="Cambria Math" panose="02040503050406030204" pitchFamily="18" charset="0"/>
                                <a:cs typeface="Arial" pitchFamily="34" charset="0"/>
                              </a:rPr>
                              <m:t>5</m:t>
                            </m:r>
                          </m:num>
                          <m:den>
                            <m:r>
                              <a:rPr lang="en-SG" altLang="en-US" b="0" i="1" smtClean="0">
                                <a:solidFill>
                                  <a:srgbClr val="FFFF00"/>
                                </a:solidFill>
                                <a:latin typeface="Cambria Math" panose="02040503050406030204" pitchFamily="18" charset="0"/>
                                <a:cs typeface="Arial" pitchFamily="34" charset="0"/>
                              </a:rPr>
                              <m:t>8</m:t>
                            </m:r>
                          </m:den>
                        </m:f>
                        <m:r>
                          <a:rPr lang="en-SG" altLang="en-US" b="0" i="1" smtClean="0">
                            <a:solidFill>
                              <a:srgbClr val="FFFF00"/>
                            </a:solidFill>
                            <a:latin typeface="Cambria Math" panose="02040503050406030204" pitchFamily="18" charset="0"/>
                            <a:cs typeface="Arial" pitchFamily="34" charset="0"/>
                          </a:rPr>
                          <m:t>  </m:t>
                        </m:r>
                        <m:r>
                          <a:rPr lang="en-SG" altLang="en-US" b="0" i="1">
                            <a:solidFill>
                              <a:srgbClr val="FFFF00"/>
                            </a:solidFill>
                            <a:latin typeface="Cambria Math" panose="02040503050406030204" pitchFamily="18" charset="0"/>
                            <a:cs typeface="Arial" pitchFamily="34" charset="0"/>
                          </a:rPr>
                          <m:t>+</m:t>
                        </m:r>
                      </m:e>
                    </m:box>
                  </m:oMath>
                </a14:m>
                <a:r>
                  <a:rPr lang="en-SG" altLang="en-US" smtClean="0">
                    <a:solidFill>
                      <a:srgbClr val="FFFF00"/>
                    </a:solidFill>
                    <a:latin typeface="Arial" pitchFamily="34" charset="0"/>
                    <a:cs typeface="Arial" pitchFamily="34" charset="0"/>
                  </a:rPr>
                  <a:t> </a:t>
                </a:r>
                <a14:m>
                  <m:oMath xmlns:m="http://schemas.openxmlformats.org/officeDocument/2006/math">
                    <m:box>
                      <m:boxPr>
                        <m:ctrlPr>
                          <a:rPr lang="en-SG" altLang="en-US" i="1" smtClean="0">
                            <a:solidFill>
                              <a:srgbClr val="FFFF00"/>
                            </a:solidFill>
                            <a:latin typeface="Cambria Math" panose="02040503050406030204" pitchFamily="18" charset="0"/>
                            <a:cs typeface="Arial" pitchFamily="34" charset="0"/>
                          </a:rPr>
                        </m:ctrlPr>
                      </m:boxPr>
                      <m:e>
                        <m:f>
                          <m:fPr>
                            <m:ctrlPr>
                              <a:rPr lang="en-SG" altLang="en-US" i="1" smtClean="0">
                                <a:solidFill>
                                  <a:srgbClr val="FFFF00"/>
                                </a:solidFill>
                                <a:latin typeface="Cambria Math" panose="02040503050406030204" pitchFamily="18" charset="0"/>
                                <a:cs typeface="Arial" pitchFamily="34" charset="0"/>
                              </a:rPr>
                            </m:ctrlPr>
                          </m:fPr>
                          <m:num>
                            <m:r>
                              <a:rPr lang="en-SG" altLang="en-US" b="0" i="1" smtClean="0">
                                <a:solidFill>
                                  <a:srgbClr val="FFFF00"/>
                                </a:solidFill>
                                <a:latin typeface="Cambria Math" panose="02040503050406030204" pitchFamily="18" charset="0"/>
                                <a:cs typeface="Arial" pitchFamily="34" charset="0"/>
                              </a:rPr>
                              <m:t>11</m:t>
                            </m:r>
                          </m:num>
                          <m:den>
                            <m:r>
                              <a:rPr lang="en-SG" altLang="en-US" b="0" i="1" smtClean="0">
                                <a:solidFill>
                                  <a:srgbClr val="FFFF00"/>
                                </a:solidFill>
                                <a:latin typeface="Cambria Math" panose="02040503050406030204" pitchFamily="18" charset="0"/>
                                <a:cs typeface="Arial" pitchFamily="34" charset="0"/>
                              </a:rPr>
                              <m:t>7</m:t>
                            </m:r>
                          </m:den>
                        </m:f>
                        <m:r>
                          <a:rPr lang="en-SG" altLang="en-US" b="0" i="1" smtClean="0">
                            <a:solidFill>
                              <a:srgbClr val="FFFF00"/>
                            </a:solidFill>
                            <a:latin typeface="Cambria Math" panose="02040503050406030204" pitchFamily="18" charset="0"/>
                            <a:cs typeface="Arial" pitchFamily="34" charset="0"/>
                          </a:rPr>
                          <m:t>+ </m:t>
                        </m:r>
                      </m:e>
                    </m:box>
                    <m:box>
                      <m:boxPr>
                        <m:ctrlPr>
                          <a:rPr lang="en-SG" altLang="en-US" i="1" smtClean="0">
                            <a:solidFill>
                              <a:srgbClr val="FFFF00"/>
                            </a:solidFill>
                            <a:latin typeface="Cambria Math" panose="02040503050406030204" pitchFamily="18" charset="0"/>
                            <a:cs typeface="Arial" pitchFamily="34" charset="0"/>
                          </a:rPr>
                        </m:ctrlPr>
                      </m:boxPr>
                      <m:e>
                        <m:f>
                          <m:fPr>
                            <m:ctrlPr>
                              <a:rPr lang="en-SG" altLang="en-US" i="1" smtClean="0">
                                <a:solidFill>
                                  <a:srgbClr val="FFFF00"/>
                                </a:solidFill>
                                <a:latin typeface="Cambria Math" panose="02040503050406030204" pitchFamily="18" charset="0"/>
                                <a:cs typeface="Arial" pitchFamily="34" charset="0"/>
                              </a:rPr>
                            </m:ctrlPr>
                          </m:fPr>
                          <m:num>
                            <m:r>
                              <a:rPr lang="en-SG" altLang="en-US" b="0" i="1" smtClean="0">
                                <a:solidFill>
                                  <a:srgbClr val="FFFF00"/>
                                </a:solidFill>
                                <a:latin typeface="Cambria Math" panose="02040503050406030204" pitchFamily="18" charset="0"/>
                                <a:cs typeface="Arial" pitchFamily="34" charset="0"/>
                              </a:rPr>
                              <m:t>1</m:t>
                            </m:r>
                          </m:num>
                          <m:den>
                            <m:r>
                              <a:rPr lang="en-SG" altLang="en-US" b="0" i="1" smtClean="0">
                                <a:solidFill>
                                  <a:srgbClr val="FFFF00"/>
                                </a:solidFill>
                                <a:latin typeface="Cambria Math" panose="02040503050406030204" pitchFamily="18" charset="0"/>
                                <a:cs typeface="Arial" pitchFamily="34" charset="0"/>
                              </a:rPr>
                              <m:t>3</m:t>
                            </m:r>
                          </m:den>
                        </m:f>
                        <m:r>
                          <a:rPr lang="en-SG" altLang="en-US" b="0" i="1" smtClean="0">
                            <a:solidFill>
                              <a:srgbClr val="FFFF00"/>
                            </a:solidFill>
                            <a:latin typeface="Cambria Math" panose="02040503050406030204" pitchFamily="18" charset="0"/>
                            <a:cs typeface="Arial" pitchFamily="34" charset="0"/>
                          </a:rPr>
                          <m:t>+ </m:t>
                        </m:r>
                      </m:e>
                    </m:box>
                    <m:f>
                      <m:fPr>
                        <m:ctrlPr>
                          <a:rPr lang="en-SG" altLang="en-US" i="1">
                            <a:solidFill>
                              <a:srgbClr val="FFFF00"/>
                            </a:solidFill>
                            <a:latin typeface="Cambria Math" panose="02040503050406030204" pitchFamily="18" charset="0"/>
                            <a:cs typeface="Arial" pitchFamily="34" charset="0"/>
                          </a:rPr>
                        </m:ctrlPr>
                      </m:fPr>
                      <m:num>
                        <m:r>
                          <a:rPr lang="en-SG" altLang="en-US" b="0" i="1">
                            <a:solidFill>
                              <a:srgbClr val="FFFF00"/>
                            </a:solidFill>
                            <a:latin typeface="Cambria Math" panose="02040503050406030204" pitchFamily="18" charset="0"/>
                            <a:cs typeface="Arial" pitchFamily="34" charset="0"/>
                          </a:rPr>
                          <m:t>1</m:t>
                        </m:r>
                      </m:num>
                      <m:den>
                        <m:r>
                          <a:rPr lang="en-SG" altLang="en-US" b="0" i="1">
                            <a:solidFill>
                              <a:srgbClr val="FFFF00"/>
                            </a:solidFill>
                            <a:latin typeface="Cambria Math" panose="02040503050406030204" pitchFamily="18" charset="0"/>
                            <a:cs typeface="Arial" pitchFamily="34" charset="0"/>
                          </a:rPr>
                          <m:t>7</m:t>
                        </m:r>
                      </m:den>
                    </m:f>
                  </m:oMath>
                </a14:m>
                <a:r>
                  <a:rPr lang="en-SG" altLang="en-US" smtClean="0">
                    <a:solidFill>
                      <a:srgbClr val="FFFF00"/>
                    </a:solidFill>
                    <a:latin typeface="Arial" pitchFamily="34" charset="0"/>
                    <a:cs typeface="Arial" pitchFamily="34" charset="0"/>
                  </a:rPr>
                  <a:t> </a:t>
                </a:r>
                <a14:m>
                  <m:oMath xmlns:m="http://schemas.openxmlformats.org/officeDocument/2006/math">
                    <m:r>
                      <a:rPr lang="en-SG" altLang="en-US" b="0" i="1">
                        <a:solidFill>
                          <a:srgbClr val="FFFF00"/>
                        </a:solidFill>
                        <a:latin typeface="Cambria Math" panose="02040503050406030204" pitchFamily="18" charset="0"/>
                        <a:cs typeface="Arial" pitchFamily="34" charset="0"/>
                      </a:rPr>
                      <m:t>+</m:t>
                    </m:r>
                    <m:r>
                      <a:rPr lang="en-SG" altLang="en-US" b="0" i="1" smtClean="0">
                        <a:solidFill>
                          <a:srgbClr val="FFFF00"/>
                        </a:solidFill>
                        <a:latin typeface="Cambria Math" panose="02040503050406030204" pitchFamily="18" charset="0"/>
                        <a:cs typeface="Arial" pitchFamily="34" charset="0"/>
                      </a:rPr>
                      <m:t> </m:t>
                    </m:r>
                    <m:box>
                      <m:boxPr>
                        <m:ctrlPr>
                          <a:rPr lang="en-SG" altLang="en-US" i="1" smtClean="0">
                            <a:solidFill>
                              <a:srgbClr val="FFFF00"/>
                            </a:solidFill>
                            <a:latin typeface="Cambria Math" panose="02040503050406030204" pitchFamily="18" charset="0"/>
                            <a:cs typeface="Arial" pitchFamily="34" charset="0"/>
                          </a:rPr>
                        </m:ctrlPr>
                      </m:boxPr>
                      <m:e>
                        <m:f>
                          <m:fPr>
                            <m:ctrlPr>
                              <a:rPr lang="en-SG" altLang="en-US" i="1" smtClean="0">
                                <a:solidFill>
                                  <a:srgbClr val="FFFF00"/>
                                </a:solidFill>
                                <a:latin typeface="Cambria Math" panose="02040503050406030204" pitchFamily="18" charset="0"/>
                                <a:cs typeface="Arial" pitchFamily="34" charset="0"/>
                              </a:rPr>
                            </m:ctrlPr>
                          </m:fPr>
                          <m:num>
                            <m:r>
                              <a:rPr lang="en-SG" altLang="en-US" b="0" i="1" smtClean="0">
                                <a:solidFill>
                                  <a:srgbClr val="FFFF00"/>
                                </a:solidFill>
                                <a:latin typeface="Cambria Math" panose="02040503050406030204" pitchFamily="18" charset="0"/>
                                <a:cs typeface="Arial" pitchFamily="34" charset="0"/>
                              </a:rPr>
                              <m:t>−</m:t>
                            </m:r>
                            <m:r>
                              <a:rPr lang="en-SG" altLang="en-US" b="0" i="1" smtClean="0">
                                <a:solidFill>
                                  <a:srgbClr val="FFFF00"/>
                                </a:solidFill>
                                <a:latin typeface="Cambria Math" panose="02040503050406030204" pitchFamily="18" charset="0"/>
                                <a:cs typeface="Arial" pitchFamily="34" charset="0"/>
                              </a:rPr>
                              <m:t>5</m:t>
                            </m:r>
                          </m:num>
                          <m:den>
                            <m:r>
                              <a:rPr lang="en-SG" altLang="en-US" b="0" i="1" smtClean="0">
                                <a:solidFill>
                                  <a:srgbClr val="FFFF00"/>
                                </a:solidFill>
                                <a:latin typeface="Cambria Math" panose="02040503050406030204" pitchFamily="18" charset="0"/>
                                <a:cs typeface="Arial" pitchFamily="34" charset="0"/>
                              </a:rPr>
                              <m:t>8</m:t>
                            </m:r>
                          </m:den>
                        </m:f>
                      </m:e>
                    </m:box>
                  </m:oMath>
                </a14:m>
                <a:endParaRPr lang="vi-VN" altLang="en-US">
                  <a:solidFill>
                    <a:srgbClr val="FFFF00"/>
                  </a:solidFill>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bwMode="auto">
              <a:xfrm>
                <a:off x="1294014" y="2268473"/>
                <a:ext cx="4171911" cy="1019895"/>
              </a:xfrm>
              <a:prstGeom prst="rect">
                <a:avLst/>
              </a:prstGeom>
              <a:blipFill rotWithShape="0">
                <a:blip r:embed="rId4"/>
                <a:stretch>
                  <a:fillRect l="-24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15" name="TextBox 14"/>
              <p:cNvSpPr txBox="1"/>
              <p:nvPr/>
            </p:nvSpPr>
            <p:spPr>
              <a:xfrm>
                <a:off x="2289639" y="2511735"/>
                <a:ext cx="455116" cy="678391"/>
              </a:xfrm>
              <a:prstGeom prst="rect">
                <a:avLst/>
              </a:prstGeom>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200" i="1" smtClean="0">
                              <a:solidFill>
                                <a:srgbClr val="FFFFFF"/>
                              </a:solidFill>
                              <a:latin typeface="Cambria Math" panose="02040503050406030204" pitchFamily="18" charset="0"/>
                            </a:rPr>
                          </m:ctrlPr>
                        </m:boxPr>
                        <m:e>
                          <m:argPr>
                            <m:argSz m:val="-1"/>
                          </m:argPr>
                          <m:f>
                            <m:fPr>
                              <m:ctrlPr>
                                <a:rPr lang="en-US" sz="3200" i="1" smtClean="0">
                                  <a:solidFill>
                                    <a:srgbClr val="FFFFFF"/>
                                  </a:solidFill>
                                  <a:latin typeface="Cambria Math" panose="02040503050406030204" pitchFamily="18" charset="0"/>
                                </a:rPr>
                              </m:ctrlPr>
                            </m:fPr>
                            <m:num>
                              <m:r>
                                <a:rPr lang="en-SG" sz="3200" b="0" i="1" smtClean="0">
                                  <a:solidFill>
                                    <a:srgbClr val="FFFFFF"/>
                                  </a:solidFill>
                                  <a:latin typeface="Cambria Math" panose="02040503050406030204" pitchFamily="18" charset="0"/>
                                </a:rPr>
                                <m:t>5</m:t>
                              </m:r>
                            </m:num>
                            <m:den>
                              <m:r>
                                <a:rPr lang="en-SG" sz="3200" b="0" i="1" smtClean="0">
                                  <a:solidFill>
                                    <a:srgbClr val="FFFFFF"/>
                                  </a:solidFill>
                                  <a:latin typeface="Cambria Math" panose="02040503050406030204" pitchFamily="18" charset="0"/>
                                </a:rPr>
                                <m:t>8</m:t>
                              </m:r>
                            </m:den>
                          </m:f>
                        </m:e>
                      </m:box>
                    </m:oMath>
                  </m:oMathPara>
                </a14:m>
                <a:endParaRPr lang="en-US" sz="3200">
                  <a:solidFill>
                    <a:srgbClr val="FFFFFF"/>
                  </a:solidFill>
                </a:endParaRPr>
              </a:p>
            </p:txBody>
          </p:sp>
        </mc:Choice>
        <mc:Fallback xmlns="">
          <p:sp useBgFill="1">
            <p:nvSpPr>
              <p:cNvPr id="15" name="TextBox 14"/>
              <p:cNvSpPr txBox="1">
                <a:spLocks noRot="1" noChangeAspect="1" noMove="1" noResize="1" noEditPoints="1" noAdjustHandles="1" noChangeArrowheads="1" noChangeShapeType="1" noTextEdit="1"/>
              </p:cNvSpPr>
              <p:nvPr/>
            </p:nvSpPr>
            <p:spPr>
              <a:xfrm>
                <a:off x="2289639" y="2511735"/>
                <a:ext cx="455116" cy="67839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16" name="TextBox 15"/>
              <p:cNvSpPr txBox="1"/>
              <p:nvPr/>
            </p:nvSpPr>
            <p:spPr>
              <a:xfrm>
                <a:off x="1539769" y="2555483"/>
                <a:ext cx="478624" cy="618696"/>
              </a:xfrm>
              <a:prstGeom prst="rect">
                <a:avLst/>
              </a:prstGeom>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2800" i="1" smtClean="0">
                              <a:solidFill>
                                <a:srgbClr val="FF0000"/>
                              </a:solidFill>
                              <a:latin typeface="Cambria Math" panose="02040503050406030204" pitchFamily="18" charset="0"/>
                            </a:rPr>
                          </m:ctrlPr>
                        </m:boxPr>
                        <m:e>
                          <m:argPr>
                            <m:argSz m:val="-1"/>
                          </m:argPr>
                          <m:f>
                            <m:fPr>
                              <m:ctrlPr>
                                <a:rPr lang="en-US" sz="2800" i="1" smtClean="0">
                                  <a:solidFill>
                                    <a:srgbClr val="FF0000"/>
                                  </a:solidFill>
                                  <a:latin typeface="Cambria Math" panose="02040503050406030204" pitchFamily="18" charset="0"/>
                                </a:rPr>
                              </m:ctrlPr>
                            </m:fPr>
                            <m:num>
                              <m:r>
                                <a:rPr lang="en-SG" sz="2800" b="0" i="1" smtClean="0">
                                  <a:solidFill>
                                    <a:srgbClr val="FF0000"/>
                                  </a:solidFill>
                                  <a:latin typeface="Cambria Math" panose="02040503050406030204" pitchFamily="18" charset="0"/>
                                </a:rPr>
                                <m:t>2</m:t>
                              </m:r>
                            </m:num>
                            <m:den>
                              <m:r>
                                <a:rPr lang="en-SG" sz="2800" b="0" i="1" smtClean="0">
                                  <a:solidFill>
                                    <a:srgbClr val="FF0000"/>
                                  </a:solidFill>
                                  <a:latin typeface="Cambria Math" panose="02040503050406030204" pitchFamily="18" charset="0"/>
                                </a:rPr>
                                <m:t>7</m:t>
                              </m:r>
                            </m:den>
                          </m:f>
                        </m:e>
                      </m:box>
                    </m:oMath>
                  </m:oMathPara>
                </a14:m>
                <a:endParaRPr lang="en-US" sz="2800">
                  <a:solidFill>
                    <a:srgbClr val="FF0000"/>
                  </a:solidFill>
                </a:endParaRPr>
              </a:p>
            </p:txBody>
          </p:sp>
        </mc:Choice>
        <mc:Fallback xmlns="">
          <p:sp useBgFill="1">
            <p:nvSpPr>
              <p:cNvPr id="16" name="TextBox 15"/>
              <p:cNvSpPr txBox="1">
                <a:spLocks noRot="1" noChangeAspect="1" noMove="1" noResize="1" noEditPoints="1" noAdjustHandles="1" noChangeArrowheads="1" noChangeShapeType="1" noTextEdit="1"/>
              </p:cNvSpPr>
              <p:nvPr/>
            </p:nvSpPr>
            <p:spPr>
              <a:xfrm>
                <a:off x="1539769" y="2555483"/>
                <a:ext cx="478624" cy="61869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17" name="TextBox 16"/>
              <p:cNvSpPr txBox="1"/>
              <p:nvPr/>
            </p:nvSpPr>
            <p:spPr>
              <a:xfrm>
                <a:off x="2931380" y="2569372"/>
                <a:ext cx="544286" cy="595291"/>
              </a:xfrm>
              <a:prstGeom prst="rect">
                <a:avLst/>
              </a:prstGeom>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2800" i="1" smtClean="0">
                              <a:solidFill>
                                <a:srgbClr val="FF0000"/>
                              </a:solidFill>
                              <a:latin typeface="Cambria Math" panose="02040503050406030204" pitchFamily="18" charset="0"/>
                            </a:rPr>
                          </m:ctrlPr>
                        </m:boxPr>
                        <m:e>
                          <m:argPr>
                            <m:argSz m:val="-1"/>
                          </m:argPr>
                          <m:f>
                            <m:fPr>
                              <m:ctrlPr>
                                <a:rPr lang="en-US" sz="2800" i="1" smtClean="0">
                                  <a:solidFill>
                                    <a:srgbClr val="FF0000"/>
                                  </a:solidFill>
                                  <a:latin typeface="Cambria Math" panose="02040503050406030204" pitchFamily="18" charset="0"/>
                                </a:rPr>
                              </m:ctrlPr>
                            </m:fPr>
                            <m:num>
                              <m:r>
                                <a:rPr lang="en-SG" sz="2800" b="0" i="1" smtClean="0">
                                  <a:solidFill>
                                    <a:srgbClr val="FF0000"/>
                                  </a:solidFill>
                                  <a:latin typeface="Cambria Math" panose="02040503050406030204" pitchFamily="18" charset="0"/>
                                </a:rPr>
                                <m:t>11</m:t>
                              </m:r>
                            </m:num>
                            <m:den>
                              <m:r>
                                <a:rPr lang="en-SG" sz="2800" b="0" i="1" smtClean="0">
                                  <a:solidFill>
                                    <a:srgbClr val="FF0000"/>
                                  </a:solidFill>
                                  <a:latin typeface="Cambria Math" panose="02040503050406030204" pitchFamily="18" charset="0"/>
                                </a:rPr>
                                <m:t>7</m:t>
                              </m:r>
                            </m:den>
                          </m:f>
                        </m:e>
                      </m:box>
                    </m:oMath>
                  </m:oMathPara>
                </a14:m>
                <a:endParaRPr lang="en-US" sz="2800">
                  <a:solidFill>
                    <a:srgbClr val="FF0000"/>
                  </a:solidFill>
                </a:endParaRPr>
              </a:p>
            </p:txBody>
          </p:sp>
        </mc:Choice>
        <mc:Fallback xmlns="">
          <p:sp useBgFill="1">
            <p:nvSpPr>
              <p:cNvPr id="17" name="TextBox 16"/>
              <p:cNvSpPr txBox="1">
                <a:spLocks noRot="1" noChangeAspect="1" noMove="1" noResize="1" noEditPoints="1" noAdjustHandles="1" noChangeArrowheads="1" noChangeShapeType="1" noTextEdit="1"/>
              </p:cNvSpPr>
              <p:nvPr/>
            </p:nvSpPr>
            <p:spPr>
              <a:xfrm>
                <a:off x="2931380" y="2569372"/>
                <a:ext cx="544286" cy="59529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18" name="TextBox 17"/>
              <p:cNvSpPr txBox="1"/>
              <p:nvPr/>
            </p:nvSpPr>
            <p:spPr>
              <a:xfrm>
                <a:off x="4293958" y="2570342"/>
                <a:ext cx="395004" cy="595291"/>
              </a:xfrm>
              <a:prstGeom prst="rect">
                <a:avLst/>
              </a:prstGeom>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2800" i="1" smtClean="0">
                              <a:solidFill>
                                <a:srgbClr val="FF0000"/>
                              </a:solidFill>
                              <a:latin typeface="Cambria Math" panose="02040503050406030204" pitchFamily="18" charset="0"/>
                            </a:rPr>
                          </m:ctrlPr>
                        </m:boxPr>
                        <m:e>
                          <m:argPr>
                            <m:argSz m:val="-1"/>
                          </m:argPr>
                          <m:f>
                            <m:fPr>
                              <m:ctrlPr>
                                <a:rPr lang="en-US" sz="2800" i="1" smtClean="0">
                                  <a:solidFill>
                                    <a:srgbClr val="FF0000"/>
                                  </a:solidFill>
                                  <a:latin typeface="Cambria Math" panose="02040503050406030204" pitchFamily="18" charset="0"/>
                                </a:rPr>
                              </m:ctrlPr>
                            </m:fPr>
                            <m:num>
                              <m:r>
                                <a:rPr lang="en-SG" sz="2800" b="0" i="1" smtClean="0">
                                  <a:solidFill>
                                    <a:srgbClr val="FF0000"/>
                                  </a:solidFill>
                                  <a:latin typeface="Cambria Math" panose="02040503050406030204" pitchFamily="18" charset="0"/>
                                </a:rPr>
                                <m:t>1</m:t>
                              </m:r>
                            </m:num>
                            <m:den>
                              <m:r>
                                <a:rPr lang="en-SG" sz="2800" b="0" i="1" smtClean="0">
                                  <a:solidFill>
                                    <a:srgbClr val="FF0000"/>
                                  </a:solidFill>
                                  <a:latin typeface="Cambria Math" panose="02040503050406030204" pitchFamily="18" charset="0"/>
                                </a:rPr>
                                <m:t>7</m:t>
                              </m:r>
                            </m:den>
                          </m:f>
                        </m:e>
                      </m:box>
                    </m:oMath>
                  </m:oMathPara>
                </a14:m>
                <a:endParaRPr lang="en-US" sz="2800">
                  <a:solidFill>
                    <a:srgbClr val="FF0000"/>
                  </a:solidFill>
                </a:endParaRPr>
              </a:p>
            </p:txBody>
          </p:sp>
        </mc:Choice>
        <mc:Fallback xmlns="">
          <p:sp useBgFill="1">
            <p:nvSpPr>
              <p:cNvPr id="18" name="TextBox 17"/>
              <p:cNvSpPr txBox="1">
                <a:spLocks noRot="1" noChangeAspect="1" noMove="1" noResize="1" noEditPoints="1" noAdjustHandles="1" noChangeArrowheads="1" noChangeShapeType="1" noTextEdit="1"/>
              </p:cNvSpPr>
              <p:nvPr/>
            </p:nvSpPr>
            <p:spPr>
              <a:xfrm>
                <a:off x="4293958" y="2570342"/>
                <a:ext cx="395004" cy="595291"/>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a:spLocks noChangeArrowheads="1"/>
              </p:cNvSpPr>
              <p:nvPr/>
            </p:nvSpPr>
            <p:spPr bwMode="auto">
              <a:xfrm>
                <a:off x="1298129" y="3154520"/>
                <a:ext cx="4690900" cy="10198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r>
                  <a:rPr lang="en-SG" altLang="en-US" smtClean="0">
                    <a:solidFill>
                      <a:srgbClr val="FFFF00"/>
                    </a:solidFill>
                    <a:cs typeface="Arial" pitchFamily="34" charset="0"/>
                  </a:rPr>
                  <a:t>=  </a:t>
                </a:r>
                <a14:m>
                  <m:oMath xmlns:m="http://schemas.openxmlformats.org/officeDocument/2006/math">
                    <m:box>
                      <m:boxPr>
                        <m:ctrlPr>
                          <a:rPr lang="en-SG" altLang="en-US" i="1" smtClean="0">
                            <a:solidFill>
                              <a:srgbClr val="FFFF00"/>
                            </a:solidFill>
                            <a:latin typeface="Cambria Math" panose="02040503050406030204" pitchFamily="18" charset="0"/>
                            <a:cs typeface="Arial" pitchFamily="34" charset="0"/>
                          </a:rPr>
                        </m:ctrlPr>
                      </m:boxPr>
                      <m:e>
                        <m:r>
                          <a:rPr lang="en-SG" altLang="en-US" b="0" i="1" smtClean="0">
                            <a:solidFill>
                              <a:srgbClr val="FFFF00"/>
                            </a:solidFill>
                            <a:latin typeface="Cambria Math" panose="02040503050406030204" pitchFamily="18" charset="0"/>
                            <a:cs typeface="Arial" pitchFamily="34" charset="0"/>
                          </a:rPr>
                          <m:t>(</m:t>
                        </m:r>
                        <m:f>
                          <m:fPr>
                            <m:ctrlPr>
                              <a:rPr lang="en-SG" altLang="en-US" i="1" smtClean="0">
                                <a:solidFill>
                                  <a:srgbClr val="FFFF00"/>
                                </a:solidFill>
                                <a:latin typeface="Cambria Math" panose="02040503050406030204" pitchFamily="18" charset="0"/>
                                <a:cs typeface="Arial" pitchFamily="34" charset="0"/>
                              </a:rPr>
                            </m:ctrlPr>
                          </m:fPr>
                          <m:num>
                            <m:r>
                              <a:rPr lang="en-SG" altLang="en-US" b="0" i="1" smtClean="0">
                                <a:solidFill>
                                  <a:srgbClr val="FFFF00"/>
                                </a:solidFill>
                                <a:latin typeface="Cambria Math" panose="02040503050406030204" pitchFamily="18" charset="0"/>
                                <a:cs typeface="Arial" pitchFamily="34" charset="0"/>
                              </a:rPr>
                              <m:t>2</m:t>
                            </m:r>
                          </m:num>
                          <m:den>
                            <m:r>
                              <a:rPr lang="en-SG" altLang="en-US" b="0" i="1" smtClean="0">
                                <a:solidFill>
                                  <a:srgbClr val="FFFF00"/>
                                </a:solidFill>
                                <a:latin typeface="Cambria Math" panose="02040503050406030204" pitchFamily="18" charset="0"/>
                                <a:cs typeface="Arial" pitchFamily="34" charset="0"/>
                              </a:rPr>
                              <m:t>7</m:t>
                            </m:r>
                          </m:den>
                        </m:f>
                        <m:r>
                          <a:rPr lang="en-SG" altLang="en-US" b="0" i="1" smtClean="0">
                            <a:solidFill>
                              <a:srgbClr val="FFFF00"/>
                            </a:solidFill>
                            <a:latin typeface="Cambria Math" panose="02040503050406030204" pitchFamily="18" charset="0"/>
                            <a:cs typeface="Arial" pitchFamily="34" charset="0"/>
                          </a:rPr>
                          <m:t>+</m:t>
                        </m:r>
                        <m:f>
                          <m:fPr>
                            <m:ctrlPr>
                              <a:rPr lang="en-SG" altLang="en-US" i="1">
                                <a:solidFill>
                                  <a:srgbClr val="FFFF00"/>
                                </a:solidFill>
                                <a:latin typeface="Cambria Math" panose="02040503050406030204" pitchFamily="18" charset="0"/>
                                <a:cs typeface="Arial" pitchFamily="34" charset="0"/>
                              </a:rPr>
                            </m:ctrlPr>
                          </m:fPr>
                          <m:num>
                            <m:r>
                              <a:rPr lang="en-SG" altLang="en-US" i="1">
                                <a:solidFill>
                                  <a:srgbClr val="FFFF00"/>
                                </a:solidFill>
                                <a:latin typeface="Cambria Math" panose="02040503050406030204" pitchFamily="18" charset="0"/>
                                <a:cs typeface="Arial" pitchFamily="34" charset="0"/>
                              </a:rPr>
                              <m:t>11</m:t>
                            </m:r>
                          </m:num>
                          <m:den>
                            <m:r>
                              <a:rPr lang="en-SG" altLang="en-US" i="1">
                                <a:solidFill>
                                  <a:srgbClr val="FFFF00"/>
                                </a:solidFill>
                                <a:latin typeface="Cambria Math" panose="02040503050406030204" pitchFamily="18" charset="0"/>
                                <a:cs typeface="Arial" pitchFamily="34" charset="0"/>
                              </a:rPr>
                              <m:t>7</m:t>
                            </m:r>
                          </m:den>
                        </m:f>
                      </m:e>
                    </m:box>
                    <m:r>
                      <a:rPr lang="en-SG" altLang="en-US" b="0" i="1" smtClean="0">
                        <a:solidFill>
                          <a:srgbClr val="FFFF00"/>
                        </a:solidFill>
                        <a:latin typeface="Cambria Math" panose="02040503050406030204" pitchFamily="18" charset="0"/>
                        <a:cs typeface="Arial" pitchFamily="34" charset="0"/>
                      </a:rPr>
                      <m:t> +</m:t>
                    </m:r>
                    <m:f>
                      <m:fPr>
                        <m:ctrlPr>
                          <a:rPr lang="en-SG" altLang="en-US" i="1">
                            <a:solidFill>
                              <a:srgbClr val="FFFF00"/>
                            </a:solidFill>
                            <a:latin typeface="Cambria Math" panose="02040503050406030204" pitchFamily="18" charset="0"/>
                            <a:cs typeface="Arial" pitchFamily="34" charset="0"/>
                          </a:rPr>
                        </m:ctrlPr>
                      </m:fPr>
                      <m:num>
                        <m:r>
                          <a:rPr lang="en-SG" altLang="en-US" i="1">
                            <a:solidFill>
                              <a:srgbClr val="FFFF00"/>
                            </a:solidFill>
                            <a:latin typeface="Cambria Math" panose="02040503050406030204" pitchFamily="18" charset="0"/>
                            <a:cs typeface="Arial" pitchFamily="34" charset="0"/>
                          </a:rPr>
                          <m:t>1</m:t>
                        </m:r>
                      </m:num>
                      <m:den>
                        <m:r>
                          <a:rPr lang="en-SG" altLang="en-US" i="1">
                            <a:solidFill>
                              <a:srgbClr val="FFFF00"/>
                            </a:solidFill>
                            <a:latin typeface="Cambria Math" panose="02040503050406030204" pitchFamily="18" charset="0"/>
                            <a:cs typeface="Arial" pitchFamily="34" charset="0"/>
                          </a:rPr>
                          <m:t>7</m:t>
                        </m:r>
                      </m:den>
                    </m:f>
                    <m:r>
                      <a:rPr lang="en-SG" altLang="en-US" b="0" i="1" smtClean="0">
                        <a:solidFill>
                          <a:srgbClr val="FFFF00"/>
                        </a:solidFill>
                        <a:latin typeface="Cambria Math" panose="02040503050406030204" pitchFamily="18" charset="0"/>
                        <a:cs typeface="Arial" pitchFamily="34" charset="0"/>
                      </a:rPr>
                      <m:t> )+(</m:t>
                    </m:r>
                    <m:box>
                      <m:boxPr>
                        <m:ctrlPr>
                          <a:rPr lang="en-SG" altLang="en-US" i="1" smtClean="0">
                            <a:solidFill>
                              <a:srgbClr val="FFFF00"/>
                            </a:solidFill>
                            <a:latin typeface="Cambria Math" panose="02040503050406030204" pitchFamily="18" charset="0"/>
                            <a:cs typeface="Arial" pitchFamily="34" charset="0"/>
                          </a:rPr>
                        </m:ctrlPr>
                      </m:boxPr>
                      <m:e>
                        <m:f>
                          <m:fPr>
                            <m:ctrlPr>
                              <a:rPr lang="en-SG" altLang="en-US" i="1">
                                <a:solidFill>
                                  <a:srgbClr val="FFFF00"/>
                                </a:solidFill>
                                <a:latin typeface="Cambria Math" panose="02040503050406030204" pitchFamily="18" charset="0"/>
                                <a:cs typeface="Arial" pitchFamily="34" charset="0"/>
                              </a:rPr>
                            </m:ctrlPr>
                          </m:fPr>
                          <m:num>
                            <m:r>
                              <a:rPr lang="en-SG" altLang="en-US" b="0" i="1" smtClean="0">
                                <a:solidFill>
                                  <a:srgbClr val="FFFF00"/>
                                </a:solidFill>
                                <a:latin typeface="Cambria Math" panose="02040503050406030204" pitchFamily="18" charset="0"/>
                                <a:cs typeface="Arial" pitchFamily="34" charset="0"/>
                              </a:rPr>
                              <m:t>5</m:t>
                            </m:r>
                          </m:num>
                          <m:den>
                            <m:r>
                              <a:rPr lang="en-SG" altLang="en-US" b="0" i="1" smtClean="0">
                                <a:solidFill>
                                  <a:srgbClr val="FFFF00"/>
                                </a:solidFill>
                                <a:latin typeface="Cambria Math" panose="02040503050406030204" pitchFamily="18" charset="0"/>
                                <a:cs typeface="Arial" pitchFamily="34" charset="0"/>
                              </a:rPr>
                              <m:t>8</m:t>
                            </m:r>
                          </m:den>
                        </m:f>
                      </m:e>
                    </m:box>
                  </m:oMath>
                </a14:m>
                <a:r>
                  <a:rPr lang="en-SG" altLang="en-US" smtClean="0">
                    <a:solidFill>
                      <a:srgbClr val="FFFF00"/>
                    </a:solidFill>
                    <a:latin typeface="Arial" pitchFamily="34" charset="0"/>
                    <a:cs typeface="Arial" pitchFamily="34" charset="0"/>
                  </a:rPr>
                  <a:t> </a:t>
                </a:r>
                <a14:m>
                  <m:oMath xmlns:m="http://schemas.openxmlformats.org/officeDocument/2006/math">
                    <m:box>
                      <m:boxPr>
                        <m:ctrlPr>
                          <a:rPr lang="en-SG" altLang="en-US" i="1" smtClean="0">
                            <a:solidFill>
                              <a:srgbClr val="FFFF00"/>
                            </a:solidFill>
                            <a:latin typeface="Cambria Math" panose="02040503050406030204" pitchFamily="18" charset="0"/>
                            <a:cs typeface="Arial" pitchFamily="34" charset="0"/>
                          </a:rPr>
                        </m:ctrlPr>
                      </m:boxPr>
                      <m:e>
                        <m:r>
                          <a:rPr lang="en-SG" altLang="en-US" b="0" i="1" smtClean="0">
                            <a:solidFill>
                              <a:srgbClr val="FFFF00"/>
                            </a:solidFill>
                            <a:latin typeface="Cambria Math" panose="02040503050406030204" pitchFamily="18" charset="0"/>
                            <a:cs typeface="Arial" pitchFamily="34" charset="0"/>
                          </a:rPr>
                          <m:t>+</m:t>
                        </m:r>
                        <m:box>
                          <m:boxPr>
                            <m:ctrlPr>
                              <a:rPr lang="en-SG" altLang="en-US" i="1">
                                <a:solidFill>
                                  <a:srgbClr val="FFFF00"/>
                                </a:solidFill>
                                <a:latin typeface="Cambria Math" panose="02040503050406030204" pitchFamily="18" charset="0"/>
                                <a:cs typeface="Arial" pitchFamily="34" charset="0"/>
                              </a:rPr>
                            </m:ctrlPr>
                          </m:boxPr>
                          <m:e>
                            <m:r>
                              <a:rPr lang="en-SG" altLang="en-US" b="0" i="1" smtClean="0">
                                <a:solidFill>
                                  <a:srgbClr val="FFFF00"/>
                                </a:solidFill>
                                <a:latin typeface="Cambria Math" panose="02040503050406030204" pitchFamily="18" charset="0"/>
                                <a:cs typeface="Arial" pitchFamily="34" charset="0"/>
                              </a:rPr>
                              <m:t> </m:t>
                            </m:r>
                            <m:f>
                              <m:fPr>
                                <m:ctrlPr>
                                  <a:rPr lang="en-SG" altLang="en-US" i="1">
                                    <a:solidFill>
                                      <a:srgbClr val="FFFF00"/>
                                    </a:solidFill>
                                    <a:latin typeface="Cambria Math" panose="02040503050406030204" pitchFamily="18" charset="0"/>
                                    <a:cs typeface="Arial" pitchFamily="34" charset="0"/>
                                  </a:rPr>
                                </m:ctrlPr>
                              </m:fPr>
                              <m:num>
                                <m:r>
                                  <a:rPr lang="en-SG" altLang="en-US" i="1">
                                    <a:solidFill>
                                      <a:srgbClr val="FFFF00"/>
                                    </a:solidFill>
                                    <a:latin typeface="Cambria Math" panose="02040503050406030204" pitchFamily="18" charset="0"/>
                                    <a:cs typeface="Arial" pitchFamily="34" charset="0"/>
                                  </a:rPr>
                                  <m:t>−</m:t>
                                </m:r>
                                <m:r>
                                  <a:rPr lang="en-SG" altLang="en-US" i="1">
                                    <a:solidFill>
                                      <a:srgbClr val="FFFF00"/>
                                    </a:solidFill>
                                    <a:latin typeface="Cambria Math" panose="02040503050406030204" pitchFamily="18" charset="0"/>
                                    <a:cs typeface="Arial" pitchFamily="34" charset="0"/>
                                  </a:rPr>
                                  <m:t>5</m:t>
                                </m:r>
                              </m:num>
                              <m:den>
                                <m:r>
                                  <a:rPr lang="en-SG" altLang="en-US" i="1">
                                    <a:solidFill>
                                      <a:srgbClr val="FFFF00"/>
                                    </a:solidFill>
                                    <a:latin typeface="Cambria Math" panose="02040503050406030204" pitchFamily="18" charset="0"/>
                                    <a:cs typeface="Arial" pitchFamily="34" charset="0"/>
                                  </a:rPr>
                                  <m:t>8</m:t>
                                </m:r>
                              </m:den>
                            </m:f>
                            <m:r>
                              <a:rPr lang="en-SG" altLang="en-US" b="0" i="1" smtClean="0">
                                <a:solidFill>
                                  <a:srgbClr val="FFFF00"/>
                                </a:solidFill>
                                <a:latin typeface="Cambria Math" panose="02040503050406030204" pitchFamily="18" charset="0"/>
                                <a:cs typeface="Arial" pitchFamily="34" charset="0"/>
                              </a:rPr>
                              <m:t>)+</m:t>
                            </m:r>
                          </m:e>
                        </m:box>
                        <m:r>
                          <m:rPr>
                            <m:nor/>
                          </m:rPr>
                          <a:rPr lang="vi-VN" altLang="en-US">
                            <a:solidFill>
                              <a:srgbClr val="FFFF00"/>
                            </a:solidFill>
                            <a:latin typeface="Arial" pitchFamily="34" charset="0"/>
                            <a:cs typeface="Arial" pitchFamily="34" charset="0"/>
                          </a:rPr>
                          <m:t> </m:t>
                        </m:r>
                      </m:e>
                    </m:box>
                    <m:box>
                      <m:boxPr>
                        <m:ctrlPr>
                          <a:rPr lang="en-SG" altLang="en-US" i="1" smtClean="0">
                            <a:solidFill>
                              <a:srgbClr val="FFFF00"/>
                            </a:solidFill>
                            <a:latin typeface="Cambria Math" panose="02040503050406030204" pitchFamily="18" charset="0"/>
                            <a:cs typeface="Arial" pitchFamily="34" charset="0"/>
                          </a:rPr>
                        </m:ctrlPr>
                      </m:boxPr>
                      <m:e>
                        <m:f>
                          <m:fPr>
                            <m:ctrlPr>
                              <a:rPr lang="en-SG" altLang="en-US" i="1" smtClean="0">
                                <a:solidFill>
                                  <a:srgbClr val="FFFF00"/>
                                </a:solidFill>
                                <a:latin typeface="Cambria Math" panose="02040503050406030204" pitchFamily="18" charset="0"/>
                                <a:cs typeface="Arial" pitchFamily="34" charset="0"/>
                              </a:rPr>
                            </m:ctrlPr>
                          </m:fPr>
                          <m:num>
                            <m:r>
                              <a:rPr lang="en-SG" altLang="en-US" b="0" i="1" smtClean="0">
                                <a:solidFill>
                                  <a:srgbClr val="FFFF00"/>
                                </a:solidFill>
                                <a:latin typeface="Cambria Math" panose="02040503050406030204" pitchFamily="18" charset="0"/>
                                <a:cs typeface="Arial" pitchFamily="34" charset="0"/>
                              </a:rPr>
                              <m:t>1</m:t>
                            </m:r>
                          </m:num>
                          <m:den>
                            <m:r>
                              <a:rPr lang="en-SG" altLang="en-US" b="0" i="1" smtClean="0">
                                <a:solidFill>
                                  <a:srgbClr val="FFFF00"/>
                                </a:solidFill>
                                <a:latin typeface="Cambria Math" panose="02040503050406030204" pitchFamily="18" charset="0"/>
                                <a:cs typeface="Arial" pitchFamily="34" charset="0"/>
                              </a:rPr>
                              <m:t>3</m:t>
                            </m:r>
                          </m:den>
                        </m:f>
                        <m:r>
                          <a:rPr lang="en-SG" altLang="en-US" b="0" i="1" smtClean="0">
                            <a:solidFill>
                              <a:srgbClr val="FFFF00"/>
                            </a:solidFill>
                            <a:latin typeface="Cambria Math" panose="02040503050406030204" pitchFamily="18" charset="0"/>
                            <a:cs typeface="Arial" pitchFamily="34" charset="0"/>
                          </a:rPr>
                          <m:t> </m:t>
                        </m:r>
                      </m:e>
                    </m:box>
                  </m:oMath>
                </a14:m>
                <a:endParaRPr lang="vi-VN" altLang="en-US">
                  <a:solidFill>
                    <a:srgbClr val="FFFF00"/>
                  </a:solidFill>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bwMode="auto">
              <a:xfrm>
                <a:off x="1298129" y="3154520"/>
                <a:ext cx="4690900" cy="1019895"/>
              </a:xfrm>
              <a:prstGeom prst="rect">
                <a:avLst/>
              </a:prstGeom>
              <a:blipFill rotWithShape="0">
                <a:blip r:embed="rId9"/>
                <a:stretch>
                  <a:fillRect l="-22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a:spLocks noChangeArrowheads="1"/>
              </p:cNvSpPr>
              <p:nvPr/>
            </p:nvSpPr>
            <p:spPr bwMode="auto">
              <a:xfrm>
                <a:off x="1307674" y="3959328"/>
                <a:ext cx="2034596" cy="10081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r>
                  <a:rPr lang="en-SG" altLang="en-US" smtClean="0">
                    <a:solidFill>
                      <a:srgbClr val="FFFF00"/>
                    </a:solidFill>
                    <a:cs typeface="Arial" pitchFamily="34" charset="0"/>
                  </a:rPr>
                  <a:t>= </a:t>
                </a:r>
                <a14:m>
                  <m:oMath xmlns:m="http://schemas.openxmlformats.org/officeDocument/2006/math">
                    <m:f>
                      <m:fPr>
                        <m:ctrlPr>
                          <a:rPr lang="en-SG" altLang="en-US" b="0" i="1" smtClean="0">
                            <a:solidFill>
                              <a:srgbClr val="FFFF00"/>
                            </a:solidFill>
                            <a:latin typeface="Cambria Math" panose="02040503050406030204" pitchFamily="18" charset="0"/>
                            <a:cs typeface="Arial" pitchFamily="34" charset="0"/>
                          </a:rPr>
                        </m:ctrlPr>
                      </m:fPr>
                      <m:num>
                        <m:r>
                          <a:rPr lang="en-SG" altLang="en-US" b="0" i="1" smtClean="0">
                            <a:solidFill>
                              <a:srgbClr val="FFFF00"/>
                            </a:solidFill>
                            <a:latin typeface="Cambria Math" panose="02040503050406030204" pitchFamily="18" charset="0"/>
                            <a:cs typeface="Arial" pitchFamily="34" charset="0"/>
                          </a:rPr>
                          <m:t>14</m:t>
                        </m:r>
                      </m:num>
                      <m:den>
                        <m:r>
                          <a:rPr lang="en-SG" altLang="en-US" b="0" i="1" smtClean="0">
                            <a:solidFill>
                              <a:srgbClr val="FFFF00"/>
                            </a:solidFill>
                            <a:latin typeface="Cambria Math" panose="02040503050406030204" pitchFamily="18" charset="0"/>
                            <a:cs typeface="Arial" pitchFamily="34" charset="0"/>
                          </a:rPr>
                          <m:t>7</m:t>
                        </m:r>
                      </m:den>
                    </m:f>
                    <m:r>
                      <a:rPr lang="en-SG" altLang="en-US" b="0" i="1" smtClean="0">
                        <a:solidFill>
                          <a:srgbClr val="FFFF00"/>
                        </a:solidFill>
                        <a:latin typeface="Cambria Math" panose="02040503050406030204" pitchFamily="18" charset="0"/>
                        <a:cs typeface="Arial" pitchFamily="34" charset="0"/>
                      </a:rPr>
                      <m:t>+</m:t>
                    </m:r>
                    <m:r>
                      <a:rPr lang="en-SG" altLang="en-US" b="0" i="1" smtClean="0">
                        <a:solidFill>
                          <a:srgbClr val="FFFF00"/>
                        </a:solidFill>
                        <a:latin typeface="Cambria Math" panose="02040503050406030204" pitchFamily="18" charset="0"/>
                        <a:cs typeface="Arial" pitchFamily="34" charset="0"/>
                      </a:rPr>
                      <m:t>0</m:t>
                    </m:r>
                    <m:r>
                      <a:rPr lang="en-SG" altLang="en-US" b="0" i="1" smtClean="0">
                        <a:solidFill>
                          <a:srgbClr val="FFFF00"/>
                        </a:solidFill>
                        <a:latin typeface="Cambria Math" panose="02040503050406030204" pitchFamily="18" charset="0"/>
                        <a:cs typeface="Arial" pitchFamily="34" charset="0"/>
                      </a:rPr>
                      <m:t>+</m:t>
                    </m:r>
                    <m:box>
                      <m:boxPr>
                        <m:ctrlPr>
                          <a:rPr lang="en-SG" altLang="en-US" i="1" smtClean="0">
                            <a:solidFill>
                              <a:srgbClr val="FFFF00"/>
                            </a:solidFill>
                            <a:latin typeface="Cambria Math" panose="02040503050406030204" pitchFamily="18" charset="0"/>
                            <a:cs typeface="Arial" pitchFamily="34" charset="0"/>
                          </a:rPr>
                        </m:ctrlPr>
                      </m:boxPr>
                      <m:e>
                        <m:f>
                          <m:fPr>
                            <m:ctrlPr>
                              <a:rPr lang="en-SG" altLang="en-US" i="1" smtClean="0">
                                <a:solidFill>
                                  <a:srgbClr val="FFFF00"/>
                                </a:solidFill>
                                <a:latin typeface="Cambria Math" panose="02040503050406030204" pitchFamily="18" charset="0"/>
                                <a:cs typeface="Arial" pitchFamily="34" charset="0"/>
                              </a:rPr>
                            </m:ctrlPr>
                          </m:fPr>
                          <m:num>
                            <m:r>
                              <a:rPr lang="en-SG" altLang="en-US" b="0" i="1" smtClean="0">
                                <a:solidFill>
                                  <a:srgbClr val="FFFF00"/>
                                </a:solidFill>
                                <a:latin typeface="Cambria Math" panose="02040503050406030204" pitchFamily="18" charset="0"/>
                                <a:cs typeface="Arial" pitchFamily="34" charset="0"/>
                              </a:rPr>
                              <m:t>1</m:t>
                            </m:r>
                          </m:num>
                          <m:den>
                            <m:r>
                              <a:rPr lang="en-SG" altLang="en-US" b="0" i="1" smtClean="0">
                                <a:solidFill>
                                  <a:srgbClr val="FFFF00"/>
                                </a:solidFill>
                                <a:latin typeface="Cambria Math" panose="02040503050406030204" pitchFamily="18" charset="0"/>
                                <a:cs typeface="Arial" pitchFamily="34" charset="0"/>
                              </a:rPr>
                              <m:t>3</m:t>
                            </m:r>
                          </m:den>
                        </m:f>
                        <m:r>
                          <a:rPr lang="en-SG" altLang="en-US" b="0" i="1" smtClean="0">
                            <a:solidFill>
                              <a:srgbClr val="FFFF00"/>
                            </a:solidFill>
                            <a:latin typeface="Cambria Math" panose="02040503050406030204" pitchFamily="18" charset="0"/>
                            <a:cs typeface="Arial" pitchFamily="34" charset="0"/>
                          </a:rPr>
                          <m:t> </m:t>
                        </m:r>
                      </m:e>
                    </m:box>
                  </m:oMath>
                </a14:m>
                <a:endParaRPr lang="vi-VN" altLang="en-US">
                  <a:solidFill>
                    <a:srgbClr val="FFFF00"/>
                  </a:solidFill>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bwMode="auto">
              <a:xfrm>
                <a:off x="1307674" y="3959328"/>
                <a:ext cx="2034596" cy="1008161"/>
              </a:xfrm>
              <a:prstGeom prst="rect">
                <a:avLst/>
              </a:prstGeom>
              <a:blipFill rotWithShape="0">
                <a:blip r:embed="rId10"/>
                <a:stretch>
                  <a:fillRect l="-57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4" name="Straight Connector 3"/>
          <p:cNvCxnSpPr/>
          <p:nvPr/>
        </p:nvCxnSpPr>
        <p:spPr>
          <a:xfrm>
            <a:off x="6287787" y="1546006"/>
            <a:ext cx="0" cy="4806548"/>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a:spLocks noChangeArrowheads="1"/>
              </p:cNvSpPr>
              <p:nvPr/>
            </p:nvSpPr>
            <p:spPr bwMode="auto">
              <a:xfrm>
                <a:off x="6787592" y="1183670"/>
                <a:ext cx="3705818" cy="11296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14:m>
                  <m:oMathPara xmlns:m="http://schemas.openxmlformats.org/officeDocument/2006/math">
                    <m:oMathParaPr>
                      <m:jc m:val="centerGroup"/>
                    </m:oMathParaPr>
                    <m:oMath xmlns:m="http://schemas.openxmlformats.org/officeDocument/2006/math">
                      <m:r>
                        <m:rPr>
                          <m:sty m:val="p"/>
                        </m:rPr>
                        <a:rPr lang="en-SG" altLang="en-US" sz="2000" b="0" i="0" smtClean="0">
                          <a:solidFill>
                            <a:srgbClr val="FFFF00"/>
                          </a:solidFill>
                          <a:latin typeface="Cambria Math" panose="02040503050406030204" pitchFamily="18" charset="0"/>
                          <a:cs typeface="Arial" pitchFamily="34" charset="0"/>
                        </a:rPr>
                        <m:t>b</m:t>
                      </m:r>
                      <m:r>
                        <a:rPr lang="en-SG" altLang="en-US" sz="2000" b="0" i="0" smtClean="0">
                          <a:solidFill>
                            <a:srgbClr val="FFFF00"/>
                          </a:solidFill>
                          <a:latin typeface="Cambria Math" panose="02040503050406030204" pitchFamily="18" charset="0"/>
                          <a:cs typeface="Arial" pitchFamily="34" charset="0"/>
                        </a:rPr>
                        <m:t>)   </m:t>
                      </m:r>
                      <m:r>
                        <a:rPr lang="en-SG" altLang="en-US" sz="2000" b="0" i="0" smtClean="0">
                          <a:solidFill>
                            <a:srgbClr val="FFFF00"/>
                          </a:solidFill>
                          <a:latin typeface="Cambria Math" panose="02040503050406030204" pitchFamily="18" charset="0"/>
                          <a:cs typeface="Arial" pitchFamily="34" charset="0"/>
                        </a:rPr>
                        <m:t>1</m:t>
                      </m:r>
                      <m:r>
                        <a:rPr lang="en-SG" altLang="en-US" sz="2000" b="0" i="0" smtClean="0">
                          <a:solidFill>
                            <a:srgbClr val="FFFF00"/>
                          </a:solidFill>
                          <a:latin typeface="Cambria Math" panose="02040503050406030204" pitchFamily="18" charset="0"/>
                          <a:cs typeface="Arial" pitchFamily="34" charset="0"/>
                        </a:rPr>
                        <m:t>,</m:t>
                      </m:r>
                      <m:r>
                        <a:rPr lang="en-SG" altLang="en-US" sz="2000" b="0" i="0" smtClean="0">
                          <a:solidFill>
                            <a:srgbClr val="FFFF00"/>
                          </a:solidFill>
                          <a:latin typeface="Cambria Math" panose="02040503050406030204" pitchFamily="18" charset="0"/>
                          <a:cs typeface="Arial" pitchFamily="34" charset="0"/>
                        </a:rPr>
                        <m:t>4</m:t>
                      </m:r>
                      <m:r>
                        <a:rPr lang="en-SG" altLang="en-US" sz="2000" b="0" i="0" smtClean="0">
                          <a:solidFill>
                            <a:srgbClr val="FFFF00"/>
                          </a:solidFill>
                          <a:latin typeface="Cambria Math" panose="02040503050406030204" pitchFamily="18" charset="0"/>
                          <a:cs typeface="Arial" pitchFamily="34" charset="0"/>
                        </a:rPr>
                        <m:t>.</m:t>
                      </m:r>
                      <m:f>
                        <m:fPr>
                          <m:ctrlPr>
                            <a:rPr lang="en-SG" altLang="en-US" sz="2000" b="0" i="1" smtClean="0">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15</m:t>
                          </m:r>
                        </m:num>
                        <m:den>
                          <m:r>
                            <a:rPr lang="en-SG" altLang="en-US" sz="2000" b="0" i="0" smtClean="0">
                              <a:solidFill>
                                <a:srgbClr val="FFFF00"/>
                              </a:solidFill>
                              <a:latin typeface="Cambria Math" panose="02040503050406030204" pitchFamily="18" charset="0"/>
                              <a:cs typeface="Arial" pitchFamily="34" charset="0"/>
                            </a:rPr>
                            <m:t>49</m:t>
                          </m:r>
                        </m:den>
                      </m:f>
                      <m:r>
                        <a:rPr lang="en-SG" altLang="en-US" sz="2000" b="0" i="0" smtClean="0">
                          <a:solidFill>
                            <a:srgbClr val="FFFF00"/>
                          </a:solidFill>
                          <a:latin typeface="Cambria Math" panose="02040503050406030204" pitchFamily="18" charset="0"/>
                          <a:cs typeface="Arial" pitchFamily="34" charset="0"/>
                        </a:rPr>
                        <m:t>−</m:t>
                      </m:r>
                      <m:d>
                        <m:dPr>
                          <m:ctrlPr>
                            <a:rPr lang="en-SG" altLang="en-US" sz="2000" b="0" i="1" smtClean="0">
                              <a:solidFill>
                                <a:srgbClr val="FFFF00"/>
                              </a:solidFill>
                              <a:latin typeface="Cambria Math" panose="02040503050406030204" pitchFamily="18" charset="0"/>
                              <a:cs typeface="Arial" pitchFamily="34" charset="0"/>
                            </a:rPr>
                          </m:ctrlPr>
                        </m:dPr>
                        <m:e>
                          <m:f>
                            <m:fPr>
                              <m:ctrlPr>
                                <a:rPr lang="en-SG" altLang="en-US" sz="2000" i="1">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4</m:t>
                              </m:r>
                            </m:num>
                            <m:den>
                              <m:r>
                                <a:rPr lang="en-SG" altLang="en-US" sz="2000" b="0" i="0" smtClean="0">
                                  <a:solidFill>
                                    <a:srgbClr val="FFFF00"/>
                                  </a:solidFill>
                                  <a:latin typeface="Cambria Math" panose="02040503050406030204" pitchFamily="18" charset="0"/>
                                  <a:cs typeface="Arial" pitchFamily="34" charset="0"/>
                                </a:rPr>
                                <m:t>5</m:t>
                              </m:r>
                            </m:den>
                          </m:f>
                          <m:r>
                            <a:rPr lang="en-SG" altLang="en-US" sz="2000" b="0" i="0" smtClean="0">
                              <a:solidFill>
                                <a:srgbClr val="FFFF00"/>
                              </a:solidFill>
                              <a:latin typeface="Cambria Math" panose="02040503050406030204" pitchFamily="18" charset="0"/>
                              <a:cs typeface="Arial" pitchFamily="34" charset="0"/>
                            </a:rPr>
                            <m:t>+</m:t>
                          </m:r>
                          <m:f>
                            <m:fPr>
                              <m:ctrlPr>
                                <a:rPr lang="en-SG" altLang="en-US" sz="2000" i="1">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2</m:t>
                              </m:r>
                            </m:num>
                            <m:den>
                              <m:r>
                                <a:rPr lang="en-SG" altLang="en-US" sz="2000" b="0" i="0" smtClean="0">
                                  <a:solidFill>
                                    <a:srgbClr val="FFFF00"/>
                                  </a:solidFill>
                                  <a:latin typeface="Cambria Math" panose="02040503050406030204" pitchFamily="18" charset="0"/>
                                  <a:cs typeface="Arial" pitchFamily="34" charset="0"/>
                                </a:rPr>
                                <m:t>3</m:t>
                              </m:r>
                            </m:den>
                          </m:f>
                        </m:e>
                      </m:d>
                      <m:r>
                        <a:rPr lang="en-SG" altLang="en-US" sz="2000" b="0" i="0" smtClean="0">
                          <a:solidFill>
                            <a:srgbClr val="FFFF00"/>
                          </a:solidFill>
                          <a:latin typeface="Cambria Math" panose="02040503050406030204" pitchFamily="18" charset="0"/>
                          <a:cs typeface="Arial" pitchFamily="34" charset="0"/>
                        </a:rPr>
                        <m:t>:</m:t>
                      </m:r>
                      <m:r>
                        <a:rPr lang="en-SG" altLang="en-US" sz="2000" b="0" i="0" smtClean="0">
                          <a:solidFill>
                            <a:srgbClr val="FFFF00"/>
                          </a:solidFill>
                          <a:latin typeface="Cambria Math" panose="02040503050406030204" pitchFamily="18" charset="0"/>
                          <a:cs typeface="Arial" pitchFamily="34" charset="0"/>
                        </a:rPr>
                        <m:t>2</m:t>
                      </m:r>
                      <m:f>
                        <m:fPr>
                          <m:ctrlPr>
                            <a:rPr lang="en-SG" altLang="en-US" sz="2000" b="0" i="1" smtClean="0">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1</m:t>
                          </m:r>
                        </m:num>
                        <m:den>
                          <m:r>
                            <a:rPr lang="en-SG" altLang="en-US" sz="2000" b="0" i="0" smtClean="0">
                              <a:solidFill>
                                <a:srgbClr val="FFFF00"/>
                              </a:solidFill>
                              <a:latin typeface="Cambria Math" panose="02040503050406030204" pitchFamily="18" charset="0"/>
                              <a:cs typeface="Arial" pitchFamily="34" charset="0"/>
                            </a:rPr>
                            <m:t>5</m:t>
                          </m:r>
                        </m:den>
                      </m:f>
                    </m:oMath>
                  </m:oMathPara>
                </a14:m>
                <a:endParaRPr lang="vi-VN" altLang="en-US" sz="2000">
                  <a:solidFill>
                    <a:srgbClr val="FFFF00"/>
                  </a:solidFill>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bwMode="auto">
              <a:xfrm>
                <a:off x="6787592" y="1183670"/>
                <a:ext cx="3705818" cy="1129668"/>
              </a:xfrm>
              <a:prstGeom prst="rect">
                <a:avLst/>
              </a:prstGeom>
              <a:blipFill rotWithShape="0">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23" name="TextBox 22"/>
              <p:cNvSpPr txBox="1">
                <a:spLocks noChangeArrowheads="1"/>
              </p:cNvSpPr>
              <p:nvPr/>
            </p:nvSpPr>
            <p:spPr bwMode="auto">
              <a:xfrm>
                <a:off x="7471444" y="1558293"/>
                <a:ext cx="479424" cy="553998"/>
              </a:xfrm>
              <a:prstGeom prst="rect">
                <a:avLst/>
              </a:prstGeom>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14:m>
                  <m:oMathPara xmlns:m="http://schemas.openxmlformats.org/officeDocument/2006/math">
                    <m:oMathParaPr>
                      <m:jc m:val="centerGroup"/>
                    </m:oMathParaPr>
                    <m:oMath xmlns:m="http://schemas.openxmlformats.org/officeDocument/2006/math">
                      <m:r>
                        <a:rPr lang="en-SG" altLang="en-US" sz="2000" b="0" i="0" smtClean="0">
                          <a:solidFill>
                            <a:srgbClr val="FFFFFF"/>
                          </a:solidFill>
                          <a:latin typeface="Cambria Math" panose="02040503050406030204" pitchFamily="18" charset="0"/>
                          <a:cs typeface="Arial" pitchFamily="34" charset="0"/>
                        </a:rPr>
                        <m:t>1</m:t>
                      </m:r>
                      <m:r>
                        <a:rPr lang="en-SG" altLang="en-US" sz="2000" b="0" i="0" smtClean="0">
                          <a:solidFill>
                            <a:srgbClr val="FFFFFF"/>
                          </a:solidFill>
                          <a:latin typeface="Cambria Math" panose="02040503050406030204" pitchFamily="18" charset="0"/>
                          <a:cs typeface="Arial" pitchFamily="34" charset="0"/>
                        </a:rPr>
                        <m:t>,</m:t>
                      </m:r>
                      <m:r>
                        <a:rPr lang="en-SG" altLang="en-US" sz="2000" b="0" i="0" smtClean="0">
                          <a:solidFill>
                            <a:srgbClr val="FFFFFF"/>
                          </a:solidFill>
                          <a:latin typeface="Cambria Math" panose="02040503050406030204" pitchFamily="18" charset="0"/>
                          <a:cs typeface="Arial" pitchFamily="34" charset="0"/>
                        </a:rPr>
                        <m:t>4</m:t>
                      </m:r>
                    </m:oMath>
                  </m:oMathPara>
                </a14:m>
                <a:endParaRPr lang="vi-VN" altLang="en-US" sz="2000">
                  <a:solidFill>
                    <a:srgbClr val="FFFFFF"/>
                  </a:solidFill>
                  <a:latin typeface="Arial" pitchFamily="34" charset="0"/>
                  <a:cs typeface="Arial" pitchFamily="34" charset="0"/>
                </a:endParaRPr>
              </a:p>
            </p:txBody>
          </p:sp>
        </mc:Choice>
        <mc:Fallback xmlns="">
          <p:sp useBgFill="1">
            <p:nvSpPr>
              <p:cNvPr id="23" name="TextBox 22"/>
              <p:cNvSpPr txBox="1">
                <a:spLocks noRot="1" noChangeAspect="1" noMove="1" noResize="1" noEditPoints="1" noAdjustHandles="1" noChangeArrowheads="1" noChangeShapeType="1" noTextEdit="1"/>
              </p:cNvSpPr>
              <p:nvPr/>
            </p:nvSpPr>
            <p:spPr bwMode="auto">
              <a:xfrm>
                <a:off x="7471444" y="1558293"/>
                <a:ext cx="479424" cy="553998"/>
              </a:xfrm>
              <a:prstGeom prst="rect">
                <a:avLst/>
              </a:prstGeom>
              <a:blipFill rotWithShape="0">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24" name="TextBox 23"/>
              <p:cNvSpPr txBox="1">
                <a:spLocks noChangeArrowheads="1"/>
              </p:cNvSpPr>
              <p:nvPr/>
            </p:nvSpPr>
            <p:spPr bwMode="auto">
              <a:xfrm>
                <a:off x="9619795" y="1265104"/>
                <a:ext cx="420911" cy="959622"/>
              </a:xfrm>
              <a:prstGeom prst="rect">
                <a:avLst/>
              </a:prstGeom>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14:m>
                  <m:oMathPara xmlns:m="http://schemas.openxmlformats.org/officeDocument/2006/math">
                    <m:oMathParaPr>
                      <m:jc m:val="centerGroup"/>
                    </m:oMathParaPr>
                    <m:oMath xmlns:m="http://schemas.openxmlformats.org/officeDocument/2006/math">
                      <m:r>
                        <a:rPr lang="en-SG" altLang="en-US" sz="2000" b="0" i="0" smtClean="0">
                          <a:solidFill>
                            <a:srgbClr val="FFFFFF"/>
                          </a:solidFill>
                          <a:latin typeface="Cambria Math" panose="02040503050406030204" pitchFamily="18" charset="0"/>
                          <a:cs typeface="Arial" pitchFamily="34" charset="0"/>
                        </a:rPr>
                        <m:t>2</m:t>
                      </m:r>
                      <m:f>
                        <m:fPr>
                          <m:ctrlPr>
                            <a:rPr lang="en-SG" altLang="en-US" sz="2000" b="0" i="1" smtClean="0">
                              <a:solidFill>
                                <a:srgbClr val="FFFFFF"/>
                              </a:solidFill>
                              <a:latin typeface="Cambria Math" panose="02040503050406030204" pitchFamily="18" charset="0"/>
                              <a:cs typeface="Arial" pitchFamily="34" charset="0"/>
                            </a:rPr>
                          </m:ctrlPr>
                        </m:fPr>
                        <m:num>
                          <m:r>
                            <a:rPr lang="en-SG" altLang="en-US" sz="2000" b="0" i="0" smtClean="0">
                              <a:solidFill>
                                <a:srgbClr val="FFFFFF"/>
                              </a:solidFill>
                              <a:latin typeface="Cambria Math" panose="02040503050406030204" pitchFamily="18" charset="0"/>
                              <a:cs typeface="Arial" pitchFamily="34" charset="0"/>
                            </a:rPr>
                            <m:t>1</m:t>
                          </m:r>
                        </m:num>
                        <m:den>
                          <m:r>
                            <a:rPr lang="en-SG" altLang="en-US" sz="2000" b="0" i="0" smtClean="0">
                              <a:solidFill>
                                <a:srgbClr val="FFFFFF"/>
                              </a:solidFill>
                              <a:latin typeface="Cambria Math" panose="02040503050406030204" pitchFamily="18" charset="0"/>
                              <a:cs typeface="Arial" pitchFamily="34" charset="0"/>
                            </a:rPr>
                            <m:t>5</m:t>
                          </m:r>
                        </m:den>
                      </m:f>
                    </m:oMath>
                  </m:oMathPara>
                </a14:m>
                <a:endParaRPr lang="vi-VN" altLang="en-US" sz="2000">
                  <a:solidFill>
                    <a:srgbClr val="FFFFFF"/>
                  </a:solidFill>
                  <a:latin typeface="Arial" pitchFamily="34" charset="0"/>
                  <a:cs typeface="Arial" pitchFamily="34" charset="0"/>
                </a:endParaRPr>
              </a:p>
            </p:txBody>
          </p:sp>
        </mc:Choice>
        <mc:Fallback xmlns="">
          <p:sp useBgFill="1">
            <p:nvSpPr>
              <p:cNvPr id="24" name="TextBox 23"/>
              <p:cNvSpPr txBox="1">
                <a:spLocks noRot="1" noChangeAspect="1" noMove="1" noResize="1" noEditPoints="1" noAdjustHandles="1" noChangeArrowheads="1" noChangeShapeType="1" noTextEdit="1"/>
              </p:cNvSpPr>
              <p:nvPr/>
            </p:nvSpPr>
            <p:spPr bwMode="auto">
              <a:xfrm>
                <a:off x="9619795" y="1265104"/>
                <a:ext cx="420911" cy="959622"/>
              </a:xfrm>
              <a:prstGeom prst="rect">
                <a:avLst/>
              </a:prstGeom>
              <a:blipFill rotWithShape="0">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a:spLocks noChangeArrowheads="1"/>
              </p:cNvSpPr>
              <p:nvPr/>
            </p:nvSpPr>
            <p:spPr bwMode="auto">
              <a:xfrm>
                <a:off x="6914168" y="2089247"/>
                <a:ext cx="3705818" cy="11296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14:m>
                  <m:oMathPara xmlns:m="http://schemas.openxmlformats.org/officeDocument/2006/math">
                    <m:oMathParaPr>
                      <m:jc m:val="centerGroup"/>
                    </m:oMathParaPr>
                    <m:oMath xmlns:m="http://schemas.openxmlformats.org/officeDocument/2006/math">
                      <m:r>
                        <a:rPr lang="en-SG" altLang="en-US" sz="2000" smtClean="0">
                          <a:solidFill>
                            <a:srgbClr val="FFFF00"/>
                          </a:solidFill>
                          <a:latin typeface="Cambria Math" panose="02040503050406030204" pitchFamily="18" charset="0"/>
                          <a:cs typeface="Arial" pitchFamily="34" charset="0"/>
                        </a:rPr>
                        <m:t>=</m:t>
                      </m:r>
                      <m:f>
                        <m:fPr>
                          <m:ctrlPr>
                            <a:rPr lang="en-SG" altLang="en-US" sz="2000" i="1">
                              <a:solidFill>
                                <a:srgbClr val="FFFF00"/>
                              </a:solidFill>
                              <a:latin typeface="Cambria Math" panose="02040503050406030204" pitchFamily="18" charset="0"/>
                              <a:cs typeface="Arial" pitchFamily="34" charset="0"/>
                            </a:rPr>
                          </m:ctrlPr>
                        </m:fPr>
                        <m:num>
                          <m:r>
                            <a:rPr lang="en-SG" altLang="en-US" sz="2000" b="0" i="1" smtClean="0">
                              <a:solidFill>
                                <a:srgbClr val="FFFF00"/>
                              </a:solidFill>
                              <a:latin typeface="Cambria Math" panose="02040503050406030204" pitchFamily="18" charset="0"/>
                              <a:cs typeface="Arial" pitchFamily="34" charset="0"/>
                            </a:rPr>
                            <m:t>7</m:t>
                          </m:r>
                        </m:num>
                        <m:den>
                          <m:r>
                            <a:rPr lang="en-SG" altLang="en-US" sz="2000" b="0" i="1" smtClean="0">
                              <a:solidFill>
                                <a:srgbClr val="FFFF00"/>
                              </a:solidFill>
                              <a:latin typeface="Cambria Math" panose="02040503050406030204" pitchFamily="18" charset="0"/>
                              <a:cs typeface="Arial" pitchFamily="34" charset="0"/>
                            </a:rPr>
                            <m:t>5</m:t>
                          </m:r>
                        </m:den>
                      </m:f>
                      <m:r>
                        <a:rPr lang="en-SG" altLang="en-US" sz="2000" b="0" i="0" smtClean="0">
                          <a:solidFill>
                            <a:srgbClr val="FFFF00"/>
                          </a:solidFill>
                          <a:latin typeface="Cambria Math" panose="02040503050406030204" pitchFamily="18" charset="0"/>
                          <a:cs typeface="Arial" pitchFamily="34" charset="0"/>
                        </a:rPr>
                        <m:t>.</m:t>
                      </m:r>
                      <m:f>
                        <m:fPr>
                          <m:ctrlPr>
                            <a:rPr lang="en-SG" altLang="en-US" sz="2000" b="0" i="1" smtClean="0">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15</m:t>
                          </m:r>
                        </m:num>
                        <m:den>
                          <m:r>
                            <a:rPr lang="en-SG" altLang="en-US" sz="2000" b="0" i="0" smtClean="0">
                              <a:solidFill>
                                <a:srgbClr val="FFFF00"/>
                              </a:solidFill>
                              <a:latin typeface="Cambria Math" panose="02040503050406030204" pitchFamily="18" charset="0"/>
                              <a:cs typeface="Arial" pitchFamily="34" charset="0"/>
                            </a:rPr>
                            <m:t>49</m:t>
                          </m:r>
                        </m:den>
                      </m:f>
                      <m:r>
                        <a:rPr lang="en-SG" altLang="en-US" sz="2000" b="0" i="0" smtClean="0">
                          <a:solidFill>
                            <a:srgbClr val="FFFF00"/>
                          </a:solidFill>
                          <a:latin typeface="Cambria Math" panose="02040503050406030204" pitchFamily="18" charset="0"/>
                          <a:cs typeface="Arial" pitchFamily="34" charset="0"/>
                        </a:rPr>
                        <m:t>−</m:t>
                      </m:r>
                      <m:d>
                        <m:dPr>
                          <m:ctrlPr>
                            <a:rPr lang="en-SG" altLang="en-US" sz="2000" b="0" i="1" smtClean="0">
                              <a:solidFill>
                                <a:srgbClr val="FFFF00"/>
                              </a:solidFill>
                              <a:latin typeface="Cambria Math" panose="02040503050406030204" pitchFamily="18" charset="0"/>
                              <a:cs typeface="Arial" pitchFamily="34" charset="0"/>
                            </a:rPr>
                          </m:ctrlPr>
                        </m:dPr>
                        <m:e>
                          <m:f>
                            <m:fPr>
                              <m:ctrlPr>
                                <a:rPr lang="en-SG" altLang="en-US" sz="2000" i="1">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4</m:t>
                              </m:r>
                            </m:num>
                            <m:den>
                              <m:r>
                                <a:rPr lang="en-SG" altLang="en-US" sz="2000" b="0" i="0" smtClean="0">
                                  <a:solidFill>
                                    <a:srgbClr val="FFFF00"/>
                                  </a:solidFill>
                                  <a:latin typeface="Cambria Math" panose="02040503050406030204" pitchFamily="18" charset="0"/>
                                  <a:cs typeface="Arial" pitchFamily="34" charset="0"/>
                                </a:rPr>
                                <m:t>5</m:t>
                              </m:r>
                            </m:den>
                          </m:f>
                          <m:r>
                            <a:rPr lang="en-SG" altLang="en-US" sz="2000" b="0" i="0" smtClean="0">
                              <a:solidFill>
                                <a:srgbClr val="FFFF00"/>
                              </a:solidFill>
                              <a:latin typeface="Cambria Math" panose="02040503050406030204" pitchFamily="18" charset="0"/>
                              <a:cs typeface="Arial" pitchFamily="34" charset="0"/>
                            </a:rPr>
                            <m:t>+</m:t>
                          </m:r>
                          <m:f>
                            <m:fPr>
                              <m:ctrlPr>
                                <a:rPr lang="en-SG" altLang="en-US" sz="2000" i="1">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2</m:t>
                              </m:r>
                            </m:num>
                            <m:den>
                              <m:r>
                                <a:rPr lang="en-SG" altLang="en-US" sz="2000" b="0" i="0" smtClean="0">
                                  <a:solidFill>
                                    <a:srgbClr val="FFFF00"/>
                                  </a:solidFill>
                                  <a:latin typeface="Cambria Math" panose="02040503050406030204" pitchFamily="18" charset="0"/>
                                  <a:cs typeface="Arial" pitchFamily="34" charset="0"/>
                                </a:rPr>
                                <m:t>3</m:t>
                              </m:r>
                            </m:den>
                          </m:f>
                        </m:e>
                      </m:d>
                      <m:r>
                        <a:rPr lang="en-SG" altLang="en-US" sz="2000" b="0" i="0" smtClean="0">
                          <a:solidFill>
                            <a:srgbClr val="FFFF00"/>
                          </a:solidFill>
                          <a:latin typeface="Cambria Math" panose="02040503050406030204" pitchFamily="18" charset="0"/>
                          <a:cs typeface="Arial" pitchFamily="34" charset="0"/>
                        </a:rPr>
                        <m:t> : </m:t>
                      </m:r>
                      <m:f>
                        <m:fPr>
                          <m:ctrlPr>
                            <a:rPr lang="en-SG" altLang="en-US" sz="2000" i="1" smtClean="0">
                              <a:solidFill>
                                <a:srgbClr val="FFFF00"/>
                              </a:solidFill>
                              <a:latin typeface="Cambria Math" panose="02040503050406030204" pitchFamily="18" charset="0"/>
                              <a:cs typeface="Arial" pitchFamily="34" charset="0"/>
                            </a:rPr>
                          </m:ctrlPr>
                        </m:fPr>
                        <m:num>
                          <m:r>
                            <a:rPr lang="en-SG" altLang="en-US" sz="2000">
                              <a:solidFill>
                                <a:srgbClr val="FFFF00"/>
                              </a:solidFill>
                              <a:latin typeface="Cambria Math" panose="02040503050406030204" pitchFamily="18" charset="0"/>
                              <a:cs typeface="Arial" pitchFamily="34" charset="0"/>
                            </a:rPr>
                            <m:t>1</m:t>
                          </m:r>
                          <m:r>
                            <a:rPr lang="en-SG" altLang="en-US" sz="2000" b="0" i="1" smtClean="0">
                              <a:solidFill>
                                <a:srgbClr val="FFFF00"/>
                              </a:solidFill>
                              <a:latin typeface="Cambria Math" panose="02040503050406030204" pitchFamily="18" charset="0"/>
                              <a:cs typeface="Arial" pitchFamily="34" charset="0"/>
                            </a:rPr>
                            <m:t>1</m:t>
                          </m:r>
                        </m:num>
                        <m:den>
                          <m:r>
                            <a:rPr lang="en-SG" altLang="en-US" sz="2000" b="0" i="0" smtClean="0">
                              <a:solidFill>
                                <a:srgbClr val="FFFF00"/>
                              </a:solidFill>
                              <a:latin typeface="Cambria Math" panose="02040503050406030204" pitchFamily="18" charset="0"/>
                              <a:cs typeface="Arial" pitchFamily="34" charset="0"/>
                            </a:rPr>
                            <m:t>5</m:t>
                          </m:r>
                        </m:den>
                      </m:f>
                    </m:oMath>
                  </m:oMathPara>
                </a14:m>
                <a:endParaRPr lang="vi-VN" altLang="en-US" sz="2000">
                  <a:solidFill>
                    <a:srgbClr val="FFFF00"/>
                  </a:solidFill>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bwMode="auto">
              <a:xfrm>
                <a:off x="6914168" y="2089247"/>
                <a:ext cx="3705818" cy="1129668"/>
              </a:xfrm>
              <a:prstGeom prst="rect">
                <a:avLst/>
              </a:prstGeom>
              <a:blipFill rotWithShape="0">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26" name="TextBox 25"/>
              <p:cNvSpPr txBox="1">
                <a:spLocks noChangeArrowheads="1"/>
              </p:cNvSpPr>
              <p:nvPr/>
            </p:nvSpPr>
            <p:spPr bwMode="auto">
              <a:xfrm>
                <a:off x="8481501" y="2101004"/>
                <a:ext cx="1063187" cy="1129668"/>
              </a:xfrm>
              <a:prstGeom prst="rect">
                <a:avLst/>
              </a:prstGeom>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14:m>
                  <m:oMathPara xmlns:m="http://schemas.openxmlformats.org/officeDocument/2006/math">
                    <m:oMathParaPr>
                      <m:jc m:val="centerGroup"/>
                    </m:oMathParaPr>
                    <m:oMath xmlns:m="http://schemas.openxmlformats.org/officeDocument/2006/math">
                      <m:d>
                        <m:dPr>
                          <m:ctrlPr>
                            <a:rPr lang="en-SG" altLang="en-US" sz="2000" b="0" i="1" smtClean="0">
                              <a:solidFill>
                                <a:srgbClr val="FFFFFF"/>
                              </a:solidFill>
                              <a:latin typeface="Cambria Math" panose="02040503050406030204" pitchFamily="18" charset="0"/>
                              <a:cs typeface="Arial" pitchFamily="34" charset="0"/>
                            </a:rPr>
                          </m:ctrlPr>
                        </m:dPr>
                        <m:e>
                          <m:f>
                            <m:fPr>
                              <m:ctrlPr>
                                <a:rPr lang="en-SG" altLang="en-US" sz="2000" i="1">
                                  <a:solidFill>
                                    <a:srgbClr val="FFFFFF"/>
                                  </a:solidFill>
                                  <a:latin typeface="Cambria Math" panose="02040503050406030204" pitchFamily="18" charset="0"/>
                                  <a:cs typeface="Arial" pitchFamily="34" charset="0"/>
                                </a:rPr>
                              </m:ctrlPr>
                            </m:fPr>
                            <m:num>
                              <m:r>
                                <a:rPr lang="en-SG" altLang="en-US" sz="2000" b="0" i="0" smtClean="0">
                                  <a:solidFill>
                                    <a:srgbClr val="FFFFFF"/>
                                  </a:solidFill>
                                  <a:latin typeface="Cambria Math" panose="02040503050406030204" pitchFamily="18" charset="0"/>
                                  <a:cs typeface="Arial" pitchFamily="34" charset="0"/>
                                </a:rPr>
                                <m:t>4</m:t>
                              </m:r>
                            </m:num>
                            <m:den>
                              <m:r>
                                <a:rPr lang="en-SG" altLang="en-US" sz="2000" b="0" i="0" smtClean="0">
                                  <a:solidFill>
                                    <a:srgbClr val="FFFFFF"/>
                                  </a:solidFill>
                                  <a:latin typeface="Cambria Math" panose="02040503050406030204" pitchFamily="18" charset="0"/>
                                  <a:cs typeface="Arial" pitchFamily="34" charset="0"/>
                                </a:rPr>
                                <m:t>5</m:t>
                              </m:r>
                            </m:den>
                          </m:f>
                          <m:r>
                            <a:rPr lang="en-SG" altLang="en-US" sz="2000" b="0" i="0" smtClean="0">
                              <a:solidFill>
                                <a:srgbClr val="FFFFFF"/>
                              </a:solidFill>
                              <a:latin typeface="Cambria Math" panose="02040503050406030204" pitchFamily="18" charset="0"/>
                              <a:cs typeface="Arial" pitchFamily="34" charset="0"/>
                            </a:rPr>
                            <m:t>+</m:t>
                          </m:r>
                          <m:f>
                            <m:fPr>
                              <m:ctrlPr>
                                <a:rPr lang="en-SG" altLang="en-US" sz="2000" i="1">
                                  <a:solidFill>
                                    <a:srgbClr val="FFFFFF"/>
                                  </a:solidFill>
                                  <a:latin typeface="Cambria Math" panose="02040503050406030204" pitchFamily="18" charset="0"/>
                                  <a:cs typeface="Arial" pitchFamily="34" charset="0"/>
                                </a:rPr>
                              </m:ctrlPr>
                            </m:fPr>
                            <m:num>
                              <m:r>
                                <a:rPr lang="en-SG" altLang="en-US" sz="2000" b="0" i="0" smtClean="0">
                                  <a:solidFill>
                                    <a:srgbClr val="FFFFFF"/>
                                  </a:solidFill>
                                  <a:latin typeface="Cambria Math" panose="02040503050406030204" pitchFamily="18" charset="0"/>
                                  <a:cs typeface="Arial" pitchFamily="34" charset="0"/>
                                </a:rPr>
                                <m:t>2</m:t>
                              </m:r>
                            </m:num>
                            <m:den>
                              <m:r>
                                <a:rPr lang="en-SG" altLang="en-US" sz="2000" b="0" i="0" smtClean="0">
                                  <a:solidFill>
                                    <a:srgbClr val="FFFFFF"/>
                                  </a:solidFill>
                                  <a:latin typeface="Cambria Math" panose="02040503050406030204" pitchFamily="18" charset="0"/>
                                  <a:cs typeface="Arial" pitchFamily="34" charset="0"/>
                                </a:rPr>
                                <m:t>3</m:t>
                              </m:r>
                            </m:den>
                          </m:f>
                        </m:e>
                      </m:d>
                    </m:oMath>
                  </m:oMathPara>
                </a14:m>
                <a:endParaRPr lang="vi-VN" altLang="en-US" sz="2000">
                  <a:solidFill>
                    <a:srgbClr val="FFFFFF"/>
                  </a:solidFill>
                  <a:latin typeface="Arial" pitchFamily="34" charset="0"/>
                  <a:cs typeface="Arial" pitchFamily="34" charset="0"/>
                </a:endParaRPr>
              </a:p>
            </p:txBody>
          </p:sp>
        </mc:Choice>
        <mc:Fallback xmlns="">
          <p:sp useBgFill="1">
            <p:nvSpPr>
              <p:cNvPr id="26" name="TextBox 25"/>
              <p:cNvSpPr txBox="1">
                <a:spLocks noRot="1" noChangeAspect="1" noMove="1" noResize="1" noEditPoints="1" noAdjustHandles="1" noChangeArrowheads="1" noChangeShapeType="1" noTextEdit="1"/>
              </p:cNvSpPr>
              <p:nvPr/>
            </p:nvSpPr>
            <p:spPr bwMode="auto">
              <a:xfrm>
                <a:off x="8481501" y="2101004"/>
                <a:ext cx="1063187" cy="1129668"/>
              </a:xfrm>
              <a:prstGeom prst="rect">
                <a:avLst/>
              </a:prstGeom>
              <a:blipFill rotWithShape="0">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a:spLocks noChangeArrowheads="1"/>
              </p:cNvSpPr>
              <p:nvPr/>
            </p:nvSpPr>
            <p:spPr bwMode="auto">
              <a:xfrm>
                <a:off x="6873072" y="2879152"/>
                <a:ext cx="3705818" cy="11296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14:m>
                  <m:oMathPara xmlns:m="http://schemas.openxmlformats.org/officeDocument/2006/math">
                    <m:oMathParaPr>
                      <m:jc m:val="centerGroup"/>
                    </m:oMathParaPr>
                    <m:oMath xmlns:m="http://schemas.openxmlformats.org/officeDocument/2006/math">
                      <m:r>
                        <a:rPr lang="en-SG" altLang="en-US" sz="2000" smtClean="0">
                          <a:solidFill>
                            <a:srgbClr val="FFFF00"/>
                          </a:solidFill>
                          <a:latin typeface="Cambria Math" panose="02040503050406030204" pitchFamily="18" charset="0"/>
                          <a:cs typeface="Arial" pitchFamily="34" charset="0"/>
                        </a:rPr>
                        <m:t>=</m:t>
                      </m:r>
                      <m:f>
                        <m:fPr>
                          <m:ctrlPr>
                            <a:rPr lang="en-SG" altLang="en-US" sz="2000" b="0" i="1" smtClean="0">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3</m:t>
                          </m:r>
                        </m:num>
                        <m:den>
                          <m:r>
                            <a:rPr lang="en-SG" altLang="en-US" sz="2000" b="0" i="0" smtClean="0">
                              <a:solidFill>
                                <a:srgbClr val="FFFF00"/>
                              </a:solidFill>
                              <a:latin typeface="Cambria Math" panose="02040503050406030204" pitchFamily="18" charset="0"/>
                              <a:cs typeface="Arial" pitchFamily="34" charset="0"/>
                            </a:rPr>
                            <m:t>7</m:t>
                          </m:r>
                        </m:den>
                      </m:f>
                      <m:r>
                        <a:rPr lang="en-SG" altLang="en-US" sz="2000" b="0" i="0" smtClean="0">
                          <a:solidFill>
                            <a:srgbClr val="FFFF00"/>
                          </a:solidFill>
                          <a:latin typeface="Cambria Math" panose="02040503050406030204" pitchFamily="18" charset="0"/>
                          <a:cs typeface="Arial" pitchFamily="34" charset="0"/>
                        </a:rPr>
                        <m:t>−</m:t>
                      </m:r>
                      <m:d>
                        <m:dPr>
                          <m:ctrlPr>
                            <a:rPr lang="en-SG" altLang="en-US" sz="2000" b="0" i="1" smtClean="0">
                              <a:solidFill>
                                <a:srgbClr val="FFFF00"/>
                              </a:solidFill>
                              <a:latin typeface="Cambria Math" panose="02040503050406030204" pitchFamily="18" charset="0"/>
                              <a:cs typeface="Arial" pitchFamily="34" charset="0"/>
                            </a:rPr>
                          </m:ctrlPr>
                        </m:dPr>
                        <m:e>
                          <m:f>
                            <m:fPr>
                              <m:ctrlPr>
                                <a:rPr lang="en-SG" altLang="en-US" sz="2000" i="1">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12</m:t>
                              </m:r>
                            </m:num>
                            <m:den>
                              <m:r>
                                <a:rPr lang="en-SG" altLang="en-US" sz="2000" b="0" i="0" smtClean="0">
                                  <a:solidFill>
                                    <a:srgbClr val="FFFF00"/>
                                  </a:solidFill>
                                  <a:latin typeface="Cambria Math" panose="02040503050406030204" pitchFamily="18" charset="0"/>
                                  <a:cs typeface="Arial" pitchFamily="34" charset="0"/>
                                </a:rPr>
                                <m:t>15</m:t>
                              </m:r>
                            </m:den>
                          </m:f>
                          <m:r>
                            <a:rPr lang="en-SG" altLang="en-US" sz="2000" b="0" i="0" smtClean="0">
                              <a:solidFill>
                                <a:srgbClr val="FFFF00"/>
                              </a:solidFill>
                              <a:latin typeface="Cambria Math" panose="02040503050406030204" pitchFamily="18" charset="0"/>
                              <a:cs typeface="Arial" pitchFamily="34" charset="0"/>
                            </a:rPr>
                            <m:t>+</m:t>
                          </m:r>
                          <m:f>
                            <m:fPr>
                              <m:ctrlPr>
                                <a:rPr lang="en-SG" altLang="en-US" sz="2000" i="1">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10</m:t>
                              </m:r>
                            </m:num>
                            <m:den>
                              <m:r>
                                <a:rPr lang="en-SG" altLang="en-US" sz="2000" b="0" i="0" smtClean="0">
                                  <a:solidFill>
                                    <a:srgbClr val="FFFF00"/>
                                  </a:solidFill>
                                  <a:latin typeface="Cambria Math" panose="02040503050406030204" pitchFamily="18" charset="0"/>
                                  <a:cs typeface="Arial" pitchFamily="34" charset="0"/>
                                </a:rPr>
                                <m:t>15</m:t>
                              </m:r>
                            </m:den>
                          </m:f>
                        </m:e>
                      </m:d>
                      <m:r>
                        <a:rPr lang="en-SG" altLang="en-US" sz="2000" b="0" i="0" smtClean="0">
                          <a:solidFill>
                            <a:srgbClr val="FFFF00"/>
                          </a:solidFill>
                          <a:latin typeface="Cambria Math" panose="02040503050406030204" pitchFamily="18" charset="0"/>
                          <a:cs typeface="Arial" pitchFamily="34" charset="0"/>
                        </a:rPr>
                        <m:t> :</m:t>
                      </m:r>
                      <m:f>
                        <m:fPr>
                          <m:ctrlPr>
                            <a:rPr lang="en-SG" altLang="en-US" sz="2000" i="1" smtClean="0">
                              <a:solidFill>
                                <a:srgbClr val="FFFF00"/>
                              </a:solidFill>
                              <a:latin typeface="Cambria Math" panose="02040503050406030204" pitchFamily="18" charset="0"/>
                              <a:cs typeface="Arial" pitchFamily="34" charset="0"/>
                            </a:rPr>
                          </m:ctrlPr>
                        </m:fPr>
                        <m:num>
                          <m:r>
                            <a:rPr lang="en-SG" altLang="en-US" sz="2000">
                              <a:solidFill>
                                <a:srgbClr val="FFFF00"/>
                              </a:solidFill>
                              <a:latin typeface="Cambria Math" panose="02040503050406030204" pitchFamily="18" charset="0"/>
                              <a:cs typeface="Arial" pitchFamily="34" charset="0"/>
                            </a:rPr>
                            <m:t>1</m:t>
                          </m:r>
                          <m:r>
                            <a:rPr lang="en-SG" altLang="en-US" sz="2000" b="0" i="1" smtClean="0">
                              <a:solidFill>
                                <a:srgbClr val="FFFF00"/>
                              </a:solidFill>
                              <a:latin typeface="Cambria Math" panose="02040503050406030204" pitchFamily="18" charset="0"/>
                              <a:cs typeface="Arial" pitchFamily="34" charset="0"/>
                            </a:rPr>
                            <m:t>1</m:t>
                          </m:r>
                        </m:num>
                        <m:den>
                          <m:r>
                            <a:rPr lang="en-SG" altLang="en-US" sz="2000" b="0" i="0" smtClean="0">
                              <a:solidFill>
                                <a:srgbClr val="FFFF00"/>
                              </a:solidFill>
                              <a:latin typeface="Cambria Math" panose="02040503050406030204" pitchFamily="18" charset="0"/>
                              <a:cs typeface="Arial" pitchFamily="34" charset="0"/>
                            </a:rPr>
                            <m:t>5</m:t>
                          </m:r>
                        </m:den>
                      </m:f>
                    </m:oMath>
                  </m:oMathPara>
                </a14:m>
                <a:endParaRPr lang="vi-VN" altLang="en-US" sz="2000">
                  <a:solidFill>
                    <a:srgbClr val="FFFF00"/>
                  </a:solidFill>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bwMode="auto">
              <a:xfrm>
                <a:off x="6873072" y="2879152"/>
                <a:ext cx="3705818" cy="1129668"/>
              </a:xfrm>
              <a:prstGeom prst="rect">
                <a:avLst/>
              </a:prstGeom>
              <a:blipFill rotWithShape="0">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a:spLocks noChangeArrowheads="1"/>
              </p:cNvSpPr>
              <p:nvPr/>
            </p:nvSpPr>
            <p:spPr bwMode="auto">
              <a:xfrm>
                <a:off x="7068278" y="3634288"/>
                <a:ext cx="2394218" cy="959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14:m>
                  <m:oMathPara xmlns:m="http://schemas.openxmlformats.org/officeDocument/2006/math">
                    <m:oMathParaPr>
                      <m:jc m:val="centerGroup"/>
                    </m:oMathParaPr>
                    <m:oMath xmlns:m="http://schemas.openxmlformats.org/officeDocument/2006/math">
                      <m:r>
                        <a:rPr lang="en-SG" altLang="en-US" sz="2000" smtClean="0">
                          <a:solidFill>
                            <a:srgbClr val="FFFF00"/>
                          </a:solidFill>
                          <a:latin typeface="Cambria Math" panose="02040503050406030204" pitchFamily="18" charset="0"/>
                          <a:cs typeface="Arial" pitchFamily="34" charset="0"/>
                        </a:rPr>
                        <m:t>=</m:t>
                      </m:r>
                      <m:f>
                        <m:fPr>
                          <m:ctrlPr>
                            <a:rPr lang="en-SG" altLang="en-US" sz="2000" b="0" i="1" smtClean="0">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3</m:t>
                          </m:r>
                        </m:num>
                        <m:den>
                          <m:r>
                            <a:rPr lang="en-SG" altLang="en-US" sz="2000" b="0" i="0" smtClean="0">
                              <a:solidFill>
                                <a:srgbClr val="FFFF00"/>
                              </a:solidFill>
                              <a:latin typeface="Cambria Math" panose="02040503050406030204" pitchFamily="18" charset="0"/>
                              <a:cs typeface="Arial" pitchFamily="34" charset="0"/>
                            </a:rPr>
                            <m:t>7</m:t>
                          </m:r>
                        </m:den>
                      </m:f>
                      <m:r>
                        <a:rPr lang="en-SG" altLang="en-US" sz="2000" b="0" i="0" smtClean="0">
                          <a:solidFill>
                            <a:srgbClr val="FFFF00"/>
                          </a:solidFill>
                          <a:latin typeface="Cambria Math" panose="02040503050406030204" pitchFamily="18" charset="0"/>
                          <a:cs typeface="Arial" pitchFamily="34" charset="0"/>
                        </a:rPr>
                        <m:t>−</m:t>
                      </m:r>
                      <m:f>
                        <m:fPr>
                          <m:ctrlPr>
                            <a:rPr lang="en-SG" altLang="en-US" sz="2000" i="1">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22</m:t>
                          </m:r>
                        </m:num>
                        <m:den>
                          <m:r>
                            <a:rPr lang="en-SG" altLang="en-US" sz="2000" b="0" i="0" smtClean="0">
                              <a:solidFill>
                                <a:srgbClr val="FFFF00"/>
                              </a:solidFill>
                              <a:latin typeface="Cambria Math" panose="02040503050406030204" pitchFamily="18" charset="0"/>
                              <a:cs typeface="Arial" pitchFamily="34" charset="0"/>
                            </a:rPr>
                            <m:t>15</m:t>
                          </m:r>
                        </m:den>
                      </m:f>
                      <m:r>
                        <a:rPr lang="en-SG" altLang="en-US" sz="2000" b="0" i="0" smtClean="0">
                          <a:solidFill>
                            <a:srgbClr val="FFFF00"/>
                          </a:solidFill>
                          <a:latin typeface="Cambria Math" panose="02040503050406030204" pitchFamily="18" charset="0"/>
                          <a:cs typeface="Arial" pitchFamily="34" charset="0"/>
                        </a:rPr>
                        <m:t>:</m:t>
                      </m:r>
                      <m:f>
                        <m:fPr>
                          <m:ctrlPr>
                            <a:rPr lang="en-SG" altLang="en-US" sz="2000" i="1" smtClean="0">
                              <a:solidFill>
                                <a:srgbClr val="FFFF00"/>
                              </a:solidFill>
                              <a:latin typeface="Cambria Math" panose="02040503050406030204" pitchFamily="18" charset="0"/>
                              <a:cs typeface="Arial" pitchFamily="34" charset="0"/>
                            </a:rPr>
                          </m:ctrlPr>
                        </m:fPr>
                        <m:num>
                          <m:r>
                            <a:rPr lang="en-SG" altLang="en-US" sz="2000">
                              <a:solidFill>
                                <a:srgbClr val="FFFF00"/>
                              </a:solidFill>
                              <a:latin typeface="Cambria Math" panose="02040503050406030204" pitchFamily="18" charset="0"/>
                              <a:cs typeface="Arial" pitchFamily="34" charset="0"/>
                            </a:rPr>
                            <m:t>1</m:t>
                          </m:r>
                          <m:r>
                            <a:rPr lang="en-SG" altLang="en-US" sz="2000" b="0" i="1" smtClean="0">
                              <a:solidFill>
                                <a:srgbClr val="FFFF00"/>
                              </a:solidFill>
                              <a:latin typeface="Cambria Math" panose="02040503050406030204" pitchFamily="18" charset="0"/>
                              <a:cs typeface="Arial" pitchFamily="34" charset="0"/>
                            </a:rPr>
                            <m:t>1</m:t>
                          </m:r>
                        </m:num>
                        <m:den>
                          <m:r>
                            <a:rPr lang="en-SG" altLang="en-US" sz="2000" b="0" i="0" smtClean="0">
                              <a:solidFill>
                                <a:srgbClr val="FFFF00"/>
                              </a:solidFill>
                              <a:latin typeface="Cambria Math" panose="02040503050406030204" pitchFamily="18" charset="0"/>
                              <a:cs typeface="Arial" pitchFamily="34" charset="0"/>
                            </a:rPr>
                            <m:t>5</m:t>
                          </m:r>
                        </m:den>
                      </m:f>
                    </m:oMath>
                  </m:oMathPara>
                </a14:m>
                <a:endParaRPr lang="vi-VN" altLang="en-US" sz="2000">
                  <a:solidFill>
                    <a:srgbClr val="FFFF00"/>
                  </a:solidFill>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bwMode="auto">
              <a:xfrm>
                <a:off x="7068278" y="3634288"/>
                <a:ext cx="2394218" cy="959622"/>
              </a:xfrm>
              <a:prstGeom prst="rect">
                <a:avLst/>
              </a:prstGeom>
              <a:blipFill rotWithShape="0">
                <a:blip r:embed="rId1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a:spLocks noChangeArrowheads="1"/>
              </p:cNvSpPr>
              <p:nvPr/>
            </p:nvSpPr>
            <p:spPr bwMode="auto">
              <a:xfrm>
                <a:off x="7105308" y="4316300"/>
                <a:ext cx="2394218" cy="969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14:m>
                  <m:oMathPara xmlns:m="http://schemas.openxmlformats.org/officeDocument/2006/math">
                    <m:oMathParaPr>
                      <m:jc m:val="centerGroup"/>
                    </m:oMathParaPr>
                    <m:oMath xmlns:m="http://schemas.openxmlformats.org/officeDocument/2006/math">
                      <m:r>
                        <a:rPr lang="en-SG" altLang="en-US" sz="2000" smtClean="0">
                          <a:solidFill>
                            <a:srgbClr val="FFFF00"/>
                          </a:solidFill>
                          <a:latin typeface="Cambria Math" panose="02040503050406030204" pitchFamily="18" charset="0"/>
                          <a:cs typeface="Arial" pitchFamily="34" charset="0"/>
                        </a:rPr>
                        <m:t>=</m:t>
                      </m:r>
                      <m:f>
                        <m:fPr>
                          <m:ctrlPr>
                            <a:rPr lang="en-SG" altLang="en-US" sz="2000" b="0" i="1" smtClean="0">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3</m:t>
                          </m:r>
                        </m:num>
                        <m:den>
                          <m:r>
                            <a:rPr lang="en-SG" altLang="en-US" sz="2000" b="0" i="0" smtClean="0">
                              <a:solidFill>
                                <a:srgbClr val="FFFF00"/>
                              </a:solidFill>
                              <a:latin typeface="Cambria Math" panose="02040503050406030204" pitchFamily="18" charset="0"/>
                              <a:cs typeface="Arial" pitchFamily="34" charset="0"/>
                            </a:rPr>
                            <m:t>7</m:t>
                          </m:r>
                        </m:den>
                      </m:f>
                      <m:r>
                        <a:rPr lang="en-SG" altLang="en-US" sz="2000" b="0" i="0" smtClean="0">
                          <a:solidFill>
                            <a:srgbClr val="FFFF00"/>
                          </a:solidFill>
                          <a:latin typeface="Cambria Math" panose="02040503050406030204" pitchFamily="18" charset="0"/>
                          <a:cs typeface="Arial" pitchFamily="34" charset="0"/>
                        </a:rPr>
                        <m:t>−</m:t>
                      </m:r>
                      <m:f>
                        <m:fPr>
                          <m:ctrlPr>
                            <a:rPr lang="en-SG" altLang="en-US" sz="2000" i="1">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22</m:t>
                          </m:r>
                        </m:num>
                        <m:den>
                          <m:r>
                            <a:rPr lang="en-SG" altLang="en-US" sz="2000" b="0" i="0" smtClean="0">
                              <a:solidFill>
                                <a:srgbClr val="FFFF00"/>
                              </a:solidFill>
                              <a:latin typeface="Cambria Math" panose="02040503050406030204" pitchFamily="18" charset="0"/>
                              <a:cs typeface="Arial" pitchFamily="34" charset="0"/>
                            </a:rPr>
                            <m:t>15</m:t>
                          </m:r>
                        </m:den>
                      </m:f>
                      <m:r>
                        <a:rPr lang="en-SG" altLang="en-US" sz="2000" b="0" i="0" smtClean="0">
                          <a:solidFill>
                            <a:srgbClr val="FFFF00"/>
                          </a:solidFill>
                          <a:latin typeface="Cambria Math" panose="02040503050406030204" pitchFamily="18" charset="0"/>
                          <a:cs typeface="Arial" pitchFamily="34" charset="0"/>
                        </a:rPr>
                        <m:t>.</m:t>
                      </m:r>
                      <m:f>
                        <m:fPr>
                          <m:ctrlPr>
                            <a:rPr lang="en-SG" altLang="en-US" sz="2000" i="1" smtClean="0">
                              <a:solidFill>
                                <a:srgbClr val="FFFFFF"/>
                              </a:solidFill>
                              <a:latin typeface="Cambria Math" panose="02040503050406030204" pitchFamily="18" charset="0"/>
                              <a:cs typeface="Arial" pitchFamily="34" charset="0"/>
                            </a:rPr>
                          </m:ctrlPr>
                        </m:fPr>
                        <m:num>
                          <m:r>
                            <a:rPr lang="en-SG" altLang="en-US" sz="2000" b="0" i="1" smtClean="0">
                              <a:solidFill>
                                <a:srgbClr val="FFFFFF"/>
                              </a:solidFill>
                              <a:latin typeface="Cambria Math" panose="02040503050406030204" pitchFamily="18" charset="0"/>
                              <a:cs typeface="Arial" pitchFamily="34" charset="0"/>
                            </a:rPr>
                            <m:t>5</m:t>
                          </m:r>
                        </m:num>
                        <m:den>
                          <m:r>
                            <a:rPr lang="en-SG" altLang="en-US" sz="2000" b="0" i="0" smtClean="0">
                              <a:solidFill>
                                <a:srgbClr val="FFFFFF"/>
                              </a:solidFill>
                              <a:latin typeface="Cambria Math" panose="02040503050406030204" pitchFamily="18" charset="0"/>
                              <a:cs typeface="Arial" pitchFamily="34" charset="0"/>
                            </a:rPr>
                            <m:t>11</m:t>
                          </m:r>
                        </m:den>
                      </m:f>
                    </m:oMath>
                  </m:oMathPara>
                </a14:m>
                <a:endParaRPr lang="vi-VN" altLang="en-US" sz="2000">
                  <a:solidFill>
                    <a:srgbClr val="FFFF00"/>
                  </a:solidFill>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bwMode="auto">
              <a:xfrm>
                <a:off x="7105308" y="4316300"/>
                <a:ext cx="2394218" cy="969048"/>
              </a:xfrm>
              <a:prstGeom prst="rect">
                <a:avLst/>
              </a:prstGeom>
              <a:blipFill rotWithShape="0">
                <a:blip r:embed="rId1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a:spLocks noChangeArrowheads="1"/>
              </p:cNvSpPr>
              <p:nvPr/>
            </p:nvSpPr>
            <p:spPr bwMode="auto">
              <a:xfrm>
                <a:off x="8876878" y="4316300"/>
                <a:ext cx="1315092" cy="959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14:m>
                  <m:oMathPara xmlns:m="http://schemas.openxmlformats.org/officeDocument/2006/math">
                    <m:oMathParaPr>
                      <m:jc m:val="centerGroup"/>
                    </m:oMathParaPr>
                    <m:oMath xmlns:m="http://schemas.openxmlformats.org/officeDocument/2006/math">
                      <m:r>
                        <a:rPr lang="en-SG" altLang="en-US" sz="2000" smtClean="0">
                          <a:solidFill>
                            <a:srgbClr val="FFFF00"/>
                          </a:solidFill>
                          <a:latin typeface="Cambria Math" panose="02040503050406030204" pitchFamily="18" charset="0"/>
                          <a:cs typeface="Arial" pitchFamily="34" charset="0"/>
                        </a:rPr>
                        <m:t>=</m:t>
                      </m:r>
                      <m:f>
                        <m:fPr>
                          <m:ctrlPr>
                            <a:rPr lang="en-SG" altLang="en-US" sz="2000" b="0" i="1" smtClean="0">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3</m:t>
                          </m:r>
                        </m:num>
                        <m:den>
                          <m:r>
                            <a:rPr lang="en-SG" altLang="en-US" sz="2000" b="0" i="0" smtClean="0">
                              <a:solidFill>
                                <a:srgbClr val="FFFF00"/>
                              </a:solidFill>
                              <a:latin typeface="Cambria Math" panose="02040503050406030204" pitchFamily="18" charset="0"/>
                              <a:cs typeface="Arial" pitchFamily="34" charset="0"/>
                            </a:rPr>
                            <m:t>7</m:t>
                          </m:r>
                        </m:den>
                      </m:f>
                      <m:r>
                        <a:rPr lang="en-SG" altLang="en-US" sz="2000" b="0" i="0" smtClean="0">
                          <a:solidFill>
                            <a:srgbClr val="FFFF00"/>
                          </a:solidFill>
                          <a:latin typeface="Cambria Math" panose="02040503050406030204" pitchFamily="18" charset="0"/>
                          <a:cs typeface="Arial" pitchFamily="34" charset="0"/>
                        </a:rPr>
                        <m:t>−</m:t>
                      </m:r>
                      <m:f>
                        <m:fPr>
                          <m:ctrlPr>
                            <a:rPr lang="en-SG" altLang="en-US" sz="2000" i="1">
                              <a:solidFill>
                                <a:srgbClr val="FFFF00"/>
                              </a:solidFill>
                              <a:latin typeface="Cambria Math" panose="02040503050406030204" pitchFamily="18" charset="0"/>
                              <a:cs typeface="Arial" pitchFamily="34" charset="0"/>
                            </a:rPr>
                          </m:ctrlPr>
                        </m:fPr>
                        <m:num>
                          <m:r>
                            <a:rPr lang="en-SG" altLang="en-US" sz="2000" b="0" i="1" smtClean="0">
                              <a:solidFill>
                                <a:srgbClr val="FFFF00"/>
                              </a:solidFill>
                              <a:latin typeface="Cambria Math" panose="02040503050406030204" pitchFamily="18" charset="0"/>
                              <a:cs typeface="Arial" pitchFamily="34" charset="0"/>
                            </a:rPr>
                            <m:t>2</m:t>
                          </m:r>
                        </m:num>
                        <m:den>
                          <m:r>
                            <a:rPr lang="en-SG" altLang="en-US" sz="2000" b="0" i="0" smtClean="0">
                              <a:solidFill>
                                <a:srgbClr val="FFFF00"/>
                              </a:solidFill>
                              <a:latin typeface="Cambria Math" panose="02040503050406030204" pitchFamily="18" charset="0"/>
                              <a:cs typeface="Arial" pitchFamily="34" charset="0"/>
                            </a:rPr>
                            <m:t>3</m:t>
                          </m:r>
                        </m:den>
                      </m:f>
                    </m:oMath>
                  </m:oMathPara>
                </a14:m>
                <a:endParaRPr lang="vi-VN" altLang="en-US" sz="2000">
                  <a:solidFill>
                    <a:srgbClr val="FFFF00"/>
                  </a:solidFill>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bwMode="auto">
              <a:xfrm>
                <a:off x="8876878" y="4316300"/>
                <a:ext cx="1315092" cy="959686"/>
              </a:xfrm>
              <a:prstGeom prst="rect">
                <a:avLst/>
              </a:prstGeom>
              <a:blipFill rotWithShape="0">
                <a:blip r:embed="rId1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a:spLocks noChangeArrowheads="1"/>
              </p:cNvSpPr>
              <p:nvPr/>
            </p:nvSpPr>
            <p:spPr bwMode="auto">
              <a:xfrm>
                <a:off x="7503355" y="5112985"/>
                <a:ext cx="1315092" cy="959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14:m>
                  <m:oMathPara xmlns:m="http://schemas.openxmlformats.org/officeDocument/2006/math">
                    <m:oMathParaPr>
                      <m:jc m:val="centerGroup"/>
                    </m:oMathParaPr>
                    <m:oMath xmlns:m="http://schemas.openxmlformats.org/officeDocument/2006/math">
                      <m:r>
                        <a:rPr lang="en-SG" altLang="en-US" sz="2000" smtClean="0">
                          <a:solidFill>
                            <a:srgbClr val="FFFF00"/>
                          </a:solidFill>
                          <a:latin typeface="Cambria Math" panose="02040503050406030204" pitchFamily="18" charset="0"/>
                          <a:cs typeface="Arial" pitchFamily="34" charset="0"/>
                        </a:rPr>
                        <m:t>=</m:t>
                      </m:r>
                      <m:f>
                        <m:fPr>
                          <m:ctrlPr>
                            <a:rPr lang="en-SG" altLang="en-US" sz="2000" b="0" i="1" smtClean="0">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9</m:t>
                          </m:r>
                        </m:num>
                        <m:den>
                          <m:r>
                            <a:rPr lang="en-SG" altLang="en-US" sz="2000" b="0" i="0" smtClean="0">
                              <a:solidFill>
                                <a:srgbClr val="FFFF00"/>
                              </a:solidFill>
                              <a:latin typeface="Cambria Math" panose="02040503050406030204" pitchFamily="18" charset="0"/>
                              <a:cs typeface="Arial" pitchFamily="34" charset="0"/>
                            </a:rPr>
                            <m:t>21</m:t>
                          </m:r>
                        </m:den>
                      </m:f>
                      <m:r>
                        <a:rPr lang="en-SG" altLang="en-US" sz="2000" b="0" i="0" smtClean="0">
                          <a:solidFill>
                            <a:srgbClr val="FFFF00"/>
                          </a:solidFill>
                          <a:latin typeface="Cambria Math" panose="02040503050406030204" pitchFamily="18" charset="0"/>
                          <a:cs typeface="Arial" pitchFamily="34" charset="0"/>
                        </a:rPr>
                        <m:t>−</m:t>
                      </m:r>
                      <m:f>
                        <m:fPr>
                          <m:ctrlPr>
                            <a:rPr lang="en-SG" altLang="en-US" sz="2000" i="1" smtClean="0">
                              <a:solidFill>
                                <a:srgbClr val="FFFF00"/>
                              </a:solidFill>
                              <a:latin typeface="Cambria Math" panose="02040503050406030204" pitchFamily="18" charset="0"/>
                              <a:cs typeface="Arial" pitchFamily="34" charset="0"/>
                            </a:rPr>
                          </m:ctrlPr>
                        </m:fPr>
                        <m:num>
                          <m:r>
                            <a:rPr lang="en-SG" altLang="en-US" sz="2000" b="0" i="1" smtClean="0">
                              <a:solidFill>
                                <a:srgbClr val="FFFF00"/>
                              </a:solidFill>
                              <a:latin typeface="Cambria Math" panose="02040503050406030204" pitchFamily="18" charset="0"/>
                              <a:cs typeface="Arial" pitchFamily="34" charset="0"/>
                            </a:rPr>
                            <m:t>14</m:t>
                          </m:r>
                        </m:num>
                        <m:den>
                          <m:r>
                            <a:rPr lang="en-SG" altLang="en-US" sz="2000" b="0" i="0" smtClean="0">
                              <a:solidFill>
                                <a:srgbClr val="FFFF00"/>
                              </a:solidFill>
                              <a:latin typeface="Cambria Math" panose="02040503050406030204" pitchFamily="18" charset="0"/>
                              <a:cs typeface="Arial" pitchFamily="34" charset="0"/>
                            </a:rPr>
                            <m:t>21</m:t>
                          </m:r>
                        </m:den>
                      </m:f>
                    </m:oMath>
                  </m:oMathPara>
                </a14:m>
                <a:endParaRPr lang="vi-VN" altLang="en-US" sz="2000">
                  <a:solidFill>
                    <a:srgbClr val="FFFF00"/>
                  </a:solidFill>
                  <a:latin typeface="Arial" pitchFamily="34" charset="0"/>
                  <a:cs typeface="Arial"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bwMode="auto">
              <a:xfrm>
                <a:off x="7503355" y="5112985"/>
                <a:ext cx="1315092" cy="959686"/>
              </a:xfrm>
              <a:prstGeom prst="rect">
                <a:avLst/>
              </a:prstGeom>
              <a:blipFill rotWithShape="0">
                <a:blip r:embed="rId2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a:spLocks noChangeArrowheads="1"/>
              </p:cNvSpPr>
              <p:nvPr/>
            </p:nvSpPr>
            <p:spPr bwMode="auto">
              <a:xfrm>
                <a:off x="8774128" y="5086775"/>
                <a:ext cx="933935" cy="966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14:m>
                  <m:oMathPara xmlns:m="http://schemas.openxmlformats.org/officeDocument/2006/math">
                    <m:oMathParaPr>
                      <m:jc m:val="centerGroup"/>
                    </m:oMathParaPr>
                    <m:oMath xmlns:m="http://schemas.openxmlformats.org/officeDocument/2006/math">
                      <m:r>
                        <a:rPr lang="en-SG" altLang="en-US" sz="2000" smtClean="0">
                          <a:solidFill>
                            <a:srgbClr val="FFFF00"/>
                          </a:solidFill>
                          <a:latin typeface="Cambria Math" panose="02040503050406030204" pitchFamily="18" charset="0"/>
                          <a:cs typeface="Arial" pitchFamily="34" charset="0"/>
                        </a:rPr>
                        <m:t>=</m:t>
                      </m:r>
                      <m:f>
                        <m:fPr>
                          <m:ctrlPr>
                            <a:rPr lang="en-SG" altLang="en-US" sz="2000" b="0" i="1" smtClean="0">
                              <a:solidFill>
                                <a:srgbClr val="FFFF00"/>
                              </a:solidFill>
                              <a:latin typeface="Cambria Math" panose="02040503050406030204" pitchFamily="18" charset="0"/>
                              <a:cs typeface="Arial" pitchFamily="34" charset="0"/>
                            </a:rPr>
                          </m:ctrlPr>
                        </m:fPr>
                        <m:num>
                          <m:r>
                            <a:rPr lang="en-SG" altLang="en-US" sz="2000" b="0" i="0" smtClean="0">
                              <a:solidFill>
                                <a:srgbClr val="FFFF00"/>
                              </a:solidFill>
                              <a:latin typeface="Cambria Math" panose="02040503050406030204" pitchFamily="18" charset="0"/>
                              <a:cs typeface="Arial" pitchFamily="34" charset="0"/>
                            </a:rPr>
                            <m:t>−</m:t>
                          </m:r>
                          <m:r>
                            <a:rPr lang="en-SG" altLang="en-US" sz="2000" b="0" i="0" smtClean="0">
                              <a:solidFill>
                                <a:srgbClr val="FFFF00"/>
                              </a:solidFill>
                              <a:latin typeface="Cambria Math" panose="02040503050406030204" pitchFamily="18" charset="0"/>
                              <a:cs typeface="Arial" pitchFamily="34" charset="0"/>
                            </a:rPr>
                            <m:t>5</m:t>
                          </m:r>
                        </m:num>
                        <m:den>
                          <m:r>
                            <a:rPr lang="en-SG" altLang="en-US" sz="2000" b="0" i="0" smtClean="0">
                              <a:solidFill>
                                <a:srgbClr val="FFFF00"/>
                              </a:solidFill>
                              <a:latin typeface="Cambria Math" panose="02040503050406030204" pitchFamily="18" charset="0"/>
                              <a:cs typeface="Arial" pitchFamily="34" charset="0"/>
                            </a:rPr>
                            <m:t>21</m:t>
                          </m:r>
                        </m:den>
                      </m:f>
                    </m:oMath>
                  </m:oMathPara>
                </a14:m>
                <a:endParaRPr lang="vi-VN" altLang="en-US" sz="2000">
                  <a:solidFill>
                    <a:srgbClr val="FFFF00"/>
                  </a:solidFill>
                  <a:latin typeface="Arial" pitchFamily="34" charset="0"/>
                  <a:cs typeface="Arial"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bwMode="auto">
              <a:xfrm>
                <a:off x="8774128" y="5086775"/>
                <a:ext cx="933935" cy="966034"/>
              </a:xfrm>
              <a:prstGeom prst="rect">
                <a:avLst/>
              </a:prstGeom>
              <a:blipFill rotWithShape="0">
                <a:blip r:embed="rId2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368095" y="4915318"/>
                <a:ext cx="108952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400" b="0" i="1" smtClean="0">
                          <a:solidFill>
                            <a:srgbClr val="FFFF00"/>
                          </a:solidFill>
                          <a:latin typeface="Cambria Math" panose="02040503050406030204" pitchFamily="18" charset="0"/>
                        </a:rPr>
                        <m:t>=</m:t>
                      </m:r>
                      <m:r>
                        <a:rPr lang="en-SG" sz="2400" b="0" i="1" smtClean="0">
                          <a:solidFill>
                            <a:srgbClr val="FFFF00"/>
                          </a:solidFill>
                          <a:latin typeface="Cambria Math" panose="02040503050406030204" pitchFamily="18" charset="0"/>
                        </a:rPr>
                        <m:t>2</m:t>
                      </m:r>
                      <m:r>
                        <a:rPr lang="en-SG" sz="2400" b="0" i="1" smtClean="0">
                          <a:solidFill>
                            <a:srgbClr val="FFFF00"/>
                          </a:solidFill>
                          <a:latin typeface="Cambria Math" panose="02040503050406030204" pitchFamily="18" charset="0"/>
                        </a:rPr>
                        <m:t>+</m:t>
                      </m:r>
                      <m:f>
                        <m:fPr>
                          <m:ctrlPr>
                            <a:rPr lang="en-SG" sz="2400" b="0" i="1" smtClean="0">
                              <a:solidFill>
                                <a:srgbClr val="FFFF00"/>
                              </a:solidFill>
                              <a:latin typeface="Cambria Math" panose="02040503050406030204" pitchFamily="18" charset="0"/>
                            </a:rPr>
                          </m:ctrlPr>
                        </m:fPr>
                        <m:num>
                          <m:r>
                            <a:rPr lang="en-SG" sz="2400" b="0" i="1" smtClean="0">
                              <a:solidFill>
                                <a:srgbClr val="FFFF00"/>
                              </a:solidFill>
                              <a:latin typeface="Cambria Math" panose="02040503050406030204" pitchFamily="18" charset="0"/>
                            </a:rPr>
                            <m:t>1</m:t>
                          </m:r>
                        </m:num>
                        <m:den>
                          <m:r>
                            <a:rPr lang="en-SG" sz="2400" b="0" i="1" smtClean="0">
                              <a:solidFill>
                                <a:srgbClr val="FFFF00"/>
                              </a:solidFill>
                              <a:latin typeface="Cambria Math" panose="02040503050406030204" pitchFamily="18" charset="0"/>
                            </a:rPr>
                            <m:t>3</m:t>
                          </m:r>
                        </m:den>
                      </m:f>
                    </m:oMath>
                  </m:oMathPara>
                </a14:m>
                <a:endParaRPr lang="en-US" sz="2400">
                  <a:solidFill>
                    <a:srgbClr val="FFFF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368095" y="4915318"/>
                <a:ext cx="1089529" cy="693844"/>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523953" y="4886918"/>
                <a:ext cx="774764"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400" b="0" i="1" smtClean="0">
                          <a:solidFill>
                            <a:srgbClr val="FFFF00"/>
                          </a:solidFill>
                          <a:latin typeface="Cambria Math" panose="02040503050406030204" pitchFamily="18" charset="0"/>
                        </a:rPr>
                        <m:t>=</m:t>
                      </m:r>
                      <m:r>
                        <a:rPr lang="en-SG" sz="2400" b="0" i="1" smtClean="0">
                          <a:solidFill>
                            <a:srgbClr val="FFFF00"/>
                          </a:solidFill>
                          <a:latin typeface="Cambria Math" panose="02040503050406030204" pitchFamily="18" charset="0"/>
                        </a:rPr>
                        <m:t>2</m:t>
                      </m:r>
                      <m:f>
                        <m:fPr>
                          <m:ctrlPr>
                            <a:rPr lang="en-SG" sz="2400" b="0" i="1" smtClean="0">
                              <a:solidFill>
                                <a:srgbClr val="FFFF00"/>
                              </a:solidFill>
                              <a:latin typeface="Cambria Math" panose="02040503050406030204" pitchFamily="18" charset="0"/>
                            </a:rPr>
                          </m:ctrlPr>
                        </m:fPr>
                        <m:num>
                          <m:r>
                            <a:rPr lang="en-SG" sz="2400" b="0" i="1" smtClean="0">
                              <a:solidFill>
                                <a:srgbClr val="FFFF00"/>
                              </a:solidFill>
                              <a:latin typeface="Cambria Math" panose="02040503050406030204" pitchFamily="18" charset="0"/>
                            </a:rPr>
                            <m:t>1</m:t>
                          </m:r>
                        </m:num>
                        <m:den>
                          <m:r>
                            <a:rPr lang="en-SG" sz="2400" b="0" i="1" smtClean="0">
                              <a:solidFill>
                                <a:srgbClr val="FFFF00"/>
                              </a:solidFill>
                              <a:latin typeface="Cambria Math" panose="02040503050406030204" pitchFamily="18" charset="0"/>
                            </a:rPr>
                            <m:t>3</m:t>
                          </m:r>
                        </m:den>
                      </m:f>
                    </m:oMath>
                  </m:oMathPara>
                </a14:m>
                <a:endParaRPr lang="en-US" sz="2400">
                  <a:solidFill>
                    <a:srgbClr val="FFFF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523953" y="4886918"/>
                <a:ext cx="774764" cy="693844"/>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35" name="TextBox 34"/>
              <p:cNvSpPr txBox="1"/>
              <p:nvPr/>
            </p:nvSpPr>
            <p:spPr>
              <a:xfrm>
                <a:off x="4977275" y="2500815"/>
                <a:ext cx="455116" cy="678391"/>
              </a:xfrm>
              <a:prstGeom prst="rect">
                <a:avLst/>
              </a:prstGeom>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200" i="1" smtClean="0">
                              <a:solidFill>
                                <a:srgbClr val="FFFFFF"/>
                              </a:solidFill>
                              <a:latin typeface="Cambria Math" panose="02040503050406030204" pitchFamily="18" charset="0"/>
                            </a:rPr>
                          </m:ctrlPr>
                        </m:boxPr>
                        <m:e>
                          <m:argPr>
                            <m:argSz m:val="-1"/>
                          </m:argPr>
                          <m:f>
                            <m:fPr>
                              <m:ctrlPr>
                                <a:rPr lang="en-US" sz="3200" i="1" smtClean="0">
                                  <a:solidFill>
                                    <a:srgbClr val="FFFFFF"/>
                                  </a:solidFill>
                                  <a:latin typeface="Cambria Math" panose="02040503050406030204" pitchFamily="18" charset="0"/>
                                </a:rPr>
                              </m:ctrlPr>
                            </m:fPr>
                            <m:num>
                              <m:r>
                                <a:rPr lang="en-SG" sz="3200" b="0" i="1" smtClean="0">
                                  <a:solidFill>
                                    <a:srgbClr val="FFFFFF"/>
                                  </a:solidFill>
                                  <a:latin typeface="Cambria Math" panose="02040503050406030204" pitchFamily="18" charset="0"/>
                                </a:rPr>
                                <m:t>−</m:t>
                              </m:r>
                              <m:r>
                                <a:rPr lang="en-SG" sz="3200" b="0" i="1" smtClean="0">
                                  <a:solidFill>
                                    <a:srgbClr val="FFFFFF"/>
                                  </a:solidFill>
                                  <a:latin typeface="Cambria Math" panose="02040503050406030204" pitchFamily="18" charset="0"/>
                                </a:rPr>
                                <m:t>5</m:t>
                              </m:r>
                            </m:num>
                            <m:den>
                              <m:r>
                                <a:rPr lang="en-SG" sz="3200" b="0" i="1" smtClean="0">
                                  <a:solidFill>
                                    <a:srgbClr val="FFFFFF"/>
                                  </a:solidFill>
                                  <a:latin typeface="Cambria Math" panose="02040503050406030204" pitchFamily="18" charset="0"/>
                                </a:rPr>
                                <m:t>8</m:t>
                              </m:r>
                            </m:den>
                          </m:f>
                        </m:e>
                      </m:box>
                    </m:oMath>
                  </m:oMathPara>
                </a14:m>
                <a:endParaRPr lang="en-US" sz="3200">
                  <a:solidFill>
                    <a:srgbClr val="FFFFFF"/>
                  </a:solidFill>
                </a:endParaRPr>
              </a:p>
            </p:txBody>
          </p:sp>
        </mc:Choice>
        <mc:Fallback xmlns="">
          <p:sp useBgFill="1">
            <p:nvSpPr>
              <p:cNvPr id="35" name="TextBox 34"/>
              <p:cNvSpPr txBox="1">
                <a:spLocks noRot="1" noChangeAspect="1" noMove="1" noResize="1" noEditPoints="1" noAdjustHandles="1" noChangeArrowheads="1" noChangeShapeType="1" noTextEdit="1"/>
              </p:cNvSpPr>
              <p:nvPr/>
            </p:nvSpPr>
            <p:spPr>
              <a:xfrm>
                <a:off x="4977275" y="2500815"/>
                <a:ext cx="455116" cy="678391"/>
              </a:xfrm>
              <a:prstGeom prst="rect">
                <a:avLst/>
              </a:prstGeom>
              <a:blipFill rotWithShape="0">
                <a:blip r:embed="rId24"/>
                <a:stretch>
                  <a:fillRect r="-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36" name="TextBox 35"/>
              <p:cNvSpPr txBox="1"/>
              <p:nvPr/>
            </p:nvSpPr>
            <p:spPr>
              <a:xfrm>
                <a:off x="4178762" y="1665637"/>
                <a:ext cx="455116" cy="678391"/>
              </a:xfrm>
              <a:prstGeom prst="rect">
                <a:avLst/>
              </a:prstGeom>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200" i="1" smtClean="0">
                              <a:solidFill>
                                <a:srgbClr val="FFFFFF"/>
                              </a:solidFill>
                              <a:latin typeface="Cambria Math" panose="02040503050406030204" pitchFamily="18" charset="0"/>
                            </a:rPr>
                          </m:ctrlPr>
                        </m:boxPr>
                        <m:e>
                          <m:argPr>
                            <m:argSz m:val="-1"/>
                          </m:argPr>
                          <m:f>
                            <m:fPr>
                              <m:ctrlPr>
                                <a:rPr lang="en-US" sz="3200" i="1" smtClean="0">
                                  <a:solidFill>
                                    <a:srgbClr val="FFFFFF"/>
                                  </a:solidFill>
                                  <a:latin typeface="Cambria Math" panose="02040503050406030204" pitchFamily="18" charset="0"/>
                                </a:rPr>
                              </m:ctrlPr>
                            </m:fPr>
                            <m:num>
                              <m:r>
                                <a:rPr lang="en-SG" sz="3200" b="0" i="1" smtClean="0">
                                  <a:solidFill>
                                    <a:srgbClr val="FFFFFF"/>
                                  </a:solidFill>
                                  <a:latin typeface="Cambria Math" panose="02040503050406030204" pitchFamily="18" charset="0"/>
                                </a:rPr>
                                <m:t>5</m:t>
                              </m:r>
                            </m:num>
                            <m:den>
                              <m:r>
                                <a:rPr lang="en-SG" sz="3200" b="0" i="1" smtClean="0">
                                  <a:solidFill>
                                    <a:srgbClr val="FFFFFF"/>
                                  </a:solidFill>
                                  <a:latin typeface="Cambria Math" panose="02040503050406030204" pitchFamily="18" charset="0"/>
                                </a:rPr>
                                <m:t>−</m:t>
                              </m:r>
                              <m:r>
                                <a:rPr lang="en-SG" sz="3200" b="0" i="1" smtClean="0">
                                  <a:solidFill>
                                    <a:srgbClr val="FFFFFF"/>
                                  </a:solidFill>
                                  <a:latin typeface="Cambria Math" panose="02040503050406030204" pitchFamily="18" charset="0"/>
                                </a:rPr>
                                <m:t>8</m:t>
                              </m:r>
                            </m:den>
                          </m:f>
                        </m:e>
                      </m:box>
                    </m:oMath>
                  </m:oMathPara>
                </a14:m>
                <a:endParaRPr lang="en-US" sz="3200">
                  <a:solidFill>
                    <a:srgbClr val="FFFFFF"/>
                  </a:solidFill>
                </a:endParaRPr>
              </a:p>
            </p:txBody>
          </p:sp>
        </mc:Choice>
        <mc:Fallback xmlns="">
          <p:sp useBgFill="1">
            <p:nvSpPr>
              <p:cNvPr id="36" name="TextBox 35"/>
              <p:cNvSpPr txBox="1">
                <a:spLocks noRot="1" noChangeAspect="1" noMove="1" noResize="1" noEditPoints="1" noAdjustHandles="1" noChangeArrowheads="1" noChangeShapeType="1" noTextEdit="1"/>
              </p:cNvSpPr>
              <p:nvPr/>
            </p:nvSpPr>
            <p:spPr>
              <a:xfrm>
                <a:off x="4178762" y="1665637"/>
                <a:ext cx="455116" cy="678391"/>
              </a:xfrm>
              <a:prstGeom prst="rect">
                <a:avLst/>
              </a:prstGeom>
              <a:blipFill rotWithShape="0">
                <a:blip r:embed="rId25"/>
                <a:stretch>
                  <a:fillRect r="-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37" name="TextBox 36"/>
              <p:cNvSpPr txBox="1"/>
              <p:nvPr/>
            </p:nvSpPr>
            <p:spPr>
              <a:xfrm>
                <a:off x="1739074" y="1684392"/>
                <a:ext cx="651185" cy="671018"/>
              </a:xfrm>
              <a:prstGeom prst="rect">
                <a:avLst/>
              </a:prstGeom>
            </p:spPr>
            <p:txBody>
              <a:bodyPr wrap="square" rtlCol="0">
                <a:spAutoFit/>
              </a:bodyPr>
              <a:lstStyle/>
              <a:p>
                <a:pPr/>
                <a14:m>
                  <m:oMathPara xmlns:m="http://schemas.openxmlformats.org/officeDocument/2006/math">
                    <m:oMathParaPr>
                      <m:jc m:val="centerGroup"/>
                    </m:oMathParaPr>
                    <m:oMath xmlns:m="http://schemas.openxmlformats.org/officeDocument/2006/math">
                      <m:box>
                        <m:boxPr>
                          <m:ctrlPr>
                            <a:rPr lang="en-US" sz="3200" i="1" smtClean="0">
                              <a:solidFill>
                                <a:srgbClr val="FFFFFF"/>
                              </a:solidFill>
                              <a:latin typeface="Cambria Math" panose="02040503050406030204" pitchFamily="18" charset="0"/>
                            </a:rPr>
                          </m:ctrlPr>
                        </m:boxPr>
                        <m:e>
                          <m:argPr>
                            <m:argSz m:val="-1"/>
                          </m:argPr>
                          <m:f>
                            <m:fPr>
                              <m:ctrlPr>
                                <a:rPr lang="en-US" sz="3200" i="1" smtClean="0">
                                  <a:solidFill>
                                    <a:srgbClr val="FFFFFF"/>
                                  </a:solidFill>
                                  <a:latin typeface="Cambria Math" panose="02040503050406030204" pitchFamily="18" charset="0"/>
                                </a:rPr>
                              </m:ctrlPr>
                            </m:fPr>
                            <m:num>
                              <m:r>
                                <a:rPr lang="en-SG" sz="3200" b="0" i="1" smtClean="0">
                                  <a:solidFill>
                                    <a:srgbClr val="FFFFFF"/>
                                  </a:solidFill>
                                  <a:latin typeface="Cambria Math" panose="02040503050406030204" pitchFamily="18" charset="0"/>
                                </a:rPr>
                                <m:t>−</m:t>
                              </m:r>
                              <m:r>
                                <a:rPr lang="en-SG" sz="3200" b="0" i="1" smtClean="0">
                                  <a:solidFill>
                                    <a:srgbClr val="FFFFFF"/>
                                  </a:solidFill>
                                  <a:latin typeface="Cambria Math" panose="02040503050406030204" pitchFamily="18" charset="0"/>
                                </a:rPr>
                                <m:t>10</m:t>
                              </m:r>
                            </m:num>
                            <m:den>
                              <m:r>
                                <a:rPr lang="en-SG" sz="3200" b="0" i="1" smtClean="0">
                                  <a:solidFill>
                                    <a:srgbClr val="FFFFFF"/>
                                  </a:solidFill>
                                  <a:latin typeface="Cambria Math" panose="02040503050406030204" pitchFamily="18" charset="0"/>
                                </a:rPr>
                                <m:t>16</m:t>
                              </m:r>
                            </m:den>
                          </m:f>
                        </m:e>
                      </m:box>
                    </m:oMath>
                  </m:oMathPara>
                </a14:m>
                <a:endParaRPr lang="en-US" sz="3200">
                  <a:solidFill>
                    <a:srgbClr val="FFFFFF"/>
                  </a:solidFill>
                </a:endParaRPr>
              </a:p>
            </p:txBody>
          </p:sp>
        </mc:Choice>
        <mc:Fallback xmlns="">
          <p:sp useBgFill="1">
            <p:nvSpPr>
              <p:cNvPr id="37" name="TextBox 36"/>
              <p:cNvSpPr txBox="1">
                <a:spLocks noRot="1" noChangeAspect="1" noMove="1" noResize="1" noEditPoints="1" noAdjustHandles="1" noChangeArrowheads="1" noChangeShapeType="1" noTextEdit="1"/>
              </p:cNvSpPr>
              <p:nvPr/>
            </p:nvSpPr>
            <p:spPr>
              <a:xfrm>
                <a:off x="1739074" y="1684392"/>
                <a:ext cx="651185" cy="671018"/>
              </a:xfrm>
              <a:prstGeom prst="rect">
                <a:avLst/>
              </a:prstGeom>
              <a:blipFill rotWithShape="0">
                <a:blip r:embed="rId26"/>
                <a:stretch>
                  <a:fillRect r="-935"/>
                </a:stretch>
              </a:blipFill>
            </p:spPr>
            <p:txBody>
              <a:bodyPr/>
              <a:lstStyle/>
              <a:p>
                <a:r>
                  <a:rPr lang="en-US">
                    <a:noFill/>
                  </a:rPr>
                  <a:t> </a:t>
                </a:r>
              </a:p>
            </p:txBody>
          </p:sp>
        </mc:Fallback>
      </mc:AlternateContent>
      <p:sp>
        <p:nvSpPr>
          <p:cNvPr id="31" name="TextBox 30"/>
          <p:cNvSpPr txBox="1">
            <a:spLocks noChangeArrowheads="1"/>
          </p:cNvSpPr>
          <p:nvPr/>
        </p:nvSpPr>
        <p:spPr bwMode="auto">
          <a:xfrm>
            <a:off x="757019" y="320271"/>
            <a:ext cx="244650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r>
              <a:rPr lang="en-SG" altLang="en-US" sz="2600" b="1" smtClean="0">
                <a:solidFill>
                  <a:srgbClr val="FFFF00"/>
                </a:solidFill>
                <a:latin typeface="Arial" pitchFamily="34" charset="0"/>
                <a:cs typeface="Arial" pitchFamily="34" charset="0"/>
              </a:rPr>
              <a:t>II. LUYỆN TẬP</a:t>
            </a:r>
            <a:endParaRPr lang="vi-VN" altLang="en-US" sz="2600" b="1">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97300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5" grpId="0" animBg="1"/>
      <p:bldP spid="16" grpId="0" animBg="1"/>
      <p:bldP spid="17" grpId="0" animBg="1"/>
      <p:bldP spid="18" grpId="0" animBg="1"/>
      <p:bldP spid="13" grpId="0"/>
      <p:bldP spid="19" grpId="0"/>
      <p:bldP spid="22" grpId="0"/>
      <p:bldP spid="23" grpId="0" animBg="1"/>
      <p:bldP spid="24" grpId="0" animBg="1"/>
      <p:bldP spid="25" grpId="0"/>
      <p:bldP spid="26" grpId="0" animBg="1"/>
      <p:bldP spid="27" grpId="0"/>
      <p:bldP spid="28" grpId="0"/>
      <p:bldP spid="29" grpId="0"/>
      <p:bldP spid="30" grpId="0"/>
      <p:bldP spid="32" grpId="0"/>
      <p:bldP spid="33" grpId="0"/>
      <p:bldP spid="2" grpId="0"/>
      <p:bldP spid="34" grpId="0"/>
      <p:bldP spid="35" grpId="0" animBg="1"/>
      <p:bldP spid="36" grpId="0" animBg="1"/>
      <p:bldP spid="37" grpId="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745751201"/>
              </p:ext>
            </p:extLst>
          </p:nvPr>
        </p:nvGraphicFramePr>
        <p:xfrm>
          <a:off x="5888375" y="3338513"/>
          <a:ext cx="114300" cy="177800"/>
        </p:xfrm>
        <a:graphic>
          <a:graphicData uri="http://schemas.openxmlformats.org/presentationml/2006/ole">
            <mc:AlternateContent xmlns:mc="http://schemas.openxmlformats.org/markup-compatibility/2006">
              <mc:Choice xmlns:v="urn:schemas-microsoft-com:vml" Requires="v">
                <p:oleObj spid="_x0000_s1158"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5888375" y="3338513"/>
                        <a:ext cx="114300" cy="1778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1244623" y="642134"/>
                <a:ext cx="2738570" cy="6360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SG" sz="2200" i="0" smtClean="0">
                          <a:solidFill>
                            <a:srgbClr val="FFFF00"/>
                          </a:solidFill>
                          <a:latin typeface="Cambria Math" panose="02040503050406030204" pitchFamily="18" charset="0"/>
                        </a:rPr>
                        <m:t>c</m:t>
                      </m:r>
                      <m:r>
                        <a:rPr lang="en-SG" sz="2200" b="0" i="0" smtClean="0">
                          <a:solidFill>
                            <a:srgbClr val="FFFF00"/>
                          </a:solidFill>
                          <a:latin typeface="Cambria Math" panose="02040503050406030204" pitchFamily="18" charset="0"/>
                        </a:rPr>
                        <m:t>) </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3</m:t>
                          </m:r>
                        </m:num>
                        <m:den>
                          <m:r>
                            <a:rPr lang="en-SG" sz="2200" b="0" i="1" smtClean="0">
                              <a:solidFill>
                                <a:srgbClr val="FFFF00"/>
                              </a:solidFill>
                              <a:latin typeface="Cambria Math" panose="02040503050406030204" pitchFamily="18" charset="0"/>
                            </a:rPr>
                            <m:t>7</m:t>
                          </m:r>
                        </m:den>
                      </m:f>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9</m:t>
                          </m:r>
                        </m:num>
                        <m:den>
                          <m:r>
                            <a:rPr lang="en-SG" sz="2200" b="0" i="1" smtClean="0">
                              <a:solidFill>
                                <a:srgbClr val="FFFF00"/>
                              </a:solidFill>
                              <a:latin typeface="Cambria Math" panose="02040503050406030204" pitchFamily="18" charset="0"/>
                            </a:rPr>
                            <m:t>26</m:t>
                          </m:r>
                        </m:den>
                      </m:f>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14</m:t>
                          </m:r>
                        </m:den>
                      </m:f>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13</m:t>
                          </m:r>
                        </m:den>
                      </m:f>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7</m:t>
                          </m:r>
                        </m:den>
                      </m:f>
                    </m:oMath>
                  </m:oMathPara>
                </a14:m>
                <a:endParaRPr lang="en-US" sz="2200">
                  <a:solidFill>
                    <a:srgbClr val="FFFF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44623" y="642134"/>
                <a:ext cx="2738570" cy="636008"/>
              </a:xfrm>
              <a:prstGeom prst="rect">
                <a:avLst/>
              </a:prstGeom>
              <a:blipFill rotWithShape="0">
                <a:blip r:embed="rId5"/>
                <a:stretch>
                  <a:fillRect/>
                </a:stretch>
              </a:blipFill>
            </p:spPr>
            <p:txBody>
              <a:bodyPr/>
              <a:lstStyle/>
              <a:p>
                <a:r>
                  <a:rPr lang="en-US">
                    <a:noFill/>
                  </a:rPr>
                  <a:t> </a:t>
                </a:r>
              </a:p>
            </p:txBody>
          </p:sp>
        </mc:Fallback>
      </mc:AlternateContent>
      <p:cxnSp>
        <p:nvCxnSpPr>
          <p:cNvPr id="8" name="Straight Connector 7"/>
          <p:cNvCxnSpPr/>
          <p:nvPr/>
        </p:nvCxnSpPr>
        <p:spPr>
          <a:xfrm>
            <a:off x="5921650" y="762046"/>
            <a:ext cx="0" cy="5669576"/>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1244622" y="1566808"/>
                <a:ext cx="3289747" cy="6360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smtClean="0">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3</m:t>
                      </m:r>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7</m:t>
                          </m:r>
                        </m:den>
                      </m:f>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9</m:t>
                          </m:r>
                        </m:num>
                        <m:den>
                          <m:r>
                            <a:rPr lang="en-SG" sz="2200" b="0" i="1" smtClean="0">
                              <a:solidFill>
                                <a:srgbClr val="FFFF00"/>
                              </a:solidFill>
                              <a:latin typeface="Cambria Math" panose="02040503050406030204" pitchFamily="18" charset="0"/>
                            </a:rPr>
                            <m:t>26</m:t>
                          </m:r>
                        </m:den>
                      </m:f>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7</m:t>
                          </m:r>
                        </m:den>
                      </m:f>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2</m:t>
                          </m:r>
                        </m:den>
                      </m:f>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13</m:t>
                          </m:r>
                        </m:den>
                      </m:f>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7</m:t>
                          </m:r>
                        </m:den>
                      </m:f>
                      <m:r>
                        <a:rPr lang="en-SG" sz="2200" b="0" i="1" smtClean="0">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1</m:t>
                      </m:r>
                    </m:oMath>
                  </m:oMathPara>
                </a14:m>
                <a:endParaRPr lang="en-US" sz="2200">
                  <a:solidFill>
                    <a:srgbClr val="FFFF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244622" y="1566808"/>
                <a:ext cx="3289747" cy="63600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44622" y="2388740"/>
                <a:ext cx="2999026" cy="760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7</m:t>
                          </m:r>
                        </m:den>
                      </m:f>
                      <m:r>
                        <a:rPr lang="en-SG" sz="2200" b="0" i="1" smtClean="0">
                          <a:solidFill>
                            <a:srgbClr val="FFFF00"/>
                          </a:solidFill>
                          <a:latin typeface="Cambria Math" panose="02040503050406030204" pitchFamily="18" charset="0"/>
                        </a:rPr>
                        <m:t>.</m:t>
                      </m:r>
                      <m:d>
                        <m:dPr>
                          <m:ctrlPr>
                            <a:rPr lang="en-SG" sz="2200" b="0" i="1" smtClean="0">
                              <a:solidFill>
                                <a:srgbClr val="FFFF00"/>
                              </a:solidFill>
                              <a:latin typeface="Cambria Math" panose="02040503050406030204" pitchFamily="18" charset="0"/>
                            </a:rPr>
                          </m:ctrlPr>
                        </m:dPr>
                        <m:e>
                          <m:r>
                            <a:rPr lang="en-SG" sz="2200" b="0" i="1" smtClean="0">
                              <a:solidFill>
                                <a:srgbClr val="FFFF00"/>
                              </a:solidFill>
                              <a:latin typeface="Cambria Math" panose="02040503050406030204" pitchFamily="18" charset="0"/>
                            </a:rPr>
                            <m:t>3</m:t>
                          </m:r>
                          <m:r>
                            <a:rPr lang="en-SG" sz="2200" b="0" i="1"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9</m:t>
                              </m:r>
                            </m:num>
                            <m:den>
                              <m:r>
                                <a:rPr lang="en-SG" sz="2200" i="1">
                                  <a:solidFill>
                                    <a:srgbClr val="FFFF00"/>
                                  </a:solidFill>
                                  <a:latin typeface="Cambria Math" panose="02040503050406030204" pitchFamily="18" charset="0"/>
                                </a:rPr>
                                <m:t>26</m:t>
                              </m:r>
                            </m:den>
                          </m:f>
                          <m:r>
                            <a:rPr lang="en-SG" sz="2200" i="1">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1</m:t>
                              </m:r>
                            </m:num>
                            <m:den>
                              <m:r>
                                <a:rPr lang="en-SG" sz="2200" i="1">
                                  <a:solidFill>
                                    <a:srgbClr val="FFFF00"/>
                                  </a:solidFill>
                                  <a:latin typeface="Cambria Math" panose="02040503050406030204" pitchFamily="18" charset="0"/>
                                </a:rPr>
                                <m:t>2</m:t>
                              </m:r>
                            </m:den>
                          </m:f>
                          <m:r>
                            <a:rPr lang="en-SG" sz="2200" b="0" i="1"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1</m:t>
                              </m:r>
                            </m:num>
                            <m:den>
                              <m:r>
                                <a:rPr lang="en-SG" sz="2200" i="1">
                                  <a:solidFill>
                                    <a:srgbClr val="FFFF00"/>
                                  </a:solidFill>
                                  <a:latin typeface="Cambria Math" panose="02040503050406030204" pitchFamily="18" charset="0"/>
                                </a:rPr>
                                <m:t>13</m:t>
                              </m:r>
                            </m:den>
                          </m:f>
                          <m:r>
                            <a:rPr lang="en-SG" sz="2200" i="1">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1</m:t>
                          </m:r>
                        </m:e>
                      </m:d>
                    </m:oMath>
                  </m:oMathPara>
                </a14:m>
                <a:endParaRPr lang="en-US" sz="2200">
                  <a:solidFill>
                    <a:srgbClr val="FFFF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244622" y="2388740"/>
                <a:ext cx="2999026" cy="76072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244622" y="3427413"/>
                <a:ext cx="2431628" cy="760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7</m:t>
                          </m:r>
                        </m:den>
                      </m:f>
                      <m:r>
                        <a:rPr lang="en-SG" sz="2200" b="0" i="1" smtClean="0">
                          <a:solidFill>
                            <a:srgbClr val="FFFF00"/>
                          </a:solidFill>
                          <a:latin typeface="Cambria Math" panose="02040503050406030204" pitchFamily="18" charset="0"/>
                        </a:rPr>
                        <m:t>.</m:t>
                      </m:r>
                      <m:d>
                        <m:dPr>
                          <m:ctrlPr>
                            <a:rPr lang="en-SG" sz="2200" b="0" i="1" smtClean="0">
                              <a:solidFill>
                                <a:srgbClr val="FFFF00"/>
                              </a:solidFill>
                              <a:latin typeface="Cambria Math" panose="02040503050406030204" pitchFamily="18" charset="0"/>
                            </a:rPr>
                          </m:ctrlPr>
                        </m:dPr>
                        <m:e>
                          <m:f>
                            <m:fPr>
                              <m:ctrlPr>
                                <a:rPr lang="en-SG" sz="2200" i="1">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27</m:t>
                              </m:r>
                            </m:num>
                            <m:den>
                              <m:r>
                                <a:rPr lang="en-SG" sz="2200" i="1">
                                  <a:solidFill>
                                    <a:srgbClr val="FFFF00"/>
                                  </a:solidFill>
                                  <a:latin typeface="Cambria Math" panose="02040503050406030204" pitchFamily="18" charset="0"/>
                                </a:rPr>
                                <m:t>26</m:t>
                              </m:r>
                            </m:den>
                          </m:f>
                          <m:r>
                            <a:rPr lang="en-SG" sz="2200" i="1">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26</m:t>
                              </m:r>
                            </m:den>
                          </m:f>
                          <m:r>
                            <a:rPr lang="en-SG" sz="2200" i="1">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1</m:t>
                          </m:r>
                        </m:e>
                      </m:d>
                    </m:oMath>
                  </m:oMathPara>
                </a14:m>
                <a:endParaRPr lang="en-US" sz="2200">
                  <a:solidFill>
                    <a:srgbClr val="FFFF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244622" y="3427413"/>
                <a:ext cx="2431628" cy="760721"/>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244622" y="4485652"/>
                <a:ext cx="2587118" cy="760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7</m:t>
                          </m:r>
                        </m:den>
                      </m:f>
                      <m:r>
                        <a:rPr lang="en-SG" sz="2200" b="0" i="1" smtClean="0">
                          <a:solidFill>
                            <a:srgbClr val="FFFF00"/>
                          </a:solidFill>
                          <a:latin typeface="Cambria Math" panose="02040503050406030204" pitchFamily="18" charset="0"/>
                        </a:rPr>
                        <m:t>. </m:t>
                      </m:r>
                      <m:d>
                        <m:dPr>
                          <m:ctrlPr>
                            <a:rPr lang="en-SG" sz="2200" b="0" i="1" smtClean="0">
                              <a:solidFill>
                                <a:srgbClr val="FFFF00"/>
                              </a:solidFill>
                              <a:latin typeface="Cambria Math" panose="02040503050406030204" pitchFamily="18" charset="0"/>
                            </a:rPr>
                          </m:ctrlPr>
                        </m:dPr>
                        <m:e>
                          <m:f>
                            <m:fPr>
                              <m:ctrlPr>
                                <a:rPr lang="en-SG" sz="2200" i="1">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27</m:t>
                              </m:r>
                            </m:num>
                            <m:den>
                              <m:r>
                                <a:rPr lang="en-SG" sz="2200" i="1">
                                  <a:solidFill>
                                    <a:srgbClr val="FFFF00"/>
                                  </a:solidFill>
                                  <a:latin typeface="Cambria Math" panose="02040503050406030204" pitchFamily="18" charset="0"/>
                                </a:rPr>
                                <m:t>26</m:t>
                              </m:r>
                            </m:den>
                          </m:f>
                          <m:r>
                            <a:rPr lang="en-SG" sz="2200" i="1">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26</m:t>
                              </m:r>
                            </m:den>
                          </m:f>
                          <m:r>
                            <a:rPr lang="en-SG" sz="2200" i="1">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26</m:t>
                              </m:r>
                            </m:num>
                            <m:den>
                              <m:r>
                                <a:rPr lang="en-SG" sz="2200" b="0" i="1" smtClean="0">
                                  <a:solidFill>
                                    <a:srgbClr val="FFFF00"/>
                                  </a:solidFill>
                                  <a:latin typeface="Cambria Math" panose="02040503050406030204" pitchFamily="18" charset="0"/>
                                </a:rPr>
                                <m:t>26</m:t>
                              </m:r>
                            </m:den>
                          </m:f>
                        </m:e>
                      </m:d>
                    </m:oMath>
                  </m:oMathPara>
                </a14:m>
                <a:endParaRPr lang="en-US" sz="2200">
                  <a:solidFill>
                    <a:srgbClr val="FFFF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244622" y="4485652"/>
                <a:ext cx="2587118" cy="760721"/>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44622" y="5441148"/>
                <a:ext cx="2431628" cy="760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7</m:t>
                          </m:r>
                        </m:den>
                      </m:f>
                      <m:r>
                        <a:rPr lang="en-SG" sz="2200" b="0" i="1" smtClean="0">
                          <a:solidFill>
                            <a:srgbClr val="FFFF00"/>
                          </a:solidFill>
                          <a:latin typeface="Cambria Math" panose="02040503050406030204" pitchFamily="18" charset="0"/>
                        </a:rPr>
                        <m:t>. </m:t>
                      </m:r>
                      <m:d>
                        <m:dPr>
                          <m:ctrlPr>
                            <a:rPr lang="en-SG" sz="2200" b="0" i="1" smtClean="0">
                              <a:solidFill>
                                <a:srgbClr val="FFFF00"/>
                              </a:solidFill>
                              <a:latin typeface="Cambria Math" panose="02040503050406030204" pitchFamily="18" charset="0"/>
                            </a:rPr>
                          </m:ctrlPr>
                        </m:dPr>
                        <m:e>
                          <m:f>
                            <m:fPr>
                              <m:ctrlPr>
                                <a:rPr lang="en-SG" sz="2200" i="1">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27</m:t>
                              </m:r>
                              <m:r>
                                <a:rPr lang="en-SG" sz="2200" b="0" i="1" smtClean="0">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1</m:t>
                              </m:r>
                              <m:r>
                                <a:rPr lang="en-SG" sz="2200" b="0" i="1" smtClean="0">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26</m:t>
                              </m:r>
                            </m:num>
                            <m:den>
                              <m:r>
                                <a:rPr lang="en-SG" sz="2200" i="1">
                                  <a:solidFill>
                                    <a:srgbClr val="FFFF00"/>
                                  </a:solidFill>
                                  <a:latin typeface="Cambria Math" panose="02040503050406030204" pitchFamily="18" charset="0"/>
                                </a:rPr>
                                <m:t>26</m:t>
                              </m:r>
                            </m:den>
                          </m:f>
                        </m:e>
                      </m:d>
                    </m:oMath>
                  </m:oMathPara>
                </a14:m>
                <a:endParaRPr lang="en-US" sz="2200">
                  <a:solidFill>
                    <a:srgbClr val="FFFF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244622" y="5441148"/>
                <a:ext cx="2431628" cy="760721"/>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780122" y="5441147"/>
                <a:ext cx="815160" cy="6347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7</m:t>
                          </m:r>
                        </m:den>
                      </m:f>
                      <m:r>
                        <a:rPr lang="en-SG" sz="2200" b="0" i="1" smtClean="0">
                          <a:solidFill>
                            <a:srgbClr val="FFFF00"/>
                          </a:solidFill>
                          <a:latin typeface="Cambria Math" panose="02040503050406030204" pitchFamily="18" charset="0"/>
                        </a:rPr>
                        <m:t>. </m:t>
                      </m:r>
                      <m:r>
                        <a:rPr lang="en-SG" sz="2200" b="0" i="1" smtClean="0">
                          <a:solidFill>
                            <a:srgbClr val="FFFF00"/>
                          </a:solidFill>
                          <a:latin typeface="Cambria Math" panose="02040503050406030204" pitchFamily="18" charset="0"/>
                        </a:rPr>
                        <m:t>0</m:t>
                      </m:r>
                    </m:oMath>
                  </m:oMathPara>
                </a14:m>
                <a:endParaRPr lang="en-US" sz="2200">
                  <a:solidFill>
                    <a:srgbClr val="FFFF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780122" y="5441147"/>
                <a:ext cx="815160" cy="634789"/>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645648" y="5630360"/>
                <a:ext cx="507960"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smtClean="0">
                          <a:solidFill>
                            <a:srgbClr val="FFFF00"/>
                          </a:solidFill>
                          <a:latin typeface="Cambria Math" panose="02040503050406030204" pitchFamily="18" charset="0"/>
                        </a:rPr>
                        <m:t>=</m:t>
                      </m:r>
                      <m:r>
                        <a:rPr lang="en-SG" sz="2200" b="0" i="1" smtClean="0">
                          <a:solidFill>
                            <a:srgbClr val="FFFF00"/>
                          </a:solidFill>
                          <a:latin typeface="Cambria Math" panose="02040503050406030204" pitchFamily="18" charset="0"/>
                        </a:rPr>
                        <m:t>0</m:t>
                      </m:r>
                    </m:oMath>
                  </m:oMathPara>
                </a14:m>
                <a:endParaRPr lang="en-US" sz="2200">
                  <a:solidFill>
                    <a:srgbClr val="FFFF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645648" y="5630360"/>
                <a:ext cx="507960" cy="338554"/>
              </a:xfrm>
              <a:prstGeom prst="rect">
                <a:avLst/>
              </a:prstGeom>
              <a:blipFill rotWithShape="0">
                <a:blip r:embed="rId12"/>
                <a:stretch>
                  <a:fillRect l="-6024" r="-12048" b="-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389018" y="642134"/>
                <a:ext cx="4333879" cy="6360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SG" sz="2200" smtClean="0">
                          <a:solidFill>
                            <a:srgbClr val="FFFF00"/>
                          </a:solidFill>
                          <a:latin typeface="Cambria Math" panose="02040503050406030204" pitchFamily="18" charset="0"/>
                        </a:rPr>
                        <m:t>d</m:t>
                      </m:r>
                      <m:r>
                        <a:rPr lang="en-SG" sz="2200" b="0" i="0"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37</m:t>
                          </m:r>
                        </m:num>
                        <m:den>
                          <m:r>
                            <a:rPr lang="en-SG" sz="2200" b="0" i="1" smtClean="0">
                              <a:solidFill>
                                <a:srgbClr val="FFFF00"/>
                              </a:solidFill>
                              <a:latin typeface="Cambria Math" panose="02040503050406030204" pitchFamily="18" charset="0"/>
                            </a:rPr>
                            <m:t>43</m:t>
                          </m:r>
                        </m:den>
                      </m:f>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17</m:t>
                          </m:r>
                        </m:num>
                        <m:den>
                          <m:r>
                            <a:rPr lang="en-SG" sz="2200" b="0" i="1" smtClean="0">
                              <a:solidFill>
                                <a:srgbClr val="FFFF00"/>
                              </a:solidFill>
                              <a:latin typeface="Cambria Math" panose="02040503050406030204" pitchFamily="18" charset="0"/>
                            </a:rPr>
                            <m:t>29</m:t>
                          </m:r>
                        </m:den>
                      </m:f>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21</m:t>
                          </m:r>
                        </m:num>
                        <m:den>
                          <m:r>
                            <a:rPr lang="en-SG" sz="2200" b="0" i="1" smtClean="0">
                              <a:solidFill>
                                <a:srgbClr val="FFFF00"/>
                              </a:solidFill>
                              <a:latin typeface="Cambria Math" panose="02040503050406030204" pitchFamily="18" charset="0"/>
                            </a:rPr>
                            <m:t>41</m:t>
                          </m:r>
                        </m:den>
                      </m:f>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m:t>
                          </m:r>
                        </m:num>
                        <m:den>
                          <m:r>
                            <a:rPr lang="en-SG" sz="2200" b="0" i="1" smtClean="0">
                              <a:solidFill>
                                <a:srgbClr val="FFFF00"/>
                              </a:solidFill>
                              <a:latin typeface="Cambria Math" panose="02040503050406030204" pitchFamily="18" charset="0"/>
                            </a:rPr>
                            <m:t>2</m:t>
                          </m:r>
                        </m:den>
                      </m:f>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9</m:t>
                          </m:r>
                        </m:num>
                        <m:den>
                          <m:r>
                            <a:rPr lang="en-SG" sz="2200" b="0" i="1" smtClean="0">
                              <a:solidFill>
                                <a:srgbClr val="FFFF00"/>
                              </a:solidFill>
                              <a:latin typeface="Cambria Math" panose="02040503050406030204" pitchFamily="18" charset="0"/>
                            </a:rPr>
                            <m:t>58</m:t>
                          </m:r>
                        </m:den>
                      </m:f>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37</m:t>
                          </m:r>
                        </m:num>
                        <m:den>
                          <m:r>
                            <a:rPr lang="en-SG" sz="2200" b="0" i="1" smtClean="0">
                              <a:solidFill>
                                <a:srgbClr val="FFFF00"/>
                              </a:solidFill>
                              <a:latin typeface="Cambria Math" panose="02040503050406030204" pitchFamily="18" charset="0"/>
                            </a:rPr>
                            <m:t>43</m:t>
                          </m:r>
                        </m:den>
                      </m:f>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6</m:t>
                          </m:r>
                        </m:num>
                        <m:den>
                          <m:r>
                            <a:rPr lang="en-SG" sz="2200" b="0" i="1" smtClean="0">
                              <a:solidFill>
                                <a:srgbClr val="FFFF00"/>
                              </a:solidFill>
                              <a:latin typeface="Cambria Math" panose="02040503050406030204" pitchFamily="18" charset="0"/>
                            </a:rPr>
                            <m:t>29</m:t>
                          </m:r>
                        </m:den>
                      </m:f>
                      <m:r>
                        <a:rPr lang="en-SG" sz="2200" b="0" i="1" smtClean="0">
                          <a:solidFill>
                            <a:srgbClr val="FFFF00"/>
                          </a:solidFill>
                          <a:latin typeface="Cambria Math" panose="02040503050406030204" pitchFamily="18" charset="0"/>
                        </a:rPr>
                        <m:t>.</m:t>
                      </m:r>
                      <m:f>
                        <m:fPr>
                          <m:ctrlPr>
                            <a:rPr lang="en-SG" sz="2200" b="0" i="1" smtClean="0">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21</m:t>
                          </m:r>
                        </m:num>
                        <m:den>
                          <m:r>
                            <a:rPr lang="en-SG" sz="2200" b="0" i="1" smtClean="0">
                              <a:solidFill>
                                <a:srgbClr val="FFFF00"/>
                              </a:solidFill>
                              <a:latin typeface="Cambria Math" panose="02040503050406030204" pitchFamily="18" charset="0"/>
                            </a:rPr>
                            <m:t>41</m:t>
                          </m:r>
                        </m:den>
                      </m:f>
                    </m:oMath>
                  </m:oMathPara>
                </a14:m>
                <a:endParaRPr lang="en-US" sz="2200">
                  <a:solidFill>
                    <a:srgbClr val="FFFF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389018" y="642134"/>
                <a:ext cx="4333879" cy="636072"/>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15" name="TextBox 14"/>
              <p:cNvSpPr txBox="1"/>
              <p:nvPr/>
            </p:nvSpPr>
            <p:spPr>
              <a:xfrm>
                <a:off x="6680348" y="651352"/>
                <a:ext cx="437620" cy="636008"/>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b="0" i="0" smtClean="0">
                          <a:solidFill>
                            <a:srgbClr val="FFFFFF"/>
                          </a:solidFill>
                          <a:latin typeface="Cambria Math" panose="02040503050406030204" pitchFamily="18" charset="0"/>
                        </a:rPr>
                        <m:t> </m:t>
                      </m:r>
                      <m:f>
                        <m:fPr>
                          <m:ctrlPr>
                            <a:rPr lang="en-SG" sz="2200" b="0" i="1" smtClean="0">
                              <a:solidFill>
                                <a:srgbClr val="FFFFFF"/>
                              </a:solidFill>
                              <a:latin typeface="Cambria Math" panose="02040503050406030204" pitchFamily="18" charset="0"/>
                            </a:rPr>
                          </m:ctrlPr>
                        </m:fPr>
                        <m:num>
                          <m:r>
                            <a:rPr lang="en-SG" sz="2200" b="0" i="1" smtClean="0">
                              <a:solidFill>
                                <a:srgbClr val="FFFFFF"/>
                              </a:solidFill>
                              <a:latin typeface="Cambria Math" panose="02040503050406030204" pitchFamily="18" charset="0"/>
                            </a:rPr>
                            <m:t>37</m:t>
                          </m:r>
                        </m:num>
                        <m:den>
                          <m:r>
                            <a:rPr lang="en-SG" sz="2200" b="0" i="1" smtClean="0">
                              <a:solidFill>
                                <a:srgbClr val="FFFFFF"/>
                              </a:solidFill>
                              <a:latin typeface="Cambria Math" panose="02040503050406030204" pitchFamily="18" charset="0"/>
                            </a:rPr>
                            <m:t>43</m:t>
                          </m:r>
                        </m:den>
                      </m:f>
                    </m:oMath>
                  </m:oMathPara>
                </a14:m>
                <a:endParaRPr lang="en-US" sz="2200">
                  <a:solidFill>
                    <a:srgbClr val="FFFFFF"/>
                  </a:solidFill>
                </a:endParaRPr>
              </a:p>
            </p:txBody>
          </p:sp>
        </mc:Choice>
        <mc:Fallback xmlns="">
          <p:sp useBgFill="1">
            <p:nvSpPr>
              <p:cNvPr id="15" name="TextBox 14"/>
              <p:cNvSpPr txBox="1">
                <a:spLocks noRot="1" noChangeAspect="1" noMove="1" noResize="1" noEditPoints="1" noAdjustHandles="1" noChangeArrowheads="1" noChangeShapeType="1" noTextEdit="1"/>
              </p:cNvSpPr>
              <p:nvPr/>
            </p:nvSpPr>
            <p:spPr>
              <a:xfrm>
                <a:off x="6680348" y="651352"/>
                <a:ext cx="437620" cy="636008"/>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16" name="TextBox 15"/>
              <p:cNvSpPr txBox="1"/>
              <p:nvPr/>
            </p:nvSpPr>
            <p:spPr>
              <a:xfrm>
                <a:off x="9212741" y="643254"/>
                <a:ext cx="437620" cy="636008"/>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b="0" i="0" smtClean="0">
                          <a:solidFill>
                            <a:srgbClr val="FFFFFF"/>
                          </a:solidFill>
                          <a:latin typeface="Cambria Math" panose="02040503050406030204" pitchFamily="18" charset="0"/>
                        </a:rPr>
                        <m:t> </m:t>
                      </m:r>
                      <m:f>
                        <m:fPr>
                          <m:ctrlPr>
                            <a:rPr lang="en-SG" sz="2200" b="0" i="1" smtClean="0">
                              <a:solidFill>
                                <a:srgbClr val="FFFFFF"/>
                              </a:solidFill>
                              <a:latin typeface="Cambria Math" panose="02040503050406030204" pitchFamily="18" charset="0"/>
                            </a:rPr>
                          </m:ctrlPr>
                        </m:fPr>
                        <m:num>
                          <m:r>
                            <a:rPr lang="en-SG" sz="2200" b="0" i="1" smtClean="0">
                              <a:solidFill>
                                <a:srgbClr val="FFFFFF"/>
                              </a:solidFill>
                              <a:latin typeface="Cambria Math" panose="02040503050406030204" pitchFamily="18" charset="0"/>
                            </a:rPr>
                            <m:t>37</m:t>
                          </m:r>
                        </m:num>
                        <m:den>
                          <m:r>
                            <a:rPr lang="en-SG" sz="2200" b="0" i="1" smtClean="0">
                              <a:solidFill>
                                <a:srgbClr val="FFFFFF"/>
                              </a:solidFill>
                              <a:latin typeface="Cambria Math" panose="02040503050406030204" pitchFamily="18" charset="0"/>
                            </a:rPr>
                            <m:t>43</m:t>
                          </m:r>
                        </m:den>
                      </m:f>
                    </m:oMath>
                  </m:oMathPara>
                </a14:m>
                <a:endParaRPr lang="en-US" sz="2200">
                  <a:solidFill>
                    <a:srgbClr val="FFFFFF"/>
                  </a:solidFill>
                </a:endParaRPr>
              </a:p>
            </p:txBody>
          </p:sp>
        </mc:Choice>
        <mc:Fallback xmlns="">
          <p:sp useBgFill="1">
            <p:nvSpPr>
              <p:cNvPr id="16" name="TextBox 15"/>
              <p:cNvSpPr txBox="1">
                <a:spLocks noRot="1" noChangeAspect="1" noMove="1" noResize="1" noEditPoints="1" noAdjustHandles="1" noChangeArrowheads="1" noChangeShapeType="1" noTextEdit="1"/>
              </p:cNvSpPr>
              <p:nvPr/>
            </p:nvSpPr>
            <p:spPr>
              <a:xfrm>
                <a:off x="9212741" y="643254"/>
                <a:ext cx="437620" cy="636008"/>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17" name="TextBox 16"/>
              <p:cNvSpPr txBox="1"/>
              <p:nvPr/>
            </p:nvSpPr>
            <p:spPr>
              <a:xfrm>
                <a:off x="7836820" y="636305"/>
                <a:ext cx="375103" cy="633828"/>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200" b="0" i="1" smtClean="0">
                              <a:solidFill>
                                <a:srgbClr val="FFFFFF"/>
                              </a:solidFill>
                              <a:latin typeface="Cambria Math" panose="02040503050406030204" pitchFamily="18" charset="0"/>
                            </a:rPr>
                          </m:ctrlPr>
                        </m:fPr>
                        <m:num>
                          <m:r>
                            <a:rPr lang="en-SG" sz="2200" b="0" i="1" smtClean="0">
                              <a:solidFill>
                                <a:srgbClr val="FFFFFF"/>
                              </a:solidFill>
                              <a:latin typeface="Cambria Math" panose="02040503050406030204" pitchFamily="18" charset="0"/>
                            </a:rPr>
                            <m:t>21</m:t>
                          </m:r>
                        </m:num>
                        <m:den>
                          <m:r>
                            <a:rPr lang="en-SG" sz="2200" b="0" i="1" smtClean="0">
                              <a:solidFill>
                                <a:srgbClr val="FFFFFF"/>
                              </a:solidFill>
                              <a:latin typeface="Cambria Math" panose="02040503050406030204" pitchFamily="18" charset="0"/>
                            </a:rPr>
                            <m:t>41</m:t>
                          </m:r>
                        </m:den>
                      </m:f>
                    </m:oMath>
                  </m:oMathPara>
                </a14:m>
                <a:endParaRPr lang="en-US" sz="2200">
                  <a:solidFill>
                    <a:srgbClr val="FFFFFF"/>
                  </a:solidFill>
                </a:endParaRPr>
              </a:p>
            </p:txBody>
          </p:sp>
        </mc:Choice>
        <mc:Fallback xmlns="">
          <p:sp useBgFill="1">
            <p:nvSpPr>
              <p:cNvPr id="17" name="TextBox 16"/>
              <p:cNvSpPr txBox="1">
                <a:spLocks noRot="1" noChangeAspect="1" noMove="1" noResize="1" noEditPoints="1" noAdjustHandles="1" noChangeArrowheads="1" noChangeShapeType="1" noTextEdit="1"/>
              </p:cNvSpPr>
              <p:nvPr/>
            </p:nvSpPr>
            <p:spPr>
              <a:xfrm>
                <a:off x="7836820" y="636305"/>
                <a:ext cx="375103" cy="633828"/>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18" name="TextBox 17"/>
              <p:cNvSpPr txBox="1"/>
              <p:nvPr/>
            </p:nvSpPr>
            <p:spPr>
              <a:xfrm>
                <a:off x="10347794" y="638548"/>
                <a:ext cx="375103" cy="633828"/>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200" b="0" i="1" smtClean="0">
                              <a:solidFill>
                                <a:srgbClr val="FFFFFF"/>
                              </a:solidFill>
                              <a:latin typeface="Cambria Math" panose="02040503050406030204" pitchFamily="18" charset="0"/>
                            </a:rPr>
                          </m:ctrlPr>
                        </m:fPr>
                        <m:num>
                          <m:r>
                            <a:rPr lang="en-SG" sz="2200" b="0" i="1" smtClean="0">
                              <a:solidFill>
                                <a:srgbClr val="FFFFFF"/>
                              </a:solidFill>
                              <a:latin typeface="Cambria Math" panose="02040503050406030204" pitchFamily="18" charset="0"/>
                            </a:rPr>
                            <m:t>21</m:t>
                          </m:r>
                        </m:num>
                        <m:den>
                          <m:r>
                            <a:rPr lang="en-SG" sz="2200" b="0" i="1" smtClean="0">
                              <a:solidFill>
                                <a:srgbClr val="FFFFFF"/>
                              </a:solidFill>
                              <a:latin typeface="Cambria Math" panose="02040503050406030204" pitchFamily="18" charset="0"/>
                            </a:rPr>
                            <m:t>41</m:t>
                          </m:r>
                        </m:den>
                      </m:f>
                    </m:oMath>
                  </m:oMathPara>
                </a14:m>
                <a:endParaRPr lang="en-US" sz="2200">
                  <a:solidFill>
                    <a:srgbClr val="FFFFFF"/>
                  </a:solidFill>
                </a:endParaRPr>
              </a:p>
            </p:txBody>
          </p:sp>
        </mc:Choice>
        <mc:Fallback xmlns="">
          <p:sp useBgFill="1">
            <p:nvSpPr>
              <p:cNvPr id="18" name="TextBox 17"/>
              <p:cNvSpPr txBox="1">
                <a:spLocks noRot="1" noChangeAspect="1" noMove="1" noResize="1" noEditPoints="1" noAdjustHandles="1" noChangeArrowheads="1" noChangeShapeType="1" noTextEdit="1"/>
              </p:cNvSpPr>
              <p:nvPr/>
            </p:nvSpPr>
            <p:spPr>
              <a:xfrm>
                <a:off x="10347794" y="638548"/>
                <a:ext cx="375103" cy="633828"/>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428386" y="1549286"/>
                <a:ext cx="5202258" cy="760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smtClean="0">
                          <a:solidFill>
                            <a:srgbClr val="FFFF00"/>
                          </a:solidFill>
                          <a:latin typeface="Cambria Math" panose="02040503050406030204" pitchFamily="18" charset="0"/>
                        </a:rPr>
                        <m:t>=</m:t>
                      </m:r>
                      <m:d>
                        <m:dPr>
                          <m:ctrlPr>
                            <a:rPr lang="en-SG" sz="2200" i="1" smtClean="0">
                              <a:solidFill>
                                <a:srgbClr val="FFFF00"/>
                              </a:solidFill>
                              <a:latin typeface="Cambria Math" panose="02040503050406030204" pitchFamily="18" charset="0"/>
                            </a:rPr>
                          </m:ctrlPr>
                        </m:dPr>
                        <m:e>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37</m:t>
                              </m:r>
                            </m:num>
                            <m:den>
                              <m:r>
                                <a:rPr lang="en-SG" sz="2200" i="1">
                                  <a:solidFill>
                                    <a:srgbClr val="FFFF00"/>
                                  </a:solidFill>
                                  <a:latin typeface="Cambria Math" panose="02040503050406030204" pitchFamily="18" charset="0"/>
                                </a:rPr>
                                <m:t>43</m:t>
                              </m:r>
                            </m:den>
                          </m:f>
                          <m:r>
                            <a:rPr lang="en-SG" sz="2200" i="1">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17</m:t>
                              </m:r>
                            </m:num>
                            <m:den>
                              <m:r>
                                <a:rPr lang="en-SG" sz="2200" i="1">
                                  <a:solidFill>
                                    <a:srgbClr val="FFFF00"/>
                                  </a:solidFill>
                                  <a:latin typeface="Cambria Math" panose="02040503050406030204" pitchFamily="18" charset="0"/>
                                </a:rPr>
                                <m:t>29</m:t>
                              </m:r>
                            </m:den>
                          </m:f>
                          <m:r>
                            <a:rPr lang="en-SG" sz="2200" b="0" i="1"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9</m:t>
                              </m:r>
                            </m:num>
                            <m:den>
                              <m:r>
                                <a:rPr lang="en-SG" sz="2200" i="1">
                                  <a:solidFill>
                                    <a:srgbClr val="FFFF00"/>
                                  </a:solidFill>
                                  <a:latin typeface="Cambria Math" panose="02040503050406030204" pitchFamily="18" charset="0"/>
                                </a:rPr>
                                <m:t>58</m:t>
                              </m:r>
                            </m:den>
                          </m:f>
                          <m:r>
                            <a:rPr lang="en-SG" sz="2200" i="1">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37</m:t>
                              </m:r>
                            </m:num>
                            <m:den>
                              <m:r>
                                <a:rPr lang="en-SG" sz="2200" i="1">
                                  <a:solidFill>
                                    <a:srgbClr val="FFFF00"/>
                                  </a:solidFill>
                                  <a:latin typeface="Cambria Math" panose="02040503050406030204" pitchFamily="18" charset="0"/>
                                </a:rPr>
                                <m:t>43</m:t>
                              </m:r>
                            </m:den>
                          </m:f>
                        </m:e>
                      </m:d>
                      <m:r>
                        <a:rPr lang="en-SG" sz="2200" b="0" i="1" smtClean="0">
                          <a:solidFill>
                            <a:srgbClr val="FFFF00"/>
                          </a:solidFill>
                          <a:latin typeface="Cambria Math" panose="02040503050406030204" pitchFamily="18" charset="0"/>
                        </a:rPr>
                        <m:t>+</m:t>
                      </m:r>
                      <m:d>
                        <m:dPr>
                          <m:ctrlPr>
                            <a:rPr lang="en-SG" sz="2200" b="0" i="1" smtClean="0">
                              <a:solidFill>
                                <a:srgbClr val="FFFF00"/>
                              </a:solidFill>
                              <a:latin typeface="Cambria Math" panose="02040503050406030204" pitchFamily="18" charset="0"/>
                            </a:rPr>
                          </m:ctrlPr>
                        </m:dPr>
                        <m:e>
                          <m:r>
                            <a:rPr lang="en-SG" sz="2200" i="1">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21</m:t>
                              </m:r>
                            </m:num>
                            <m:den>
                              <m:r>
                                <a:rPr lang="en-SG" sz="2200" i="1">
                                  <a:solidFill>
                                    <a:srgbClr val="FFFF00"/>
                                  </a:solidFill>
                                  <a:latin typeface="Cambria Math" panose="02040503050406030204" pitchFamily="18" charset="0"/>
                                </a:rPr>
                                <m:t>41</m:t>
                              </m:r>
                            </m:den>
                          </m:f>
                          <m:r>
                            <a:rPr lang="en-SG" sz="2200" i="1">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1</m:t>
                              </m:r>
                            </m:num>
                            <m:den>
                              <m:r>
                                <a:rPr lang="en-SG" sz="2200" i="1">
                                  <a:solidFill>
                                    <a:srgbClr val="FFFF00"/>
                                  </a:solidFill>
                                  <a:latin typeface="Cambria Math" panose="02040503050406030204" pitchFamily="18" charset="0"/>
                                </a:rPr>
                                <m:t>2</m:t>
                              </m:r>
                            </m:den>
                          </m:f>
                          <m:r>
                            <a:rPr lang="en-SG" sz="2200" i="1">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6</m:t>
                              </m:r>
                            </m:num>
                            <m:den>
                              <m:r>
                                <a:rPr lang="en-SG" sz="2200" i="1">
                                  <a:solidFill>
                                    <a:srgbClr val="FFFF00"/>
                                  </a:solidFill>
                                  <a:latin typeface="Cambria Math" panose="02040503050406030204" pitchFamily="18" charset="0"/>
                                </a:rPr>
                                <m:t>29</m:t>
                              </m:r>
                            </m:den>
                          </m:f>
                          <m:r>
                            <a:rPr lang="en-SG" sz="2200" i="1">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21</m:t>
                              </m:r>
                            </m:num>
                            <m:den>
                              <m:r>
                                <a:rPr lang="en-SG" sz="2200" i="1">
                                  <a:solidFill>
                                    <a:srgbClr val="FFFF00"/>
                                  </a:solidFill>
                                  <a:latin typeface="Cambria Math" panose="02040503050406030204" pitchFamily="18" charset="0"/>
                                </a:rPr>
                                <m:t>41</m:t>
                              </m:r>
                            </m:den>
                          </m:f>
                        </m:e>
                      </m:d>
                    </m:oMath>
                  </m:oMathPara>
                </a14:m>
                <a:endParaRPr lang="en-US" sz="2200">
                  <a:solidFill>
                    <a:srgbClr val="FFFF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428386" y="1549286"/>
                <a:ext cx="5202258" cy="760721"/>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479687" y="2494509"/>
                <a:ext cx="4945265" cy="760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smtClean="0">
                          <a:solidFill>
                            <a:srgbClr val="FFFF00"/>
                          </a:solidFill>
                          <a:latin typeface="Cambria Math" panose="02040503050406030204" pitchFamily="18" charset="0"/>
                        </a:rPr>
                        <m:t>=</m:t>
                      </m:r>
                      <m:d>
                        <m:dPr>
                          <m:ctrlPr>
                            <a:rPr lang="en-SG" sz="2200" i="1" smtClean="0">
                              <a:solidFill>
                                <a:srgbClr val="FFFF00"/>
                              </a:solidFill>
                              <a:latin typeface="Cambria Math" panose="02040503050406030204" pitchFamily="18" charset="0"/>
                            </a:rPr>
                          </m:ctrlPr>
                        </m:dPr>
                        <m:e>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37</m:t>
                              </m:r>
                            </m:num>
                            <m:den>
                              <m:r>
                                <a:rPr lang="en-SG" sz="2200" i="1">
                                  <a:solidFill>
                                    <a:srgbClr val="FFFF00"/>
                                  </a:solidFill>
                                  <a:latin typeface="Cambria Math" panose="02040503050406030204" pitchFamily="18" charset="0"/>
                                </a:rPr>
                                <m:t>43</m:t>
                              </m:r>
                            </m:den>
                          </m:f>
                          <m:r>
                            <a:rPr lang="en-SG" sz="2200" i="1">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17</m:t>
                              </m:r>
                            </m:num>
                            <m:den>
                              <m:r>
                                <a:rPr lang="en-SG" sz="2200" i="1">
                                  <a:solidFill>
                                    <a:srgbClr val="FFFF00"/>
                                  </a:solidFill>
                                  <a:latin typeface="Cambria Math" panose="02040503050406030204" pitchFamily="18" charset="0"/>
                                </a:rPr>
                                <m:t>29</m:t>
                              </m:r>
                            </m:den>
                          </m:f>
                          <m:r>
                            <a:rPr lang="en-SG" sz="2200" b="0" i="1"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9</m:t>
                              </m:r>
                            </m:num>
                            <m:den>
                              <m:r>
                                <a:rPr lang="en-SG" sz="2200" i="1">
                                  <a:solidFill>
                                    <a:srgbClr val="FFFF00"/>
                                  </a:solidFill>
                                  <a:latin typeface="Cambria Math" panose="02040503050406030204" pitchFamily="18" charset="0"/>
                                </a:rPr>
                                <m:t>58</m:t>
                              </m:r>
                            </m:den>
                          </m:f>
                          <m:r>
                            <a:rPr lang="en-SG" sz="2200" i="1">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37</m:t>
                              </m:r>
                            </m:num>
                            <m:den>
                              <m:r>
                                <a:rPr lang="en-SG" sz="2200" i="1">
                                  <a:solidFill>
                                    <a:srgbClr val="FFFF00"/>
                                  </a:solidFill>
                                  <a:latin typeface="Cambria Math" panose="02040503050406030204" pitchFamily="18" charset="0"/>
                                </a:rPr>
                                <m:t>43</m:t>
                              </m:r>
                            </m:den>
                          </m:f>
                        </m:e>
                      </m:d>
                      <m:r>
                        <a:rPr lang="en-SG" sz="2200" b="0" i="1" smtClean="0">
                          <a:solidFill>
                            <a:srgbClr val="FFFF00"/>
                          </a:solidFill>
                          <a:latin typeface="Cambria Math" panose="02040503050406030204" pitchFamily="18" charset="0"/>
                        </a:rPr>
                        <m:t>−</m:t>
                      </m:r>
                      <m:d>
                        <m:dPr>
                          <m:ctrlPr>
                            <a:rPr lang="en-SG" sz="2200" b="0" i="1" smtClean="0">
                              <a:solidFill>
                                <a:srgbClr val="FFFF00"/>
                              </a:solidFill>
                              <a:latin typeface="Cambria Math" panose="02040503050406030204" pitchFamily="18" charset="0"/>
                            </a:rPr>
                          </m:ctrlPr>
                        </m:dPr>
                        <m:e>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21</m:t>
                              </m:r>
                            </m:num>
                            <m:den>
                              <m:r>
                                <a:rPr lang="en-SG" sz="2200" i="1">
                                  <a:solidFill>
                                    <a:srgbClr val="FFFF00"/>
                                  </a:solidFill>
                                  <a:latin typeface="Cambria Math" panose="02040503050406030204" pitchFamily="18" charset="0"/>
                                </a:rPr>
                                <m:t>41</m:t>
                              </m:r>
                            </m:den>
                          </m:f>
                          <m:r>
                            <a:rPr lang="en-SG" sz="2200" i="1">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1</m:t>
                              </m:r>
                            </m:num>
                            <m:den>
                              <m:r>
                                <a:rPr lang="en-SG" sz="2200" i="1">
                                  <a:solidFill>
                                    <a:srgbClr val="FFFF00"/>
                                  </a:solidFill>
                                  <a:latin typeface="Cambria Math" panose="02040503050406030204" pitchFamily="18" charset="0"/>
                                </a:rPr>
                                <m:t>2</m:t>
                              </m:r>
                            </m:den>
                          </m:f>
                          <m:r>
                            <a:rPr lang="en-SG" sz="2200" b="0" i="1"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6</m:t>
                              </m:r>
                            </m:num>
                            <m:den>
                              <m:r>
                                <a:rPr lang="en-SG" sz="2200" i="1">
                                  <a:solidFill>
                                    <a:srgbClr val="FFFF00"/>
                                  </a:solidFill>
                                  <a:latin typeface="Cambria Math" panose="02040503050406030204" pitchFamily="18" charset="0"/>
                                </a:rPr>
                                <m:t>29</m:t>
                              </m:r>
                            </m:den>
                          </m:f>
                          <m:r>
                            <a:rPr lang="en-SG" sz="2200" i="1">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21</m:t>
                              </m:r>
                            </m:num>
                            <m:den>
                              <m:r>
                                <a:rPr lang="en-SG" sz="2200" i="1">
                                  <a:solidFill>
                                    <a:srgbClr val="FFFF00"/>
                                  </a:solidFill>
                                  <a:latin typeface="Cambria Math" panose="02040503050406030204" pitchFamily="18" charset="0"/>
                                </a:rPr>
                                <m:t>41</m:t>
                              </m:r>
                            </m:den>
                          </m:f>
                        </m:e>
                      </m:d>
                    </m:oMath>
                  </m:oMathPara>
                </a14:m>
                <a:endParaRPr lang="en-US" sz="2200">
                  <a:solidFill>
                    <a:srgbClr val="FFFF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479687" y="2494509"/>
                <a:ext cx="4945265" cy="760721"/>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479687" y="3483813"/>
                <a:ext cx="4019883" cy="760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37</m:t>
                          </m:r>
                        </m:num>
                        <m:den>
                          <m:r>
                            <a:rPr lang="en-SG" sz="2200" i="1">
                              <a:solidFill>
                                <a:srgbClr val="FFFF00"/>
                              </a:solidFill>
                              <a:latin typeface="Cambria Math" panose="02040503050406030204" pitchFamily="18" charset="0"/>
                            </a:rPr>
                            <m:t>43</m:t>
                          </m:r>
                        </m:den>
                      </m:f>
                      <m:r>
                        <a:rPr lang="en-SG" sz="2200" b="0" i="1" smtClean="0">
                          <a:solidFill>
                            <a:srgbClr val="FFFF00"/>
                          </a:solidFill>
                          <a:latin typeface="Cambria Math" panose="02040503050406030204" pitchFamily="18" charset="0"/>
                        </a:rPr>
                        <m:t>.</m:t>
                      </m:r>
                      <m:d>
                        <m:dPr>
                          <m:ctrlPr>
                            <a:rPr lang="en-SG" sz="2200" i="1" smtClean="0">
                              <a:solidFill>
                                <a:srgbClr val="FFFF00"/>
                              </a:solidFill>
                              <a:latin typeface="Cambria Math" panose="02040503050406030204" pitchFamily="18" charset="0"/>
                            </a:rPr>
                          </m:ctrlPr>
                        </m:dPr>
                        <m:e>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17</m:t>
                              </m:r>
                            </m:num>
                            <m:den>
                              <m:r>
                                <a:rPr lang="en-SG" sz="2200" i="1">
                                  <a:solidFill>
                                    <a:srgbClr val="FFFF00"/>
                                  </a:solidFill>
                                  <a:latin typeface="Cambria Math" panose="02040503050406030204" pitchFamily="18" charset="0"/>
                                </a:rPr>
                                <m:t>29</m:t>
                              </m:r>
                            </m:den>
                          </m:f>
                          <m:r>
                            <a:rPr lang="en-SG" sz="2200" b="0" i="1"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9</m:t>
                              </m:r>
                            </m:num>
                            <m:den>
                              <m:r>
                                <a:rPr lang="en-SG" sz="2200" i="1">
                                  <a:solidFill>
                                    <a:srgbClr val="FFFF00"/>
                                  </a:solidFill>
                                  <a:latin typeface="Cambria Math" panose="02040503050406030204" pitchFamily="18" charset="0"/>
                                </a:rPr>
                                <m:t>58</m:t>
                              </m:r>
                            </m:den>
                          </m:f>
                        </m:e>
                      </m:d>
                      <m:r>
                        <a:rPr lang="en-SG" sz="2200" b="0" i="1"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21</m:t>
                          </m:r>
                        </m:num>
                        <m:den>
                          <m:r>
                            <a:rPr lang="en-SG" sz="2200" i="1">
                              <a:solidFill>
                                <a:srgbClr val="FFFF00"/>
                              </a:solidFill>
                              <a:latin typeface="Cambria Math" panose="02040503050406030204" pitchFamily="18" charset="0"/>
                            </a:rPr>
                            <m:t>41</m:t>
                          </m:r>
                        </m:den>
                      </m:f>
                      <m:r>
                        <a:rPr lang="en-SG" sz="2200" b="0" i="1" smtClean="0">
                          <a:solidFill>
                            <a:srgbClr val="FFFF00"/>
                          </a:solidFill>
                          <a:latin typeface="Cambria Math" panose="02040503050406030204" pitchFamily="18" charset="0"/>
                        </a:rPr>
                        <m:t>.</m:t>
                      </m:r>
                      <m:d>
                        <m:dPr>
                          <m:ctrlPr>
                            <a:rPr lang="en-SG" sz="2200" b="0" i="1" smtClean="0">
                              <a:solidFill>
                                <a:srgbClr val="FFFF00"/>
                              </a:solidFill>
                              <a:latin typeface="Cambria Math" panose="02040503050406030204" pitchFamily="18" charset="0"/>
                            </a:rPr>
                          </m:ctrlPr>
                        </m:dPr>
                        <m:e>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1</m:t>
                              </m:r>
                            </m:num>
                            <m:den>
                              <m:r>
                                <a:rPr lang="en-SG" sz="2200" i="1">
                                  <a:solidFill>
                                    <a:srgbClr val="FFFF00"/>
                                  </a:solidFill>
                                  <a:latin typeface="Cambria Math" panose="02040503050406030204" pitchFamily="18" charset="0"/>
                                </a:rPr>
                                <m:t>2</m:t>
                              </m:r>
                            </m:den>
                          </m:f>
                          <m:r>
                            <a:rPr lang="en-SG" sz="2200" b="0" i="1"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6</m:t>
                              </m:r>
                            </m:num>
                            <m:den>
                              <m:r>
                                <a:rPr lang="en-SG" sz="2200" i="1">
                                  <a:solidFill>
                                    <a:srgbClr val="FFFF00"/>
                                  </a:solidFill>
                                  <a:latin typeface="Cambria Math" panose="02040503050406030204" pitchFamily="18" charset="0"/>
                                </a:rPr>
                                <m:t>29</m:t>
                              </m:r>
                            </m:den>
                          </m:f>
                        </m:e>
                      </m:d>
                    </m:oMath>
                  </m:oMathPara>
                </a14:m>
                <a:endParaRPr lang="en-US" sz="2200">
                  <a:solidFill>
                    <a:srgbClr val="FFFF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479687" y="3483813"/>
                <a:ext cx="4019883" cy="760721"/>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515462" y="4485652"/>
                <a:ext cx="2235227" cy="6360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37</m:t>
                          </m:r>
                        </m:num>
                        <m:den>
                          <m:r>
                            <a:rPr lang="en-SG" sz="2200" i="1">
                              <a:solidFill>
                                <a:srgbClr val="FFFF00"/>
                              </a:solidFill>
                              <a:latin typeface="Cambria Math" panose="02040503050406030204" pitchFamily="18" charset="0"/>
                            </a:rPr>
                            <m:t>43</m:t>
                          </m:r>
                        </m:den>
                      </m:f>
                      <m:r>
                        <a:rPr lang="en-SG" sz="2200" b="0" i="1"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43</m:t>
                          </m:r>
                        </m:num>
                        <m:den>
                          <m:r>
                            <a:rPr lang="en-SG" sz="2200" b="0" i="1" smtClean="0">
                              <a:solidFill>
                                <a:srgbClr val="FFFF00"/>
                              </a:solidFill>
                              <a:latin typeface="Cambria Math" panose="02040503050406030204" pitchFamily="18" charset="0"/>
                            </a:rPr>
                            <m:t>58</m:t>
                          </m:r>
                        </m:den>
                      </m:f>
                      <m:r>
                        <a:rPr lang="en-SG" sz="2200" b="0" i="1"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21</m:t>
                          </m:r>
                        </m:num>
                        <m:den>
                          <m:r>
                            <a:rPr lang="en-SG" sz="2200" i="1">
                              <a:solidFill>
                                <a:srgbClr val="FFFF00"/>
                              </a:solidFill>
                              <a:latin typeface="Cambria Math" panose="02040503050406030204" pitchFamily="18" charset="0"/>
                            </a:rPr>
                            <m:t>41</m:t>
                          </m:r>
                        </m:den>
                      </m:f>
                      <m:r>
                        <a:rPr lang="en-SG" sz="2200" b="0" i="1"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41</m:t>
                          </m:r>
                        </m:num>
                        <m:den>
                          <m:r>
                            <a:rPr lang="en-SG" sz="2200" b="0" i="1" smtClean="0">
                              <a:solidFill>
                                <a:srgbClr val="FFFF00"/>
                              </a:solidFill>
                              <a:latin typeface="Cambria Math" panose="02040503050406030204" pitchFamily="18" charset="0"/>
                            </a:rPr>
                            <m:t>58</m:t>
                          </m:r>
                        </m:den>
                      </m:f>
                    </m:oMath>
                  </m:oMathPara>
                </a14:m>
                <a:endParaRPr lang="en-US" sz="2200">
                  <a:solidFill>
                    <a:srgbClr val="FFFF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515462" y="4485652"/>
                <a:ext cx="2235227" cy="636072"/>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561001" y="5256031"/>
                <a:ext cx="1309846" cy="6360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37</m:t>
                          </m:r>
                        </m:num>
                        <m:den>
                          <m:r>
                            <a:rPr lang="en-SG" sz="2200" b="0" i="1" smtClean="0">
                              <a:solidFill>
                                <a:srgbClr val="FFFF00"/>
                              </a:solidFill>
                              <a:latin typeface="Cambria Math" panose="02040503050406030204" pitchFamily="18" charset="0"/>
                            </a:rPr>
                            <m:t>58</m:t>
                          </m:r>
                        </m:den>
                      </m:f>
                      <m:r>
                        <a:rPr lang="en-SG" sz="2200" b="0" i="1"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i="1">
                              <a:solidFill>
                                <a:srgbClr val="FFFF00"/>
                              </a:solidFill>
                              <a:latin typeface="Cambria Math" panose="02040503050406030204" pitchFamily="18" charset="0"/>
                            </a:rPr>
                            <m:t>21</m:t>
                          </m:r>
                        </m:num>
                        <m:den>
                          <m:r>
                            <a:rPr lang="en-SG" sz="2200" b="0" i="1" smtClean="0">
                              <a:solidFill>
                                <a:srgbClr val="FFFF00"/>
                              </a:solidFill>
                              <a:latin typeface="Cambria Math" panose="02040503050406030204" pitchFamily="18" charset="0"/>
                            </a:rPr>
                            <m:t>58</m:t>
                          </m:r>
                        </m:den>
                      </m:f>
                    </m:oMath>
                  </m:oMathPara>
                </a14:m>
                <a:endParaRPr lang="en-US" sz="2200">
                  <a:solidFill>
                    <a:srgbClr val="FFFF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561001" y="5256031"/>
                <a:ext cx="1309846" cy="636072"/>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870847" y="5246373"/>
                <a:ext cx="663451" cy="6360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16</m:t>
                          </m:r>
                        </m:num>
                        <m:den>
                          <m:r>
                            <a:rPr lang="en-SG" sz="2200" b="0" i="1" smtClean="0">
                              <a:solidFill>
                                <a:srgbClr val="FFFF00"/>
                              </a:solidFill>
                              <a:latin typeface="Cambria Math" panose="02040503050406030204" pitchFamily="18" charset="0"/>
                            </a:rPr>
                            <m:t>58</m:t>
                          </m:r>
                        </m:den>
                      </m:f>
                    </m:oMath>
                  </m:oMathPara>
                </a14:m>
                <a:endParaRPr lang="en-US" sz="2200">
                  <a:solidFill>
                    <a:srgbClr val="FFFF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870847" y="5246373"/>
                <a:ext cx="663451" cy="636072"/>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697789" y="5256031"/>
                <a:ext cx="663451" cy="6360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smtClean="0">
                          <a:solidFill>
                            <a:srgbClr val="FFFF00"/>
                          </a:solidFill>
                          <a:latin typeface="Cambria Math" panose="02040503050406030204" pitchFamily="18" charset="0"/>
                        </a:rPr>
                        <m:t>=</m:t>
                      </m:r>
                      <m:f>
                        <m:fPr>
                          <m:ctrlPr>
                            <a:rPr lang="en-SG" sz="2200" i="1">
                              <a:solidFill>
                                <a:srgbClr val="FFFF00"/>
                              </a:solidFill>
                              <a:latin typeface="Cambria Math" panose="02040503050406030204" pitchFamily="18" charset="0"/>
                            </a:rPr>
                          </m:ctrlPr>
                        </m:fPr>
                        <m:num>
                          <m:r>
                            <a:rPr lang="en-SG" sz="2200" b="0" i="1" smtClean="0">
                              <a:solidFill>
                                <a:srgbClr val="FFFF00"/>
                              </a:solidFill>
                              <a:latin typeface="Cambria Math" panose="02040503050406030204" pitchFamily="18" charset="0"/>
                            </a:rPr>
                            <m:t>8</m:t>
                          </m:r>
                        </m:num>
                        <m:den>
                          <m:r>
                            <a:rPr lang="en-SG" sz="2200" b="0" i="1" smtClean="0">
                              <a:solidFill>
                                <a:srgbClr val="FFFF00"/>
                              </a:solidFill>
                              <a:latin typeface="Cambria Math" panose="02040503050406030204" pitchFamily="18" charset="0"/>
                            </a:rPr>
                            <m:t>29</m:t>
                          </m:r>
                        </m:den>
                      </m:f>
                    </m:oMath>
                  </m:oMathPara>
                </a14:m>
                <a:endParaRPr lang="en-US" sz="2200">
                  <a:solidFill>
                    <a:srgbClr val="FFFF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697789" y="5256031"/>
                <a:ext cx="663451" cy="636008"/>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26" name="TextBox 25"/>
              <p:cNvSpPr txBox="1"/>
              <p:nvPr/>
            </p:nvSpPr>
            <p:spPr>
              <a:xfrm>
                <a:off x="3987634" y="1585549"/>
                <a:ext cx="219611" cy="634789"/>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200" b="0" i="1" smtClean="0">
                              <a:solidFill>
                                <a:srgbClr val="FFFFFF"/>
                              </a:solidFill>
                              <a:latin typeface="Cambria Math" panose="02040503050406030204" pitchFamily="18" charset="0"/>
                            </a:rPr>
                          </m:ctrlPr>
                        </m:fPr>
                        <m:num>
                          <m:r>
                            <a:rPr lang="en-SG" sz="2200" b="0" i="1" smtClean="0">
                              <a:solidFill>
                                <a:srgbClr val="FFFFFF"/>
                              </a:solidFill>
                              <a:latin typeface="Cambria Math" panose="02040503050406030204" pitchFamily="18" charset="0"/>
                            </a:rPr>
                            <m:t>1</m:t>
                          </m:r>
                        </m:num>
                        <m:den>
                          <m:r>
                            <a:rPr lang="en-SG" sz="2200" b="0" i="1" smtClean="0">
                              <a:solidFill>
                                <a:srgbClr val="FFFFFF"/>
                              </a:solidFill>
                              <a:latin typeface="Cambria Math" panose="02040503050406030204" pitchFamily="18" charset="0"/>
                            </a:rPr>
                            <m:t>7</m:t>
                          </m:r>
                        </m:den>
                      </m:f>
                    </m:oMath>
                  </m:oMathPara>
                </a14:m>
                <a:endParaRPr lang="en-US" sz="2200">
                  <a:solidFill>
                    <a:srgbClr val="FFFFFF"/>
                  </a:solidFill>
                </a:endParaRPr>
              </a:p>
            </p:txBody>
          </p:sp>
        </mc:Choice>
        <mc:Fallback xmlns="">
          <p:sp useBgFill="1">
            <p:nvSpPr>
              <p:cNvPr id="26" name="TextBox 25"/>
              <p:cNvSpPr txBox="1">
                <a:spLocks noRot="1" noChangeAspect="1" noMove="1" noResize="1" noEditPoints="1" noAdjustHandles="1" noChangeArrowheads="1" noChangeShapeType="1" noTextEdit="1"/>
              </p:cNvSpPr>
              <p:nvPr/>
            </p:nvSpPr>
            <p:spPr>
              <a:xfrm>
                <a:off x="3987634" y="1585549"/>
                <a:ext cx="219611" cy="634789"/>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27" name="TextBox 26"/>
              <p:cNvSpPr txBox="1"/>
              <p:nvPr/>
            </p:nvSpPr>
            <p:spPr>
              <a:xfrm>
                <a:off x="1802082" y="1559560"/>
                <a:ext cx="219611" cy="634789"/>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200" b="0" i="1" smtClean="0">
                              <a:solidFill>
                                <a:srgbClr val="FFFFFF"/>
                              </a:solidFill>
                              <a:latin typeface="Cambria Math" panose="02040503050406030204" pitchFamily="18" charset="0"/>
                            </a:rPr>
                          </m:ctrlPr>
                        </m:fPr>
                        <m:num>
                          <m:r>
                            <a:rPr lang="en-SG" sz="2200" b="0" i="1" smtClean="0">
                              <a:solidFill>
                                <a:srgbClr val="FFFFFF"/>
                              </a:solidFill>
                              <a:latin typeface="Cambria Math" panose="02040503050406030204" pitchFamily="18" charset="0"/>
                            </a:rPr>
                            <m:t>1</m:t>
                          </m:r>
                        </m:num>
                        <m:den>
                          <m:r>
                            <a:rPr lang="en-SG" sz="2200" b="0" i="1" smtClean="0">
                              <a:solidFill>
                                <a:srgbClr val="FFFFFF"/>
                              </a:solidFill>
                              <a:latin typeface="Cambria Math" panose="02040503050406030204" pitchFamily="18" charset="0"/>
                            </a:rPr>
                            <m:t>7</m:t>
                          </m:r>
                        </m:den>
                      </m:f>
                    </m:oMath>
                  </m:oMathPara>
                </a14:m>
                <a:endParaRPr lang="en-US" sz="2200">
                  <a:solidFill>
                    <a:srgbClr val="FFFFFF"/>
                  </a:solidFill>
                </a:endParaRPr>
              </a:p>
            </p:txBody>
          </p:sp>
        </mc:Choice>
        <mc:Fallback xmlns="">
          <p:sp useBgFill="1">
            <p:nvSpPr>
              <p:cNvPr id="27" name="TextBox 26"/>
              <p:cNvSpPr txBox="1">
                <a:spLocks noRot="1" noChangeAspect="1" noMove="1" noResize="1" noEditPoints="1" noAdjustHandles="1" noChangeArrowheads="1" noChangeShapeType="1" noTextEdit="1"/>
              </p:cNvSpPr>
              <p:nvPr/>
            </p:nvSpPr>
            <p:spPr>
              <a:xfrm>
                <a:off x="1802082" y="1559560"/>
                <a:ext cx="219611" cy="634789"/>
              </a:xfrm>
              <a:prstGeom prst="rect">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28" name="TextBox 27"/>
              <p:cNvSpPr txBox="1"/>
              <p:nvPr/>
            </p:nvSpPr>
            <p:spPr>
              <a:xfrm>
                <a:off x="2736167" y="1568027"/>
                <a:ext cx="219611" cy="634789"/>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200" b="0" i="1" smtClean="0">
                              <a:solidFill>
                                <a:srgbClr val="FFFFFF"/>
                              </a:solidFill>
                              <a:latin typeface="Cambria Math" panose="02040503050406030204" pitchFamily="18" charset="0"/>
                            </a:rPr>
                          </m:ctrlPr>
                        </m:fPr>
                        <m:num>
                          <m:r>
                            <a:rPr lang="en-SG" sz="2200" b="0" i="1" smtClean="0">
                              <a:solidFill>
                                <a:srgbClr val="FFFFFF"/>
                              </a:solidFill>
                              <a:latin typeface="Cambria Math" panose="02040503050406030204" pitchFamily="18" charset="0"/>
                            </a:rPr>
                            <m:t>1</m:t>
                          </m:r>
                        </m:num>
                        <m:den>
                          <m:r>
                            <a:rPr lang="en-SG" sz="2200" b="0" i="1" smtClean="0">
                              <a:solidFill>
                                <a:srgbClr val="FFFFFF"/>
                              </a:solidFill>
                              <a:latin typeface="Cambria Math" panose="02040503050406030204" pitchFamily="18" charset="0"/>
                            </a:rPr>
                            <m:t>7</m:t>
                          </m:r>
                        </m:den>
                      </m:f>
                    </m:oMath>
                  </m:oMathPara>
                </a14:m>
                <a:endParaRPr lang="en-US" sz="2200">
                  <a:solidFill>
                    <a:srgbClr val="FFFFFF"/>
                  </a:solidFill>
                </a:endParaRPr>
              </a:p>
            </p:txBody>
          </p:sp>
        </mc:Choice>
        <mc:Fallback xmlns="">
          <p:sp useBgFill="1">
            <p:nvSpPr>
              <p:cNvPr id="28" name="TextBox 27"/>
              <p:cNvSpPr txBox="1">
                <a:spLocks noRot="1" noChangeAspect="1" noMove="1" noResize="1" noEditPoints="1" noAdjustHandles="1" noChangeArrowheads="1" noChangeShapeType="1" noTextEdit="1"/>
              </p:cNvSpPr>
              <p:nvPr/>
            </p:nvSpPr>
            <p:spPr>
              <a:xfrm>
                <a:off x="2736167" y="1568027"/>
                <a:ext cx="219611" cy="634789"/>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29" name="TextBox 28"/>
              <p:cNvSpPr txBox="1"/>
              <p:nvPr/>
            </p:nvSpPr>
            <p:spPr>
              <a:xfrm>
                <a:off x="7289661" y="4437854"/>
                <a:ext cx="375103" cy="338554"/>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i="1" smtClean="0">
                          <a:solidFill>
                            <a:srgbClr val="FFFFFF"/>
                          </a:solidFill>
                          <a:latin typeface="Cambria Math" panose="02040503050406030204" pitchFamily="18" charset="0"/>
                        </a:rPr>
                        <m:t>43</m:t>
                      </m:r>
                    </m:oMath>
                  </m:oMathPara>
                </a14:m>
                <a:endParaRPr lang="en-US" sz="2200">
                  <a:solidFill>
                    <a:srgbClr val="FFFFFF"/>
                  </a:solidFill>
                </a:endParaRPr>
              </a:p>
            </p:txBody>
          </p:sp>
        </mc:Choice>
        <mc:Fallback xmlns="">
          <p:sp useBgFill="1">
            <p:nvSpPr>
              <p:cNvPr id="29" name="TextBox 28"/>
              <p:cNvSpPr txBox="1">
                <a:spLocks noRot="1" noChangeAspect="1" noMove="1" noResize="1" noEditPoints="1" noAdjustHandles="1" noChangeArrowheads="1" noChangeShapeType="1" noTextEdit="1"/>
              </p:cNvSpPr>
              <p:nvPr/>
            </p:nvSpPr>
            <p:spPr>
              <a:xfrm>
                <a:off x="7289661" y="4437854"/>
                <a:ext cx="375103" cy="338554"/>
              </a:xfrm>
              <a:prstGeom prst="rect">
                <a:avLst/>
              </a:prstGeom>
              <a:blipFill rotWithShape="0">
                <a:blip r:embed="rId28"/>
                <a:stretch>
                  <a:fillRect l="-18033" r="-16393" b="-5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30" name="TextBox 29"/>
              <p:cNvSpPr txBox="1"/>
              <p:nvPr/>
            </p:nvSpPr>
            <p:spPr>
              <a:xfrm>
                <a:off x="6787578" y="4868630"/>
                <a:ext cx="375103" cy="338554"/>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i="1" smtClean="0">
                          <a:solidFill>
                            <a:srgbClr val="FFFFFF"/>
                          </a:solidFill>
                          <a:latin typeface="Cambria Math" panose="02040503050406030204" pitchFamily="18" charset="0"/>
                        </a:rPr>
                        <m:t>43</m:t>
                      </m:r>
                    </m:oMath>
                  </m:oMathPara>
                </a14:m>
                <a:endParaRPr lang="en-US" sz="2200">
                  <a:solidFill>
                    <a:srgbClr val="FFFFFF"/>
                  </a:solidFill>
                </a:endParaRPr>
              </a:p>
            </p:txBody>
          </p:sp>
        </mc:Choice>
        <mc:Fallback xmlns="">
          <p:sp useBgFill="1">
            <p:nvSpPr>
              <p:cNvPr id="30" name="TextBox 29"/>
              <p:cNvSpPr txBox="1">
                <a:spLocks noRot="1" noChangeAspect="1" noMove="1" noResize="1" noEditPoints="1" noAdjustHandles="1" noChangeArrowheads="1" noChangeShapeType="1" noTextEdit="1"/>
              </p:cNvSpPr>
              <p:nvPr/>
            </p:nvSpPr>
            <p:spPr>
              <a:xfrm>
                <a:off x="6787578" y="4868630"/>
                <a:ext cx="375103" cy="338554"/>
              </a:xfrm>
              <a:prstGeom prst="rect">
                <a:avLst/>
              </a:prstGeom>
              <a:blipFill rotWithShape="0">
                <a:blip r:embed="rId29"/>
                <a:stretch>
                  <a:fillRect l="-17742" r="-14516" b="-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31" name="TextBox 30"/>
              <p:cNvSpPr txBox="1"/>
              <p:nvPr/>
            </p:nvSpPr>
            <p:spPr>
              <a:xfrm>
                <a:off x="8368405" y="4456651"/>
                <a:ext cx="375103" cy="338554"/>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i="1" smtClean="0">
                          <a:solidFill>
                            <a:srgbClr val="FFFFFF"/>
                          </a:solidFill>
                          <a:latin typeface="Cambria Math" panose="02040503050406030204" pitchFamily="18" charset="0"/>
                        </a:rPr>
                        <m:t>41</m:t>
                      </m:r>
                    </m:oMath>
                  </m:oMathPara>
                </a14:m>
                <a:endParaRPr lang="en-US" sz="2200">
                  <a:solidFill>
                    <a:srgbClr val="FFFFFF"/>
                  </a:solidFill>
                </a:endParaRPr>
              </a:p>
            </p:txBody>
          </p:sp>
        </mc:Choice>
        <mc:Fallback xmlns="">
          <p:sp useBgFill="1">
            <p:nvSpPr>
              <p:cNvPr id="31" name="TextBox 30"/>
              <p:cNvSpPr txBox="1">
                <a:spLocks noRot="1" noChangeAspect="1" noMove="1" noResize="1" noEditPoints="1" noAdjustHandles="1" noChangeArrowheads="1" noChangeShapeType="1" noTextEdit="1"/>
              </p:cNvSpPr>
              <p:nvPr/>
            </p:nvSpPr>
            <p:spPr>
              <a:xfrm>
                <a:off x="8368405" y="4456651"/>
                <a:ext cx="375103" cy="338554"/>
              </a:xfrm>
              <a:prstGeom prst="rect">
                <a:avLst/>
              </a:prstGeom>
              <a:blipFill rotWithShape="0">
                <a:blip r:embed="rId30"/>
                <a:stretch>
                  <a:fillRect l="-18033" r="-16393" b="-5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33" name="TextBox 32"/>
              <p:cNvSpPr txBox="1"/>
              <p:nvPr/>
            </p:nvSpPr>
            <p:spPr>
              <a:xfrm>
                <a:off x="7904163" y="4862632"/>
                <a:ext cx="375103" cy="338554"/>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200" i="1" smtClean="0">
                          <a:solidFill>
                            <a:srgbClr val="FFFFFF"/>
                          </a:solidFill>
                          <a:latin typeface="Cambria Math" panose="02040503050406030204" pitchFamily="18" charset="0"/>
                        </a:rPr>
                        <m:t>41</m:t>
                      </m:r>
                    </m:oMath>
                  </m:oMathPara>
                </a14:m>
                <a:endParaRPr lang="en-US" sz="2200">
                  <a:solidFill>
                    <a:srgbClr val="FFFFFF"/>
                  </a:solidFill>
                </a:endParaRPr>
              </a:p>
            </p:txBody>
          </p:sp>
        </mc:Choice>
        <mc:Fallback xmlns="">
          <p:sp useBgFill="1">
            <p:nvSpPr>
              <p:cNvPr id="33" name="TextBox 32"/>
              <p:cNvSpPr txBox="1">
                <a:spLocks noRot="1" noChangeAspect="1" noMove="1" noResize="1" noEditPoints="1" noAdjustHandles="1" noChangeArrowheads="1" noChangeShapeType="1" noTextEdit="1"/>
              </p:cNvSpPr>
              <p:nvPr/>
            </p:nvSpPr>
            <p:spPr>
              <a:xfrm>
                <a:off x="7904163" y="4862632"/>
                <a:ext cx="375103" cy="338554"/>
              </a:xfrm>
              <a:prstGeom prst="rect">
                <a:avLst/>
              </a:prstGeom>
              <a:blipFill rotWithShape="0">
                <a:blip r:embed="rId31"/>
                <a:stretch>
                  <a:fillRect l="-18033" r="-16393" b="-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useBgFill="1">
            <p:nvSpPr>
              <p:cNvPr id="32" name="TextBox 31"/>
              <p:cNvSpPr txBox="1"/>
              <p:nvPr/>
            </p:nvSpPr>
            <p:spPr>
              <a:xfrm>
                <a:off x="1543282" y="2428942"/>
                <a:ext cx="219611" cy="634789"/>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200" b="0" i="1" smtClean="0">
                              <a:solidFill>
                                <a:srgbClr val="FFFFFF"/>
                              </a:solidFill>
                              <a:latin typeface="Cambria Math" panose="02040503050406030204" pitchFamily="18" charset="0"/>
                            </a:rPr>
                          </m:ctrlPr>
                        </m:fPr>
                        <m:num>
                          <m:r>
                            <a:rPr lang="en-SG" sz="2200" b="0" i="1" smtClean="0">
                              <a:solidFill>
                                <a:srgbClr val="FFFFFF"/>
                              </a:solidFill>
                              <a:latin typeface="Cambria Math" panose="02040503050406030204" pitchFamily="18" charset="0"/>
                            </a:rPr>
                            <m:t>1</m:t>
                          </m:r>
                        </m:num>
                        <m:den>
                          <m:r>
                            <a:rPr lang="en-SG" sz="2200" b="0" i="1" smtClean="0">
                              <a:solidFill>
                                <a:srgbClr val="FFFFFF"/>
                              </a:solidFill>
                              <a:latin typeface="Cambria Math" panose="02040503050406030204" pitchFamily="18" charset="0"/>
                            </a:rPr>
                            <m:t>7</m:t>
                          </m:r>
                        </m:den>
                      </m:f>
                    </m:oMath>
                  </m:oMathPara>
                </a14:m>
                <a:endParaRPr lang="en-US" sz="2200">
                  <a:solidFill>
                    <a:srgbClr val="FFFFFF"/>
                  </a:solidFill>
                </a:endParaRPr>
              </a:p>
            </p:txBody>
          </p:sp>
        </mc:Choice>
        <mc:Fallback xmlns="">
          <p:sp useBgFill="1">
            <p:nvSpPr>
              <p:cNvPr id="32" name="TextBox 31"/>
              <p:cNvSpPr txBox="1">
                <a:spLocks noRot="1" noChangeAspect="1" noMove="1" noResize="1" noEditPoints="1" noAdjustHandles="1" noChangeArrowheads="1" noChangeShapeType="1" noTextEdit="1"/>
              </p:cNvSpPr>
              <p:nvPr/>
            </p:nvSpPr>
            <p:spPr>
              <a:xfrm>
                <a:off x="1543282" y="2428942"/>
                <a:ext cx="219611" cy="634789"/>
              </a:xfrm>
              <a:prstGeom prst="rect">
                <a:avLst/>
              </a:prstGeom>
              <a:blipFill rotWithShape="0">
                <a:blip r:embed="rId3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4664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22" presetClass="entr" presetSubtype="4"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P spid="15" grpId="0" animBg="1"/>
      <p:bldP spid="16" grpId="0" animBg="1"/>
      <p:bldP spid="17" grpId="0" animBg="1"/>
      <p:bldP spid="18" grpId="0" animBg="1"/>
      <p:bldP spid="19" grpId="0"/>
      <p:bldP spid="20" grpId="0"/>
      <p:bldP spid="21" grpId="0"/>
      <p:bldP spid="22" grpId="0"/>
      <p:bldP spid="23" grpId="0"/>
      <p:bldP spid="24" grpId="0"/>
      <p:bldP spid="25" grpId="0"/>
      <p:bldP spid="26" grpId="0" animBg="1"/>
      <p:bldP spid="27" grpId="0" animBg="1"/>
      <p:bldP spid="28" grpId="0" animBg="1"/>
      <p:bldP spid="29" grpId="0" animBg="1"/>
      <p:bldP spid="30" grpId="0" animBg="1"/>
      <p:bldP spid="31" grpId="0" animBg="1"/>
      <p:bldP spid="33"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71544" y="570820"/>
            <a:ext cx="2781532" cy="62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lnSpc>
                <a:spcPct val="150000"/>
              </a:lnSpc>
            </a:pPr>
            <a:r>
              <a:rPr lang="en-SG" altLang="en-US" sz="2600" b="1" err="1" smtClean="0">
                <a:solidFill>
                  <a:srgbClr val="FFFF00"/>
                </a:solidFill>
                <a:latin typeface="Arial" pitchFamily="34" charset="0"/>
                <a:cs typeface="Arial" pitchFamily="34" charset="0"/>
              </a:rPr>
              <a:t>Bài</a:t>
            </a:r>
            <a:r>
              <a:rPr lang="en-SG" altLang="en-US" sz="2600" b="1" smtClean="0">
                <a:solidFill>
                  <a:srgbClr val="FFFF00"/>
                </a:solidFill>
                <a:latin typeface="Arial" pitchFamily="34" charset="0"/>
                <a:cs typeface="Arial" pitchFamily="34" charset="0"/>
              </a:rPr>
              <a:t> </a:t>
            </a:r>
            <a:r>
              <a:rPr lang="en-SG" altLang="en-US" sz="2600" b="1">
                <a:solidFill>
                  <a:srgbClr val="FFFF00"/>
                </a:solidFill>
                <a:latin typeface="Arial" pitchFamily="34" charset="0"/>
                <a:cs typeface="Arial" pitchFamily="34" charset="0"/>
              </a:rPr>
              <a:t>2</a:t>
            </a:r>
            <a:r>
              <a:rPr lang="en-SG" altLang="en-US" sz="2600" b="1" smtClean="0">
                <a:solidFill>
                  <a:srgbClr val="FFFF00"/>
                </a:solidFill>
                <a:latin typeface="Arial" pitchFamily="34" charset="0"/>
                <a:cs typeface="Arial" pitchFamily="34" charset="0"/>
              </a:rPr>
              <a:t>. Tìm </a:t>
            </a:r>
            <a:r>
              <a:rPr lang="en-SG" altLang="en-US" sz="2600" b="1" i="1" smtClean="0">
                <a:solidFill>
                  <a:srgbClr val="FFFF00"/>
                </a:solidFill>
                <a:latin typeface="Times New Roman" panose="02020603050405020304" pitchFamily="18" charset="0"/>
                <a:cs typeface="Times New Roman" panose="02020603050405020304" pitchFamily="18" charset="0"/>
              </a:rPr>
              <a:t>x, </a:t>
            </a:r>
            <a:r>
              <a:rPr lang="en-SG" altLang="en-US" sz="2600" b="1" smtClean="0">
                <a:solidFill>
                  <a:srgbClr val="FFFF00"/>
                </a:solidFill>
                <a:latin typeface="Arial" panose="020B0604020202020204" pitchFamily="34" charset="0"/>
                <a:cs typeface="Arial" panose="020B0604020202020204" pitchFamily="34" charset="0"/>
              </a:rPr>
              <a:t>biết</a:t>
            </a:r>
            <a:endParaRPr lang="vi-VN" altLang="en-US" sz="2600" b="1">
              <a:solidFill>
                <a:srgbClr val="FFFF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Google Shape;237;p20"/>
              <p:cNvSpPr txBox="1">
                <a:spLocks noGrp="1"/>
              </p:cNvSpPr>
              <p:nvPr>
                <p:ph type="title"/>
              </p:nvPr>
            </p:nvSpPr>
            <p:spPr>
              <a:xfrm>
                <a:off x="1304765" y="1618983"/>
                <a:ext cx="2659256" cy="510525"/>
              </a:xfrm>
              <a:prstGeom prst="rect">
                <a:avLst/>
              </a:prstGeom>
            </p:spPr>
            <p:txBody>
              <a:bodyPr spcFirstLastPara="1" wrap="square" lIns="68569" tIns="68569" rIns="68569" bIns="68569" anchor="b" anchorCtr="0">
                <a:noAutofit/>
              </a:bodyPr>
              <a:lstStyle/>
              <a:p>
                <a:pPr/>
                <a14:m>
                  <m:oMathPara xmlns:m="http://schemas.openxmlformats.org/officeDocument/2006/math">
                    <m:oMathParaPr>
                      <m:jc m:val="left"/>
                    </m:oMathParaPr>
                    <m:oMath xmlns:m="http://schemas.openxmlformats.org/officeDocument/2006/math">
                      <m:r>
                        <m:rPr>
                          <m:sty m:val="p"/>
                        </m:rPr>
                        <a:rPr lang="vi-VN" sz="2000" i="0" smtClean="0">
                          <a:solidFill>
                            <a:srgbClr val="FFFFFF"/>
                          </a:solidFill>
                          <a:latin typeface="Cambria Math" panose="02040503050406030204" pitchFamily="18" charset="0"/>
                          <a:ea typeface="Cambria Math" panose="02040503050406030204" pitchFamily="18" charset="0"/>
                        </a:rPr>
                        <m:t>a</m:t>
                      </m:r>
                      <m:r>
                        <a:rPr lang="en-SG" sz="2000" b="1" i="1" smtClean="0">
                          <a:solidFill>
                            <a:srgbClr val="FFFFFF"/>
                          </a:solidFill>
                          <a:latin typeface="Cambria Math" panose="02040503050406030204" pitchFamily="18" charset="0"/>
                          <a:ea typeface="Cambria Math" panose="02040503050406030204" pitchFamily="18" charset="0"/>
                        </a:rPr>
                        <m:t>.</m:t>
                      </m:r>
                      <m:r>
                        <a:rPr lang="vi-VN" sz="2000" b="1" i="1" smtClean="0">
                          <a:solidFill>
                            <a:srgbClr val="FFFFFF"/>
                          </a:solidFill>
                          <a:latin typeface="Cambria Math" panose="02040503050406030204" pitchFamily="18" charset="0"/>
                          <a:ea typeface="Cambria Math" panose="02040503050406030204" pitchFamily="18" charset="0"/>
                        </a:rPr>
                        <m:t> </m:t>
                      </m:r>
                      <m:r>
                        <a:rPr lang="en-SG" sz="2000" b="0" i="1" smtClean="0">
                          <a:solidFill>
                            <a:srgbClr val="FFFFFF"/>
                          </a:solidFill>
                          <a:latin typeface="Cambria Math" panose="02040503050406030204" pitchFamily="18" charset="0"/>
                          <a:ea typeface="Cambria Math" panose="02040503050406030204" pitchFamily="18" charset="0"/>
                        </a:rPr>
                        <m:t> </m:t>
                      </m:r>
                      <m:r>
                        <a:rPr lang="vi-VN" sz="2000" i="1">
                          <a:solidFill>
                            <a:srgbClr val="FFFFFF"/>
                          </a:solidFill>
                          <a:latin typeface="Cambria Math" panose="02040503050406030204" pitchFamily="18" charset="0"/>
                          <a:ea typeface="Cambria Math" panose="02040503050406030204" pitchFamily="18" charset="0"/>
                        </a:rPr>
                        <m:t>2</m:t>
                      </m:r>
                      <m:r>
                        <a:rPr lang="vi-VN" sz="2000" i="1">
                          <a:solidFill>
                            <a:srgbClr val="FFFFFF"/>
                          </a:solidFill>
                          <a:latin typeface="Cambria Math" panose="02040503050406030204" pitchFamily="18" charset="0"/>
                          <a:ea typeface="Cambria Math" panose="02040503050406030204" pitchFamily="18" charset="0"/>
                        </a:rPr>
                        <m:t>𝑥</m:t>
                      </m:r>
                      <m:r>
                        <a:rPr lang="vi-VN" sz="2000" i="1">
                          <a:solidFill>
                            <a:srgbClr val="FFFFFF"/>
                          </a:solidFill>
                          <a:latin typeface="Cambria Math" panose="02040503050406030204" pitchFamily="18" charset="0"/>
                          <a:ea typeface="Cambria Math" panose="02040503050406030204" pitchFamily="18" charset="0"/>
                        </a:rPr>
                        <m:t>−</m:t>
                      </m:r>
                      <m:f>
                        <m:fPr>
                          <m:ctrlPr>
                            <a:rPr lang="ar-AE" sz="2000" i="1">
                              <a:solidFill>
                                <a:srgbClr val="FFFFFF"/>
                              </a:solidFill>
                              <a:latin typeface="Cambria Math" panose="02040503050406030204" pitchFamily="18" charset="0"/>
                              <a:ea typeface="Cambria Math" panose="02040503050406030204" pitchFamily="18" charset="0"/>
                            </a:rPr>
                          </m:ctrlPr>
                        </m:fPr>
                        <m:num>
                          <m:r>
                            <a:rPr lang="ar-AE" sz="2000" i="1">
                              <a:solidFill>
                                <a:srgbClr val="FFFFFF"/>
                              </a:solidFill>
                              <a:latin typeface="Cambria Math" panose="02040503050406030204" pitchFamily="18" charset="0"/>
                              <a:ea typeface="Cambria Math" panose="02040503050406030204" pitchFamily="18" charset="0"/>
                            </a:rPr>
                            <m:t>−</m:t>
                          </m:r>
                          <m:r>
                            <a:rPr lang="ar-AE" sz="2000" i="1">
                              <a:solidFill>
                                <a:srgbClr val="FFFFFF"/>
                              </a:solidFill>
                              <a:latin typeface="Cambria Math" panose="02040503050406030204" pitchFamily="18" charset="0"/>
                              <a:ea typeface="Cambria Math" panose="02040503050406030204" pitchFamily="18" charset="0"/>
                            </a:rPr>
                            <m:t>2</m:t>
                          </m:r>
                        </m:num>
                        <m:den>
                          <m:r>
                            <a:rPr lang="ar-AE" sz="2000" i="1">
                              <a:solidFill>
                                <a:srgbClr val="FFFFFF"/>
                              </a:solidFill>
                              <a:latin typeface="Cambria Math" panose="02040503050406030204" pitchFamily="18" charset="0"/>
                              <a:ea typeface="Cambria Math" panose="02040503050406030204" pitchFamily="18" charset="0"/>
                            </a:rPr>
                            <m:t>5</m:t>
                          </m:r>
                        </m:den>
                      </m:f>
                      <m:r>
                        <a:rPr lang="ar-AE" sz="2000" i="1">
                          <a:solidFill>
                            <a:srgbClr val="FFFFFF"/>
                          </a:solidFill>
                          <a:latin typeface="Cambria Math" panose="02040503050406030204" pitchFamily="18" charset="0"/>
                          <a:ea typeface="Cambria Math" panose="02040503050406030204" pitchFamily="18" charset="0"/>
                        </a:rPr>
                        <m:t>=</m:t>
                      </m:r>
                      <m:r>
                        <a:rPr lang="ar-AE" sz="2000" i="1">
                          <a:solidFill>
                            <a:srgbClr val="FFFFFF"/>
                          </a:solidFill>
                          <a:latin typeface="Cambria Math" panose="02040503050406030204" pitchFamily="18" charset="0"/>
                          <a:ea typeface="Cambria Math" panose="02040503050406030204" pitchFamily="18" charset="0"/>
                        </a:rPr>
                        <m:t>0</m:t>
                      </m:r>
                    </m:oMath>
                  </m:oMathPara>
                </a14:m>
                <a:r>
                  <a:rPr lang="ar-AE" sz="2000" i="1" dirty="0">
                    <a:solidFill>
                      <a:srgbClr val="FFFFFF"/>
                    </a:solidFill>
                    <a:latin typeface="Cambria Math" panose="02040503050406030204" pitchFamily="18" charset="0"/>
                    <a:ea typeface="Cambria Math" panose="02040503050406030204" pitchFamily="18" charset="0"/>
                  </a:rPr>
                  <a:t/>
                </a:r>
                <a:br>
                  <a:rPr lang="ar-AE" sz="2000" i="1" dirty="0">
                    <a:solidFill>
                      <a:srgbClr val="FFFFFF"/>
                    </a:solidFill>
                    <a:latin typeface="Cambria Math" panose="02040503050406030204" pitchFamily="18" charset="0"/>
                    <a:ea typeface="Cambria Math" panose="02040503050406030204" pitchFamily="18" charset="0"/>
                  </a:rPr>
                </a:br>
                <a:endParaRPr lang="ar-AE" sz="2000" i="1" dirty="0">
                  <a:solidFill>
                    <a:srgbClr val="FFFFFF"/>
                  </a:solidFill>
                  <a:latin typeface="Cambria Math" panose="02040503050406030204" pitchFamily="18" charset="0"/>
                  <a:ea typeface="Cambria Math" panose="02040503050406030204" pitchFamily="18" charset="0"/>
                </a:endParaRPr>
              </a:p>
            </p:txBody>
          </p:sp>
        </mc:Choice>
        <mc:Fallback xmlns="">
          <p:sp>
            <p:nvSpPr>
              <p:cNvPr id="6" name="Google Shape;237;p20"/>
              <p:cNvSpPr txBox="1">
                <a:spLocks noGrp="1" noRot="1" noChangeAspect="1" noMove="1" noResize="1" noEditPoints="1" noAdjustHandles="1" noChangeArrowheads="1" noChangeShapeType="1" noTextEdit="1"/>
              </p:cNvSpPr>
              <p:nvPr>
                <p:ph type="title"/>
              </p:nvPr>
            </p:nvSpPr>
            <p:spPr>
              <a:xfrm>
                <a:off x="1304765" y="1618983"/>
                <a:ext cx="2659256" cy="510525"/>
              </a:xfrm>
              <a:prstGeom prst="rect">
                <a:avLst/>
              </a:prstGeom>
              <a:blipFill rotWithShape="0">
                <a:blip r:embed="rId2"/>
                <a:stretch>
                  <a:fillRect t="-16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239;p20"/>
              <p:cNvSpPr txBox="1">
                <a:spLocks/>
              </p:cNvSpPr>
              <p:nvPr/>
            </p:nvSpPr>
            <p:spPr>
              <a:xfrm>
                <a:off x="1743239" y="2118102"/>
                <a:ext cx="2259421" cy="757530"/>
              </a:xfrm>
              <a:prstGeom prst="rect">
                <a:avLst/>
              </a:prstGeom>
            </p:spPr>
            <p:txBody>
              <a:bodyPr spcFirstLastPara="1" wrap="square" lIns="68569" tIns="68569" rIns="68569" bIns="68569" anchor="t" anchorCtr="0">
                <a:no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left"/>
                    </m:oMathParaPr>
                    <m:oMath xmlns:m="http://schemas.openxmlformats.org/officeDocument/2006/math">
                      <m:r>
                        <a:rPr lang="ar-AE" sz="2000" i="1" smtClean="0">
                          <a:solidFill>
                            <a:srgbClr val="FFFFFF"/>
                          </a:solidFill>
                          <a:latin typeface="Cambria Math" panose="02040503050406030204" pitchFamily="18" charset="0"/>
                          <a:ea typeface="Cambria Math" panose="02040503050406030204" pitchFamily="18" charset="0"/>
                        </a:rPr>
                        <m:t>2</m:t>
                      </m:r>
                      <m:r>
                        <a:rPr lang="ar-AE" sz="2000" i="1" smtClean="0">
                          <a:solidFill>
                            <a:srgbClr val="FFFFFF"/>
                          </a:solidFill>
                          <a:latin typeface="Cambria Math" panose="02040503050406030204" pitchFamily="18" charset="0"/>
                          <a:ea typeface="Cambria Math" panose="02040503050406030204" pitchFamily="18" charset="0"/>
                        </a:rPr>
                        <m:t>𝑥</m:t>
                      </m:r>
                      <m:r>
                        <a:rPr lang="ar-AE" sz="2000" i="1" smtClean="0">
                          <a:solidFill>
                            <a:srgbClr val="FFFFFF"/>
                          </a:solidFill>
                          <a:latin typeface="Cambria Math" panose="02040503050406030204" pitchFamily="18" charset="0"/>
                          <a:ea typeface="Cambria Math" panose="02040503050406030204" pitchFamily="18" charset="0"/>
                        </a:rPr>
                        <m:t>+ </m:t>
                      </m:r>
                      <m:f>
                        <m:fPr>
                          <m:ctrlPr>
                            <a:rPr lang="ar-AE" sz="2000" i="1">
                              <a:solidFill>
                                <a:srgbClr val="FFFFFF"/>
                              </a:solidFill>
                              <a:latin typeface="Cambria Math" panose="02040503050406030204" pitchFamily="18" charset="0"/>
                              <a:ea typeface="Cambria Math" panose="02040503050406030204" pitchFamily="18" charset="0"/>
                            </a:rPr>
                          </m:ctrlPr>
                        </m:fPr>
                        <m:num>
                          <m:r>
                            <a:rPr lang="ar-AE" sz="2000" i="1">
                              <a:solidFill>
                                <a:srgbClr val="FFFFFF"/>
                              </a:solidFill>
                              <a:latin typeface="Cambria Math" panose="02040503050406030204" pitchFamily="18" charset="0"/>
                              <a:ea typeface="Cambria Math" panose="02040503050406030204" pitchFamily="18" charset="0"/>
                            </a:rPr>
                            <m:t>2</m:t>
                          </m:r>
                        </m:num>
                        <m:den>
                          <m:r>
                            <a:rPr lang="ar-AE" sz="2000" i="1">
                              <a:solidFill>
                                <a:srgbClr val="FFFFFF"/>
                              </a:solidFill>
                              <a:latin typeface="Cambria Math" panose="02040503050406030204" pitchFamily="18" charset="0"/>
                              <a:ea typeface="Cambria Math" panose="02040503050406030204" pitchFamily="18" charset="0"/>
                            </a:rPr>
                            <m:t>5</m:t>
                          </m:r>
                        </m:den>
                      </m:f>
                      <m:r>
                        <a:rPr lang="ar-AE" sz="2000" i="1">
                          <a:solidFill>
                            <a:srgbClr val="FFFFFF"/>
                          </a:solidFill>
                          <a:latin typeface="Cambria Math" panose="02040503050406030204" pitchFamily="18" charset="0"/>
                          <a:ea typeface="Cambria Math" panose="02040503050406030204" pitchFamily="18" charset="0"/>
                        </a:rPr>
                        <m:t>=</m:t>
                      </m:r>
                      <m:r>
                        <a:rPr lang="ar-AE" sz="2000" i="1">
                          <a:solidFill>
                            <a:srgbClr val="FFFFFF"/>
                          </a:solidFill>
                          <a:latin typeface="Cambria Math" panose="02040503050406030204" pitchFamily="18" charset="0"/>
                          <a:ea typeface="Cambria Math" panose="02040503050406030204" pitchFamily="18" charset="0"/>
                        </a:rPr>
                        <m:t>0</m:t>
                      </m:r>
                    </m:oMath>
                  </m:oMathPara>
                </a14:m>
                <a:r>
                  <a:rPr lang="ar-AE" sz="2000" i="1">
                    <a:solidFill>
                      <a:srgbClr val="FFFFFF"/>
                    </a:solidFill>
                    <a:latin typeface="Cambria Math" panose="02040503050406030204" pitchFamily="18" charset="0"/>
                    <a:ea typeface="Cambria Math" panose="02040503050406030204" pitchFamily="18" charset="0"/>
                  </a:rPr>
                  <a:t/>
                </a:r>
                <a:br>
                  <a:rPr lang="ar-AE" sz="2000" i="1">
                    <a:solidFill>
                      <a:srgbClr val="FFFFFF"/>
                    </a:solidFill>
                    <a:latin typeface="Cambria Math" panose="02040503050406030204" pitchFamily="18" charset="0"/>
                    <a:ea typeface="Cambria Math" panose="02040503050406030204" pitchFamily="18" charset="0"/>
                  </a:rPr>
                </a:br>
                <a:endParaRPr lang="ar-AE" sz="2000" dirty="0">
                  <a:solidFill>
                    <a:srgbClr val="FFFFFF"/>
                  </a:solidFill>
                  <a:latin typeface="Cambria Math" panose="02040503050406030204" pitchFamily="18" charset="0"/>
                  <a:ea typeface="Cambria Math" panose="02040503050406030204" pitchFamily="18" charset="0"/>
                </a:endParaRPr>
              </a:p>
            </p:txBody>
          </p:sp>
        </mc:Choice>
        <mc:Fallback xmlns="">
          <p:sp>
            <p:nvSpPr>
              <p:cNvPr id="7" name="Google Shape;239;p20"/>
              <p:cNvSpPr txBox="1">
                <a:spLocks noRot="1" noChangeAspect="1" noMove="1" noResize="1" noEditPoints="1" noAdjustHandles="1" noChangeArrowheads="1" noChangeShapeType="1" noTextEdit="1"/>
              </p:cNvSpPr>
              <p:nvPr/>
            </p:nvSpPr>
            <p:spPr>
              <a:xfrm>
                <a:off x="1743239" y="2118102"/>
                <a:ext cx="2259421" cy="75753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Google Shape;239;p20"/>
              <p:cNvSpPr txBox="1">
                <a:spLocks/>
              </p:cNvSpPr>
              <p:nvPr/>
            </p:nvSpPr>
            <p:spPr>
              <a:xfrm>
                <a:off x="1687234" y="2617942"/>
                <a:ext cx="1963275" cy="716434"/>
              </a:xfrm>
              <a:prstGeom prst="rect">
                <a:avLst/>
              </a:prstGeom>
            </p:spPr>
            <p:txBody>
              <a:bodyPr spcFirstLastPara="1" wrap="square" lIns="68569" tIns="68569" rIns="68569" bIns="68569" anchor="t" anchorCtr="0">
                <a:no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r>
                        <a:rPr lang="ar-AE" sz="2000" i="1" smtClean="0">
                          <a:solidFill>
                            <a:srgbClr val="FFFFFF"/>
                          </a:solidFill>
                          <a:latin typeface="Cambria Math" panose="02040503050406030204" pitchFamily="18" charset="0"/>
                          <a:ea typeface="Cambria Math" panose="02040503050406030204" pitchFamily="18" charset="0"/>
                        </a:rPr>
                        <m:t>2</m:t>
                      </m:r>
                      <m:r>
                        <a:rPr lang="ar-AE" sz="2000" i="1" smtClean="0">
                          <a:solidFill>
                            <a:srgbClr val="FFFFFF"/>
                          </a:solidFill>
                          <a:latin typeface="Cambria Math" panose="02040503050406030204" pitchFamily="18" charset="0"/>
                          <a:ea typeface="Cambria Math" panose="02040503050406030204" pitchFamily="18" charset="0"/>
                        </a:rPr>
                        <m:t>𝑥</m:t>
                      </m:r>
                      <m:r>
                        <a:rPr lang="ar-AE" sz="2000" i="1" smtClean="0">
                          <a:solidFill>
                            <a:srgbClr val="FFFFFF"/>
                          </a:solidFill>
                          <a:latin typeface="Cambria Math" panose="02040503050406030204" pitchFamily="18" charset="0"/>
                          <a:ea typeface="Cambria Math" panose="02040503050406030204" pitchFamily="18" charset="0"/>
                        </a:rPr>
                        <m:t>         =</m:t>
                      </m:r>
                      <m:r>
                        <a:rPr lang="ar-AE" sz="2000" i="1">
                          <a:solidFill>
                            <a:srgbClr val="FFFFFF"/>
                          </a:solidFill>
                          <a:latin typeface="Cambria Math" panose="02040503050406030204" pitchFamily="18" charset="0"/>
                          <a:ea typeface="Cambria Math" panose="02040503050406030204" pitchFamily="18" charset="0"/>
                        </a:rPr>
                        <m:t>0</m:t>
                      </m:r>
                      <m:r>
                        <a:rPr lang="ar-AE" sz="2000" i="1">
                          <a:solidFill>
                            <a:srgbClr val="FFFFFF"/>
                          </a:solidFill>
                          <a:latin typeface="Cambria Math" panose="02040503050406030204" pitchFamily="18" charset="0"/>
                          <a:ea typeface="Cambria Math" panose="02040503050406030204" pitchFamily="18" charset="0"/>
                        </a:rPr>
                        <m:t>−</m:t>
                      </m:r>
                      <m:f>
                        <m:fPr>
                          <m:ctrlPr>
                            <a:rPr lang="ar-AE" sz="2000" i="1">
                              <a:solidFill>
                                <a:srgbClr val="FFFFFF"/>
                              </a:solidFill>
                              <a:latin typeface="Cambria Math" panose="02040503050406030204" pitchFamily="18" charset="0"/>
                              <a:ea typeface="Cambria Math" panose="02040503050406030204" pitchFamily="18" charset="0"/>
                            </a:rPr>
                          </m:ctrlPr>
                        </m:fPr>
                        <m:num>
                          <m:r>
                            <a:rPr lang="ar-AE" sz="2000" i="1">
                              <a:solidFill>
                                <a:srgbClr val="FFFFFF"/>
                              </a:solidFill>
                              <a:latin typeface="Cambria Math" panose="02040503050406030204" pitchFamily="18" charset="0"/>
                              <a:ea typeface="Cambria Math" panose="02040503050406030204" pitchFamily="18" charset="0"/>
                            </a:rPr>
                            <m:t>2</m:t>
                          </m:r>
                        </m:num>
                        <m:den>
                          <m:r>
                            <a:rPr lang="ar-AE" sz="2000" i="1">
                              <a:solidFill>
                                <a:srgbClr val="FFFFFF"/>
                              </a:solidFill>
                              <a:latin typeface="Cambria Math" panose="02040503050406030204" pitchFamily="18" charset="0"/>
                              <a:ea typeface="Cambria Math" panose="02040503050406030204" pitchFamily="18" charset="0"/>
                            </a:rPr>
                            <m:t>5</m:t>
                          </m:r>
                        </m:den>
                      </m:f>
                    </m:oMath>
                  </m:oMathPara>
                </a14:m>
                <a:r>
                  <a:rPr lang="ar-AE" sz="2000" i="1">
                    <a:solidFill>
                      <a:srgbClr val="FFFFFF"/>
                    </a:solidFill>
                    <a:latin typeface="Cambria Math" panose="02040503050406030204" pitchFamily="18" charset="0"/>
                    <a:ea typeface="Cambria Math" panose="02040503050406030204" pitchFamily="18" charset="0"/>
                  </a:rPr>
                  <a:t/>
                </a:r>
                <a:br>
                  <a:rPr lang="ar-AE" sz="2000" i="1">
                    <a:solidFill>
                      <a:srgbClr val="FFFFFF"/>
                    </a:solidFill>
                    <a:latin typeface="Cambria Math" panose="02040503050406030204" pitchFamily="18" charset="0"/>
                    <a:ea typeface="Cambria Math" panose="02040503050406030204" pitchFamily="18" charset="0"/>
                  </a:rPr>
                </a:br>
                <a:endParaRPr lang="ar-AE" sz="2000" dirty="0">
                  <a:solidFill>
                    <a:srgbClr val="FFFFFF"/>
                  </a:solidFill>
                  <a:latin typeface="Cambria Math" panose="02040503050406030204" pitchFamily="18" charset="0"/>
                  <a:ea typeface="Cambria Math" panose="02040503050406030204" pitchFamily="18" charset="0"/>
                </a:endParaRPr>
              </a:p>
            </p:txBody>
          </p:sp>
        </mc:Choice>
        <mc:Fallback xmlns="">
          <p:sp>
            <p:nvSpPr>
              <p:cNvPr id="8" name="Google Shape;239;p20"/>
              <p:cNvSpPr txBox="1">
                <a:spLocks noRot="1" noChangeAspect="1" noMove="1" noResize="1" noEditPoints="1" noAdjustHandles="1" noChangeArrowheads="1" noChangeShapeType="1" noTextEdit="1"/>
              </p:cNvSpPr>
              <p:nvPr/>
            </p:nvSpPr>
            <p:spPr>
              <a:xfrm>
                <a:off x="1687234" y="2617942"/>
                <a:ext cx="1963275" cy="71643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239;p20"/>
              <p:cNvSpPr txBox="1">
                <a:spLocks/>
              </p:cNvSpPr>
              <p:nvPr/>
            </p:nvSpPr>
            <p:spPr>
              <a:xfrm>
                <a:off x="1953160" y="4441634"/>
                <a:ext cx="1851079" cy="687957"/>
              </a:xfrm>
              <a:prstGeom prst="rect">
                <a:avLst/>
              </a:prstGeom>
            </p:spPr>
            <p:txBody>
              <a:bodyPr spcFirstLastPara="1" wrap="square" lIns="68569" tIns="68569" rIns="68569" bIns="68569" anchor="t" anchorCtr="0">
                <a:no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left"/>
                    </m:oMathParaPr>
                    <m:oMath xmlns:m="http://schemas.openxmlformats.org/officeDocument/2006/math">
                      <m:r>
                        <a:rPr lang="ar-AE" sz="2000" i="1">
                          <a:solidFill>
                            <a:srgbClr val="FFFFFF"/>
                          </a:solidFill>
                          <a:latin typeface="Cambria Math" panose="02040503050406030204" pitchFamily="18" charset="0"/>
                          <a:ea typeface="Cambria Math" panose="02040503050406030204" pitchFamily="18" charset="0"/>
                        </a:rPr>
                        <m:t>𝑥</m:t>
                      </m:r>
                      <m:r>
                        <a:rPr lang="vi-VN" sz="2000" i="1" smtClean="0">
                          <a:solidFill>
                            <a:srgbClr val="FFFFFF"/>
                          </a:solidFill>
                          <a:latin typeface="Cambria Math" panose="02040503050406030204" pitchFamily="18" charset="0"/>
                          <a:ea typeface="Cambria Math" panose="02040503050406030204" pitchFamily="18" charset="0"/>
                        </a:rPr>
                        <m:t>        </m:t>
                      </m:r>
                      <m:r>
                        <a:rPr lang="ar-AE" sz="2000" i="1">
                          <a:solidFill>
                            <a:srgbClr val="FFFFFF"/>
                          </a:solidFill>
                          <a:latin typeface="Cambria Math" panose="02040503050406030204" pitchFamily="18" charset="0"/>
                          <a:ea typeface="Cambria Math" panose="02040503050406030204" pitchFamily="18" charset="0"/>
                        </a:rPr>
                        <m:t>=−</m:t>
                      </m:r>
                      <m:f>
                        <m:fPr>
                          <m:ctrlPr>
                            <a:rPr lang="ar-AE" sz="2000" i="1">
                              <a:solidFill>
                                <a:srgbClr val="FFFFFF"/>
                              </a:solidFill>
                              <a:latin typeface="Cambria Math" panose="02040503050406030204" pitchFamily="18" charset="0"/>
                              <a:ea typeface="Cambria Math" panose="02040503050406030204" pitchFamily="18" charset="0"/>
                            </a:rPr>
                          </m:ctrlPr>
                        </m:fPr>
                        <m:num>
                          <m:r>
                            <a:rPr lang="ar-AE" sz="2000" i="1">
                              <a:solidFill>
                                <a:srgbClr val="FFFFFF"/>
                              </a:solidFill>
                              <a:latin typeface="Cambria Math" panose="02040503050406030204" pitchFamily="18" charset="0"/>
                              <a:ea typeface="Cambria Math" panose="02040503050406030204" pitchFamily="18" charset="0"/>
                            </a:rPr>
                            <m:t>2</m:t>
                          </m:r>
                        </m:num>
                        <m:den>
                          <m:r>
                            <a:rPr lang="ar-AE" sz="2000" i="1">
                              <a:solidFill>
                                <a:srgbClr val="FFFFFF"/>
                              </a:solidFill>
                              <a:latin typeface="Cambria Math" panose="02040503050406030204" pitchFamily="18" charset="0"/>
                              <a:ea typeface="Cambria Math" panose="02040503050406030204" pitchFamily="18" charset="0"/>
                            </a:rPr>
                            <m:t>5</m:t>
                          </m:r>
                        </m:den>
                      </m:f>
                      <m:r>
                        <a:rPr lang="ar-AE" sz="2000" i="1">
                          <a:solidFill>
                            <a:srgbClr val="FFFFFF"/>
                          </a:solidFill>
                          <a:latin typeface="Cambria Math" panose="02040503050406030204" pitchFamily="18" charset="0"/>
                          <a:ea typeface="Cambria Math" panose="02040503050406030204" pitchFamily="18" charset="0"/>
                        </a:rPr>
                        <m:t>∙</m:t>
                      </m:r>
                      <m:f>
                        <m:fPr>
                          <m:ctrlPr>
                            <a:rPr lang="ar-AE" sz="2000" i="1">
                              <a:solidFill>
                                <a:srgbClr val="FFFFFF"/>
                              </a:solidFill>
                              <a:latin typeface="Cambria Math" panose="02040503050406030204" pitchFamily="18" charset="0"/>
                              <a:ea typeface="Cambria Math" panose="02040503050406030204" pitchFamily="18" charset="0"/>
                            </a:rPr>
                          </m:ctrlPr>
                        </m:fPr>
                        <m:num>
                          <m:r>
                            <a:rPr lang="ar-AE" sz="2000" i="1">
                              <a:solidFill>
                                <a:srgbClr val="FFFFFF"/>
                              </a:solidFill>
                              <a:latin typeface="Cambria Math" panose="02040503050406030204" pitchFamily="18" charset="0"/>
                              <a:ea typeface="Cambria Math" panose="02040503050406030204" pitchFamily="18" charset="0"/>
                            </a:rPr>
                            <m:t>1</m:t>
                          </m:r>
                        </m:num>
                        <m:den>
                          <m:r>
                            <a:rPr lang="ar-AE" sz="2000" i="1">
                              <a:solidFill>
                                <a:srgbClr val="FFFFFF"/>
                              </a:solidFill>
                              <a:latin typeface="Cambria Math" panose="02040503050406030204" pitchFamily="18" charset="0"/>
                              <a:ea typeface="Cambria Math" panose="02040503050406030204" pitchFamily="18" charset="0"/>
                            </a:rPr>
                            <m:t>2</m:t>
                          </m:r>
                        </m:den>
                      </m:f>
                    </m:oMath>
                  </m:oMathPara>
                </a14:m>
                <a:r>
                  <a:rPr lang="ar-AE" sz="2000" i="1">
                    <a:solidFill>
                      <a:srgbClr val="FFFFFF"/>
                    </a:solidFill>
                    <a:latin typeface="Cambria Math" panose="02040503050406030204" pitchFamily="18" charset="0"/>
                    <a:ea typeface="Cambria Math" panose="02040503050406030204" pitchFamily="18" charset="0"/>
                  </a:rPr>
                  <a:t/>
                </a:r>
                <a:br>
                  <a:rPr lang="ar-AE" sz="2000" i="1">
                    <a:solidFill>
                      <a:srgbClr val="FFFFFF"/>
                    </a:solidFill>
                    <a:latin typeface="Cambria Math" panose="02040503050406030204" pitchFamily="18" charset="0"/>
                    <a:ea typeface="Cambria Math" panose="02040503050406030204" pitchFamily="18" charset="0"/>
                  </a:rPr>
                </a:br>
                <a:endParaRPr lang="ar-AE" sz="2000" dirty="0">
                  <a:solidFill>
                    <a:srgbClr val="FFFFFF"/>
                  </a:solidFill>
                  <a:latin typeface="Cambria Math" panose="02040503050406030204" pitchFamily="18" charset="0"/>
                  <a:ea typeface="Cambria Math" panose="02040503050406030204" pitchFamily="18" charset="0"/>
                </a:endParaRPr>
              </a:p>
            </p:txBody>
          </p:sp>
        </mc:Choice>
        <mc:Fallback xmlns="">
          <p:sp>
            <p:nvSpPr>
              <p:cNvPr id="9" name="Google Shape;239;p20"/>
              <p:cNvSpPr txBox="1">
                <a:spLocks noRot="1" noChangeAspect="1" noMove="1" noResize="1" noEditPoints="1" noAdjustHandles="1" noChangeArrowheads="1" noChangeShapeType="1" noTextEdit="1"/>
              </p:cNvSpPr>
              <p:nvPr/>
            </p:nvSpPr>
            <p:spPr>
              <a:xfrm>
                <a:off x="1953160" y="4441634"/>
                <a:ext cx="1851079" cy="68795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239;p20"/>
              <p:cNvSpPr txBox="1">
                <a:spLocks/>
              </p:cNvSpPr>
              <p:nvPr/>
            </p:nvSpPr>
            <p:spPr>
              <a:xfrm>
                <a:off x="1739460" y="3194131"/>
                <a:ext cx="1733505" cy="708919"/>
              </a:xfrm>
              <a:prstGeom prst="rect">
                <a:avLst/>
              </a:prstGeom>
            </p:spPr>
            <p:txBody>
              <a:bodyPr spcFirstLastPara="1" wrap="square" lIns="68569" tIns="68569" rIns="68569" bIns="68569" anchor="t" anchorCtr="0">
                <a:no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left"/>
                    </m:oMathParaPr>
                    <m:oMath xmlns:m="http://schemas.openxmlformats.org/officeDocument/2006/math">
                      <m:r>
                        <a:rPr lang="ar-AE" sz="2000" i="1" smtClean="0">
                          <a:solidFill>
                            <a:srgbClr val="FFFFFF"/>
                          </a:solidFill>
                          <a:latin typeface="Cambria Math" panose="02040503050406030204" pitchFamily="18" charset="0"/>
                          <a:ea typeface="Cambria Math" panose="02040503050406030204" pitchFamily="18" charset="0"/>
                        </a:rPr>
                        <m:t>2</m:t>
                      </m:r>
                      <m:r>
                        <a:rPr lang="ar-AE" sz="2000" i="1" smtClean="0">
                          <a:solidFill>
                            <a:srgbClr val="FFFFFF"/>
                          </a:solidFill>
                          <a:latin typeface="Cambria Math" panose="02040503050406030204" pitchFamily="18" charset="0"/>
                          <a:ea typeface="Cambria Math" panose="02040503050406030204" pitchFamily="18" charset="0"/>
                        </a:rPr>
                        <m:t>𝑥</m:t>
                      </m:r>
                      <m:r>
                        <a:rPr lang="vi-VN" sz="2000" i="1" smtClean="0">
                          <a:solidFill>
                            <a:srgbClr val="FFFFFF"/>
                          </a:solidFill>
                          <a:latin typeface="Cambria Math" panose="02040503050406030204" pitchFamily="18" charset="0"/>
                          <a:ea typeface="Cambria Math" panose="02040503050406030204" pitchFamily="18" charset="0"/>
                        </a:rPr>
                        <m:t>        </m:t>
                      </m:r>
                      <m:r>
                        <a:rPr lang="en-SG" sz="2000" b="0" i="1" smtClean="0">
                          <a:solidFill>
                            <a:srgbClr val="FFFFFF"/>
                          </a:solidFill>
                          <a:latin typeface="Cambria Math" panose="02040503050406030204" pitchFamily="18" charset="0"/>
                          <a:ea typeface="Cambria Math" panose="02040503050406030204" pitchFamily="18" charset="0"/>
                        </a:rPr>
                        <m:t> </m:t>
                      </m:r>
                      <m:r>
                        <a:rPr lang="ar-AE" sz="2000" i="1">
                          <a:solidFill>
                            <a:srgbClr val="FFFFFF"/>
                          </a:solidFill>
                          <a:latin typeface="Cambria Math" panose="02040503050406030204" pitchFamily="18" charset="0"/>
                          <a:ea typeface="Cambria Math" panose="02040503050406030204" pitchFamily="18" charset="0"/>
                        </a:rPr>
                        <m:t>= −</m:t>
                      </m:r>
                      <m:f>
                        <m:fPr>
                          <m:ctrlPr>
                            <a:rPr lang="ar-AE" sz="2000" i="1">
                              <a:solidFill>
                                <a:srgbClr val="FFFFFF"/>
                              </a:solidFill>
                              <a:latin typeface="Cambria Math" panose="02040503050406030204" pitchFamily="18" charset="0"/>
                              <a:ea typeface="Cambria Math" panose="02040503050406030204" pitchFamily="18" charset="0"/>
                            </a:rPr>
                          </m:ctrlPr>
                        </m:fPr>
                        <m:num>
                          <m:r>
                            <a:rPr lang="ar-AE" sz="2000" i="1">
                              <a:solidFill>
                                <a:srgbClr val="FFFFFF"/>
                              </a:solidFill>
                              <a:latin typeface="Cambria Math" panose="02040503050406030204" pitchFamily="18" charset="0"/>
                              <a:ea typeface="Cambria Math" panose="02040503050406030204" pitchFamily="18" charset="0"/>
                            </a:rPr>
                            <m:t>2</m:t>
                          </m:r>
                        </m:num>
                        <m:den>
                          <m:r>
                            <a:rPr lang="ar-AE" sz="2000" i="1">
                              <a:solidFill>
                                <a:srgbClr val="FFFFFF"/>
                              </a:solidFill>
                              <a:latin typeface="Cambria Math" panose="02040503050406030204" pitchFamily="18" charset="0"/>
                              <a:ea typeface="Cambria Math" panose="02040503050406030204" pitchFamily="18" charset="0"/>
                            </a:rPr>
                            <m:t>5</m:t>
                          </m:r>
                        </m:den>
                      </m:f>
                    </m:oMath>
                    <m:oMath xmlns:m="http://schemas.openxmlformats.org/officeDocument/2006/math">
                      <m:r>
                        <a:rPr lang="vi-VN" sz="2000" dirty="0" smtClean="0">
                          <a:solidFill>
                            <a:srgbClr val="FFFFFF"/>
                          </a:solidFill>
                          <a:latin typeface="Cambria Math" panose="02040503050406030204" pitchFamily="18" charset="0"/>
                          <a:ea typeface="Cambria Math" panose="02040503050406030204" pitchFamily="18" charset="0"/>
                        </a:rPr>
                        <m:t>   </m:t>
                      </m:r>
                    </m:oMath>
                  </m:oMathPara>
                </a14:m>
                <a:endParaRPr lang="ar-AE" sz="2000" dirty="0">
                  <a:solidFill>
                    <a:srgbClr val="FFFFFF"/>
                  </a:solidFill>
                  <a:latin typeface="Cambria Math" panose="02040503050406030204" pitchFamily="18" charset="0"/>
                  <a:ea typeface="Cambria Math" panose="02040503050406030204" pitchFamily="18" charset="0"/>
                </a:endParaRPr>
              </a:p>
              <a:p>
                <a:pPr marL="0" indent="0">
                  <a:buFont typeface="Arial" pitchFamily="34" charset="0"/>
                  <a:buNone/>
                </a:pPr>
                <a:endParaRPr lang="ar-AE" sz="2000" dirty="0">
                  <a:solidFill>
                    <a:srgbClr val="FFFFFF"/>
                  </a:solidFill>
                  <a:latin typeface="Cambria Math" panose="02040503050406030204" pitchFamily="18" charset="0"/>
                  <a:ea typeface="Cambria Math" panose="02040503050406030204" pitchFamily="18" charset="0"/>
                </a:endParaRPr>
              </a:p>
            </p:txBody>
          </p:sp>
        </mc:Choice>
        <mc:Fallback xmlns="">
          <p:sp>
            <p:nvSpPr>
              <p:cNvPr id="10" name="Google Shape;239;p20"/>
              <p:cNvSpPr txBox="1">
                <a:spLocks noRot="1" noChangeAspect="1" noMove="1" noResize="1" noEditPoints="1" noAdjustHandles="1" noChangeArrowheads="1" noChangeShapeType="1" noTextEdit="1"/>
              </p:cNvSpPr>
              <p:nvPr/>
            </p:nvSpPr>
            <p:spPr>
              <a:xfrm>
                <a:off x="1739460" y="3194131"/>
                <a:ext cx="1733505" cy="708919"/>
              </a:xfrm>
              <a:prstGeom prst="rect">
                <a:avLst/>
              </a:prstGeom>
              <a:blipFill rotWithShape="0">
                <a:blip r:embed="rId6"/>
                <a:stretch>
                  <a:fillRect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239;p20"/>
              <p:cNvSpPr txBox="1">
                <a:spLocks/>
              </p:cNvSpPr>
              <p:nvPr/>
            </p:nvSpPr>
            <p:spPr>
              <a:xfrm>
                <a:off x="1777166" y="3820854"/>
                <a:ext cx="2061962" cy="716434"/>
              </a:xfrm>
              <a:prstGeom prst="rect">
                <a:avLst/>
              </a:prstGeom>
            </p:spPr>
            <p:txBody>
              <a:bodyPr spcFirstLastPara="1" wrap="square" lIns="68569" tIns="68569" rIns="68569" bIns="68569" anchor="t" anchorCtr="0">
                <a:no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left"/>
                    </m:oMathParaPr>
                    <m:oMath xmlns:m="http://schemas.openxmlformats.org/officeDocument/2006/math">
                      <m:r>
                        <a:rPr lang="vi-VN" sz="2000" dirty="0" smtClean="0">
                          <a:solidFill>
                            <a:srgbClr val="FFFFFF"/>
                          </a:solidFill>
                          <a:latin typeface="Cambria Math" panose="02040503050406030204" pitchFamily="18" charset="0"/>
                          <a:ea typeface="Cambria Math" panose="02040503050406030204" pitchFamily="18" charset="0"/>
                        </a:rPr>
                        <m:t>   </m:t>
                      </m:r>
                      <m:r>
                        <a:rPr lang="vi-VN" sz="2000" i="1" dirty="0">
                          <a:solidFill>
                            <a:srgbClr val="FFFFFF"/>
                          </a:solidFill>
                          <a:latin typeface="Cambria Math" panose="02040503050406030204" pitchFamily="18" charset="0"/>
                          <a:ea typeface="Cambria Math" panose="02040503050406030204" pitchFamily="18" charset="0"/>
                        </a:rPr>
                        <m:t>𝑥</m:t>
                      </m:r>
                      <m:r>
                        <a:rPr lang="vi-VN" sz="2000" i="1" dirty="0" smtClean="0">
                          <a:solidFill>
                            <a:srgbClr val="FFFFFF"/>
                          </a:solidFill>
                          <a:latin typeface="Cambria Math" panose="02040503050406030204" pitchFamily="18" charset="0"/>
                          <a:ea typeface="Cambria Math" panose="02040503050406030204" pitchFamily="18" charset="0"/>
                        </a:rPr>
                        <m:t>        =−</m:t>
                      </m:r>
                      <m:f>
                        <m:fPr>
                          <m:ctrlPr>
                            <a:rPr lang="vi-VN" sz="2000" i="1" dirty="0" smtClean="0">
                              <a:solidFill>
                                <a:srgbClr val="FFFFFF"/>
                              </a:solidFill>
                              <a:latin typeface="Cambria Math" panose="02040503050406030204" pitchFamily="18" charset="0"/>
                              <a:ea typeface="Cambria Math" panose="02040503050406030204" pitchFamily="18" charset="0"/>
                            </a:rPr>
                          </m:ctrlPr>
                        </m:fPr>
                        <m:num>
                          <m:r>
                            <a:rPr lang="vi-VN" sz="2000" i="1" dirty="0" smtClean="0">
                              <a:solidFill>
                                <a:srgbClr val="FFFFFF"/>
                              </a:solidFill>
                              <a:latin typeface="Cambria Math" panose="02040503050406030204" pitchFamily="18" charset="0"/>
                              <a:ea typeface="Cambria Math" panose="02040503050406030204" pitchFamily="18" charset="0"/>
                            </a:rPr>
                            <m:t>2</m:t>
                          </m:r>
                        </m:num>
                        <m:den>
                          <m:r>
                            <a:rPr lang="vi-VN" sz="2000" i="1" dirty="0" smtClean="0">
                              <a:solidFill>
                                <a:srgbClr val="FFFFFF"/>
                              </a:solidFill>
                              <a:latin typeface="Cambria Math" panose="02040503050406030204" pitchFamily="18" charset="0"/>
                              <a:ea typeface="Cambria Math" panose="02040503050406030204" pitchFamily="18" charset="0"/>
                            </a:rPr>
                            <m:t>5</m:t>
                          </m:r>
                        </m:den>
                      </m:f>
                      <m:r>
                        <a:rPr lang="vi-VN" sz="2000" i="1" dirty="0" smtClean="0">
                          <a:solidFill>
                            <a:srgbClr val="FFFFFF"/>
                          </a:solidFill>
                          <a:latin typeface="Cambria Math" panose="02040503050406030204" pitchFamily="18" charset="0"/>
                          <a:ea typeface="Cambria Math" panose="02040503050406030204" pitchFamily="18" charset="0"/>
                        </a:rPr>
                        <m:t>:</m:t>
                      </m:r>
                      <m:r>
                        <a:rPr lang="vi-VN" sz="2000" i="1" dirty="0" smtClean="0">
                          <a:solidFill>
                            <a:srgbClr val="FFFFFF"/>
                          </a:solidFill>
                          <a:latin typeface="Cambria Math" panose="02040503050406030204" pitchFamily="18" charset="0"/>
                          <a:ea typeface="Cambria Math" panose="02040503050406030204" pitchFamily="18" charset="0"/>
                        </a:rPr>
                        <m:t>2</m:t>
                      </m:r>
                    </m:oMath>
                  </m:oMathPara>
                </a14:m>
                <a:r>
                  <a:rPr lang="vi-VN" sz="2000" i="1" smtClean="0">
                    <a:solidFill>
                      <a:srgbClr val="FFFFFF"/>
                    </a:solidFill>
                    <a:latin typeface="Cambria Math" panose="02040503050406030204" pitchFamily="18" charset="0"/>
                    <a:ea typeface="Cambria Math" panose="02040503050406030204" pitchFamily="18" charset="0"/>
                  </a:rPr>
                  <a:t/>
                </a:r>
                <a:br>
                  <a:rPr lang="vi-VN" sz="2000" i="1" smtClean="0">
                    <a:solidFill>
                      <a:srgbClr val="FFFFFF"/>
                    </a:solidFill>
                    <a:latin typeface="Cambria Math" panose="02040503050406030204" pitchFamily="18" charset="0"/>
                    <a:ea typeface="Cambria Math" panose="02040503050406030204" pitchFamily="18" charset="0"/>
                  </a:rPr>
                </a:br>
                <a:endParaRPr lang="ar-AE" sz="2000" dirty="0">
                  <a:solidFill>
                    <a:srgbClr val="FFFFFF"/>
                  </a:solidFill>
                  <a:latin typeface="Cambria Math" panose="02040503050406030204" pitchFamily="18" charset="0"/>
                  <a:ea typeface="Cambria Math" panose="02040503050406030204" pitchFamily="18" charset="0"/>
                </a:endParaRPr>
              </a:p>
              <a:p>
                <a:pPr marL="0" indent="0">
                  <a:buFont typeface="Arial" pitchFamily="34" charset="0"/>
                  <a:buNone/>
                </a:pPr>
                <a:endParaRPr lang="ar-AE" sz="2000" dirty="0">
                  <a:solidFill>
                    <a:srgbClr val="FFFFFF"/>
                  </a:solidFill>
                  <a:latin typeface="Cambria Math" panose="02040503050406030204" pitchFamily="18" charset="0"/>
                  <a:ea typeface="Cambria Math" panose="02040503050406030204" pitchFamily="18" charset="0"/>
                </a:endParaRPr>
              </a:p>
            </p:txBody>
          </p:sp>
        </mc:Choice>
        <mc:Fallback xmlns="">
          <p:sp>
            <p:nvSpPr>
              <p:cNvPr id="11" name="Google Shape;239;p20"/>
              <p:cNvSpPr txBox="1">
                <a:spLocks noRot="1" noChangeAspect="1" noMove="1" noResize="1" noEditPoints="1" noAdjustHandles="1" noChangeArrowheads="1" noChangeShapeType="1" noTextEdit="1"/>
              </p:cNvSpPr>
              <p:nvPr/>
            </p:nvSpPr>
            <p:spPr>
              <a:xfrm>
                <a:off x="1777166" y="3820854"/>
                <a:ext cx="2061962" cy="71643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Google Shape;239;p20"/>
              <p:cNvSpPr txBox="1">
                <a:spLocks/>
              </p:cNvSpPr>
              <p:nvPr/>
            </p:nvSpPr>
            <p:spPr>
              <a:xfrm>
                <a:off x="1916584" y="5105958"/>
                <a:ext cx="1653954" cy="599823"/>
              </a:xfrm>
              <a:prstGeom prst="rect">
                <a:avLst/>
              </a:prstGeom>
            </p:spPr>
            <p:txBody>
              <a:bodyPr spcFirstLastPara="1" wrap="square" lIns="68569" tIns="68569" rIns="68569" bIns="68569" anchor="t" anchorCtr="0">
                <a:no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left"/>
                    </m:oMathParaPr>
                    <m:oMath xmlns:m="http://schemas.openxmlformats.org/officeDocument/2006/math">
                      <m:r>
                        <m:rPr>
                          <m:sty m:val="p"/>
                        </m:rPr>
                        <a:rPr lang="ar-AE" sz="2000" i="1" dirty="0" smtClean="0">
                          <a:solidFill>
                            <a:srgbClr val="FFFF00"/>
                          </a:solidFill>
                          <a:latin typeface="Cambria Math" panose="02040503050406030204" pitchFamily="18" charset="0"/>
                          <a:ea typeface="Cambria Math" panose="02040503050406030204" pitchFamily="18" charset="0"/>
                        </a:rPr>
                        <m:t>V</m:t>
                      </m:r>
                      <m:r>
                        <a:rPr lang="ar-AE" sz="2000" i="1" dirty="0" smtClean="0">
                          <a:solidFill>
                            <a:srgbClr val="FFFF00"/>
                          </a:solidFill>
                          <a:latin typeface="Cambria Math" panose="02040503050406030204" pitchFamily="18" charset="0"/>
                          <a:ea typeface="Cambria Math" panose="02040503050406030204" pitchFamily="18" charset="0"/>
                        </a:rPr>
                        <m:t>ậ</m:t>
                      </m:r>
                      <m:r>
                        <m:rPr>
                          <m:sty m:val="p"/>
                        </m:rPr>
                        <a:rPr lang="ar-AE" sz="2000" i="1" dirty="0" smtClean="0">
                          <a:solidFill>
                            <a:srgbClr val="FFFF00"/>
                          </a:solidFill>
                          <a:latin typeface="Cambria Math" panose="02040503050406030204" pitchFamily="18" charset="0"/>
                          <a:ea typeface="Cambria Math" panose="02040503050406030204" pitchFamily="18" charset="0"/>
                        </a:rPr>
                        <m:t>y</m:t>
                      </m:r>
                      <m:r>
                        <a:rPr lang="ar-AE" sz="2000" i="1" dirty="0" smtClean="0">
                          <a:solidFill>
                            <a:srgbClr val="FFFF00"/>
                          </a:solidFill>
                          <a:latin typeface="Cambria Math" panose="02040503050406030204" pitchFamily="18" charset="0"/>
                          <a:ea typeface="Cambria Math" panose="02040503050406030204" pitchFamily="18" charset="0"/>
                        </a:rPr>
                        <m:t> </m:t>
                      </m:r>
                      <m:r>
                        <a:rPr lang="ar-AE" sz="2000" i="1">
                          <a:solidFill>
                            <a:srgbClr val="FFFF00"/>
                          </a:solidFill>
                          <a:latin typeface="Cambria Math" panose="02040503050406030204" pitchFamily="18" charset="0"/>
                          <a:ea typeface="Cambria Math" panose="02040503050406030204" pitchFamily="18" charset="0"/>
                        </a:rPr>
                        <m:t>𝑥</m:t>
                      </m:r>
                      <m:r>
                        <a:rPr lang="ar-AE" sz="2000" i="1">
                          <a:solidFill>
                            <a:srgbClr val="FFFF00"/>
                          </a:solidFill>
                          <a:latin typeface="Cambria Math" panose="02040503050406030204" pitchFamily="18" charset="0"/>
                          <a:ea typeface="Cambria Math" panose="02040503050406030204" pitchFamily="18" charset="0"/>
                        </a:rPr>
                        <m:t>=−</m:t>
                      </m:r>
                      <m:f>
                        <m:fPr>
                          <m:ctrlPr>
                            <a:rPr lang="vi-VN" sz="2000" i="1" smtClean="0">
                              <a:solidFill>
                                <a:srgbClr val="FFFF00"/>
                              </a:solidFill>
                              <a:latin typeface="Cambria Math" panose="02040503050406030204" pitchFamily="18" charset="0"/>
                              <a:ea typeface="Cambria Math" panose="02040503050406030204" pitchFamily="18" charset="0"/>
                            </a:rPr>
                          </m:ctrlPr>
                        </m:fPr>
                        <m:num>
                          <m:r>
                            <a:rPr lang="vi-VN" sz="2000" i="1" smtClean="0">
                              <a:solidFill>
                                <a:srgbClr val="FFFF00"/>
                              </a:solidFill>
                              <a:latin typeface="Cambria Math" panose="02040503050406030204" pitchFamily="18" charset="0"/>
                              <a:ea typeface="Cambria Math" panose="02040503050406030204" pitchFamily="18" charset="0"/>
                            </a:rPr>
                            <m:t>1</m:t>
                          </m:r>
                        </m:num>
                        <m:den>
                          <m:r>
                            <a:rPr lang="vi-VN" sz="2000" i="1" smtClean="0">
                              <a:solidFill>
                                <a:srgbClr val="FFFF00"/>
                              </a:solidFill>
                              <a:latin typeface="Cambria Math" panose="02040503050406030204" pitchFamily="18" charset="0"/>
                              <a:ea typeface="Cambria Math" panose="02040503050406030204" pitchFamily="18" charset="0"/>
                            </a:rPr>
                            <m:t>5</m:t>
                          </m:r>
                        </m:den>
                      </m:f>
                    </m:oMath>
                  </m:oMathPara>
                </a14:m>
                <a:endParaRPr lang="ar-AE" sz="2000" dirty="0">
                  <a:solidFill>
                    <a:srgbClr val="FFFF00"/>
                  </a:solidFill>
                  <a:latin typeface="Cambria Math" panose="02040503050406030204" pitchFamily="18" charset="0"/>
                  <a:ea typeface="Cambria Math" panose="02040503050406030204" pitchFamily="18" charset="0"/>
                </a:endParaRPr>
              </a:p>
              <a:p>
                <a:pPr marL="0" indent="0">
                  <a:buFont typeface="Arial" pitchFamily="34" charset="0"/>
                  <a:buNone/>
                </a:pPr>
                <a:endParaRPr lang="ar-AE" sz="2000" dirty="0">
                  <a:solidFill>
                    <a:srgbClr val="FFFF00"/>
                  </a:solidFill>
                  <a:latin typeface="Cambria Math" panose="02040503050406030204" pitchFamily="18" charset="0"/>
                  <a:ea typeface="Cambria Math" panose="02040503050406030204" pitchFamily="18" charset="0"/>
                </a:endParaRPr>
              </a:p>
            </p:txBody>
          </p:sp>
        </mc:Choice>
        <mc:Fallback xmlns="">
          <p:sp>
            <p:nvSpPr>
              <p:cNvPr id="12" name="Google Shape;239;p20"/>
              <p:cNvSpPr txBox="1">
                <a:spLocks noRot="1" noChangeAspect="1" noMove="1" noResize="1" noEditPoints="1" noAdjustHandles="1" noChangeArrowheads="1" noChangeShapeType="1" noTextEdit="1"/>
              </p:cNvSpPr>
              <p:nvPr/>
            </p:nvSpPr>
            <p:spPr>
              <a:xfrm>
                <a:off x="1916584" y="5105958"/>
                <a:ext cx="1653954" cy="599823"/>
              </a:xfrm>
              <a:prstGeom prst="rect">
                <a:avLst/>
              </a:prstGeom>
              <a:blipFill rotWithShape="0">
                <a:blip r:embed="rId8"/>
                <a:stretch>
                  <a:fillRect b="-1020"/>
                </a:stretch>
              </a:blipFill>
            </p:spPr>
            <p:txBody>
              <a:bodyPr/>
              <a:lstStyle/>
              <a:p>
                <a:r>
                  <a:rPr lang="en-US">
                    <a:noFill/>
                  </a:rPr>
                  <a:t> </a:t>
                </a:r>
              </a:p>
            </p:txBody>
          </p:sp>
        </mc:Fallback>
      </mc:AlternateContent>
      <p:cxnSp>
        <p:nvCxnSpPr>
          <p:cNvPr id="13" name="Straight Connector 12"/>
          <p:cNvCxnSpPr/>
          <p:nvPr/>
        </p:nvCxnSpPr>
        <p:spPr>
          <a:xfrm>
            <a:off x="4460074" y="1331934"/>
            <a:ext cx="0" cy="5284621"/>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352464" y="2350683"/>
            <a:ext cx="34520" cy="4265871"/>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Google Shape;237;p20"/>
              <p:cNvSpPr txBox="1">
                <a:spLocks/>
              </p:cNvSpPr>
              <p:nvPr/>
            </p:nvSpPr>
            <p:spPr bwMode="auto">
              <a:xfrm>
                <a:off x="4751622" y="1331934"/>
                <a:ext cx="3260415" cy="8386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spcFirstLastPara="1" vert="horz" wrap="square" lIns="68569" tIns="68569" rIns="68569" bIns="68569" numCol="1" anchor="b"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14:m>
                  <m:oMathPara xmlns:m="http://schemas.openxmlformats.org/officeDocument/2006/math">
                    <m:oMathParaPr>
                      <m:jc m:val="left"/>
                    </m:oMathParaPr>
                    <m:oMath xmlns:m="http://schemas.openxmlformats.org/officeDocument/2006/math">
                      <m:r>
                        <m:rPr>
                          <m:sty m:val="p"/>
                        </m:rPr>
                        <a:rPr lang="vi-VN" sz="2000" i="0" dirty="0" smtClean="0">
                          <a:solidFill>
                            <a:srgbClr val="FFFFFF"/>
                          </a:solidFill>
                          <a:latin typeface="Cambria Math" panose="02040503050406030204" pitchFamily="18" charset="0"/>
                        </a:rPr>
                        <m:t>b</m:t>
                      </m:r>
                      <m:r>
                        <a:rPr lang="en-SG" sz="2000" b="0" i="1" dirty="0" smtClean="0">
                          <a:solidFill>
                            <a:srgbClr val="FFFFFF"/>
                          </a:solidFill>
                          <a:latin typeface="Cambria Math" panose="02040503050406030204" pitchFamily="18" charset="0"/>
                        </a:rPr>
                        <m:t>. </m:t>
                      </m:r>
                      <m:r>
                        <a:rPr lang="vi-VN" sz="2000" i="1" dirty="0" smtClean="0">
                          <a:solidFill>
                            <a:srgbClr val="FFFFFF"/>
                          </a:solidFill>
                          <a:latin typeface="Cambria Math" panose="02040503050406030204" pitchFamily="18" charset="0"/>
                        </a:rPr>
                        <m:t> </m:t>
                      </m:r>
                      <m:d>
                        <m:dPr>
                          <m:ctrlPr>
                            <a:rPr lang="vi-VN" sz="2000" i="1" dirty="0">
                              <a:solidFill>
                                <a:srgbClr val="FFFFFF"/>
                              </a:solidFill>
                              <a:latin typeface="Cambria Math" panose="02040503050406030204" pitchFamily="18" charset="0"/>
                            </a:rPr>
                          </m:ctrlPr>
                        </m:dPr>
                        <m:e>
                          <m:r>
                            <a:rPr lang="vi-VN" sz="2000" i="1" dirty="0">
                              <a:solidFill>
                                <a:srgbClr val="FFFFFF"/>
                              </a:solidFill>
                              <a:latin typeface="Cambria Math" panose="02040503050406030204" pitchFamily="18" charset="0"/>
                            </a:rPr>
                            <m:t>2</m:t>
                          </m:r>
                          <m:r>
                            <a:rPr lang="vi-VN" sz="2000" i="1" dirty="0">
                              <a:solidFill>
                                <a:srgbClr val="FFFFFF"/>
                              </a:solidFill>
                              <a:latin typeface="Cambria Math" panose="02040503050406030204" pitchFamily="18" charset="0"/>
                            </a:rPr>
                            <m:t>𝑥</m:t>
                          </m:r>
                          <m:r>
                            <a:rPr lang="vi-VN" sz="2000" i="1" dirty="0">
                              <a:solidFill>
                                <a:srgbClr val="FFFFFF"/>
                              </a:solidFill>
                              <a:latin typeface="Cambria Math" panose="02040503050406030204" pitchFamily="18" charset="0"/>
                            </a:rPr>
                            <m:t>+</m:t>
                          </m:r>
                          <m:r>
                            <a:rPr lang="vi-VN" sz="2000" i="1" dirty="0">
                              <a:solidFill>
                                <a:srgbClr val="FFFFFF"/>
                              </a:solidFill>
                              <a:latin typeface="Cambria Math" panose="02040503050406030204" pitchFamily="18" charset="0"/>
                            </a:rPr>
                            <m:t>1</m:t>
                          </m:r>
                          <m:r>
                            <a:rPr lang="vi-VN" sz="2000" i="1" dirty="0">
                              <a:solidFill>
                                <a:srgbClr val="FFFFFF"/>
                              </a:solidFill>
                              <a:latin typeface="Cambria Math" panose="02040503050406030204" pitchFamily="18" charset="0"/>
                            </a:rPr>
                            <m:t>,</m:t>
                          </m:r>
                          <m:r>
                            <a:rPr lang="vi-VN" sz="2000" i="1" dirty="0">
                              <a:solidFill>
                                <a:srgbClr val="FFFFFF"/>
                              </a:solidFill>
                              <a:latin typeface="Cambria Math" panose="02040503050406030204" pitchFamily="18" charset="0"/>
                            </a:rPr>
                            <m:t>2</m:t>
                          </m:r>
                        </m:e>
                      </m:d>
                      <m:r>
                        <a:rPr lang="vi-VN" sz="2000" i="1" dirty="0">
                          <a:solidFill>
                            <a:srgbClr val="FFFFFF"/>
                          </a:solidFill>
                          <a:latin typeface="Cambria Math" panose="02040503050406030204" pitchFamily="18" charset="0"/>
                        </a:rPr>
                        <m:t>.</m:t>
                      </m:r>
                      <m:d>
                        <m:dPr>
                          <m:ctrlPr>
                            <a:rPr lang="vi-VN" sz="2000" i="1" dirty="0">
                              <a:solidFill>
                                <a:srgbClr val="FFFFFF"/>
                              </a:solidFill>
                              <a:latin typeface="Cambria Math" panose="02040503050406030204" pitchFamily="18" charset="0"/>
                            </a:rPr>
                          </m:ctrlPr>
                        </m:dPr>
                        <m:e>
                          <m:sSup>
                            <m:sSupPr>
                              <m:ctrlPr>
                                <a:rPr lang="vi-VN" sz="2000" i="1" dirty="0">
                                  <a:solidFill>
                                    <a:srgbClr val="FFFFFF"/>
                                  </a:solidFill>
                                  <a:latin typeface="Cambria Math" panose="02040503050406030204" pitchFamily="18" charset="0"/>
                                </a:rPr>
                              </m:ctrlPr>
                            </m:sSupPr>
                            <m:e>
                              <m:r>
                                <a:rPr lang="vi-VN" sz="2000" i="1" dirty="0">
                                  <a:solidFill>
                                    <a:srgbClr val="FFFFFF"/>
                                  </a:solidFill>
                                  <a:latin typeface="Cambria Math" panose="02040503050406030204" pitchFamily="18" charset="0"/>
                                </a:rPr>
                                <m:t>𝑥</m:t>
                              </m:r>
                            </m:e>
                            <m:sup>
                              <m:r>
                                <a:rPr lang="vi-VN" sz="2000" i="1" dirty="0">
                                  <a:solidFill>
                                    <a:srgbClr val="FFFFFF"/>
                                  </a:solidFill>
                                  <a:latin typeface="Cambria Math" panose="02040503050406030204" pitchFamily="18" charset="0"/>
                                </a:rPr>
                                <m:t>2</m:t>
                              </m:r>
                            </m:sup>
                          </m:sSup>
                          <m:r>
                            <a:rPr lang="vi-VN" sz="2000" i="1" dirty="0">
                              <a:solidFill>
                                <a:srgbClr val="FFFFFF"/>
                              </a:solidFill>
                              <a:latin typeface="Cambria Math" panose="02040503050406030204" pitchFamily="18" charset="0"/>
                            </a:rPr>
                            <m:t>−</m:t>
                          </m:r>
                          <m:f>
                            <m:fPr>
                              <m:ctrlPr>
                                <a:rPr lang="vi-VN" sz="2000" i="1" dirty="0">
                                  <a:solidFill>
                                    <a:srgbClr val="FFFFFF"/>
                                  </a:solidFill>
                                  <a:latin typeface="Cambria Math" panose="02040503050406030204" pitchFamily="18" charset="0"/>
                                </a:rPr>
                              </m:ctrlPr>
                            </m:fPr>
                            <m:num>
                              <m:r>
                                <a:rPr lang="vi-VN" sz="2000" i="1" dirty="0">
                                  <a:solidFill>
                                    <a:srgbClr val="FFFFFF"/>
                                  </a:solidFill>
                                  <a:latin typeface="Cambria Math" panose="02040503050406030204" pitchFamily="18" charset="0"/>
                                </a:rPr>
                                <m:t>4</m:t>
                              </m:r>
                            </m:num>
                            <m:den>
                              <m:r>
                                <a:rPr lang="vi-VN" sz="2000" i="1" dirty="0">
                                  <a:solidFill>
                                    <a:srgbClr val="FFFFFF"/>
                                  </a:solidFill>
                                  <a:latin typeface="Cambria Math" panose="02040503050406030204" pitchFamily="18" charset="0"/>
                                </a:rPr>
                                <m:t>9</m:t>
                              </m:r>
                            </m:den>
                          </m:f>
                        </m:e>
                      </m:d>
                      <m:r>
                        <a:rPr lang="vi-VN" sz="2000" i="1" dirty="0">
                          <a:solidFill>
                            <a:srgbClr val="FFFFFF"/>
                          </a:solidFill>
                          <a:latin typeface="Cambria Math" panose="02040503050406030204" pitchFamily="18" charset="0"/>
                        </a:rPr>
                        <m:t>=</m:t>
                      </m:r>
                      <m:r>
                        <a:rPr lang="vi-VN" sz="2000" i="1" dirty="0">
                          <a:solidFill>
                            <a:srgbClr val="FFFFFF"/>
                          </a:solidFill>
                          <a:latin typeface="Cambria Math" panose="02040503050406030204" pitchFamily="18" charset="0"/>
                        </a:rPr>
                        <m:t>0</m:t>
                      </m:r>
                    </m:oMath>
                  </m:oMathPara>
                </a14:m>
                <a:r>
                  <a:rPr lang="vi-VN" sz="2000" i="1" dirty="0">
                    <a:solidFill>
                      <a:srgbClr val="FFFFFF"/>
                    </a:solidFill>
                    <a:latin typeface="Cambria Math" panose="02040503050406030204" pitchFamily="18" charset="0"/>
                  </a:rPr>
                  <a:t/>
                </a:r>
                <a:br>
                  <a:rPr lang="vi-VN" sz="2000" i="1" dirty="0">
                    <a:solidFill>
                      <a:srgbClr val="FFFFFF"/>
                    </a:solidFill>
                    <a:latin typeface="Cambria Math" panose="02040503050406030204" pitchFamily="18" charset="0"/>
                  </a:rPr>
                </a:br>
                <a:endParaRPr lang="ar-AE" sz="2000" i="1" dirty="0">
                  <a:solidFill>
                    <a:srgbClr val="FFFFFF"/>
                  </a:solidFill>
                  <a:latin typeface="Cambria Math" panose="02040503050406030204" pitchFamily="18" charset="0"/>
                  <a:ea typeface="Cambria Math" panose="02040503050406030204" pitchFamily="18" charset="0"/>
                </a:endParaRPr>
              </a:p>
            </p:txBody>
          </p:sp>
        </mc:Choice>
        <mc:Fallback xmlns="">
          <p:sp>
            <p:nvSpPr>
              <p:cNvPr id="15" name="Google Shape;237;p20"/>
              <p:cNvSpPr txBox="1">
                <a:spLocks noRot="1" noChangeAspect="1" noMove="1" noResize="1" noEditPoints="1" noAdjustHandles="1" noChangeArrowheads="1" noChangeShapeType="1" noTextEdit="1"/>
              </p:cNvSpPr>
              <p:nvPr/>
            </p:nvSpPr>
            <p:spPr bwMode="auto">
              <a:xfrm>
                <a:off x="4751622" y="1331934"/>
                <a:ext cx="3260415" cy="838670"/>
              </a:xfrm>
              <a:prstGeom prst="rect">
                <a:avLst/>
              </a:prstGeom>
              <a:blipFill rotWithShape="0">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Google Shape;239;p20"/>
              <p:cNvSpPr txBox="1">
                <a:spLocks/>
              </p:cNvSpPr>
              <p:nvPr/>
            </p:nvSpPr>
            <p:spPr>
              <a:xfrm>
                <a:off x="4727597" y="2258623"/>
                <a:ext cx="2464313" cy="464029"/>
              </a:xfrm>
              <a:prstGeom prst="rect">
                <a:avLst/>
              </a:prstGeom>
            </p:spPr>
            <p:txBody>
              <a:bodyPr spcFirstLastPara="1" wrap="square" lIns="68569" tIns="68569" rIns="68569" bIns="68569" anchor="t" anchorCtr="0">
                <a:no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m:rPr>
                          <m:sty m:val="p"/>
                        </m:rPr>
                        <a:rPr lang="vi-VN" sz="2000" smtClean="0">
                          <a:solidFill>
                            <a:srgbClr val="FFFFFF"/>
                          </a:solidFill>
                          <a:latin typeface="Cambria Math" panose="02040503050406030204" pitchFamily="18" charset="0"/>
                        </a:rPr>
                        <m:t>TH</m:t>
                      </m:r>
                      <m:r>
                        <a:rPr lang="vi-VN" sz="2000" smtClean="0">
                          <a:solidFill>
                            <a:srgbClr val="FFFFFF"/>
                          </a:solidFill>
                          <a:latin typeface="Cambria Math" panose="02040503050406030204" pitchFamily="18" charset="0"/>
                        </a:rPr>
                        <m:t>1</m:t>
                      </m:r>
                      <m:r>
                        <a:rPr lang="en-SG" sz="2000" b="0" i="1" smtClean="0">
                          <a:solidFill>
                            <a:srgbClr val="FFFFFF"/>
                          </a:solidFill>
                          <a:latin typeface="Cambria Math" panose="02040503050406030204" pitchFamily="18" charset="0"/>
                        </a:rPr>
                        <m:t>. </m:t>
                      </m:r>
                      <m:r>
                        <a:rPr lang="vi-VN" sz="2000" i="1">
                          <a:solidFill>
                            <a:srgbClr val="FFFFFF"/>
                          </a:solidFill>
                          <a:latin typeface="Cambria Math" panose="02040503050406030204" pitchFamily="18" charset="0"/>
                        </a:rPr>
                        <m:t> </m:t>
                      </m:r>
                      <m:r>
                        <a:rPr lang="vi-VN" sz="2000" i="1">
                          <a:solidFill>
                            <a:srgbClr val="FFFFFF"/>
                          </a:solidFill>
                          <a:latin typeface="Cambria Math" panose="02040503050406030204" pitchFamily="18" charset="0"/>
                        </a:rPr>
                        <m:t>2</m:t>
                      </m:r>
                      <m:r>
                        <a:rPr lang="vi-VN" sz="2000" i="1">
                          <a:solidFill>
                            <a:srgbClr val="FFFFFF"/>
                          </a:solidFill>
                          <a:latin typeface="Cambria Math" panose="02040503050406030204" pitchFamily="18" charset="0"/>
                        </a:rPr>
                        <m:t>𝑥</m:t>
                      </m:r>
                      <m:r>
                        <a:rPr lang="vi-VN" sz="2000" i="1">
                          <a:solidFill>
                            <a:srgbClr val="FFFFFF"/>
                          </a:solidFill>
                          <a:latin typeface="Cambria Math" panose="02040503050406030204" pitchFamily="18" charset="0"/>
                        </a:rPr>
                        <m:t> + </m:t>
                      </m:r>
                      <m:r>
                        <a:rPr lang="vi-VN" sz="2000" i="1">
                          <a:solidFill>
                            <a:srgbClr val="FFFFFF"/>
                          </a:solidFill>
                          <a:latin typeface="Cambria Math" panose="02040503050406030204" pitchFamily="18" charset="0"/>
                        </a:rPr>
                        <m:t>1</m:t>
                      </m:r>
                      <m:r>
                        <a:rPr lang="vi-VN" sz="2000" i="1">
                          <a:solidFill>
                            <a:srgbClr val="FFFFFF"/>
                          </a:solidFill>
                          <a:latin typeface="Cambria Math" panose="02040503050406030204" pitchFamily="18" charset="0"/>
                        </a:rPr>
                        <m:t>,</m:t>
                      </m:r>
                      <m:r>
                        <a:rPr lang="vi-VN" sz="2000" i="1">
                          <a:solidFill>
                            <a:srgbClr val="FFFFFF"/>
                          </a:solidFill>
                          <a:latin typeface="Cambria Math" panose="02040503050406030204" pitchFamily="18" charset="0"/>
                        </a:rPr>
                        <m:t>2</m:t>
                      </m:r>
                      <m:r>
                        <a:rPr lang="vi-VN" sz="2000" i="1">
                          <a:solidFill>
                            <a:srgbClr val="FFFFFF"/>
                          </a:solidFill>
                          <a:latin typeface="Cambria Math" panose="02040503050406030204" pitchFamily="18" charset="0"/>
                        </a:rPr>
                        <m:t> = </m:t>
                      </m:r>
                      <m:r>
                        <a:rPr lang="vi-VN" sz="2000" i="1">
                          <a:solidFill>
                            <a:srgbClr val="FFFFFF"/>
                          </a:solidFill>
                          <a:latin typeface="Cambria Math" panose="02040503050406030204" pitchFamily="18" charset="0"/>
                        </a:rPr>
                        <m:t>0</m:t>
                      </m:r>
                    </m:oMath>
                  </m:oMathPara>
                </a14:m>
                <a:endParaRPr lang="en-US" sz="2000" dirty="0">
                  <a:solidFill>
                    <a:srgbClr val="FFFFFF"/>
                  </a:solidFill>
                </a:endParaRPr>
              </a:p>
              <a:p>
                <a:pPr marL="95250" indent="0">
                  <a:buFont typeface="Arial" pitchFamily="34" charset="0"/>
                  <a:buNone/>
                </a:pPr>
                <a14:m>
                  <m:oMathPara xmlns:m="http://schemas.openxmlformats.org/officeDocument/2006/math">
                    <m:oMathParaPr>
                      <m:jc m:val="centerGroup"/>
                    </m:oMathParaPr>
                    <m:oMath xmlns:m="http://schemas.openxmlformats.org/officeDocument/2006/math">
                      <m:r>
                        <a:rPr lang="vi-VN" sz="2000" i="1" smtClean="0">
                          <a:solidFill>
                            <a:srgbClr val="FFFFFF"/>
                          </a:solidFill>
                          <a:latin typeface="Cambria Math" panose="02040503050406030204" pitchFamily="18" charset="0"/>
                        </a:rPr>
                        <m:t>                  </m:t>
                      </m:r>
                    </m:oMath>
                  </m:oMathPara>
                </a14:m>
                <a:endParaRPr lang="en-US" sz="2000" dirty="0">
                  <a:solidFill>
                    <a:srgbClr val="FFFFFF"/>
                  </a:solidFill>
                </a:endParaRPr>
              </a:p>
            </p:txBody>
          </p:sp>
        </mc:Choice>
        <mc:Fallback xmlns="">
          <p:sp>
            <p:nvSpPr>
              <p:cNvPr id="16" name="Google Shape;239;p20"/>
              <p:cNvSpPr txBox="1">
                <a:spLocks noRot="1" noChangeAspect="1" noMove="1" noResize="1" noEditPoints="1" noAdjustHandles="1" noChangeArrowheads="1" noChangeShapeType="1" noTextEdit="1"/>
              </p:cNvSpPr>
              <p:nvPr/>
            </p:nvSpPr>
            <p:spPr>
              <a:xfrm>
                <a:off x="4727597" y="2258623"/>
                <a:ext cx="2464313" cy="464029"/>
              </a:xfrm>
              <a:prstGeom prst="rect">
                <a:avLst/>
              </a:prstGeom>
              <a:blipFill rotWithShape="0">
                <a:blip r:embed="rId10"/>
                <a:stretch>
                  <a:fillRect l="-990" b="-2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Google Shape;239;p20"/>
              <p:cNvSpPr txBox="1">
                <a:spLocks/>
              </p:cNvSpPr>
              <p:nvPr/>
            </p:nvSpPr>
            <p:spPr>
              <a:xfrm>
                <a:off x="5358841" y="3087003"/>
                <a:ext cx="2354164" cy="426369"/>
              </a:xfrm>
              <a:prstGeom prst="rect">
                <a:avLst/>
              </a:prstGeom>
            </p:spPr>
            <p:txBody>
              <a:bodyPr spcFirstLastPara="1" wrap="square" lIns="68569" tIns="68569" rIns="68569" bIns="68569" anchor="t" anchorCtr="0">
                <a:no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a:rPr lang="vi-VN" sz="2000" i="1" smtClean="0">
                          <a:solidFill>
                            <a:srgbClr val="FFFFFF"/>
                          </a:solidFill>
                          <a:latin typeface="Cambria Math" panose="02040503050406030204" pitchFamily="18" charset="0"/>
                        </a:rPr>
                        <m:t>2</m:t>
                      </m:r>
                      <m:r>
                        <a:rPr lang="vi-VN" sz="2000" i="1" smtClean="0">
                          <a:solidFill>
                            <a:srgbClr val="FFFFFF"/>
                          </a:solidFill>
                          <a:latin typeface="Cambria Math" panose="02040503050406030204" pitchFamily="18" charset="0"/>
                        </a:rPr>
                        <m:t>𝑥</m:t>
                      </m:r>
                      <m:r>
                        <a:rPr lang="vi-VN" sz="2000" i="1" smtClean="0">
                          <a:solidFill>
                            <a:srgbClr val="FFFFFF"/>
                          </a:solidFill>
                          <a:latin typeface="Cambria Math" panose="02040503050406030204" pitchFamily="18" charset="0"/>
                        </a:rPr>
                        <m:t>              = – </m:t>
                      </m:r>
                      <m:r>
                        <a:rPr lang="vi-VN" sz="2000" i="1" smtClean="0">
                          <a:solidFill>
                            <a:srgbClr val="FFFFFF"/>
                          </a:solidFill>
                          <a:latin typeface="Cambria Math" panose="02040503050406030204" pitchFamily="18" charset="0"/>
                        </a:rPr>
                        <m:t>1</m:t>
                      </m:r>
                      <m:r>
                        <a:rPr lang="vi-VN" sz="2000" i="1" smtClean="0">
                          <a:solidFill>
                            <a:srgbClr val="FFFFFF"/>
                          </a:solidFill>
                          <a:latin typeface="Cambria Math" panose="02040503050406030204" pitchFamily="18" charset="0"/>
                        </a:rPr>
                        <m:t>,</m:t>
                      </m:r>
                      <m:r>
                        <a:rPr lang="vi-VN" sz="2000" i="1" smtClean="0">
                          <a:solidFill>
                            <a:srgbClr val="FFFFFF"/>
                          </a:solidFill>
                          <a:latin typeface="Cambria Math" panose="02040503050406030204" pitchFamily="18" charset="0"/>
                        </a:rPr>
                        <m:t>2</m:t>
                      </m:r>
                    </m:oMath>
                  </m:oMathPara>
                </a14:m>
                <a:endParaRPr lang="en-US" sz="2000" dirty="0">
                  <a:solidFill>
                    <a:srgbClr val="FFFFFF"/>
                  </a:solidFill>
                </a:endParaRPr>
              </a:p>
            </p:txBody>
          </p:sp>
        </mc:Choice>
        <mc:Fallback xmlns="">
          <p:sp>
            <p:nvSpPr>
              <p:cNvPr id="17" name="Google Shape;239;p20"/>
              <p:cNvSpPr txBox="1">
                <a:spLocks noRot="1" noChangeAspect="1" noMove="1" noResize="1" noEditPoints="1" noAdjustHandles="1" noChangeArrowheads="1" noChangeShapeType="1" noTextEdit="1"/>
              </p:cNvSpPr>
              <p:nvPr/>
            </p:nvSpPr>
            <p:spPr>
              <a:xfrm>
                <a:off x="5358841" y="3087003"/>
                <a:ext cx="2354164" cy="426369"/>
              </a:xfrm>
              <a:prstGeom prst="rect">
                <a:avLst/>
              </a:prstGeom>
              <a:blipFill rotWithShape="0">
                <a:blip r:embed="rId11"/>
                <a:stretch>
                  <a:fillRect l="-7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Google Shape;239;p20"/>
              <p:cNvSpPr txBox="1">
                <a:spLocks/>
              </p:cNvSpPr>
              <p:nvPr/>
            </p:nvSpPr>
            <p:spPr>
              <a:xfrm>
                <a:off x="5358755" y="2689070"/>
                <a:ext cx="2653282" cy="426369"/>
              </a:xfrm>
              <a:prstGeom prst="rect">
                <a:avLst/>
              </a:prstGeom>
            </p:spPr>
            <p:txBody>
              <a:bodyPr spcFirstLastPara="1" wrap="square" lIns="68569" tIns="68569" rIns="68569" bIns="68569" anchor="t" anchorCtr="0">
                <a:no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a:rPr lang="vi-VN" sz="2000" i="1" smtClean="0">
                          <a:solidFill>
                            <a:srgbClr val="FFFFFF"/>
                          </a:solidFill>
                          <a:latin typeface="Cambria Math" panose="02040503050406030204" pitchFamily="18" charset="0"/>
                        </a:rPr>
                        <m:t>2</m:t>
                      </m:r>
                      <m:r>
                        <a:rPr lang="vi-VN" sz="2000" i="1" smtClean="0">
                          <a:solidFill>
                            <a:srgbClr val="FFFFFF"/>
                          </a:solidFill>
                          <a:latin typeface="Cambria Math" panose="02040503050406030204" pitchFamily="18" charset="0"/>
                        </a:rPr>
                        <m:t>𝑥</m:t>
                      </m:r>
                      <m:r>
                        <a:rPr lang="vi-VN" sz="2000" i="1" smtClean="0">
                          <a:solidFill>
                            <a:srgbClr val="FFFFFF"/>
                          </a:solidFill>
                          <a:latin typeface="Cambria Math" panose="02040503050406030204" pitchFamily="18" charset="0"/>
                        </a:rPr>
                        <m:t>              = </m:t>
                      </m:r>
                      <m:r>
                        <a:rPr lang="vi-VN" sz="2000" i="1" smtClean="0">
                          <a:solidFill>
                            <a:srgbClr val="FFFFFF"/>
                          </a:solidFill>
                          <a:latin typeface="Cambria Math" panose="02040503050406030204" pitchFamily="18" charset="0"/>
                        </a:rPr>
                        <m:t>0</m:t>
                      </m:r>
                      <m:r>
                        <a:rPr lang="vi-VN" sz="2000" i="1" smtClean="0">
                          <a:solidFill>
                            <a:srgbClr val="FFFFFF"/>
                          </a:solidFill>
                          <a:latin typeface="Cambria Math" panose="02040503050406030204" pitchFamily="18" charset="0"/>
                        </a:rPr>
                        <m:t> – </m:t>
                      </m:r>
                      <m:r>
                        <a:rPr lang="vi-VN" sz="2000" i="1" smtClean="0">
                          <a:solidFill>
                            <a:srgbClr val="FFFFFF"/>
                          </a:solidFill>
                          <a:latin typeface="Cambria Math" panose="02040503050406030204" pitchFamily="18" charset="0"/>
                        </a:rPr>
                        <m:t>1</m:t>
                      </m:r>
                      <m:r>
                        <a:rPr lang="vi-VN" sz="2000" i="1" smtClean="0">
                          <a:solidFill>
                            <a:srgbClr val="FFFFFF"/>
                          </a:solidFill>
                          <a:latin typeface="Cambria Math" panose="02040503050406030204" pitchFamily="18" charset="0"/>
                        </a:rPr>
                        <m:t>,</m:t>
                      </m:r>
                      <m:r>
                        <a:rPr lang="vi-VN" sz="2000" i="1" smtClean="0">
                          <a:solidFill>
                            <a:srgbClr val="FFFFFF"/>
                          </a:solidFill>
                          <a:latin typeface="Cambria Math" panose="02040503050406030204" pitchFamily="18" charset="0"/>
                        </a:rPr>
                        <m:t>2</m:t>
                      </m:r>
                    </m:oMath>
                  </m:oMathPara>
                </a14:m>
                <a:endParaRPr lang="en-US" sz="2000" dirty="0">
                  <a:solidFill>
                    <a:srgbClr val="FFFFFF"/>
                  </a:solidFill>
                </a:endParaRPr>
              </a:p>
              <a:p>
                <a:pPr marL="95250" indent="0">
                  <a:buFont typeface="Arial" pitchFamily="34" charset="0"/>
                  <a:buNone/>
                </a:pPr>
                <a14:m>
                  <m:oMathPara xmlns:m="http://schemas.openxmlformats.org/officeDocument/2006/math">
                    <m:oMathParaPr>
                      <m:jc m:val="centerGroup"/>
                    </m:oMathParaPr>
                    <m:oMath xmlns:m="http://schemas.openxmlformats.org/officeDocument/2006/math">
                      <m:r>
                        <a:rPr lang="vi-VN" sz="2000" i="1" smtClean="0">
                          <a:solidFill>
                            <a:srgbClr val="FFFFFF"/>
                          </a:solidFill>
                          <a:latin typeface="Cambria Math" panose="02040503050406030204" pitchFamily="18" charset="0"/>
                        </a:rPr>
                        <m:t>              </m:t>
                      </m:r>
                    </m:oMath>
                  </m:oMathPara>
                </a14:m>
                <a:endParaRPr lang="en-US" sz="2000" dirty="0">
                  <a:solidFill>
                    <a:srgbClr val="FFFFFF"/>
                  </a:solidFill>
                </a:endParaRPr>
              </a:p>
            </p:txBody>
          </p:sp>
        </mc:Choice>
        <mc:Fallback xmlns="">
          <p:sp>
            <p:nvSpPr>
              <p:cNvPr id="18" name="Google Shape;239;p20"/>
              <p:cNvSpPr txBox="1">
                <a:spLocks noRot="1" noChangeAspect="1" noMove="1" noResize="1" noEditPoints="1" noAdjustHandles="1" noChangeArrowheads="1" noChangeShapeType="1" noTextEdit="1"/>
              </p:cNvSpPr>
              <p:nvPr/>
            </p:nvSpPr>
            <p:spPr>
              <a:xfrm>
                <a:off x="5358755" y="2689070"/>
                <a:ext cx="2653282" cy="426369"/>
              </a:xfrm>
              <a:prstGeom prst="rect">
                <a:avLst/>
              </a:prstGeom>
              <a:blipFill rotWithShape="0">
                <a:blip r:embed="rId12"/>
                <a:stretch>
                  <a:fillRect l="-690" b="-3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239;p20"/>
              <p:cNvSpPr txBox="1">
                <a:spLocks/>
              </p:cNvSpPr>
              <p:nvPr/>
            </p:nvSpPr>
            <p:spPr>
              <a:xfrm>
                <a:off x="5417647" y="3475184"/>
                <a:ext cx="2740034" cy="433361"/>
              </a:xfrm>
              <a:prstGeom prst="rect">
                <a:avLst/>
              </a:prstGeom>
            </p:spPr>
            <p:txBody>
              <a:bodyPr spcFirstLastPara="1" wrap="square" lIns="68569" tIns="68569" rIns="68569" bIns="68569" anchor="t" anchorCtr="0">
                <a:no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0" indent="0">
                  <a:buFont typeface="Arial" pitchFamily="34" charset="0"/>
                  <a:buNone/>
                </a:pPr>
                <a14:m>
                  <m:oMathPara xmlns:m="http://schemas.openxmlformats.org/officeDocument/2006/math">
                    <m:oMathParaPr>
                      <m:jc m:val="left"/>
                    </m:oMathParaPr>
                    <m:oMath xmlns:m="http://schemas.openxmlformats.org/officeDocument/2006/math">
                      <m:r>
                        <a:rPr lang="vi-VN" sz="2000" i="1" smtClean="0">
                          <a:solidFill>
                            <a:srgbClr val="FFFFFF"/>
                          </a:solidFill>
                          <a:latin typeface="Cambria Math" panose="02040503050406030204" pitchFamily="18" charset="0"/>
                        </a:rPr>
                        <m:t>𝑥</m:t>
                      </m:r>
                      <m:r>
                        <a:rPr lang="vi-VN" sz="2000" i="1" smtClean="0">
                          <a:solidFill>
                            <a:srgbClr val="FFFFFF"/>
                          </a:solidFill>
                          <a:latin typeface="Cambria Math" panose="02040503050406030204" pitchFamily="18" charset="0"/>
                        </a:rPr>
                        <m:t>              = – </m:t>
                      </m:r>
                      <m:r>
                        <a:rPr lang="vi-VN" sz="2000" i="1">
                          <a:solidFill>
                            <a:srgbClr val="FFFFFF"/>
                          </a:solidFill>
                          <a:latin typeface="Cambria Math" panose="02040503050406030204" pitchFamily="18" charset="0"/>
                        </a:rPr>
                        <m:t>1</m:t>
                      </m:r>
                      <m:r>
                        <a:rPr lang="vi-VN" sz="2000" i="1">
                          <a:solidFill>
                            <a:srgbClr val="FFFFFF"/>
                          </a:solidFill>
                          <a:latin typeface="Cambria Math" panose="02040503050406030204" pitchFamily="18" charset="0"/>
                        </a:rPr>
                        <m:t>,</m:t>
                      </m:r>
                      <m:r>
                        <a:rPr lang="vi-VN" sz="2000" i="1">
                          <a:solidFill>
                            <a:srgbClr val="FFFFFF"/>
                          </a:solidFill>
                          <a:latin typeface="Cambria Math" panose="02040503050406030204" pitchFamily="18" charset="0"/>
                        </a:rPr>
                        <m:t>2</m:t>
                      </m:r>
                      <m:r>
                        <a:rPr lang="vi-VN" sz="2000" i="1">
                          <a:solidFill>
                            <a:srgbClr val="FFFFFF"/>
                          </a:solidFill>
                          <a:latin typeface="Cambria Math" panose="02040503050406030204" pitchFamily="18" charset="0"/>
                        </a:rPr>
                        <m:t> : </m:t>
                      </m:r>
                      <m:r>
                        <a:rPr lang="vi-VN" sz="2000" i="1">
                          <a:solidFill>
                            <a:srgbClr val="FFFFFF"/>
                          </a:solidFill>
                          <a:latin typeface="Cambria Math" panose="02040503050406030204" pitchFamily="18" charset="0"/>
                        </a:rPr>
                        <m:t>2</m:t>
                      </m:r>
                    </m:oMath>
                  </m:oMathPara>
                </a14:m>
                <a:endParaRPr lang="en-US" sz="2000" dirty="0">
                  <a:solidFill>
                    <a:srgbClr val="FFFFFF"/>
                  </a:solidFill>
                </a:endParaRPr>
              </a:p>
            </p:txBody>
          </p:sp>
        </mc:Choice>
        <mc:Fallback xmlns="">
          <p:sp>
            <p:nvSpPr>
              <p:cNvPr id="20" name="Google Shape;239;p20"/>
              <p:cNvSpPr txBox="1">
                <a:spLocks noRot="1" noChangeAspect="1" noMove="1" noResize="1" noEditPoints="1" noAdjustHandles="1" noChangeArrowheads="1" noChangeShapeType="1" noTextEdit="1"/>
              </p:cNvSpPr>
              <p:nvPr/>
            </p:nvSpPr>
            <p:spPr>
              <a:xfrm>
                <a:off x="5417647" y="3475184"/>
                <a:ext cx="2740034" cy="433361"/>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Google Shape;239;p20"/>
              <p:cNvSpPr txBox="1">
                <a:spLocks/>
              </p:cNvSpPr>
              <p:nvPr/>
            </p:nvSpPr>
            <p:spPr>
              <a:xfrm>
                <a:off x="5417647" y="3947759"/>
                <a:ext cx="2740034" cy="433361"/>
              </a:xfrm>
              <a:prstGeom prst="rect">
                <a:avLst/>
              </a:prstGeom>
            </p:spPr>
            <p:txBody>
              <a:bodyPr spcFirstLastPara="1" wrap="square" lIns="68569" tIns="68569" rIns="68569" bIns="68569" anchor="t" anchorCtr="0">
                <a:no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0" indent="0">
                  <a:buNone/>
                </a:pPr>
                <a14:m>
                  <m:oMathPara xmlns:m="http://schemas.openxmlformats.org/officeDocument/2006/math">
                    <m:oMathParaPr>
                      <m:jc m:val="left"/>
                    </m:oMathParaPr>
                    <m:oMath xmlns:m="http://schemas.openxmlformats.org/officeDocument/2006/math">
                      <m:r>
                        <a:rPr lang="vi-VN" sz="2000" i="1" smtClean="0">
                          <a:solidFill>
                            <a:srgbClr val="FFFFFF"/>
                          </a:solidFill>
                          <a:latin typeface="Cambria Math" panose="02040503050406030204" pitchFamily="18" charset="0"/>
                        </a:rPr>
                        <m:t>𝑥</m:t>
                      </m:r>
                      <m:r>
                        <a:rPr lang="vi-VN" sz="2000" i="1" smtClean="0">
                          <a:solidFill>
                            <a:srgbClr val="FFFFFF"/>
                          </a:solidFill>
                          <a:latin typeface="Cambria Math" panose="02040503050406030204" pitchFamily="18" charset="0"/>
                        </a:rPr>
                        <m:t>              =</m:t>
                      </m:r>
                      <m:f>
                        <m:fPr>
                          <m:ctrlPr>
                            <a:rPr lang="vi-VN" sz="2000" i="1" dirty="0">
                              <a:solidFill>
                                <a:srgbClr val="FFFFFF"/>
                              </a:solidFill>
                              <a:latin typeface="Cambria Math" panose="02040503050406030204" pitchFamily="18" charset="0"/>
                            </a:rPr>
                          </m:ctrlPr>
                        </m:fPr>
                        <m:num>
                          <m:r>
                            <a:rPr lang="en-SG" sz="2000" b="0" i="1" dirty="0" smtClean="0">
                              <a:solidFill>
                                <a:srgbClr val="FFFFFF"/>
                              </a:solidFill>
                              <a:latin typeface="Cambria Math" panose="02040503050406030204" pitchFamily="18" charset="0"/>
                            </a:rPr>
                            <m:t>−</m:t>
                          </m:r>
                          <m:r>
                            <a:rPr lang="en-SG" sz="2000" b="0" i="1" dirty="0" smtClean="0">
                              <a:solidFill>
                                <a:srgbClr val="FFFFFF"/>
                              </a:solidFill>
                              <a:latin typeface="Cambria Math" panose="02040503050406030204" pitchFamily="18" charset="0"/>
                            </a:rPr>
                            <m:t>6</m:t>
                          </m:r>
                        </m:num>
                        <m:den>
                          <m:r>
                            <a:rPr lang="en-SG" sz="2000" b="0" i="1" dirty="0" smtClean="0">
                              <a:solidFill>
                                <a:srgbClr val="FFFFFF"/>
                              </a:solidFill>
                              <a:latin typeface="Cambria Math" panose="02040503050406030204" pitchFamily="18" charset="0"/>
                            </a:rPr>
                            <m:t>5</m:t>
                          </m:r>
                        </m:den>
                      </m:f>
                      <m:r>
                        <a:rPr lang="vi-VN" sz="2000" i="1">
                          <a:solidFill>
                            <a:srgbClr val="FFFFFF"/>
                          </a:solidFill>
                          <a:latin typeface="Cambria Math" panose="02040503050406030204" pitchFamily="18" charset="0"/>
                        </a:rPr>
                        <m:t>: </m:t>
                      </m:r>
                      <m:r>
                        <a:rPr lang="vi-VN" sz="2000" i="1">
                          <a:solidFill>
                            <a:srgbClr val="FFFFFF"/>
                          </a:solidFill>
                          <a:latin typeface="Cambria Math" panose="02040503050406030204" pitchFamily="18" charset="0"/>
                        </a:rPr>
                        <m:t>2</m:t>
                      </m:r>
                    </m:oMath>
                  </m:oMathPara>
                </a14:m>
                <a:endParaRPr lang="en-US" sz="2000" dirty="0">
                  <a:solidFill>
                    <a:srgbClr val="FFFFFF"/>
                  </a:solidFill>
                </a:endParaRPr>
              </a:p>
            </p:txBody>
          </p:sp>
        </mc:Choice>
        <mc:Fallback xmlns="">
          <p:sp>
            <p:nvSpPr>
              <p:cNvPr id="21" name="Google Shape;239;p20"/>
              <p:cNvSpPr txBox="1">
                <a:spLocks noRot="1" noChangeAspect="1" noMove="1" noResize="1" noEditPoints="1" noAdjustHandles="1" noChangeArrowheads="1" noChangeShapeType="1" noTextEdit="1"/>
              </p:cNvSpPr>
              <p:nvPr/>
            </p:nvSpPr>
            <p:spPr>
              <a:xfrm>
                <a:off x="5417647" y="3947759"/>
                <a:ext cx="2740034" cy="433361"/>
              </a:xfrm>
              <a:prstGeom prst="rect">
                <a:avLst/>
              </a:prstGeom>
              <a:blipFill rotWithShape="0">
                <a:blip r:embed="rId14"/>
                <a:stretch>
                  <a:fillRect b="-39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Google Shape;239;p20"/>
              <p:cNvSpPr txBox="1">
                <a:spLocks/>
              </p:cNvSpPr>
              <p:nvPr/>
            </p:nvSpPr>
            <p:spPr>
              <a:xfrm>
                <a:off x="5417647" y="4663453"/>
                <a:ext cx="2740034" cy="433361"/>
              </a:xfrm>
              <a:prstGeom prst="rect">
                <a:avLst/>
              </a:prstGeom>
            </p:spPr>
            <p:txBody>
              <a:bodyPr spcFirstLastPara="1" wrap="square" lIns="68569" tIns="68569" rIns="68569" bIns="68569" anchor="t" anchorCtr="0">
                <a:no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0" indent="0">
                  <a:buNone/>
                </a:pPr>
                <a14:m>
                  <m:oMathPara xmlns:m="http://schemas.openxmlformats.org/officeDocument/2006/math">
                    <m:oMathParaPr>
                      <m:jc m:val="left"/>
                    </m:oMathParaPr>
                    <m:oMath xmlns:m="http://schemas.openxmlformats.org/officeDocument/2006/math">
                      <m:r>
                        <a:rPr lang="vi-VN" sz="2000" i="1" smtClean="0">
                          <a:solidFill>
                            <a:srgbClr val="FFFFFF"/>
                          </a:solidFill>
                          <a:latin typeface="Cambria Math" panose="02040503050406030204" pitchFamily="18" charset="0"/>
                        </a:rPr>
                        <m:t>𝑥</m:t>
                      </m:r>
                      <m:r>
                        <a:rPr lang="vi-VN" sz="2000" i="1" smtClean="0">
                          <a:solidFill>
                            <a:srgbClr val="FFFFFF"/>
                          </a:solidFill>
                          <a:latin typeface="Cambria Math" panose="02040503050406030204" pitchFamily="18" charset="0"/>
                        </a:rPr>
                        <m:t>              =</m:t>
                      </m:r>
                      <m:f>
                        <m:fPr>
                          <m:ctrlPr>
                            <a:rPr lang="vi-VN" sz="2000" i="1" dirty="0">
                              <a:solidFill>
                                <a:srgbClr val="FFFFFF"/>
                              </a:solidFill>
                              <a:latin typeface="Cambria Math" panose="02040503050406030204" pitchFamily="18" charset="0"/>
                            </a:rPr>
                          </m:ctrlPr>
                        </m:fPr>
                        <m:num>
                          <m:r>
                            <a:rPr lang="en-SG" sz="2000" b="0" i="1" dirty="0" smtClean="0">
                              <a:solidFill>
                                <a:srgbClr val="FFFFFF"/>
                              </a:solidFill>
                              <a:latin typeface="Cambria Math" panose="02040503050406030204" pitchFamily="18" charset="0"/>
                            </a:rPr>
                            <m:t>−</m:t>
                          </m:r>
                          <m:r>
                            <a:rPr lang="en-SG" sz="2000" b="0" i="1" dirty="0" smtClean="0">
                              <a:solidFill>
                                <a:srgbClr val="FFFFFF"/>
                              </a:solidFill>
                              <a:latin typeface="Cambria Math" panose="02040503050406030204" pitchFamily="18" charset="0"/>
                            </a:rPr>
                            <m:t>6</m:t>
                          </m:r>
                        </m:num>
                        <m:den>
                          <m:r>
                            <a:rPr lang="en-SG" sz="2000" b="0" i="1" dirty="0" smtClean="0">
                              <a:solidFill>
                                <a:srgbClr val="FFFFFF"/>
                              </a:solidFill>
                              <a:latin typeface="Cambria Math" panose="02040503050406030204" pitchFamily="18" charset="0"/>
                            </a:rPr>
                            <m:t>5</m:t>
                          </m:r>
                        </m:den>
                      </m:f>
                      <m:r>
                        <a:rPr lang="en-SG" sz="2000" b="0" i="1" dirty="0" smtClean="0">
                          <a:solidFill>
                            <a:srgbClr val="FFFFFF"/>
                          </a:solidFill>
                          <a:latin typeface="Cambria Math" panose="02040503050406030204" pitchFamily="18" charset="0"/>
                        </a:rPr>
                        <m:t>.</m:t>
                      </m:r>
                      <m:r>
                        <a:rPr lang="vi-VN" sz="2000" i="1">
                          <a:solidFill>
                            <a:srgbClr val="FFFFFF"/>
                          </a:solidFill>
                          <a:latin typeface="Cambria Math" panose="02040503050406030204" pitchFamily="18" charset="0"/>
                        </a:rPr>
                        <m:t> </m:t>
                      </m:r>
                      <m:f>
                        <m:fPr>
                          <m:ctrlPr>
                            <a:rPr lang="vi-VN" sz="2000" i="1" dirty="0">
                              <a:solidFill>
                                <a:srgbClr val="FFFFFF"/>
                              </a:solidFill>
                              <a:latin typeface="Cambria Math" panose="02040503050406030204" pitchFamily="18" charset="0"/>
                            </a:rPr>
                          </m:ctrlPr>
                        </m:fPr>
                        <m:num>
                          <m:r>
                            <a:rPr lang="en-SG" sz="2000" b="0" i="1" dirty="0" smtClean="0">
                              <a:solidFill>
                                <a:srgbClr val="FFFFFF"/>
                              </a:solidFill>
                              <a:latin typeface="Cambria Math" panose="02040503050406030204" pitchFamily="18" charset="0"/>
                            </a:rPr>
                            <m:t>1</m:t>
                          </m:r>
                        </m:num>
                        <m:den>
                          <m:r>
                            <a:rPr lang="en-SG" sz="2000" b="0" i="1" dirty="0" smtClean="0">
                              <a:solidFill>
                                <a:srgbClr val="FFFFFF"/>
                              </a:solidFill>
                              <a:latin typeface="Cambria Math" panose="02040503050406030204" pitchFamily="18" charset="0"/>
                            </a:rPr>
                            <m:t>2</m:t>
                          </m:r>
                        </m:den>
                      </m:f>
                    </m:oMath>
                  </m:oMathPara>
                </a14:m>
                <a:endParaRPr lang="en-US" sz="2000" dirty="0">
                  <a:solidFill>
                    <a:srgbClr val="FFFFFF"/>
                  </a:solidFill>
                </a:endParaRPr>
              </a:p>
            </p:txBody>
          </p:sp>
        </mc:Choice>
        <mc:Fallback xmlns="">
          <p:sp>
            <p:nvSpPr>
              <p:cNvPr id="22" name="Google Shape;239;p20"/>
              <p:cNvSpPr txBox="1">
                <a:spLocks noRot="1" noChangeAspect="1" noMove="1" noResize="1" noEditPoints="1" noAdjustHandles="1" noChangeArrowheads="1" noChangeShapeType="1" noTextEdit="1"/>
              </p:cNvSpPr>
              <p:nvPr/>
            </p:nvSpPr>
            <p:spPr>
              <a:xfrm>
                <a:off x="5417647" y="4663453"/>
                <a:ext cx="2740034" cy="433361"/>
              </a:xfrm>
              <a:prstGeom prst="rect">
                <a:avLst/>
              </a:prstGeom>
              <a:blipFill rotWithShape="0">
                <a:blip r:embed="rId15"/>
                <a:stretch>
                  <a:fillRect b="-39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Google Shape;239;p20"/>
              <p:cNvSpPr txBox="1">
                <a:spLocks/>
              </p:cNvSpPr>
              <p:nvPr/>
            </p:nvSpPr>
            <p:spPr>
              <a:xfrm>
                <a:off x="5438040" y="5479956"/>
                <a:ext cx="2740034" cy="433361"/>
              </a:xfrm>
              <a:prstGeom prst="rect">
                <a:avLst/>
              </a:prstGeom>
            </p:spPr>
            <p:txBody>
              <a:bodyPr spcFirstLastPara="1" wrap="square" lIns="68569" tIns="68569" rIns="68569" bIns="68569" anchor="t" anchorCtr="0">
                <a:no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0" indent="0">
                  <a:buNone/>
                </a:pPr>
                <a14:m>
                  <m:oMathPara xmlns:m="http://schemas.openxmlformats.org/officeDocument/2006/math">
                    <m:oMathParaPr>
                      <m:jc m:val="left"/>
                    </m:oMathParaPr>
                    <m:oMath xmlns:m="http://schemas.openxmlformats.org/officeDocument/2006/math">
                      <m:r>
                        <a:rPr lang="vi-VN" sz="2000" i="1" smtClean="0">
                          <a:solidFill>
                            <a:srgbClr val="FFFFFF"/>
                          </a:solidFill>
                          <a:latin typeface="Cambria Math" panose="02040503050406030204" pitchFamily="18" charset="0"/>
                        </a:rPr>
                        <m:t>𝑥</m:t>
                      </m:r>
                      <m:r>
                        <a:rPr lang="vi-VN" sz="2000" i="1" smtClean="0">
                          <a:solidFill>
                            <a:srgbClr val="FFFFFF"/>
                          </a:solidFill>
                          <a:latin typeface="Cambria Math" panose="02040503050406030204" pitchFamily="18" charset="0"/>
                        </a:rPr>
                        <m:t>              =</m:t>
                      </m:r>
                      <m:f>
                        <m:fPr>
                          <m:ctrlPr>
                            <a:rPr lang="vi-VN" sz="2000" i="1" dirty="0">
                              <a:solidFill>
                                <a:srgbClr val="FFFFFF"/>
                              </a:solidFill>
                              <a:latin typeface="Cambria Math" panose="02040503050406030204" pitchFamily="18" charset="0"/>
                            </a:rPr>
                          </m:ctrlPr>
                        </m:fPr>
                        <m:num>
                          <m:r>
                            <a:rPr lang="en-SG" sz="2000" b="0" i="1" dirty="0" smtClean="0">
                              <a:solidFill>
                                <a:srgbClr val="FFFFFF"/>
                              </a:solidFill>
                              <a:latin typeface="Cambria Math" panose="02040503050406030204" pitchFamily="18" charset="0"/>
                            </a:rPr>
                            <m:t>−</m:t>
                          </m:r>
                          <m:r>
                            <a:rPr lang="en-SG" sz="2000" b="0" i="1" dirty="0" smtClean="0">
                              <a:solidFill>
                                <a:srgbClr val="FFFFFF"/>
                              </a:solidFill>
                              <a:latin typeface="Cambria Math" panose="02040503050406030204" pitchFamily="18" charset="0"/>
                            </a:rPr>
                            <m:t>3</m:t>
                          </m:r>
                        </m:num>
                        <m:den>
                          <m:r>
                            <a:rPr lang="en-SG" sz="2000" b="0" i="1" dirty="0" smtClean="0">
                              <a:solidFill>
                                <a:srgbClr val="FFFFFF"/>
                              </a:solidFill>
                              <a:latin typeface="Cambria Math" panose="02040503050406030204" pitchFamily="18" charset="0"/>
                            </a:rPr>
                            <m:t>5</m:t>
                          </m:r>
                        </m:den>
                      </m:f>
                    </m:oMath>
                  </m:oMathPara>
                </a14:m>
                <a:endParaRPr lang="en-US" sz="2000" dirty="0">
                  <a:solidFill>
                    <a:srgbClr val="FFFFFF"/>
                  </a:solidFill>
                </a:endParaRPr>
              </a:p>
            </p:txBody>
          </p:sp>
        </mc:Choice>
        <mc:Fallback xmlns="">
          <p:sp>
            <p:nvSpPr>
              <p:cNvPr id="23" name="Google Shape;239;p20"/>
              <p:cNvSpPr txBox="1">
                <a:spLocks noRot="1" noChangeAspect="1" noMove="1" noResize="1" noEditPoints="1" noAdjustHandles="1" noChangeArrowheads="1" noChangeShapeType="1" noTextEdit="1"/>
              </p:cNvSpPr>
              <p:nvPr/>
            </p:nvSpPr>
            <p:spPr>
              <a:xfrm>
                <a:off x="5438040" y="5479956"/>
                <a:ext cx="2740034" cy="433361"/>
              </a:xfrm>
              <a:prstGeom prst="rect">
                <a:avLst/>
              </a:prstGeom>
              <a:blipFill rotWithShape="0">
                <a:blip r:embed="rId16"/>
                <a:stretch>
                  <a:fillRect b="-39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Google Shape;239;p20">
                <a:extLst>
                  <a:ext uri="{FF2B5EF4-FFF2-40B4-BE49-F238E27FC236}">
                    <a16:creationId xmlns="" xmlns:a16="http://schemas.microsoft.com/office/drawing/2014/main" id="{35445888-C991-FD40-A5EF-CB41729BFF8F}"/>
                  </a:ext>
                </a:extLst>
              </p:cNvPr>
              <p:cNvSpPr txBox="1">
                <a:spLocks/>
              </p:cNvSpPr>
              <p:nvPr/>
            </p:nvSpPr>
            <p:spPr>
              <a:xfrm>
                <a:off x="8643195" y="2012297"/>
                <a:ext cx="3161812" cy="676773"/>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r>
                        <m:rPr>
                          <m:sty m:val="p"/>
                        </m:rPr>
                        <a:rPr lang="vi-VN" sz="2000" i="0" smtClean="0">
                          <a:solidFill>
                            <a:srgbClr val="FFFFFF"/>
                          </a:solidFill>
                          <a:latin typeface="Cambria Math" panose="02040503050406030204" pitchFamily="18" charset="0"/>
                        </a:rPr>
                        <m:t>TH</m:t>
                      </m:r>
                      <m:r>
                        <a:rPr lang="vi-VN" sz="2000" i="0" smtClean="0">
                          <a:solidFill>
                            <a:srgbClr val="FFFFFF"/>
                          </a:solidFill>
                          <a:latin typeface="Cambria Math" panose="02040503050406030204" pitchFamily="18" charset="0"/>
                        </a:rPr>
                        <m:t>2</m:t>
                      </m:r>
                      <m:r>
                        <a:rPr lang="en-SG" sz="2000" b="0" i="0" smtClean="0">
                          <a:solidFill>
                            <a:srgbClr val="FFFFFF"/>
                          </a:solidFill>
                          <a:latin typeface="Cambria Math" panose="02040503050406030204" pitchFamily="18" charset="0"/>
                        </a:rPr>
                        <m:t>.  </m:t>
                      </m:r>
                      <m:sSup>
                        <m:sSupPr>
                          <m:ctrlPr>
                            <a:rPr lang="en-US" sz="2000" i="1">
                              <a:solidFill>
                                <a:srgbClr val="FFFFFF"/>
                              </a:solidFill>
                              <a:latin typeface="Cambria Math" panose="02040503050406030204" pitchFamily="18" charset="0"/>
                            </a:rPr>
                          </m:ctrlPr>
                        </m:sSupPr>
                        <m:e>
                          <m:r>
                            <a:rPr lang="vi-VN" sz="2000" i="1">
                              <a:solidFill>
                                <a:srgbClr val="FFFFFF"/>
                              </a:solidFill>
                              <a:latin typeface="Cambria Math" panose="02040503050406030204" pitchFamily="18" charset="0"/>
                            </a:rPr>
                            <m:t>𝑥</m:t>
                          </m:r>
                        </m:e>
                        <m:sup>
                          <m:r>
                            <a:rPr lang="vi-VN" sz="2000" i="1">
                              <a:solidFill>
                                <a:srgbClr val="FFFFFF"/>
                              </a:solidFill>
                              <a:latin typeface="Cambria Math" panose="02040503050406030204" pitchFamily="18" charset="0"/>
                            </a:rPr>
                            <m:t>2</m:t>
                          </m:r>
                        </m:sup>
                      </m:sSup>
                      <m:r>
                        <a:rPr lang="vi-VN" sz="2000" i="1">
                          <a:solidFill>
                            <a:srgbClr val="FFFFFF"/>
                          </a:solidFill>
                          <a:latin typeface="Cambria Math" panose="02040503050406030204" pitchFamily="18" charset="0"/>
                        </a:rPr>
                        <m:t>−</m:t>
                      </m:r>
                      <m:f>
                        <m:fPr>
                          <m:ctrlPr>
                            <a:rPr lang="en-US" sz="2000" i="1">
                              <a:solidFill>
                                <a:srgbClr val="FFFFFF"/>
                              </a:solidFill>
                              <a:latin typeface="Cambria Math" panose="02040503050406030204" pitchFamily="18" charset="0"/>
                            </a:rPr>
                          </m:ctrlPr>
                        </m:fPr>
                        <m:num>
                          <m:r>
                            <a:rPr lang="vi-VN" sz="2000" i="1">
                              <a:solidFill>
                                <a:srgbClr val="FFFFFF"/>
                              </a:solidFill>
                              <a:latin typeface="Cambria Math" panose="02040503050406030204" pitchFamily="18" charset="0"/>
                            </a:rPr>
                            <m:t>4</m:t>
                          </m:r>
                        </m:num>
                        <m:den>
                          <m:r>
                            <a:rPr lang="vi-VN" sz="2000" i="1">
                              <a:solidFill>
                                <a:srgbClr val="FFFFFF"/>
                              </a:solidFill>
                              <a:latin typeface="Cambria Math" panose="02040503050406030204" pitchFamily="18" charset="0"/>
                            </a:rPr>
                            <m:t>9</m:t>
                          </m:r>
                        </m:den>
                      </m:f>
                      <m:r>
                        <a:rPr lang="vi-VN" sz="2000" i="1">
                          <a:solidFill>
                            <a:srgbClr val="FFFFFF"/>
                          </a:solidFill>
                          <a:latin typeface="Cambria Math" panose="02040503050406030204" pitchFamily="18" charset="0"/>
                        </a:rPr>
                        <m:t>=</m:t>
                      </m:r>
                      <m:r>
                        <a:rPr lang="vi-VN" sz="2000" i="1">
                          <a:solidFill>
                            <a:srgbClr val="FFFFFF"/>
                          </a:solidFill>
                          <a:latin typeface="Cambria Math" panose="02040503050406030204" pitchFamily="18" charset="0"/>
                        </a:rPr>
                        <m:t>0</m:t>
                      </m:r>
                    </m:oMath>
                  </m:oMathPara>
                </a14:m>
                <a:r>
                  <a:rPr lang="en-US" sz="2000" i="1">
                    <a:solidFill>
                      <a:srgbClr val="FFFFFF"/>
                    </a:solidFill>
                  </a:rPr>
                  <a:t/>
                </a:r>
                <a:br>
                  <a:rPr lang="en-US" sz="2000" i="1">
                    <a:solidFill>
                      <a:srgbClr val="FFFFFF"/>
                    </a:solidFill>
                  </a:rPr>
                </a:br>
                <a:endParaRPr lang="ar-AE" sz="3600" i="1" dirty="0">
                  <a:solidFill>
                    <a:srgbClr val="FFFFFF"/>
                  </a:solidFill>
                  <a:latin typeface="Cambria Math" panose="02040503050406030204" pitchFamily="18" charset="0"/>
                  <a:ea typeface="Cambria Math" panose="02040503050406030204" pitchFamily="18" charset="0"/>
                </a:endParaRPr>
              </a:p>
              <a:p>
                <a:pPr marL="0" indent="0">
                  <a:buFont typeface="Roboto Condensed"/>
                  <a:buNone/>
                </a:pPr>
                <a:endParaRPr lang="ar-AE" sz="3600" i="1" dirty="0">
                  <a:solidFill>
                    <a:srgbClr val="FFFFFF"/>
                  </a:solidFill>
                  <a:latin typeface="Cambria Math" panose="02040503050406030204" pitchFamily="18" charset="0"/>
                  <a:ea typeface="Cambria Math" panose="02040503050406030204" pitchFamily="18" charset="0"/>
                </a:endParaRPr>
              </a:p>
            </p:txBody>
          </p:sp>
        </mc:Choice>
        <mc:Fallback xmlns="">
          <p:sp>
            <p:nvSpPr>
              <p:cNvPr id="24" name="Google Shape;239;p20">
                <a:extLst>
                  <a:ext uri="{FF2B5EF4-FFF2-40B4-BE49-F238E27FC236}">
                    <a16:creationId xmlns:a16="http://schemas.microsoft.com/office/drawing/2014/main" xmlns="" xmlns:a14="http://schemas.microsoft.com/office/drawing/2010/main" id="{35445888-C991-FD40-A5EF-CB41729BFF8F}"/>
                  </a:ext>
                </a:extLst>
              </p:cNvPr>
              <p:cNvSpPr txBox="1">
                <a:spLocks noRot="1" noChangeAspect="1" noMove="1" noResize="1" noEditPoints="1" noAdjustHandles="1" noChangeArrowheads="1" noChangeShapeType="1" noTextEdit="1"/>
              </p:cNvSpPr>
              <p:nvPr/>
            </p:nvSpPr>
            <p:spPr>
              <a:xfrm>
                <a:off x="8643195" y="2012297"/>
                <a:ext cx="3161812" cy="676773"/>
              </a:xfrm>
              <a:prstGeom prst="rect">
                <a:avLst/>
              </a:prstGeom>
              <a:blipFill rotWithShape="0">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Google Shape;239;p20">
                <a:extLst>
                  <a:ext uri="{FF2B5EF4-FFF2-40B4-BE49-F238E27FC236}">
                    <a16:creationId xmlns="" xmlns:a16="http://schemas.microsoft.com/office/drawing/2014/main" id="{35445888-C991-FD40-A5EF-CB41729BFF8F}"/>
                  </a:ext>
                </a:extLst>
              </p:cNvPr>
              <p:cNvSpPr txBox="1">
                <a:spLocks/>
              </p:cNvSpPr>
              <p:nvPr/>
            </p:nvSpPr>
            <p:spPr>
              <a:xfrm>
                <a:off x="9205314" y="2611317"/>
                <a:ext cx="3294354" cy="599860"/>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sSup>
                        <m:sSupPr>
                          <m:ctrlPr>
                            <a:rPr lang="en-US" sz="2000" i="1" smtClean="0">
                              <a:solidFill>
                                <a:srgbClr val="FFFFFF"/>
                              </a:solidFill>
                              <a:latin typeface="Cambria Math" panose="02040503050406030204" pitchFamily="18" charset="0"/>
                            </a:rPr>
                          </m:ctrlPr>
                        </m:sSupPr>
                        <m:e>
                          <m:r>
                            <a:rPr lang="vi-VN" sz="2000" i="1">
                              <a:solidFill>
                                <a:srgbClr val="FFFFFF"/>
                              </a:solidFill>
                              <a:latin typeface="Cambria Math" panose="02040503050406030204" pitchFamily="18" charset="0"/>
                            </a:rPr>
                            <m:t>𝑥</m:t>
                          </m:r>
                        </m:e>
                        <m:sup>
                          <m:r>
                            <a:rPr lang="vi-VN" sz="2000" i="1">
                              <a:solidFill>
                                <a:srgbClr val="FFFFFF"/>
                              </a:solidFill>
                              <a:latin typeface="Cambria Math" panose="02040503050406030204" pitchFamily="18" charset="0"/>
                            </a:rPr>
                            <m:t>2</m:t>
                          </m:r>
                          <m:r>
                            <a:rPr lang="vi-VN" sz="2000" b="0" i="1" smtClean="0">
                              <a:solidFill>
                                <a:srgbClr val="FFFFFF"/>
                              </a:solidFill>
                              <a:latin typeface="Cambria Math" panose="02040503050406030204" pitchFamily="18" charset="0"/>
                            </a:rPr>
                            <m:t> </m:t>
                          </m:r>
                        </m:sup>
                      </m:sSup>
                      <m:r>
                        <a:rPr lang="en-SG" sz="2000" b="0" i="1" smtClean="0">
                          <a:solidFill>
                            <a:srgbClr val="FFFFFF"/>
                          </a:solidFill>
                          <a:latin typeface="Cambria Math" panose="02040503050406030204" pitchFamily="18" charset="0"/>
                        </a:rPr>
                        <m:t>        </m:t>
                      </m:r>
                      <m:r>
                        <a:rPr lang="vi-VN" sz="2000" i="1">
                          <a:solidFill>
                            <a:srgbClr val="FFFFFF"/>
                          </a:solidFill>
                          <a:latin typeface="Cambria Math" panose="02040503050406030204" pitchFamily="18" charset="0"/>
                        </a:rPr>
                        <m:t>=</m:t>
                      </m:r>
                      <m:r>
                        <a:rPr lang="vi-VN" sz="2000" i="1">
                          <a:solidFill>
                            <a:srgbClr val="FFFFFF"/>
                          </a:solidFill>
                          <a:latin typeface="Cambria Math" panose="02040503050406030204" pitchFamily="18" charset="0"/>
                        </a:rPr>
                        <m:t>0</m:t>
                      </m:r>
                      <m:r>
                        <a:rPr lang="vi-VN" sz="2000" i="1">
                          <a:solidFill>
                            <a:srgbClr val="FFFFFF"/>
                          </a:solidFill>
                          <a:latin typeface="Cambria Math" panose="02040503050406030204" pitchFamily="18" charset="0"/>
                        </a:rPr>
                        <m:t>+</m:t>
                      </m:r>
                      <m:f>
                        <m:fPr>
                          <m:ctrlPr>
                            <a:rPr lang="en-US" sz="2000" i="1">
                              <a:solidFill>
                                <a:srgbClr val="FFFFFF"/>
                              </a:solidFill>
                              <a:latin typeface="Cambria Math" panose="02040503050406030204" pitchFamily="18" charset="0"/>
                            </a:rPr>
                          </m:ctrlPr>
                        </m:fPr>
                        <m:num>
                          <m:r>
                            <a:rPr lang="vi-VN" sz="2000" i="1">
                              <a:solidFill>
                                <a:srgbClr val="FFFFFF"/>
                              </a:solidFill>
                              <a:latin typeface="Cambria Math" panose="02040503050406030204" pitchFamily="18" charset="0"/>
                            </a:rPr>
                            <m:t>4</m:t>
                          </m:r>
                        </m:num>
                        <m:den>
                          <m:r>
                            <a:rPr lang="vi-VN" sz="2000" i="1">
                              <a:solidFill>
                                <a:srgbClr val="FFFFFF"/>
                              </a:solidFill>
                              <a:latin typeface="Cambria Math" panose="02040503050406030204" pitchFamily="18" charset="0"/>
                            </a:rPr>
                            <m:t>9</m:t>
                          </m:r>
                        </m:den>
                      </m:f>
                    </m:oMath>
                  </m:oMathPara>
                </a14:m>
                <a:r>
                  <a:rPr lang="en-US" sz="2000">
                    <a:solidFill>
                      <a:srgbClr val="FFFFFF"/>
                    </a:solidFill>
                  </a:rPr>
                  <a:t/>
                </a:r>
                <a:br>
                  <a:rPr lang="en-US" sz="2000">
                    <a:solidFill>
                      <a:srgbClr val="FFFFFF"/>
                    </a:solidFill>
                  </a:rPr>
                </a:br>
                <a:endParaRPr lang="ar-AE" sz="3600" dirty="0">
                  <a:solidFill>
                    <a:srgbClr val="FFFFFF"/>
                  </a:solidFill>
                  <a:latin typeface="Cambria Math" panose="02040503050406030204" pitchFamily="18" charset="0"/>
                  <a:ea typeface="Cambria Math" panose="02040503050406030204" pitchFamily="18" charset="0"/>
                </a:endParaRPr>
              </a:p>
            </p:txBody>
          </p:sp>
        </mc:Choice>
        <mc:Fallback xmlns="">
          <p:sp>
            <p:nvSpPr>
              <p:cNvPr id="25" name="Google Shape;239;p20">
                <a:extLst>
                  <a:ext uri="{FF2B5EF4-FFF2-40B4-BE49-F238E27FC236}">
                    <a16:creationId xmlns:a16="http://schemas.microsoft.com/office/drawing/2014/main" xmlns:a14="http://schemas.microsoft.com/office/drawing/2010/main" xmlns="" id="{35445888-C991-FD40-A5EF-CB41729BFF8F}"/>
                  </a:ext>
                </a:extLst>
              </p:cNvPr>
              <p:cNvSpPr txBox="1">
                <a:spLocks noRot="1" noChangeAspect="1" noMove="1" noResize="1" noEditPoints="1" noAdjustHandles="1" noChangeArrowheads="1" noChangeShapeType="1" noTextEdit="1"/>
              </p:cNvSpPr>
              <p:nvPr/>
            </p:nvSpPr>
            <p:spPr>
              <a:xfrm>
                <a:off x="9205314" y="2611317"/>
                <a:ext cx="3294354" cy="599860"/>
              </a:xfrm>
              <a:prstGeom prst="rect">
                <a:avLst/>
              </a:prstGeom>
              <a:blipFill rotWithShape="0">
                <a:blip r:embed="rId18"/>
                <a:stretch>
                  <a:fillRect b="-707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Google Shape;239;p20">
                <a:extLst>
                  <a:ext uri="{FF2B5EF4-FFF2-40B4-BE49-F238E27FC236}">
                    <a16:creationId xmlns="" xmlns:a16="http://schemas.microsoft.com/office/drawing/2014/main" id="{35445888-C991-FD40-A5EF-CB41729BFF8F}"/>
                  </a:ext>
                </a:extLst>
              </p:cNvPr>
              <p:cNvSpPr txBox="1">
                <a:spLocks/>
              </p:cNvSpPr>
              <p:nvPr/>
            </p:nvSpPr>
            <p:spPr>
              <a:xfrm>
                <a:off x="8869025" y="3117310"/>
                <a:ext cx="2106143" cy="69288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sSup>
                        <m:sSupPr>
                          <m:ctrlPr>
                            <a:rPr lang="en-US" sz="2000" i="1" smtClean="0">
                              <a:solidFill>
                                <a:srgbClr val="FFFFFF"/>
                              </a:solidFill>
                              <a:latin typeface="Cambria Math" panose="02040503050406030204" pitchFamily="18" charset="0"/>
                            </a:rPr>
                          </m:ctrlPr>
                        </m:sSupPr>
                        <m:e>
                          <m:r>
                            <a:rPr lang="vi-VN" sz="2000" b="0" i="1" smtClean="0">
                              <a:solidFill>
                                <a:srgbClr val="FFFFFF"/>
                              </a:solidFill>
                              <a:latin typeface="Cambria Math" panose="02040503050406030204" pitchFamily="18" charset="0"/>
                            </a:rPr>
                            <m:t>      </m:t>
                          </m:r>
                          <m:r>
                            <a:rPr lang="vi-VN" sz="2000" i="1">
                              <a:solidFill>
                                <a:srgbClr val="FFFFFF"/>
                              </a:solidFill>
                              <a:latin typeface="Cambria Math" panose="02040503050406030204" pitchFamily="18" charset="0"/>
                            </a:rPr>
                            <m:t>𝑥</m:t>
                          </m:r>
                        </m:e>
                        <m:sup>
                          <m:r>
                            <a:rPr lang="vi-VN" sz="2000" i="1">
                              <a:solidFill>
                                <a:srgbClr val="FFFFFF"/>
                              </a:solidFill>
                              <a:latin typeface="Cambria Math" panose="02040503050406030204" pitchFamily="18" charset="0"/>
                            </a:rPr>
                            <m:t>2</m:t>
                          </m:r>
                        </m:sup>
                      </m:sSup>
                      <m:r>
                        <a:rPr lang="en-SG" sz="2000" b="0" i="1">
                          <a:solidFill>
                            <a:srgbClr val="FFFFFF"/>
                          </a:solidFill>
                          <a:latin typeface="Cambria Math" panose="02040503050406030204" pitchFamily="18" charset="0"/>
                        </a:rPr>
                        <m:t>     </m:t>
                      </m:r>
                      <m:r>
                        <a:rPr lang="vi-VN" sz="2000" b="0" i="1" smtClean="0">
                          <a:solidFill>
                            <a:srgbClr val="FFFFFF"/>
                          </a:solidFill>
                          <a:latin typeface="Cambria Math" panose="02040503050406030204" pitchFamily="18" charset="0"/>
                        </a:rPr>
                        <m:t>     </m:t>
                      </m:r>
                      <m:r>
                        <a:rPr lang="vi-VN" sz="2000" i="1" smtClean="0">
                          <a:solidFill>
                            <a:srgbClr val="FFFFFF"/>
                          </a:solidFill>
                          <a:latin typeface="Cambria Math" panose="02040503050406030204" pitchFamily="18" charset="0"/>
                        </a:rPr>
                        <m:t>=</m:t>
                      </m:r>
                      <m:f>
                        <m:fPr>
                          <m:ctrlPr>
                            <a:rPr lang="en-US" sz="2000" i="1">
                              <a:solidFill>
                                <a:srgbClr val="FFFFFF"/>
                              </a:solidFill>
                              <a:latin typeface="Cambria Math" panose="02040503050406030204" pitchFamily="18" charset="0"/>
                            </a:rPr>
                          </m:ctrlPr>
                        </m:fPr>
                        <m:num>
                          <m:r>
                            <a:rPr lang="vi-VN" sz="2000" i="1">
                              <a:solidFill>
                                <a:srgbClr val="FFFFFF"/>
                              </a:solidFill>
                              <a:latin typeface="Cambria Math" panose="02040503050406030204" pitchFamily="18" charset="0"/>
                            </a:rPr>
                            <m:t>4</m:t>
                          </m:r>
                        </m:num>
                        <m:den>
                          <m:r>
                            <a:rPr lang="vi-VN" sz="2000" i="1">
                              <a:solidFill>
                                <a:srgbClr val="FFFFFF"/>
                              </a:solidFill>
                              <a:latin typeface="Cambria Math" panose="02040503050406030204" pitchFamily="18" charset="0"/>
                            </a:rPr>
                            <m:t>9</m:t>
                          </m:r>
                        </m:den>
                      </m:f>
                    </m:oMath>
                  </m:oMathPara>
                </a14:m>
                <a:r>
                  <a:rPr lang="vi-VN" sz="2000">
                    <a:solidFill>
                      <a:srgbClr val="FFFFFF"/>
                    </a:solidFill>
                  </a:rPr>
                  <a:t/>
                </a:r>
                <a:br>
                  <a:rPr lang="vi-VN" sz="2000">
                    <a:solidFill>
                      <a:srgbClr val="FFFFFF"/>
                    </a:solidFill>
                  </a:rPr>
                </a:br>
                <a:endParaRPr lang="ar-AE" sz="3600" dirty="0">
                  <a:solidFill>
                    <a:srgbClr val="FFFFFF"/>
                  </a:solidFill>
                  <a:latin typeface="Cambria Math" panose="02040503050406030204" pitchFamily="18" charset="0"/>
                  <a:ea typeface="Cambria Math" panose="02040503050406030204" pitchFamily="18" charset="0"/>
                </a:endParaRPr>
              </a:p>
              <a:p>
                <a:pPr marL="0" indent="0">
                  <a:buFont typeface="Roboto Condensed"/>
                  <a:buNone/>
                </a:pPr>
                <a:endParaRPr lang="ar-AE" sz="3600" dirty="0">
                  <a:solidFill>
                    <a:srgbClr val="FFFFFF"/>
                  </a:solidFill>
                  <a:latin typeface="Cambria Math" panose="02040503050406030204" pitchFamily="18" charset="0"/>
                  <a:ea typeface="Cambria Math" panose="02040503050406030204" pitchFamily="18" charset="0"/>
                </a:endParaRPr>
              </a:p>
            </p:txBody>
          </p:sp>
        </mc:Choice>
        <mc:Fallback xmlns="">
          <p:sp>
            <p:nvSpPr>
              <p:cNvPr id="26" name="Google Shape;239;p20">
                <a:extLst>
                  <a:ext uri="{FF2B5EF4-FFF2-40B4-BE49-F238E27FC236}">
                    <a16:creationId xmlns:a16="http://schemas.microsoft.com/office/drawing/2014/main" xmlns:a14="http://schemas.microsoft.com/office/drawing/2010/main" xmlns="" id="{35445888-C991-FD40-A5EF-CB41729BFF8F}"/>
                  </a:ext>
                </a:extLst>
              </p:cNvPr>
              <p:cNvSpPr txBox="1">
                <a:spLocks noRot="1" noChangeAspect="1" noMove="1" noResize="1" noEditPoints="1" noAdjustHandles="1" noChangeArrowheads="1" noChangeShapeType="1" noTextEdit="1"/>
              </p:cNvSpPr>
              <p:nvPr/>
            </p:nvSpPr>
            <p:spPr>
              <a:xfrm>
                <a:off x="8869025" y="3117310"/>
                <a:ext cx="2106143" cy="692887"/>
              </a:xfrm>
              <a:prstGeom prst="rect">
                <a:avLst/>
              </a:prstGeom>
              <a:blipFill rotWithShape="0">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Google Shape;239;p20">
                <a:extLst>
                  <a:ext uri="{FF2B5EF4-FFF2-40B4-BE49-F238E27FC236}">
                    <a16:creationId xmlns="" xmlns:a16="http://schemas.microsoft.com/office/drawing/2014/main" id="{35445888-C991-FD40-A5EF-CB41729BFF8F}"/>
                  </a:ext>
                </a:extLst>
              </p:cNvPr>
              <p:cNvSpPr txBox="1">
                <a:spLocks/>
              </p:cNvSpPr>
              <p:nvPr/>
            </p:nvSpPr>
            <p:spPr>
              <a:xfrm>
                <a:off x="9205313" y="3710330"/>
                <a:ext cx="2332565" cy="817814"/>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sSup>
                        <m:sSupPr>
                          <m:ctrlPr>
                            <a:rPr lang="vi-VN" sz="2000" b="0" i="1" dirty="0" smtClean="0">
                              <a:solidFill>
                                <a:srgbClr val="FFFFFF"/>
                              </a:solidFill>
                              <a:latin typeface="Cambria Math" panose="02040503050406030204" pitchFamily="18" charset="0"/>
                            </a:rPr>
                          </m:ctrlPr>
                        </m:sSupPr>
                        <m:e>
                          <m:r>
                            <a:rPr lang="vi-VN" sz="2000" i="1" dirty="0">
                              <a:solidFill>
                                <a:srgbClr val="FFFFFF"/>
                              </a:solidFill>
                              <a:latin typeface="Cambria Math" panose="02040503050406030204" pitchFamily="18" charset="0"/>
                            </a:rPr>
                            <m:t>𝑥</m:t>
                          </m:r>
                        </m:e>
                        <m:sup>
                          <m:r>
                            <a:rPr lang="vi-VN" sz="2000" b="0" i="1" dirty="0" smtClean="0">
                              <a:solidFill>
                                <a:srgbClr val="FFFFFF"/>
                              </a:solidFill>
                              <a:latin typeface="Cambria Math" panose="02040503050406030204" pitchFamily="18" charset="0"/>
                            </a:rPr>
                            <m:t>2</m:t>
                          </m:r>
                        </m:sup>
                      </m:sSup>
                      <m:r>
                        <a:rPr lang="vi-VN" sz="2000" b="0" i="1" dirty="0" smtClean="0">
                          <a:solidFill>
                            <a:srgbClr val="FFFFFF"/>
                          </a:solidFill>
                          <a:latin typeface="Cambria Math" panose="02040503050406030204" pitchFamily="18" charset="0"/>
                        </a:rPr>
                        <m:t>     </m:t>
                      </m:r>
                      <m:r>
                        <a:rPr lang="en-SG" sz="2000" b="0" i="1" dirty="0" smtClean="0">
                          <a:solidFill>
                            <a:srgbClr val="FFFFFF"/>
                          </a:solidFill>
                          <a:latin typeface="Cambria Math" panose="02040503050406030204" pitchFamily="18" charset="0"/>
                        </a:rPr>
                        <m:t>  </m:t>
                      </m:r>
                      <m:r>
                        <a:rPr lang="vi-VN" sz="2000" b="0" i="1" dirty="0" smtClean="0">
                          <a:solidFill>
                            <a:srgbClr val="FFFFFF"/>
                          </a:solidFill>
                          <a:latin typeface="Cambria Math" panose="02040503050406030204" pitchFamily="18" charset="0"/>
                        </a:rPr>
                        <m:t> </m:t>
                      </m:r>
                      <m:r>
                        <a:rPr lang="en-SG" sz="2000" b="0" i="1" dirty="0" smtClean="0">
                          <a:solidFill>
                            <a:srgbClr val="FFFFFF"/>
                          </a:solidFill>
                          <a:latin typeface="Cambria Math" panose="02040503050406030204" pitchFamily="18" charset="0"/>
                        </a:rPr>
                        <m:t> </m:t>
                      </m:r>
                      <m:r>
                        <a:rPr lang="vi-VN" sz="2000" b="0" i="1" dirty="0" smtClean="0">
                          <a:solidFill>
                            <a:srgbClr val="FFFFFF"/>
                          </a:solidFill>
                          <a:latin typeface="Cambria Math" panose="02040503050406030204" pitchFamily="18" charset="0"/>
                        </a:rPr>
                        <m:t>=</m:t>
                      </m:r>
                      <m:sSup>
                        <m:sSupPr>
                          <m:ctrlPr>
                            <a:rPr lang="vi-VN" sz="2000" b="0" i="1" dirty="0" smtClean="0">
                              <a:solidFill>
                                <a:srgbClr val="FFFFFF"/>
                              </a:solidFill>
                              <a:latin typeface="Cambria Math" panose="02040503050406030204" pitchFamily="18" charset="0"/>
                            </a:rPr>
                          </m:ctrlPr>
                        </m:sSupPr>
                        <m:e>
                          <m:d>
                            <m:dPr>
                              <m:ctrlPr>
                                <a:rPr lang="vi-VN" sz="2000" b="0" i="1" dirty="0" smtClean="0">
                                  <a:solidFill>
                                    <a:srgbClr val="FFFFFF"/>
                                  </a:solidFill>
                                  <a:latin typeface="Cambria Math" panose="02040503050406030204" pitchFamily="18" charset="0"/>
                                </a:rPr>
                              </m:ctrlPr>
                            </m:dPr>
                            <m:e>
                              <m:r>
                                <a:rPr lang="vi-VN" sz="2000" b="0" i="1" dirty="0" smtClean="0">
                                  <a:solidFill>
                                    <a:srgbClr val="FFFFFF"/>
                                  </a:solidFill>
                                  <a:latin typeface="Cambria Math" panose="02040503050406030204" pitchFamily="18" charset="0"/>
                                </a:rPr>
                                <m:t>±</m:t>
                              </m:r>
                              <m:f>
                                <m:fPr>
                                  <m:ctrlPr>
                                    <a:rPr lang="vi-VN" sz="2000" b="0" i="1" dirty="0" smtClean="0">
                                      <a:solidFill>
                                        <a:srgbClr val="FFFFFF"/>
                                      </a:solidFill>
                                      <a:latin typeface="Cambria Math" panose="02040503050406030204" pitchFamily="18" charset="0"/>
                                    </a:rPr>
                                  </m:ctrlPr>
                                </m:fPr>
                                <m:num>
                                  <m:r>
                                    <a:rPr lang="vi-VN" sz="2000" b="0" i="1" dirty="0" smtClean="0">
                                      <a:solidFill>
                                        <a:srgbClr val="FFFFFF"/>
                                      </a:solidFill>
                                      <a:latin typeface="Cambria Math" panose="02040503050406030204" pitchFamily="18" charset="0"/>
                                    </a:rPr>
                                    <m:t>2</m:t>
                                  </m:r>
                                </m:num>
                                <m:den>
                                  <m:r>
                                    <a:rPr lang="vi-VN" sz="2000" b="0" i="1" dirty="0" smtClean="0">
                                      <a:solidFill>
                                        <a:srgbClr val="FFFFFF"/>
                                      </a:solidFill>
                                      <a:latin typeface="Cambria Math" panose="02040503050406030204" pitchFamily="18" charset="0"/>
                                    </a:rPr>
                                    <m:t>3</m:t>
                                  </m:r>
                                </m:den>
                              </m:f>
                            </m:e>
                          </m:d>
                        </m:e>
                        <m:sup>
                          <m:r>
                            <a:rPr lang="vi-VN" sz="2000" b="0" i="1" dirty="0" smtClean="0">
                              <a:solidFill>
                                <a:srgbClr val="FFFFFF"/>
                              </a:solidFill>
                              <a:latin typeface="Cambria Math" panose="02040503050406030204" pitchFamily="18" charset="0"/>
                            </a:rPr>
                            <m:t>2</m:t>
                          </m:r>
                        </m:sup>
                      </m:sSup>
                    </m:oMath>
                  </m:oMathPara>
                </a14:m>
                <a:r>
                  <a:rPr lang="en-US" sz="2000">
                    <a:solidFill>
                      <a:srgbClr val="FFFFFF"/>
                    </a:solidFill>
                  </a:rPr>
                  <a:t/>
                </a:r>
                <a:br>
                  <a:rPr lang="en-US" sz="2000">
                    <a:solidFill>
                      <a:srgbClr val="FFFFFF"/>
                    </a:solidFill>
                  </a:rPr>
                </a:br>
                <a:r>
                  <a:rPr lang="en-US" sz="2000" smtClean="0">
                    <a:solidFill>
                      <a:srgbClr val="FFFFFF"/>
                    </a:solidFill>
                  </a:rPr>
                  <a:t> </a:t>
                </a:r>
                <a:endParaRPr lang="ar-AE" sz="3600" dirty="0">
                  <a:solidFill>
                    <a:srgbClr val="FFFFFF"/>
                  </a:solidFill>
                  <a:latin typeface="Cambria Math" panose="02040503050406030204" pitchFamily="18" charset="0"/>
                  <a:ea typeface="Cambria Math" panose="02040503050406030204" pitchFamily="18" charset="0"/>
                </a:endParaRPr>
              </a:p>
            </p:txBody>
          </p:sp>
        </mc:Choice>
        <mc:Fallback xmlns="">
          <p:sp>
            <p:nvSpPr>
              <p:cNvPr id="27" name="Google Shape;239;p20">
                <a:extLst>
                  <a:ext uri="{FF2B5EF4-FFF2-40B4-BE49-F238E27FC236}">
                    <a16:creationId xmlns:a16="http://schemas.microsoft.com/office/drawing/2014/main" xmlns:a14="http://schemas.microsoft.com/office/drawing/2010/main" xmlns="" id="{35445888-C991-FD40-A5EF-CB41729BFF8F}"/>
                  </a:ext>
                </a:extLst>
              </p:cNvPr>
              <p:cNvSpPr txBox="1">
                <a:spLocks noRot="1" noChangeAspect="1" noMove="1" noResize="1" noEditPoints="1" noAdjustHandles="1" noChangeArrowheads="1" noChangeShapeType="1" noTextEdit="1"/>
              </p:cNvSpPr>
              <p:nvPr/>
            </p:nvSpPr>
            <p:spPr>
              <a:xfrm>
                <a:off x="9205313" y="3710330"/>
                <a:ext cx="2332565" cy="817814"/>
              </a:xfrm>
              <a:prstGeom prst="rect">
                <a:avLst/>
              </a:prstGeom>
              <a:blipFill rotWithShape="0">
                <a:blip r:embed="rId2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Google Shape;239;p20">
                <a:extLst>
                  <a:ext uri="{FF2B5EF4-FFF2-40B4-BE49-F238E27FC236}">
                    <a16:creationId xmlns="" xmlns:a16="http://schemas.microsoft.com/office/drawing/2014/main" id="{35445888-C991-FD40-A5EF-CB41729BFF8F}"/>
                  </a:ext>
                </a:extLst>
              </p:cNvPr>
              <p:cNvSpPr txBox="1">
                <a:spLocks/>
              </p:cNvSpPr>
              <p:nvPr/>
            </p:nvSpPr>
            <p:spPr>
              <a:xfrm>
                <a:off x="9219530" y="4432490"/>
                <a:ext cx="1907382" cy="70290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r>
                        <a:rPr lang="vi-VN" sz="2000" i="1" smtClean="0">
                          <a:solidFill>
                            <a:srgbClr val="FFFFFF"/>
                          </a:solidFill>
                          <a:latin typeface="Cambria Math" panose="02040503050406030204" pitchFamily="18" charset="0"/>
                        </a:rPr>
                        <m:t>𝑥</m:t>
                      </m:r>
                      <m:r>
                        <a:rPr lang="en-SG" sz="2000" b="0" i="1" smtClean="0">
                          <a:solidFill>
                            <a:srgbClr val="FFFFFF"/>
                          </a:solidFill>
                          <a:latin typeface="Cambria Math" panose="02040503050406030204" pitchFamily="18" charset="0"/>
                        </a:rPr>
                        <m:t>           </m:t>
                      </m:r>
                      <m:r>
                        <a:rPr lang="vi-VN" sz="2000" i="1">
                          <a:solidFill>
                            <a:srgbClr val="FFFFFF"/>
                          </a:solidFill>
                          <a:latin typeface="Cambria Math" panose="02040503050406030204" pitchFamily="18" charset="0"/>
                        </a:rPr>
                        <m:t>=±</m:t>
                      </m:r>
                      <m:f>
                        <m:fPr>
                          <m:ctrlPr>
                            <a:rPr lang="en-US" sz="2000" i="1">
                              <a:solidFill>
                                <a:srgbClr val="FFFFFF"/>
                              </a:solidFill>
                              <a:latin typeface="Cambria Math" panose="02040503050406030204" pitchFamily="18" charset="0"/>
                            </a:rPr>
                          </m:ctrlPr>
                        </m:fPr>
                        <m:num>
                          <m:r>
                            <a:rPr lang="vi-VN" sz="2000" i="1">
                              <a:solidFill>
                                <a:srgbClr val="FFFFFF"/>
                              </a:solidFill>
                              <a:latin typeface="Cambria Math" panose="02040503050406030204" pitchFamily="18" charset="0"/>
                            </a:rPr>
                            <m:t>2</m:t>
                          </m:r>
                        </m:num>
                        <m:den>
                          <m:r>
                            <a:rPr lang="vi-VN" sz="2000" i="1">
                              <a:solidFill>
                                <a:srgbClr val="FFFFFF"/>
                              </a:solidFill>
                              <a:latin typeface="Cambria Math" panose="02040503050406030204" pitchFamily="18" charset="0"/>
                            </a:rPr>
                            <m:t>3</m:t>
                          </m:r>
                        </m:den>
                      </m:f>
                    </m:oMath>
                  </m:oMathPara>
                </a14:m>
                <a:endParaRPr lang="en-US" sz="2000" dirty="0">
                  <a:solidFill>
                    <a:srgbClr val="FFFFFF"/>
                  </a:solidFill>
                </a:endParaRPr>
              </a:p>
              <a:p>
                <a:pPr marL="0" indent="0">
                  <a:buFont typeface="Roboto Condensed"/>
                  <a:buNone/>
                </a:pPr>
                <a:endParaRPr lang="ar-AE" sz="3600" dirty="0">
                  <a:solidFill>
                    <a:srgbClr val="FFFFFF"/>
                  </a:solidFill>
                  <a:latin typeface="Cambria Math" panose="02040503050406030204" pitchFamily="18" charset="0"/>
                  <a:ea typeface="Cambria Math" panose="02040503050406030204" pitchFamily="18" charset="0"/>
                </a:endParaRPr>
              </a:p>
              <a:p>
                <a:pPr marL="0" indent="0">
                  <a:buFont typeface="Roboto Condensed"/>
                  <a:buNone/>
                </a:pPr>
                <a:r>
                  <a:rPr lang="en-SG" sz="3600" smtClean="0">
                    <a:solidFill>
                      <a:srgbClr val="FFFFFF"/>
                    </a:solidFill>
                    <a:latin typeface="Cambria Math" panose="02040503050406030204" pitchFamily="18" charset="0"/>
                    <a:ea typeface="Cambria Math" panose="02040503050406030204" pitchFamily="18" charset="0"/>
                  </a:rPr>
                  <a:t> </a:t>
                </a:r>
                <a:endParaRPr lang="ar-AE" sz="3600" dirty="0">
                  <a:solidFill>
                    <a:srgbClr val="FFFFFF"/>
                  </a:solidFill>
                  <a:latin typeface="Cambria Math" panose="02040503050406030204" pitchFamily="18" charset="0"/>
                  <a:ea typeface="Cambria Math" panose="02040503050406030204" pitchFamily="18" charset="0"/>
                </a:endParaRPr>
              </a:p>
            </p:txBody>
          </p:sp>
        </mc:Choice>
        <mc:Fallback xmlns="">
          <p:sp>
            <p:nvSpPr>
              <p:cNvPr id="28" name="Google Shape;239;p20">
                <a:extLst>
                  <a:ext uri="{FF2B5EF4-FFF2-40B4-BE49-F238E27FC236}">
                    <a16:creationId xmlns:a16="http://schemas.microsoft.com/office/drawing/2014/main" xmlns:a14="http://schemas.microsoft.com/office/drawing/2010/main" xmlns="" id="{35445888-C991-FD40-A5EF-CB41729BFF8F}"/>
                  </a:ext>
                </a:extLst>
              </p:cNvPr>
              <p:cNvSpPr txBox="1">
                <a:spLocks noRot="1" noChangeAspect="1" noMove="1" noResize="1" noEditPoints="1" noAdjustHandles="1" noChangeArrowheads="1" noChangeShapeType="1" noTextEdit="1"/>
              </p:cNvSpPr>
              <p:nvPr/>
            </p:nvSpPr>
            <p:spPr>
              <a:xfrm>
                <a:off x="9219530" y="4432490"/>
                <a:ext cx="1907382" cy="702906"/>
              </a:xfrm>
              <a:prstGeom prst="rect">
                <a:avLst/>
              </a:prstGeom>
              <a:blipFill rotWithShape="0">
                <a:blip r:embed="rId2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 xmlns:a16="http://schemas.microsoft.com/office/drawing/2014/main" id="{EDA1A17A-44FC-3A4B-8CBB-F2737A595B10}"/>
                  </a:ext>
                </a:extLst>
              </p:cNvPr>
              <p:cNvSpPr txBox="1"/>
              <p:nvPr/>
            </p:nvSpPr>
            <p:spPr>
              <a:xfrm>
                <a:off x="8869613" y="5364023"/>
                <a:ext cx="2326802" cy="10866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vi-VN" sz="2000" smtClean="0">
                          <a:solidFill>
                            <a:srgbClr val="FFFF00"/>
                          </a:solidFill>
                          <a:latin typeface="Cambria Math" panose="02040503050406030204" pitchFamily="18" charset="0"/>
                        </a:rPr>
                        <m:t>V</m:t>
                      </m:r>
                      <m:r>
                        <a:rPr lang="vi-VN" sz="2000" smtClean="0">
                          <a:solidFill>
                            <a:srgbClr val="FFFF00"/>
                          </a:solidFill>
                          <a:latin typeface="Cambria Math" panose="02040503050406030204" pitchFamily="18" charset="0"/>
                        </a:rPr>
                        <m:t>ậ</m:t>
                      </m:r>
                      <m:r>
                        <m:rPr>
                          <m:sty m:val="p"/>
                        </m:rPr>
                        <a:rPr lang="vi-VN" sz="2000" smtClean="0">
                          <a:solidFill>
                            <a:srgbClr val="FFFF00"/>
                          </a:solidFill>
                          <a:latin typeface="Cambria Math" panose="02040503050406030204" pitchFamily="18" charset="0"/>
                        </a:rPr>
                        <m:t>y</m:t>
                      </m:r>
                      <m:r>
                        <a:rPr lang="vi-VN" sz="2000" smtClean="0">
                          <a:solidFill>
                            <a:srgbClr val="FFFF00"/>
                          </a:solidFill>
                          <a:latin typeface="Cambria Math" panose="02040503050406030204" pitchFamily="18" charset="0"/>
                        </a:rPr>
                        <m:t> </m:t>
                      </m:r>
                      <m:r>
                        <a:rPr lang="vi-VN" sz="2000" i="1">
                          <a:solidFill>
                            <a:srgbClr val="FFFF00"/>
                          </a:solidFill>
                          <a:latin typeface="Cambria Math" panose="02040503050406030204" pitchFamily="18" charset="0"/>
                        </a:rPr>
                        <m:t>𝑥</m:t>
                      </m:r>
                      <m:r>
                        <a:rPr lang="vi-VN" sz="2000" i="1">
                          <a:solidFill>
                            <a:srgbClr val="FFFF00"/>
                          </a:solidFill>
                          <a:latin typeface="Cambria Math" panose="02040503050406030204" pitchFamily="18" charset="0"/>
                        </a:rPr>
                        <m:t>∈</m:t>
                      </m:r>
                      <m:d>
                        <m:dPr>
                          <m:begChr m:val="{"/>
                          <m:endChr m:val="}"/>
                          <m:ctrlPr>
                            <a:rPr lang="en-US" sz="2000" i="1">
                              <a:solidFill>
                                <a:srgbClr val="FFFF00"/>
                              </a:solidFill>
                              <a:latin typeface="Cambria Math" panose="02040503050406030204" pitchFamily="18" charset="0"/>
                            </a:rPr>
                          </m:ctrlPr>
                        </m:dPr>
                        <m:e>
                          <m:r>
                            <a:rPr lang="vi-VN" sz="2000" i="1">
                              <a:solidFill>
                                <a:srgbClr val="FFFF00"/>
                              </a:solidFill>
                              <a:latin typeface="Cambria Math" panose="02040503050406030204" pitchFamily="18" charset="0"/>
                            </a:rPr>
                            <m:t>−</m:t>
                          </m:r>
                          <m:f>
                            <m:fPr>
                              <m:ctrlPr>
                                <a:rPr lang="en-US" sz="2000" i="1">
                                  <a:solidFill>
                                    <a:srgbClr val="FFFF00"/>
                                  </a:solidFill>
                                  <a:latin typeface="Cambria Math" panose="02040503050406030204" pitchFamily="18" charset="0"/>
                                </a:rPr>
                              </m:ctrlPr>
                            </m:fPr>
                            <m:num>
                              <m:r>
                                <a:rPr lang="vi-VN" sz="2000" i="1">
                                  <a:solidFill>
                                    <a:srgbClr val="FFFF00"/>
                                  </a:solidFill>
                                  <a:latin typeface="Cambria Math" panose="02040503050406030204" pitchFamily="18" charset="0"/>
                                </a:rPr>
                                <m:t>3</m:t>
                              </m:r>
                            </m:num>
                            <m:den>
                              <m:r>
                                <a:rPr lang="vi-VN" sz="2000" i="1">
                                  <a:solidFill>
                                    <a:srgbClr val="FFFF00"/>
                                  </a:solidFill>
                                  <a:latin typeface="Cambria Math" panose="02040503050406030204" pitchFamily="18" charset="0"/>
                                </a:rPr>
                                <m:t>5</m:t>
                              </m:r>
                            </m:den>
                          </m:f>
                          <m:r>
                            <a:rPr lang="vi-VN" sz="2000" i="1">
                              <a:solidFill>
                                <a:srgbClr val="FFFF00"/>
                              </a:solidFill>
                              <a:latin typeface="Cambria Math" panose="02040503050406030204" pitchFamily="18" charset="0"/>
                            </a:rPr>
                            <m:t>;±</m:t>
                          </m:r>
                          <m:f>
                            <m:fPr>
                              <m:ctrlPr>
                                <a:rPr lang="en-US" sz="2000" i="1">
                                  <a:solidFill>
                                    <a:srgbClr val="FFFF00"/>
                                  </a:solidFill>
                                  <a:latin typeface="Cambria Math" panose="02040503050406030204" pitchFamily="18" charset="0"/>
                                </a:rPr>
                              </m:ctrlPr>
                            </m:fPr>
                            <m:num>
                              <m:r>
                                <a:rPr lang="vi-VN" sz="2000" i="1">
                                  <a:solidFill>
                                    <a:srgbClr val="FFFF00"/>
                                  </a:solidFill>
                                  <a:latin typeface="Cambria Math" panose="02040503050406030204" pitchFamily="18" charset="0"/>
                                </a:rPr>
                                <m:t>2</m:t>
                              </m:r>
                            </m:num>
                            <m:den>
                              <m:r>
                                <a:rPr lang="vi-VN" sz="2000" i="1">
                                  <a:solidFill>
                                    <a:srgbClr val="FFFF00"/>
                                  </a:solidFill>
                                  <a:latin typeface="Cambria Math" panose="02040503050406030204" pitchFamily="18" charset="0"/>
                                </a:rPr>
                                <m:t>3</m:t>
                              </m:r>
                            </m:den>
                          </m:f>
                        </m:e>
                      </m:d>
                    </m:oMath>
                  </m:oMathPara>
                </a14:m>
                <a:endParaRPr lang="en-US" sz="2000" dirty="0">
                  <a:solidFill>
                    <a:srgbClr val="FFFF00"/>
                  </a:solidFill>
                </a:endParaRPr>
              </a:p>
              <a:p>
                <a:endParaRPr lang="en-US" sz="2000" dirty="0">
                  <a:solidFill>
                    <a:srgbClr val="FFFF00"/>
                  </a:solidFill>
                </a:endParaRPr>
              </a:p>
            </p:txBody>
          </p:sp>
        </mc:Choice>
        <mc:Fallback xmlns="">
          <p:sp>
            <p:nvSpPr>
              <p:cNvPr id="29" name="TextBox 28">
                <a:extLst>
                  <a:ext uri="{FF2B5EF4-FFF2-40B4-BE49-F238E27FC236}">
                    <a16:creationId xmlns:a16="http://schemas.microsoft.com/office/drawing/2014/main" xmlns:a14="http://schemas.microsoft.com/office/drawing/2010/main" xmlns="" id="{EDA1A17A-44FC-3A4B-8CBB-F2737A595B10}"/>
                  </a:ext>
                </a:extLst>
              </p:cNvPr>
              <p:cNvSpPr txBox="1">
                <a:spLocks noRot="1" noChangeAspect="1" noMove="1" noResize="1" noEditPoints="1" noAdjustHandles="1" noChangeArrowheads="1" noChangeShapeType="1" noTextEdit="1"/>
              </p:cNvSpPr>
              <p:nvPr/>
            </p:nvSpPr>
            <p:spPr>
              <a:xfrm>
                <a:off x="8869613" y="5364023"/>
                <a:ext cx="2326802" cy="1086644"/>
              </a:xfrm>
              <a:prstGeom prst="rect">
                <a:avLst/>
              </a:prstGeom>
              <a:blipFill rotWithShape="0">
                <a:blip r:embed="rId2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5717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up)">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5" grpId="0"/>
      <p:bldP spid="16" grpId="0"/>
      <p:bldP spid="17" grpId="0"/>
      <p:bldP spid="18" grpId="0"/>
      <p:bldP spid="20" grpId="0"/>
      <p:bldP spid="21" grpId="0"/>
      <p:bldP spid="22" grpId="0"/>
      <p:bldP spid="23" grpId="0"/>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Google Shape;239;p20">
                <a:extLst>
                  <a:ext uri="{FF2B5EF4-FFF2-40B4-BE49-F238E27FC236}">
                    <a16:creationId xmlns="" xmlns:a16="http://schemas.microsoft.com/office/drawing/2014/main" id="{35445888-C991-FD40-A5EF-CB41729BFF8F}"/>
                  </a:ext>
                </a:extLst>
              </p:cNvPr>
              <p:cNvSpPr txBox="1">
                <a:spLocks/>
              </p:cNvSpPr>
              <p:nvPr/>
            </p:nvSpPr>
            <p:spPr>
              <a:xfrm>
                <a:off x="1773128" y="700074"/>
                <a:ext cx="3161812" cy="79254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r>
                        <m:rPr>
                          <m:sty m:val="p"/>
                        </m:rPr>
                        <a:rPr lang="en-SG" sz="2400" b="0" i="0" smtClean="0">
                          <a:solidFill>
                            <a:srgbClr val="FFFFFF"/>
                          </a:solidFill>
                          <a:latin typeface="Cambria Math" panose="02040503050406030204" pitchFamily="18" charset="0"/>
                        </a:rPr>
                        <m:t>c</m:t>
                      </m:r>
                      <m:r>
                        <a:rPr lang="en-SG" sz="2400" b="0" i="1" smtClean="0">
                          <a:solidFill>
                            <a:srgbClr val="FFFFFF"/>
                          </a:solidFill>
                          <a:latin typeface="Cambria Math" panose="02040503050406030204" pitchFamily="18" charset="0"/>
                        </a:rPr>
                        <m:t>.  </m:t>
                      </m:r>
                      <m:f>
                        <m:fPr>
                          <m:ctrlPr>
                            <a:rPr lang="en-US" sz="240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11</m:t>
                          </m:r>
                        </m:num>
                        <m:den>
                          <m:r>
                            <a:rPr lang="en-SG" sz="2400" b="0" i="1" smtClean="0">
                              <a:solidFill>
                                <a:srgbClr val="FFFFFF"/>
                              </a:solidFill>
                              <a:latin typeface="Cambria Math" panose="02040503050406030204" pitchFamily="18" charset="0"/>
                            </a:rPr>
                            <m:t>7</m:t>
                          </m:r>
                        </m:den>
                      </m:f>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US" sz="2400" i="1">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31</m:t>
                          </m:r>
                        </m:num>
                        <m:den>
                          <m:r>
                            <a:rPr lang="en-SG" sz="2400" b="0" i="1" smtClean="0">
                              <a:solidFill>
                                <a:srgbClr val="FFFFFF"/>
                              </a:solidFill>
                              <a:latin typeface="Cambria Math" panose="02040503050406030204" pitchFamily="18" charset="0"/>
                            </a:rPr>
                            <m:t>7</m:t>
                          </m:r>
                        </m:den>
                      </m:f>
                      <m:r>
                        <a:rPr lang="en-SG" sz="2400" b="0" i="1" smtClean="0">
                          <a:solidFill>
                            <a:srgbClr val="FFFFFF"/>
                          </a:solidFill>
                          <a:latin typeface="Cambria Math" panose="02040503050406030204" pitchFamily="18" charset="0"/>
                        </a:rPr>
                        <m:t>𝑥</m:t>
                      </m:r>
                      <m:r>
                        <a:rPr lang="vi-VN" sz="2400" i="1">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8</m:t>
                      </m:r>
                    </m:oMath>
                  </m:oMathPara>
                </a14:m>
                <a:r>
                  <a:rPr lang="en-US" sz="2400" i="1">
                    <a:solidFill>
                      <a:srgbClr val="FFFFFF"/>
                    </a:solidFill>
                  </a:rPr>
                  <a:t/>
                </a:r>
                <a:br>
                  <a:rPr lang="en-US" sz="2400" i="1">
                    <a:solidFill>
                      <a:srgbClr val="FFFFFF"/>
                    </a:solidFill>
                  </a:rPr>
                </a:br>
                <a:endParaRPr lang="ar-AE" sz="2400" i="1" dirty="0">
                  <a:solidFill>
                    <a:srgbClr val="FFFFFF"/>
                  </a:solidFill>
                  <a:latin typeface="Cambria Math" panose="02040503050406030204" pitchFamily="18" charset="0"/>
                  <a:ea typeface="Cambria Math" panose="02040503050406030204" pitchFamily="18" charset="0"/>
                </a:endParaRPr>
              </a:p>
              <a:p>
                <a:pPr marL="0" indent="0">
                  <a:buFont typeface="Roboto Condensed"/>
                  <a:buNone/>
                </a:pPr>
                <a:endParaRPr lang="ar-AE" sz="2400" i="1" dirty="0">
                  <a:solidFill>
                    <a:srgbClr val="FFFFFF"/>
                  </a:solidFill>
                  <a:latin typeface="Cambria Math" panose="02040503050406030204" pitchFamily="18" charset="0"/>
                  <a:ea typeface="Cambria Math" panose="02040503050406030204" pitchFamily="18" charset="0"/>
                </a:endParaRPr>
              </a:p>
            </p:txBody>
          </p:sp>
        </mc:Choice>
        <mc:Fallback xmlns="">
          <p:sp>
            <p:nvSpPr>
              <p:cNvPr id="6" name="Google Shape;239;p20">
                <a:extLst>
                  <a:ext uri="{FF2B5EF4-FFF2-40B4-BE49-F238E27FC236}">
                    <a16:creationId xmlns:a16="http://schemas.microsoft.com/office/drawing/2014/main" xmlns="" xmlns:a14="http://schemas.microsoft.com/office/drawing/2010/main" id="{35445888-C991-FD40-A5EF-CB41729BFF8F}"/>
                  </a:ext>
                </a:extLst>
              </p:cNvPr>
              <p:cNvSpPr txBox="1">
                <a:spLocks noRot="1" noChangeAspect="1" noMove="1" noResize="1" noEditPoints="1" noAdjustHandles="1" noChangeArrowheads="1" noChangeShapeType="1" noTextEdit="1"/>
              </p:cNvSpPr>
              <p:nvPr/>
            </p:nvSpPr>
            <p:spPr>
              <a:xfrm>
                <a:off x="1773128" y="700074"/>
                <a:ext cx="3161812" cy="792546"/>
              </a:xfrm>
              <a:prstGeom prst="rect">
                <a:avLst/>
              </a:prstGeom>
              <a:blipFill rotWithShape="0">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239;p20">
                <a:extLst>
                  <a:ext uri="{FF2B5EF4-FFF2-40B4-BE49-F238E27FC236}">
                    <a16:creationId xmlns="" xmlns:a16="http://schemas.microsoft.com/office/drawing/2014/main" id="{35445888-C991-FD40-A5EF-CB41729BFF8F}"/>
                  </a:ext>
                </a:extLst>
              </p:cNvPr>
              <p:cNvSpPr txBox="1">
                <a:spLocks/>
              </p:cNvSpPr>
              <p:nvPr/>
            </p:nvSpPr>
            <p:spPr>
              <a:xfrm>
                <a:off x="1809704" y="1645296"/>
                <a:ext cx="3161812" cy="79254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d>
                        <m:dPr>
                          <m:ctrlPr>
                            <a:rPr lang="en-SG" sz="2400" b="0" i="1" smtClean="0">
                              <a:solidFill>
                                <a:srgbClr val="FFFFFF"/>
                              </a:solidFill>
                              <a:latin typeface="Cambria Math" panose="02040503050406030204" pitchFamily="18" charset="0"/>
                            </a:rPr>
                          </m:ctrlPr>
                        </m:dPr>
                        <m:e>
                          <m:f>
                            <m:fPr>
                              <m:ctrlPr>
                                <a:rPr lang="en-US" sz="2400" i="1" smtClean="0">
                                  <a:solidFill>
                                    <a:srgbClr val="FFFFFF"/>
                                  </a:solidFill>
                                  <a:latin typeface="Cambria Math" panose="02040503050406030204" pitchFamily="18" charset="0"/>
                                </a:rPr>
                              </m:ctrlPr>
                            </m:fPr>
                            <m:num>
                              <m:r>
                                <a:rPr lang="en-SG" sz="2400" i="1">
                                  <a:solidFill>
                                    <a:srgbClr val="FFFFFF"/>
                                  </a:solidFill>
                                  <a:latin typeface="Cambria Math" panose="02040503050406030204" pitchFamily="18" charset="0"/>
                                </a:rPr>
                                <m:t>11</m:t>
                              </m:r>
                            </m:num>
                            <m:den>
                              <m:r>
                                <a:rPr lang="en-SG" sz="2400" i="1">
                                  <a:solidFill>
                                    <a:srgbClr val="FFFFFF"/>
                                  </a:solidFill>
                                  <a:latin typeface="Cambria Math" panose="02040503050406030204" pitchFamily="18" charset="0"/>
                                </a:rPr>
                                <m:t>7</m:t>
                              </m:r>
                            </m:den>
                          </m:f>
                          <m:r>
                            <a:rPr lang="en-SG" sz="2400" i="1">
                              <a:solidFill>
                                <a:srgbClr val="FFFFFF"/>
                              </a:solidFill>
                              <a:latin typeface="Cambria Math" panose="02040503050406030204" pitchFamily="18" charset="0"/>
                            </a:rPr>
                            <m:t>+</m:t>
                          </m:r>
                          <m:f>
                            <m:fPr>
                              <m:ctrlPr>
                                <a:rPr lang="en-US" sz="2400" i="1">
                                  <a:solidFill>
                                    <a:srgbClr val="FFFFFF"/>
                                  </a:solidFill>
                                  <a:latin typeface="Cambria Math" panose="02040503050406030204" pitchFamily="18" charset="0"/>
                                </a:rPr>
                              </m:ctrlPr>
                            </m:fPr>
                            <m:num>
                              <m:r>
                                <a:rPr lang="en-SG" sz="2400" i="1">
                                  <a:solidFill>
                                    <a:srgbClr val="FFFFFF"/>
                                  </a:solidFill>
                                  <a:latin typeface="Cambria Math" panose="02040503050406030204" pitchFamily="18" charset="0"/>
                                </a:rPr>
                                <m:t>31</m:t>
                              </m:r>
                            </m:num>
                            <m:den>
                              <m:r>
                                <a:rPr lang="en-SG" sz="2400" i="1">
                                  <a:solidFill>
                                    <a:srgbClr val="FFFFFF"/>
                                  </a:solidFill>
                                  <a:latin typeface="Cambria Math" panose="02040503050406030204" pitchFamily="18" charset="0"/>
                                </a:rPr>
                                <m:t>7</m:t>
                              </m:r>
                            </m:den>
                          </m:f>
                        </m:e>
                      </m:d>
                      <m:r>
                        <a:rPr lang="en-SG" sz="2400" b="0" i="1" smtClean="0">
                          <a:solidFill>
                            <a:srgbClr val="FFFFFF"/>
                          </a:solidFill>
                          <a:latin typeface="Cambria Math" panose="02040503050406030204" pitchFamily="18" charset="0"/>
                        </a:rPr>
                        <m:t> </m:t>
                      </m:r>
                      <m:r>
                        <a:rPr lang="vi-VN" sz="2400" i="1">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8</m:t>
                      </m:r>
                    </m:oMath>
                  </m:oMathPara>
                </a14:m>
                <a:r>
                  <a:rPr lang="en-US" sz="2400" i="1">
                    <a:solidFill>
                      <a:srgbClr val="FFFFFF"/>
                    </a:solidFill>
                  </a:rPr>
                  <a:t/>
                </a:r>
                <a:br>
                  <a:rPr lang="en-US" sz="2400" i="1">
                    <a:solidFill>
                      <a:srgbClr val="FFFFFF"/>
                    </a:solidFill>
                  </a:rPr>
                </a:br>
                <a:endParaRPr lang="ar-AE" sz="2400" i="1" dirty="0">
                  <a:solidFill>
                    <a:srgbClr val="FFFFFF"/>
                  </a:solidFill>
                  <a:latin typeface="Cambria Math" panose="02040503050406030204" pitchFamily="18" charset="0"/>
                  <a:ea typeface="Cambria Math" panose="02040503050406030204" pitchFamily="18" charset="0"/>
                </a:endParaRPr>
              </a:p>
              <a:p>
                <a:pPr marL="0" indent="0">
                  <a:buFont typeface="Roboto Condensed"/>
                  <a:buNone/>
                </a:pPr>
                <a:endParaRPr lang="ar-AE" sz="2400" i="1" dirty="0">
                  <a:solidFill>
                    <a:srgbClr val="FFFFFF"/>
                  </a:solidFill>
                  <a:latin typeface="Cambria Math" panose="02040503050406030204" pitchFamily="18" charset="0"/>
                  <a:ea typeface="Cambria Math" panose="02040503050406030204" pitchFamily="18" charset="0"/>
                </a:endParaRPr>
              </a:p>
            </p:txBody>
          </p:sp>
        </mc:Choice>
        <mc:Fallback xmlns="">
          <p:sp>
            <p:nvSpPr>
              <p:cNvPr id="7" name="Google Shape;239;p20">
                <a:extLst>
                  <a:ext uri="{FF2B5EF4-FFF2-40B4-BE49-F238E27FC236}">
                    <a16:creationId xmlns:a16="http://schemas.microsoft.com/office/drawing/2014/main" xmlns="" xmlns:a14="http://schemas.microsoft.com/office/drawing/2010/main" id="{35445888-C991-FD40-A5EF-CB41729BFF8F}"/>
                  </a:ext>
                </a:extLst>
              </p:cNvPr>
              <p:cNvSpPr txBox="1">
                <a:spLocks noRot="1" noChangeAspect="1" noMove="1" noResize="1" noEditPoints="1" noAdjustHandles="1" noChangeArrowheads="1" noChangeShapeType="1" noTextEdit="1"/>
              </p:cNvSpPr>
              <p:nvPr/>
            </p:nvSpPr>
            <p:spPr>
              <a:xfrm>
                <a:off x="1809704" y="1645296"/>
                <a:ext cx="3161812" cy="792546"/>
              </a:xfrm>
              <a:prstGeom prst="rect">
                <a:avLst/>
              </a:prstGeom>
              <a:blipFill rotWithShape="0">
                <a:blip r:embed="rId3"/>
                <a:stretch>
                  <a:fillRect b="-123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Google Shape;239;p20">
                <a:extLst>
                  <a:ext uri="{FF2B5EF4-FFF2-40B4-BE49-F238E27FC236}">
                    <a16:creationId xmlns="" xmlns:a16="http://schemas.microsoft.com/office/drawing/2014/main" id="{35445888-C991-FD40-A5EF-CB41729BFF8F}"/>
                  </a:ext>
                </a:extLst>
              </p:cNvPr>
              <p:cNvSpPr txBox="1">
                <a:spLocks/>
              </p:cNvSpPr>
              <p:nvPr/>
            </p:nvSpPr>
            <p:spPr>
              <a:xfrm>
                <a:off x="1881624" y="2631615"/>
                <a:ext cx="3161812" cy="79254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US" sz="2400" i="1">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11</m:t>
                          </m:r>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31</m:t>
                          </m:r>
                        </m:num>
                        <m:den>
                          <m:r>
                            <a:rPr lang="en-SG" sz="2400" i="1">
                              <a:solidFill>
                                <a:srgbClr val="FFFFFF"/>
                              </a:solidFill>
                              <a:latin typeface="Cambria Math" panose="02040503050406030204" pitchFamily="18" charset="0"/>
                            </a:rPr>
                            <m:t>7</m:t>
                          </m:r>
                        </m:den>
                      </m:f>
                      <m:r>
                        <a:rPr lang="en-SG" sz="2400" b="0" i="1" smtClean="0">
                          <a:solidFill>
                            <a:srgbClr val="FFFFFF"/>
                          </a:solidFill>
                          <a:latin typeface="Cambria Math" panose="02040503050406030204" pitchFamily="18" charset="0"/>
                        </a:rPr>
                        <m:t>     </m:t>
                      </m:r>
                      <m:r>
                        <a:rPr lang="vi-VN" sz="2400" i="1">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8</m:t>
                      </m:r>
                    </m:oMath>
                  </m:oMathPara>
                </a14:m>
                <a:r>
                  <a:rPr lang="en-US" sz="2400" i="1">
                    <a:solidFill>
                      <a:srgbClr val="FFFFFF"/>
                    </a:solidFill>
                  </a:rPr>
                  <a:t/>
                </a:r>
                <a:br>
                  <a:rPr lang="en-US" sz="2400" i="1">
                    <a:solidFill>
                      <a:srgbClr val="FFFFFF"/>
                    </a:solidFill>
                  </a:rPr>
                </a:br>
                <a:endParaRPr lang="ar-AE" sz="2400" i="1" dirty="0">
                  <a:solidFill>
                    <a:srgbClr val="FFFFFF"/>
                  </a:solidFill>
                  <a:latin typeface="Cambria Math" panose="02040503050406030204" pitchFamily="18" charset="0"/>
                  <a:ea typeface="Cambria Math" panose="02040503050406030204" pitchFamily="18" charset="0"/>
                </a:endParaRPr>
              </a:p>
              <a:p>
                <a:pPr marL="0" indent="0">
                  <a:buFont typeface="Roboto Condensed"/>
                  <a:buNone/>
                </a:pPr>
                <a:endParaRPr lang="ar-AE" sz="2400" i="1" dirty="0">
                  <a:solidFill>
                    <a:srgbClr val="FFFFFF"/>
                  </a:solidFill>
                  <a:latin typeface="Cambria Math" panose="02040503050406030204" pitchFamily="18" charset="0"/>
                  <a:ea typeface="Cambria Math" panose="02040503050406030204" pitchFamily="18" charset="0"/>
                </a:endParaRPr>
              </a:p>
            </p:txBody>
          </p:sp>
        </mc:Choice>
        <mc:Fallback xmlns="">
          <p:sp>
            <p:nvSpPr>
              <p:cNvPr id="8" name="Google Shape;239;p20">
                <a:extLst>
                  <a:ext uri="{FF2B5EF4-FFF2-40B4-BE49-F238E27FC236}">
                    <a16:creationId xmlns:a16="http://schemas.microsoft.com/office/drawing/2014/main" xmlns="" xmlns:a14="http://schemas.microsoft.com/office/drawing/2010/main" id="{35445888-C991-FD40-A5EF-CB41729BFF8F}"/>
                  </a:ext>
                </a:extLst>
              </p:cNvPr>
              <p:cNvSpPr txBox="1">
                <a:spLocks noRot="1" noChangeAspect="1" noMove="1" noResize="1" noEditPoints="1" noAdjustHandles="1" noChangeArrowheads="1" noChangeShapeType="1" noTextEdit="1"/>
              </p:cNvSpPr>
              <p:nvPr/>
            </p:nvSpPr>
            <p:spPr>
              <a:xfrm>
                <a:off x="1881624" y="2631615"/>
                <a:ext cx="3161812" cy="792546"/>
              </a:xfrm>
              <a:prstGeom prst="rect">
                <a:avLst/>
              </a:prstGeom>
              <a:blipFill rotWithShape="0">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239;p20">
                <a:extLst>
                  <a:ext uri="{FF2B5EF4-FFF2-40B4-BE49-F238E27FC236}">
                    <a16:creationId xmlns="" xmlns:a16="http://schemas.microsoft.com/office/drawing/2014/main" id="{35445888-C991-FD40-A5EF-CB41729BFF8F}"/>
                  </a:ext>
                </a:extLst>
              </p:cNvPr>
              <p:cNvSpPr txBox="1">
                <a:spLocks/>
              </p:cNvSpPr>
              <p:nvPr/>
            </p:nvSpPr>
            <p:spPr>
              <a:xfrm>
                <a:off x="3207095" y="3386047"/>
                <a:ext cx="2041928" cy="463773"/>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r>
                        <a:rPr lang="en-SG" sz="2400" b="0" i="1" smtClean="0">
                          <a:solidFill>
                            <a:srgbClr val="FFFFFF"/>
                          </a:solidFill>
                          <a:latin typeface="Cambria Math" panose="02040503050406030204" pitchFamily="18" charset="0"/>
                        </a:rPr>
                        <m:t>6</m:t>
                      </m:r>
                      <m:r>
                        <a:rPr lang="en-SG" sz="2400" b="0" i="1" smtClean="0">
                          <a:solidFill>
                            <a:srgbClr val="FFFFFF"/>
                          </a:solidFill>
                          <a:latin typeface="Cambria Math" panose="02040503050406030204" pitchFamily="18" charset="0"/>
                        </a:rPr>
                        <m:t>𝑥</m:t>
                      </m:r>
                      <m:r>
                        <a:rPr lang="vi-VN" sz="2400" i="1">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8</m:t>
                      </m:r>
                    </m:oMath>
                  </m:oMathPara>
                </a14:m>
                <a:r>
                  <a:rPr lang="en-US" sz="2400" i="1">
                    <a:solidFill>
                      <a:srgbClr val="FFFFFF"/>
                    </a:solidFill>
                  </a:rPr>
                  <a:t/>
                </a:r>
                <a:br>
                  <a:rPr lang="en-US" sz="2400" i="1">
                    <a:solidFill>
                      <a:srgbClr val="FFFFFF"/>
                    </a:solidFill>
                  </a:rPr>
                </a:br>
                <a:endParaRPr lang="ar-AE" sz="2400" i="1" dirty="0">
                  <a:solidFill>
                    <a:srgbClr val="FFFFFF"/>
                  </a:solidFill>
                  <a:latin typeface="Cambria Math" panose="02040503050406030204" pitchFamily="18" charset="0"/>
                  <a:ea typeface="Cambria Math" panose="02040503050406030204" pitchFamily="18" charset="0"/>
                </a:endParaRPr>
              </a:p>
              <a:p>
                <a:pPr marL="0" indent="0">
                  <a:buFont typeface="Roboto Condensed"/>
                  <a:buNone/>
                </a:pPr>
                <a:endParaRPr lang="ar-AE" sz="2400" i="1" dirty="0">
                  <a:solidFill>
                    <a:srgbClr val="FFFFFF"/>
                  </a:solidFill>
                  <a:latin typeface="Cambria Math" panose="02040503050406030204" pitchFamily="18" charset="0"/>
                  <a:ea typeface="Cambria Math" panose="02040503050406030204" pitchFamily="18" charset="0"/>
                </a:endParaRPr>
              </a:p>
            </p:txBody>
          </p:sp>
        </mc:Choice>
        <mc:Fallback xmlns="">
          <p:sp>
            <p:nvSpPr>
              <p:cNvPr id="9" name="Google Shape;239;p20">
                <a:extLst>
                  <a:ext uri="{FF2B5EF4-FFF2-40B4-BE49-F238E27FC236}">
                    <a16:creationId xmlns:a16="http://schemas.microsoft.com/office/drawing/2014/main" xmlns="" xmlns:a14="http://schemas.microsoft.com/office/drawing/2010/main" id="{35445888-C991-FD40-A5EF-CB41729BFF8F}"/>
                  </a:ext>
                </a:extLst>
              </p:cNvPr>
              <p:cNvSpPr txBox="1">
                <a:spLocks noRot="1" noChangeAspect="1" noMove="1" noResize="1" noEditPoints="1" noAdjustHandles="1" noChangeArrowheads="1" noChangeShapeType="1" noTextEdit="1"/>
              </p:cNvSpPr>
              <p:nvPr/>
            </p:nvSpPr>
            <p:spPr>
              <a:xfrm>
                <a:off x="3207095" y="3386047"/>
                <a:ext cx="2041928" cy="463773"/>
              </a:xfrm>
              <a:prstGeom prst="rect">
                <a:avLst/>
              </a:prstGeom>
              <a:blipFill rotWithShape="0">
                <a:blip r:embed="rId5"/>
                <a:stretch>
                  <a:fillRect b="-129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239;p20">
                <a:extLst>
                  <a:ext uri="{FF2B5EF4-FFF2-40B4-BE49-F238E27FC236}">
                    <a16:creationId xmlns="" xmlns:a16="http://schemas.microsoft.com/office/drawing/2014/main" id="{35445888-C991-FD40-A5EF-CB41729BFF8F}"/>
                  </a:ext>
                </a:extLst>
              </p:cNvPr>
              <p:cNvSpPr txBox="1">
                <a:spLocks/>
              </p:cNvSpPr>
              <p:nvPr/>
            </p:nvSpPr>
            <p:spPr>
              <a:xfrm>
                <a:off x="3390610" y="3934995"/>
                <a:ext cx="1333011" cy="79254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r>
                        <a:rPr lang="en-SG" sz="2400" b="0" i="1" smtClean="0">
                          <a:solidFill>
                            <a:srgbClr val="FFFFFF"/>
                          </a:solidFill>
                          <a:latin typeface="Cambria Math" panose="02040503050406030204" pitchFamily="18" charset="0"/>
                        </a:rPr>
                        <m:t>𝑥</m:t>
                      </m:r>
                      <m:r>
                        <a:rPr lang="vi-VN" sz="2400" i="1">
                          <a:solidFill>
                            <a:srgbClr val="FFFFFF"/>
                          </a:solidFill>
                          <a:latin typeface="Cambria Math" panose="02040503050406030204" pitchFamily="18" charset="0"/>
                        </a:rPr>
                        <m:t>=</m:t>
                      </m:r>
                      <m:f>
                        <m:fPr>
                          <m:ctrlPr>
                            <a:rPr lang="en-US" sz="2400" i="1">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8</m:t>
                          </m:r>
                        </m:num>
                        <m:den>
                          <m:r>
                            <a:rPr lang="en-SG" sz="2400" b="0" i="1" smtClean="0">
                              <a:solidFill>
                                <a:srgbClr val="FFFFFF"/>
                              </a:solidFill>
                              <a:latin typeface="Cambria Math" panose="02040503050406030204" pitchFamily="18" charset="0"/>
                            </a:rPr>
                            <m:t>6</m:t>
                          </m:r>
                        </m:den>
                      </m:f>
                    </m:oMath>
                  </m:oMathPara>
                </a14:m>
                <a:r>
                  <a:rPr lang="en-US" sz="2400" i="1">
                    <a:solidFill>
                      <a:srgbClr val="FFFFFF"/>
                    </a:solidFill>
                  </a:rPr>
                  <a:t/>
                </a:r>
                <a:br>
                  <a:rPr lang="en-US" sz="2400" i="1">
                    <a:solidFill>
                      <a:srgbClr val="FFFFFF"/>
                    </a:solidFill>
                  </a:rPr>
                </a:br>
                <a:endParaRPr lang="ar-AE" sz="2400" i="1" dirty="0">
                  <a:solidFill>
                    <a:srgbClr val="FFFFFF"/>
                  </a:solidFill>
                  <a:latin typeface="Cambria Math" panose="02040503050406030204" pitchFamily="18" charset="0"/>
                  <a:ea typeface="Cambria Math" panose="02040503050406030204" pitchFamily="18" charset="0"/>
                </a:endParaRPr>
              </a:p>
              <a:p>
                <a:pPr marL="0" indent="0">
                  <a:buFont typeface="Roboto Condensed"/>
                  <a:buNone/>
                </a:pPr>
                <a:endParaRPr lang="ar-AE" sz="2400" i="1" dirty="0">
                  <a:solidFill>
                    <a:srgbClr val="FFFFFF"/>
                  </a:solidFill>
                  <a:latin typeface="Cambria Math" panose="02040503050406030204" pitchFamily="18" charset="0"/>
                  <a:ea typeface="Cambria Math" panose="02040503050406030204" pitchFamily="18" charset="0"/>
                </a:endParaRPr>
              </a:p>
            </p:txBody>
          </p:sp>
        </mc:Choice>
        <mc:Fallback xmlns="">
          <p:sp>
            <p:nvSpPr>
              <p:cNvPr id="10" name="Google Shape;239;p20">
                <a:extLst>
                  <a:ext uri="{FF2B5EF4-FFF2-40B4-BE49-F238E27FC236}">
                    <a16:creationId xmlns:a16="http://schemas.microsoft.com/office/drawing/2014/main" xmlns="" xmlns:a14="http://schemas.microsoft.com/office/drawing/2010/main" id="{35445888-C991-FD40-A5EF-CB41729BFF8F}"/>
                  </a:ext>
                </a:extLst>
              </p:cNvPr>
              <p:cNvSpPr txBox="1">
                <a:spLocks noRot="1" noChangeAspect="1" noMove="1" noResize="1" noEditPoints="1" noAdjustHandles="1" noChangeArrowheads="1" noChangeShapeType="1" noTextEdit="1"/>
              </p:cNvSpPr>
              <p:nvPr/>
            </p:nvSpPr>
            <p:spPr>
              <a:xfrm>
                <a:off x="3390610" y="3934995"/>
                <a:ext cx="1333011" cy="792546"/>
              </a:xfrm>
              <a:prstGeom prst="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239;p20">
                <a:extLst>
                  <a:ext uri="{FF2B5EF4-FFF2-40B4-BE49-F238E27FC236}">
                    <a16:creationId xmlns="" xmlns:a16="http://schemas.microsoft.com/office/drawing/2014/main" id="{35445888-C991-FD40-A5EF-CB41729BFF8F}"/>
                  </a:ext>
                </a:extLst>
              </p:cNvPr>
              <p:cNvSpPr txBox="1">
                <a:spLocks/>
              </p:cNvSpPr>
              <p:nvPr/>
            </p:nvSpPr>
            <p:spPr>
              <a:xfrm>
                <a:off x="3390610" y="4652529"/>
                <a:ext cx="1333011" cy="79254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r>
                        <a:rPr lang="en-SG" sz="2400" b="0" i="1" smtClean="0">
                          <a:solidFill>
                            <a:srgbClr val="FFFFFF"/>
                          </a:solidFill>
                          <a:latin typeface="Cambria Math" panose="02040503050406030204" pitchFamily="18" charset="0"/>
                        </a:rPr>
                        <m:t>𝑥</m:t>
                      </m:r>
                      <m:r>
                        <a:rPr lang="vi-VN" sz="2400" i="1">
                          <a:solidFill>
                            <a:srgbClr val="FFFFFF"/>
                          </a:solidFill>
                          <a:latin typeface="Cambria Math" panose="02040503050406030204" pitchFamily="18" charset="0"/>
                        </a:rPr>
                        <m:t>=</m:t>
                      </m:r>
                      <m:f>
                        <m:fPr>
                          <m:ctrlPr>
                            <a:rPr lang="en-US" sz="2400" i="1">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m:t>
                          </m:r>
                          <m:r>
                            <a:rPr lang="en-SG" sz="2400" b="0" i="1" smtClean="0">
                              <a:solidFill>
                                <a:srgbClr val="FFFFFF"/>
                              </a:solidFill>
                              <a:latin typeface="Cambria Math" panose="02040503050406030204" pitchFamily="18" charset="0"/>
                            </a:rPr>
                            <m:t>4</m:t>
                          </m:r>
                        </m:num>
                        <m:den>
                          <m:r>
                            <a:rPr lang="en-SG" sz="2400" b="0" i="1" smtClean="0">
                              <a:solidFill>
                                <a:srgbClr val="FFFFFF"/>
                              </a:solidFill>
                              <a:latin typeface="Cambria Math" panose="02040503050406030204" pitchFamily="18" charset="0"/>
                            </a:rPr>
                            <m:t>3</m:t>
                          </m:r>
                        </m:den>
                      </m:f>
                    </m:oMath>
                  </m:oMathPara>
                </a14:m>
                <a:r>
                  <a:rPr lang="en-US" sz="2400" i="1">
                    <a:solidFill>
                      <a:srgbClr val="FFFFFF"/>
                    </a:solidFill>
                  </a:rPr>
                  <a:t/>
                </a:r>
                <a:br>
                  <a:rPr lang="en-US" sz="2400" i="1">
                    <a:solidFill>
                      <a:srgbClr val="FFFFFF"/>
                    </a:solidFill>
                  </a:rPr>
                </a:br>
                <a:endParaRPr lang="ar-AE" sz="2400" i="1" dirty="0">
                  <a:solidFill>
                    <a:srgbClr val="FFFFFF"/>
                  </a:solidFill>
                  <a:latin typeface="Cambria Math" panose="02040503050406030204" pitchFamily="18" charset="0"/>
                  <a:ea typeface="Cambria Math" panose="02040503050406030204" pitchFamily="18" charset="0"/>
                </a:endParaRPr>
              </a:p>
              <a:p>
                <a:pPr marL="0" indent="0">
                  <a:buFont typeface="Roboto Condensed"/>
                  <a:buNone/>
                </a:pPr>
                <a:endParaRPr lang="ar-AE" sz="2400" i="1" dirty="0">
                  <a:solidFill>
                    <a:srgbClr val="FFFFFF"/>
                  </a:solidFill>
                  <a:latin typeface="Cambria Math" panose="02040503050406030204" pitchFamily="18" charset="0"/>
                  <a:ea typeface="Cambria Math" panose="02040503050406030204" pitchFamily="18" charset="0"/>
                </a:endParaRPr>
              </a:p>
            </p:txBody>
          </p:sp>
        </mc:Choice>
        <mc:Fallback xmlns="">
          <p:sp>
            <p:nvSpPr>
              <p:cNvPr id="11" name="Google Shape;239;p20">
                <a:extLst>
                  <a:ext uri="{FF2B5EF4-FFF2-40B4-BE49-F238E27FC236}">
                    <a16:creationId xmlns:a16="http://schemas.microsoft.com/office/drawing/2014/main" xmlns="" xmlns:a14="http://schemas.microsoft.com/office/drawing/2010/main" id="{35445888-C991-FD40-A5EF-CB41729BFF8F}"/>
                  </a:ext>
                </a:extLst>
              </p:cNvPr>
              <p:cNvSpPr txBox="1">
                <a:spLocks noRot="1" noChangeAspect="1" noMove="1" noResize="1" noEditPoints="1" noAdjustHandles="1" noChangeArrowheads="1" noChangeShapeType="1" noTextEdit="1"/>
              </p:cNvSpPr>
              <p:nvPr/>
            </p:nvSpPr>
            <p:spPr>
              <a:xfrm>
                <a:off x="3390610" y="4652529"/>
                <a:ext cx="1333011" cy="792546"/>
              </a:xfrm>
              <a:prstGeom prst="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Google Shape;239;p20"/>
              <p:cNvSpPr txBox="1">
                <a:spLocks/>
              </p:cNvSpPr>
              <p:nvPr/>
            </p:nvSpPr>
            <p:spPr>
              <a:xfrm>
                <a:off x="2926433" y="5445075"/>
                <a:ext cx="2511940" cy="599823"/>
              </a:xfrm>
              <a:prstGeom prst="rect">
                <a:avLst/>
              </a:prstGeom>
            </p:spPr>
            <p:txBody>
              <a:bodyPr spcFirstLastPara="1" wrap="square" lIns="68569" tIns="68569" rIns="68569" bIns="68569" anchor="t" anchorCtr="0">
                <a:no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left"/>
                    </m:oMathParaPr>
                    <m:oMath xmlns:m="http://schemas.openxmlformats.org/officeDocument/2006/math">
                      <m:r>
                        <m:rPr>
                          <m:sty m:val="p"/>
                        </m:rPr>
                        <a:rPr lang="ar-AE" sz="2400" i="1" dirty="0" smtClean="0">
                          <a:solidFill>
                            <a:srgbClr val="FFFF00"/>
                          </a:solidFill>
                          <a:latin typeface="Cambria Math" panose="02040503050406030204" pitchFamily="18" charset="0"/>
                          <a:ea typeface="Cambria Math" panose="02040503050406030204" pitchFamily="18" charset="0"/>
                        </a:rPr>
                        <m:t>V</m:t>
                      </m:r>
                      <m:r>
                        <a:rPr lang="ar-AE" sz="2400" i="1" dirty="0" smtClean="0">
                          <a:solidFill>
                            <a:srgbClr val="FFFF00"/>
                          </a:solidFill>
                          <a:latin typeface="Cambria Math" panose="02040503050406030204" pitchFamily="18" charset="0"/>
                          <a:ea typeface="Cambria Math" panose="02040503050406030204" pitchFamily="18" charset="0"/>
                        </a:rPr>
                        <m:t>ậ</m:t>
                      </m:r>
                      <m:r>
                        <m:rPr>
                          <m:sty m:val="p"/>
                        </m:rPr>
                        <a:rPr lang="ar-AE" sz="2400" i="1" dirty="0" smtClean="0">
                          <a:solidFill>
                            <a:srgbClr val="FFFF00"/>
                          </a:solidFill>
                          <a:latin typeface="Cambria Math" panose="02040503050406030204" pitchFamily="18" charset="0"/>
                          <a:ea typeface="Cambria Math" panose="02040503050406030204" pitchFamily="18" charset="0"/>
                        </a:rPr>
                        <m:t>y</m:t>
                      </m:r>
                      <m:r>
                        <a:rPr lang="ar-AE" sz="2400" i="1" dirty="0" smtClean="0">
                          <a:solidFill>
                            <a:srgbClr val="FFFF00"/>
                          </a:solidFill>
                          <a:latin typeface="Cambria Math" panose="02040503050406030204" pitchFamily="18" charset="0"/>
                          <a:ea typeface="Cambria Math" panose="02040503050406030204" pitchFamily="18" charset="0"/>
                        </a:rPr>
                        <m:t> </m:t>
                      </m:r>
                      <m:r>
                        <a:rPr lang="ar-AE" sz="2400" i="1">
                          <a:solidFill>
                            <a:srgbClr val="FFFF00"/>
                          </a:solidFill>
                          <a:latin typeface="Cambria Math" panose="02040503050406030204" pitchFamily="18" charset="0"/>
                          <a:ea typeface="Cambria Math" panose="02040503050406030204" pitchFamily="18" charset="0"/>
                        </a:rPr>
                        <m:t>𝑥</m:t>
                      </m:r>
                      <m:r>
                        <a:rPr lang="ar-AE" sz="2400" i="1">
                          <a:solidFill>
                            <a:srgbClr val="FFFF00"/>
                          </a:solidFill>
                          <a:latin typeface="Cambria Math" panose="02040503050406030204" pitchFamily="18" charset="0"/>
                          <a:ea typeface="Cambria Math" panose="02040503050406030204" pitchFamily="18" charset="0"/>
                        </a:rPr>
                        <m:t>=</m:t>
                      </m:r>
                      <m:f>
                        <m:fPr>
                          <m:ctrlPr>
                            <a:rPr lang="vi-VN" sz="2400" i="1" smtClean="0">
                              <a:solidFill>
                                <a:srgbClr val="FFFF00"/>
                              </a:solidFill>
                              <a:latin typeface="Cambria Math" panose="02040503050406030204" pitchFamily="18" charset="0"/>
                              <a:ea typeface="Cambria Math" panose="02040503050406030204" pitchFamily="18" charset="0"/>
                            </a:rPr>
                          </m:ctrlPr>
                        </m:fPr>
                        <m:num>
                          <m:r>
                            <a:rPr lang="en-SG" sz="2400" b="0" i="1" smtClean="0">
                              <a:solidFill>
                                <a:srgbClr val="FFFF00"/>
                              </a:solidFill>
                              <a:latin typeface="Cambria Math" panose="02040503050406030204" pitchFamily="18" charset="0"/>
                              <a:ea typeface="Cambria Math" panose="02040503050406030204" pitchFamily="18" charset="0"/>
                            </a:rPr>
                            <m:t>−</m:t>
                          </m:r>
                          <m:r>
                            <a:rPr lang="en-SG" sz="2400" b="0" i="1" smtClean="0">
                              <a:solidFill>
                                <a:srgbClr val="FFFF00"/>
                              </a:solidFill>
                              <a:latin typeface="Cambria Math" panose="02040503050406030204" pitchFamily="18" charset="0"/>
                              <a:ea typeface="Cambria Math" panose="02040503050406030204" pitchFamily="18" charset="0"/>
                            </a:rPr>
                            <m:t>4</m:t>
                          </m:r>
                        </m:num>
                        <m:den>
                          <m:r>
                            <a:rPr lang="en-SG" sz="2400" b="0" i="1" smtClean="0">
                              <a:solidFill>
                                <a:srgbClr val="FFFF00"/>
                              </a:solidFill>
                              <a:latin typeface="Cambria Math" panose="02040503050406030204" pitchFamily="18" charset="0"/>
                              <a:ea typeface="Cambria Math" panose="02040503050406030204" pitchFamily="18" charset="0"/>
                            </a:rPr>
                            <m:t>3</m:t>
                          </m:r>
                        </m:den>
                      </m:f>
                    </m:oMath>
                  </m:oMathPara>
                </a14:m>
                <a:endParaRPr lang="ar-AE" sz="2400" dirty="0">
                  <a:solidFill>
                    <a:srgbClr val="FFFF00"/>
                  </a:solidFill>
                  <a:latin typeface="Cambria Math" panose="02040503050406030204" pitchFamily="18" charset="0"/>
                  <a:ea typeface="Cambria Math" panose="02040503050406030204" pitchFamily="18" charset="0"/>
                </a:endParaRPr>
              </a:p>
              <a:p>
                <a:pPr marL="0" indent="0">
                  <a:buFont typeface="Arial" pitchFamily="34" charset="0"/>
                  <a:buNone/>
                </a:pPr>
                <a:endParaRPr lang="ar-AE" sz="2400" dirty="0">
                  <a:solidFill>
                    <a:srgbClr val="FFFF00"/>
                  </a:solidFill>
                  <a:latin typeface="Cambria Math" panose="02040503050406030204" pitchFamily="18" charset="0"/>
                  <a:ea typeface="Cambria Math" panose="02040503050406030204" pitchFamily="18" charset="0"/>
                </a:endParaRPr>
              </a:p>
            </p:txBody>
          </p:sp>
        </mc:Choice>
        <mc:Fallback xmlns="">
          <p:sp>
            <p:nvSpPr>
              <p:cNvPr id="12" name="Google Shape;239;p20"/>
              <p:cNvSpPr txBox="1">
                <a:spLocks noRot="1" noChangeAspect="1" noMove="1" noResize="1" noEditPoints="1" noAdjustHandles="1" noChangeArrowheads="1" noChangeShapeType="1" noTextEdit="1"/>
              </p:cNvSpPr>
              <p:nvPr/>
            </p:nvSpPr>
            <p:spPr>
              <a:xfrm>
                <a:off x="2926433" y="5445075"/>
                <a:ext cx="2511940" cy="599823"/>
              </a:xfrm>
              <a:prstGeom prst="rect">
                <a:avLst/>
              </a:prstGeom>
              <a:blipFill rotWithShape="0">
                <a:blip r:embed="rId8"/>
                <a:stretch>
                  <a:fillRect b="-16162"/>
                </a:stretch>
              </a:blipFill>
            </p:spPr>
            <p:txBody>
              <a:bodyPr/>
              <a:lstStyle/>
              <a:p>
                <a:r>
                  <a:rPr lang="en-US">
                    <a:noFill/>
                  </a:rPr>
                  <a:t> </a:t>
                </a:r>
              </a:p>
            </p:txBody>
          </p:sp>
        </mc:Fallback>
      </mc:AlternateContent>
      <p:cxnSp>
        <p:nvCxnSpPr>
          <p:cNvPr id="13" name="Straight Connector 12"/>
          <p:cNvCxnSpPr/>
          <p:nvPr/>
        </p:nvCxnSpPr>
        <p:spPr>
          <a:xfrm>
            <a:off x="5951880" y="828543"/>
            <a:ext cx="0" cy="5669576"/>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Google Shape;239;p20">
                <a:extLst>
                  <a:ext uri="{FF2B5EF4-FFF2-40B4-BE49-F238E27FC236}">
                    <a16:creationId xmlns="" xmlns:a16="http://schemas.microsoft.com/office/drawing/2014/main" id="{35445888-C991-FD40-A5EF-CB41729BFF8F}"/>
                  </a:ext>
                </a:extLst>
              </p:cNvPr>
              <p:cNvSpPr txBox="1">
                <a:spLocks/>
              </p:cNvSpPr>
              <p:nvPr/>
            </p:nvSpPr>
            <p:spPr>
              <a:xfrm>
                <a:off x="6483239" y="700074"/>
                <a:ext cx="3161812" cy="79254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r>
                        <m:rPr>
                          <m:sty m:val="p"/>
                        </m:rPr>
                        <a:rPr lang="en-SG" sz="2400" smtClean="0">
                          <a:solidFill>
                            <a:srgbClr val="FFFFFF"/>
                          </a:solidFill>
                          <a:latin typeface="Cambria Math" panose="02040503050406030204" pitchFamily="18" charset="0"/>
                        </a:rPr>
                        <m:t>d</m:t>
                      </m:r>
                      <m:r>
                        <a:rPr lang="en-SG" sz="2400" i="1">
                          <a:solidFill>
                            <a:srgbClr val="FFFFFF"/>
                          </a:solidFill>
                          <a:latin typeface="Cambria Math" panose="02040503050406030204" pitchFamily="18" charset="0"/>
                        </a:rPr>
                        <m:t>.</m:t>
                      </m:r>
                      <m:f>
                        <m:fPr>
                          <m:ctrlPr>
                            <a:rPr lang="en-SG" sz="240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6</m:t>
                          </m:r>
                        </m:num>
                        <m:den>
                          <m:r>
                            <a:rPr lang="en-SG" sz="2400" b="0" i="1" smtClean="0">
                              <a:solidFill>
                                <a:srgbClr val="FFFFFF"/>
                              </a:solidFill>
                              <a:latin typeface="Cambria Math" panose="02040503050406030204" pitchFamily="18" charset="0"/>
                            </a:rPr>
                            <m:t>4</m:t>
                          </m:r>
                        </m:den>
                      </m:f>
                      <m:r>
                        <a:rPr lang="en-SG" sz="2400" b="0" i="1" smtClean="0">
                          <a:solidFill>
                            <a:srgbClr val="FFFFFF"/>
                          </a:solidFill>
                          <a:latin typeface="Cambria Math" panose="02040503050406030204" pitchFamily="18" charset="0"/>
                        </a:rPr>
                        <m:t> − </m:t>
                      </m:r>
                      <m:d>
                        <m:dPr>
                          <m:begChr m:val="|"/>
                          <m:endChr m:val="|"/>
                          <m:ctrlPr>
                            <a:rPr lang="en-SG" sz="2400" b="0" i="1" smtClean="0">
                              <a:solidFill>
                                <a:srgbClr val="FFFFFF"/>
                              </a:solidFill>
                              <a:latin typeface="Cambria Math" panose="02040503050406030204" pitchFamily="18" charset="0"/>
                            </a:rPr>
                          </m:ctrlPr>
                        </m:dPr>
                        <m:e>
                          <m:r>
                            <a:rPr lang="en-SG" sz="2400" b="0" i="1" smtClean="0">
                              <a:solidFill>
                                <a:srgbClr val="FFFFFF"/>
                              </a:solidFill>
                              <a:latin typeface="Cambria Math" panose="02040503050406030204" pitchFamily="18" charset="0"/>
                            </a:rPr>
                            <m:t>𝑥</m:t>
                          </m:r>
                        </m:e>
                      </m:d>
                      <m:r>
                        <a:rPr lang="en-SG" sz="2400" b="0" i="1" smtClean="0">
                          <a:solidFill>
                            <a:srgbClr val="FFFFFF"/>
                          </a:solidFill>
                          <a:latin typeface="Cambria Math" panose="02040503050406030204" pitchFamily="18" charset="0"/>
                        </a:rPr>
                        <m:t>= </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3</m:t>
                          </m:r>
                        </m:num>
                        <m:den>
                          <m:r>
                            <a:rPr lang="en-SG" sz="2400" b="0" i="1" smtClean="0">
                              <a:solidFill>
                                <a:srgbClr val="FFFFFF"/>
                              </a:solidFill>
                              <a:latin typeface="Cambria Math" panose="02040503050406030204" pitchFamily="18" charset="0"/>
                            </a:rPr>
                            <m:t>5</m:t>
                          </m:r>
                        </m:den>
                      </m:f>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10</m:t>
                          </m:r>
                        </m:num>
                        <m:den>
                          <m:r>
                            <a:rPr lang="en-SG" sz="2400" b="0" i="1" smtClean="0">
                              <a:solidFill>
                                <a:srgbClr val="FFFFFF"/>
                              </a:solidFill>
                              <a:latin typeface="Cambria Math" panose="02040503050406030204" pitchFamily="18" charset="0"/>
                            </a:rPr>
                            <m:t>9</m:t>
                          </m:r>
                        </m:den>
                      </m:f>
                    </m:oMath>
                  </m:oMathPara>
                </a14:m>
                <a:endParaRPr lang="ar-AE" sz="2400" i="1" dirty="0">
                  <a:solidFill>
                    <a:srgbClr val="FFFFFF"/>
                  </a:solidFill>
                  <a:latin typeface="Cambria Math" panose="02040503050406030204" pitchFamily="18" charset="0"/>
                  <a:ea typeface="Cambria Math" panose="02040503050406030204" pitchFamily="18" charset="0"/>
                </a:endParaRPr>
              </a:p>
              <a:p>
                <a:pPr marL="0" indent="0">
                  <a:buFont typeface="Roboto Condensed"/>
                  <a:buNone/>
                </a:pPr>
                <a:endParaRPr lang="ar-AE" sz="2400" i="1" dirty="0">
                  <a:solidFill>
                    <a:srgbClr val="FFFFFF"/>
                  </a:solidFill>
                  <a:latin typeface="Cambria Math" panose="02040503050406030204" pitchFamily="18" charset="0"/>
                  <a:ea typeface="Cambria Math" panose="02040503050406030204" pitchFamily="18" charset="0"/>
                </a:endParaRPr>
              </a:p>
            </p:txBody>
          </p:sp>
        </mc:Choice>
        <mc:Fallback xmlns="">
          <p:sp>
            <p:nvSpPr>
              <p:cNvPr id="14" name="Google Shape;239;p20">
                <a:extLst>
                  <a:ext uri="{FF2B5EF4-FFF2-40B4-BE49-F238E27FC236}">
                    <a16:creationId xmlns:a16="http://schemas.microsoft.com/office/drawing/2014/main" xmlns="" xmlns:a14="http://schemas.microsoft.com/office/drawing/2010/main" id="{35445888-C991-FD40-A5EF-CB41729BFF8F}"/>
                  </a:ext>
                </a:extLst>
              </p:cNvPr>
              <p:cNvSpPr txBox="1">
                <a:spLocks noRot="1" noChangeAspect="1" noMove="1" noResize="1" noEditPoints="1" noAdjustHandles="1" noChangeArrowheads="1" noChangeShapeType="1" noTextEdit="1"/>
              </p:cNvSpPr>
              <p:nvPr/>
            </p:nvSpPr>
            <p:spPr>
              <a:xfrm>
                <a:off x="6483239" y="700074"/>
                <a:ext cx="3161812" cy="792546"/>
              </a:xfrm>
              <a:prstGeom prst="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Google Shape;239;p20">
                <a:extLst>
                  <a:ext uri="{FF2B5EF4-FFF2-40B4-BE49-F238E27FC236}">
                    <a16:creationId xmlns="" xmlns:a16="http://schemas.microsoft.com/office/drawing/2014/main" id="{35445888-C991-FD40-A5EF-CB41729BFF8F}"/>
                  </a:ext>
                </a:extLst>
              </p:cNvPr>
              <p:cNvSpPr txBox="1">
                <a:spLocks/>
              </p:cNvSpPr>
              <p:nvPr/>
            </p:nvSpPr>
            <p:spPr>
              <a:xfrm>
                <a:off x="6758565" y="1446338"/>
                <a:ext cx="3161812" cy="79254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f>
                        <m:fPr>
                          <m:ctrlPr>
                            <a:rPr lang="en-SG" sz="240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3</m:t>
                          </m:r>
                        </m:num>
                        <m:den>
                          <m:r>
                            <a:rPr lang="en-SG" sz="2400" b="0" i="1" smtClean="0">
                              <a:solidFill>
                                <a:srgbClr val="FFFFFF"/>
                              </a:solidFill>
                              <a:latin typeface="Cambria Math" panose="02040503050406030204" pitchFamily="18" charset="0"/>
                            </a:rPr>
                            <m:t>2</m:t>
                          </m:r>
                        </m:den>
                      </m:f>
                      <m:r>
                        <a:rPr lang="en-SG" sz="2400" b="0" i="1" smtClean="0">
                          <a:solidFill>
                            <a:srgbClr val="FFFFFF"/>
                          </a:solidFill>
                          <a:latin typeface="Cambria Math" panose="02040503050406030204" pitchFamily="18" charset="0"/>
                        </a:rPr>
                        <m:t> − </m:t>
                      </m:r>
                      <m:d>
                        <m:dPr>
                          <m:begChr m:val="|"/>
                          <m:endChr m:val="|"/>
                          <m:ctrlPr>
                            <a:rPr lang="en-SG" sz="2400" b="0" i="1" smtClean="0">
                              <a:solidFill>
                                <a:srgbClr val="FFFFFF"/>
                              </a:solidFill>
                              <a:latin typeface="Cambria Math" panose="02040503050406030204" pitchFamily="18" charset="0"/>
                            </a:rPr>
                          </m:ctrlPr>
                        </m:dPr>
                        <m:e>
                          <m:r>
                            <a:rPr lang="en-SG" sz="2400" b="0" i="1" smtClean="0">
                              <a:solidFill>
                                <a:srgbClr val="FFFFFF"/>
                              </a:solidFill>
                              <a:latin typeface="Cambria Math" panose="02040503050406030204" pitchFamily="18" charset="0"/>
                            </a:rPr>
                            <m:t>𝑥</m:t>
                          </m:r>
                        </m:e>
                      </m:d>
                      <m:r>
                        <a:rPr lang="en-SG" sz="2400" b="0" i="1" smtClean="0">
                          <a:solidFill>
                            <a:srgbClr val="FFFFFF"/>
                          </a:solidFill>
                          <a:latin typeface="Cambria Math" panose="02040503050406030204" pitchFamily="18" charset="0"/>
                        </a:rPr>
                        <m:t>= </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2</m:t>
                          </m:r>
                        </m:num>
                        <m:den>
                          <m:r>
                            <a:rPr lang="en-SG" sz="2400" b="0" i="1" smtClean="0">
                              <a:solidFill>
                                <a:srgbClr val="FFFFFF"/>
                              </a:solidFill>
                              <a:latin typeface="Cambria Math" panose="02040503050406030204" pitchFamily="18" charset="0"/>
                            </a:rPr>
                            <m:t>3</m:t>
                          </m:r>
                        </m:den>
                      </m:f>
                    </m:oMath>
                  </m:oMathPara>
                </a14:m>
                <a:endParaRPr lang="ar-AE" sz="2400" i="1" dirty="0">
                  <a:solidFill>
                    <a:srgbClr val="FFFFFF"/>
                  </a:solidFill>
                  <a:latin typeface="Cambria Math" panose="02040503050406030204" pitchFamily="18" charset="0"/>
                  <a:ea typeface="Cambria Math" panose="02040503050406030204" pitchFamily="18" charset="0"/>
                </a:endParaRPr>
              </a:p>
              <a:p>
                <a:pPr marL="0" indent="0">
                  <a:buFont typeface="Roboto Condensed"/>
                  <a:buNone/>
                </a:pPr>
                <a:endParaRPr lang="ar-AE" sz="2400" i="1" dirty="0">
                  <a:solidFill>
                    <a:srgbClr val="FFFFFF"/>
                  </a:solidFill>
                  <a:latin typeface="Cambria Math" panose="02040503050406030204" pitchFamily="18" charset="0"/>
                  <a:ea typeface="Cambria Math" panose="02040503050406030204" pitchFamily="18" charset="0"/>
                </a:endParaRPr>
              </a:p>
            </p:txBody>
          </p:sp>
        </mc:Choice>
        <mc:Fallback xmlns="">
          <p:sp>
            <p:nvSpPr>
              <p:cNvPr id="15" name="Google Shape;239;p20">
                <a:extLst>
                  <a:ext uri="{FF2B5EF4-FFF2-40B4-BE49-F238E27FC236}">
                    <a16:creationId xmlns:a16="http://schemas.microsoft.com/office/drawing/2014/main" xmlns="" xmlns:a14="http://schemas.microsoft.com/office/drawing/2010/main" id="{35445888-C991-FD40-A5EF-CB41729BFF8F}"/>
                  </a:ext>
                </a:extLst>
              </p:cNvPr>
              <p:cNvSpPr txBox="1">
                <a:spLocks noRot="1" noChangeAspect="1" noMove="1" noResize="1" noEditPoints="1" noAdjustHandles="1" noChangeArrowheads="1" noChangeShapeType="1" noTextEdit="1"/>
              </p:cNvSpPr>
              <p:nvPr/>
            </p:nvSpPr>
            <p:spPr>
              <a:xfrm>
                <a:off x="6758565" y="1446338"/>
                <a:ext cx="3161812" cy="792546"/>
              </a:xfrm>
              <a:prstGeom prst="rect">
                <a:avLst/>
              </a:prstGeom>
              <a:blipFill rotWithShape="0">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Google Shape;239;p20">
                <a:extLst>
                  <a:ext uri="{FF2B5EF4-FFF2-40B4-BE49-F238E27FC236}">
                    <a16:creationId xmlns="" xmlns:a16="http://schemas.microsoft.com/office/drawing/2014/main" id="{35445888-C991-FD40-A5EF-CB41729BFF8F}"/>
                  </a:ext>
                </a:extLst>
              </p:cNvPr>
              <p:cNvSpPr txBox="1">
                <a:spLocks/>
              </p:cNvSpPr>
              <p:nvPr/>
            </p:nvSpPr>
            <p:spPr>
              <a:xfrm>
                <a:off x="7412459" y="2124521"/>
                <a:ext cx="3161812" cy="79254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d>
                        <m:dPr>
                          <m:begChr m:val="|"/>
                          <m:endChr m:val="|"/>
                          <m:ctrlPr>
                            <a:rPr lang="en-SG" sz="2400" b="0" i="1" smtClean="0">
                              <a:solidFill>
                                <a:srgbClr val="FFFFFF"/>
                              </a:solidFill>
                              <a:latin typeface="Cambria Math" panose="02040503050406030204" pitchFamily="18" charset="0"/>
                            </a:rPr>
                          </m:ctrlPr>
                        </m:dPr>
                        <m:e>
                          <m:r>
                            <a:rPr lang="en-SG" sz="2400" b="0" i="1" smtClean="0">
                              <a:solidFill>
                                <a:srgbClr val="FFFFFF"/>
                              </a:solidFill>
                              <a:latin typeface="Cambria Math" panose="02040503050406030204" pitchFamily="18" charset="0"/>
                            </a:rPr>
                            <m:t>𝑥</m:t>
                          </m:r>
                        </m:e>
                      </m:d>
                      <m:r>
                        <a:rPr lang="en-SG" sz="2400" b="0" i="1" smtClean="0">
                          <a:solidFill>
                            <a:srgbClr val="FFFFFF"/>
                          </a:solidFill>
                          <a:latin typeface="Cambria Math" panose="02040503050406030204" pitchFamily="18" charset="0"/>
                        </a:rPr>
                        <m:t>= </m:t>
                      </m:r>
                      <m:f>
                        <m:fPr>
                          <m:ctrlPr>
                            <a:rPr lang="en-SG" sz="2400" i="1">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3</m:t>
                          </m:r>
                        </m:num>
                        <m:den>
                          <m:r>
                            <a:rPr lang="en-SG" sz="2400" b="0" i="1" smtClean="0">
                              <a:solidFill>
                                <a:srgbClr val="FFFFFF"/>
                              </a:solidFill>
                              <a:latin typeface="Cambria Math" panose="02040503050406030204" pitchFamily="18" charset="0"/>
                            </a:rPr>
                            <m:t>2</m:t>
                          </m:r>
                        </m:den>
                      </m:f>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2</m:t>
                          </m:r>
                        </m:num>
                        <m:den>
                          <m:r>
                            <a:rPr lang="en-SG" sz="2400" b="0" i="1" smtClean="0">
                              <a:solidFill>
                                <a:srgbClr val="FFFFFF"/>
                              </a:solidFill>
                              <a:latin typeface="Cambria Math" panose="02040503050406030204" pitchFamily="18" charset="0"/>
                            </a:rPr>
                            <m:t>3</m:t>
                          </m:r>
                        </m:den>
                      </m:f>
                    </m:oMath>
                  </m:oMathPara>
                </a14:m>
                <a:endParaRPr lang="ar-AE" sz="2400" i="1" dirty="0">
                  <a:solidFill>
                    <a:srgbClr val="FFFFFF"/>
                  </a:solidFill>
                  <a:latin typeface="Cambria Math" panose="02040503050406030204" pitchFamily="18" charset="0"/>
                  <a:ea typeface="Cambria Math" panose="02040503050406030204" pitchFamily="18" charset="0"/>
                </a:endParaRPr>
              </a:p>
              <a:p>
                <a:pPr marL="0" indent="0">
                  <a:buFont typeface="Roboto Condensed"/>
                  <a:buNone/>
                </a:pPr>
                <a:endParaRPr lang="ar-AE" sz="2400" i="1" dirty="0">
                  <a:solidFill>
                    <a:srgbClr val="FFFFFF"/>
                  </a:solidFill>
                  <a:latin typeface="Cambria Math" panose="02040503050406030204" pitchFamily="18" charset="0"/>
                  <a:ea typeface="Cambria Math" panose="02040503050406030204" pitchFamily="18" charset="0"/>
                </a:endParaRPr>
              </a:p>
            </p:txBody>
          </p:sp>
        </mc:Choice>
        <mc:Fallback xmlns="">
          <p:sp>
            <p:nvSpPr>
              <p:cNvPr id="17" name="Google Shape;239;p20">
                <a:extLst>
                  <a:ext uri="{FF2B5EF4-FFF2-40B4-BE49-F238E27FC236}">
                    <a16:creationId xmlns:a16="http://schemas.microsoft.com/office/drawing/2014/main" xmlns="" xmlns:a14="http://schemas.microsoft.com/office/drawing/2010/main" id="{35445888-C991-FD40-A5EF-CB41729BFF8F}"/>
                  </a:ext>
                </a:extLst>
              </p:cNvPr>
              <p:cNvSpPr txBox="1">
                <a:spLocks noRot="1" noChangeAspect="1" noMove="1" noResize="1" noEditPoints="1" noAdjustHandles="1" noChangeArrowheads="1" noChangeShapeType="1" noTextEdit="1"/>
              </p:cNvSpPr>
              <p:nvPr/>
            </p:nvSpPr>
            <p:spPr>
              <a:xfrm>
                <a:off x="7412459" y="2124521"/>
                <a:ext cx="3161812" cy="792546"/>
              </a:xfrm>
              <a:prstGeom prst="rect">
                <a:avLst/>
              </a:prstGeom>
              <a:blipFill rotWithShape="0">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Google Shape;239;p20">
                <a:extLst>
                  <a:ext uri="{FF2B5EF4-FFF2-40B4-BE49-F238E27FC236}">
                    <a16:creationId xmlns="" xmlns:a16="http://schemas.microsoft.com/office/drawing/2014/main" id="{35445888-C991-FD40-A5EF-CB41729BFF8F}"/>
                  </a:ext>
                </a:extLst>
              </p:cNvPr>
              <p:cNvSpPr txBox="1">
                <a:spLocks/>
              </p:cNvSpPr>
              <p:nvPr/>
            </p:nvSpPr>
            <p:spPr>
              <a:xfrm>
                <a:off x="7381637" y="2870785"/>
                <a:ext cx="3161812" cy="79254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d>
                        <m:dPr>
                          <m:begChr m:val="|"/>
                          <m:endChr m:val="|"/>
                          <m:ctrlPr>
                            <a:rPr lang="en-SG" sz="2400" b="0" i="1" smtClean="0">
                              <a:solidFill>
                                <a:srgbClr val="FFFFFF"/>
                              </a:solidFill>
                              <a:latin typeface="Cambria Math" panose="02040503050406030204" pitchFamily="18" charset="0"/>
                            </a:rPr>
                          </m:ctrlPr>
                        </m:dPr>
                        <m:e>
                          <m:r>
                            <a:rPr lang="en-SG" sz="2400" b="0" i="1" smtClean="0">
                              <a:solidFill>
                                <a:srgbClr val="FFFFFF"/>
                              </a:solidFill>
                              <a:latin typeface="Cambria Math" panose="02040503050406030204" pitchFamily="18" charset="0"/>
                            </a:rPr>
                            <m:t>𝑥</m:t>
                          </m:r>
                        </m:e>
                      </m:d>
                      <m:r>
                        <a:rPr lang="en-SG" sz="2400" b="0" i="1" smtClean="0">
                          <a:solidFill>
                            <a:srgbClr val="FFFFFF"/>
                          </a:solidFill>
                          <a:latin typeface="Cambria Math" panose="02040503050406030204" pitchFamily="18" charset="0"/>
                        </a:rPr>
                        <m:t>= </m:t>
                      </m:r>
                      <m:f>
                        <m:fPr>
                          <m:ctrlPr>
                            <a:rPr lang="en-SG" sz="240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9</m:t>
                          </m:r>
                        </m:num>
                        <m:den>
                          <m:r>
                            <a:rPr lang="en-SG" sz="2400" b="0" i="1" smtClean="0">
                              <a:solidFill>
                                <a:srgbClr val="FFFFFF"/>
                              </a:solidFill>
                              <a:latin typeface="Cambria Math" panose="02040503050406030204" pitchFamily="18" charset="0"/>
                            </a:rPr>
                            <m:t>6</m:t>
                          </m:r>
                        </m:den>
                      </m:f>
                      <m:r>
                        <a:rPr lang="en-SG" sz="2400" b="0" i="1" smtClean="0">
                          <a:solidFill>
                            <a:srgbClr val="FFFFFF"/>
                          </a:solidFill>
                          <a:latin typeface="Cambria Math" panose="02040503050406030204" pitchFamily="18" charset="0"/>
                        </a:rPr>
                        <m:t>−</m:t>
                      </m:r>
                      <m:f>
                        <m:fPr>
                          <m:ctrlPr>
                            <a:rPr lang="en-SG" sz="2400" b="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4</m:t>
                          </m:r>
                        </m:num>
                        <m:den>
                          <m:r>
                            <a:rPr lang="en-SG" sz="2400" b="0" i="1" smtClean="0">
                              <a:solidFill>
                                <a:srgbClr val="FFFFFF"/>
                              </a:solidFill>
                              <a:latin typeface="Cambria Math" panose="02040503050406030204" pitchFamily="18" charset="0"/>
                            </a:rPr>
                            <m:t>6</m:t>
                          </m:r>
                        </m:den>
                      </m:f>
                    </m:oMath>
                  </m:oMathPara>
                </a14:m>
                <a:endParaRPr lang="ar-AE" sz="2400" i="1" dirty="0">
                  <a:solidFill>
                    <a:srgbClr val="FFFFFF"/>
                  </a:solidFill>
                  <a:latin typeface="Cambria Math" panose="02040503050406030204" pitchFamily="18" charset="0"/>
                  <a:ea typeface="Cambria Math" panose="02040503050406030204" pitchFamily="18" charset="0"/>
                </a:endParaRPr>
              </a:p>
              <a:p>
                <a:pPr marL="0" indent="0">
                  <a:buFont typeface="Roboto Condensed"/>
                  <a:buNone/>
                </a:pPr>
                <a:endParaRPr lang="ar-AE" sz="2400" i="1" dirty="0">
                  <a:solidFill>
                    <a:srgbClr val="FFFFFF"/>
                  </a:solidFill>
                  <a:latin typeface="Cambria Math" panose="02040503050406030204" pitchFamily="18" charset="0"/>
                  <a:ea typeface="Cambria Math" panose="02040503050406030204" pitchFamily="18" charset="0"/>
                </a:endParaRPr>
              </a:p>
            </p:txBody>
          </p:sp>
        </mc:Choice>
        <mc:Fallback xmlns="">
          <p:sp>
            <p:nvSpPr>
              <p:cNvPr id="18" name="Google Shape;239;p20">
                <a:extLst>
                  <a:ext uri="{FF2B5EF4-FFF2-40B4-BE49-F238E27FC236}">
                    <a16:creationId xmlns:a16="http://schemas.microsoft.com/office/drawing/2014/main" xmlns="" xmlns:a14="http://schemas.microsoft.com/office/drawing/2010/main" id="{35445888-C991-FD40-A5EF-CB41729BFF8F}"/>
                  </a:ext>
                </a:extLst>
              </p:cNvPr>
              <p:cNvSpPr txBox="1">
                <a:spLocks noRot="1" noChangeAspect="1" noMove="1" noResize="1" noEditPoints="1" noAdjustHandles="1" noChangeArrowheads="1" noChangeShapeType="1" noTextEdit="1"/>
              </p:cNvSpPr>
              <p:nvPr/>
            </p:nvSpPr>
            <p:spPr>
              <a:xfrm>
                <a:off x="7381637" y="2870785"/>
                <a:ext cx="3161812" cy="792546"/>
              </a:xfrm>
              <a:prstGeom prst="rect">
                <a:avLst/>
              </a:prstGeom>
              <a:blipFill rotWithShape="0">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Google Shape;239;p20">
                <a:extLst>
                  <a:ext uri="{FF2B5EF4-FFF2-40B4-BE49-F238E27FC236}">
                    <a16:creationId xmlns="" xmlns:a16="http://schemas.microsoft.com/office/drawing/2014/main" id="{35445888-C991-FD40-A5EF-CB41729BFF8F}"/>
                  </a:ext>
                </a:extLst>
              </p:cNvPr>
              <p:cNvSpPr txBox="1">
                <a:spLocks/>
              </p:cNvSpPr>
              <p:nvPr/>
            </p:nvSpPr>
            <p:spPr>
              <a:xfrm>
                <a:off x="7385027" y="3553159"/>
                <a:ext cx="3161812" cy="79254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d>
                        <m:dPr>
                          <m:begChr m:val="|"/>
                          <m:endChr m:val="|"/>
                          <m:ctrlPr>
                            <a:rPr lang="en-SG" sz="2400" b="0" i="1" smtClean="0">
                              <a:solidFill>
                                <a:srgbClr val="FFFFFF"/>
                              </a:solidFill>
                              <a:latin typeface="Cambria Math" panose="02040503050406030204" pitchFamily="18" charset="0"/>
                            </a:rPr>
                          </m:ctrlPr>
                        </m:dPr>
                        <m:e>
                          <m:r>
                            <a:rPr lang="en-SG" sz="2400" b="0" i="1" smtClean="0">
                              <a:solidFill>
                                <a:srgbClr val="FFFFFF"/>
                              </a:solidFill>
                              <a:latin typeface="Cambria Math" panose="02040503050406030204" pitchFamily="18" charset="0"/>
                            </a:rPr>
                            <m:t>𝑥</m:t>
                          </m:r>
                        </m:e>
                      </m:d>
                      <m:r>
                        <a:rPr lang="en-SG" sz="2400" b="0" i="1" smtClean="0">
                          <a:solidFill>
                            <a:srgbClr val="FFFFFF"/>
                          </a:solidFill>
                          <a:latin typeface="Cambria Math" panose="02040503050406030204" pitchFamily="18" charset="0"/>
                        </a:rPr>
                        <m:t>= </m:t>
                      </m:r>
                      <m:f>
                        <m:fPr>
                          <m:ctrlPr>
                            <a:rPr lang="en-SG" sz="240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5</m:t>
                          </m:r>
                        </m:num>
                        <m:den>
                          <m:r>
                            <a:rPr lang="en-SG" sz="2400" b="0" i="1" smtClean="0">
                              <a:solidFill>
                                <a:srgbClr val="FFFFFF"/>
                              </a:solidFill>
                              <a:latin typeface="Cambria Math" panose="02040503050406030204" pitchFamily="18" charset="0"/>
                            </a:rPr>
                            <m:t>6</m:t>
                          </m:r>
                        </m:den>
                      </m:f>
                    </m:oMath>
                  </m:oMathPara>
                </a14:m>
                <a:endParaRPr lang="ar-AE" sz="2400" i="1" dirty="0">
                  <a:solidFill>
                    <a:srgbClr val="FFFFFF"/>
                  </a:solidFill>
                  <a:latin typeface="Cambria Math" panose="02040503050406030204" pitchFamily="18" charset="0"/>
                  <a:ea typeface="Cambria Math" panose="02040503050406030204" pitchFamily="18" charset="0"/>
                </a:endParaRPr>
              </a:p>
              <a:p>
                <a:pPr marL="0" indent="0">
                  <a:buFont typeface="Roboto Condensed"/>
                  <a:buNone/>
                </a:pPr>
                <a:endParaRPr lang="ar-AE" sz="2400" i="1" dirty="0">
                  <a:solidFill>
                    <a:srgbClr val="FFFFFF"/>
                  </a:solidFill>
                  <a:latin typeface="Cambria Math" panose="02040503050406030204" pitchFamily="18" charset="0"/>
                  <a:ea typeface="Cambria Math" panose="02040503050406030204" pitchFamily="18" charset="0"/>
                </a:endParaRPr>
              </a:p>
            </p:txBody>
          </p:sp>
        </mc:Choice>
        <mc:Fallback xmlns="">
          <p:sp>
            <p:nvSpPr>
              <p:cNvPr id="19" name="Google Shape;239;p20">
                <a:extLst>
                  <a:ext uri="{FF2B5EF4-FFF2-40B4-BE49-F238E27FC236}">
                    <a16:creationId xmlns:a16="http://schemas.microsoft.com/office/drawing/2014/main" xmlns="" xmlns:a14="http://schemas.microsoft.com/office/drawing/2010/main" id="{35445888-C991-FD40-A5EF-CB41729BFF8F}"/>
                  </a:ext>
                </a:extLst>
              </p:cNvPr>
              <p:cNvSpPr txBox="1">
                <a:spLocks noRot="1" noChangeAspect="1" noMove="1" noResize="1" noEditPoints="1" noAdjustHandles="1" noChangeArrowheads="1" noChangeShapeType="1" noTextEdit="1"/>
              </p:cNvSpPr>
              <p:nvPr/>
            </p:nvSpPr>
            <p:spPr>
              <a:xfrm>
                <a:off x="7385027" y="3553159"/>
                <a:ext cx="3161812" cy="792546"/>
              </a:xfrm>
              <a:prstGeom prst="rect">
                <a:avLst/>
              </a:prstGeom>
              <a:blipFill rotWithShape="0">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239;p20">
                <a:extLst>
                  <a:ext uri="{FF2B5EF4-FFF2-40B4-BE49-F238E27FC236}">
                    <a16:creationId xmlns="" xmlns:a16="http://schemas.microsoft.com/office/drawing/2014/main" id="{35445888-C991-FD40-A5EF-CB41729BFF8F}"/>
                  </a:ext>
                </a:extLst>
              </p:cNvPr>
              <p:cNvSpPr txBox="1">
                <a:spLocks/>
              </p:cNvSpPr>
              <p:nvPr/>
            </p:nvSpPr>
            <p:spPr>
              <a:xfrm>
                <a:off x="7567676" y="4257987"/>
                <a:ext cx="3161812" cy="79254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r>
                        <a:rPr lang="en-SG" sz="2400" b="0" i="1" smtClean="0">
                          <a:solidFill>
                            <a:srgbClr val="FFFFFF"/>
                          </a:solidFill>
                          <a:latin typeface="Cambria Math" panose="02040503050406030204" pitchFamily="18" charset="0"/>
                        </a:rPr>
                        <m:t>𝑥</m:t>
                      </m:r>
                      <m:r>
                        <a:rPr lang="en-SG" sz="2400" b="0" i="1" smtClean="0">
                          <a:solidFill>
                            <a:srgbClr val="FFFFFF"/>
                          </a:solidFill>
                          <a:latin typeface="Cambria Math" panose="02040503050406030204" pitchFamily="18" charset="0"/>
                        </a:rPr>
                        <m:t>=±</m:t>
                      </m:r>
                      <m:f>
                        <m:fPr>
                          <m:ctrlPr>
                            <a:rPr lang="en-SG" sz="2400" i="1" smtClean="0">
                              <a:solidFill>
                                <a:srgbClr val="FFFFFF"/>
                              </a:solidFill>
                              <a:latin typeface="Cambria Math" panose="02040503050406030204" pitchFamily="18" charset="0"/>
                            </a:rPr>
                          </m:ctrlPr>
                        </m:fPr>
                        <m:num>
                          <m:r>
                            <a:rPr lang="en-SG" sz="2400" b="0" i="1" smtClean="0">
                              <a:solidFill>
                                <a:srgbClr val="FFFFFF"/>
                              </a:solidFill>
                              <a:latin typeface="Cambria Math" panose="02040503050406030204" pitchFamily="18" charset="0"/>
                            </a:rPr>
                            <m:t>5</m:t>
                          </m:r>
                        </m:num>
                        <m:den>
                          <m:r>
                            <a:rPr lang="en-SG" sz="2400" b="0" i="1" smtClean="0">
                              <a:solidFill>
                                <a:srgbClr val="FFFFFF"/>
                              </a:solidFill>
                              <a:latin typeface="Cambria Math" panose="02040503050406030204" pitchFamily="18" charset="0"/>
                            </a:rPr>
                            <m:t>6</m:t>
                          </m:r>
                        </m:den>
                      </m:f>
                    </m:oMath>
                  </m:oMathPara>
                </a14:m>
                <a:endParaRPr lang="ar-AE" sz="2400" i="1" dirty="0">
                  <a:solidFill>
                    <a:srgbClr val="FFFFFF"/>
                  </a:solidFill>
                  <a:latin typeface="Cambria Math" panose="02040503050406030204" pitchFamily="18" charset="0"/>
                  <a:ea typeface="Cambria Math" panose="02040503050406030204" pitchFamily="18" charset="0"/>
                </a:endParaRPr>
              </a:p>
              <a:p>
                <a:pPr marL="0" indent="0">
                  <a:buFont typeface="Roboto Condensed"/>
                  <a:buNone/>
                </a:pPr>
                <a:endParaRPr lang="ar-AE" sz="2400" i="1" dirty="0">
                  <a:solidFill>
                    <a:srgbClr val="FFFFFF"/>
                  </a:solidFill>
                  <a:latin typeface="Cambria Math" panose="02040503050406030204" pitchFamily="18" charset="0"/>
                  <a:ea typeface="Cambria Math" panose="02040503050406030204" pitchFamily="18" charset="0"/>
                </a:endParaRPr>
              </a:p>
            </p:txBody>
          </p:sp>
        </mc:Choice>
        <mc:Fallback xmlns="">
          <p:sp>
            <p:nvSpPr>
              <p:cNvPr id="20" name="Google Shape;239;p20">
                <a:extLst>
                  <a:ext uri="{FF2B5EF4-FFF2-40B4-BE49-F238E27FC236}">
                    <a16:creationId xmlns:a16="http://schemas.microsoft.com/office/drawing/2014/main" xmlns="" xmlns:a14="http://schemas.microsoft.com/office/drawing/2010/main" id="{35445888-C991-FD40-A5EF-CB41729BFF8F}"/>
                  </a:ext>
                </a:extLst>
              </p:cNvPr>
              <p:cNvSpPr txBox="1">
                <a:spLocks noRot="1" noChangeAspect="1" noMove="1" noResize="1" noEditPoints="1" noAdjustHandles="1" noChangeArrowheads="1" noChangeShapeType="1" noTextEdit="1"/>
              </p:cNvSpPr>
              <p:nvPr/>
            </p:nvSpPr>
            <p:spPr>
              <a:xfrm>
                <a:off x="7567676" y="4257987"/>
                <a:ext cx="3161812" cy="792546"/>
              </a:xfrm>
              <a:prstGeom prst="rect">
                <a:avLst/>
              </a:prstGeom>
              <a:blipFill rotWithShape="0">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Google Shape;239;p20">
                <a:extLst>
                  <a:ext uri="{FF2B5EF4-FFF2-40B4-BE49-F238E27FC236}">
                    <a16:creationId xmlns="" xmlns:a16="http://schemas.microsoft.com/office/drawing/2014/main" id="{35445888-C991-FD40-A5EF-CB41729BFF8F}"/>
                  </a:ext>
                </a:extLst>
              </p:cNvPr>
              <p:cNvSpPr txBox="1">
                <a:spLocks/>
              </p:cNvSpPr>
              <p:nvPr/>
            </p:nvSpPr>
            <p:spPr>
              <a:xfrm>
                <a:off x="6738777" y="5151839"/>
                <a:ext cx="3161812" cy="79254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47650" algn="l" rtl="0">
                  <a:lnSpc>
                    <a:spcPct val="100000"/>
                  </a:lnSpc>
                  <a:spcBef>
                    <a:spcPts val="45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1pPr>
                <a:lvl2pPr marL="685800" marR="0" lvl="1" indent="-247650" algn="l" rtl="0">
                  <a:lnSpc>
                    <a:spcPct val="100000"/>
                  </a:lnSpc>
                  <a:spcBef>
                    <a:spcPts val="0"/>
                  </a:spcBef>
                  <a:spcAft>
                    <a:spcPts val="0"/>
                  </a:spcAft>
                  <a:buClr>
                    <a:srgbClr val="4BB5D9"/>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2pPr>
                <a:lvl3pPr marL="1028700" marR="0" lvl="2"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3pPr>
                <a:lvl4pPr marL="1371600" marR="0" lvl="3"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4pPr>
                <a:lvl5pPr marL="1714500" marR="0" lvl="4"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5pPr>
                <a:lvl6pPr marL="2057400" marR="0" lvl="5"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6pPr>
                <a:lvl7pPr marL="2400300" marR="0" lvl="6"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7pPr>
                <a:lvl8pPr marL="2743200" marR="0" lvl="7"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8pPr>
                <a:lvl9pPr marL="3086100" marR="0" lvl="8" indent="-247650" algn="l" rtl="0">
                  <a:lnSpc>
                    <a:spcPct val="100000"/>
                  </a:lnSpc>
                  <a:spcBef>
                    <a:spcPts val="0"/>
                  </a:spcBef>
                  <a:spcAft>
                    <a:spcPts val="0"/>
                  </a:spcAft>
                  <a:buClr>
                    <a:srgbClr val="607896"/>
                  </a:buClr>
                  <a:buSzPts val="1600"/>
                  <a:buFont typeface="Roboto Condensed"/>
                  <a:buChar char="■"/>
                  <a:defRPr sz="1200" b="0" i="0" u="none" strike="noStrike" cap="none">
                    <a:solidFill>
                      <a:srgbClr val="607896"/>
                    </a:solidFill>
                    <a:latin typeface="Roboto Condensed"/>
                    <a:ea typeface="Roboto Condensed"/>
                    <a:cs typeface="Roboto Condensed"/>
                    <a:sym typeface="Roboto Condensed"/>
                  </a:defRPr>
                </a:lvl9pPr>
              </a:lstStyle>
              <a:p>
                <a:pPr marL="95250" indent="0">
                  <a:buNone/>
                </a:pPr>
                <a14:m>
                  <m:oMathPara xmlns:m="http://schemas.openxmlformats.org/officeDocument/2006/math">
                    <m:oMathParaPr>
                      <m:jc m:val="left"/>
                    </m:oMathParaPr>
                    <m:oMath xmlns:m="http://schemas.openxmlformats.org/officeDocument/2006/math">
                      <m:r>
                        <m:rPr>
                          <m:sty m:val="p"/>
                        </m:rPr>
                        <a:rPr lang="en-SG" sz="2400" b="0" i="0" smtClean="0">
                          <a:solidFill>
                            <a:srgbClr val="FFFF00"/>
                          </a:solidFill>
                          <a:latin typeface="Cambria Math" panose="02040503050406030204" pitchFamily="18" charset="0"/>
                        </a:rPr>
                        <m:t>V</m:t>
                      </m:r>
                      <m:r>
                        <a:rPr lang="en-SG" sz="2400" b="0" i="0" smtClean="0">
                          <a:solidFill>
                            <a:srgbClr val="FFFF00"/>
                          </a:solidFill>
                          <a:latin typeface="Cambria Math" panose="02040503050406030204" pitchFamily="18" charset="0"/>
                        </a:rPr>
                        <m:t>ậ</m:t>
                      </m:r>
                      <m:r>
                        <m:rPr>
                          <m:sty m:val="p"/>
                        </m:rPr>
                        <a:rPr lang="en-SG" sz="2400" b="0" i="0" smtClean="0">
                          <a:solidFill>
                            <a:srgbClr val="FFFF00"/>
                          </a:solidFill>
                          <a:latin typeface="Cambria Math" panose="02040503050406030204" pitchFamily="18" charset="0"/>
                        </a:rPr>
                        <m:t>y</m:t>
                      </m:r>
                      <m:r>
                        <a:rPr lang="en-SG" sz="2400" b="0" i="1" smtClean="0">
                          <a:solidFill>
                            <a:srgbClr val="FFFF00"/>
                          </a:solidFill>
                          <a:latin typeface="Cambria Math" panose="02040503050406030204" pitchFamily="18" charset="0"/>
                        </a:rPr>
                        <m:t> </m:t>
                      </m:r>
                      <m:r>
                        <a:rPr lang="en-SG" sz="2400" b="0" i="1" smtClean="0">
                          <a:solidFill>
                            <a:srgbClr val="FFFF00"/>
                          </a:solidFill>
                          <a:latin typeface="Cambria Math" panose="02040503050406030204" pitchFamily="18" charset="0"/>
                        </a:rPr>
                        <m:t>𝑥</m:t>
                      </m:r>
                      <m:r>
                        <a:rPr lang="en-SG" sz="2400" b="0" i="1" smtClean="0">
                          <a:solidFill>
                            <a:srgbClr val="FFFF00"/>
                          </a:solidFill>
                          <a:latin typeface="Cambria Math" panose="02040503050406030204" pitchFamily="18" charset="0"/>
                        </a:rPr>
                        <m:t>=±</m:t>
                      </m:r>
                      <m:f>
                        <m:fPr>
                          <m:ctrlPr>
                            <a:rPr lang="en-SG" sz="2400" i="1" smtClean="0">
                              <a:solidFill>
                                <a:srgbClr val="FFFF00"/>
                              </a:solidFill>
                              <a:latin typeface="Cambria Math" panose="02040503050406030204" pitchFamily="18" charset="0"/>
                            </a:rPr>
                          </m:ctrlPr>
                        </m:fPr>
                        <m:num>
                          <m:r>
                            <a:rPr lang="en-SG" sz="2400" b="0" i="1" smtClean="0">
                              <a:solidFill>
                                <a:srgbClr val="FFFF00"/>
                              </a:solidFill>
                              <a:latin typeface="Cambria Math" panose="02040503050406030204" pitchFamily="18" charset="0"/>
                            </a:rPr>
                            <m:t>5</m:t>
                          </m:r>
                        </m:num>
                        <m:den>
                          <m:r>
                            <a:rPr lang="en-SG" sz="2400" b="0" i="1" smtClean="0">
                              <a:solidFill>
                                <a:srgbClr val="FFFF00"/>
                              </a:solidFill>
                              <a:latin typeface="Cambria Math" panose="02040503050406030204" pitchFamily="18" charset="0"/>
                            </a:rPr>
                            <m:t>6</m:t>
                          </m:r>
                        </m:den>
                      </m:f>
                    </m:oMath>
                  </m:oMathPara>
                </a14:m>
                <a:endParaRPr lang="ar-AE" sz="2400" i="1" dirty="0">
                  <a:solidFill>
                    <a:srgbClr val="FFFF00"/>
                  </a:solidFill>
                  <a:latin typeface="Cambria Math" panose="02040503050406030204" pitchFamily="18" charset="0"/>
                  <a:ea typeface="Cambria Math" panose="02040503050406030204" pitchFamily="18" charset="0"/>
                </a:endParaRPr>
              </a:p>
              <a:p>
                <a:pPr marL="0" indent="0">
                  <a:buFont typeface="Roboto Condensed"/>
                  <a:buNone/>
                </a:pPr>
                <a:endParaRPr lang="ar-AE" sz="2400" i="1" dirty="0">
                  <a:solidFill>
                    <a:srgbClr val="FFFF00"/>
                  </a:solidFill>
                  <a:latin typeface="Cambria Math" panose="02040503050406030204" pitchFamily="18" charset="0"/>
                  <a:ea typeface="Cambria Math" panose="02040503050406030204" pitchFamily="18" charset="0"/>
                </a:endParaRPr>
              </a:p>
            </p:txBody>
          </p:sp>
        </mc:Choice>
        <mc:Fallback xmlns="">
          <p:sp>
            <p:nvSpPr>
              <p:cNvPr id="21" name="Google Shape;239;p20">
                <a:extLst>
                  <a:ext uri="{FF2B5EF4-FFF2-40B4-BE49-F238E27FC236}">
                    <a16:creationId xmlns="" xmlns:a16="http://schemas.microsoft.com/office/drawing/2014/main" xmlns:a14="http://schemas.microsoft.com/office/drawing/2010/main" id="{35445888-C991-FD40-A5EF-CB41729BFF8F}"/>
                  </a:ext>
                </a:extLst>
              </p:cNvPr>
              <p:cNvSpPr txBox="1">
                <a:spLocks noRot="1" noChangeAspect="1" noMove="1" noResize="1" noEditPoints="1" noAdjustHandles="1" noChangeArrowheads="1" noChangeShapeType="1" noTextEdit="1"/>
              </p:cNvSpPr>
              <p:nvPr/>
            </p:nvSpPr>
            <p:spPr>
              <a:xfrm>
                <a:off x="6738777" y="5151839"/>
                <a:ext cx="3161812" cy="792546"/>
              </a:xfrm>
              <a:prstGeom prst="rect">
                <a:avLst/>
              </a:prstGeom>
              <a:blipFill rotWithShape="0">
                <a:blip r:embed="rId15"/>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3453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heckerboard(across)">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checkerboard(across)">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checkerboard(across)">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checkerboard(across)">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checkerboard(across)">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checkerboard(across)">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4" grpId="0"/>
      <p:bldP spid="15"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90671140-9AAA-0949-B6CB-0E9FDA312DD0}"/>
              </a:ext>
            </a:extLst>
          </p:cNvPr>
          <p:cNvSpPr txBox="1">
            <a:spLocks/>
          </p:cNvSpPr>
          <p:nvPr/>
        </p:nvSpPr>
        <p:spPr bwMode="auto">
          <a:xfrm>
            <a:off x="6156278" y="5544249"/>
            <a:ext cx="5292009" cy="57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smtClean="0">
                <a:solidFill>
                  <a:srgbClr val="FFFF00"/>
                </a:solidFill>
                <a:latin typeface="Arial" panose="020B0604020202020204" pitchFamily="34" charset="0"/>
                <a:cs typeface="Arial" panose="020B0604020202020204" pitchFamily="34" charset="0"/>
              </a:rPr>
              <a:t>Sân vận động Mỹ Đình</a:t>
            </a:r>
            <a:endParaRPr lang="en-US" sz="3600" b="1" dirty="0">
              <a:solidFill>
                <a:srgbClr val="FFFF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C179074B-4BA0-4D4D-A3CD-AC2DE8AA961B}"/>
              </a:ext>
            </a:extLst>
          </p:cNvPr>
          <p:cNvPicPr>
            <a:picLocks noChangeAspect="1"/>
          </p:cNvPicPr>
          <p:nvPr/>
        </p:nvPicPr>
        <p:blipFill>
          <a:blip r:embed="rId2"/>
          <a:stretch>
            <a:fillRect/>
          </a:stretch>
        </p:blipFill>
        <p:spPr>
          <a:xfrm>
            <a:off x="1531158" y="4051056"/>
            <a:ext cx="3883323" cy="2523949"/>
          </a:xfrm>
          <a:prstGeom prst="rect">
            <a:avLst/>
          </a:prstGeom>
        </p:spPr>
      </p:pic>
      <p:pic>
        <p:nvPicPr>
          <p:cNvPr id="6" name="Picture 5">
            <a:extLst>
              <a:ext uri="{FF2B5EF4-FFF2-40B4-BE49-F238E27FC236}">
                <a16:creationId xmlns:a16="http://schemas.microsoft.com/office/drawing/2014/main" xmlns="" id="{68471A45-4E16-214C-B5C3-52E2D2DD83F3}"/>
              </a:ext>
            </a:extLst>
          </p:cNvPr>
          <p:cNvPicPr>
            <a:picLocks noChangeAspect="1"/>
          </p:cNvPicPr>
          <p:nvPr/>
        </p:nvPicPr>
        <p:blipFill>
          <a:blip r:embed="rId3"/>
          <a:stretch>
            <a:fillRect/>
          </a:stretch>
        </p:blipFill>
        <p:spPr>
          <a:xfrm>
            <a:off x="6156279" y="996706"/>
            <a:ext cx="3910865" cy="2851770"/>
          </a:xfrm>
          <a:prstGeom prst="rect">
            <a:avLst/>
          </a:prstGeom>
        </p:spPr>
      </p:pic>
      <p:pic>
        <p:nvPicPr>
          <p:cNvPr id="7" name="Picture 6">
            <a:extLst>
              <a:ext uri="{FF2B5EF4-FFF2-40B4-BE49-F238E27FC236}">
                <a16:creationId xmlns:a16="http://schemas.microsoft.com/office/drawing/2014/main" xmlns="" id="{C4A98BCB-A403-1145-A926-ECBD1F26A8BC}"/>
              </a:ext>
            </a:extLst>
          </p:cNvPr>
          <p:cNvPicPr>
            <a:picLocks noChangeAspect="1"/>
          </p:cNvPicPr>
          <p:nvPr/>
        </p:nvPicPr>
        <p:blipFill>
          <a:blip r:embed="rId4"/>
          <a:stretch>
            <a:fillRect/>
          </a:stretch>
        </p:blipFill>
        <p:spPr>
          <a:xfrm>
            <a:off x="1531158" y="996706"/>
            <a:ext cx="3883323" cy="2851769"/>
          </a:xfrm>
          <a:prstGeom prst="rect">
            <a:avLst/>
          </a:prstGeom>
        </p:spPr>
      </p:pic>
      <p:sp>
        <p:nvSpPr>
          <p:cNvPr id="8" name="Rectangle 7"/>
          <p:cNvSpPr/>
          <p:nvPr/>
        </p:nvSpPr>
        <p:spPr>
          <a:xfrm>
            <a:off x="2123035" y="48494"/>
            <a:ext cx="7473329" cy="923330"/>
          </a:xfrm>
          <a:prstGeom prst="rect">
            <a:avLst/>
          </a:prstGeom>
          <a:noFill/>
        </p:spPr>
        <p:txBody>
          <a:bodyPr wrap="none" lIns="91440" tIns="45720" rIns="91440" bIns="45720">
            <a:spAutoFit/>
          </a:bodyPr>
          <a:lstStyle/>
          <a:p>
            <a:pPr algn="ctr"/>
            <a:r>
              <a:rPr lang="en-SG" sz="54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Đây là sân vận động nào?</a:t>
            </a:r>
            <a:endParaRPr lang="en-U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Subtitle 2">
            <a:extLst>
              <a:ext uri="{FF2B5EF4-FFF2-40B4-BE49-F238E27FC236}">
                <a16:creationId xmlns:a16="http://schemas.microsoft.com/office/drawing/2014/main" xmlns="" id="{90671140-9AAA-0949-B6CB-0E9FDA312DD0}"/>
              </a:ext>
            </a:extLst>
          </p:cNvPr>
          <p:cNvSpPr txBox="1">
            <a:spLocks/>
          </p:cNvSpPr>
          <p:nvPr/>
        </p:nvSpPr>
        <p:spPr bwMode="auto">
          <a:xfrm>
            <a:off x="6156278" y="4264089"/>
            <a:ext cx="5804073" cy="57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sz="3200" b="1" smtClean="0">
                <a:solidFill>
                  <a:schemeClr val="bg1"/>
                </a:solidFill>
                <a:latin typeface="Arial" panose="020B0604020202020204" pitchFamily="34" charset="0"/>
                <a:cs typeface="Arial" panose="020B0604020202020204" pitchFamily="34" charset="0"/>
              </a:rPr>
              <a:t>Đây là sân vận động có sức chứa lớn nhất ở </a:t>
            </a:r>
            <a:r>
              <a:rPr lang="en-SG" sz="3200" b="1" smtClean="0">
                <a:solidFill>
                  <a:schemeClr val="bg1"/>
                </a:solidFill>
                <a:latin typeface="Arial" panose="020B0604020202020204" pitchFamily="34" charset="0"/>
                <a:cs typeface="Arial" panose="020B0604020202020204" pitchFamily="34" charset="0"/>
              </a:rPr>
              <a:t>Hà Nội</a:t>
            </a:r>
            <a:r>
              <a:rPr lang="en-SG" sz="3200" b="1" smtClean="0">
                <a:solidFill>
                  <a:schemeClr val="bg1"/>
                </a:solidFill>
                <a:latin typeface="Arial" panose="020B0604020202020204" pitchFamily="34" charset="0"/>
                <a:cs typeface="Arial" panose="020B0604020202020204" pitchFamily="34" charset="0"/>
              </a:rPr>
              <a:t>. </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2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6546</TotalTime>
  <Words>1956</Words>
  <Application>Microsoft Office PowerPoint</Application>
  <PresentationFormat>Widescreen</PresentationFormat>
  <Paragraphs>438</Paragraphs>
  <Slides>34</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5" baseType="lpstr">
      <vt:lpstr>Arial</vt:lpstr>
      <vt:lpstr>Arial (Body)</vt:lpstr>
      <vt:lpstr>Calibri</vt:lpstr>
      <vt:lpstr>Calibri Light</vt:lpstr>
      <vt:lpstr>Cambria Math</vt:lpstr>
      <vt:lpstr>Roboto Condensed</vt:lpstr>
      <vt:lpstr>Symbol</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a.  2x-(-2)/5=0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297</cp:revision>
  <dcterms:created xsi:type="dcterms:W3CDTF">2020-03-11T10:08:33Z</dcterms:created>
  <dcterms:modified xsi:type="dcterms:W3CDTF">2020-04-27T12:46:47Z</dcterms:modified>
</cp:coreProperties>
</file>