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75" r:id="rId3"/>
    <p:sldId id="268" r:id="rId4"/>
    <p:sldId id="276" r:id="rId5"/>
    <p:sldId id="277" r:id="rId6"/>
    <p:sldId id="304" r:id="rId7"/>
    <p:sldId id="291" r:id="rId8"/>
    <p:sldId id="278" r:id="rId9"/>
    <p:sldId id="279" r:id="rId10"/>
    <p:sldId id="292" r:id="rId11"/>
    <p:sldId id="293" r:id="rId12"/>
    <p:sldId id="294" r:id="rId13"/>
    <p:sldId id="269" r:id="rId14"/>
    <p:sldId id="295" r:id="rId15"/>
    <p:sldId id="296" r:id="rId16"/>
    <p:sldId id="297" r:id="rId17"/>
    <p:sldId id="298" r:id="rId18"/>
    <p:sldId id="303" r:id="rId19"/>
    <p:sldId id="299" r:id="rId20"/>
    <p:sldId id="300" r:id="rId21"/>
    <p:sldId id="274" r:id="rId22"/>
    <p:sldId id="301" r:id="rId23"/>
    <p:sldId id="285" r:id="rId24"/>
    <p:sldId id="302" r:id="rId25"/>
    <p:sldId id="286" r:id="rId26"/>
    <p:sldId id="287" r:id="rId27"/>
    <p:sldId id="288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 varScale="1">
        <p:scale>
          <a:sx n="69" d="100"/>
          <a:sy n="69" d="100"/>
        </p:scale>
        <p:origin x="115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6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DB5918F3-C1E0-884B-A4FC-A092E9D4DB89}"/>
              </a:ext>
            </a:extLst>
          </p:cNvPr>
          <p:cNvSpPr txBox="1"/>
          <p:nvPr userDrawn="1"/>
        </p:nvSpPr>
        <p:spPr>
          <a:xfrm>
            <a:off x="153423" y="2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prstClr val="white"/>
                </a:solidFill>
              </a:rPr>
              <a:t>Unit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2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1052501" y="-1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2e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6336" y="1813173"/>
            <a:ext cx="64803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Every Day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2e: Grammar (Cont.)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0070C0"/>
                </a:solidFill>
              </a:rPr>
              <a:t>Page 45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992" y="501134"/>
            <a:ext cx="9127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Present Simple (interrogative &amp; short answers)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653055"/>
              </p:ext>
            </p:extLst>
          </p:nvPr>
        </p:nvGraphicFramePr>
        <p:xfrm>
          <a:off x="0" y="1147465"/>
          <a:ext cx="12192000" cy="4979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5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5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98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interrogative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short answers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3090">
                <a:tc rowSpan="2"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3090">
                <a:tc v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309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Plural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2389928"/>
            <a:ext cx="487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</a:rPr>
              <a:t>Do</a:t>
            </a:r>
            <a:r>
              <a:rPr lang="en-US" sz="3600" dirty="0">
                <a:solidFill>
                  <a:prstClr val="black"/>
                </a:solidFill>
              </a:rPr>
              <a:t> I/you </a:t>
            </a:r>
            <a:r>
              <a:rPr lang="en-US" sz="3600" b="1" dirty="0">
                <a:solidFill>
                  <a:prstClr val="black"/>
                </a:solidFill>
              </a:rPr>
              <a:t>work</a:t>
            </a:r>
            <a:r>
              <a:rPr lang="en-US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56174" y="2117035"/>
            <a:ext cx="5035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</a:rPr>
              <a:t>Yes</a:t>
            </a:r>
            <a:r>
              <a:rPr lang="en-US" sz="3600" dirty="0">
                <a:solidFill>
                  <a:prstClr val="black"/>
                </a:solidFill>
              </a:rPr>
              <a:t>, I/you </a:t>
            </a:r>
            <a:r>
              <a:rPr lang="en-US" sz="3600" b="1" dirty="0">
                <a:solidFill>
                  <a:srgbClr val="FF0000"/>
                </a:solidFill>
              </a:rPr>
              <a:t>do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en-US" sz="3600" b="1" dirty="0">
                <a:solidFill>
                  <a:prstClr val="black"/>
                </a:solidFill>
              </a:rPr>
              <a:t>No</a:t>
            </a:r>
            <a:r>
              <a:rPr lang="en-US" sz="3600" dirty="0">
                <a:solidFill>
                  <a:prstClr val="black"/>
                </a:solidFill>
              </a:rPr>
              <a:t>, I/you </a:t>
            </a:r>
            <a:r>
              <a:rPr lang="en-US" sz="3600" b="1" dirty="0">
                <a:solidFill>
                  <a:srgbClr val="FF0000"/>
                </a:solidFill>
              </a:rPr>
              <a:t>don’t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3732936"/>
            <a:ext cx="487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</a:rPr>
              <a:t>Does</a:t>
            </a:r>
            <a:r>
              <a:rPr lang="en-US" sz="3600" dirty="0">
                <a:solidFill>
                  <a:prstClr val="black"/>
                </a:solidFill>
              </a:rPr>
              <a:t> he/she/it </a:t>
            </a:r>
            <a:r>
              <a:rPr lang="en-US" sz="3600" b="1" dirty="0">
                <a:solidFill>
                  <a:prstClr val="black"/>
                </a:solidFill>
              </a:rPr>
              <a:t>work</a:t>
            </a:r>
            <a:r>
              <a:rPr lang="en-US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6174" y="3502000"/>
            <a:ext cx="5035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</a:rPr>
              <a:t>Yes</a:t>
            </a:r>
            <a:r>
              <a:rPr lang="en-US" sz="3600" dirty="0">
                <a:solidFill>
                  <a:prstClr val="black"/>
                </a:solidFill>
              </a:rPr>
              <a:t>, he/she/it </a:t>
            </a:r>
            <a:r>
              <a:rPr lang="en-US" sz="3600" b="1" dirty="0">
                <a:solidFill>
                  <a:srgbClr val="FF0000"/>
                </a:solidFill>
              </a:rPr>
              <a:t>does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en-US" sz="3600" b="1" dirty="0">
                <a:solidFill>
                  <a:prstClr val="black"/>
                </a:solidFill>
              </a:rPr>
              <a:t>No</a:t>
            </a:r>
            <a:r>
              <a:rPr lang="en-US" sz="3600" dirty="0">
                <a:solidFill>
                  <a:prstClr val="black"/>
                </a:solidFill>
              </a:rPr>
              <a:t>, he/she/it </a:t>
            </a:r>
            <a:r>
              <a:rPr lang="en-US" sz="3600" b="1" dirty="0">
                <a:solidFill>
                  <a:srgbClr val="FF0000"/>
                </a:solidFill>
              </a:rPr>
              <a:t>doesn’t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5107415"/>
            <a:ext cx="487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</a:rPr>
              <a:t>Do</a:t>
            </a:r>
            <a:r>
              <a:rPr lang="en-US" sz="3600" dirty="0">
                <a:solidFill>
                  <a:prstClr val="black"/>
                </a:solidFill>
              </a:rPr>
              <a:t> we/you/they </a:t>
            </a:r>
            <a:r>
              <a:rPr lang="en-US" sz="3600" b="1" dirty="0">
                <a:solidFill>
                  <a:prstClr val="black"/>
                </a:solidFill>
              </a:rPr>
              <a:t>work</a:t>
            </a:r>
            <a:r>
              <a:rPr lang="en-US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6174" y="4886965"/>
            <a:ext cx="5035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</a:rPr>
              <a:t>Yes</a:t>
            </a:r>
            <a:r>
              <a:rPr lang="en-US" sz="3600" dirty="0">
                <a:solidFill>
                  <a:prstClr val="black"/>
                </a:solidFill>
              </a:rPr>
              <a:t>, we/you/they </a:t>
            </a:r>
            <a:r>
              <a:rPr lang="en-US" sz="3600" b="1" dirty="0">
                <a:solidFill>
                  <a:srgbClr val="FF0000"/>
                </a:solidFill>
              </a:rPr>
              <a:t>do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en-US" sz="3600" b="1" dirty="0">
                <a:solidFill>
                  <a:prstClr val="black"/>
                </a:solidFill>
              </a:rPr>
              <a:t>No</a:t>
            </a:r>
            <a:r>
              <a:rPr lang="en-US" sz="3600" dirty="0">
                <a:solidFill>
                  <a:prstClr val="black"/>
                </a:solidFill>
              </a:rPr>
              <a:t>, we/you/they </a:t>
            </a:r>
            <a:r>
              <a:rPr lang="en-US" sz="3600" b="1" dirty="0">
                <a:solidFill>
                  <a:srgbClr val="FF0000"/>
                </a:solidFill>
              </a:rPr>
              <a:t>don’t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3686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295"/>
            <a:ext cx="3190875" cy="1704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8087" y="707956"/>
            <a:ext cx="88259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In English, when we give a short answer to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a </a:t>
            </a:r>
            <a:r>
              <a:rPr lang="en-US" sz="3600" b="1" i="1" dirty="0">
                <a:solidFill>
                  <a:schemeClr val="accent1"/>
                </a:solidFill>
              </a:rPr>
              <a:t>Yes/No</a:t>
            </a:r>
            <a:r>
              <a:rPr lang="en-US" sz="3600" dirty="0">
                <a:solidFill>
                  <a:schemeClr val="accent1"/>
                </a:solidFill>
              </a:rPr>
              <a:t> question, we use the auxiliary verb</a:t>
            </a:r>
          </a:p>
          <a:p>
            <a:r>
              <a:rPr lang="en-US" sz="3600" b="1" i="1" dirty="0">
                <a:solidFill>
                  <a:schemeClr val="accent1"/>
                </a:solidFill>
              </a:rPr>
              <a:t>do/does</a:t>
            </a:r>
            <a:r>
              <a:rPr lang="en-US" sz="3600" dirty="0">
                <a:solidFill>
                  <a:schemeClr val="accent1"/>
                </a:solidFill>
              </a:rPr>
              <a:t>.</a:t>
            </a:r>
          </a:p>
          <a:p>
            <a:r>
              <a:rPr lang="en-US" sz="3600" dirty="0"/>
              <a:t>e.g. Do you like </a:t>
            </a:r>
            <a:r>
              <a:rPr lang="en-US" sz="3600" dirty="0" err="1"/>
              <a:t>Maths</a:t>
            </a:r>
            <a:r>
              <a:rPr lang="en-US" sz="3600" dirty="0"/>
              <a:t>? </a:t>
            </a:r>
          </a:p>
          <a:p>
            <a:r>
              <a:rPr lang="en-US" sz="3600" dirty="0"/>
              <a:t>        </a:t>
            </a:r>
            <a:r>
              <a:rPr lang="en-US" sz="3600" b="1" dirty="0"/>
              <a:t>Yes</a:t>
            </a:r>
            <a:r>
              <a:rPr lang="en-US" sz="3600" dirty="0"/>
              <a:t>, I </a:t>
            </a:r>
            <a:r>
              <a:rPr lang="en-US" sz="3600" b="1" dirty="0"/>
              <a:t>do</a:t>
            </a:r>
            <a:r>
              <a:rPr lang="en-US" sz="3600" dirty="0"/>
              <a:t>./ </a:t>
            </a:r>
            <a:r>
              <a:rPr lang="en-US" sz="3600" b="1" dirty="0"/>
              <a:t>No</a:t>
            </a:r>
            <a:r>
              <a:rPr lang="en-US" sz="3600" dirty="0"/>
              <a:t>, I </a:t>
            </a:r>
            <a:r>
              <a:rPr lang="en-US" sz="3600" b="1" dirty="0"/>
              <a:t>don’t</a:t>
            </a:r>
            <a:r>
              <a:rPr lang="en-US" sz="3600" dirty="0"/>
              <a:t>. </a:t>
            </a:r>
          </a:p>
          <a:p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NOT</a:t>
            </a:r>
            <a:r>
              <a:rPr lang="en-US" sz="3600" dirty="0"/>
              <a:t>: Yes, I like. / No, I don’t like.)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8087" y="4628466"/>
            <a:ext cx="8613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We use rising intonation in </a:t>
            </a:r>
            <a:r>
              <a:rPr lang="en-US" sz="3600" i="1" dirty="0">
                <a:solidFill>
                  <a:schemeClr val="accent1"/>
                </a:solidFill>
              </a:rPr>
              <a:t>Yes/No</a:t>
            </a:r>
            <a:r>
              <a:rPr lang="en-US" sz="3600" dirty="0">
                <a:solidFill>
                  <a:schemeClr val="accent1"/>
                </a:solidFill>
              </a:rPr>
              <a:t> questions</a:t>
            </a:r>
          </a:p>
          <a:p>
            <a:r>
              <a:rPr lang="en-US" sz="3600" dirty="0"/>
              <a:t>e.g. Do you walk to school?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4774261" y="3776870"/>
            <a:ext cx="18208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6915150" y="3776870"/>
            <a:ext cx="2788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384774" y="5228630"/>
            <a:ext cx="1073426" cy="1782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3063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Practise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17261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626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5. Read the theory box. Choose the correct item. Then complete the answers.</a:t>
            </a:r>
          </a:p>
          <a:p>
            <a:r>
              <a:rPr lang="en-US" sz="3600" dirty="0"/>
              <a:t> </a:t>
            </a:r>
            <a:r>
              <a:rPr lang="en-US" sz="3200" b="1" dirty="0">
                <a:solidFill>
                  <a:schemeClr val="accent1"/>
                </a:solidFill>
              </a:rPr>
              <a:t>1</a:t>
            </a:r>
            <a:r>
              <a:rPr lang="en-US" sz="3200" dirty="0">
                <a:solidFill>
                  <a:schemeClr val="accent1"/>
                </a:solidFill>
              </a:rPr>
              <a:t> Do/Does you eat lunch at school?     	Yes,__________________________________ .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</a:rPr>
              <a:t>2</a:t>
            </a:r>
            <a:r>
              <a:rPr lang="en-US" sz="3200" dirty="0">
                <a:solidFill>
                  <a:schemeClr val="accent1"/>
                </a:solidFill>
              </a:rPr>
              <a:t> Do/Does your friends have dinner at 7:00 p.m.?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	No, __________________________________ .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</a:rPr>
              <a:t>3</a:t>
            </a:r>
            <a:r>
              <a:rPr lang="en-US" sz="3200" dirty="0">
                <a:solidFill>
                  <a:schemeClr val="accent1"/>
                </a:solidFill>
              </a:rPr>
              <a:t> Do/Does Mary drive to work?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	Yes, __________________________________ .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</a:rPr>
              <a:t>4</a:t>
            </a:r>
            <a:r>
              <a:rPr lang="en-US" sz="3200" dirty="0">
                <a:solidFill>
                  <a:schemeClr val="accent1"/>
                </a:solidFill>
              </a:rPr>
              <a:t> Do/Does he have a shower in the morning?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	No, __________________________________ .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</a:rPr>
              <a:t>5</a:t>
            </a:r>
            <a:r>
              <a:rPr lang="en-US" sz="3200" dirty="0">
                <a:solidFill>
                  <a:schemeClr val="accent1"/>
                </a:solidFill>
              </a:rPr>
              <a:t> Do/Does you and your friends play tennis?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	No, __________________________________ 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031227" y="2199033"/>
            <a:ext cx="586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2057400" y="3146345"/>
            <a:ext cx="1928191" cy="21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57400" y="4089069"/>
            <a:ext cx="718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41444" y="5051067"/>
            <a:ext cx="5864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2021508" y="6087456"/>
            <a:ext cx="3396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34008" y="1606549"/>
            <a:ext cx="596348" cy="655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4008" y="2630694"/>
            <a:ext cx="596348" cy="655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34221" y="3654839"/>
            <a:ext cx="987287" cy="5256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30356" y="4630531"/>
            <a:ext cx="911088" cy="5256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7168" y="5508597"/>
            <a:ext cx="596348" cy="655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36725" y="2163748"/>
            <a:ext cx="2621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do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5006" y="3178371"/>
            <a:ext cx="2621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they don’t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39085" y="4116280"/>
            <a:ext cx="2621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she does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61077" y="5101868"/>
            <a:ext cx="2621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 doesn’t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6725" y="6059693"/>
            <a:ext cx="2621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don’t</a:t>
            </a:r>
          </a:p>
        </p:txBody>
      </p:sp>
    </p:spTree>
    <p:extLst>
      <p:ext uri="{BB962C8B-B14F-4D97-AF65-F5344CB8AC3E}">
        <p14:creationId xmlns:p14="http://schemas.microsoft.com/office/powerpoint/2010/main" val="23896918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900" y="491844"/>
            <a:ext cx="9470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4 Match the questions to the correct answers.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784" y="1138175"/>
            <a:ext cx="6924675" cy="5314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8512" y="1233942"/>
            <a:ext cx="46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8512" y="1862828"/>
            <a:ext cx="46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8512" y="2486096"/>
            <a:ext cx="46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8512" y="3108262"/>
            <a:ext cx="46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4700" y="5207000"/>
            <a:ext cx="2108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Extra </a:t>
            </a:r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WB, P. 26</a:t>
            </a:r>
          </a:p>
        </p:txBody>
      </p:sp>
    </p:spTree>
    <p:extLst>
      <p:ext uri="{BB962C8B-B14F-4D97-AF65-F5344CB8AC3E}">
        <p14:creationId xmlns:p14="http://schemas.microsoft.com/office/powerpoint/2010/main" val="2618233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357" y="665922"/>
            <a:ext cx="115890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 </a:t>
            </a:r>
            <a:r>
              <a:rPr lang="en-US" sz="3600" b="1" dirty="0">
                <a:solidFill>
                  <a:schemeClr val="accent1"/>
                </a:solidFill>
              </a:rPr>
              <a:t>5.</a:t>
            </a:r>
            <a:r>
              <a:rPr lang="en-US" sz="3600" dirty="0"/>
              <a:t> </a:t>
            </a:r>
            <a:r>
              <a:rPr lang="en-US" sz="3600" b="1" dirty="0">
                <a:solidFill>
                  <a:schemeClr val="accent1"/>
                </a:solidFill>
              </a:rPr>
              <a:t>Fill in the gaps with do, does, don’t or doesn’t.</a:t>
            </a:r>
          </a:p>
          <a:p>
            <a:endParaRPr lang="en-US" sz="3600" b="1" dirty="0">
              <a:solidFill>
                <a:schemeClr val="accent1"/>
              </a:solidFill>
            </a:endParaRP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1</a:t>
            </a:r>
            <a:r>
              <a:rPr lang="en-US" sz="3600" dirty="0">
                <a:solidFill>
                  <a:schemeClr val="accent1"/>
                </a:solidFill>
              </a:rPr>
              <a:t> _______________ Frank have breakfast at 7 o’clock?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No, he _____________________ .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2</a:t>
            </a:r>
            <a:r>
              <a:rPr lang="en-US" sz="3600" dirty="0">
                <a:solidFill>
                  <a:schemeClr val="accent1"/>
                </a:solidFill>
              </a:rPr>
              <a:t> _______________ you go to school at 8:00?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No, we _____________________ .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3</a:t>
            </a:r>
            <a:r>
              <a:rPr lang="en-US" sz="3600" dirty="0">
                <a:solidFill>
                  <a:schemeClr val="accent1"/>
                </a:solidFill>
              </a:rPr>
              <a:t> _______________ she speak English?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Yes, she _____________________ .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4</a:t>
            </a:r>
            <a:r>
              <a:rPr lang="en-US" sz="3600" dirty="0">
                <a:solidFill>
                  <a:schemeClr val="accent1"/>
                </a:solidFill>
              </a:rPr>
              <a:t> _______________ they play football?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Yes, they ____________________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4208" y="1769303"/>
            <a:ext cx="155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4207" y="2333377"/>
            <a:ext cx="173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doesn’t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9557" y="2875545"/>
            <a:ext cx="776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4207" y="3414432"/>
            <a:ext cx="180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don’t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8644" y="4515680"/>
            <a:ext cx="17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4207" y="3960179"/>
            <a:ext cx="139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6913" y="5068866"/>
            <a:ext cx="88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4731" y="5621922"/>
            <a:ext cx="934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11" name="Oval 10"/>
          <p:cNvSpPr/>
          <p:nvPr/>
        </p:nvSpPr>
        <p:spPr>
          <a:xfrm>
            <a:off x="4134678" y="1769304"/>
            <a:ext cx="1292087" cy="6195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97626" y="2819400"/>
            <a:ext cx="810041" cy="745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81062" y="3922781"/>
            <a:ext cx="858078" cy="745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22476" y="5004635"/>
            <a:ext cx="934278" cy="7452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664700" y="5207000"/>
            <a:ext cx="2108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Extra </a:t>
            </a:r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WB, P. 26</a:t>
            </a:r>
          </a:p>
        </p:txBody>
      </p:sp>
    </p:spTree>
    <p:extLst>
      <p:ext uri="{BB962C8B-B14F-4D97-AF65-F5344CB8AC3E}">
        <p14:creationId xmlns:p14="http://schemas.microsoft.com/office/powerpoint/2010/main" val="37598274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6895"/>
            <a:ext cx="12115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1"/>
                </a:solidFill>
              </a:rPr>
              <a:t>6. Form questions, then answer them.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1</a:t>
            </a:r>
            <a:r>
              <a:rPr lang="en-US" sz="3600" dirty="0">
                <a:solidFill>
                  <a:schemeClr val="accent1"/>
                </a:solidFill>
              </a:rPr>
              <a:t> Mario / like Art? (No)</a:t>
            </a:r>
          </a:p>
          <a:p>
            <a:r>
              <a:rPr lang="en-US" sz="3600" dirty="0"/>
              <a:t> </a:t>
            </a:r>
            <a:r>
              <a:rPr lang="en-US" sz="3600" i="1" dirty="0">
                <a:solidFill>
                  <a:schemeClr val="accent1"/>
                </a:solidFill>
              </a:rPr>
              <a:t>A: “Does Mario like Art?” B: “No, he doesn’t.”</a:t>
            </a:r>
          </a:p>
          <a:p>
            <a:r>
              <a:rPr lang="en-US" sz="3600" dirty="0"/>
              <a:t> </a:t>
            </a:r>
            <a:r>
              <a:rPr lang="en-US" sz="3600" b="1" dirty="0">
                <a:solidFill>
                  <a:schemeClr val="accent1"/>
                </a:solidFill>
              </a:rPr>
              <a:t>2</a:t>
            </a:r>
            <a:r>
              <a:rPr lang="en-US" sz="3600" dirty="0">
                <a:solidFill>
                  <a:schemeClr val="accent1"/>
                </a:solidFill>
              </a:rPr>
              <a:t> Sandra / have </a:t>
            </a:r>
            <a:r>
              <a:rPr lang="en-US" sz="3600" dirty="0" err="1">
                <a:solidFill>
                  <a:schemeClr val="accent1"/>
                </a:solidFill>
              </a:rPr>
              <a:t>Maths</a:t>
            </a:r>
            <a:r>
              <a:rPr lang="en-US" sz="3600" dirty="0">
                <a:solidFill>
                  <a:schemeClr val="accent1"/>
                </a:solidFill>
              </a:rPr>
              <a:t> on Mondays? (Yes)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A: Does Sandra have </a:t>
            </a:r>
            <a:r>
              <a:rPr lang="en-US" sz="3600" dirty="0" err="1">
                <a:solidFill>
                  <a:srgbClr val="FF0000"/>
                </a:solidFill>
              </a:rPr>
              <a:t>Maths</a:t>
            </a:r>
            <a:r>
              <a:rPr lang="en-US" sz="3600" dirty="0">
                <a:solidFill>
                  <a:srgbClr val="FF0000"/>
                </a:solidFill>
              </a:rPr>
              <a:t> on Mondays? B: Yes, she does.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3</a:t>
            </a:r>
            <a:r>
              <a:rPr lang="en-US" sz="3600" dirty="0">
                <a:solidFill>
                  <a:schemeClr val="accent1"/>
                </a:solidFill>
              </a:rPr>
              <a:t> you / watch TV after dinner? (No)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A: Do you watch TV after dinner? B: No, I don’t.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4</a:t>
            </a:r>
            <a:r>
              <a:rPr lang="en-US" sz="3600" dirty="0">
                <a:solidFill>
                  <a:schemeClr val="accent1"/>
                </a:solidFill>
              </a:rPr>
              <a:t> they / have lunch at home? (Yes)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A: Do they have lunch at home? B: Yes, they do.</a:t>
            </a:r>
          </a:p>
        </p:txBody>
      </p:sp>
    </p:spTree>
    <p:extLst>
      <p:ext uri="{BB962C8B-B14F-4D97-AF65-F5344CB8AC3E}">
        <p14:creationId xmlns:p14="http://schemas.microsoft.com/office/powerpoint/2010/main" val="29363661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427661"/>
            <a:ext cx="116459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E6B3"/>
                </a:solidFill>
              </a:rPr>
              <a:t>19 </a:t>
            </a:r>
            <a:r>
              <a:rPr lang="en-US" sz="3600" dirty="0">
                <a:solidFill>
                  <a:srgbClr val="00E6B3"/>
                </a:solidFill>
              </a:rPr>
              <a:t>★ </a:t>
            </a:r>
            <a:r>
              <a:rPr lang="en-US" sz="3200" b="1" dirty="0">
                <a:solidFill>
                  <a:schemeClr val="accent1"/>
                </a:solidFill>
              </a:rPr>
              <a:t>Fill in the gaps with the correct question word.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1 </a:t>
            </a:r>
            <a:r>
              <a:rPr lang="en-US" sz="2400" dirty="0">
                <a:solidFill>
                  <a:srgbClr val="000000"/>
                </a:solidFill>
              </a:rPr>
              <a:t>___________ </a:t>
            </a:r>
            <a:r>
              <a:rPr lang="en-US" sz="3200" dirty="0">
                <a:solidFill>
                  <a:srgbClr val="000000"/>
                </a:solidFill>
              </a:rPr>
              <a:t>is Ann? She’s at school.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2 </a:t>
            </a:r>
            <a:r>
              <a:rPr lang="en-US" sz="2400" dirty="0">
                <a:solidFill>
                  <a:srgbClr val="000000"/>
                </a:solidFill>
              </a:rPr>
              <a:t>___________ </a:t>
            </a:r>
            <a:r>
              <a:rPr lang="en-US" sz="3200" dirty="0">
                <a:solidFill>
                  <a:srgbClr val="000000"/>
                </a:solidFill>
              </a:rPr>
              <a:t>is her </a:t>
            </a:r>
            <a:r>
              <a:rPr lang="en-US" sz="3200" dirty="0" err="1">
                <a:solidFill>
                  <a:srgbClr val="000000"/>
                </a:solidFill>
              </a:rPr>
              <a:t>favourite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colour</a:t>
            </a:r>
            <a:r>
              <a:rPr lang="en-US" sz="3200" dirty="0">
                <a:solidFill>
                  <a:srgbClr val="000000"/>
                </a:solidFill>
              </a:rPr>
              <a:t>, red or blue? Blue.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3 </a:t>
            </a:r>
            <a:r>
              <a:rPr lang="en-US" sz="2400" dirty="0">
                <a:solidFill>
                  <a:srgbClr val="000000"/>
                </a:solidFill>
              </a:rPr>
              <a:t>___________ </a:t>
            </a:r>
            <a:r>
              <a:rPr lang="en-US" sz="3200" dirty="0">
                <a:solidFill>
                  <a:srgbClr val="000000"/>
                </a:solidFill>
              </a:rPr>
              <a:t>’s she? She’s my cousin, Jane.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4 </a:t>
            </a:r>
            <a:r>
              <a:rPr lang="en-US" sz="2400" dirty="0">
                <a:solidFill>
                  <a:srgbClr val="000000"/>
                </a:solidFill>
              </a:rPr>
              <a:t>___________ </a:t>
            </a:r>
            <a:r>
              <a:rPr lang="en-US" sz="3200" dirty="0">
                <a:solidFill>
                  <a:srgbClr val="000000"/>
                </a:solidFill>
              </a:rPr>
              <a:t>old is your dad? 39.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5 </a:t>
            </a:r>
            <a:r>
              <a:rPr lang="en-US" sz="2400" dirty="0">
                <a:solidFill>
                  <a:srgbClr val="000000"/>
                </a:solidFill>
              </a:rPr>
              <a:t>___________ </a:t>
            </a:r>
            <a:r>
              <a:rPr lang="en-US" sz="3200" dirty="0">
                <a:solidFill>
                  <a:srgbClr val="000000"/>
                </a:solidFill>
              </a:rPr>
              <a:t>is his birthday? 20</a:t>
            </a:r>
            <a:r>
              <a:rPr lang="en-US" sz="3200" baseline="30000" dirty="0">
                <a:solidFill>
                  <a:srgbClr val="000000"/>
                </a:solidFill>
              </a:rPr>
              <a:t>th</a:t>
            </a:r>
            <a:r>
              <a:rPr lang="en-US" sz="3200" dirty="0">
                <a:solidFill>
                  <a:srgbClr val="000000"/>
                </a:solidFill>
              </a:rPr>
              <a:t> July.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___________ </a:t>
            </a:r>
            <a:r>
              <a:rPr lang="en-US" sz="3200" dirty="0">
                <a:solidFill>
                  <a:srgbClr val="000000"/>
                </a:solidFill>
              </a:rPr>
              <a:t>do you go to school? By bus.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7 </a:t>
            </a:r>
            <a:r>
              <a:rPr lang="en-US" sz="2400" dirty="0">
                <a:solidFill>
                  <a:srgbClr val="000000"/>
                </a:solidFill>
              </a:rPr>
              <a:t>___________ </a:t>
            </a:r>
            <a:r>
              <a:rPr lang="en-US" sz="3200" dirty="0">
                <a:solidFill>
                  <a:srgbClr val="000000"/>
                </a:solidFill>
              </a:rPr>
              <a:t>is he from? New York, USA.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8 </a:t>
            </a:r>
            <a:r>
              <a:rPr lang="en-US" sz="2400" dirty="0">
                <a:solidFill>
                  <a:srgbClr val="000000"/>
                </a:solidFill>
              </a:rPr>
              <a:t>___________ </a:t>
            </a:r>
            <a:r>
              <a:rPr lang="en-US" sz="3200" dirty="0">
                <a:solidFill>
                  <a:srgbClr val="000000"/>
                </a:solidFill>
              </a:rPr>
              <a:t>car is this? John’s.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9 </a:t>
            </a:r>
            <a:r>
              <a:rPr lang="en-US" sz="2400" dirty="0">
                <a:solidFill>
                  <a:srgbClr val="000000"/>
                </a:solidFill>
              </a:rPr>
              <a:t>___________ </a:t>
            </a:r>
            <a:r>
              <a:rPr lang="en-US" sz="3200" dirty="0">
                <a:solidFill>
                  <a:srgbClr val="000000"/>
                </a:solidFill>
              </a:rPr>
              <a:t>‘s your name? Mary.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10 </a:t>
            </a:r>
            <a:r>
              <a:rPr lang="en-US" sz="2400" dirty="0">
                <a:solidFill>
                  <a:srgbClr val="000000"/>
                </a:solidFill>
              </a:rPr>
              <a:t>___________ </a:t>
            </a:r>
            <a:r>
              <a:rPr lang="en-US" sz="3200" dirty="0">
                <a:solidFill>
                  <a:srgbClr val="000000"/>
                </a:solidFill>
              </a:rPr>
              <a:t>‘s my bag? On the desk.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67408" y="1134303"/>
            <a:ext cx="155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/>
                </a:solidFill>
              </a:rPr>
              <a:t>Where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0108" y="1604203"/>
            <a:ext cx="155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2808" y="2107752"/>
            <a:ext cx="155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0908" y="2577652"/>
            <a:ext cx="155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How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2808" y="3081556"/>
            <a:ext cx="155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When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808" y="3551456"/>
            <a:ext cx="155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How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0908" y="4034056"/>
            <a:ext cx="155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Where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0908" y="4529356"/>
            <a:ext cx="155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Whose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0908" y="5011956"/>
            <a:ext cx="155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6308" y="5507256"/>
            <a:ext cx="155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Where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64700" y="5207000"/>
            <a:ext cx="2108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Extra </a:t>
            </a:r>
            <a:r>
              <a:rPr lang="en-US" sz="2000" b="1" dirty="0" err="1">
                <a:solidFill>
                  <a:schemeClr val="bg1"/>
                </a:solidFill>
              </a:rPr>
              <a:t>Practise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WB, P. 67</a:t>
            </a:r>
          </a:p>
        </p:txBody>
      </p:sp>
    </p:spTree>
    <p:extLst>
      <p:ext uri="{BB962C8B-B14F-4D97-AF65-F5344CB8AC3E}">
        <p14:creationId xmlns:p14="http://schemas.microsoft.com/office/powerpoint/2010/main" val="22359519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62674"/>
            <a:ext cx="1211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7. Fill in the gaps with the Present Simple of these verbs: </a:t>
            </a:r>
            <a:r>
              <a:rPr lang="en-US" sz="3200" b="1" i="1" dirty="0">
                <a:solidFill>
                  <a:schemeClr val="accent1"/>
                </a:solidFill>
              </a:rPr>
              <a:t>finish, work, have, not/go, you/get up, watch, you/do, make, play </a:t>
            </a:r>
            <a:r>
              <a:rPr lang="en-US" sz="3200" b="1" dirty="0">
                <a:solidFill>
                  <a:schemeClr val="accent1"/>
                </a:solidFill>
              </a:rPr>
              <a:t>and</a:t>
            </a:r>
            <a:r>
              <a:rPr lang="en-US" sz="3200" b="1" i="1" dirty="0">
                <a:solidFill>
                  <a:schemeClr val="accent1"/>
                </a:solidFill>
              </a:rPr>
              <a:t> listen</a:t>
            </a:r>
            <a:r>
              <a:rPr lang="en-US" sz="32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539892"/>
            <a:ext cx="1211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Hi Joshua!</a:t>
            </a:r>
          </a:p>
          <a:p>
            <a:r>
              <a:rPr lang="en-US" sz="3200" dirty="0"/>
              <a:t>How are you? What time 1) _____________ in the morning? I get up at 7:30 and my mum 2) _______ breakfast for me and my sister, Karen. Karen is 21 and she 3) __________ to school. She 4) ______ in a bank. I go to school and my lessons 5) _______ at 3:00. After that, I 6) _______ football in the park with my friends. Then, I do my homework. In the evening, I 7) _____to music and my sister 8) ________ TV. We usually 9) _____ dinner with our parents at 8:00. What 10) ________ every day?</a:t>
            </a:r>
          </a:p>
          <a:p>
            <a:r>
              <a:rPr lang="en-US" sz="3200" dirty="0"/>
              <a:t>Write back.</a:t>
            </a:r>
          </a:p>
          <a:p>
            <a:r>
              <a:rPr lang="en-US" sz="3200" dirty="0"/>
              <a:t>Paul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5335" y="2525440"/>
            <a:ext cx="142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makes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6711" y="4463715"/>
            <a:ext cx="247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watches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2102" y="3500810"/>
            <a:ext cx="1358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finish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4003" y="4463715"/>
            <a:ext cx="12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listen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828" y="3500809"/>
            <a:ext cx="1017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play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319" y="4956311"/>
            <a:ext cx="12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6678" y="2032335"/>
            <a:ext cx="247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 you get 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6201" y="3009179"/>
            <a:ext cx="207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doesn’t go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55766" y="3009178"/>
            <a:ext cx="122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works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8429" y="4960383"/>
            <a:ext cx="2037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 you do</a:t>
            </a:r>
          </a:p>
        </p:txBody>
      </p:sp>
    </p:spTree>
    <p:extLst>
      <p:ext uri="{BB962C8B-B14F-4D97-AF65-F5344CB8AC3E}">
        <p14:creationId xmlns:p14="http://schemas.microsoft.com/office/powerpoint/2010/main" val="15489689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10" y="370414"/>
            <a:ext cx="4407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Answer the questions</a:t>
            </a:r>
            <a:r>
              <a:rPr lang="en-US" b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4832" y="509562"/>
            <a:ext cx="72971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Hi Joshua!</a:t>
            </a:r>
          </a:p>
          <a:p>
            <a:r>
              <a:rPr lang="en-US" sz="3000" dirty="0">
                <a:solidFill>
                  <a:schemeClr val="accent1"/>
                </a:solidFill>
              </a:rPr>
              <a:t>How are you? What time do you get up in the morning? I get up at 7:30 and my mum makes breakfast for me and my sister, Karen. Karen is 21 and she doesn’t go to school. She works in a bank. I go to school and my lessons finish at 3:00. After that, I play football in the park with my friends. Then, I do my homework. In the evening, I listen to music and my sister watches TV. We usually have dinner with our parents at 8:00. What do you do every day?</a:t>
            </a:r>
          </a:p>
          <a:p>
            <a:r>
              <a:rPr lang="en-US" sz="3000" dirty="0">
                <a:solidFill>
                  <a:schemeClr val="accent1"/>
                </a:solidFill>
              </a:rPr>
              <a:t>Write back.</a:t>
            </a:r>
          </a:p>
          <a:p>
            <a:r>
              <a:rPr lang="en-US" sz="3000" dirty="0">
                <a:solidFill>
                  <a:schemeClr val="accent1"/>
                </a:solidFill>
              </a:rPr>
              <a:t>Paul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71227"/>
            <a:ext cx="4894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1 Does Paul get up at 8:00?</a:t>
            </a:r>
          </a:p>
          <a:p>
            <a:r>
              <a:rPr lang="en-US" sz="3000" i="1" dirty="0">
                <a:solidFill>
                  <a:schemeClr val="accent1"/>
                </a:solidFill>
              </a:rPr>
              <a:t>No, he doesn’t. He gets up at 7:30.</a:t>
            </a:r>
          </a:p>
          <a:p>
            <a:r>
              <a:rPr lang="en-US" sz="3000" dirty="0"/>
              <a:t>2 Does Karen work in a bank?</a:t>
            </a:r>
          </a:p>
          <a:p>
            <a:r>
              <a:rPr lang="en-US" sz="3000" dirty="0">
                <a:solidFill>
                  <a:srgbClr val="FF0000"/>
                </a:solidFill>
              </a:rPr>
              <a:t>Yes, she does.</a:t>
            </a:r>
          </a:p>
          <a:p>
            <a:r>
              <a:rPr lang="en-US" sz="3000" dirty="0"/>
              <a:t>3 Do Paul’s lessons finish at 3:00? </a:t>
            </a:r>
          </a:p>
          <a:p>
            <a:r>
              <a:rPr lang="en-US" sz="3000" dirty="0">
                <a:solidFill>
                  <a:srgbClr val="FF0000"/>
                </a:solidFill>
              </a:rPr>
              <a:t>Yes, they do.</a:t>
            </a:r>
          </a:p>
          <a:p>
            <a:r>
              <a:rPr lang="da-DK" sz="3000" dirty="0"/>
              <a:t>4 Do Paul and Karen have dinner at 9:00? </a:t>
            </a:r>
          </a:p>
          <a:p>
            <a:r>
              <a:rPr lang="en-US" sz="3000" dirty="0">
                <a:solidFill>
                  <a:srgbClr val="FF0000"/>
                </a:solidFill>
              </a:rPr>
              <a:t>No, they don't. They have dinner at 8:00.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539948" y="1893244"/>
            <a:ext cx="2345635" cy="9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402955" y="2807445"/>
            <a:ext cx="1494184" cy="6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024963" y="3257369"/>
            <a:ext cx="1375837" cy="9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79504" y="3717235"/>
            <a:ext cx="10535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438861" y="3267309"/>
            <a:ext cx="2531166" cy="9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80583" y="5079544"/>
            <a:ext cx="4916556" cy="132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979504" y="5552661"/>
            <a:ext cx="2345635" cy="9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8619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9246" y="154591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9246" y="2379205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 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89246" y="4879081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71237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89246" y="321249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 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89246" y="710478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89246" y="4045789"/>
            <a:ext cx="3256378" cy="66247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 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104" y="494145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90729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7078"/>
            <a:ext cx="22363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Pair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6304" y="447548"/>
            <a:ext cx="9869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Ask and answer about your daily routines, using the words given.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842" y="1518668"/>
            <a:ext cx="6440557" cy="49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 get up early?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 Mom take you to school?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 have lunch at home?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 play sports after school?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 Dad cook dinner?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0070C0"/>
                </a:solidFill>
              </a:rPr>
              <a:t> do homework in the evening?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245626" y="1560443"/>
            <a:ext cx="4393096" cy="183874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Do you get up early?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348330" y="3964688"/>
            <a:ext cx="4393096" cy="183874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Yes, I do. I get up at 6:00 a.m.</a:t>
            </a:r>
          </a:p>
        </p:txBody>
      </p:sp>
    </p:spTree>
    <p:extLst>
      <p:ext uri="{BB962C8B-B14F-4D97-AF65-F5344CB8AC3E}">
        <p14:creationId xmlns:p14="http://schemas.microsoft.com/office/powerpoint/2010/main" val="18916178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677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Write five questions about your friend’s routines, using </a:t>
            </a:r>
            <a:r>
              <a:rPr lang="en-US" sz="3600" b="1" i="1" dirty="0">
                <a:solidFill>
                  <a:srgbClr val="0070C0"/>
                </a:solidFill>
              </a:rPr>
              <a:t>Present Simple tense</a:t>
            </a:r>
            <a:r>
              <a:rPr lang="en-US" sz="3600" b="1" dirty="0">
                <a:solidFill>
                  <a:srgbClr val="0070C0"/>
                </a:solidFill>
              </a:rPr>
              <a:t> (interrogative form). </a:t>
            </a:r>
          </a:p>
        </p:txBody>
      </p:sp>
    </p:spTree>
    <p:extLst>
      <p:ext uri="{BB962C8B-B14F-4D97-AF65-F5344CB8AC3E}">
        <p14:creationId xmlns:p14="http://schemas.microsoft.com/office/powerpoint/2010/main" val="3814020906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43004" y="1838286"/>
            <a:ext cx="1048009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Present Simple tense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(Interrogative form and short answers)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595" y="1394107"/>
            <a:ext cx="11872029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asking about daily routines or free time activities, using Present Simple tense.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exercise 6 in </a:t>
            </a:r>
            <a:r>
              <a:rPr lang="en-US" sz="3600" b="1" i="1" dirty="0">
                <a:solidFill>
                  <a:srgbClr val="0070C0"/>
                </a:solidFill>
              </a:rPr>
              <a:t>TA 6 Right on WB </a:t>
            </a:r>
            <a:r>
              <a:rPr lang="en-US" sz="3600" i="1" dirty="0">
                <a:solidFill>
                  <a:srgbClr val="0070C0"/>
                </a:solidFill>
              </a:rPr>
              <a:t>(p. 26)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>
                <a:solidFill>
                  <a:srgbClr val="0070C0"/>
                </a:solidFill>
              </a:rPr>
              <a:t>TA 6 Right on Notebook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(p. 24)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46 SB) 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152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chemeClr val="accent1"/>
                </a:solidFill>
                <a:ea typeface="Times New Roman" panose="02020603050405020304" pitchFamily="18" charset="0"/>
              </a:rPr>
              <a:t>- make questions in Present Simple tense.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7D69B-2CBB-4ADD-8AE1-AE36366A679C}"/>
              </a:ext>
            </a:extLst>
          </p:cNvPr>
          <p:cNvSpPr txBox="1"/>
          <p:nvPr/>
        </p:nvSpPr>
        <p:spPr>
          <a:xfrm>
            <a:off x="225287" y="424070"/>
            <a:ext cx="11516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Choose the word whose underlined part is pronounced differently from that of the others.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1D5AC-82E8-41A5-A1D5-D80778DF4A50}"/>
              </a:ext>
            </a:extLst>
          </p:cNvPr>
          <p:cNvSpPr txBox="1"/>
          <p:nvPr/>
        </p:nvSpPr>
        <p:spPr>
          <a:xfrm>
            <a:off x="710648" y="1577458"/>
            <a:ext cx="10770704" cy="4391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30000"/>
              </a:lnSpc>
              <a:spcAft>
                <a:spcPts val="800"/>
              </a:spcAft>
              <a:buFontTx/>
              <a:buAutoNum type="arabicPeriod"/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air		B. 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ild	 	     C. lun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	              D. s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ool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</a:rPr>
              <a:t>   /</a:t>
            </a:r>
            <a:r>
              <a:rPr lang="en-US" sz="3200" dirty="0" err="1">
                <a:solidFill>
                  <a:srgbClr val="FF0000"/>
                </a:solidFill>
              </a:rPr>
              <a:t>tʃeə</a:t>
            </a:r>
            <a:r>
              <a:rPr lang="en-US" sz="3200" dirty="0">
                <a:solidFill>
                  <a:srgbClr val="FF0000"/>
                </a:solidFill>
              </a:rPr>
              <a:t>/                         /</a:t>
            </a:r>
            <a:r>
              <a:rPr lang="en-US" sz="3200" dirty="0" err="1">
                <a:solidFill>
                  <a:srgbClr val="FF0000"/>
                </a:solidFill>
              </a:rPr>
              <a:t>tʃaɪld</a:t>
            </a:r>
            <a:r>
              <a:rPr lang="en-US" sz="3200" dirty="0">
                <a:solidFill>
                  <a:srgbClr val="FF0000"/>
                </a:solidFill>
              </a:rPr>
              <a:t>/                /</a:t>
            </a:r>
            <a:r>
              <a:rPr lang="en-US" sz="3200" dirty="0" err="1">
                <a:solidFill>
                  <a:srgbClr val="FF0000"/>
                </a:solidFill>
              </a:rPr>
              <a:t>lʌntʃ</a:t>
            </a:r>
            <a:r>
              <a:rPr lang="en-US" sz="3200" dirty="0">
                <a:solidFill>
                  <a:srgbClr val="FF0000"/>
                </a:solidFill>
              </a:rPr>
              <a:t>/              /</a:t>
            </a:r>
            <a:r>
              <a:rPr lang="en-US" sz="3200" dirty="0" err="1">
                <a:solidFill>
                  <a:srgbClr val="FF0000"/>
                </a:solidFill>
              </a:rPr>
              <a:t>skuːl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endParaRPr lang="vi-VN" sz="32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2. A. 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is                     B. 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at                C. 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ree               D. </a:t>
            </a:r>
            <a:r>
              <a:rPr lang="en-GB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endParaRPr lang="en-US" sz="3200" dirty="0">
              <a:solidFill>
                <a:schemeClr val="accent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/ðɪs/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/ðæt/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</a:t>
            </a:r>
            <a:r>
              <a:rPr lang="el-GR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/θ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riː/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/ðə/ 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3. A. </a:t>
            </a:r>
            <a:r>
              <a:rPr lang="en-US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mu</a:t>
            </a:r>
            <a:r>
              <a:rPr lang="en-US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ic	              B. </a:t>
            </a:r>
            <a:r>
              <a:rPr lang="en-US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cience	     C. </a:t>
            </a:r>
            <a:r>
              <a:rPr lang="en-US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tudent	    D. </a:t>
            </a:r>
            <a:r>
              <a:rPr lang="en-US" sz="3200" u="sng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chemeClr val="accent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unday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/ˈmjuːzɪk/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/ˈsaɪəns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/ˈstjuːdənt/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/ˈsʌndeɪ/</a:t>
            </a:r>
          </a:p>
        </p:txBody>
      </p:sp>
      <p:sp>
        <p:nvSpPr>
          <p:cNvPr id="4" name="Oval 3"/>
          <p:cNvSpPr/>
          <p:nvPr/>
        </p:nvSpPr>
        <p:spPr>
          <a:xfrm>
            <a:off x="9291430" y="1689652"/>
            <a:ext cx="477079" cy="5367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7743" y="3169014"/>
            <a:ext cx="477079" cy="5367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08213" y="4648200"/>
            <a:ext cx="477079" cy="5367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595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7017"/>
            <a:ext cx="25642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PAIRWORK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4296" y="487017"/>
            <a:ext cx="962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Tell your friend about your hobbies and interests.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470" y="1590261"/>
            <a:ext cx="10833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 What’s your </a:t>
            </a:r>
            <a:r>
              <a:rPr lang="en-US" sz="3600" dirty="0" err="1">
                <a:solidFill>
                  <a:schemeClr val="accent1"/>
                </a:solidFill>
              </a:rPr>
              <a:t>favourite</a:t>
            </a:r>
            <a:r>
              <a:rPr lang="en-US" sz="3600" dirty="0">
                <a:solidFill>
                  <a:schemeClr val="accent1"/>
                </a:solidFill>
              </a:rPr>
              <a:t> subject?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 What are your </a:t>
            </a:r>
            <a:r>
              <a:rPr lang="en-US" sz="3600" dirty="0" err="1">
                <a:solidFill>
                  <a:schemeClr val="accent1"/>
                </a:solidFill>
              </a:rPr>
              <a:t>favourite</a:t>
            </a:r>
            <a:r>
              <a:rPr lang="en-US" sz="3600" dirty="0">
                <a:solidFill>
                  <a:schemeClr val="accent1"/>
                </a:solidFill>
              </a:rPr>
              <a:t> free-time activities? </a:t>
            </a:r>
          </a:p>
        </p:txBody>
      </p:sp>
    </p:spTree>
    <p:extLst>
      <p:ext uri="{BB962C8B-B14F-4D97-AF65-F5344CB8AC3E}">
        <p14:creationId xmlns:p14="http://schemas.microsoft.com/office/powerpoint/2010/main" val="1683167720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5" y="277054"/>
            <a:ext cx="5743575" cy="6343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7261"/>
            <a:ext cx="6361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Present Simple tense (interrogative)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57808" y="1908313"/>
            <a:ext cx="3617843" cy="1341783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Does</a:t>
            </a:r>
            <a:r>
              <a:rPr lang="en-US" sz="3600" dirty="0"/>
              <a:t> </a:t>
            </a:r>
            <a:r>
              <a:rPr lang="en-US" sz="3600" u="sng" dirty="0"/>
              <a:t>she</a:t>
            </a:r>
            <a:r>
              <a:rPr lang="en-US" sz="3600" dirty="0"/>
              <a:t> like history?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538331" y="3088586"/>
            <a:ext cx="2822712" cy="1341783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</a:t>
            </a:r>
            <a:r>
              <a:rPr lang="en-US" sz="3600" dirty="0"/>
              <a:t>, </a:t>
            </a:r>
            <a:r>
              <a:rPr lang="en-US" sz="3600" u="sng" dirty="0"/>
              <a:t>she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does</a:t>
            </a:r>
            <a:r>
              <a:rPr lang="en-US" sz="3600" dirty="0"/>
              <a:t>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24240" y="3769594"/>
            <a:ext cx="3552203" cy="1341783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Does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u="sng" dirty="0">
                <a:solidFill>
                  <a:prstClr val="black"/>
                </a:solidFill>
              </a:rPr>
              <a:t>he</a:t>
            </a:r>
            <a:r>
              <a:rPr lang="en-US" sz="3600" dirty="0">
                <a:solidFill>
                  <a:prstClr val="black"/>
                </a:solidFill>
              </a:rPr>
              <a:t> like history?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3442874" y="4820479"/>
            <a:ext cx="2822712" cy="1341783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No</a:t>
            </a:r>
            <a:r>
              <a:rPr lang="en-US" sz="3600" dirty="0"/>
              <a:t>, </a:t>
            </a:r>
            <a:r>
              <a:rPr lang="en-US" sz="3600" u="sng" dirty="0"/>
              <a:t>he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doesn’t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41932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1390</Words>
  <Application>Microsoft Office PowerPoint</Application>
  <PresentationFormat>Widescreen</PresentationFormat>
  <Paragraphs>185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113</cp:revision>
  <dcterms:created xsi:type="dcterms:W3CDTF">2021-09-24T06:18:33Z</dcterms:created>
  <dcterms:modified xsi:type="dcterms:W3CDTF">2023-08-02T08:22:38Z</dcterms:modified>
</cp:coreProperties>
</file>