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62" r:id="rId5"/>
    <p:sldId id="259" r:id="rId6"/>
    <p:sldId id="260" r:id="rId7"/>
    <p:sldId id="272" r:id="rId8"/>
    <p:sldId id="271" r:id="rId9"/>
    <p:sldId id="270" r:id="rId10"/>
    <p:sldId id="263" r:id="rId11"/>
    <p:sldId id="276" r:id="rId12"/>
    <p:sldId id="261" r:id="rId13"/>
    <p:sldId id="264" r:id="rId14"/>
  </p:sldIdLst>
  <p:sldSz cx="18288000" cy="10287000"/>
  <p:notesSz cx="6858000" cy="9144000"/>
  <p:embeddedFontLst>
    <p:embeddedFont>
      <p:font typeface=".VnTime" panose="020B7200000000000000"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DM San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56" y="1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0.svg"/><Relationship Id="rId7" Type="http://schemas.openxmlformats.org/officeDocument/2006/relationships/image" Target="../media/image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2.svg"/><Relationship Id="rId10" Type="http://schemas.openxmlformats.org/officeDocument/2006/relationships/image" Target="../media/image9.png"/><Relationship Id="rId4" Type="http://schemas.openxmlformats.org/officeDocument/2006/relationships/image" Target="../media/image41.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svg"/><Relationship Id="rId7" Type="http://schemas.openxmlformats.org/officeDocument/2006/relationships/image" Target="../media/image12.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8.svg"/><Relationship Id="rId5" Type="http://schemas.openxmlformats.org/officeDocument/2006/relationships/image" Target="../media/image4.svg"/><Relationship Id="rId10" Type="http://schemas.openxmlformats.org/officeDocument/2006/relationships/image" Target="../media/image47.png"/><Relationship Id="rId4" Type="http://schemas.openxmlformats.org/officeDocument/2006/relationships/image" Target="../media/image3.png"/><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7.jpeg"/><Relationship Id="rId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1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820258"/>
            <a:ext cx="16230600" cy="8646483"/>
          </a:xfrm>
          <a:prstGeom prst="rect">
            <a:avLst/>
          </a:prstGeom>
        </p:spPr>
      </p:pic>
      <p:sp>
        <p:nvSpPr>
          <p:cNvPr id="3" name="TextBox 3"/>
          <p:cNvSpPr txBox="1"/>
          <p:nvPr/>
        </p:nvSpPr>
        <p:spPr>
          <a:xfrm>
            <a:off x="3032593" y="3086100"/>
            <a:ext cx="12222814" cy="4154984"/>
          </a:xfrm>
          <a:prstGeom prst="rect">
            <a:avLst/>
          </a:prstGeom>
        </p:spPr>
        <p:txBody>
          <a:bodyPr lIns="0" tIns="0" rIns="0" bIns="0" rtlCol="0" anchor="t">
            <a:spAutoFit/>
          </a:bodyPr>
          <a:lstStyle/>
          <a:p>
            <a:pPr algn="ctr">
              <a:lnSpc>
                <a:spcPts val="10800"/>
              </a:lnSpc>
            </a:pPr>
            <a:r>
              <a:rPr lang="vi-VN" sz="9000" b="1" dirty="0">
                <a:solidFill>
                  <a:srgbClr val="1B1B1B"/>
                </a:solidFill>
              </a:rPr>
              <a:t>CHÀO MỪNG CÁC CON ĐẾN VỚI TIẾT HỌC HÔM NAY!</a:t>
            </a:r>
            <a:endParaRPr lang="en-US" sz="9000" b="1" dirty="0">
              <a:solidFill>
                <a:srgbClr val="1B1B1B"/>
              </a:solidFill>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01974" y="7908626"/>
            <a:ext cx="11284052" cy="310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1DC"/>
        </a:solidFill>
        <a:effectLst/>
      </p:bgPr>
    </p:bg>
    <p:spTree>
      <p:nvGrpSpPr>
        <p:cNvPr id="1" name=""/>
        <p:cNvGrpSpPr/>
        <p:nvPr/>
      </p:nvGrpSpPr>
      <p:grpSpPr>
        <a:xfrm>
          <a:off x="0" y="0"/>
          <a:ext cx="0" cy="0"/>
          <a:chOff x="0" y="0"/>
          <a:chExt cx="0" cy="0"/>
        </a:xfrm>
      </p:grpSpPr>
      <p:sp>
        <p:nvSpPr>
          <p:cNvPr id="2" name="TextBox 2"/>
          <p:cNvSpPr txBox="1"/>
          <p:nvPr/>
        </p:nvSpPr>
        <p:spPr>
          <a:xfrm>
            <a:off x="1864772" y="482348"/>
            <a:ext cx="14558454" cy="923330"/>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Thuyết minh về chiếc quạt</a:t>
            </a:r>
            <a:endParaRPr kumimoji="0" lang="en-US" sz="60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p:txBody>
      </p:sp>
      <p:sp>
        <p:nvSpPr>
          <p:cNvPr id="3" name="AutoShape 3"/>
          <p:cNvSpPr/>
          <p:nvPr/>
        </p:nvSpPr>
        <p:spPr>
          <a:xfrm>
            <a:off x="1371600" y="1827262"/>
            <a:ext cx="15796260" cy="3502072"/>
          </a:xfrm>
          <a:prstGeom prst="rect">
            <a:avLst/>
          </a:prstGeom>
          <a:solidFill>
            <a:srgbClr val="FFF4E8"/>
          </a:solidFill>
        </p:spPr>
      </p:sp>
      <p:sp>
        <p:nvSpPr>
          <p:cNvPr id="4" name="TextBox 4"/>
          <p:cNvSpPr txBox="1"/>
          <p:nvPr/>
        </p:nvSpPr>
        <p:spPr>
          <a:xfrm>
            <a:off x="1712148" y="2507048"/>
            <a:ext cx="15204252" cy="2954655"/>
          </a:xfrm>
          <a:prstGeom prst="rect">
            <a:avLst/>
          </a:prstGeom>
        </p:spPr>
        <p:txBody>
          <a:bodyPr wrap="square" lIns="0" tIns="0" rIns="0" bIns="0" rtlCol="0" anchor="t">
            <a:spAutoFit/>
          </a:bodyPr>
          <a:lstStyle/>
          <a:p>
            <a:r>
              <a:rPr lang="vi-VN" sz="3200" b="1" dirty="0"/>
              <a:t>Ví dụ phần mở bài:</a:t>
            </a:r>
          </a:p>
          <a:p>
            <a:pPr algn="just"/>
            <a:r>
              <a:rPr lang="vi-VN" sz="3200" dirty="0"/>
              <a:t> </a:t>
            </a:r>
            <a:r>
              <a:rPr lang="vi-VN" sz="3200" b="0" i="0" dirty="0">
                <a:effectLst/>
                <a:latin typeface="Arial" panose="020B0604020202020204" pitchFamily="34" charset="0"/>
                <a:cs typeface="Arial" panose="020B0604020202020204" pitchFamily="34" charset="0"/>
              </a:rPr>
              <a:t>Mùa hè oi ả đã về rồi, nữ hoàng của nắng nóng bao trùm khắp mọi nơi. Tất cả mọi người chỉ muốn ở trong nhà với ly nước mát, và ngồi quạt mà thôi. Dù rằng bây giờ đa số mọi nhà đều đã sử dụng điều hoà, máy lạnh, nhưng những hôm không oi bức lắm, hoặc trước kia, quạt điện vẫn là thứ không thể thiếu trong gia đình của mỗi người.</a:t>
            </a:r>
            <a:endParaRPr lang="en-US" sz="3200" dirty="0"/>
          </a:p>
        </p:txBody>
      </p:sp>
      <p:sp>
        <p:nvSpPr>
          <p:cNvPr id="5" name="AutoShape 5"/>
          <p:cNvSpPr/>
          <p:nvPr/>
        </p:nvSpPr>
        <p:spPr>
          <a:xfrm>
            <a:off x="1451218" y="6270947"/>
            <a:ext cx="15796260" cy="2705554"/>
          </a:xfrm>
          <a:prstGeom prst="rect">
            <a:avLst/>
          </a:prstGeom>
          <a:solidFill>
            <a:srgbClr val="FFF4E8"/>
          </a:solidFill>
        </p:spPr>
      </p:sp>
      <p:sp>
        <p:nvSpPr>
          <p:cNvPr id="6" name="TextBox 6"/>
          <p:cNvSpPr txBox="1"/>
          <p:nvPr/>
        </p:nvSpPr>
        <p:spPr>
          <a:xfrm>
            <a:off x="1625337" y="6392617"/>
            <a:ext cx="15564242" cy="2462213"/>
          </a:xfrm>
          <a:prstGeom prst="rect">
            <a:avLst/>
          </a:prstGeom>
        </p:spPr>
        <p:txBody>
          <a:bodyPr wrap="square" lIns="0" tIns="0" rIns="0" bIns="0" rtlCol="0" anchor="t">
            <a:spAutoFit/>
          </a:bodyPr>
          <a:lstStyle/>
          <a:p>
            <a:pPr algn="just"/>
            <a:r>
              <a:rPr lang="vi-VN" sz="3200" b="1" i="0" dirty="0">
                <a:effectLst/>
                <a:latin typeface="arial" panose="020B0604020202020204" pitchFamily="34" charset="0"/>
              </a:rPr>
              <a:t>Ví dụ phần thân bài</a:t>
            </a:r>
          </a:p>
          <a:p>
            <a:pPr algn="just"/>
            <a:r>
              <a:rPr lang="vi-VN" sz="3200" b="0" i="0" dirty="0">
                <a:effectLst/>
                <a:latin typeface="arial" panose="020B0604020202020204" pitchFamily="34" charset="0"/>
              </a:rPr>
              <a:t>Trong cuộc sống hiện đại ngày nay thì chiếc quạt vẫn giữ một vị trí vô cùng quan trọng. Đó không chỉ là một vật dụng mà còn là nét bản sắc dân tộc,là một phần trong đời sống văn hóa người Việt. Chiếc quạt nhẹ nhõm, mỏng manh mà đã hòa vào dòng chảy thành văn hóa - lịch sử!</a:t>
            </a:r>
            <a:endParaRPr lang="en-US" sz="3000" dirty="0">
              <a:solidFill>
                <a:srgbClr val="1B1B1B"/>
              </a:solidFill>
              <a:latin typeface="DM Sans"/>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29216">
            <a:off x="1304604" y="1742131"/>
            <a:ext cx="706781" cy="712122"/>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533400" y="516094"/>
            <a:ext cx="917817" cy="131116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0293">
            <a:off x="16925964" y="9120214"/>
            <a:ext cx="1173586" cy="1101037"/>
          </a:xfrm>
          <a:prstGeom prst="rect">
            <a:avLst/>
          </a:prstGeom>
        </p:spPr>
      </p:pic>
      <p:pic>
        <p:nvPicPr>
          <p:cNvPr id="15" name="Picture 12">
            <a:extLst>
              <a:ext uri="{FF2B5EF4-FFF2-40B4-BE49-F238E27FC236}">
                <a16:creationId xmlns:a16="http://schemas.microsoft.com/office/drawing/2014/main" id="{ABAF8AC9-CF47-4BED-AC3F-9262BB8EA6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29216">
            <a:off x="1200689" y="5867178"/>
            <a:ext cx="706781" cy="7121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1DC"/>
        </a:solidFill>
        <a:effectLst/>
      </p:bgPr>
    </p:bg>
    <p:spTree>
      <p:nvGrpSpPr>
        <p:cNvPr id="1" name=""/>
        <p:cNvGrpSpPr/>
        <p:nvPr/>
      </p:nvGrpSpPr>
      <p:grpSpPr>
        <a:xfrm>
          <a:off x="0" y="0"/>
          <a:ext cx="0" cy="0"/>
          <a:chOff x="0" y="0"/>
          <a:chExt cx="0" cy="0"/>
        </a:xfrm>
      </p:grpSpPr>
      <p:sp>
        <p:nvSpPr>
          <p:cNvPr id="2" name="TextBox 2"/>
          <p:cNvSpPr txBox="1"/>
          <p:nvPr/>
        </p:nvSpPr>
        <p:spPr>
          <a:xfrm>
            <a:off x="1864772" y="482348"/>
            <a:ext cx="14558454" cy="923330"/>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vi-VN" sz="72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VẬN DỤNG</a:t>
            </a:r>
            <a:endParaRPr kumimoji="0" lang="en-US" sz="72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p:txBody>
      </p:sp>
      <p:sp>
        <p:nvSpPr>
          <p:cNvPr id="3" name="AutoShape 3"/>
          <p:cNvSpPr/>
          <p:nvPr/>
        </p:nvSpPr>
        <p:spPr>
          <a:xfrm>
            <a:off x="552994" y="2098192"/>
            <a:ext cx="15372806" cy="6398108"/>
          </a:xfrm>
          <a:prstGeom prst="rect">
            <a:avLst/>
          </a:prstGeom>
          <a:solidFill>
            <a:srgbClr val="FFF4E8"/>
          </a:solidFill>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29216">
            <a:off x="1304604" y="1742131"/>
            <a:ext cx="706781" cy="712122"/>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533400" y="516094"/>
            <a:ext cx="917817" cy="131116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0293">
            <a:off x="16925964" y="9120214"/>
            <a:ext cx="1173586" cy="1101037"/>
          </a:xfrm>
          <a:prstGeom prst="rect">
            <a:avLst/>
          </a:prstGeom>
        </p:spPr>
      </p:pic>
      <p:pic>
        <p:nvPicPr>
          <p:cNvPr id="11" name="Picture 5">
            <a:extLst>
              <a:ext uri="{FF2B5EF4-FFF2-40B4-BE49-F238E27FC236}">
                <a16:creationId xmlns:a16="http://schemas.microsoft.com/office/drawing/2014/main" id="{98EC6F2D-DB85-4B61-81B2-BAAE790A5B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44200" y="2753269"/>
            <a:ext cx="5049444" cy="4617945"/>
          </a:xfrm>
          <a:prstGeom prst="rect">
            <a:avLst/>
          </a:prstGeom>
        </p:spPr>
      </p:pic>
      <p:sp>
        <p:nvSpPr>
          <p:cNvPr id="16" name="TextBox 4">
            <a:extLst>
              <a:ext uri="{FF2B5EF4-FFF2-40B4-BE49-F238E27FC236}">
                <a16:creationId xmlns:a16="http://schemas.microsoft.com/office/drawing/2014/main" id="{8B99CF64-43AF-4438-B458-395A4841BDD2}"/>
              </a:ext>
            </a:extLst>
          </p:cNvPr>
          <p:cNvSpPr txBox="1"/>
          <p:nvPr/>
        </p:nvSpPr>
        <p:spPr>
          <a:xfrm>
            <a:off x="1354820" y="4076700"/>
            <a:ext cx="9257224" cy="1661993"/>
          </a:xfrm>
          <a:prstGeom prst="rect">
            <a:avLst/>
          </a:prstGeom>
          <a:ln>
            <a:solidFill>
              <a:schemeClr val="tx1"/>
            </a:solidFill>
          </a:ln>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Arial" panose="020B0604020202020204" pitchFamily="34" charset="0"/>
              </a:rPr>
              <a:t>Lập dàn ý cho bài văn thuyết minh của một trong các đồ vật còn lại: chiếc bút, cái nóng, cái kéo</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192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8824">
            <a:off x="5768098" y="1588500"/>
            <a:ext cx="11077902" cy="7109999"/>
          </a:xfrm>
          <a:prstGeom prst="rect">
            <a:avLst/>
          </a:prstGeom>
        </p:spPr>
      </p:pic>
      <p:sp>
        <p:nvSpPr>
          <p:cNvPr id="3" name="TextBox 3"/>
          <p:cNvSpPr txBox="1"/>
          <p:nvPr/>
        </p:nvSpPr>
        <p:spPr>
          <a:xfrm rot="-98958">
            <a:off x="7333110" y="2634090"/>
            <a:ext cx="9756138" cy="1384995"/>
          </a:xfrm>
          <a:prstGeom prst="rect">
            <a:avLst/>
          </a:prstGeom>
        </p:spPr>
        <p:txBody>
          <a:bodyPr wrap="square" lIns="0" tIns="0" rIns="0" bIns="0" rtlCol="0" anchor="t">
            <a:spAutoFit/>
          </a:bodyPr>
          <a:lstStyle/>
          <a:p>
            <a:pPr>
              <a:lnSpc>
                <a:spcPts val="10800"/>
              </a:lnSpc>
            </a:pPr>
            <a:r>
              <a:rPr lang="vi-VN" sz="9000" b="1" dirty="0">
                <a:solidFill>
                  <a:srgbClr val="1B1B1B"/>
                </a:solidFill>
                <a:latin typeface="Arial" panose="020B0604020202020204" pitchFamily="34" charset="0"/>
                <a:cs typeface="Arial" panose="020B0604020202020204" pitchFamily="34" charset="0"/>
              </a:rPr>
              <a:t>BÀI TẬP VỀ NHÀ</a:t>
            </a:r>
            <a:endParaRPr lang="en-US" sz="9000" b="1" dirty="0">
              <a:solidFill>
                <a:srgbClr val="1B1B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0042" y="3676658"/>
            <a:ext cx="7419772" cy="661034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0293">
            <a:off x="16619126" y="8618541"/>
            <a:ext cx="2116873" cy="198601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29928" y="2163492"/>
            <a:ext cx="708616" cy="7139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flipH="1" flipV="1">
            <a:off x="1028700" y="1028700"/>
            <a:ext cx="917817" cy="1311168"/>
          </a:xfrm>
          <a:prstGeom prst="rect">
            <a:avLst/>
          </a:prstGeom>
        </p:spPr>
      </p:pic>
      <p:sp>
        <p:nvSpPr>
          <p:cNvPr id="10" name="TextBox 9">
            <a:extLst>
              <a:ext uri="{FF2B5EF4-FFF2-40B4-BE49-F238E27FC236}">
                <a16:creationId xmlns:a16="http://schemas.microsoft.com/office/drawing/2014/main" id="{D549019C-34E3-4216-BFB3-4D158AA55851}"/>
              </a:ext>
            </a:extLst>
          </p:cNvPr>
          <p:cNvSpPr txBox="1"/>
          <p:nvPr/>
        </p:nvSpPr>
        <p:spPr>
          <a:xfrm rot="21449058">
            <a:off x="6852450" y="4834229"/>
            <a:ext cx="10249159" cy="1668405"/>
          </a:xfrm>
          <a:prstGeom prst="rect">
            <a:avLst/>
          </a:prstGeom>
          <a:noFill/>
        </p:spPr>
        <p:txBody>
          <a:bodyPr wrap="square">
            <a:spAutoFit/>
          </a:bodyPr>
          <a:lstStyle/>
          <a:p>
            <a:pPr marL="57150">
              <a:lnSpc>
                <a:spcPct val="150000"/>
              </a:lnSpc>
              <a:spcAft>
                <a:spcPts val="0"/>
              </a:spcAft>
            </a:pPr>
            <a:r>
              <a:rPr lang="fr-FR" sz="3600" b="1" dirty="0">
                <a:ea typeface="Times New Roman"/>
                <a:cs typeface="Times New Roman"/>
              </a:rPr>
              <a:t>1. </a:t>
            </a:r>
            <a:r>
              <a:rPr lang="fr-FR" sz="3600" b="1" dirty="0" err="1">
                <a:ea typeface="Times New Roman"/>
                <a:cs typeface="Times New Roman"/>
              </a:rPr>
              <a:t>Làm</a:t>
            </a:r>
            <a:r>
              <a:rPr lang="fr-FR" sz="3600" b="1" dirty="0">
                <a:ea typeface="Times New Roman"/>
                <a:cs typeface="Times New Roman"/>
              </a:rPr>
              <a:t> </a:t>
            </a:r>
            <a:r>
              <a:rPr lang="fr-FR" sz="3600" b="1" dirty="0" err="1">
                <a:ea typeface="Times New Roman"/>
                <a:cs typeface="Times New Roman"/>
              </a:rPr>
              <a:t>hoàn</a:t>
            </a:r>
            <a:r>
              <a:rPr lang="fr-FR" sz="3600" b="1" dirty="0">
                <a:ea typeface="Times New Roman"/>
                <a:cs typeface="Times New Roman"/>
              </a:rPr>
              <a:t> </a:t>
            </a:r>
            <a:r>
              <a:rPr lang="fr-FR" sz="3600" b="1" dirty="0" err="1">
                <a:ea typeface="Times New Roman"/>
                <a:cs typeface="Times New Roman"/>
              </a:rPr>
              <a:t>chỉnh</a:t>
            </a:r>
            <a:r>
              <a:rPr lang="fr-FR" sz="3600" b="1" dirty="0">
                <a:ea typeface="Times New Roman"/>
                <a:cs typeface="Times New Roman"/>
              </a:rPr>
              <a:t> </a:t>
            </a:r>
            <a:r>
              <a:rPr lang="fr-FR" sz="3600" b="1" dirty="0" err="1">
                <a:ea typeface="Times New Roman"/>
                <a:cs typeface="Times New Roman"/>
              </a:rPr>
              <a:t>bài</a:t>
            </a:r>
            <a:r>
              <a:rPr lang="fr-FR" sz="3600" b="1" dirty="0">
                <a:ea typeface="Times New Roman"/>
                <a:cs typeface="Times New Roman"/>
              </a:rPr>
              <a:t> </a:t>
            </a:r>
            <a:r>
              <a:rPr lang="fr-FR" sz="3600" b="1" dirty="0" err="1">
                <a:ea typeface="Times New Roman"/>
                <a:cs typeface="Times New Roman"/>
              </a:rPr>
              <a:t>văn</a:t>
            </a:r>
            <a:r>
              <a:rPr lang="fr-FR" sz="3600" b="1" dirty="0">
                <a:ea typeface="Times New Roman"/>
                <a:cs typeface="Times New Roman"/>
              </a:rPr>
              <a:t> </a:t>
            </a:r>
            <a:r>
              <a:rPr lang="fr-FR" sz="3600" b="1" dirty="0" err="1">
                <a:ea typeface="Times New Roman"/>
                <a:cs typeface="Times New Roman"/>
              </a:rPr>
              <a:t>thuyết</a:t>
            </a:r>
            <a:r>
              <a:rPr lang="fr-FR" sz="3600" b="1" dirty="0">
                <a:ea typeface="Times New Roman"/>
                <a:cs typeface="Times New Roman"/>
              </a:rPr>
              <a:t> </a:t>
            </a:r>
            <a:r>
              <a:rPr lang="fr-FR" sz="3600" b="1" dirty="0" err="1">
                <a:ea typeface="Times New Roman"/>
                <a:cs typeface="Times New Roman"/>
              </a:rPr>
              <a:t>minh</a:t>
            </a:r>
            <a:r>
              <a:rPr lang="fr-FR" sz="3600" b="1" dirty="0">
                <a:ea typeface="Times New Roman"/>
                <a:cs typeface="Times New Roman"/>
              </a:rPr>
              <a:t> </a:t>
            </a:r>
            <a:r>
              <a:rPr lang="fr-FR" sz="3600" b="1" dirty="0" err="1">
                <a:ea typeface="Times New Roman"/>
                <a:cs typeface="Times New Roman"/>
              </a:rPr>
              <a:t>về</a:t>
            </a:r>
            <a:r>
              <a:rPr lang="fr-FR" sz="3600" b="1" dirty="0">
                <a:ea typeface="Times New Roman"/>
                <a:cs typeface="Times New Roman"/>
              </a:rPr>
              <a:t> con </a:t>
            </a:r>
            <a:r>
              <a:rPr lang="fr-FR" sz="3600" b="1" dirty="0" err="1">
                <a:ea typeface="Times New Roman"/>
                <a:cs typeface="Times New Roman"/>
              </a:rPr>
              <a:t>trâu</a:t>
            </a:r>
            <a:endParaRPr lang="en-US" sz="3600" b="1" dirty="0">
              <a:effectLst/>
              <a:latin typeface=".VnTime"/>
              <a:ea typeface="Times New Roman"/>
              <a:cs typeface="Times New Roman"/>
            </a:endParaRPr>
          </a:p>
          <a:p>
            <a:pPr marL="57150">
              <a:lnSpc>
                <a:spcPct val="150000"/>
              </a:lnSpc>
              <a:spcAft>
                <a:spcPts val="0"/>
              </a:spcAft>
            </a:pPr>
            <a:r>
              <a:rPr lang="fr-FR" sz="3600" b="1" dirty="0">
                <a:ea typeface="Times New Roman"/>
                <a:cs typeface="Times New Roman"/>
              </a:rPr>
              <a:t>2 </a:t>
            </a:r>
            <a:r>
              <a:rPr lang="fr-FR" sz="3600" b="1" dirty="0" err="1">
                <a:ea typeface="Times New Roman"/>
                <a:cs typeface="Times New Roman"/>
              </a:rPr>
              <a:t>Chuẩn</a:t>
            </a:r>
            <a:r>
              <a:rPr lang="fr-FR" sz="3600" b="1" dirty="0">
                <a:ea typeface="Times New Roman"/>
                <a:cs typeface="Times New Roman"/>
              </a:rPr>
              <a:t> </a:t>
            </a:r>
            <a:r>
              <a:rPr lang="fr-FR" sz="3600" b="1" dirty="0" err="1">
                <a:ea typeface="Times New Roman"/>
                <a:cs typeface="Times New Roman"/>
              </a:rPr>
              <a:t>bị</a:t>
            </a:r>
            <a:r>
              <a:rPr lang="fr-FR" sz="3600" b="1" dirty="0">
                <a:ea typeface="Times New Roman"/>
                <a:cs typeface="Times New Roman"/>
              </a:rPr>
              <a:t> </a:t>
            </a:r>
            <a:r>
              <a:rPr lang="fr-FR" sz="3600" b="1" dirty="0" err="1">
                <a:ea typeface="Times New Roman"/>
                <a:cs typeface="Times New Roman"/>
              </a:rPr>
              <a:t>bài</a:t>
            </a:r>
            <a:r>
              <a:rPr lang="fr-FR" sz="3600" b="1" dirty="0">
                <a:ea typeface="Times New Roman"/>
                <a:cs typeface="Times New Roman"/>
              </a:rPr>
              <a:t> " </a:t>
            </a:r>
            <a:r>
              <a:rPr lang="fr-FR" sz="3600" b="1" dirty="0" err="1">
                <a:ea typeface="Times New Roman"/>
                <a:cs typeface="Times New Roman"/>
              </a:rPr>
              <a:t>Tuyên</a:t>
            </a:r>
            <a:r>
              <a:rPr lang="fr-FR" sz="3600" b="1" dirty="0">
                <a:ea typeface="Times New Roman"/>
                <a:cs typeface="Times New Roman"/>
              </a:rPr>
              <a:t> </a:t>
            </a:r>
            <a:r>
              <a:rPr lang="fr-FR" sz="3600" b="1" dirty="0" err="1">
                <a:ea typeface="Times New Roman"/>
                <a:cs typeface="Times New Roman"/>
              </a:rPr>
              <a:t>bố</a:t>
            </a:r>
            <a:r>
              <a:rPr lang="fr-FR" sz="3600" b="1" dirty="0">
                <a:ea typeface="Times New Roman"/>
                <a:cs typeface="Times New Roman"/>
              </a:rPr>
              <a:t> </a:t>
            </a:r>
            <a:r>
              <a:rPr lang="fr-FR" sz="3600" b="1" dirty="0" err="1">
                <a:ea typeface="Times New Roman"/>
                <a:cs typeface="Times New Roman"/>
              </a:rPr>
              <a:t>thế</a:t>
            </a:r>
            <a:r>
              <a:rPr lang="fr-FR" sz="3600" b="1" dirty="0">
                <a:ea typeface="Times New Roman"/>
                <a:cs typeface="Times New Roman"/>
              </a:rPr>
              <a:t> </a:t>
            </a:r>
            <a:r>
              <a:rPr lang="fr-FR" sz="3600" b="1" dirty="0" err="1">
                <a:ea typeface="Times New Roman"/>
                <a:cs typeface="Times New Roman"/>
              </a:rPr>
              <a:t>giới</a:t>
            </a:r>
            <a:r>
              <a:rPr lang="fr-FR" sz="3600" b="1" dirty="0">
                <a:ea typeface="Times New Roman"/>
                <a:cs typeface="Times New Roman"/>
              </a:rPr>
              <a:t>... </a:t>
            </a:r>
            <a:r>
              <a:rPr lang="fr-FR" sz="3600" b="1" dirty="0" err="1">
                <a:ea typeface="Times New Roman"/>
                <a:cs typeface="Times New Roman"/>
              </a:rPr>
              <a:t>trẻ</a:t>
            </a:r>
            <a:r>
              <a:rPr lang="fr-FR" sz="3600" b="1" dirty="0">
                <a:ea typeface="Times New Roman"/>
                <a:cs typeface="Times New Roman"/>
              </a:rPr>
              <a:t> </a:t>
            </a:r>
            <a:r>
              <a:rPr lang="fr-FR" sz="3600" b="1" dirty="0" err="1">
                <a:ea typeface="Times New Roman"/>
                <a:cs typeface="Times New Roman"/>
              </a:rPr>
              <a:t>em</a:t>
            </a:r>
            <a:r>
              <a:rPr lang="fr-FR" sz="3600" b="1" dirty="0">
                <a:ea typeface="Times New Roman"/>
                <a:cs typeface="Times New Roman"/>
              </a:rPr>
              <a:t>"</a:t>
            </a:r>
            <a:endParaRPr lang="en-US" sz="3600" b="1" dirty="0">
              <a:effectLst/>
              <a:latin typeface=".VnTime"/>
              <a:ea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sp>
        <p:nvSpPr>
          <p:cNvPr id="3" name="TextBox 3"/>
          <p:cNvSpPr txBox="1"/>
          <p:nvPr/>
        </p:nvSpPr>
        <p:spPr>
          <a:xfrm>
            <a:off x="533400" y="2587608"/>
            <a:ext cx="11658599" cy="2769989"/>
          </a:xfrm>
          <a:prstGeom prst="rect">
            <a:avLst/>
          </a:prstGeom>
        </p:spPr>
        <p:txBody>
          <a:bodyPr wrap="square" lIns="0" tIns="0" rIns="0" bIns="0" rtlCol="0" anchor="t">
            <a:spAutoFit/>
          </a:bodyPr>
          <a:lstStyle/>
          <a:p>
            <a:pPr>
              <a:lnSpc>
                <a:spcPts val="10800"/>
              </a:lnSpc>
            </a:pPr>
            <a:r>
              <a:rPr lang="vi-VN" sz="9000" b="1" dirty="0">
                <a:solidFill>
                  <a:srgbClr val="FFF4E8"/>
                </a:solidFill>
                <a:latin typeface="Arial" panose="020B0604020202020204" pitchFamily="34" charset="0"/>
                <a:cs typeface="Arial" panose="020B0604020202020204" pitchFamily="34" charset="0"/>
              </a:rPr>
              <a:t>CẢM ƠN CÁC EM ĐÃ CHÚ Ý LẮNG NGHE!</a:t>
            </a:r>
            <a:endParaRPr lang="en-US" sz="9000" b="1" dirty="0">
              <a:solidFill>
                <a:srgbClr val="FFF4E8"/>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1786094" y="7854326"/>
            <a:ext cx="977892" cy="139698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86094" y="6271661"/>
            <a:ext cx="6413592" cy="17637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29216">
            <a:off x="15847128" y="1594937"/>
            <a:ext cx="862674" cy="86919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293">
            <a:off x="13033530" y="1881502"/>
            <a:ext cx="1505264" cy="141221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20400" y="4029311"/>
            <a:ext cx="7667423" cy="48374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7522" y="647700"/>
            <a:ext cx="14017957" cy="118515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8144">
            <a:off x="-367987" y="7131275"/>
            <a:ext cx="2191685" cy="205619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10449" y="2235991"/>
            <a:ext cx="1848851" cy="2641216"/>
          </a:xfrm>
          <a:prstGeom prst="rect">
            <a:avLst/>
          </a:prstGeom>
        </p:spPr>
      </p:pic>
      <p:sp>
        <p:nvSpPr>
          <p:cNvPr id="5" name="TextBox 5"/>
          <p:cNvSpPr txBox="1"/>
          <p:nvPr/>
        </p:nvSpPr>
        <p:spPr>
          <a:xfrm>
            <a:off x="4695099" y="2628900"/>
            <a:ext cx="7949485" cy="1301638"/>
          </a:xfrm>
          <a:prstGeom prst="rect">
            <a:avLst/>
          </a:prstGeom>
        </p:spPr>
        <p:txBody>
          <a:bodyPr wrap="square" lIns="0" tIns="0" rIns="0" bIns="0" rtlCol="0" anchor="t">
            <a:spAutoFit/>
          </a:bodyPr>
          <a:lstStyle/>
          <a:p>
            <a:pPr algn="ctr">
              <a:lnSpc>
                <a:spcPts val="10800"/>
              </a:lnSpc>
            </a:pPr>
            <a:r>
              <a:rPr lang="vi-VN" sz="8000" b="1" dirty="0">
                <a:solidFill>
                  <a:srgbClr val="1B1B1B"/>
                </a:solidFill>
              </a:rPr>
              <a:t>Kiểm tra bài cũ</a:t>
            </a:r>
            <a:endParaRPr lang="en-US" sz="8000" b="1" dirty="0">
              <a:solidFill>
                <a:srgbClr val="1B1B1B"/>
              </a:solidFill>
            </a:endParaRPr>
          </a:p>
        </p:txBody>
      </p:sp>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1458231"/>
            <a:ext cx="771927" cy="777760"/>
          </a:xfrm>
          <a:prstGeom prst="rect">
            <a:avLst/>
          </a:prstGeom>
        </p:spPr>
      </p:pic>
      <p:sp>
        <p:nvSpPr>
          <p:cNvPr id="8" name="TextBox 14">
            <a:extLst>
              <a:ext uri="{FF2B5EF4-FFF2-40B4-BE49-F238E27FC236}">
                <a16:creationId xmlns:a16="http://schemas.microsoft.com/office/drawing/2014/main" id="{0540CC1D-72D6-4C0A-B207-3B603F3F84CE}"/>
              </a:ext>
            </a:extLst>
          </p:cNvPr>
          <p:cNvSpPr txBox="1"/>
          <p:nvPr/>
        </p:nvSpPr>
        <p:spPr>
          <a:xfrm>
            <a:off x="5202390" y="4281003"/>
            <a:ext cx="7620000" cy="2801857"/>
          </a:xfrm>
          <a:prstGeom prst="rect">
            <a:avLst/>
          </a:prstGeom>
        </p:spPr>
        <p:txBody>
          <a:bodyPr wrap="square" lIns="0" tIns="0" rIns="0" bIns="0" rtlCol="0" anchor="t">
            <a:spAutoFit/>
          </a:bodyPr>
          <a:lstStyle/>
          <a:p>
            <a:pPr algn="just">
              <a:lnSpc>
                <a:spcPct val="200000"/>
              </a:lnSpc>
            </a:pPr>
            <a:r>
              <a:rPr lang="vi-VN" altLang="en-US" sz="3200" b="1" dirty="0">
                <a:latin typeface="Arial" panose="020B0604020202020204" pitchFamily="34" charset="0"/>
                <a:cs typeface="Arial" panose="020B0604020202020204" pitchFamily="34" charset="0"/>
              </a:rPr>
              <a:t>Nêu đặc điểm chủ yếu của văn bản thuyết minh? Hãy kể tên các phương pháp thuyết minh đã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8824">
            <a:off x="1175960" y="917691"/>
            <a:ext cx="13168243" cy="84516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420600" y="4991100"/>
            <a:ext cx="5488591" cy="571728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10872" y="-1651269"/>
            <a:ext cx="3817098" cy="603276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74447" y="7632070"/>
            <a:ext cx="1044583" cy="1052477"/>
          </a:xfrm>
          <a:prstGeom prst="rect">
            <a:avLst/>
          </a:prstGeom>
        </p:spPr>
      </p:pic>
      <p:sp>
        <p:nvSpPr>
          <p:cNvPr id="6" name="TextBox 6"/>
          <p:cNvSpPr txBox="1"/>
          <p:nvPr/>
        </p:nvSpPr>
        <p:spPr>
          <a:xfrm rot="-150393">
            <a:off x="1937597" y="2419708"/>
            <a:ext cx="11219283" cy="5416868"/>
          </a:xfrm>
          <a:prstGeom prst="rect">
            <a:avLst/>
          </a:prstGeom>
        </p:spPr>
        <p:txBody>
          <a:bodyPr lIns="0" tIns="0" rIns="0" bIns="0" rtlCol="0" anchor="t">
            <a:spAutoFit/>
          </a:bodyPr>
          <a:lstStyle/>
          <a:p>
            <a:pPr marL="57150" algn="ctr">
              <a:spcAft>
                <a:spcPts val="0"/>
              </a:spcAft>
            </a:pPr>
            <a:r>
              <a:rPr lang="en-US" sz="8800" b="1" dirty="0">
                <a:latin typeface="Arial" panose="020B0604020202020204" pitchFamily="34" charset="0"/>
                <a:ea typeface="Times New Roman"/>
                <a:cs typeface="Arial" panose="020B0604020202020204" pitchFamily="34" charset="0"/>
              </a:rPr>
              <a:t>LUYỆN TẬP: </a:t>
            </a:r>
          </a:p>
          <a:p>
            <a:pPr marL="57150" algn="ctr">
              <a:spcAft>
                <a:spcPts val="0"/>
              </a:spcAft>
            </a:pPr>
            <a:r>
              <a:rPr lang="en-US" sz="8800" b="1" dirty="0">
                <a:latin typeface="Arial" panose="020B0604020202020204" pitchFamily="34" charset="0"/>
                <a:ea typeface="Times New Roman"/>
                <a:cs typeface="Arial" panose="020B0604020202020204" pitchFamily="34" charset="0"/>
              </a:rPr>
              <a:t>SỬ DỤNG YẾU TỐ MIÊU TRONG VĂN BẢN THUYẾT MINH</a:t>
            </a:r>
            <a:endParaRPr lang="en-US" sz="8800" dirty="0">
              <a:effectLst/>
              <a:latin typeface="Arial" panose="020B0604020202020204" pitchFamily="34" charset="0"/>
              <a:ea typeface="Times New Roman"/>
              <a:cs typeface="Arial" panose="020B0604020202020204" pitchFamily="34" charset="0"/>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0393">
            <a:off x="2267753" y="8286654"/>
            <a:ext cx="11219283" cy="308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grpSp>
        <p:nvGrpSpPr>
          <p:cNvPr id="2" name="Group 2"/>
          <p:cNvGrpSpPr/>
          <p:nvPr/>
        </p:nvGrpSpPr>
        <p:grpSpPr>
          <a:xfrm>
            <a:off x="1388811" y="968369"/>
            <a:ext cx="11915775" cy="4762500"/>
            <a:chOff x="0" y="0"/>
            <a:chExt cx="16467100" cy="8180178"/>
          </a:xfrm>
        </p:grpSpPr>
        <p:sp>
          <p:nvSpPr>
            <p:cNvPr id="3" name="AutoShape 3"/>
            <p:cNvSpPr/>
            <p:nvPr/>
          </p:nvSpPr>
          <p:spPr>
            <a:xfrm>
              <a:off x="0" y="0"/>
              <a:ext cx="16467100" cy="8180178"/>
            </a:xfrm>
            <a:prstGeom prst="rect">
              <a:avLst/>
            </a:prstGeom>
            <a:solidFill>
              <a:srgbClr val="FFD1DC"/>
            </a:solidFill>
          </p:spPr>
        </p:sp>
        <p:sp>
          <p:nvSpPr>
            <p:cNvPr id="4" name="AutoShape 4"/>
            <p:cNvSpPr/>
            <p:nvPr/>
          </p:nvSpPr>
          <p:spPr>
            <a:xfrm>
              <a:off x="0" y="0"/>
              <a:ext cx="16467100" cy="625400"/>
            </a:xfrm>
            <a:prstGeom prst="rect">
              <a:avLst/>
            </a:prstGeom>
            <a:solidFill>
              <a:srgbClr val="5A60F1"/>
            </a:solidFill>
          </p:spPr>
        </p:sp>
      </p:grpSp>
      <p:sp>
        <p:nvSpPr>
          <p:cNvPr id="5" name="TextBox 5"/>
          <p:cNvSpPr txBox="1"/>
          <p:nvPr/>
        </p:nvSpPr>
        <p:spPr>
          <a:xfrm>
            <a:off x="1979023" y="1655677"/>
            <a:ext cx="9884486" cy="923330"/>
          </a:xfrm>
          <a:prstGeom prst="rect">
            <a:avLst/>
          </a:prstGeom>
        </p:spPr>
        <p:txBody>
          <a:bodyPr lIns="0" tIns="0" rIns="0" bIns="0" rtlCol="0" anchor="t">
            <a:spAutoFit/>
          </a:bodyPr>
          <a:lstStyle/>
          <a:p>
            <a:pPr algn="ctr">
              <a:lnSpc>
                <a:spcPts val="7200"/>
              </a:lnSpc>
            </a:pPr>
            <a:r>
              <a:rPr lang="vi-VN" sz="6600" b="1" dirty="0">
                <a:solidFill>
                  <a:srgbClr val="1B1B1B"/>
                </a:solidFill>
                <a:latin typeface="Arial" panose="020B0604020202020204" pitchFamily="34" charset="0"/>
                <a:cs typeface="Arial" panose="020B0604020202020204" pitchFamily="34" charset="0"/>
              </a:rPr>
              <a:t>LUYỆN TẬP</a:t>
            </a:r>
            <a:endParaRPr lang="en-US" sz="1400" b="1" dirty="0">
              <a:solidFill>
                <a:srgbClr val="1B1B1B"/>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29216">
            <a:off x="16695333" y="4603488"/>
            <a:ext cx="706781" cy="71212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73618">
            <a:off x="3255815" y="1457788"/>
            <a:ext cx="980083" cy="1658602"/>
          </a:xfrm>
          <a:prstGeom prst="rect">
            <a:avLst/>
          </a:prstGeom>
        </p:spPr>
      </p:pic>
      <p:sp>
        <p:nvSpPr>
          <p:cNvPr id="11" name="TextBox 10">
            <a:extLst>
              <a:ext uri="{FF2B5EF4-FFF2-40B4-BE49-F238E27FC236}">
                <a16:creationId xmlns:a16="http://schemas.microsoft.com/office/drawing/2014/main" id="{5E4AFFFE-6CF9-4877-BD4F-3D7918BBAC97}"/>
              </a:ext>
            </a:extLst>
          </p:cNvPr>
          <p:cNvSpPr txBox="1"/>
          <p:nvPr/>
        </p:nvSpPr>
        <p:spPr>
          <a:xfrm>
            <a:off x="1752600" y="2902207"/>
            <a:ext cx="11035798" cy="2177969"/>
          </a:xfrm>
          <a:prstGeom prst="rect">
            <a:avLst/>
          </a:prstGeom>
          <a:noFill/>
        </p:spPr>
        <p:txBody>
          <a:bodyPr wrap="square">
            <a:spAutoFit/>
          </a:bodyPr>
          <a:lstStyle/>
          <a:p>
            <a:pPr algn="just">
              <a:lnSpc>
                <a:spcPct val="130000"/>
              </a:lnSpc>
            </a:pPr>
            <a:r>
              <a:rPr lang="fr-FR" sz="3600" b="1" u="sng" kern="100" dirty="0" err="1">
                <a:effectLst/>
                <a:latin typeface="Arial" panose="020B0604020202020204" pitchFamily="34" charset="0"/>
                <a:ea typeface="SimSun" panose="02010600030101010101" pitchFamily="2" charset="-122"/>
                <a:cs typeface="Arial" panose="020B0604020202020204" pitchFamily="34" charset="0"/>
              </a:rPr>
              <a:t>Đề</a:t>
            </a:r>
            <a:r>
              <a:rPr lang="fr-FR" sz="3600" b="1" u="sng" kern="100" dirty="0">
                <a:effectLst/>
                <a:latin typeface="Arial" panose="020B0604020202020204" pitchFamily="34" charset="0"/>
                <a:ea typeface="SimSun" panose="02010600030101010101" pitchFamily="2" charset="-122"/>
                <a:cs typeface="Arial" panose="020B0604020202020204" pitchFamily="34" charset="0"/>
              </a:rPr>
              <a:t> </a:t>
            </a:r>
            <a:r>
              <a:rPr lang="vi-VN" sz="3600" b="1" u="sng" kern="100" dirty="0">
                <a:effectLst/>
                <a:latin typeface="Arial" panose="020B0604020202020204" pitchFamily="34" charset="0"/>
                <a:ea typeface="SimSun" panose="02010600030101010101" pitchFamily="2" charset="-122"/>
                <a:cs typeface="Arial" panose="020B0604020202020204" pitchFamily="34" charset="0"/>
              </a:rPr>
              <a:t>bài:</a:t>
            </a:r>
            <a:r>
              <a:rPr lang="fr-FR" sz="3600" b="1" u="sng" kern="100" dirty="0">
                <a:effectLst/>
                <a:latin typeface="Arial" panose="020B0604020202020204" pitchFamily="34" charset="0"/>
                <a:ea typeface="SimSun" panose="02010600030101010101" pitchFamily="2" charset="-122"/>
                <a:cs typeface="Arial" panose="020B0604020202020204" pitchFamily="34" charset="0"/>
              </a:rPr>
              <a:t> </a:t>
            </a:r>
            <a:endParaRPr lang="en-US" sz="3600" u="sng"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30000"/>
              </a:lnSpc>
            </a:pPr>
            <a:r>
              <a:rPr lang="fr-FR" sz="3600"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Thuyết</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minh</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một</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trong</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những</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đồ</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dùng</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sau</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Quạt</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cái</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bút</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cái</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kéo</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chiếc</a:t>
            </a:r>
            <a:r>
              <a:rPr lang="fr-FR" sz="3600" b="1" kern="100" dirty="0">
                <a:effectLst/>
                <a:latin typeface="Arial" panose="020B0604020202020204" pitchFamily="34" charset="0"/>
                <a:ea typeface="SimSun" panose="02010600030101010101" pitchFamily="2" charset="-122"/>
                <a:cs typeface="Arial" panose="020B0604020202020204" pitchFamily="34" charset="0"/>
              </a:rPr>
              <a:t> </a:t>
            </a:r>
            <a:r>
              <a:rPr lang="fr-FR" sz="3600" b="1" kern="100" dirty="0" err="1">
                <a:effectLst/>
                <a:latin typeface="Arial" panose="020B0604020202020204" pitchFamily="34" charset="0"/>
                <a:ea typeface="SimSun" panose="02010600030101010101" pitchFamily="2" charset="-122"/>
                <a:cs typeface="Arial" panose="020B0604020202020204" pitchFamily="34" charset="0"/>
              </a:rPr>
              <a:t>nón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4">
            <a:extLst>
              <a:ext uri="{FF2B5EF4-FFF2-40B4-BE49-F238E27FC236}">
                <a16:creationId xmlns:a16="http://schemas.microsoft.com/office/drawing/2014/main" id="{D95E3EA5-ADFA-4E81-A0D3-52DB08E5EB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528208">
            <a:off x="14222575" y="566287"/>
            <a:ext cx="2625463" cy="4149438"/>
          </a:xfrm>
          <a:prstGeom prst="rect">
            <a:avLst/>
          </a:prstGeom>
        </p:spPr>
      </p:pic>
      <p:pic>
        <p:nvPicPr>
          <p:cNvPr id="1026" name="Picture 2" descr="Văn thuyết minh: Thuyết minh về chiếc nón lá Việt Nam">
            <a:extLst>
              <a:ext uri="{FF2B5EF4-FFF2-40B4-BE49-F238E27FC236}">
                <a16:creationId xmlns:a16="http://schemas.microsoft.com/office/drawing/2014/main" id="{1245008E-467B-44D3-8B81-930A74312BC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876"/>
          <a:stretch/>
        </p:blipFill>
        <p:spPr bwMode="auto">
          <a:xfrm>
            <a:off x="7772400" y="6159764"/>
            <a:ext cx="5638800" cy="3547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yết minh về cái quạt ngắn gọn - Dàn ý và 6 bài văn mẫu">
            <a:extLst>
              <a:ext uri="{FF2B5EF4-FFF2-40B4-BE49-F238E27FC236}">
                <a16:creationId xmlns:a16="http://schemas.microsoft.com/office/drawing/2014/main" id="{5EA9285F-BAD1-4968-94EF-81FCADCF8852}"/>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403" b="89873" l="9914" r="89943">
                        <a14:foregroundMark x1="58908" y1="9403" x2="42098" y2="5244"/>
                        <a14:foregroundMark x1="42098" y1="5244" x2="50862" y2="11935"/>
                        <a14:foregroundMark x1="50862" y1="11935" x2="58621" y2="12297"/>
                        <a14:foregroundMark x1="58621" y1="12297" x2="59339" y2="9403"/>
                      </a14:backgroundRemoval>
                    </a14:imgEffect>
                  </a14:imgLayer>
                </a14:imgProps>
              </a:ext>
              <a:ext uri="{28A0092B-C50C-407E-A947-70E740481C1C}">
                <a14:useLocalDpi xmlns:a14="http://schemas.microsoft.com/office/drawing/2010/main" val="0"/>
              </a:ext>
            </a:extLst>
          </a:blip>
          <a:srcRect/>
          <a:stretch>
            <a:fillRect/>
          </a:stretch>
        </p:blipFill>
        <p:spPr bwMode="auto">
          <a:xfrm>
            <a:off x="12496800" y="4959549"/>
            <a:ext cx="6629400" cy="5267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 loại bút máy được nhiều người sử dụng hiện nay - Bút máy thanh đậm Ánh  Dương">
            <a:extLst>
              <a:ext uri="{FF2B5EF4-FFF2-40B4-BE49-F238E27FC236}">
                <a16:creationId xmlns:a16="http://schemas.microsoft.com/office/drawing/2014/main" id="{2A0884C3-ECD6-4C9B-B498-1B686A90438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546" b="11849"/>
          <a:stretch/>
        </p:blipFill>
        <p:spPr bwMode="auto">
          <a:xfrm>
            <a:off x="1388811" y="6183625"/>
            <a:ext cx="5857968" cy="3492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par>
                                <p:cTn id="21" presetID="2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par>
                                <p:cTn id="24" presetID="22" presetClass="entr" presetSubtype="4"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wipe(down)">
                                      <p:cBhvr>
                                        <p:cTn id="2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grpSp>
        <p:nvGrpSpPr>
          <p:cNvPr id="5" name="Group 5"/>
          <p:cNvGrpSpPr/>
          <p:nvPr/>
        </p:nvGrpSpPr>
        <p:grpSpPr>
          <a:xfrm>
            <a:off x="2590800" y="2628900"/>
            <a:ext cx="9906000" cy="4038601"/>
            <a:chOff x="-101523" y="0"/>
            <a:chExt cx="7812297" cy="2886707"/>
          </a:xfrm>
        </p:grpSpPr>
        <p:sp>
          <p:nvSpPr>
            <p:cNvPr id="6" name="AutoShape 6"/>
            <p:cNvSpPr/>
            <p:nvPr/>
          </p:nvSpPr>
          <p:spPr>
            <a:xfrm>
              <a:off x="-101523" y="0"/>
              <a:ext cx="7812297" cy="2886707"/>
            </a:xfrm>
            <a:prstGeom prst="rect">
              <a:avLst/>
            </a:prstGeom>
            <a:solidFill>
              <a:srgbClr val="FFD1DC"/>
            </a:solidFill>
          </p:spPr>
          <p:txBody>
            <a:bodyPr/>
            <a:lstStyle/>
            <a:p>
              <a:endParaRPr lang="en-US" dirty="0"/>
            </a:p>
          </p:txBody>
        </p:sp>
        <p:sp>
          <p:nvSpPr>
            <p:cNvPr id="7" name="TextBox 7"/>
            <p:cNvSpPr txBox="1"/>
            <p:nvPr/>
          </p:nvSpPr>
          <p:spPr>
            <a:xfrm>
              <a:off x="284728" y="326797"/>
              <a:ext cx="6885194" cy="2419914"/>
            </a:xfrm>
            <a:prstGeom prst="rect">
              <a:avLst/>
            </a:prstGeom>
          </p:spPr>
          <p:txBody>
            <a:bodyPr lIns="0" tIns="0" rIns="0" bIns="0" rtlCol="0" anchor="t">
              <a:spAutoFit/>
            </a:bodyPr>
            <a:lstStyle/>
            <a:p>
              <a:pPr marL="0" indent="0">
                <a:spcAft>
                  <a:spcPts val="0"/>
                </a:spcAft>
                <a:buNone/>
              </a:pPr>
              <a:r>
                <a:rPr lang="en-US" sz="4400" b="1" dirty="0" err="1">
                  <a:latin typeface="Arial" panose="020B0604020202020204" pitchFamily="34" charset="0"/>
                  <a:ea typeface="Times New Roman"/>
                  <a:cs typeface="Arial" panose="020B0604020202020204" pitchFamily="34" charset="0"/>
                </a:rPr>
                <a:t>Bước</a:t>
              </a:r>
              <a:r>
                <a:rPr lang="en-US" sz="4400" b="1" dirty="0">
                  <a:latin typeface="Arial" panose="020B0604020202020204" pitchFamily="34" charset="0"/>
                  <a:ea typeface="Times New Roman"/>
                  <a:cs typeface="Arial" panose="020B0604020202020204" pitchFamily="34" charset="0"/>
                </a:rPr>
                <a:t> 1: </a:t>
              </a:r>
              <a:r>
                <a:rPr lang="en-US" sz="4400" b="1" dirty="0" err="1">
                  <a:latin typeface="Arial" panose="020B0604020202020204" pitchFamily="34" charset="0"/>
                  <a:ea typeface="Times New Roman"/>
                  <a:cs typeface="Arial" panose="020B0604020202020204" pitchFamily="34" charset="0"/>
                </a:rPr>
                <a:t>Tìm</a:t>
              </a:r>
              <a:r>
                <a:rPr lang="en-US" sz="4400" b="1" dirty="0">
                  <a:latin typeface="Arial" panose="020B0604020202020204" pitchFamily="34" charset="0"/>
                  <a:ea typeface="Times New Roman"/>
                  <a:cs typeface="Arial" panose="020B0604020202020204" pitchFamily="34" charset="0"/>
                </a:rPr>
                <a:t> </a:t>
              </a:r>
              <a:r>
                <a:rPr lang="en-US" sz="4400" b="1" dirty="0" err="1">
                  <a:latin typeface="Arial" panose="020B0604020202020204" pitchFamily="34" charset="0"/>
                  <a:ea typeface="Times New Roman"/>
                  <a:cs typeface="Arial" panose="020B0604020202020204" pitchFamily="34" charset="0"/>
                </a:rPr>
                <a:t>hiểu</a:t>
              </a:r>
              <a:r>
                <a:rPr lang="en-US" sz="4400" b="1" dirty="0">
                  <a:latin typeface="Arial" panose="020B0604020202020204" pitchFamily="34" charset="0"/>
                  <a:ea typeface="Times New Roman"/>
                  <a:cs typeface="Arial" panose="020B0604020202020204" pitchFamily="34" charset="0"/>
                </a:rPr>
                <a:t> </a:t>
              </a:r>
              <a:r>
                <a:rPr lang="en-US" sz="4400" b="1" dirty="0" err="1">
                  <a:latin typeface="Arial" panose="020B0604020202020204" pitchFamily="34" charset="0"/>
                  <a:ea typeface="Times New Roman"/>
                  <a:cs typeface="Arial" panose="020B0604020202020204" pitchFamily="34" charset="0"/>
                </a:rPr>
                <a:t>đề</a:t>
              </a:r>
              <a:endParaRPr lang="vi-VN" sz="4400" b="1" dirty="0">
                <a:latin typeface="Arial" panose="020B0604020202020204" pitchFamily="34" charset="0"/>
                <a:ea typeface="Times New Roman"/>
                <a:cs typeface="Arial" panose="020B0604020202020204" pitchFamily="34" charset="0"/>
              </a:endParaRPr>
            </a:p>
            <a:p>
              <a:pPr marL="457200" indent="-457200">
                <a:spcAft>
                  <a:spcPts val="0"/>
                </a:spcAft>
                <a:buFont typeface="Arial" panose="020B0604020202020204" pitchFamily="34" charset="0"/>
                <a:buChar char="•"/>
              </a:pPr>
              <a:endParaRPr lang="vi-VN" sz="4400" dirty="0">
                <a:latin typeface="Arial" panose="020B0604020202020204" pitchFamily="34" charset="0"/>
                <a:ea typeface="Times New Roman"/>
                <a:cs typeface="Arial" panose="020B0604020202020204" pitchFamily="34" charset="0"/>
              </a:endParaRPr>
            </a:p>
            <a:p>
              <a:pPr marL="457200" indent="-457200">
                <a:spcAft>
                  <a:spcPts val="0"/>
                </a:spcAft>
                <a:buFont typeface="Arial" panose="020B0604020202020204" pitchFamily="34" charset="0"/>
                <a:buChar char="•"/>
              </a:pPr>
              <a:r>
                <a:rPr lang="en-US" sz="4400" dirty="0" err="1">
                  <a:latin typeface="Arial" panose="020B0604020202020204" pitchFamily="34" charset="0"/>
                  <a:ea typeface="Times New Roman"/>
                  <a:cs typeface="Arial" panose="020B0604020202020204" pitchFamily="34" charset="0"/>
                </a:rPr>
                <a:t>Kiểu</a:t>
              </a:r>
              <a:r>
                <a:rPr lang="en-US" sz="4400" dirty="0">
                  <a:latin typeface="Arial" panose="020B0604020202020204" pitchFamily="34" charset="0"/>
                  <a:ea typeface="Times New Roman"/>
                  <a:cs typeface="Arial" panose="020B0604020202020204" pitchFamily="34" charset="0"/>
                </a:rPr>
                <a:t> </a:t>
              </a:r>
              <a:r>
                <a:rPr lang="en-US" sz="4400" dirty="0" err="1">
                  <a:latin typeface="Arial" panose="020B0604020202020204" pitchFamily="34" charset="0"/>
                  <a:ea typeface="Times New Roman"/>
                  <a:cs typeface="Arial" panose="020B0604020202020204" pitchFamily="34" charset="0"/>
                </a:rPr>
                <a:t>bài</a:t>
              </a:r>
              <a:r>
                <a:rPr lang="en-US" sz="4400" dirty="0">
                  <a:latin typeface="Arial" panose="020B0604020202020204" pitchFamily="34" charset="0"/>
                  <a:ea typeface="Times New Roman"/>
                  <a:cs typeface="Arial" panose="020B0604020202020204" pitchFamily="34" charset="0"/>
                </a:rPr>
                <a:t>: </a:t>
              </a:r>
              <a:r>
                <a:rPr lang="en-US" sz="4400" dirty="0" err="1">
                  <a:latin typeface="Arial" panose="020B0604020202020204" pitchFamily="34" charset="0"/>
                  <a:ea typeface="Times New Roman"/>
                  <a:cs typeface="Arial" panose="020B0604020202020204" pitchFamily="34" charset="0"/>
                </a:rPr>
                <a:t>thuyết</a:t>
              </a:r>
              <a:r>
                <a:rPr lang="en-US" sz="4400" dirty="0">
                  <a:latin typeface="Arial" panose="020B0604020202020204" pitchFamily="34" charset="0"/>
                  <a:ea typeface="Times New Roman"/>
                  <a:cs typeface="Arial" panose="020B0604020202020204" pitchFamily="34" charset="0"/>
                </a:rPr>
                <a:t> </a:t>
              </a:r>
              <a:r>
                <a:rPr lang="en-US" sz="4400" dirty="0" err="1">
                  <a:latin typeface="Arial" panose="020B0604020202020204" pitchFamily="34" charset="0"/>
                  <a:ea typeface="Times New Roman"/>
                  <a:cs typeface="Arial" panose="020B0604020202020204" pitchFamily="34" charset="0"/>
                </a:rPr>
                <a:t>minh</a:t>
              </a:r>
              <a:r>
                <a:rPr lang="en-US" sz="4400" dirty="0">
                  <a:latin typeface="Arial" panose="020B0604020202020204" pitchFamily="34" charset="0"/>
                  <a:ea typeface="Times New Roman"/>
                  <a:cs typeface="Arial" panose="020B0604020202020204" pitchFamily="34" charset="0"/>
                </a:rPr>
                <a:t> </a:t>
              </a:r>
            </a:p>
            <a:p>
              <a:pPr marL="457200" indent="-457200">
                <a:spcAft>
                  <a:spcPts val="0"/>
                </a:spcAft>
                <a:buFont typeface="Arial" panose="020B0604020202020204" pitchFamily="34" charset="0"/>
                <a:buChar char="•"/>
              </a:pPr>
              <a:r>
                <a:rPr lang="en-US" sz="4400" dirty="0" err="1">
                  <a:latin typeface="Arial" panose="020B0604020202020204" pitchFamily="34" charset="0"/>
                  <a:ea typeface="Times New Roman"/>
                  <a:cs typeface="Arial" panose="020B0604020202020204" pitchFamily="34" charset="0"/>
                </a:rPr>
                <a:t>Đối</a:t>
              </a:r>
              <a:r>
                <a:rPr lang="en-US" sz="4400" dirty="0">
                  <a:latin typeface="Arial" panose="020B0604020202020204" pitchFamily="34" charset="0"/>
                  <a:ea typeface="Times New Roman"/>
                  <a:cs typeface="Arial" panose="020B0604020202020204" pitchFamily="34" charset="0"/>
                </a:rPr>
                <a:t> </a:t>
              </a:r>
              <a:r>
                <a:rPr lang="en-US" sz="4400" dirty="0" err="1">
                  <a:latin typeface="Arial" panose="020B0604020202020204" pitchFamily="34" charset="0"/>
                  <a:ea typeface="Times New Roman"/>
                  <a:cs typeface="Arial" panose="020B0604020202020204" pitchFamily="34" charset="0"/>
                </a:rPr>
                <a:t>tượng</a:t>
              </a:r>
              <a:r>
                <a:rPr lang="en-US" sz="4400" dirty="0">
                  <a:latin typeface="Arial" panose="020B0604020202020204" pitchFamily="34" charset="0"/>
                  <a:ea typeface="Times New Roman"/>
                  <a:cs typeface="Arial" panose="020B0604020202020204" pitchFamily="34" charset="0"/>
                </a:rPr>
                <a:t>: </a:t>
              </a:r>
              <a:r>
                <a:rPr lang="vi-VN" sz="4400" dirty="0">
                  <a:latin typeface="Arial" panose="020B0604020202020204" pitchFamily="34" charset="0"/>
                  <a:ea typeface="Times New Roman"/>
                  <a:cs typeface="Arial" panose="020B0604020202020204" pitchFamily="34" charset="0"/>
                </a:rPr>
                <a:t>cái quạt</a:t>
              </a:r>
            </a:p>
            <a:p>
              <a:pPr marL="0" indent="0">
                <a:spcAft>
                  <a:spcPts val="0"/>
                </a:spcAft>
                <a:buNone/>
              </a:pPr>
              <a:endParaRPr lang="en-US" sz="4400" dirty="0">
                <a:latin typeface="Arial" panose="020B0604020202020204" pitchFamily="34" charset="0"/>
                <a:ea typeface="Times New Roman"/>
                <a:cs typeface="Arial" panose="020B0604020202020204" pitchFamily="34" charset="0"/>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21110" y="1566879"/>
            <a:ext cx="6129828" cy="168570"/>
          </a:xfrm>
          <a:prstGeom prst="rect">
            <a:avLst/>
          </a:prstGeom>
        </p:spPr>
      </p:pic>
      <p:sp>
        <p:nvSpPr>
          <p:cNvPr id="18" name="TextBox 18"/>
          <p:cNvSpPr txBox="1"/>
          <p:nvPr/>
        </p:nvSpPr>
        <p:spPr>
          <a:xfrm>
            <a:off x="2819400" y="603615"/>
            <a:ext cx="11805606" cy="850169"/>
          </a:xfrm>
          <a:prstGeom prst="rect">
            <a:avLst/>
          </a:prstGeom>
        </p:spPr>
        <p:txBody>
          <a:bodyPr lIns="0" tIns="0" rIns="0" bIns="0" rtlCol="0" anchor="t">
            <a:spAutoFit/>
          </a:bodyPr>
          <a:lstStyle/>
          <a:p>
            <a:pPr>
              <a:lnSpc>
                <a:spcPts val="7200"/>
              </a:lnSpc>
            </a:pPr>
            <a:r>
              <a:rPr lang="vi-VN" sz="5400" b="1" dirty="0">
                <a:solidFill>
                  <a:srgbClr val="1B1B1B"/>
                </a:solidFill>
                <a:latin typeface="Arial" panose="020B0604020202020204" pitchFamily="34" charset="0"/>
                <a:cs typeface="Arial" panose="020B0604020202020204" pitchFamily="34" charset="0"/>
              </a:rPr>
              <a:t>Thuyết minh về chiếc quạt</a:t>
            </a:r>
            <a:endParaRPr lang="en-US" sz="5400" b="1" dirty="0">
              <a:solidFill>
                <a:srgbClr val="1B1B1B"/>
              </a:solidFill>
              <a:latin typeface="Arial" panose="020B0604020202020204" pitchFamily="34" charset="0"/>
              <a:cs typeface="Arial" panose="020B0604020202020204" pitchFamily="34" charset="0"/>
            </a:endParaRPr>
          </a:p>
        </p:txBody>
      </p:sp>
      <p:pic>
        <p:nvPicPr>
          <p:cNvPr id="20" name="Picture 4" descr="Thuyết minh về cái quạt ngắn gọn - Dàn ý và 6 bài văn mẫu">
            <a:extLst>
              <a:ext uri="{FF2B5EF4-FFF2-40B4-BE49-F238E27FC236}">
                <a16:creationId xmlns:a16="http://schemas.microsoft.com/office/drawing/2014/main" id="{0AC64DBD-1338-4F59-B2DE-ADAB8066F5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03" b="89873" l="9914" r="89943">
                        <a14:foregroundMark x1="58908" y1="9403" x2="42098" y2="5244"/>
                        <a14:foregroundMark x1="42098" y1="5244" x2="50862" y2="11935"/>
                        <a14:foregroundMark x1="50862" y1="11935" x2="58621" y2="12297"/>
                        <a14:foregroundMark x1="58621" y1="12297" x2="59339" y2="9403"/>
                      </a14:backgroundRemoval>
                    </a14:imgEffect>
                  </a14:imgLayer>
                </a14:imgProps>
              </a:ext>
              <a:ext uri="{28A0092B-C50C-407E-A947-70E740481C1C}">
                <a14:useLocalDpi xmlns:a14="http://schemas.microsoft.com/office/drawing/2010/main" val="0"/>
              </a:ext>
            </a:extLst>
          </a:blip>
          <a:srcRect/>
          <a:stretch>
            <a:fillRect/>
          </a:stretch>
        </p:blipFill>
        <p:spPr bwMode="auto">
          <a:xfrm>
            <a:off x="11125200" y="2014537"/>
            <a:ext cx="7315200" cy="5812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sp>
        <p:nvSpPr>
          <p:cNvPr id="2" name="TextBox 2"/>
          <p:cNvSpPr txBox="1"/>
          <p:nvPr/>
        </p:nvSpPr>
        <p:spPr>
          <a:xfrm>
            <a:off x="1007192" y="567767"/>
            <a:ext cx="15355573" cy="914400"/>
          </a:xfrm>
          <a:prstGeom prst="rect">
            <a:avLst/>
          </a:prstGeom>
        </p:spPr>
        <p:txBody>
          <a:bodyPr lIns="0" tIns="0" rIns="0" bIns="0" rtlCol="0" anchor="t">
            <a:spAutoFit/>
          </a:bodyPr>
          <a:lstStyle/>
          <a:p>
            <a:pPr algn="ctr">
              <a:lnSpc>
                <a:spcPts val="7200"/>
              </a:lnSpc>
            </a:pPr>
            <a:r>
              <a:rPr lang="vi-VN" sz="6000" b="1" dirty="0">
                <a:solidFill>
                  <a:srgbClr val="1B1B1B"/>
                </a:solidFill>
                <a:latin typeface="Arial" panose="020B0604020202020204" pitchFamily="34" charset="0"/>
                <a:cs typeface="Arial" panose="020B0604020202020204" pitchFamily="34" charset="0"/>
              </a:rPr>
              <a:t>LẬP DÀN Ý</a:t>
            </a:r>
            <a:endParaRPr lang="en-US" sz="6000" b="1" dirty="0">
              <a:solidFill>
                <a:srgbClr val="1B1B1B"/>
              </a:solidFill>
              <a:latin typeface="Arial" panose="020B0604020202020204" pitchFamily="34" charset="0"/>
              <a:cs typeface="Arial" panose="020B0604020202020204" pitchFamily="34" charset="0"/>
            </a:endParaRPr>
          </a:p>
        </p:txBody>
      </p:sp>
      <p:sp>
        <p:nvSpPr>
          <p:cNvPr id="3" name="AutoShape 3"/>
          <p:cNvSpPr/>
          <p:nvPr/>
        </p:nvSpPr>
        <p:spPr>
          <a:xfrm>
            <a:off x="1371600" y="4406353"/>
            <a:ext cx="3524121" cy="3421533"/>
          </a:xfrm>
          <a:prstGeom prst="rect">
            <a:avLst/>
          </a:prstGeom>
          <a:solidFill>
            <a:srgbClr val="88BEFB"/>
          </a:solidFill>
        </p:spPr>
      </p:sp>
      <p:sp>
        <p:nvSpPr>
          <p:cNvPr id="5" name="TextBox 5"/>
          <p:cNvSpPr txBox="1"/>
          <p:nvPr/>
        </p:nvSpPr>
        <p:spPr>
          <a:xfrm>
            <a:off x="1645602" y="4655858"/>
            <a:ext cx="2806567" cy="809261"/>
          </a:xfrm>
          <a:prstGeom prst="rect">
            <a:avLst/>
          </a:prstGeom>
          <a:solidFill>
            <a:schemeClr val="tx1"/>
          </a:solidFill>
        </p:spPr>
        <p:txBody>
          <a:bodyPr lIns="0" tIns="0" rIns="0" bIns="0" rtlCol="0" anchor="t">
            <a:spAutoFit/>
          </a:bodyPr>
          <a:lstStyle/>
          <a:p>
            <a:pPr algn="ctr">
              <a:lnSpc>
                <a:spcPct val="150000"/>
              </a:lnSpc>
            </a:pPr>
            <a:r>
              <a:rPr lang="vi-VN" sz="4000" dirty="0">
                <a:solidFill>
                  <a:schemeClr val="bg1"/>
                </a:solidFill>
                <a:latin typeface="Arial" panose="020B0604020202020204" pitchFamily="34" charset="0"/>
                <a:cs typeface="Arial" panose="020B0604020202020204" pitchFamily="34" charset="0"/>
              </a:rPr>
              <a:t>Nhóm 1</a:t>
            </a:r>
            <a:endParaRPr lang="en-US" sz="2000" dirty="0">
              <a:solidFill>
                <a:schemeClr val="bg1"/>
              </a:solidFill>
              <a:latin typeface="Arial" panose="020B0604020202020204" pitchFamily="34" charset="0"/>
              <a:cs typeface="Arial" panose="020B0604020202020204" pitchFamily="34" charset="0"/>
            </a:endParaRPr>
          </a:p>
        </p:txBody>
      </p:sp>
      <p:sp>
        <p:nvSpPr>
          <p:cNvPr id="8" name="AutoShape 8"/>
          <p:cNvSpPr/>
          <p:nvPr/>
        </p:nvSpPr>
        <p:spPr>
          <a:xfrm>
            <a:off x="5435010" y="4406353"/>
            <a:ext cx="3524121" cy="3421533"/>
          </a:xfrm>
          <a:prstGeom prst="rect">
            <a:avLst/>
          </a:prstGeom>
          <a:solidFill>
            <a:srgbClr val="A1D683"/>
          </a:solidFill>
        </p:spPr>
      </p:sp>
      <p:sp>
        <p:nvSpPr>
          <p:cNvPr id="9" name="AutoShape 9"/>
          <p:cNvSpPr/>
          <p:nvPr/>
        </p:nvSpPr>
        <p:spPr>
          <a:xfrm>
            <a:off x="9498419" y="4406353"/>
            <a:ext cx="3524121" cy="3421533"/>
          </a:xfrm>
          <a:prstGeom prst="rect">
            <a:avLst/>
          </a:prstGeom>
          <a:solidFill>
            <a:srgbClr val="FFF16D"/>
          </a:solidFill>
        </p:spPr>
      </p:sp>
      <p:sp>
        <p:nvSpPr>
          <p:cNvPr id="10" name="AutoShape 10"/>
          <p:cNvSpPr/>
          <p:nvPr/>
        </p:nvSpPr>
        <p:spPr>
          <a:xfrm>
            <a:off x="13561829" y="4406353"/>
            <a:ext cx="3524121" cy="3421533"/>
          </a:xfrm>
          <a:prstGeom prst="rect">
            <a:avLst/>
          </a:prstGeom>
          <a:solidFill>
            <a:srgbClr val="FF8181"/>
          </a:solidFill>
        </p:spPr>
      </p:sp>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8608" y="5412125"/>
            <a:ext cx="986994" cy="1409991"/>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8144">
            <a:off x="16460945" y="8656216"/>
            <a:ext cx="1080461" cy="1013669"/>
          </a:xfrm>
          <a:prstGeom prst="rect">
            <a:avLst/>
          </a:prstGeom>
        </p:spPr>
      </p:pic>
      <p:sp>
        <p:nvSpPr>
          <p:cNvPr id="25" name="TextBox 24">
            <a:extLst>
              <a:ext uri="{FF2B5EF4-FFF2-40B4-BE49-F238E27FC236}">
                <a16:creationId xmlns:a16="http://schemas.microsoft.com/office/drawing/2014/main" id="{749959F9-B458-42BC-AFD5-BA4914C0065E}"/>
              </a:ext>
            </a:extLst>
          </p:cNvPr>
          <p:cNvSpPr txBox="1"/>
          <p:nvPr/>
        </p:nvSpPr>
        <p:spPr>
          <a:xfrm>
            <a:off x="1100612" y="2349947"/>
            <a:ext cx="16086775" cy="1200329"/>
          </a:xfrm>
          <a:prstGeom prst="rect">
            <a:avLst/>
          </a:prstGeom>
          <a:noFill/>
        </p:spPr>
        <p:txBody>
          <a:bodyPr wrap="square" rtlCol="0">
            <a:spAutoFit/>
          </a:bodyPr>
          <a:lstStyle/>
          <a:p>
            <a:pPr algn="ctr"/>
            <a:r>
              <a:rPr lang="vi-VN" sz="3600" b="1" dirty="0"/>
              <a:t>Thảo luận theo nhóm: Lập dàn ý cho đề  thuyết minh chiếc quạt theo phân công sau</a:t>
            </a:r>
            <a:endParaRPr lang="en-US" sz="3600" b="1" dirty="0"/>
          </a:p>
        </p:txBody>
      </p:sp>
      <p:sp>
        <p:nvSpPr>
          <p:cNvPr id="26" name="TextBox 5">
            <a:extLst>
              <a:ext uri="{FF2B5EF4-FFF2-40B4-BE49-F238E27FC236}">
                <a16:creationId xmlns:a16="http://schemas.microsoft.com/office/drawing/2014/main" id="{0565C39D-52F4-44B4-AD8D-9D5E05880FB6}"/>
              </a:ext>
            </a:extLst>
          </p:cNvPr>
          <p:cNvSpPr txBox="1"/>
          <p:nvPr/>
        </p:nvSpPr>
        <p:spPr>
          <a:xfrm>
            <a:off x="5595650" y="4655857"/>
            <a:ext cx="2806567" cy="809261"/>
          </a:xfrm>
          <a:prstGeom prst="rect">
            <a:avLst/>
          </a:prstGeom>
          <a:solidFill>
            <a:schemeClr val="tx1"/>
          </a:solidFill>
        </p:spPr>
        <p:txBody>
          <a:bodyPr lIns="0" tIns="0" rIns="0" bIns="0" rtlCol="0" anchor="t">
            <a:spAutoFit/>
          </a:bodyPr>
          <a:lstStyle/>
          <a:p>
            <a:pPr algn="ctr">
              <a:lnSpc>
                <a:spcPct val="150000"/>
              </a:lnSpc>
            </a:pPr>
            <a:r>
              <a:rPr lang="vi-VN" sz="4000" dirty="0">
                <a:solidFill>
                  <a:schemeClr val="bg1"/>
                </a:solidFill>
                <a:latin typeface="Arial" panose="020B0604020202020204" pitchFamily="34" charset="0"/>
                <a:cs typeface="Arial" panose="020B0604020202020204" pitchFamily="34" charset="0"/>
              </a:rPr>
              <a:t>Nhóm 2</a:t>
            </a:r>
            <a:endParaRPr lang="en-US" sz="2000" dirty="0">
              <a:solidFill>
                <a:schemeClr val="bg1"/>
              </a:solidFill>
              <a:latin typeface="Arial" panose="020B0604020202020204" pitchFamily="34" charset="0"/>
              <a:cs typeface="Arial" panose="020B0604020202020204" pitchFamily="34" charset="0"/>
            </a:endParaRPr>
          </a:p>
        </p:txBody>
      </p:sp>
      <p:sp>
        <p:nvSpPr>
          <p:cNvPr id="27" name="TextBox 5">
            <a:extLst>
              <a:ext uri="{FF2B5EF4-FFF2-40B4-BE49-F238E27FC236}">
                <a16:creationId xmlns:a16="http://schemas.microsoft.com/office/drawing/2014/main" id="{06EFBC1F-F3AC-4C5E-A2A3-E2F600A2CF0D}"/>
              </a:ext>
            </a:extLst>
          </p:cNvPr>
          <p:cNvSpPr txBox="1"/>
          <p:nvPr/>
        </p:nvSpPr>
        <p:spPr>
          <a:xfrm>
            <a:off x="9857195" y="4602864"/>
            <a:ext cx="2806567" cy="809261"/>
          </a:xfrm>
          <a:prstGeom prst="rect">
            <a:avLst/>
          </a:prstGeom>
          <a:solidFill>
            <a:schemeClr val="tx1"/>
          </a:solidFill>
        </p:spPr>
        <p:txBody>
          <a:bodyPr lIns="0" tIns="0" rIns="0" bIns="0" rtlCol="0" anchor="t">
            <a:spAutoFit/>
          </a:bodyPr>
          <a:lstStyle/>
          <a:p>
            <a:pPr algn="ctr">
              <a:lnSpc>
                <a:spcPct val="150000"/>
              </a:lnSpc>
            </a:pPr>
            <a:r>
              <a:rPr lang="vi-VN" sz="4000" dirty="0">
                <a:solidFill>
                  <a:schemeClr val="bg1"/>
                </a:solidFill>
                <a:latin typeface="Arial" panose="020B0604020202020204" pitchFamily="34" charset="0"/>
                <a:cs typeface="Arial" panose="020B0604020202020204" pitchFamily="34" charset="0"/>
              </a:rPr>
              <a:t>Nhóm 3</a:t>
            </a:r>
            <a:endParaRPr lang="en-US" sz="2000" dirty="0">
              <a:solidFill>
                <a:schemeClr val="bg1"/>
              </a:solidFill>
              <a:latin typeface="Arial" panose="020B0604020202020204" pitchFamily="34" charset="0"/>
              <a:cs typeface="Arial" panose="020B0604020202020204" pitchFamily="34" charset="0"/>
            </a:endParaRPr>
          </a:p>
        </p:txBody>
      </p:sp>
      <p:sp>
        <p:nvSpPr>
          <p:cNvPr id="28" name="TextBox 5">
            <a:extLst>
              <a:ext uri="{FF2B5EF4-FFF2-40B4-BE49-F238E27FC236}">
                <a16:creationId xmlns:a16="http://schemas.microsoft.com/office/drawing/2014/main" id="{4DC306C5-4EBC-4EF8-84C2-77CED47D85A3}"/>
              </a:ext>
            </a:extLst>
          </p:cNvPr>
          <p:cNvSpPr txBox="1"/>
          <p:nvPr/>
        </p:nvSpPr>
        <p:spPr>
          <a:xfrm>
            <a:off x="13791695" y="4602863"/>
            <a:ext cx="2806567" cy="809261"/>
          </a:xfrm>
          <a:prstGeom prst="rect">
            <a:avLst/>
          </a:prstGeom>
          <a:solidFill>
            <a:schemeClr val="tx1"/>
          </a:solidFill>
        </p:spPr>
        <p:txBody>
          <a:bodyPr lIns="0" tIns="0" rIns="0" bIns="0" rtlCol="0" anchor="t">
            <a:spAutoFit/>
          </a:bodyPr>
          <a:lstStyle/>
          <a:p>
            <a:pPr algn="ctr">
              <a:lnSpc>
                <a:spcPct val="150000"/>
              </a:lnSpc>
            </a:pPr>
            <a:r>
              <a:rPr lang="vi-VN" sz="4000" dirty="0">
                <a:solidFill>
                  <a:schemeClr val="bg1"/>
                </a:solidFill>
                <a:latin typeface="Arial" panose="020B0604020202020204" pitchFamily="34" charset="0"/>
                <a:cs typeface="Arial" panose="020B0604020202020204" pitchFamily="34" charset="0"/>
              </a:rPr>
              <a:t>Nhóm 4</a:t>
            </a:r>
            <a:endParaRPr lang="en-US" sz="200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A15DC41-A0DB-4FB4-82E9-1DD22C579857}"/>
              </a:ext>
            </a:extLst>
          </p:cNvPr>
          <p:cNvSpPr txBox="1"/>
          <p:nvPr/>
        </p:nvSpPr>
        <p:spPr>
          <a:xfrm>
            <a:off x="5435009" y="5792807"/>
            <a:ext cx="3386235" cy="1569660"/>
          </a:xfrm>
          <a:prstGeom prst="rect">
            <a:avLst/>
          </a:prstGeom>
          <a:noFill/>
        </p:spPr>
        <p:txBody>
          <a:bodyPr wrap="square" rtlCol="0">
            <a:spAutoFit/>
          </a:bodyPr>
          <a:lstStyle/>
          <a:p>
            <a:pPr algn="ctr"/>
            <a:r>
              <a:rPr lang="vi-VN" sz="4800" dirty="0"/>
              <a:t>Cấu tạo của quạt</a:t>
            </a:r>
            <a:endParaRPr lang="en-US" sz="4800" dirty="0"/>
          </a:p>
        </p:txBody>
      </p:sp>
      <p:sp>
        <p:nvSpPr>
          <p:cNvPr id="30" name="TextBox 29">
            <a:extLst>
              <a:ext uri="{FF2B5EF4-FFF2-40B4-BE49-F238E27FC236}">
                <a16:creationId xmlns:a16="http://schemas.microsoft.com/office/drawing/2014/main" id="{9AE8AE7B-A50F-4A24-9FE0-459342B8EC99}"/>
              </a:ext>
            </a:extLst>
          </p:cNvPr>
          <p:cNvSpPr txBox="1"/>
          <p:nvPr/>
        </p:nvSpPr>
        <p:spPr>
          <a:xfrm>
            <a:off x="1371599" y="5874896"/>
            <a:ext cx="3386235" cy="1754326"/>
          </a:xfrm>
          <a:prstGeom prst="rect">
            <a:avLst/>
          </a:prstGeom>
          <a:noFill/>
        </p:spPr>
        <p:txBody>
          <a:bodyPr wrap="square" rtlCol="0">
            <a:spAutoFit/>
          </a:bodyPr>
          <a:lstStyle/>
          <a:p>
            <a:pPr algn="ctr"/>
            <a:r>
              <a:rPr lang="vi-VN" sz="3600" dirty="0"/>
              <a:t>Nguồn gốc – quá trình phát triển cái quạt</a:t>
            </a:r>
            <a:endParaRPr lang="en-US" sz="3600" dirty="0"/>
          </a:p>
        </p:txBody>
      </p:sp>
      <p:sp>
        <p:nvSpPr>
          <p:cNvPr id="31" name="TextBox 30">
            <a:extLst>
              <a:ext uri="{FF2B5EF4-FFF2-40B4-BE49-F238E27FC236}">
                <a16:creationId xmlns:a16="http://schemas.microsoft.com/office/drawing/2014/main" id="{6D8AEB46-D8C1-4AE3-B1F7-2D6B48296F42}"/>
              </a:ext>
            </a:extLst>
          </p:cNvPr>
          <p:cNvSpPr txBox="1"/>
          <p:nvPr/>
        </p:nvSpPr>
        <p:spPr>
          <a:xfrm>
            <a:off x="9631951" y="5967229"/>
            <a:ext cx="3386235" cy="1569660"/>
          </a:xfrm>
          <a:prstGeom prst="rect">
            <a:avLst/>
          </a:prstGeom>
          <a:noFill/>
        </p:spPr>
        <p:txBody>
          <a:bodyPr wrap="square" rtlCol="0">
            <a:spAutoFit/>
          </a:bodyPr>
          <a:lstStyle/>
          <a:p>
            <a:pPr algn="ctr"/>
            <a:r>
              <a:rPr lang="vi-VN" sz="4800" dirty="0"/>
              <a:t>Công dụng của quạt</a:t>
            </a:r>
            <a:endParaRPr lang="en-US" sz="4800" dirty="0"/>
          </a:p>
        </p:txBody>
      </p:sp>
      <p:sp>
        <p:nvSpPr>
          <p:cNvPr id="32" name="TextBox 31">
            <a:extLst>
              <a:ext uri="{FF2B5EF4-FFF2-40B4-BE49-F238E27FC236}">
                <a16:creationId xmlns:a16="http://schemas.microsoft.com/office/drawing/2014/main" id="{3575D8B0-9FD6-4241-A5EC-C3905DAC5BFA}"/>
              </a:ext>
            </a:extLst>
          </p:cNvPr>
          <p:cNvSpPr txBox="1"/>
          <p:nvPr/>
        </p:nvSpPr>
        <p:spPr>
          <a:xfrm>
            <a:off x="13501862" y="5967229"/>
            <a:ext cx="3386235" cy="1569660"/>
          </a:xfrm>
          <a:prstGeom prst="rect">
            <a:avLst/>
          </a:prstGeom>
          <a:noFill/>
        </p:spPr>
        <p:txBody>
          <a:bodyPr wrap="square" rtlCol="0">
            <a:spAutoFit/>
          </a:bodyPr>
          <a:lstStyle/>
          <a:p>
            <a:pPr algn="ctr"/>
            <a:r>
              <a:rPr lang="vi-VN" sz="4800" dirty="0"/>
              <a:t>Cách dùng của quạt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animBg="1"/>
      <p:bldP spid="27" grpId="0" animBg="1"/>
      <p:bldP spid="28" grpId="0" animBg="1"/>
      <p:bldP spid="29"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grpSp>
        <p:nvGrpSpPr>
          <p:cNvPr id="5" name="Group 5"/>
          <p:cNvGrpSpPr/>
          <p:nvPr/>
        </p:nvGrpSpPr>
        <p:grpSpPr>
          <a:xfrm>
            <a:off x="1219200" y="2102711"/>
            <a:ext cx="12573000" cy="1288189"/>
            <a:chOff x="-101523" y="0"/>
            <a:chExt cx="7812297" cy="2886707"/>
          </a:xfrm>
        </p:grpSpPr>
        <p:sp>
          <p:nvSpPr>
            <p:cNvPr id="6" name="AutoShape 6"/>
            <p:cNvSpPr/>
            <p:nvPr/>
          </p:nvSpPr>
          <p:spPr>
            <a:xfrm>
              <a:off x="-101523" y="0"/>
              <a:ext cx="7812297" cy="2886707"/>
            </a:xfrm>
            <a:prstGeom prst="rect">
              <a:avLst/>
            </a:prstGeom>
            <a:solidFill>
              <a:schemeClr val="accent2">
                <a:lumMod val="60000"/>
                <a:lumOff val="4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7" name="TextBox 7"/>
            <p:cNvSpPr txBox="1"/>
            <p:nvPr/>
          </p:nvSpPr>
          <p:spPr>
            <a:xfrm>
              <a:off x="284728" y="326798"/>
              <a:ext cx="6885194" cy="2207032"/>
            </a:xfrm>
            <a:prstGeom prst="rect">
              <a:avLst/>
            </a:prstGeom>
          </p:spPr>
          <p:txBody>
            <a:bodyPr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Mở bài: </a:t>
              </a:r>
              <a:r>
                <a:rPr lang="fr-FR" sz="3200" kern="100" dirty="0" err="1">
                  <a:effectLst/>
                  <a:latin typeface="Arial" panose="020B0604020202020204" pitchFamily="34" charset="0"/>
                  <a:ea typeface="SimSun" panose="02010600030101010101" pitchFamily="2" charset="-122"/>
                  <a:cs typeface="Arial" panose="020B0604020202020204" pitchFamily="34" charset="0"/>
                </a:rPr>
                <a:t>Giới</a:t>
              </a:r>
              <a:r>
                <a:rPr lang="fr-FR" sz="3200" kern="100" dirty="0">
                  <a:effectLst/>
                  <a:latin typeface="Arial" panose="020B0604020202020204" pitchFamily="34" charset="0"/>
                  <a:ea typeface="SimSun" panose="02010600030101010101" pitchFamily="2" charset="-122"/>
                  <a:cs typeface="Arial" panose="020B0604020202020204" pitchFamily="34" charset="0"/>
                </a:rPr>
                <a:t> </a:t>
              </a:r>
              <a:r>
                <a:rPr lang="fr-FR" sz="3200" kern="100" dirty="0" err="1">
                  <a:effectLst/>
                  <a:latin typeface="Arial" panose="020B0604020202020204" pitchFamily="34" charset="0"/>
                  <a:ea typeface="SimSun" panose="02010600030101010101" pitchFamily="2" charset="-122"/>
                  <a:cs typeface="Arial" panose="020B0604020202020204" pitchFamily="34" charset="0"/>
                </a:rPr>
                <a:t>thiệu</a:t>
              </a:r>
              <a:r>
                <a:rPr lang="fr-FR" sz="3200" kern="100" dirty="0">
                  <a:effectLst/>
                  <a:latin typeface="Arial" panose="020B0604020202020204" pitchFamily="34" charset="0"/>
                  <a:ea typeface="SimSun" panose="02010600030101010101" pitchFamily="2" charset="-122"/>
                  <a:cs typeface="Arial" panose="020B0604020202020204" pitchFamily="34" charset="0"/>
                </a:rPr>
                <a:t> </a:t>
              </a:r>
              <a:r>
                <a:rPr lang="fr-FR" sz="3200" kern="100" dirty="0" err="1">
                  <a:effectLst/>
                  <a:latin typeface="Arial" panose="020B0604020202020204" pitchFamily="34" charset="0"/>
                  <a:ea typeface="SimSun" panose="02010600030101010101" pitchFamily="2" charset="-122"/>
                  <a:cs typeface="Arial" panose="020B0604020202020204" pitchFamily="34" charset="0"/>
                </a:rPr>
                <a:t>quạt</a:t>
              </a:r>
              <a:r>
                <a:rPr lang="fr-FR" sz="3200" kern="100" dirty="0">
                  <a:effectLst/>
                  <a:latin typeface="Arial" panose="020B0604020202020204" pitchFamily="34" charset="0"/>
                  <a:ea typeface="SimSun" panose="02010600030101010101" pitchFamily="2" charset="-122"/>
                  <a:cs typeface="Arial" panose="020B0604020202020204" pitchFamily="34" charset="0"/>
                </a:rPr>
                <a:t> </a:t>
              </a:r>
              <a:r>
                <a:rPr lang="fr-FR" sz="3200" kern="100" dirty="0" err="1">
                  <a:effectLst/>
                  <a:latin typeface="Arial" panose="020B0604020202020204" pitchFamily="34" charset="0"/>
                  <a:ea typeface="SimSun" panose="02010600030101010101" pitchFamily="2" charset="-122"/>
                  <a:cs typeface="Arial" panose="020B0604020202020204" pitchFamily="34" charset="0"/>
                </a:rPr>
                <a:t>máy</a:t>
              </a:r>
              <a:r>
                <a:rPr lang="fr-FR" sz="3200" kern="100" dirty="0">
                  <a:effectLst/>
                  <a:latin typeface="Arial" panose="020B0604020202020204" pitchFamily="34" charset="0"/>
                  <a:ea typeface="SimSun" panose="02010600030101010101" pitchFamily="2" charset="-122"/>
                  <a:cs typeface="Arial" panose="020B0604020202020204" pitchFamily="34" charset="0"/>
                </a:rPr>
                <a:t> là </a:t>
              </a:r>
              <a:r>
                <a:rPr lang="en-US" sz="3200" kern="100" dirty="0" err="1">
                  <a:effectLst/>
                  <a:latin typeface="Arial" panose="020B0604020202020204" pitchFamily="34" charset="0"/>
                  <a:ea typeface="SimSun" panose="02010600030101010101" pitchFamily="2" charset="-122"/>
                  <a:cs typeface="Arial" panose="020B0604020202020204" pitchFamily="34" charset="0"/>
                </a:rPr>
                <a:t>một</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vật</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dụng</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quen</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thuộc</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đối</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với</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đời</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lang="en-US" sz="3200" kern="100" dirty="0" err="1">
                  <a:effectLst/>
                  <a:latin typeface="Arial" panose="020B0604020202020204" pitchFamily="34" charset="0"/>
                  <a:ea typeface="SimSun" panose="02010600030101010101" pitchFamily="2" charset="-122"/>
                  <a:cs typeface="Arial" panose="020B0604020202020204" pitchFamily="34" charset="0"/>
                </a:rPr>
                <a:t>sống</a:t>
              </a:r>
              <a:r>
                <a:rPr lang="en-US" sz="3200" kern="100" dirty="0">
                  <a:effectLst/>
                  <a:latin typeface="Arial" panose="020B0604020202020204" pitchFamily="34" charset="0"/>
                  <a:ea typeface="SimSun" panose="02010600030101010101" pitchFamily="2" charset="-122"/>
                  <a:cs typeface="Arial" panose="020B0604020202020204" pitchFamily="34" charset="0"/>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21110" y="1566879"/>
            <a:ext cx="6129828" cy="168570"/>
          </a:xfrm>
          <a:prstGeom prst="rect">
            <a:avLst/>
          </a:prstGeom>
        </p:spPr>
      </p:pic>
      <p:sp>
        <p:nvSpPr>
          <p:cNvPr id="18" name="TextBox 18"/>
          <p:cNvSpPr txBox="1"/>
          <p:nvPr/>
        </p:nvSpPr>
        <p:spPr>
          <a:xfrm>
            <a:off x="2819400" y="603615"/>
            <a:ext cx="11805606" cy="850169"/>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Thuyết minh về chiếc quạt</a:t>
            </a:r>
            <a:endParaRPr kumimoji="0" lang="en-US" sz="54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p:txBody>
      </p:sp>
      <p:pic>
        <p:nvPicPr>
          <p:cNvPr id="20" name="Picture 4" descr="Thuyết minh về cái quạt ngắn gọn - Dàn ý và 6 bài văn mẫu">
            <a:extLst>
              <a:ext uri="{FF2B5EF4-FFF2-40B4-BE49-F238E27FC236}">
                <a16:creationId xmlns:a16="http://schemas.microsoft.com/office/drawing/2014/main" id="{0AC64DBD-1338-4F59-B2DE-ADAB8066F5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03" b="89873" l="9914" r="89943">
                        <a14:foregroundMark x1="58908" y1="9403" x2="42098" y2="5244"/>
                        <a14:foregroundMark x1="42098" y1="5244" x2="50862" y2="11935"/>
                        <a14:foregroundMark x1="50862" y1="11935" x2="58621" y2="12297"/>
                        <a14:foregroundMark x1="58621" y1="12297" x2="59339" y2="9403"/>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2102711"/>
            <a:ext cx="7315200" cy="581222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5">
            <a:extLst>
              <a:ext uri="{FF2B5EF4-FFF2-40B4-BE49-F238E27FC236}">
                <a16:creationId xmlns:a16="http://schemas.microsoft.com/office/drawing/2014/main" id="{6CC9E360-C13E-45C6-B5E3-34B96F56F0CC}"/>
              </a:ext>
            </a:extLst>
          </p:cNvPr>
          <p:cNvGrpSpPr/>
          <p:nvPr/>
        </p:nvGrpSpPr>
        <p:grpSpPr>
          <a:xfrm>
            <a:off x="1295400" y="3816623"/>
            <a:ext cx="12420600" cy="5904862"/>
            <a:chOff x="-101523" y="0"/>
            <a:chExt cx="7812297" cy="2886707"/>
          </a:xfrm>
        </p:grpSpPr>
        <p:sp>
          <p:nvSpPr>
            <p:cNvPr id="11" name="AutoShape 6">
              <a:extLst>
                <a:ext uri="{FF2B5EF4-FFF2-40B4-BE49-F238E27FC236}">
                  <a16:creationId xmlns:a16="http://schemas.microsoft.com/office/drawing/2014/main" id="{69951753-22D7-4D2C-A420-164465ACA23E}"/>
                </a:ext>
              </a:extLst>
            </p:cNvPr>
            <p:cNvSpPr/>
            <p:nvPr/>
          </p:nvSpPr>
          <p:spPr>
            <a:xfrm>
              <a:off x="-101523" y="0"/>
              <a:ext cx="7812297" cy="2886707"/>
            </a:xfrm>
            <a:prstGeom prst="rect">
              <a:avLst/>
            </a:prstGeom>
            <a:solidFill>
              <a:srgbClr val="FFD1DC"/>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4371A2A7-1FD8-4ADD-BDEC-BE4833E62B18}"/>
                </a:ext>
              </a:extLst>
            </p:cNvPr>
            <p:cNvSpPr txBox="1"/>
            <p:nvPr/>
          </p:nvSpPr>
          <p:spPr>
            <a:xfrm>
              <a:off x="-53595" y="199449"/>
              <a:ext cx="7668512" cy="237288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Thân bài: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Giới thiệu về chiếc quạt</a:t>
              </a:r>
            </a:p>
            <a:p>
              <a:pPr marR="45720" algn="just">
                <a:lnSpc>
                  <a:spcPct val="130000"/>
                </a:lnSpc>
              </a:pPr>
              <a:r>
                <a:rPr lang="vi-VN" sz="2800" b="1" i="1" dirty="0">
                  <a:solidFill>
                    <a:prstClr val="black"/>
                  </a:solidFill>
                  <a:latin typeface="Arial" panose="020B0604020202020204" pitchFamily="34" charset="0"/>
                  <a:ea typeface="Times New Roman"/>
                  <a:cs typeface="Arial" panose="020B0604020202020204" pitchFamily="34" charset="0"/>
                </a:rPr>
                <a:t>1. </a:t>
              </a:r>
              <a:r>
                <a:rPr lang="fr-FR" sz="2800" b="1" i="1" kern="100" dirty="0" err="1">
                  <a:effectLst/>
                  <a:latin typeface="Arial" panose="020B0604020202020204" pitchFamily="34" charset="0"/>
                  <a:ea typeface="SimSun" panose="02010600030101010101" pitchFamily="2" charset="-122"/>
                  <a:cs typeface="Arial" panose="020B0604020202020204" pitchFamily="34" charset="0"/>
                </a:rPr>
                <a:t>Nguồn</a:t>
              </a:r>
              <a:r>
                <a:rPr lang="fr-FR" sz="2800" b="1" i="1" kern="100" dirty="0">
                  <a:effectLst/>
                  <a:latin typeface="Arial" panose="020B0604020202020204" pitchFamily="34" charset="0"/>
                  <a:ea typeface="SimSun" panose="02010600030101010101" pitchFamily="2" charset="-122"/>
                  <a:cs typeface="Arial" panose="020B0604020202020204" pitchFamily="34" charset="0"/>
                </a:rPr>
                <a:t> </a:t>
              </a:r>
              <a:r>
                <a:rPr lang="fr-FR" sz="2800" b="1" i="1" kern="100" dirty="0" err="1">
                  <a:effectLst/>
                  <a:latin typeface="Arial" panose="020B0604020202020204" pitchFamily="34" charset="0"/>
                  <a:ea typeface="SimSun" panose="02010600030101010101" pitchFamily="2" charset="-122"/>
                  <a:cs typeface="Arial" panose="020B0604020202020204" pitchFamily="34" charset="0"/>
                </a:rPr>
                <a:t>gốc</a:t>
              </a:r>
              <a:r>
                <a:rPr lang="fr-FR" sz="2800" b="1" i="1" kern="100" dirty="0">
                  <a:effectLst/>
                  <a:latin typeface="Arial" panose="020B0604020202020204" pitchFamily="34" charset="0"/>
                  <a:ea typeface="SimSun" panose="02010600030101010101" pitchFamily="2" charset="-122"/>
                  <a:cs typeface="Arial" panose="020B0604020202020204" pitchFamily="34" charset="0"/>
                </a:rPr>
                <a:t>- </a:t>
              </a:r>
              <a:r>
                <a:rPr lang="fr-FR" sz="2800" b="1" i="1" kern="100" dirty="0" err="1">
                  <a:effectLst/>
                  <a:latin typeface="Arial" panose="020B0604020202020204" pitchFamily="34" charset="0"/>
                  <a:ea typeface="SimSun" panose="02010600030101010101" pitchFamily="2" charset="-122"/>
                  <a:cs typeface="Arial" panose="020B0604020202020204" pitchFamily="34" charset="0"/>
                </a:rPr>
                <a:t>Quá</a:t>
              </a:r>
              <a:r>
                <a:rPr lang="fr-FR" sz="2800" b="1" i="1" kern="100" dirty="0">
                  <a:effectLst/>
                  <a:latin typeface="Arial" panose="020B0604020202020204" pitchFamily="34" charset="0"/>
                  <a:ea typeface="SimSun" panose="02010600030101010101" pitchFamily="2" charset="-122"/>
                  <a:cs typeface="Arial" panose="020B0604020202020204" pitchFamily="34" charset="0"/>
                </a:rPr>
                <a:t> </a:t>
              </a:r>
              <a:r>
                <a:rPr lang="fr-FR" sz="2800" b="1" i="1" kern="100" dirty="0" err="1">
                  <a:effectLst/>
                  <a:latin typeface="Arial" panose="020B0604020202020204" pitchFamily="34" charset="0"/>
                  <a:ea typeface="SimSun" panose="02010600030101010101" pitchFamily="2" charset="-122"/>
                  <a:cs typeface="Arial" panose="020B0604020202020204" pitchFamily="34" charset="0"/>
                </a:rPr>
                <a:t>trình</a:t>
              </a:r>
              <a:r>
                <a:rPr lang="fr-FR" sz="2800" b="1" i="1" kern="100" dirty="0">
                  <a:effectLst/>
                  <a:latin typeface="Arial" panose="020B0604020202020204" pitchFamily="34" charset="0"/>
                  <a:ea typeface="SimSun" panose="02010600030101010101" pitchFamily="2" charset="-122"/>
                  <a:cs typeface="Arial" panose="020B0604020202020204" pitchFamily="34" charset="0"/>
                </a:rPr>
                <a:t> </a:t>
              </a:r>
              <a:r>
                <a:rPr lang="fr-FR" sz="2800" b="1" i="1" kern="100" dirty="0" err="1">
                  <a:effectLst/>
                  <a:latin typeface="Arial" panose="020B0604020202020204" pitchFamily="34" charset="0"/>
                  <a:ea typeface="SimSun" panose="02010600030101010101" pitchFamily="2" charset="-122"/>
                  <a:cs typeface="Arial" panose="020B0604020202020204" pitchFamily="34" charset="0"/>
                </a:rPr>
                <a:t>phát</a:t>
              </a:r>
              <a:r>
                <a:rPr lang="fr-FR" sz="2800" b="1" i="1" kern="100" dirty="0">
                  <a:effectLst/>
                  <a:latin typeface="Arial" panose="020B0604020202020204" pitchFamily="34" charset="0"/>
                  <a:ea typeface="SimSun" panose="02010600030101010101" pitchFamily="2" charset="-122"/>
                  <a:cs typeface="Arial" panose="020B0604020202020204" pitchFamily="34" charset="0"/>
                </a:rPr>
                <a:t> </a:t>
              </a:r>
              <a:r>
                <a:rPr lang="fr-FR" sz="2800" b="1" i="1" kern="100" dirty="0" err="1">
                  <a:effectLst/>
                  <a:latin typeface="Arial" panose="020B0604020202020204" pitchFamily="34" charset="0"/>
                  <a:ea typeface="SimSun" panose="02010600030101010101" pitchFamily="2" charset="-122"/>
                  <a:cs typeface="Arial" panose="020B0604020202020204" pitchFamily="34" charset="0"/>
                </a:rPr>
                <a:t>triển</a:t>
              </a:r>
              <a:endParaRPr lang="en-US" sz="2800" b="1" i="1" dirty="0">
                <a:effectLst/>
                <a:latin typeface="Arial" panose="020B0604020202020204" pitchFamily="34" charset="0"/>
                <a:ea typeface="Times New Roman" panose="02020603050405020304" pitchFamily="18" charset="0"/>
                <a:cs typeface="Arial" panose="020B0604020202020204" pitchFamily="34" charset="0"/>
              </a:endParaRPr>
            </a:p>
            <a:p>
              <a:pPr marR="45720" algn="just">
                <a:lnSpc>
                  <a:spcPct val="130000"/>
                </a:lnSpc>
              </a:pPr>
              <a:r>
                <a:rPr lang="fr-FR"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Người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tạo</a:t>
              </a:r>
              <a:r>
                <a:rPr lang="en-US" sz="2800" kern="100" dirty="0">
                  <a:effectLst/>
                  <a:latin typeface="Arial" panose="020B0604020202020204" pitchFamily="34" charset="0"/>
                  <a:ea typeface="SimSun" panose="02010600030101010101" pitchFamily="2" charset="-122"/>
                  <a:cs typeface="Arial" panose="020B0604020202020204" pitchFamily="34" charset="0"/>
                </a:rPr>
                <a:t> ra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máy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đầu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tiên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là</a:t>
              </a:r>
              <a:r>
                <a:rPr lang="en-US" sz="2800" kern="100" dirty="0">
                  <a:effectLst/>
                  <a:latin typeface="Arial" panose="020B0604020202020204" pitchFamily="34" charset="0"/>
                  <a:ea typeface="SimSun" panose="02010600030101010101" pitchFamily="2" charset="-122"/>
                  <a:cs typeface="Arial" panose="020B0604020202020204" pitchFamily="34" charset="0"/>
                </a:rPr>
                <a:t> Omar-</a:t>
              </a:r>
              <a:r>
                <a:rPr lang="en-US" sz="2800" kern="100" dirty="0" err="1">
                  <a:effectLst/>
                  <a:latin typeface="Arial" panose="020B0604020202020204" pitchFamily="34" charset="0"/>
                  <a:ea typeface="SimSun" panose="02010600030101010101" pitchFamily="2" charset="-122"/>
                  <a:cs typeface="Arial" panose="020B0604020202020204" pitchFamily="34" charset="0"/>
                </a:rPr>
                <a:t>Rajeen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Jumala</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vào</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năm</a:t>
              </a:r>
              <a:r>
                <a:rPr lang="en-US" sz="2800" kern="100" dirty="0">
                  <a:effectLst/>
                  <a:latin typeface="Arial" panose="020B0604020202020204" pitchFamily="34" charset="0"/>
                  <a:ea typeface="SimSun" panose="02010600030101010101" pitchFamily="2" charset="-122"/>
                  <a:cs typeface="Arial" panose="020B0604020202020204" pitchFamily="34" charset="0"/>
                </a:rPr>
                <a:t> 1832</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R="45720"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Cuối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thế</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kỷ</a:t>
              </a:r>
              <a:r>
                <a:rPr lang="en-US" sz="2800" kern="100" dirty="0">
                  <a:effectLst/>
                  <a:latin typeface="Arial" panose="020B0604020202020204" pitchFamily="34" charset="0"/>
                  <a:ea typeface="SimSun" panose="02010600030101010101" pitchFamily="2" charset="-122"/>
                  <a:cs typeface="Arial" panose="020B0604020202020204" pitchFamily="34" charset="0"/>
                </a:rPr>
                <a:t> 19 </a:t>
              </a:r>
              <a:r>
                <a:rPr lang="en-US" sz="2800" kern="100" dirty="0" err="1">
                  <a:effectLst/>
                  <a:latin typeface="Arial" panose="020B0604020202020204" pitchFamily="34" charset="0"/>
                  <a:ea typeface="SimSun" panose="02010600030101010101" pitchFamily="2" charset="-122"/>
                  <a:cs typeface="Arial" panose="020B0604020202020204" pitchFamily="34" charset="0"/>
                </a:rPr>
                <a:t>và</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đầu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thế</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kỷ</a:t>
              </a:r>
              <a:r>
                <a:rPr lang="en-US" sz="2800" kern="100" dirty="0">
                  <a:effectLst/>
                  <a:latin typeface="Arial" panose="020B0604020202020204" pitchFamily="34" charset="0"/>
                  <a:ea typeface="SimSun" panose="02010600030101010101" pitchFamily="2" charset="-122"/>
                  <a:cs typeface="Arial" panose="020B0604020202020204" pitchFamily="34" charset="0"/>
                </a:rPr>
                <a:t> 20,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các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loại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chạy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bằng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cơ</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học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đã</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cải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tiến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thành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R="45720"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Giữa</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năm</a:t>
              </a:r>
              <a:r>
                <a:rPr lang="en-US" sz="2800" kern="100" dirty="0">
                  <a:effectLst/>
                  <a:latin typeface="Arial" panose="020B0604020202020204" pitchFamily="34" charset="0"/>
                  <a:ea typeface="SimSun" panose="02010600030101010101" pitchFamily="2" charset="-122"/>
                  <a:cs typeface="Arial" panose="020B0604020202020204" pitchFamily="34" charset="0"/>
                </a:rPr>
                <a:t> 1882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đến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năm</a:t>
              </a:r>
              <a:r>
                <a:rPr lang="en-US" sz="2800" kern="100" dirty="0">
                  <a:effectLst/>
                  <a:latin typeface="Arial" panose="020B0604020202020204" pitchFamily="34" charset="0"/>
                  <a:ea typeface="SimSun" panose="02010600030101010101" pitchFamily="2" charset="-122"/>
                  <a:cs typeface="Arial" panose="020B0604020202020204" pitchFamily="34" charset="0"/>
                </a:rPr>
                <a:t> 1886, </a:t>
              </a:r>
              <a:r>
                <a:rPr lang="en-US" sz="2800" kern="100" dirty="0" err="1">
                  <a:effectLst/>
                  <a:latin typeface="Arial" panose="020B0604020202020204" pitchFamily="34" charset="0"/>
                  <a:ea typeface="SimSun" panose="02010600030101010101" pitchFamily="2" charset="-122"/>
                  <a:cs typeface="Arial" panose="020B0604020202020204" pitchFamily="34" charset="0"/>
                </a:rPr>
                <a:t>phát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triển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thành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loại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bàn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và</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cá</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nhân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R="45720"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Năm</a:t>
              </a:r>
              <a:r>
                <a:rPr lang="en-US" sz="2800" kern="100" dirty="0">
                  <a:effectLst/>
                  <a:latin typeface="Arial" panose="020B0604020202020204" pitchFamily="34" charset="0"/>
                  <a:ea typeface="SimSun" panose="02010600030101010101" pitchFamily="2" charset="-122"/>
                  <a:cs typeface="Arial" panose="020B0604020202020204" pitchFamily="34" charset="0"/>
                </a:rPr>
                <a:t> 1882, Philip Diehl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đã</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giới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thiệu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đến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chiếc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trần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và</a:t>
              </a:r>
              <a:r>
                <a:rPr lang="en-US" sz="2800" kern="100" dirty="0">
                  <a:effectLst/>
                  <a:latin typeface="Arial" panose="020B0604020202020204" pitchFamily="34" charset="0"/>
                  <a:ea typeface="SimSun" panose="02010600030101010101" pitchFamily="2" charset="-122"/>
                  <a:cs typeface="Arial" panose="020B0604020202020204" pitchFamily="34" charset="0"/>
                </a:rPr>
                <a:t> Diehl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được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xem</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là</a:t>
              </a:r>
              <a:r>
                <a:rPr lang="en-US" sz="2800" kern="100" dirty="0">
                  <a:effectLst/>
                  <a:latin typeface="Arial" panose="020B0604020202020204" pitchFamily="34" charset="0"/>
                  <a:ea typeface="SimSun" panose="02010600030101010101" pitchFamily="2" charset="-122"/>
                  <a:cs typeface="Arial" panose="020B0604020202020204" pitchFamily="34" charset="0"/>
                </a:rPr>
                <a:t> cha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đẻ</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của</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chiếc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đại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ngày</a:t>
              </a:r>
              <a:r>
                <a:rPr lang="en-US" sz="2800" kern="100" dirty="0">
                  <a:effectLst/>
                  <a:latin typeface="Arial" panose="020B0604020202020204" pitchFamily="34" charset="0"/>
                  <a:ea typeface="SimSun" panose="02010600030101010101" pitchFamily="2" charset="-122"/>
                  <a:cs typeface="Arial" panose="020B0604020202020204" pitchFamily="34" charset="0"/>
                </a:rPr>
                <a:t> nay.</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5001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grpSp>
        <p:nvGrpSpPr>
          <p:cNvPr id="5" name="Group 5"/>
          <p:cNvGrpSpPr/>
          <p:nvPr/>
        </p:nvGrpSpPr>
        <p:grpSpPr>
          <a:xfrm>
            <a:off x="914400" y="2476500"/>
            <a:ext cx="11805606" cy="7170962"/>
            <a:chOff x="-101523" y="0"/>
            <a:chExt cx="7812297" cy="3122525"/>
          </a:xfrm>
        </p:grpSpPr>
        <p:sp>
          <p:nvSpPr>
            <p:cNvPr id="6" name="AutoShape 6"/>
            <p:cNvSpPr/>
            <p:nvPr/>
          </p:nvSpPr>
          <p:spPr>
            <a:xfrm>
              <a:off x="-101523" y="0"/>
              <a:ext cx="7812297" cy="3122525"/>
            </a:xfrm>
            <a:prstGeom prst="rect">
              <a:avLst/>
            </a:prstGeom>
            <a:solidFill>
              <a:srgbClr val="FFD1D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62471" y="5214"/>
              <a:ext cx="7484308" cy="2937234"/>
            </a:xfrm>
            <a:prstGeom prst="rect">
              <a:avLst/>
            </a:prstGeom>
          </p:spPr>
          <p:txBody>
            <a:bodyPr wrap="square" lIns="0" tIns="0" rIns="0" bIns="0" rtlCol="0" anchor="t">
              <a:spAutoFit/>
            </a:bodyPr>
            <a:lstStyle/>
            <a:p>
              <a:pPr marR="45720" algn="just">
                <a:lnSpc>
                  <a:spcPct val="130000"/>
                </a:lnSpc>
              </a:pPr>
              <a:r>
                <a:rPr lang="vi-VN" sz="3200" b="1" kern="100" dirty="0">
                  <a:effectLst/>
                  <a:latin typeface="Arial" panose="020B0604020202020204" pitchFamily="34" charset="0"/>
                  <a:ea typeface="SimSun" panose="02010600030101010101" pitchFamily="2" charset="-122"/>
                  <a:cs typeface="Arial" panose="020B0604020202020204" pitchFamily="34" charset="0"/>
                </a:rPr>
                <a:t>2.</a:t>
              </a:r>
              <a:r>
                <a:rPr lang="en-US" sz="3200" b="1" kern="100" dirty="0">
                  <a:effectLst/>
                  <a:latin typeface="Arial" panose="020B0604020202020204" pitchFamily="34" charset="0"/>
                  <a:ea typeface="SimSun" panose="02010600030101010101" pitchFamily="2" charset="-122"/>
                  <a:cs typeface="Arial" panose="020B0604020202020204" pitchFamily="34" charset="0"/>
                </a:rPr>
                <a:t> </a:t>
              </a:r>
              <a:r>
                <a:rPr lang="en-US" sz="3200" b="1" kern="100" dirty="0" err="1">
                  <a:effectLst/>
                  <a:latin typeface="Arial" panose="020B0604020202020204" pitchFamily="34" charset="0"/>
                  <a:ea typeface="SimSun" panose="02010600030101010101" pitchFamily="2" charset="-122"/>
                  <a:cs typeface="Arial" panose="020B0604020202020204" pitchFamily="34" charset="0"/>
                </a:rPr>
                <a:t>Cấu</a:t>
              </a:r>
              <a:r>
                <a:rPr lang="en-US" sz="3200" b="1" kern="100" dirty="0">
                  <a:effectLst/>
                  <a:latin typeface="Arial" panose="020B0604020202020204" pitchFamily="34" charset="0"/>
                  <a:ea typeface="SimSun" panose="02010600030101010101" pitchFamily="2" charset="-122"/>
                  <a:cs typeface="Arial" panose="020B0604020202020204" pitchFamily="34" charset="0"/>
                </a:rPr>
                <a:t> </a:t>
              </a:r>
              <a:r>
                <a:rPr lang="en-US" sz="3200" b="1" kern="100" dirty="0" err="1">
                  <a:effectLst/>
                  <a:latin typeface="Arial" panose="020B0604020202020204" pitchFamily="34" charset="0"/>
                  <a:ea typeface="SimSun" panose="02010600030101010101" pitchFamily="2" charset="-122"/>
                  <a:cs typeface="Arial" panose="020B0604020202020204" pitchFamily="34" charset="0"/>
                </a:rPr>
                <a:t>tạo</a:t>
              </a:r>
              <a:r>
                <a:rPr lang="en-US" sz="3200" b="1" kern="100" dirty="0">
                  <a:effectLst/>
                  <a:latin typeface="Arial" panose="020B0604020202020204" pitchFamily="34" charset="0"/>
                  <a:ea typeface="SimSun" panose="02010600030101010101" pitchFamily="2" charset="-122"/>
                  <a:cs typeface="Arial" panose="020B0604020202020204" pitchFamily="34" charset="0"/>
                </a:rPr>
                <a:t>:</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Thành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phần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chính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của</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máy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gồm</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động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cơ</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trục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động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cơ</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cánh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công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tắc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vỏ</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Khi </a:t>
              </a:r>
              <a:r>
                <a:rPr lang="en-US" sz="2800" kern="100" dirty="0" err="1">
                  <a:effectLst/>
                  <a:latin typeface="Arial" panose="020B0604020202020204" pitchFamily="34" charset="0"/>
                  <a:ea typeface="SimSun" panose="02010600030101010101" pitchFamily="2" charset="-122"/>
                  <a:cs typeface="Arial" panose="020B0604020202020204" pitchFamily="34" charset="0"/>
                </a:rPr>
                <a:t>hoạt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động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gồm</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các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cánh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xoay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nhanh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tạo</a:t>
              </a:r>
              <a:r>
                <a:rPr lang="en-US" sz="2800" kern="100" dirty="0">
                  <a:effectLst/>
                  <a:latin typeface="Arial" panose="020B0604020202020204" pitchFamily="34" charset="0"/>
                  <a:ea typeface="SimSun" panose="02010600030101010101" pitchFamily="2" charset="-122"/>
                  <a:cs typeface="Arial" panose="020B0604020202020204" pitchFamily="34" charset="0"/>
                </a:rPr>
                <a:t> ra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các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dòng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khí</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Mỗi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có</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nhiều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mức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độ</a:t>
              </a:r>
              <a:r>
                <a:rPr lang="en-US" sz="2800" kern="100" dirty="0">
                  <a:effectLst/>
                  <a:latin typeface="Arial" panose="020B0604020202020204" pitchFamily="34" charset="0"/>
                  <a:ea typeface="SimSun" panose="02010600030101010101" pitchFamily="2" charset="-122"/>
                  <a:cs typeface="Arial" panose="020B0604020202020204" pitchFamily="34" charset="0"/>
                </a:rPr>
                <a:t> quay </a:t>
              </a:r>
              <a:r>
                <a:rPr lang="en-US" sz="2800" kern="100" dirty="0" err="1">
                  <a:effectLst/>
                  <a:latin typeface="Arial" panose="020B0604020202020204" pitchFamily="34" charset="0"/>
                  <a:ea typeface="SimSun" panose="02010600030101010101" pitchFamily="2" charset="-122"/>
                  <a:cs typeface="Arial" panose="020B0604020202020204" pitchFamily="34" charset="0"/>
                </a:rPr>
                <a:t>khác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nhau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từ</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mức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cao</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nhất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đến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mức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thấp</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nhất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Phân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loại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treo</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tường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để</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bàn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đứng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trần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âm</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trần</a:t>
              </a:r>
              <a:r>
                <a:rPr lang="en-US" sz="2800" kern="100" dirty="0">
                  <a:effectLst/>
                  <a:latin typeface="Arial" panose="020B0604020202020204" pitchFamily="34" charset="0"/>
                  <a:ea typeface="SimSun" panose="02010600030101010101" pitchFamily="2" charset="-122"/>
                  <a:cs typeface="Arial" panose="020B0604020202020204" pitchFamily="34" charset="0"/>
                </a:rPr>
                <a:t> ,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âm</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tường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hút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gió</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thổi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gió</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Có</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rất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nhiều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cỡ</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từ</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gắn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trong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máy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tính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nhỏ</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xíu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đến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công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nghiệp</a:t>
              </a:r>
              <a:r>
                <a:rPr lang="en-US" sz="2800" kern="100" dirty="0">
                  <a:effectLst/>
                  <a:latin typeface="Arial" panose="020B0604020202020204" pitchFamily="34" charset="0"/>
                  <a:ea typeface="SimSun" panose="02010600030101010101" pitchFamily="2" charset="-122"/>
                  <a:cs typeface="Arial" panose="020B0604020202020204" pitchFamily="34" charset="0"/>
                </a:rPr>
                <a:t> to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đùng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Môtơ</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chạy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cũng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rất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nhiều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loại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khác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nhau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một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pha</a:t>
              </a:r>
              <a:r>
                <a:rPr lang="en-US" sz="2800" kern="100" dirty="0">
                  <a:effectLst/>
                  <a:latin typeface="Arial" panose="020B0604020202020204" pitchFamily="34" charset="0"/>
                  <a:ea typeface="SimSun" panose="02010600030101010101" pitchFamily="2" charset="-122"/>
                  <a:cs typeface="Arial" panose="020B0604020202020204" pitchFamily="34" charset="0"/>
                </a:rPr>
                <a:t> ,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điện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ba</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pha</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công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suất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từ</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nhỏ</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tới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lớn</a:t>
              </a:r>
              <a:r>
                <a:rPr lang="en-US" sz="2800" kern="100" dirty="0">
                  <a:effectLst/>
                  <a:latin typeface="Arial" panose="020B0604020202020204" pitchFamily="34" charset="0"/>
                  <a:ea typeface="SimSun" panose="02010600030101010101" pitchFamily="2" charset="-122"/>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21110" y="1566879"/>
            <a:ext cx="6129828" cy="168570"/>
          </a:xfrm>
          <a:prstGeom prst="rect">
            <a:avLst/>
          </a:prstGeom>
        </p:spPr>
      </p:pic>
      <p:sp>
        <p:nvSpPr>
          <p:cNvPr id="18" name="TextBox 18"/>
          <p:cNvSpPr txBox="1"/>
          <p:nvPr/>
        </p:nvSpPr>
        <p:spPr>
          <a:xfrm>
            <a:off x="2819400" y="603615"/>
            <a:ext cx="11805606" cy="850169"/>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Thuyết minh về chiếc quạt</a:t>
            </a:r>
            <a:endParaRPr kumimoji="0" lang="en-US" sz="54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p:txBody>
      </p:sp>
      <p:pic>
        <p:nvPicPr>
          <p:cNvPr id="3074" name="Picture 2" descr="Bên cạnh tác dụng làm mát em hãy cho biết quạt điện còn có tác dụng nào  khác?Hãy cho biết chức năng của các bộ phận cấu tạo lên quạt điện hình">
            <a:extLst>
              <a:ext uri="{FF2B5EF4-FFF2-40B4-BE49-F238E27FC236}">
                <a16:creationId xmlns:a16="http://schemas.microsoft.com/office/drawing/2014/main" id="{748D3AC4-AB82-45E0-AB65-7602253B8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7827" y="3086100"/>
            <a:ext cx="515598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0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grpSp>
        <p:nvGrpSpPr>
          <p:cNvPr id="5" name="Group 5"/>
          <p:cNvGrpSpPr/>
          <p:nvPr/>
        </p:nvGrpSpPr>
        <p:grpSpPr>
          <a:xfrm>
            <a:off x="745714" y="1956122"/>
            <a:ext cx="11446286" cy="3258823"/>
            <a:chOff x="-221712" y="-37972"/>
            <a:chExt cx="7812297" cy="2315865"/>
          </a:xfrm>
        </p:grpSpPr>
        <p:sp>
          <p:nvSpPr>
            <p:cNvPr id="6" name="AutoShape 6"/>
            <p:cNvSpPr/>
            <p:nvPr/>
          </p:nvSpPr>
          <p:spPr>
            <a:xfrm>
              <a:off x="-221712" y="-37972"/>
              <a:ext cx="7812297" cy="2315865"/>
            </a:xfrm>
            <a:prstGeom prst="rect">
              <a:avLst/>
            </a:prstGeom>
            <a:solidFill>
              <a:srgbClr val="FFD1DC"/>
            </a:solidFill>
            <a:ln>
              <a:solidFill>
                <a:schemeClr val="accent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11381" y="32588"/>
              <a:ext cx="7391634" cy="2223499"/>
            </a:xfrm>
            <a:prstGeom prst="rect">
              <a:avLst/>
            </a:prstGeom>
          </p:spPr>
          <p:txBody>
            <a:bodyPr wrap="square" lIns="0" tIns="0" rIns="0" bIns="0" rtlCol="0" anchor="t">
              <a:spAutoFit/>
            </a:bodyPr>
            <a:lstStyle/>
            <a:p>
              <a:pPr algn="just">
                <a:lnSpc>
                  <a:spcPct val="130000"/>
                </a:lnSpc>
              </a:pPr>
              <a:r>
                <a:rPr lang="vi-VN" sz="2600" b="1" kern="100" dirty="0">
                  <a:effectLst/>
                  <a:latin typeface="Arial" panose="020B0604020202020204" pitchFamily="34" charset="0"/>
                  <a:ea typeface="SimSun" panose="02010600030101010101" pitchFamily="2" charset="-122"/>
                  <a:cs typeface="Arial" panose="020B0604020202020204" pitchFamily="34" charset="0"/>
                </a:rPr>
                <a:t>3. </a:t>
              </a:r>
              <a:r>
                <a:rPr lang="fr-FR" sz="2600" b="1" kern="100" dirty="0" err="1">
                  <a:effectLst/>
                  <a:latin typeface="Arial" panose="020B0604020202020204" pitchFamily="34" charset="0"/>
                  <a:ea typeface="SimSun" panose="02010600030101010101" pitchFamily="2" charset="-122"/>
                  <a:cs typeface="Arial" panose="020B0604020202020204" pitchFamily="34" charset="0"/>
                </a:rPr>
                <a:t>Công</a:t>
              </a:r>
              <a:r>
                <a:rPr lang="fr-FR" sz="2600" b="1" kern="100" dirty="0">
                  <a:effectLst/>
                  <a:latin typeface="Arial" panose="020B0604020202020204" pitchFamily="34" charset="0"/>
                  <a:ea typeface="SimSun" panose="02010600030101010101" pitchFamily="2" charset="-122"/>
                  <a:cs typeface="Arial" panose="020B0604020202020204" pitchFamily="34" charset="0"/>
                </a:rPr>
                <a:t> </a:t>
              </a:r>
              <a:r>
                <a:rPr lang="fr-FR" sz="2600" b="1" kern="100" dirty="0" err="1">
                  <a:effectLst/>
                  <a:latin typeface="Arial" panose="020B0604020202020204" pitchFamily="34" charset="0"/>
                  <a:ea typeface="SimSun" panose="02010600030101010101" pitchFamily="2" charset="-122"/>
                  <a:cs typeface="Arial" panose="020B0604020202020204" pitchFamily="34" charset="0"/>
                </a:rPr>
                <a:t>dụng</a:t>
              </a:r>
              <a:endParaRPr lang="en-US" sz="26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fr-FR"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Chống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nóng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chủ</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yếu</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trong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mùa</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hè</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vì</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nó</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đơn</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giản</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và</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ít</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tốn</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kém</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về</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mặt</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kinh</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tế</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fr-FR"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Thường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dùng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để</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làm</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khô</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quần</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áo</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tóc</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khăn</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tắm</a:t>
              </a:r>
              <a:r>
                <a:rPr lang="en-US" sz="2600" kern="100" dirty="0">
                  <a:effectLst/>
                  <a:latin typeface="Arial" panose="020B0604020202020204" pitchFamily="34" charset="0"/>
                  <a:ea typeface="SimSun" panose="02010600030101010101" pitchFamily="2" charset="-122"/>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Nếu</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sử</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dụng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không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hợp</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lý</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thì</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có</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thể</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ảnh</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hưởng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không</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tốt</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đến</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sức</a:t>
              </a:r>
              <a:r>
                <a:rPr lang="en-US" sz="2600" kern="100" dirty="0">
                  <a:effectLst/>
                  <a:latin typeface="Arial" panose="020B0604020202020204" pitchFamily="34" charset="0"/>
                  <a:ea typeface="SimSun" panose="02010600030101010101" pitchFamily="2" charset="-122"/>
                  <a:cs typeface="Arial" panose="020B0604020202020204" pitchFamily="34" charset="0"/>
                </a:rPr>
                <a:t> </a:t>
              </a:r>
              <a:r>
                <a:rPr lang="en-US" sz="2600" kern="100" dirty="0" err="1">
                  <a:effectLst/>
                  <a:latin typeface="Arial" panose="020B0604020202020204" pitchFamily="34" charset="0"/>
                  <a:ea typeface="SimSun" panose="02010600030101010101" pitchFamily="2" charset="-122"/>
                  <a:cs typeface="Arial" panose="020B0604020202020204" pitchFamily="34" charset="0"/>
                </a:rPr>
                <a:t>khoẻ</a:t>
              </a:r>
              <a:endParaRPr lang="vi-VN" sz="2600" kern="100" dirty="0">
                <a:effectLst/>
                <a:latin typeface="Arial" panose="020B0604020202020204" pitchFamily="34" charset="0"/>
                <a:ea typeface="SimSun" panose="02010600030101010101" pitchFamily="2" charset="-122"/>
                <a:cs typeface="Arial" panose="020B0604020202020204" pitchFamily="34" charset="0"/>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21110" y="1566879"/>
            <a:ext cx="6129828" cy="168570"/>
          </a:xfrm>
          <a:prstGeom prst="rect">
            <a:avLst/>
          </a:prstGeom>
        </p:spPr>
      </p:pic>
      <p:sp>
        <p:nvSpPr>
          <p:cNvPr id="18" name="TextBox 18"/>
          <p:cNvSpPr txBox="1"/>
          <p:nvPr/>
        </p:nvSpPr>
        <p:spPr>
          <a:xfrm>
            <a:off x="2819400" y="603615"/>
            <a:ext cx="11805606" cy="850169"/>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rPr>
              <a:t>Thuyết minh về chiếc quạt</a:t>
            </a:r>
            <a:endParaRPr kumimoji="0" lang="en-US" sz="5400" b="1" i="0" u="none" strike="noStrike" kern="1200" cap="none" spc="0" normalizeH="0" baseline="0" noProof="0" dirty="0">
              <a:ln>
                <a:noFill/>
              </a:ln>
              <a:solidFill>
                <a:srgbClr val="1B1B1B"/>
              </a:solidFill>
              <a:effectLst/>
              <a:uLnTx/>
              <a:uFillTx/>
              <a:latin typeface="Arial" panose="020B0604020202020204" pitchFamily="34" charset="0"/>
              <a:ea typeface="+mn-ea"/>
              <a:cs typeface="Arial" panose="020B0604020202020204" pitchFamily="34" charset="0"/>
            </a:endParaRPr>
          </a:p>
        </p:txBody>
      </p:sp>
      <p:pic>
        <p:nvPicPr>
          <p:cNvPr id="4098" name="Picture 2" descr="Cô bé 10 tuổi bị liệt mặt do sai lầm khi sử dụng quạt mùa hè">
            <a:extLst>
              <a:ext uri="{FF2B5EF4-FFF2-40B4-BE49-F238E27FC236}">
                <a16:creationId xmlns:a16="http://schemas.microsoft.com/office/drawing/2014/main" id="{EDB07E55-6F87-4757-B36D-90023E4CB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137" y="2086424"/>
            <a:ext cx="5256666" cy="34344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 bí quyết giúp quần áo nhanh khô vào mùa mưa không thể bỏ lỡ">
            <a:extLst>
              <a:ext uri="{FF2B5EF4-FFF2-40B4-BE49-F238E27FC236}">
                <a16:creationId xmlns:a16="http://schemas.microsoft.com/office/drawing/2014/main" id="{65FF4083-3F4B-46E1-ACBC-CB6D285FA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49200" y="6056375"/>
            <a:ext cx="5274083" cy="3733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5">
            <a:extLst>
              <a:ext uri="{FF2B5EF4-FFF2-40B4-BE49-F238E27FC236}">
                <a16:creationId xmlns:a16="http://schemas.microsoft.com/office/drawing/2014/main" id="{A270BCEF-C576-4F9A-9775-C8DEF1142EAD}"/>
              </a:ext>
            </a:extLst>
          </p:cNvPr>
          <p:cNvGrpSpPr/>
          <p:nvPr/>
        </p:nvGrpSpPr>
        <p:grpSpPr>
          <a:xfrm>
            <a:off x="783721" y="5580192"/>
            <a:ext cx="11472412" cy="2527282"/>
            <a:chOff x="-221712" y="-37973"/>
            <a:chExt cx="7812297" cy="3520579"/>
          </a:xfrm>
        </p:grpSpPr>
        <p:sp>
          <p:nvSpPr>
            <p:cNvPr id="11" name="AutoShape 6">
              <a:extLst>
                <a:ext uri="{FF2B5EF4-FFF2-40B4-BE49-F238E27FC236}">
                  <a16:creationId xmlns:a16="http://schemas.microsoft.com/office/drawing/2014/main" id="{A5058E62-6397-4928-9E6D-8AD05BCB2063}"/>
                </a:ext>
              </a:extLst>
            </p:cNvPr>
            <p:cNvSpPr/>
            <p:nvPr/>
          </p:nvSpPr>
          <p:spPr>
            <a:xfrm>
              <a:off x="-221712" y="-37973"/>
              <a:ext cx="7812297" cy="3520579"/>
            </a:xfrm>
            <a:prstGeom prst="rect">
              <a:avLst/>
            </a:prstGeom>
            <a:solidFill>
              <a:srgbClr val="FFD1D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F2619932-09ED-43A8-B72C-0C3373441EA2}"/>
                </a:ext>
              </a:extLst>
            </p:cNvPr>
            <p:cNvSpPr txBox="1"/>
            <p:nvPr/>
          </p:nvSpPr>
          <p:spPr>
            <a:xfrm>
              <a:off x="-11381" y="32588"/>
              <a:ext cx="7391634" cy="434408"/>
            </a:xfrm>
            <a:prstGeom prst="rect">
              <a:avLst/>
            </a:prstGeom>
          </p:spPr>
          <p:txBody>
            <a:bodyPr wrap="square" lIns="0" tIns="0" rIns="0" bIns="0" rtlCol="0" anchor="t">
              <a:spAutoFit/>
            </a:bodyPr>
            <a:lstStyle/>
            <a:p>
              <a:pPr algn="just">
                <a:lnSpc>
                  <a:spcPct val="130000"/>
                </a:lnSpc>
              </a:pPr>
              <a:endParaRPr lang="vi-VN" sz="3600" kern="100" dirty="0">
                <a:effectLst/>
                <a:latin typeface="Arial" panose="020B0604020202020204" pitchFamily="34" charset="0"/>
                <a:ea typeface="SimSun" panose="02010600030101010101" pitchFamily="2" charset="-122"/>
                <a:cs typeface="Arial" panose="020B0604020202020204" pitchFamily="34" charset="0"/>
              </a:endParaRPr>
            </a:p>
          </p:txBody>
        </p:sp>
      </p:grpSp>
      <p:sp>
        <p:nvSpPr>
          <p:cNvPr id="14" name="TextBox 13">
            <a:extLst>
              <a:ext uri="{FF2B5EF4-FFF2-40B4-BE49-F238E27FC236}">
                <a16:creationId xmlns:a16="http://schemas.microsoft.com/office/drawing/2014/main" id="{0892AF58-8C37-4D84-ACFD-F2401CDBD23B}"/>
              </a:ext>
            </a:extLst>
          </p:cNvPr>
          <p:cNvSpPr txBox="1"/>
          <p:nvPr/>
        </p:nvSpPr>
        <p:spPr>
          <a:xfrm>
            <a:off x="924054" y="5520867"/>
            <a:ext cx="11191746" cy="2274662"/>
          </a:xfrm>
          <a:prstGeom prst="rect">
            <a:avLst/>
          </a:prstGeom>
          <a:noFill/>
        </p:spPr>
        <p:txBody>
          <a:bodyPr wrap="square">
            <a:spAutoFit/>
          </a:bodyPr>
          <a:lstStyle/>
          <a:p>
            <a:pPr algn="just">
              <a:lnSpc>
                <a:spcPct val="130000"/>
              </a:lnSpc>
            </a:pPr>
            <a:r>
              <a:rPr lang="vi-VN" sz="2800" b="1" kern="100" dirty="0">
                <a:effectLst/>
                <a:latin typeface="Arial" panose="020B0604020202020204" pitchFamily="34" charset="0"/>
                <a:ea typeface="SimSun" panose="02010600030101010101" pitchFamily="2" charset="-122"/>
                <a:cs typeface="Arial" panose="020B0604020202020204" pitchFamily="34" charset="0"/>
              </a:rPr>
              <a:t>4. </a:t>
            </a:r>
            <a:r>
              <a:rPr lang="fr-FR" sz="2800" b="1" kern="100" dirty="0" err="1">
                <a:effectLst/>
                <a:latin typeface="Arial" panose="020B0604020202020204" pitchFamily="34" charset="0"/>
                <a:ea typeface="SimSun" panose="02010600030101010101" pitchFamily="2" charset="-122"/>
                <a:cs typeface="Arial" panose="020B0604020202020204" pitchFamily="34" charset="0"/>
              </a:rPr>
              <a:t>Cách</a:t>
            </a:r>
            <a:r>
              <a:rPr lang="fr-FR" sz="2800" b="1" kern="100" dirty="0">
                <a:effectLst/>
                <a:latin typeface="Arial" panose="020B0604020202020204" pitchFamily="34" charset="0"/>
                <a:ea typeface="SimSun" panose="02010600030101010101" pitchFamily="2" charset="-122"/>
                <a:cs typeface="Arial" panose="020B0604020202020204" pitchFamily="34" charset="0"/>
              </a:rPr>
              <a:t> </a:t>
            </a:r>
            <a:r>
              <a:rPr lang="fr-FR" sz="2800" b="1" kern="100" dirty="0" err="1">
                <a:effectLst/>
                <a:latin typeface="Arial" panose="020B0604020202020204" pitchFamily="34" charset="0"/>
                <a:ea typeface="SimSun" panose="02010600030101010101" pitchFamily="2" charset="-122"/>
                <a:cs typeface="Arial" panose="020B0604020202020204" pitchFamily="34" charset="0"/>
              </a:rPr>
              <a:t>dùng</a:t>
            </a:r>
            <a:r>
              <a:rPr lang="fr-FR" sz="2800" b="1" kern="100" dirty="0">
                <a:effectLst/>
                <a:latin typeface="Arial" panose="020B0604020202020204" pitchFamily="34" charset="0"/>
                <a:ea typeface="SimSun" panose="02010600030101010101" pitchFamily="2" charset="-122"/>
                <a:cs typeface="Arial" panose="020B0604020202020204" pitchFamily="34" charset="0"/>
              </a:rPr>
              <a:t> </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Thời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gian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ngồi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mỗi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lần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khoảng</a:t>
            </a:r>
            <a:r>
              <a:rPr lang="en-US" sz="2800" kern="100" dirty="0">
                <a:effectLst/>
                <a:latin typeface="Arial" panose="020B0604020202020204" pitchFamily="34" charset="0"/>
                <a:ea typeface="SimSun" panose="02010600030101010101" pitchFamily="2" charset="-122"/>
                <a:cs typeface="Arial" panose="020B0604020202020204" pitchFamily="34" charset="0"/>
              </a:rPr>
              <a:t> 30- 60 </a:t>
            </a:r>
            <a:r>
              <a:rPr lang="en-US" sz="2800" kern="100" dirty="0" err="1">
                <a:effectLst/>
                <a:latin typeface="Arial" panose="020B0604020202020204" pitchFamily="34" charset="0"/>
                <a:ea typeface="SimSun" panose="02010600030101010101" pitchFamily="2" charset="-122"/>
                <a:cs typeface="Arial" panose="020B0604020202020204" pitchFamily="34" charset="0"/>
              </a:rPr>
              <a:t>phút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là</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hợp</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lý</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Dùng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đúng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công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suất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thời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gian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sử</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dụng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hợp</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lí</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và</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đem</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bảo</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trì</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nếu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thấy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có</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trục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trặc</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gì</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để</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tránh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nguy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hiểm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7">
            <a:extLst>
              <a:ext uri="{FF2B5EF4-FFF2-40B4-BE49-F238E27FC236}">
                <a16:creationId xmlns:a16="http://schemas.microsoft.com/office/drawing/2014/main" id="{A9C17AED-01D6-4798-A368-C3AA749B431D}"/>
              </a:ext>
            </a:extLst>
          </p:cNvPr>
          <p:cNvSpPr txBox="1"/>
          <p:nvPr/>
        </p:nvSpPr>
        <p:spPr>
          <a:xfrm>
            <a:off x="1053727" y="8650366"/>
            <a:ext cx="10854665" cy="136796"/>
          </a:xfrm>
          <a:prstGeom prst="rect">
            <a:avLst/>
          </a:prstGeom>
          <a:solidFill>
            <a:schemeClr val="accent2">
              <a:lumMod val="60000"/>
              <a:lumOff val="40000"/>
            </a:schemeClr>
          </a:solidFill>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1" name="TextBox 20">
            <a:extLst>
              <a:ext uri="{FF2B5EF4-FFF2-40B4-BE49-F238E27FC236}">
                <a16:creationId xmlns:a16="http://schemas.microsoft.com/office/drawing/2014/main" id="{6BF96C84-00BB-495E-B3B2-D22A7AF30331}"/>
              </a:ext>
            </a:extLst>
          </p:cNvPr>
          <p:cNvSpPr txBox="1"/>
          <p:nvPr/>
        </p:nvSpPr>
        <p:spPr>
          <a:xfrm>
            <a:off x="764127" y="8430308"/>
            <a:ext cx="11370086" cy="1714508"/>
          </a:xfrm>
          <a:prstGeom prst="rect">
            <a:avLst/>
          </a:prstGeom>
          <a:solidFill>
            <a:schemeClr val="accent2">
              <a:lumMod val="60000"/>
              <a:lumOff val="40000"/>
            </a:schemeClr>
          </a:solidFill>
        </p:spPr>
        <p:txBody>
          <a:bodyPr wrap="square">
            <a:spAutoFit/>
          </a:bodyPr>
          <a:lstStyle/>
          <a:p>
            <a:pPr algn="just">
              <a:lnSpc>
                <a:spcPct val="130000"/>
              </a:lnSpc>
            </a:pPr>
            <a:r>
              <a:rPr lang="fr-FR" sz="2800" b="1" kern="100" dirty="0">
                <a:effectLst/>
                <a:latin typeface="Arial" panose="020B0604020202020204" pitchFamily="34" charset="0"/>
                <a:ea typeface="SimSun" panose="02010600030101010101" pitchFamily="2" charset="-122"/>
                <a:cs typeface="Arial" panose="020B0604020202020204" pitchFamily="34" charset="0"/>
              </a:rPr>
              <a:t>C. </a:t>
            </a:r>
            <a:r>
              <a:rPr lang="fr-FR" sz="2800" b="1" kern="100" dirty="0" err="1">
                <a:effectLst/>
                <a:latin typeface="Arial" panose="020B0604020202020204" pitchFamily="34" charset="0"/>
                <a:ea typeface="SimSun" panose="02010600030101010101" pitchFamily="2" charset="-122"/>
                <a:cs typeface="Arial" panose="020B0604020202020204" pitchFamily="34" charset="0"/>
              </a:rPr>
              <a:t>Kết</a:t>
            </a:r>
            <a:r>
              <a:rPr lang="fr-FR" sz="2800" b="1" kern="100" dirty="0">
                <a:effectLst/>
                <a:latin typeface="Arial" panose="020B0604020202020204" pitchFamily="34" charset="0"/>
                <a:ea typeface="SimSun" panose="02010600030101010101" pitchFamily="2" charset="-122"/>
                <a:cs typeface="Arial" panose="020B0604020202020204" pitchFamily="34" charset="0"/>
              </a:rPr>
              <a:t> </a:t>
            </a:r>
            <a:r>
              <a:rPr lang="fr-FR" sz="2800" b="1" kern="100" dirty="0" err="1">
                <a:effectLst/>
                <a:latin typeface="Arial" panose="020B0604020202020204" pitchFamily="34" charset="0"/>
                <a:ea typeface="SimSun" panose="02010600030101010101" pitchFamily="2" charset="-122"/>
                <a:cs typeface="Arial" panose="020B0604020202020204" pitchFamily="34" charset="0"/>
              </a:rPr>
              <a:t>bài</a:t>
            </a:r>
            <a:r>
              <a:rPr lang="fr-FR" sz="2800" b="1" kern="100" dirty="0">
                <a:effectLst/>
                <a:latin typeface="Arial" panose="020B0604020202020204" pitchFamily="34" charset="0"/>
                <a:ea typeface="SimSun" panose="02010600030101010101" pitchFamily="2" charset="-122"/>
                <a:cs typeface="Arial" panose="020B0604020202020204" pitchFamily="34" charset="0"/>
              </a:rPr>
              <a:t>: </a:t>
            </a:r>
            <a:r>
              <a:rPr lang="fr-FR" sz="2800" kern="100" dirty="0">
                <a:effectLst/>
                <a:latin typeface="Arial" panose="020B0604020202020204" pitchFamily="34" charset="0"/>
                <a:ea typeface="SimSun" panose="02010600030101010101" pitchFamily="2" charset="-122"/>
                <a:cs typeface="Arial" panose="020B0604020202020204" pitchFamily="34" charset="0"/>
              </a:rPr>
              <a:t>Q</a:t>
            </a:r>
            <a:r>
              <a:rPr lang="en-US" sz="2800" kern="100" dirty="0" err="1">
                <a:effectLst/>
                <a:latin typeface="Arial" panose="020B0604020202020204" pitchFamily="34" charset="0"/>
                <a:ea typeface="SimSun" panose="02010600030101010101" pitchFamily="2" charset="-122"/>
                <a:cs typeface="Arial" panose="020B0604020202020204" pitchFamily="34" charset="0"/>
              </a:rPr>
              <a:t>uạt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máy</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là</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một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vật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dụng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rất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cần</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thiết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cho</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đời</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sống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của</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chúng</a:t>
            </a:r>
            <a:r>
              <a:rPr lang="en-US" sz="2800" kern="100" dirty="0">
                <a:effectLst/>
                <a:latin typeface="Arial" panose="020B0604020202020204" pitchFamily="34" charset="0"/>
                <a:ea typeface="SimSun" panose="02010600030101010101" pitchFamily="2" charset="-122"/>
                <a:cs typeface="Arial" panose="020B0604020202020204" pitchFamily="34" charset="0"/>
              </a:rPr>
              <a:t> ta. </a:t>
            </a:r>
            <a:r>
              <a:rPr lang="en-US" sz="2800" kern="100" dirty="0" err="1">
                <a:effectLst/>
                <a:latin typeface="Arial" panose="020B0604020202020204" pitchFamily="34" charset="0"/>
                <a:ea typeface="SimSun" panose="02010600030101010101" pitchFamily="2" charset="-122"/>
                <a:cs typeface="Arial" panose="020B0604020202020204" pitchFamily="34" charset="0"/>
              </a:rPr>
              <a:t>Nếu</a:t>
            </a:r>
            <a:r>
              <a:rPr lang="en-US" sz="2800" kern="100" dirty="0">
                <a:effectLst/>
                <a:latin typeface="Arial" panose="020B0604020202020204" pitchFamily="34" charset="0"/>
                <a:ea typeface="SimSun" panose="02010600030101010101" pitchFamily="2" charset="-122"/>
                <a:cs typeface="Arial" panose="020B0604020202020204" pitchFamily="34" charset="0"/>
              </a:rPr>
              <a:t> ta </a:t>
            </a:r>
            <a:r>
              <a:rPr lang="en-US" sz="2800" kern="100" dirty="0" err="1">
                <a:effectLst/>
                <a:latin typeface="Arial" panose="020B0604020202020204" pitchFamily="34" charset="0"/>
                <a:ea typeface="SimSun" panose="02010600030101010101" pitchFamily="2" charset="-122"/>
                <a:cs typeface="Arial" panose="020B0604020202020204" pitchFamily="34" charset="0"/>
              </a:rPr>
              <a:t>sử</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dụng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đúng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cách</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nó</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sẽ</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đạt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hiểu</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quả</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cao</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hết</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công</a:t>
            </a:r>
            <a:r>
              <a:rPr lang="en-US" sz="2800" kern="100" dirty="0">
                <a:effectLst/>
                <a:latin typeface="Arial" panose="020B0604020202020204" pitchFamily="34" charset="0"/>
                <a:ea typeface="SimSun" panose="02010600030101010101" pitchFamily="2" charset="-122"/>
                <a:cs typeface="Arial" panose="020B0604020202020204" pitchFamily="34" charset="0"/>
              </a:rPr>
              <a:t> </a:t>
            </a:r>
            <a:r>
              <a:rPr lang="en-US" sz="2800" kern="100" dirty="0" err="1">
                <a:effectLst/>
                <a:latin typeface="Arial" panose="020B0604020202020204" pitchFamily="34" charset="0"/>
                <a:ea typeface="SimSun" panose="02010600030101010101" pitchFamily="2" charset="-122"/>
                <a:cs typeface="Arial" panose="020B0604020202020204" pitchFamily="34" charset="0"/>
              </a:rPr>
              <a:t>suất</a:t>
            </a:r>
            <a:r>
              <a:rPr lang="en-US" sz="2800" kern="100" dirty="0">
                <a:effectLst/>
                <a:latin typeface="Arial" panose="020B0604020202020204" pitchFamily="34" charset="0"/>
                <a:ea typeface="SimSun" panose="02010600030101010101" pitchFamily="2" charset="-122"/>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59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803</Words>
  <PresentationFormat>Custom</PresentationFormat>
  <Paragraphs>57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DM Sans</vt:lpstr>
      <vt:lpstr>Arial</vt:lpstr>
      <vt:lpstr>.VnTime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2021-08-28T10:31:01Z</dcterms:modified>
  <dc:identifier>DAEoWmcMnIg</dc:identifier>
</cp:coreProperties>
</file>