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321" r:id="rId3"/>
    <p:sldId id="322" r:id="rId4"/>
    <p:sldId id="323" r:id="rId5"/>
    <p:sldId id="257" r:id="rId6"/>
    <p:sldId id="324" r:id="rId7"/>
    <p:sldId id="260" r:id="rId8"/>
    <p:sldId id="325" r:id="rId9"/>
    <p:sldId id="327" r:id="rId10"/>
    <p:sldId id="282" r:id="rId11"/>
    <p:sldId id="329" r:id="rId12"/>
    <p:sldId id="330" r:id="rId13"/>
    <p:sldId id="331" r:id="rId14"/>
    <p:sldId id="332" r:id="rId15"/>
    <p:sldId id="334" r:id="rId16"/>
    <p:sldId id="299" r:id="rId17"/>
    <p:sldId id="292" r:id="rId18"/>
    <p:sldId id="314" r:id="rId19"/>
    <p:sldId id="315" r:id="rId20"/>
    <p:sldId id="316" r:id="rId21"/>
    <p:sldId id="317" r:id="rId22"/>
    <p:sldId id="281" r:id="rId23"/>
    <p:sldId id="335" r:id="rId24"/>
    <p:sldId id="336" r:id="rId25"/>
    <p:sldId id="337" r:id="rId26"/>
    <p:sldId id="305" r:id="rId27"/>
    <p:sldId id="338" r:id="rId28"/>
    <p:sldId id="339" r:id="rId29"/>
    <p:sldId id="298" r:id="rId30"/>
    <p:sldId id="273" r:id="rId31"/>
    <p:sldId id="340" r:id="rId32"/>
    <p:sldId id="341" r:id="rId33"/>
    <p:sldId id="262" r:id="rId34"/>
    <p:sldId id="267" r:id="rId35"/>
  </p:sldIdLst>
  <p:sldSz cx="18288000" cy="10287000"/>
  <p:notesSz cx="6858000" cy="9144000"/>
  <p:embeddedFontLst>
    <p:embeddedFont>
      <p:font typeface="Dotum" panose="020B0604020202020204" charset="-127"/>
      <p:regular r:id="rId37"/>
    </p:embeddedFont>
    <p:embeddedFont>
      <p:font typeface="Calibri" panose="020F0502020204030204" pitchFamily="34" charset="0"/>
      <p:regular r:id="rId38"/>
      <p:bold r:id="rId39"/>
      <p:italic r:id="rId40"/>
      <p:boldItalic r:id="rId41"/>
    </p:embeddedFont>
    <p:embeddedFont>
      <p:font typeface="Cambria Math" panose="0204050305040603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4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7497C-14B9-4D58-AA42-E1DA0BD1B0AB}"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57C3AE-958F-4C14-97EF-1D5177D8DE8D}" type="slidenum">
              <a:rPr lang="en-US" smtClean="0"/>
              <a:t>‹#›</a:t>
            </a:fld>
            <a:endParaRPr lang="en-US"/>
          </a:p>
        </p:txBody>
      </p:sp>
    </p:spTree>
    <p:extLst>
      <p:ext uri="{BB962C8B-B14F-4D97-AF65-F5344CB8AC3E}">
        <p14:creationId xmlns:p14="http://schemas.microsoft.com/office/powerpoint/2010/main" val="336217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57C3AE-958F-4C14-97EF-1D5177D8DE8D}" type="slidenum">
              <a:rPr lang="en-US" smtClean="0"/>
              <a:t>29</a:t>
            </a:fld>
            <a:endParaRPr lang="en-US"/>
          </a:p>
        </p:txBody>
      </p:sp>
    </p:spTree>
    <p:extLst>
      <p:ext uri="{BB962C8B-B14F-4D97-AF65-F5344CB8AC3E}">
        <p14:creationId xmlns:p14="http://schemas.microsoft.com/office/powerpoint/2010/main" val="3741990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 Id="rId10" Type="http://schemas.openxmlformats.org/officeDocument/2006/relationships/image" Target="../media/image27.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 Id="rId10" Type="http://schemas.openxmlformats.org/officeDocument/2006/relationships/image" Target="../media/image27.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10" Type="http://schemas.openxmlformats.org/officeDocument/2006/relationships/image" Target="../media/image31.png"/><Relationship Id="rId9" Type="http://schemas.openxmlformats.org/officeDocument/2006/relationships/image" Target="../media/image73.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png"/><Relationship Id="rId9" Type="http://schemas.openxmlformats.org/officeDocument/2006/relationships/image" Target="../media/image73.sv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10" Type="http://schemas.openxmlformats.org/officeDocument/2006/relationships/image" Target="../media/image11.png"/><Relationship Id="rId9" Type="http://schemas.openxmlformats.org/officeDocument/2006/relationships/image" Target="NULL"/></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9.sv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9.sv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9.sv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9.svg"/></Relationships>
</file>

<file path=ppt/slides/_rels/slide26.xml.rels><?xml version="1.0" encoding="UTF-8" standalone="yes"?>
<Relationships xmlns="http://schemas.openxmlformats.org/package/2006/relationships"><Relationship Id="rId18" Type="http://schemas.openxmlformats.org/officeDocument/2006/relationships/image" Target="../media/image55.png"/><Relationship Id="rId3" Type="http://schemas.microsoft.com/office/2007/relationships/hdphoto" Target="../media/hdphoto1.wdp"/><Relationship Id="rId17" Type="http://schemas.openxmlformats.org/officeDocument/2006/relationships/image" Target="../media/image14.svg"/><Relationship Id="rId2" Type="http://schemas.openxmlformats.org/officeDocument/2006/relationships/image" Target="../media/image54.png"/><Relationship Id="rId1" Type="http://schemas.openxmlformats.org/officeDocument/2006/relationships/slideLayout" Target="../slideLayouts/slideLayout7.xml"/><Relationship Id="rId19"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56.png"/><Relationship Id="rId10" Type="http://schemas.openxmlformats.org/officeDocument/2006/relationships/image" Target="../media/image27.png"/><Relationship Id="rId9" Type="http://schemas.openxmlformats.org/officeDocument/2006/relationships/image" Target="../media/image39.sv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png"/><Relationship Id="rId9" Type="http://schemas.openxmlformats.org/officeDocument/2006/relationships/image" Target="../media/image73.sv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62.sv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8.pn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2.svg"/></Relationships>
</file>

<file path=ppt/slides/_rels/slide32.xml.rels><?xml version="1.0" encoding="UTF-8" standalone="yes"?>
<Relationships xmlns="http://schemas.openxmlformats.org/package/2006/relationships"><Relationship Id="rId7"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2.svg"/><Relationship Id="rId9" Type="http://schemas.openxmlformats.org/officeDocument/2006/relationships/image" Target="../media/image39.sv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5.svg"/><Relationship Id="rId7" Type="http://schemas.openxmlformats.org/officeDocument/2006/relationships/image" Target="../media/image2.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4.png"/><Relationship Id="rId9" Type="http://schemas.openxmlformats.org/officeDocument/2006/relationships/image" Target="../media/image77.svg"/></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svg"/><Relationship Id="rId7" Type="http://schemas.openxmlformats.org/officeDocument/2006/relationships/image" Target="../media/image3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77.svg"/><Relationship Id="rId5" Type="http://schemas.openxmlformats.org/officeDocument/2006/relationships/image" Target="../media/image79.svg"/><Relationship Id="rId10" Type="http://schemas.openxmlformats.org/officeDocument/2006/relationships/image" Target="../media/image64.png"/><Relationship Id="rId4" Type="http://schemas.openxmlformats.org/officeDocument/2006/relationships/image" Target="../media/image65.png"/><Relationship Id="rId9" Type="http://schemas.openxmlformats.org/officeDocument/2006/relationships/image" Target="../media/image81.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4.sv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1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7" Type="http://schemas.openxmlformats.org/officeDocument/2006/relationships/image" Target="../media/image39.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22.png"/><Relationship Id="rId15" Type="http://schemas.openxmlformats.org/officeDocument/2006/relationships/image" Target="../media/image26.png"/><Relationship Id="rId10" Type="http://schemas.openxmlformats.org/officeDocument/2006/relationships/image" Target="../media/image21.png"/><Relationship Id="rId9" Type="http://schemas.openxmlformats.org/officeDocument/2006/relationships/image" Target="../media/image20.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903476" y="2378363"/>
            <a:ext cx="2049550" cy="2544588"/>
          </a:xfrm>
          <a:prstGeom prst="rect">
            <a:avLst/>
          </a:prstGeom>
        </p:spPr>
      </p:pic>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49625" y="1171474"/>
            <a:ext cx="13796473" cy="723780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65970" y="1885067"/>
            <a:ext cx="1843830" cy="185394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242790" y="8893646"/>
            <a:ext cx="8580377" cy="4664605"/>
          </a:xfrm>
          <a:prstGeom prst="rect">
            <a:avLst/>
          </a:prstGeom>
        </p:spPr>
      </p:pic>
      <p:pic>
        <p:nvPicPr>
          <p:cNvPr id="21" name="Picture 16">
            <a:extLst>
              <a:ext uri="{FF2B5EF4-FFF2-40B4-BE49-F238E27FC236}">
                <a16:creationId xmlns="" xmlns:a16="http://schemas.microsoft.com/office/drawing/2014/main" id="{E2083BDF-A63D-4D90-AAD5-AF39614FB3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29241" y="2171700"/>
            <a:ext cx="5344582" cy="10968359"/>
          </a:xfrm>
          <a:prstGeom prst="rect">
            <a:avLst/>
          </a:prstGeom>
        </p:spPr>
      </p:pic>
      <p:sp>
        <p:nvSpPr>
          <p:cNvPr id="23" name="TextBox 22">
            <a:extLst>
              <a:ext uri="{FF2B5EF4-FFF2-40B4-BE49-F238E27FC236}">
                <a16:creationId xmlns="" xmlns:a16="http://schemas.microsoft.com/office/drawing/2014/main" id="{1F944A62-FF35-44D3-919C-18E7599EAEB0}"/>
              </a:ext>
            </a:extLst>
          </p:cNvPr>
          <p:cNvSpPr txBox="1"/>
          <p:nvPr/>
        </p:nvSpPr>
        <p:spPr>
          <a:xfrm>
            <a:off x="3352800" y="2204211"/>
            <a:ext cx="11896911" cy="5196294"/>
          </a:xfrm>
          <a:prstGeom prst="rect">
            <a:avLst/>
          </a:prstGeom>
          <a:noFill/>
        </p:spPr>
        <p:txBody>
          <a:bodyPr wrap="square">
            <a:spAutoFit/>
          </a:bodyPr>
          <a:lstStyle/>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CHÀO MỪNG CÁC EM</a:t>
            </a:r>
          </a:p>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ĐÃ ĐẾN VỚI BÀI HỌC </a:t>
            </a:r>
          </a:p>
          <a:p>
            <a:pPr lvl="0" algn="ctr">
              <a:lnSpc>
                <a:spcPct val="150000"/>
              </a:lnSpc>
              <a:spcAft>
                <a:spcPts val="1000"/>
              </a:spcAft>
            </a:pPr>
            <a:r>
              <a:rPr lang="en-US" sz="7000" b="1">
                <a:solidFill>
                  <a:schemeClr val="bg1"/>
                </a:solidFill>
                <a:effectLst/>
                <a:latin typeface="Arial" panose="020B0604020202020204" pitchFamily="34" charset="0"/>
                <a:ea typeface="Calibri" panose="020F0502020204030204" pitchFamily="34" charset="0"/>
                <a:cs typeface="Arial" panose="020B0604020202020204" pitchFamily="34" charset="0"/>
              </a:rPr>
              <a:t>HÔM </a:t>
            </a:r>
            <a:r>
              <a:rPr lang="en-US" sz="7000" b="1" smtClean="0">
                <a:solidFill>
                  <a:schemeClr val="bg1"/>
                </a:solidFill>
                <a:effectLst/>
                <a:latin typeface="Arial" panose="020B0604020202020204" pitchFamily="34" charset="0"/>
                <a:ea typeface="Calibri" panose="020F0502020204030204" pitchFamily="34" charset="0"/>
                <a:cs typeface="Arial" panose="020B0604020202020204" pitchFamily="34" charset="0"/>
              </a:rPr>
              <a:t>NAY!</a:t>
            </a:r>
            <a:endPar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2">
            <a:extLst>
              <a:ext uri="{FF2B5EF4-FFF2-40B4-BE49-F238E27FC236}">
                <a16:creationId xmlns="" xmlns:a16="http://schemas.microsoft.com/office/drawing/2014/main" id="{2F439E8E-597B-4B6E-B899-27BB81A28C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621000" y="7412294"/>
            <a:ext cx="1503216" cy="1481352"/>
          </a:xfrm>
          <a:prstGeom prst="rect">
            <a:avLst/>
          </a:prstGeom>
        </p:spPr>
      </p:pic>
      <p:pic>
        <p:nvPicPr>
          <p:cNvPr id="25" name="Picture 9">
            <a:extLst>
              <a:ext uri="{FF2B5EF4-FFF2-40B4-BE49-F238E27FC236}">
                <a16:creationId xmlns="" xmlns:a16="http://schemas.microsoft.com/office/drawing/2014/main" id="{6A7CB8BA-A5C7-424B-ACA0-5098C1B3B15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7173450" y="6876896"/>
            <a:ext cx="875639" cy="2001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4" name="Oval Callout 13"/>
          <p:cNvSpPr/>
          <p:nvPr/>
        </p:nvSpPr>
        <p:spPr>
          <a:xfrm>
            <a:off x="8327824" y="3736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smtClean="0">
                <a:solidFill>
                  <a:prstClr val="black"/>
                </a:solidFill>
              </a:rPr>
              <a:t>Giải</a:t>
            </a:r>
            <a:endParaRPr lang="en-US" sz="3600" b="1" dirty="0">
              <a:solidFill>
                <a:prstClr val="black"/>
              </a:solidFill>
            </a:endParaRPr>
          </a:p>
        </p:txBody>
      </p:sp>
      <p:pic>
        <p:nvPicPr>
          <p:cNvPr id="23" name="Picture 7">
            <a:extLst>
              <a:ext uri="{FF2B5EF4-FFF2-40B4-BE49-F238E27FC236}">
                <a16:creationId xmlns=""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7244498" y="9218044"/>
            <a:ext cx="1208046" cy="1144623"/>
          </a:xfrm>
          <a:prstGeom prst="rect">
            <a:avLst/>
          </a:prstGeom>
        </p:spPr>
      </p:pic>
      <p:sp>
        <p:nvSpPr>
          <p:cNvPr id="31" name="TextBox 30"/>
          <p:cNvSpPr txBox="1"/>
          <p:nvPr/>
        </p:nvSpPr>
        <p:spPr>
          <a:xfrm>
            <a:off x="490171" y="38100"/>
            <a:ext cx="17358350" cy="3462486"/>
          </a:xfrm>
          <a:prstGeom prst="rect">
            <a:avLst/>
          </a:prstGeom>
          <a:noFill/>
        </p:spPr>
        <p:txBody>
          <a:bodyPr wrap="square" rtlCol="0">
            <a:spAutoFit/>
          </a:bodyPr>
          <a:lstStyle/>
          <a:p>
            <a:pPr lvl="0" algn="just">
              <a:lnSpc>
                <a:spcPct val="150000"/>
              </a:lnSpc>
              <a:spcAft>
                <a:spcPts val="800"/>
              </a:spcAft>
            </a:pPr>
            <a:r>
              <a:rPr lang="nl-NL" sz="3800" b="1" dirty="0">
                <a:solidFill>
                  <a:srgbClr val="C00000"/>
                </a:solidFill>
                <a:latin typeface="Arial" panose="020B0604020202020204" pitchFamily="34" charset="0"/>
                <a:ea typeface="Times New Roman" panose="02020603050405020304" pitchFamily="18" charset="0"/>
                <a:cs typeface="Arial" panose="020B0604020202020204" pitchFamily="34" charset="0"/>
              </a:rPr>
              <a:t>Ví dụ </a:t>
            </a:r>
            <a:r>
              <a:rPr lang="nl-NL" sz="3800" b="1"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2:</a:t>
            </a:r>
            <a:r>
              <a:rPr lang="en-US" sz="38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dirty="0" smtClean="0">
                <a:cs typeface="Arial" panose="020B0604020202020204" pitchFamily="34" charset="0"/>
              </a:rPr>
              <a:t>Một </a:t>
            </a:r>
            <a:r>
              <a:rPr lang="vi-VN" sz="3600" dirty="0">
                <a:cs typeface="Arial" panose="020B0604020202020204" pitchFamily="34" charset="0"/>
              </a:rPr>
              <a:t>công ty cho thuê ô tô (có lái xe) tính phí cố định là 900 nghìn đồng một ngày và 10 nghìn đồng cho mỗi kilômét di chuyển. Bác Hưng thuê một chiếc ô tô trong hai ngày và phải trả 4,5 triệu đồng. Tính quãng đường mà bác Hưng đã di chuyển trên chiếc ô tô này trong hai ngày đó.</a:t>
            </a:r>
          </a:p>
        </p:txBody>
      </p:sp>
      <p:pic>
        <p:nvPicPr>
          <p:cNvPr id="6" name="Picture 5"/>
          <p:cNvPicPr>
            <a:picLocks noChangeAspect="1"/>
          </p:cNvPicPr>
          <p:nvPr/>
        </p:nvPicPr>
        <p:blipFill>
          <a:blip r:embed="rId10"/>
          <a:stretch>
            <a:fillRect/>
          </a:stretch>
        </p:blipFill>
        <p:spPr>
          <a:xfrm>
            <a:off x="16816414" y="3165676"/>
            <a:ext cx="1501712" cy="1486744"/>
          </a:xfrm>
          <a:prstGeom prst="rect">
            <a:avLst/>
          </a:prstGeom>
        </p:spPr>
      </p:pic>
      <p:sp>
        <p:nvSpPr>
          <p:cNvPr id="2" name="Rectangle 1"/>
          <p:cNvSpPr/>
          <p:nvPr/>
        </p:nvSpPr>
        <p:spPr>
          <a:xfrm>
            <a:off x="490171" y="4838700"/>
            <a:ext cx="17358350" cy="5334794"/>
          </a:xfrm>
          <a:prstGeom prst="rect">
            <a:avLst/>
          </a:prstGeom>
        </p:spPr>
        <p:txBody>
          <a:bodyPr wrap="square">
            <a:spAutoFit/>
          </a:bodyPr>
          <a:lstStyle/>
          <a:p>
            <a:pPr algn="just">
              <a:lnSpc>
                <a:spcPct val="150000"/>
              </a:lnSpc>
              <a:spcAft>
                <a:spcPts val="500"/>
              </a:spcAft>
            </a:pPr>
            <a:r>
              <a:rPr lang="vi-VN" sz="3600" dirty="0"/>
              <a:t>Đổi 4,5 triệu đồng = 4 500 nghìn đồng.</a:t>
            </a:r>
          </a:p>
          <a:p>
            <a:pPr algn="just">
              <a:lnSpc>
                <a:spcPct val="150000"/>
              </a:lnSpc>
              <a:spcAft>
                <a:spcPts val="500"/>
              </a:spcAft>
            </a:pPr>
            <a:r>
              <a:rPr lang="vi-VN" sz="3600" dirty="0"/>
              <a:t>Gọi x (km) là quãng đường mà bác Hưng đã di chuyển trên chiếc ô tô trong hai ngày </a:t>
            </a:r>
            <a:endParaRPr lang="en-US" sz="3600" dirty="0" smtClean="0"/>
          </a:p>
          <a:p>
            <a:pPr algn="just">
              <a:lnSpc>
                <a:spcPct val="150000"/>
              </a:lnSpc>
              <a:spcAft>
                <a:spcPts val="500"/>
              </a:spcAft>
            </a:pPr>
            <a:r>
              <a:rPr lang="vi-VN" sz="3600" dirty="0" smtClean="0"/>
              <a:t>Điều </a:t>
            </a:r>
            <a:r>
              <a:rPr lang="vi-VN" sz="3600" dirty="0"/>
              <a:t>kiện: x &gt; 0.</a:t>
            </a:r>
          </a:p>
          <a:p>
            <a:pPr algn="just">
              <a:lnSpc>
                <a:spcPct val="150000"/>
              </a:lnSpc>
              <a:spcAft>
                <a:spcPts val="500"/>
              </a:spcAft>
            </a:pPr>
            <a:r>
              <a:rPr lang="vi-VN" sz="3600" dirty="0"/>
              <a:t>Số tiền bác Hưng phải trả khi di chuyển x kilômét là 10x (nghìn đồng).</a:t>
            </a:r>
          </a:p>
          <a:p>
            <a:pPr algn="just">
              <a:lnSpc>
                <a:spcPct val="150000"/>
              </a:lnSpc>
              <a:spcAft>
                <a:spcPts val="500"/>
              </a:spcAft>
            </a:pPr>
            <a:r>
              <a:rPr lang="vi-VN" sz="3600" dirty="0"/>
              <a:t>Số tiền phí cố định mà bác Hưng phải trả cho 2 ngày thuê xe là </a:t>
            </a:r>
            <a:endParaRPr lang="en-US" sz="3600" dirty="0" smtClean="0"/>
          </a:p>
          <a:p>
            <a:pPr algn="ctr">
              <a:lnSpc>
                <a:spcPct val="150000"/>
              </a:lnSpc>
              <a:spcAft>
                <a:spcPts val="500"/>
              </a:spcAft>
            </a:pPr>
            <a:r>
              <a:rPr lang="vi-VN" sz="3600" dirty="0" smtClean="0"/>
              <a:t>900 </a:t>
            </a:r>
            <a:r>
              <a:rPr lang="en-US" sz="3600" dirty="0" smtClean="0"/>
              <a:t>.</a:t>
            </a:r>
            <a:r>
              <a:rPr lang="vi-VN" sz="3600" dirty="0" smtClean="0"/>
              <a:t> </a:t>
            </a:r>
            <a:r>
              <a:rPr lang="vi-VN" sz="3600" dirty="0"/>
              <a:t>2 = 1 800 (nghìn đồng). </a:t>
            </a:r>
            <a:endParaRPr lang="en-US" sz="3600" dirty="0"/>
          </a:p>
        </p:txBody>
      </p:sp>
    </p:spTree>
    <p:extLst>
      <p:ext uri="{BB962C8B-B14F-4D97-AF65-F5344CB8AC3E}">
        <p14:creationId xmlns:p14="http://schemas.microsoft.com/office/powerpoint/2010/main" val="151804745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anim calcmode="lin" valueType="num">
                                      <p:cBhvr>
                                        <p:cTn id="38"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2">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anim calcmode="lin" valueType="num">
                                      <p:cBhvr>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4" name="Oval Callout 13"/>
          <p:cNvSpPr/>
          <p:nvPr/>
        </p:nvSpPr>
        <p:spPr>
          <a:xfrm>
            <a:off x="8327824" y="3736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7">
            <a:extLst>
              <a:ext uri="{FF2B5EF4-FFF2-40B4-BE49-F238E27FC236}">
                <a16:creationId xmlns=""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7244498" y="9218044"/>
            <a:ext cx="1208046" cy="1144623"/>
          </a:xfrm>
          <a:prstGeom prst="rect">
            <a:avLst/>
          </a:prstGeom>
        </p:spPr>
      </p:pic>
      <p:sp>
        <p:nvSpPr>
          <p:cNvPr id="31" name="TextBox 30"/>
          <p:cNvSpPr txBox="1"/>
          <p:nvPr/>
        </p:nvSpPr>
        <p:spPr>
          <a:xfrm>
            <a:off x="490171" y="38100"/>
            <a:ext cx="17358350" cy="346248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nl-NL" sz="38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3800" b="0"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Một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công ty cho thuê ô tô (có lái xe) tính phí cố định là 900 nghìn đồng một ngày và 10 nghìn đồng cho mỗi kilômét di chuyển. Bác Hưng thuê một chiếc ô tô trong hai ngày và phải trả 4,5 triệu đồng. Tính quãng đường mà bác Hưng đã di chuyển trên chiếc ô tô này trong hai ngày đó.</a:t>
            </a:r>
          </a:p>
        </p:txBody>
      </p:sp>
      <p:pic>
        <p:nvPicPr>
          <p:cNvPr id="6" name="Picture 5"/>
          <p:cNvPicPr>
            <a:picLocks noChangeAspect="1"/>
          </p:cNvPicPr>
          <p:nvPr/>
        </p:nvPicPr>
        <p:blipFill>
          <a:blip r:embed="rId10"/>
          <a:stretch>
            <a:fillRect/>
          </a:stretch>
        </p:blipFill>
        <p:spPr>
          <a:xfrm>
            <a:off x="16816414" y="3165676"/>
            <a:ext cx="1501712" cy="1486744"/>
          </a:xfrm>
          <a:prstGeom prst="rect">
            <a:avLst/>
          </a:prstGeom>
        </p:spPr>
      </p:pic>
      <p:sp>
        <p:nvSpPr>
          <p:cNvPr id="2" name="Rectangle 1"/>
          <p:cNvSpPr/>
          <p:nvPr/>
        </p:nvSpPr>
        <p:spPr>
          <a:xfrm>
            <a:off x="490170" y="4941987"/>
            <a:ext cx="17358350" cy="5078313"/>
          </a:xfrm>
          <a:prstGeom prst="rect">
            <a:avLst/>
          </a:prstGeom>
        </p:spPr>
        <p:txBody>
          <a:bodyPr wrap="square">
            <a:spAutoFit/>
          </a:bodyPr>
          <a:lstStyle/>
          <a:p>
            <a:pPr lvl="0" algn="just">
              <a:lnSpc>
                <a:spcPct val="150000"/>
              </a:lnSpc>
              <a:defRPr/>
            </a:pPr>
            <a:r>
              <a:rPr lang="vi-VN" sz="3600" dirty="0">
                <a:solidFill>
                  <a:prstClr val="black"/>
                </a:solidFill>
              </a:rPr>
              <a:t>Theo đề bài, ta có phương trình: 10x + 1 800 = 4 500.</a:t>
            </a:r>
          </a:p>
          <a:p>
            <a:pPr lvl="0" algn="just">
              <a:lnSpc>
                <a:spcPct val="150000"/>
              </a:lnSpc>
              <a:defRPr/>
            </a:pPr>
            <a:r>
              <a:rPr lang="vi-VN" sz="3600" dirty="0">
                <a:solidFill>
                  <a:prstClr val="black"/>
                </a:solidFill>
              </a:rPr>
              <a:t>Giải phương trình: </a:t>
            </a:r>
            <a:r>
              <a:rPr lang="vi-VN" sz="3600" dirty="0" smtClean="0">
                <a:solidFill>
                  <a:prstClr val="black"/>
                </a:solidFill>
              </a:rPr>
              <a:t>10x + </a:t>
            </a:r>
            <a:r>
              <a:rPr lang="vi-VN" sz="3600" dirty="0">
                <a:solidFill>
                  <a:prstClr val="black"/>
                </a:solidFill>
              </a:rPr>
              <a:t>1 800 = 4 </a:t>
            </a:r>
            <a:r>
              <a:rPr lang="vi-VN" sz="3600" dirty="0" smtClean="0">
                <a:solidFill>
                  <a:prstClr val="black"/>
                </a:solidFill>
              </a:rPr>
              <a:t>500</a:t>
            </a:r>
          </a:p>
          <a:p>
            <a:pPr lvl="0">
              <a:lnSpc>
                <a:spcPct val="150000"/>
              </a:lnSpc>
              <a:defRPr/>
            </a:pPr>
            <a:r>
              <a:rPr lang="en-US" sz="3600" dirty="0" smtClean="0">
                <a:solidFill>
                  <a:prstClr val="black"/>
                </a:solidFill>
              </a:rPr>
              <a:t>					</a:t>
            </a:r>
            <a:r>
              <a:rPr lang="en-US" sz="3600" dirty="0" smtClean="0">
                <a:solidFill>
                  <a:prstClr val="black"/>
                </a:solidFill>
                <a:latin typeface="Arial" panose="020B0604020202020204" pitchFamily="34" charset="0"/>
                <a:cs typeface="Arial" panose="020B0604020202020204" pitchFamily="34" charset="0"/>
              </a:rPr>
              <a:t>  x</a:t>
            </a:r>
            <a:r>
              <a:rPr lang="vi-VN" sz="3600" dirty="0" smtClean="0">
                <a:solidFill>
                  <a:prstClr val="black"/>
                </a:solidFill>
                <a:latin typeface="Arial" panose="020B0604020202020204" pitchFamily="34" charset="0"/>
                <a:cs typeface="Arial" panose="020B0604020202020204" pitchFamily="34" charset="0"/>
              </a:rPr>
              <a:t> + 180 </a:t>
            </a:r>
            <a:r>
              <a:rPr lang="en-US" sz="3600" dirty="0" smtClean="0">
                <a:solidFill>
                  <a:prstClr val="black"/>
                </a:solidFill>
                <a:latin typeface="Arial" panose="020B0604020202020204" pitchFamily="34" charset="0"/>
                <a:cs typeface="Arial" panose="020B0604020202020204" pitchFamily="34" charset="0"/>
              </a:rPr>
              <a:t>= </a:t>
            </a:r>
            <a:r>
              <a:rPr lang="vi-VN" sz="3600" dirty="0" smtClean="0">
                <a:solidFill>
                  <a:prstClr val="black"/>
                </a:solidFill>
                <a:latin typeface="Arial" panose="020B0604020202020204" pitchFamily="34" charset="0"/>
                <a:cs typeface="Arial" panose="020B0604020202020204" pitchFamily="34" charset="0"/>
              </a:rPr>
              <a:t>450</a:t>
            </a:r>
          </a:p>
          <a:p>
            <a:pPr lvl="0">
              <a:lnSpc>
                <a:spcPct val="150000"/>
              </a:lnSpc>
              <a:defRPr/>
            </a:pPr>
            <a:r>
              <a:rPr lang="en-US" sz="3600" dirty="0" smtClean="0">
                <a:solidFill>
                  <a:prstClr val="black"/>
                </a:solidFill>
                <a:latin typeface="Arial" panose="020B0604020202020204" pitchFamily="34" charset="0"/>
                <a:cs typeface="Arial" panose="020B0604020202020204" pitchFamily="34" charset="0"/>
              </a:rPr>
              <a:t>	 				  x</a:t>
            </a:r>
            <a:r>
              <a:rPr lang="vi-VN" sz="3600" dirty="0" smtClean="0">
                <a:solidFill>
                  <a:prstClr val="black"/>
                </a:solidFill>
                <a:latin typeface="Arial" panose="020B0604020202020204" pitchFamily="34" charset="0"/>
                <a:cs typeface="Arial" panose="020B0604020202020204" pitchFamily="34" charset="0"/>
              </a:rPr>
              <a:t> </a:t>
            </a:r>
            <a:r>
              <a:rPr lang="vi-VN" sz="3600" dirty="0">
                <a:solidFill>
                  <a:prstClr val="black"/>
                </a:solidFill>
                <a:latin typeface="Arial" panose="020B0604020202020204" pitchFamily="34" charset="0"/>
                <a:cs typeface="Arial" panose="020B0604020202020204" pitchFamily="34" charset="0"/>
              </a:rPr>
              <a:t>= </a:t>
            </a:r>
            <a:r>
              <a:rPr lang="vi-VN" sz="3600" dirty="0" smtClean="0">
                <a:solidFill>
                  <a:prstClr val="black"/>
                </a:solidFill>
                <a:latin typeface="Arial" panose="020B0604020202020204" pitchFamily="34" charset="0"/>
                <a:cs typeface="Arial" panose="020B0604020202020204" pitchFamily="34" charset="0"/>
              </a:rPr>
              <a:t>450</a:t>
            </a:r>
            <a:r>
              <a:rPr lang="en-US" sz="3600" dirty="0">
                <a:solidFill>
                  <a:prstClr val="black"/>
                </a:solidFill>
                <a:latin typeface="Arial" panose="020B0604020202020204" pitchFamily="34" charset="0"/>
                <a:cs typeface="Arial" panose="020B0604020202020204" pitchFamily="34" charset="0"/>
              </a:rPr>
              <a:t> </a:t>
            </a:r>
            <a:r>
              <a:rPr lang="en-US" sz="3600" dirty="0" smtClean="0">
                <a:solidFill>
                  <a:prstClr val="black"/>
                </a:solidFill>
                <a:latin typeface="Arial" panose="020B0604020202020204" pitchFamily="34" charset="0"/>
                <a:cs typeface="Arial" panose="020B0604020202020204" pitchFamily="34" charset="0"/>
              </a:rPr>
              <a:t>– </a:t>
            </a:r>
            <a:r>
              <a:rPr lang="vi-VN" sz="3600" dirty="0" smtClean="0">
                <a:solidFill>
                  <a:prstClr val="black"/>
                </a:solidFill>
                <a:latin typeface="Arial" panose="020B0604020202020204" pitchFamily="34" charset="0"/>
                <a:cs typeface="Arial" panose="020B0604020202020204" pitchFamily="34" charset="0"/>
              </a:rPr>
              <a:t>180</a:t>
            </a:r>
            <a:endParaRPr lang="en-US" sz="3600" dirty="0" smtClean="0">
              <a:solidFill>
                <a:prstClr val="black"/>
              </a:solidFill>
              <a:latin typeface="Arial" panose="020B0604020202020204" pitchFamily="34" charset="0"/>
              <a:cs typeface="Arial" panose="020B0604020202020204" pitchFamily="34" charset="0"/>
            </a:endParaRPr>
          </a:p>
          <a:p>
            <a:pPr lvl="0" algn="ctr">
              <a:lnSpc>
                <a:spcPct val="150000"/>
              </a:lnSpc>
              <a:defRPr/>
            </a:pPr>
            <a:r>
              <a:rPr lang="en-US" sz="3600" dirty="0" smtClean="0">
                <a:solidFill>
                  <a:prstClr val="black"/>
                </a:solidFill>
                <a:latin typeface="Arial" panose="020B0604020202020204" pitchFamily="34" charset="0"/>
                <a:cs typeface="Arial" panose="020B0604020202020204" pitchFamily="34" charset="0"/>
              </a:rPr>
              <a:t>                          x</a:t>
            </a:r>
            <a:r>
              <a:rPr lang="vi-VN" sz="3600" dirty="0" smtClean="0">
                <a:solidFill>
                  <a:prstClr val="black"/>
                </a:solidFill>
                <a:latin typeface="Arial" panose="020B0604020202020204" pitchFamily="34" charset="0"/>
                <a:cs typeface="Arial" panose="020B0604020202020204" pitchFamily="34" charset="0"/>
              </a:rPr>
              <a:t> </a:t>
            </a:r>
            <a:r>
              <a:rPr lang="vi-VN" sz="3600" dirty="0">
                <a:solidFill>
                  <a:prstClr val="black"/>
                </a:solidFill>
                <a:latin typeface="Arial" panose="020B0604020202020204" pitchFamily="34" charset="0"/>
                <a:cs typeface="Arial" panose="020B0604020202020204" pitchFamily="34" charset="0"/>
              </a:rPr>
              <a:t>= </a:t>
            </a:r>
            <a:r>
              <a:rPr lang="vi-VN" sz="3600" dirty="0" smtClean="0">
                <a:solidFill>
                  <a:prstClr val="black"/>
                </a:solidFill>
                <a:latin typeface="Arial" panose="020B0604020202020204" pitchFamily="34" charset="0"/>
                <a:cs typeface="Arial" panose="020B0604020202020204" pitchFamily="34" charset="0"/>
              </a:rPr>
              <a:t>270</a:t>
            </a:r>
            <a:r>
              <a:rPr lang="vi-VN" sz="3600" dirty="0" smtClean="0">
                <a:solidFill>
                  <a:prstClr val="black"/>
                </a:solidFill>
              </a:rPr>
              <a:t>.</a:t>
            </a:r>
            <a:r>
              <a:rPr lang="en-US" sz="3600" dirty="0" smtClean="0">
                <a:solidFill>
                  <a:prstClr val="black"/>
                </a:solidFill>
              </a:rPr>
              <a:t> </a:t>
            </a:r>
            <a:r>
              <a:rPr lang="en-US" sz="3600" dirty="0" smtClean="0">
                <a:solidFill>
                  <a:prstClr val="black"/>
                </a:solidFill>
                <a:latin typeface="Arial" panose="020B0604020202020204" pitchFamily="34" charset="0"/>
                <a:cs typeface="Arial" panose="020B0604020202020204" pitchFamily="34" charset="0"/>
              </a:rPr>
              <a:t>(</a:t>
            </a:r>
            <a:r>
              <a:rPr lang="vi-VN" sz="3600" dirty="0" smtClean="0">
                <a:solidFill>
                  <a:prstClr val="black"/>
                </a:solidFill>
              </a:rPr>
              <a:t>Giá </a:t>
            </a:r>
            <a:r>
              <a:rPr lang="vi-VN" sz="3600" dirty="0">
                <a:solidFill>
                  <a:prstClr val="black"/>
                </a:solidFill>
              </a:rPr>
              <a:t>trị này của x thoả mãn điều kiện của </a:t>
            </a:r>
            <a:r>
              <a:rPr lang="vi-VN" sz="3600" dirty="0" smtClean="0">
                <a:solidFill>
                  <a:prstClr val="black"/>
                </a:solidFill>
              </a:rPr>
              <a:t>ẩn</a:t>
            </a:r>
            <a:r>
              <a:rPr lang="en-US" sz="3600" dirty="0" smtClean="0">
                <a:solidFill>
                  <a:prstClr val="black"/>
                </a:solidFill>
              </a:rPr>
              <a:t>)</a:t>
            </a:r>
            <a:endParaRPr lang="vi-VN" sz="3600" dirty="0">
              <a:solidFill>
                <a:prstClr val="black"/>
              </a:solidFill>
            </a:endParaRPr>
          </a:p>
          <a:p>
            <a:pPr lvl="0" algn="just">
              <a:lnSpc>
                <a:spcPct val="150000"/>
              </a:lnSpc>
              <a:defRPr/>
            </a:pPr>
            <a:r>
              <a:rPr lang="vi-VN" sz="3600" dirty="0">
                <a:solidFill>
                  <a:prstClr val="black"/>
                </a:solidFill>
              </a:rPr>
              <a:t>Vậy trong hai ngày đó, bác Hưng đã di chuyển quãng đường dài 270 km.</a:t>
            </a:r>
          </a:p>
        </p:txBody>
      </p:sp>
    </p:spTree>
    <p:extLst>
      <p:ext uri="{BB962C8B-B14F-4D97-AF65-F5344CB8AC3E}">
        <p14:creationId xmlns:p14="http://schemas.microsoft.com/office/powerpoint/2010/main" val="76735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
          <p:cNvGrpSpPr/>
          <p:nvPr/>
        </p:nvGrpSpPr>
        <p:grpSpPr>
          <a:xfrm>
            <a:off x="-228600" y="9410700"/>
            <a:ext cx="19082770" cy="3242171"/>
            <a:chOff x="0" y="0"/>
            <a:chExt cx="4816593" cy="1021917"/>
          </a:xfrm>
        </p:grpSpPr>
        <p:sp>
          <p:nvSpPr>
            <p:cNvPr id="2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7"/>
          <p:cNvSpPr txBox="1"/>
          <p:nvPr/>
        </p:nvSpPr>
        <p:spPr>
          <a:xfrm>
            <a:off x="381000" y="157014"/>
            <a:ext cx="17570303" cy="346248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nl-NL" sz="3800" b="1" i="0" u="none" strike="noStrike" kern="1200" cap="none" spc="0" normalizeH="0" baseline="0" noProof="0" dirty="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en-US" sz="3800" b="0" i="0" u="none" strike="noStrike" kern="1200" cap="none" spc="0" normalizeH="0" baseline="0" noProof="0" dirty="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Một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người thợ kim hoàn có mười chiếc nhẫn, mỗi chiếc nặng 18 g, được làm bằng hợp kim gồm 10% bạc và 90% vàng. Người thợ quyết định nấu chảy những chiếc nhẫn và thêm đủ bạc để giảm hàm lượng vàng xuống còn 75%. Hỏi người thợ đó cần thêm bao nhiêu gam bạc?</a:t>
            </a:r>
          </a:p>
        </p:txBody>
      </p:sp>
      <p:sp>
        <p:nvSpPr>
          <p:cNvPr id="18" name="Oval Callout 17"/>
          <p:cNvSpPr/>
          <p:nvPr/>
        </p:nvSpPr>
        <p:spPr>
          <a:xfrm>
            <a:off x="8327824" y="3736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412898" y="4991100"/>
            <a:ext cx="17570302" cy="424731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Gọi x (g) là khối lượng bạc người thợ cần thêm vào. Điều kiện: x &gt; 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Khối lượng của 10 chiếc nhẫn là 18 </a:t>
            </a:r>
            <a:r>
              <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10 = 180 (g).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Khối lượng bạc có trong 10 chiếc nhẫn này là 0,1 </a:t>
            </a:r>
            <a:r>
              <a:rPr lang="en-US" sz="3600" dirty="0">
                <a:solidFill>
                  <a:prstClr val="black"/>
                </a:solidFill>
                <a:latin typeface="Arial" panose="020B0604020202020204" pitchFamily="34" charset="0"/>
              </a:rPr>
              <a:t>.</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180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18 (g).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Khối lượng bạc sau khi thêm x (g) vào là 18 + x (g) và khối lượng dung dịch nấu chảy là 180 + x (g</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2"/>
          <a:stretch>
            <a:fillRect/>
          </a:stretch>
        </p:blipFill>
        <p:spPr>
          <a:xfrm flipH="1">
            <a:off x="16112150" y="3756491"/>
            <a:ext cx="2252050" cy="1351230"/>
          </a:xfrm>
          <a:prstGeom prst="rect">
            <a:avLst/>
          </a:prstGeom>
        </p:spPr>
      </p:pic>
    </p:spTree>
    <p:extLst>
      <p:ext uri="{BB962C8B-B14F-4D97-AF65-F5344CB8AC3E}">
        <p14:creationId xmlns:p14="http://schemas.microsoft.com/office/powerpoint/2010/main" val="88973931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down)">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left)">
                                      <p:cBhvr>
                                        <p:cTn id="3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Oval Callout 17"/>
          <p:cNvSpPr/>
          <p:nvPr/>
        </p:nvSpPr>
        <p:spPr>
          <a:xfrm>
            <a:off x="8471261" y="733921"/>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2"/>
          <a:stretch>
            <a:fillRect/>
          </a:stretch>
        </p:blipFill>
        <p:spPr>
          <a:xfrm flipH="1">
            <a:off x="16154400" y="495300"/>
            <a:ext cx="2252050" cy="1351230"/>
          </a:xfrm>
          <a:prstGeom prst="rect">
            <a:avLst/>
          </a:prstGeom>
        </p:spPr>
      </p:pic>
      <p:grpSp>
        <p:nvGrpSpPr>
          <p:cNvPr id="10" name="Group 2"/>
          <p:cNvGrpSpPr/>
          <p:nvPr/>
        </p:nvGrpSpPr>
        <p:grpSpPr>
          <a:xfrm>
            <a:off x="-228600" y="9410700"/>
            <a:ext cx="19082770" cy="3242171"/>
            <a:chOff x="0" y="0"/>
            <a:chExt cx="4816593" cy="1021917"/>
          </a:xfrm>
        </p:grpSpPr>
        <p:sp>
          <p:nvSpPr>
            <p:cNvPr id="11"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12"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Rectangle 2"/>
          <p:cNvSpPr/>
          <p:nvPr/>
        </p:nvSpPr>
        <p:spPr>
          <a:xfrm>
            <a:off x="2991617" y="2208091"/>
            <a:ext cx="12115800" cy="6440609"/>
          </a:xfrm>
          <a:prstGeom prst="rect">
            <a:avLst/>
          </a:prstGeom>
        </p:spPr>
        <p:txBody>
          <a:bodyPr wrap="square">
            <a:spAutoFit/>
          </a:bodyPr>
          <a:lstStyle/>
          <a:p>
            <a:pPr>
              <a:lnSpc>
                <a:spcPct val="150000"/>
              </a:lnSpc>
              <a:spcBef>
                <a:spcPts val="300"/>
              </a:spcBef>
              <a:spcAft>
                <a:spcPts val="300"/>
              </a:spcAft>
            </a:pPr>
            <a:r>
              <a:rPr lang="vi-VN" sz="3700" dirty="0"/>
              <a:t>Theo đề bài, ta có phương trình: </a:t>
            </a:r>
            <a:r>
              <a:rPr lang="vi-VN" sz="3700" dirty="0">
                <a:latin typeface="Arial" panose="020B0604020202020204" pitchFamily="34" charset="0"/>
                <a:cs typeface="Arial" panose="020B0604020202020204" pitchFamily="34" charset="0"/>
              </a:rPr>
              <a:t>18 + </a:t>
            </a:r>
            <a:r>
              <a:rPr lang="en-US" sz="3700" dirty="0" smtClean="0">
                <a:latin typeface="Arial" panose="020B0604020202020204" pitchFamily="34" charset="0"/>
                <a:cs typeface="Arial" panose="020B0604020202020204" pitchFamily="34" charset="0"/>
              </a:rPr>
              <a:t>x</a:t>
            </a:r>
            <a:r>
              <a:rPr lang="vi-VN" sz="3700" dirty="0" smtClean="0">
                <a:latin typeface="Arial" panose="020B0604020202020204" pitchFamily="34" charset="0"/>
                <a:cs typeface="Arial" panose="020B0604020202020204" pitchFamily="34" charset="0"/>
              </a:rPr>
              <a:t> </a:t>
            </a:r>
            <a:r>
              <a:rPr lang="vi-VN" sz="3700" dirty="0">
                <a:latin typeface="Arial" panose="020B0604020202020204" pitchFamily="34" charset="0"/>
                <a:cs typeface="Arial" panose="020B0604020202020204" pitchFamily="34" charset="0"/>
              </a:rPr>
              <a:t>= </a:t>
            </a:r>
            <a:r>
              <a:rPr lang="vi-VN" sz="3700" dirty="0" smtClean="0">
                <a:latin typeface="Arial" panose="020B0604020202020204" pitchFamily="34" charset="0"/>
                <a:cs typeface="Arial" panose="020B0604020202020204" pitchFamily="34" charset="0"/>
              </a:rPr>
              <a:t>0,25</a:t>
            </a:r>
            <a:r>
              <a:rPr lang="en-US" sz="3700" dirty="0" smtClean="0">
                <a:latin typeface="Arial" panose="020B0604020202020204" pitchFamily="34" charset="0"/>
                <a:cs typeface="Arial" panose="020B0604020202020204" pitchFamily="34" charset="0"/>
              </a:rPr>
              <a:t> </a:t>
            </a:r>
            <a:r>
              <a:rPr lang="vi-VN" sz="3700" dirty="0" smtClean="0">
                <a:latin typeface="Arial" panose="020B0604020202020204" pitchFamily="34" charset="0"/>
                <a:cs typeface="Arial" panose="020B0604020202020204" pitchFamily="34" charset="0"/>
              </a:rPr>
              <a:t>(</a:t>
            </a:r>
            <a:r>
              <a:rPr lang="vi-VN" sz="3700" dirty="0">
                <a:latin typeface="Arial" panose="020B0604020202020204" pitchFamily="34" charset="0"/>
                <a:cs typeface="Arial" panose="020B0604020202020204" pitchFamily="34" charset="0"/>
              </a:rPr>
              <a:t>180 + </a:t>
            </a:r>
            <a:r>
              <a:rPr lang="vi-VN" sz="3700" dirty="0" smtClean="0">
                <a:latin typeface="Arial" panose="020B0604020202020204" pitchFamily="34" charset="0"/>
                <a:cs typeface="Arial" panose="020B0604020202020204" pitchFamily="34" charset="0"/>
              </a:rPr>
              <a:t>x)</a:t>
            </a:r>
            <a:endParaRPr lang="en-US" sz="3700" dirty="0" smtClean="0">
              <a:latin typeface="Arial" panose="020B0604020202020204" pitchFamily="34" charset="0"/>
              <a:cs typeface="Arial" panose="020B0604020202020204" pitchFamily="34" charset="0"/>
            </a:endParaRPr>
          </a:p>
          <a:p>
            <a:pPr>
              <a:lnSpc>
                <a:spcPct val="150000"/>
              </a:lnSpc>
              <a:spcBef>
                <a:spcPts val="300"/>
              </a:spcBef>
              <a:spcAft>
                <a:spcPts val="300"/>
              </a:spcAft>
            </a:pPr>
            <a:r>
              <a:rPr lang="vi-VN" sz="3700" dirty="0" smtClean="0"/>
              <a:t>Giải </a:t>
            </a:r>
            <a:r>
              <a:rPr lang="vi-VN" sz="3700" dirty="0"/>
              <a:t>phương </a:t>
            </a:r>
            <a:r>
              <a:rPr lang="vi-VN" sz="3700" dirty="0" smtClean="0"/>
              <a:t>trình:</a:t>
            </a:r>
            <a:r>
              <a:rPr lang="en-US" sz="3700" dirty="0" smtClean="0"/>
              <a:t> </a:t>
            </a:r>
            <a:r>
              <a:rPr lang="vi-VN" sz="3700" dirty="0" smtClean="0"/>
              <a:t>18</a:t>
            </a:r>
            <a:r>
              <a:rPr lang="en-US" sz="3700" dirty="0" smtClean="0"/>
              <a:t> </a:t>
            </a:r>
            <a:r>
              <a:rPr lang="vi-VN" sz="3700" dirty="0" smtClean="0"/>
              <a:t>+ </a:t>
            </a:r>
            <a:r>
              <a:rPr lang="vi-VN" sz="3700" dirty="0"/>
              <a:t>x = 0,25(180 + x)</a:t>
            </a:r>
          </a:p>
          <a:p>
            <a:pPr>
              <a:lnSpc>
                <a:spcPct val="150000"/>
              </a:lnSpc>
              <a:spcBef>
                <a:spcPts val="300"/>
              </a:spcBef>
              <a:spcAft>
                <a:spcPts val="300"/>
              </a:spcAft>
            </a:pPr>
            <a:r>
              <a:rPr lang="en-US" sz="3700" dirty="0" smtClean="0"/>
              <a:t>				  </a:t>
            </a:r>
            <a:r>
              <a:rPr lang="vi-VN" sz="3700" dirty="0" smtClean="0"/>
              <a:t>18</a:t>
            </a:r>
            <a:r>
              <a:rPr lang="en-US" sz="3700" dirty="0" smtClean="0"/>
              <a:t> </a:t>
            </a:r>
            <a:r>
              <a:rPr lang="vi-VN" sz="3700" dirty="0" smtClean="0"/>
              <a:t>+ </a:t>
            </a:r>
            <a:r>
              <a:rPr lang="vi-VN" sz="3700" dirty="0"/>
              <a:t>x = </a:t>
            </a:r>
            <a:r>
              <a:rPr lang="vi-VN" sz="3700" dirty="0" smtClean="0"/>
              <a:t>45</a:t>
            </a:r>
            <a:r>
              <a:rPr lang="en-US" sz="3700" dirty="0" smtClean="0"/>
              <a:t> </a:t>
            </a:r>
            <a:r>
              <a:rPr lang="vi-VN" sz="3700" dirty="0" smtClean="0"/>
              <a:t>+</a:t>
            </a:r>
            <a:r>
              <a:rPr lang="en-US" sz="3700" dirty="0" smtClean="0"/>
              <a:t> </a:t>
            </a:r>
            <a:r>
              <a:rPr lang="vi-VN" sz="3700" dirty="0" smtClean="0"/>
              <a:t>0,25x</a:t>
            </a:r>
            <a:endParaRPr lang="vi-VN" sz="3700" dirty="0"/>
          </a:p>
          <a:p>
            <a:pPr>
              <a:lnSpc>
                <a:spcPct val="150000"/>
              </a:lnSpc>
              <a:spcBef>
                <a:spcPts val="300"/>
              </a:spcBef>
              <a:spcAft>
                <a:spcPts val="300"/>
              </a:spcAft>
            </a:pPr>
            <a:r>
              <a:rPr lang="en-US" sz="3700" dirty="0" smtClean="0"/>
              <a:t> 				   </a:t>
            </a:r>
            <a:r>
              <a:rPr lang="vi-VN" sz="3700" dirty="0" smtClean="0"/>
              <a:t>0,75x </a:t>
            </a:r>
            <a:r>
              <a:rPr lang="vi-VN" sz="3700" dirty="0"/>
              <a:t>= 27</a:t>
            </a:r>
          </a:p>
          <a:p>
            <a:pPr>
              <a:lnSpc>
                <a:spcPct val="150000"/>
              </a:lnSpc>
              <a:spcBef>
                <a:spcPts val="300"/>
              </a:spcBef>
              <a:spcAft>
                <a:spcPts val="300"/>
              </a:spcAft>
            </a:pPr>
            <a:r>
              <a:rPr lang="en-US" sz="3700" dirty="0" smtClean="0">
                <a:latin typeface="Arial" panose="020B0604020202020204" pitchFamily="34" charset="0"/>
                <a:cs typeface="Arial" panose="020B0604020202020204" pitchFamily="34" charset="0"/>
              </a:rPr>
              <a:t>                                      x</a:t>
            </a:r>
            <a:r>
              <a:rPr lang="vi-VN" sz="3700" dirty="0" smtClean="0">
                <a:latin typeface="Arial" panose="020B0604020202020204" pitchFamily="34" charset="0"/>
                <a:cs typeface="Arial" panose="020B0604020202020204" pitchFamily="34" charset="0"/>
              </a:rPr>
              <a:t> </a:t>
            </a:r>
            <a:r>
              <a:rPr lang="vi-VN" sz="3700" dirty="0">
                <a:latin typeface="Arial" panose="020B0604020202020204" pitchFamily="34" charset="0"/>
                <a:cs typeface="Arial" panose="020B0604020202020204" pitchFamily="34" charset="0"/>
              </a:rPr>
              <a:t>= 36.</a:t>
            </a:r>
          </a:p>
          <a:p>
            <a:pPr>
              <a:lnSpc>
                <a:spcPct val="150000"/>
              </a:lnSpc>
              <a:spcBef>
                <a:spcPts val="300"/>
              </a:spcBef>
              <a:spcAft>
                <a:spcPts val="300"/>
              </a:spcAft>
            </a:pPr>
            <a:r>
              <a:rPr lang="vi-VN" sz="3700" dirty="0"/>
              <a:t>Giá trị này của x thoả mãn điều kiện của ẩn.</a:t>
            </a:r>
          </a:p>
          <a:p>
            <a:pPr>
              <a:lnSpc>
                <a:spcPct val="150000"/>
              </a:lnSpc>
              <a:spcBef>
                <a:spcPts val="300"/>
              </a:spcBef>
              <a:spcAft>
                <a:spcPts val="300"/>
              </a:spcAft>
            </a:pPr>
            <a:r>
              <a:rPr lang="vi-VN" sz="3700" dirty="0"/>
              <a:t>Vậy người thợ đó cần thêm 36 gam bạc</a:t>
            </a:r>
            <a:r>
              <a:rPr lang="vi-VN" sz="3700" dirty="0" smtClean="0"/>
              <a:t>.</a:t>
            </a:r>
            <a:endParaRPr lang="en-US" sz="3700" dirty="0"/>
          </a:p>
        </p:txBody>
      </p:sp>
    </p:spTree>
    <p:extLst>
      <p:ext uri="{BB962C8B-B14F-4D97-AF65-F5344CB8AC3E}">
        <p14:creationId xmlns:p14="http://schemas.microsoft.com/office/powerpoint/2010/main" val="190088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2463" y="259439"/>
            <a:ext cx="1033084" cy="971176"/>
          </a:xfrm>
          <a:prstGeom prst="rect">
            <a:avLst/>
          </a:prstGeom>
        </p:spPr>
      </p:pic>
      <p:sp>
        <p:nvSpPr>
          <p:cNvPr id="11" name="TextBox 10"/>
          <p:cNvSpPr txBox="1"/>
          <p:nvPr/>
        </p:nvSpPr>
        <p:spPr>
          <a:xfrm>
            <a:off x="6400800" y="419100"/>
            <a:ext cx="5550326" cy="861774"/>
          </a:xfrm>
          <a:prstGeom prst="rect">
            <a:avLst/>
          </a:prstGeom>
          <a:noFill/>
        </p:spPr>
        <p:txBody>
          <a:bodyPr wrap="square" rtlCol="0">
            <a:spAutoFit/>
          </a:bodyPr>
          <a:lstStyle/>
          <a:p>
            <a:pPr algn="ctr" defTabSz="1828800">
              <a:buClr>
                <a:srgbClr val="000000"/>
              </a:buClr>
            </a:pPr>
            <a:r>
              <a:rPr lang="en-US" sz="5000" b="1" kern="0" dirty="0" smtClean="0">
                <a:solidFill>
                  <a:srgbClr val="C00000"/>
                </a:solidFill>
                <a:latin typeface="Arial" panose="020B0604020202020204" pitchFamily="34" charset="0"/>
                <a:cs typeface="Arial" panose="020B0604020202020204" pitchFamily="34" charset="0"/>
                <a:sym typeface="Arial"/>
              </a:rPr>
              <a:t>BÀI TOÁN</a:t>
            </a:r>
            <a:endParaRPr lang="en-US" sz="5000" b="1" kern="0" dirty="0">
              <a:solidFill>
                <a:srgbClr val="C00000"/>
              </a:solidFill>
              <a:latin typeface="Arial" panose="020B0604020202020204" pitchFamily="34" charset="0"/>
              <a:cs typeface="Arial" panose="020B0604020202020204" pitchFamily="34" charset="0"/>
              <a:sym typeface="Arial"/>
            </a:endParaRPr>
          </a:p>
        </p:txBody>
      </p:sp>
      <p:sp>
        <p:nvSpPr>
          <p:cNvPr id="2" name="Rectangle 1"/>
          <p:cNvSpPr/>
          <p:nvPr/>
        </p:nvSpPr>
        <p:spPr>
          <a:xfrm>
            <a:off x="222463" y="1257300"/>
            <a:ext cx="17907000" cy="1800493"/>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en-US" sz="3700" dirty="0">
                <a:solidFill>
                  <a:srgbClr val="000000"/>
                </a:solidFill>
                <a:latin typeface="Arial" panose="020B0604020202020204" pitchFamily="34" charset="0"/>
                <a:ea typeface="Calibri" panose="020F0502020204030204" pitchFamily="34" charset="0"/>
                <a:cs typeface="Arial" panose="020B0604020202020204" pitchFamily="34" charset="0"/>
              </a:rPr>
              <a:t>Một tàu thủy chạy trên một khúc sông dài 80 km, cả đi lẫn về mất 8 giờ 20 phút. Tính vận tốc của tàu thủy khi nước yên lặng? Biết rằng vận tốc dòng nước là 4 km/h.</a:t>
            </a:r>
            <a:endParaRPr lang="en-US" sz="3700" dirty="0">
              <a:effectLst/>
              <a:latin typeface="Arial" panose="020B0604020202020204" pitchFamily="34" charset="0"/>
              <a:ea typeface="Arial" panose="020B0604020202020204" pitchFamily="34" charset="0"/>
              <a:cs typeface="Arial" panose="020B0604020202020204" pitchFamily="34" charset="0"/>
            </a:endParaRPr>
          </a:p>
        </p:txBody>
      </p:sp>
      <p:sp>
        <p:nvSpPr>
          <p:cNvPr id="13" name="Oval Callout 12"/>
          <p:cNvSpPr/>
          <p:nvPr/>
        </p:nvSpPr>
        <p:spPr>
          <a:xfrm>
            <a:off x="8334441" y="3355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7">
            <a:extLst>
              <a:ext uri="{FF2B5EF4-FFF2-40B4-BE49-F238E27FC236}">
                <a16:creationId xmlns="" xmlns:a16="http://schemas.microsoft.com/office/drawing/2014/main" id="{9B4193A8-9FA8-4FC2-8197-8DEBAADC57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163800" y="7886700"/>
            <a:ext cx="2682661" cy="2203134"/>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22463" y="4381500"/>
                <a:ext cx="16687312" cy="5695021"/>
              </a:xfrm>
              <a:prstGeom prst="rect">
                <a:avLst/>
              </a:prstGeom>
            </p:spPr>
            <p:txBody>
              <a:bodyPr wrap="square">
                <a:spAutoFit/>
              </a:bodyPr>
              <a:lstStyle/>
              <a:p>
                <a:pPr algn="just">
                  <a:lnSpc>
                    <a:spcPct val="150000"/>
                  </a:lnSpc>
                  <a:spcBef>
                    <a:spcPts val="600"/>
                  </a:spcBef>
                  <a:spcAft>
                    <a:spcPts val="600"/>
                  </a:spcAft>
                </a:pPr>
                <a:r>
                  <a:rPr lang="da-DK" sz="3700" dirty="0">
                    <a:latin typeface="Arial" panose="020B0604020202020204" pitchFamily="34" charset="0"/>
                    <a:ea typeface="Times New Roman" panose="02020603050405020304" pitchFamily="18" charset="0"/>
                    <a:cs typeface="Arial" panose="020B0604020202020204" pitchFamily="34" charset="0"/>
                  </a:rPr>
                  <a:t>Gọi vận tốc của tàu khi nước yên lặng là </a:t>
                </a:r>
                <a14:m>
                  <m:oMath xmlns:m="http://schemas.openxmlformats.org/officeDocument/2006/math">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(km/h) </a:t>
                </a:r>
                <a14:m>
                  <m:oMath xmlns:m="http://schemas.openxmlformats.org/officeDocument/2006/math">
                    <m:d>
                      <m:d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&gt;0</m:t>
                        </m:r>
                      </m:e>
                    </m:d>
                  </m:oMath>
                </a14:m>
                <a:r>
                  <a:rPr lang="da-DK" sz="3700" dirty="0">
                    <a:effectLst/>
                    <a:latin typeface="Arial" panose="020B0604020202020204" pitchFamily="34" charset="0"/>
                    <a:ea typeface="Times New Roman" panose="02020603050405020304" pitchFamily="18" charset="0"/>
                    <a:cs typeface="Arial" panose="020B0604020202020204" pitchFamily="34" charset="0"/>
                  </a:rPr>
                  <a:t>.</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700" dirty="0">
                    <a:effectLst/>
                    <a:latin typeface="Arial" panose="020B0604020202020204" pitchFamily="34" charset="0"/>
                    <a:ea typeface="Times New Roman" panose="02020603050405020304" pitchFamily="18" charset="0"/>
                    <a:cs typeface="Arial" panose="020B0604020202020204" pitchFamily="34" charset="0"/>
                  </a:rPr>
                  <a:t>Vận tốc của tàu khi xuôi dòng là: </a:t>
                </a:r>
                <a14:m>
                  <m:oMath xmlns:m="http://schemas.openxmlformats.org/officeDocument/2006/math">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(km/h)</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700" dirty="0">
                    <a:effectLst/>
                    <a:latin typeface="Arial" panose="020B0604020202020204" pitchFamily="34" charset="0"/>
                    <a:ea typeface="Times New Roman" panose="02020603050405020304" pitchFamily="18" charset="0"/>
                    <a:cs typeface="Arial" panose="020B0604020202020204" pitchFamily="34" charset="0"/>
                  </a:rPr>
                  <a:t>Vận tốc của tàu khi ngược dòng là: </a:t>
                </a:r>
                <a14:m>
                  <m:oMath xmlns:m="http://schemas.openxmlformats.org/officeDocument/2006/math">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(km/h)</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700" dirty="0">
                    <a:effectLst/>
                    <a:latin typeface="Arial" panose="020B0604020202020204" pitchFamily="34" charset="0"/>
                    <a:ea typeface="Times New Roman" panose="02020603050405020304" pitchFamily="18" charset="0"/>
                    <a:cs typeface="Arial" panose="020B0604020202020204" pitchFamily="34" charset="0"/>
                  </a:rPr>
                  <a:t>Thời gian tàu xuôi dòng là: </a:t>
                </a:r>
                <a14:m>
                  <m:oMath xmlns:m="http://schemas.openxmlformats.org/officeDocument/2006/math">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80</m:t>
                        </m:r>
                      </m:num>
                      <m:den>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(giờ)</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700" dirty="0">
                    <a:effectLst/>
                    <a:latin typeface="Arial" panose="020B0604020202020204" pitchFamily="34" charset="0"/>
                    <a:ea typeface="Times New Roman" panose="02020603050405020304" pitchFamily="18" charset="0"/>
                    <a:cs typeface="Arial" panose="020B0604020202020204" pitchFamily="34" charset="0"/>
                  </a:rPr>
                  <a:t>Thời gian khi tàu ngược dòng là: </a:t>
                </a:r>
                <a14:m>
                  <m:oMath xmlns:m="http://schemas.openxmlformats.org/officeDocument/2006/math">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80</m:t>
                        </m:r>
                      </m:num>
                      <m:den>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(giờ</a:t>
                </a:r>
                <a:r>
                  <a:rPr lang="da-DK" sz="37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37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2463" y="4381500"/>
                <a:ext cx="16687312" cy="5695021"/>
              </a:xfrm>
              <a:prstGeom prst="rect">
                <a:avLst/>
              </a:prstGeom>
              <a:blipFill rotWithShape="0">
                <a:blip r:embed="rId10"/>
                <a:stretch>
                  <a:fillRect l="-1132"/>
                </a:stretch>
              </a:blipFill>
            </p:spPr>
            <p:txBody>
              <a:bodyPr/>
              <a:lstStyle/>
              <a:p>
                <a:r>
                  <a:rPr lang="en-US">
                    <a:noFill/>
                  </a:rPr>
                  <a:t> </a:t>
                </a:r>
              </a:p>
            </p:txBody>
          </p:sp>
        </mc:Fallback>
      </mc:AlternateContent>
      <p:sp>
        <p:nvSpPr>
          <p:cNvPr id="8" name="Oval Callout 7"/>
          <p:cNvSpPr/>
          <p:nvPr/>
        </p:nvSpPr>
        <p:spPr>
          <a:xfrm>
            <a:off x="13731661" y="4457700"/>
            <a:ext cx="4114800" cy="2971800"/>
          </a:xfrm>
          <a:prstGeom prst="wedgeEllipseCallout">
            <a:avLst>
              <a:gd name="adj1" fmla="val 22985"/>
              <a:gd name="adj2" fmla="val 5816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50000"/>
              </a:lnSpc>
            </a:pPr>
            <a:r>
              <a:rPr lang="en-US" sz="3600" b="1" dirty="0" smtClean="0">
                <a:latin typeface="Arial" panose="020B0604020202020204" pitchFamily="34" charset="0"/>
                <a:cs typeface="Arial" panose="020B0604020202020204" pitchFamily="34" charset="0"/>
              </a:rPr>
              <a:t>THẢO LUẬN NHÓM ĐÔI</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419503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500"/>
                                        <p:tgtEl>
                                          <p:spTgt spid="8"/>
                                        </p:tgtEl>
                                      </p:cBhvr>
                                    </p:animEffect>
                                  </p:childTnLst>
                                </p:cTn>
                              </p:par>
                              <p:par>
                                <p:cTn id="23" presetID="21" presetClass="entr" presetSubtype="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1)">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down)">
                                      <p:cBhvr>
                                        <p:cTn id="35" dur="500"/>
                                        <p:tgtEl>
                                          <p:spTgt spid="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wipe(left)">
                                      <p:cBhvr>
                                        <p:cTn id="40" dur="500"/>
                                        <p:tgtEl>
                                          <p:spTgt spid="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Effect transition="in" filter="randombar(horizontal)">
                                      <p:cBhvr>
                                        <p:cTn id="45" dur="500"/>
                                        <p:tgtEl>
                                          <p:spTgt spid="7">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4" end="4"/>
                                            </p:txEl>
                                          </p:spTgt>
                                        </p:tgtEl>
                                        <p:attrNameLst>
                                          <p:attrName>style.visibility</p:attrName>
                                        </p:attrNameLst>
                                      </p:cBhvr>
                                      <p:to>
                                        <p:strVal val="visible"/>
                                      </p:to>
                                    </p:set>
                                    <p:animEffect transition="in" filter="fade">
                                      <p:cBhvr>
                                        <p:cTn id="5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13"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2463" y="259439"/>
            <a:ext cx="1033084" cy="971176"/>
          </a:xfrm>
          <a:prstGeom prst="rect">
            <a:avLst/>
          </a:prstGeom>
        </p:spPr>
      </p:pic>
      <p:sp>
        <p:nvSpPr>
          <p:cNvPr id="11" name="TextBox 10"/>
          <p:cNvSpPr txBox="1"/>
          <p:nvPr/>
        </p:nvSpPr>
        <p:spPr>
          <a:xfrm>
            <a:off x="6400800" y="419100"/>
            <a:ext cx="5550326" cy="861774"/>
          </a:xfrm>
          <a:prstGeom prst="rect">
            <a:avLst/>
          </a:prstGeom>
          <a:noFill/>
        </p:spPr>
        <p:txBody>
          <a:bodyPr wrap="square" rtlCol="0">
            <a:spAutoFit/>
          </a:bodyPr>
          <a:lstStyle/>
          <a:p>
            <a:pPr algn="ctr" defTabSz="1828800">
              <a:buClr>
                <a:srgbClr val="000000"/>
              </a:buClr>
            </a:pPr>
            <a:r>
              <a:rPr lang="en-US" sz="5000" b="1" kern="0" dirty="0" smtClean="0">
                <a:solidFill>
                  <a:srgbClr val="C00000"/>
                </a:solidFill>
                <a:latin typeface="Arial" panose="020B0604020202020204" pitchFamily="34" charset="0"/>
                <a:cs typeface="Arial" panose="020B0604020202020204" pitchFamily="34" charset="0"/>
                <a:sym typeface="Arial"/>
              </a:rPr>
              <a:t>BÀI TOÁN</a:t>
            </a:r>
            <a:endParaRPr lang="en-US" sz="5000" b="1" kern="0" dirty="0">
              <a:solidFill>
                <a:srgbClr val="C00000"/>
              </a:solidFill>
              <a:latin typeface="Arial" panose="020B0604020202020204" pitchFamily="34" charset="0"/>
              <a:cs typeface="Arial" panose="020B0604020202020204" pitchFamily="34" charset="0"/>
              <a:sym typeface="Arial"/>
            </a:endParaRPr>
          </a:p>
        </p:txBody>
      </p:sp>
      <p:sp>
        <p:nvSpPr>
          <p:cNvPr id="2" name="Rectangle 1"/>
          <p:cNvSpPr/>
          <p:nvPr/>
        </p:nvSpPr>
        <p:spPr>
          <a:xfrm>
            <a:off x="222463" y="1257300"/>
            <a:ext cx="17907000" cy="1800493"/>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en-US" sz="3700" dirty="0">
                <a:solidFill>
                  <a:srgbClr val="000000"/>
                </a:solidFill>
                <a:latin typeface="Arial" panose="020B0604020202020204" pitchFamily="34" charset="0"/>
                <a:ea typeface="Calibri" panose="020F0502020204030204" pitchFamily="34" charset="0"/>
                <a:cs typeface="Arial" panose="020B0604020202020204" pitchFamily="34" charset="0"/>
              </a:rPr>
              <a:t>Một tàu thủy chạy trên một khúc sông dài 80 km, cả đi lẫn về mất 8 giờ 20 phút. Tính vận tốc của tàu thủy khi nước yên lặng? Biết rằng vận tốc dòng nước là 4 km/h.</a:t>
            </a:r>
            <a:endParaRPr lang="en-US" sz="37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13" name="Oval Callout 12"/>
          <p:cNvSpPr/>
          <p:nvPr/>
        </p:nvSpPr>
        <p:spPr>
          <a:xfrm>
            <a:off x="8334441" y="3355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700" b="1" dirty="0" smtClean="0">
                <a:solidFill>
                  <a:prstClr val="black"/>
                </a:solidFill>
              </a:rPr>
              <a:t>Giải</a:t>
            </a:r>
            <a:endParaRPr lang="en-US" sz="3700" b="1" dirty="0">
              <a:solidFill>
                <a:prstClr val="black"/>
              </a:solidFill>
            </a:endParaRPr>
          </a:p>
        </p:txBody>
      </p:sp>
      <mc:AlternateContent xmlns:mc="http://schemas.openxmlformats.org/markup-compatibility/2006" xmlns:a14="http://schemas.microsoft.com/office/drawing/2010/main">
        <mc:Choice Requires="a14">
          <p:sp>
            <p:nvSpPr>
              <p:cNvPr id="7" name="Rectangle 6"/>
              <p:cNvSpPr/>
              <p:nvPr/>
            </p:nvSpPr>
            <p:spPr>
              <a:xfrm>
                <a:off x="1320000" y="4493717"/>
                <a:ext cx="15439707" cy="5039713"/>
              </a:xfrm>
              <a:prstGeom prst="rect">
                <a:avLst/>
              </a:prstGeom>
            </p:spPr>
            <p:txBody>
              <a:bodyPr wrap="square">
                <a:spAutoFit/>
              </a:bodyPr>
              <a:lstStyle/>
              <a:p>
                <a:pPr lvl="0" algn="just">
                  <a:lnSpc>
                    <a:spcPct val="150000"/>
                  </a:lnSpc>
                  <a:spcBef>
                    <a:spcPts val="600"/>
                  </a:spcBef>
                  <a:spcAft>
                    <a:spcPts val="600"/>
                  </a:spcAft>
                </a:pPr>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Vì thời gian cả đi và về là 8 giờ 20 phút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25</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giờ, nên ta có phương trình:</a:t>
                </a:r>
                <a:endParaRPr lang="en-US" sz="37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80</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den>
                      </m:f>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80</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den>
                      </m:f>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25</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7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Giải phương trình ta được: </a:t>
                </a:r>
                <a14:m>
                  <m:oMath xmlns:m="http://schemas.openxmlformats.org/officeDocument/2006/math">
                    <m:sSub>
                      <m:sSub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e>
                      <m:sub>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sub>
                    </m:sSub>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(loại); </a:t>
                </a:r>
                <a14:m>
                  <m:oMath xmlns:m="http://schemas.openxmlformats.org/officeDocument/2006/math">
                    <m:sSub>
                      <m:sSub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e>
                      <m:sub>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b>
                    </m:sSub>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=20</m:t>
                    </m:r>
                  </m:oMath>
                </a14:m>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(thỏa mãn điều kiện)</a:t>
                </a:r>
                <a:endParaRPr lang="en-US" sz="37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Vậy vận tốc của tàu khi nước đứng yên là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20</m:t>
                    </m:r>
                  </m:oMath>
                </a14:m>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km/h.</a:t>
                </a:r>
                <a:endParaRPr lang="en-US" sz="3700" dirty="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20000" y="4493717"/>
                <a:ext cx="15439707" cy="5039713"/>
              </a:xfrm>
              <a:prstGeom prst="rect">
                <a:avLst/>
              </a:prstGeom>
              <a:blipFill rotWithShape="0">
                <a:blip r:embed="rId3"/>
                <a:stretch>
                  <a:fillRect l="-1264" r="-750" b="-3628"/>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6759707" y="9279468"/>
            <a:ext cx="1071093" cy="878784"/>
          </a:xfrm>
          <a:prstGeom prst="rect">
            <a:avLst/>
          </a:prstGeom>
        </p:spPr>
      </p:pic>
    </p:spTree>
    <p:extLst>
      <p:ext uri="{BB962C8B-B14F-4D97-AF65-F5344CB8AC3E}">
        <p14:creationId xmlns:p14="http://schemas.microsoft.com/office/powerpoint/2010/main" val="239694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381001" y="2476500"/>
            <a:ext cx="18669001"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sp>
        <p:nvSpPr>
          <p:cNvPr id="14" name="Rectangle 13"/>
          <p:cNvSpPr/>
          <p:nvPr/>
        </p:nvSpPr>
        <p:spPr>
          <a:xfrm>
            <a:off x="5049235" y="3230348"/>
            <a:ext cx="8153400" cy="1913152"/>
          </a:xfrm>
          <a:prstGeom prst="rect">
            <a:avLst/>
          </a:prstGeom>
        </p:spPr>
        <p:txBody>
          <a:bodyPr wrap="square">
            <a:spAutoFit/>
          </a:bodyPr>
          <a:lstStyle/>
          <a:p>
            <a:pPr algn="ctr">
              <a:lnSpc>
                <a:spcPct val="150000"/>
              </a:lnSpc>
              <a:tabLst>
                <a:tab pos="360045" algn="l"/>
                <a:tab pos="720090" algn="l"/>
              </a:tabLst>
            </a:pPr>
            <a:r>
              <a:rPr lang="en-US" sz="9000" b="1" dirty="0" smtClean="0">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9000" b="1" dirty="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4948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1" name="Picture 20">
            <a:extLst>
              <a:ext uri="{FF2B5EF4-FFF2-40B4-BE49-F238E27FC236}">
                <a16:creationId xmlns=""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algn="ctr">
              <a:lnSpc>
                <a:spcPts val="9372"/>
              </a:lnSpc>
              <a:defRPr/>
            </a:pPr>
            <a:r>
              <a:rPr lang="en-US" sz="6000" b="1" spc="324">
                <a:solidFill>
                  <a:srgbClr val="C00000"/>
                </a:solidFill>
                <a:latin typeface="Arial" panose="020B0604020202020204" pitchFamily="34" charset="0"/>
                <a:cs typeface="Arial" panose="020B0604020202020204" pitchFamily="34" charset="0"/>
                <a:sym typeface="Arial"/>
              </a:rPr>
              <a:t>CÂU HỎI TRẮC NGHIỆM</a:t>
            </a:r>
            <a:endParaRPr lang="en-US" sz="6000" b="1" spc="324" dirty="0">
              <a:solidFill>
                <a:srgbClr val="C00000"/>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1042306" y="1980753"/>
                <a:ext cx="16133685" cy="2123658"/>
              </a:xfrm>
              <a:prstGeom prst="rect">
                <a:avLst/>
              </a:prstGeom>
            </p:spPr>
            <p:txBody>
              <a:bodyPr wrap="square">
                <a:spAutoFit/>
              </a:bodyPr>
              <a:lstStyle/>
              <a:p>
                <a:pPr marR="30480" algn="just">
                  <a:lnSpc>
                    <a:spcPct val="150000"/>
                  </a:lnSpc>
                  <a:spcBef>
                    <a:spcPts val="600"/>
                  </a:spcBef>
                  <a:spcAft>
                    <a:spcPts val="600"/>
                  </a:spcAft>
                </a:pPr>
                <a:r>
                  <a:rPr lang="fr-FR" sz="4400" b="1" dirty="0">
                    <a:latin typeface="Arial" panose="020B0604020202020204" pitchFamily="34" charset="0"/>
                    <a:ea typeface="Times New Roman" panose="02020603050405020304" pitchFamily="18" charset="0"/>
                    <a:cs typeface="Arial" panose="020B0604020202020204" pitchFamily="34" charset="0"/>
                  </a:rPr>
                  <a:t>Câu 1.</a:t>
                </a:r>
                <a:r>
                  <a:rPr lang="fr-FR" sz="4400" dirty="0">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sSub>
                      <m:sSub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4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là một nghiệm của phương trình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5</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 –12=4−3</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4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còn là nghiệm của phương trình nào dưới đây?</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042306" y="1980753"/>
                <a:ext cx="16133685" cy="2123658"/>
              </a:xfrm>
              <a:prstGeom prst="rect">
                <a:avLst/>
              </a:prstGeom>
              <a:blipFill rotWithShape="0">
                <a:blip r:embed="rId5"/>
                <a:stretch>
                  <a:fillRect l="-1549" r="-1284"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3581400" y="4104411"/>
                <a:ext cx="11368562" cy="3554819"/>
              </a:xfrm>
              <a:prstGeom prst="rect">
                <a:avLst/>
              </a:prstGeom>
            </p:spPr>
            <p:txBody>
              <a:bodyPr wrap="square">
                <a:spAutoFit/>
              </a:bodyPr>
              <a:lstStyle/>
              <a:p>
                <a:pPr marR="30480">
                  <a:lnSpc>
                    <a:spcPct val="250000"/>
                  </a:lnSpc>
                  <a:spcBef>
                    <a:spcPts val="600"/>
                  </a:spcBef>
                  <a:spcAft>
                    <a:spcPts val="600"/>
                  </a:spcAft>
                </a:pPr>
                <a:r>
                  <a:rPr lang="fr-FR" sz="43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–4=0</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 –2=0</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a:t>
                </a:r>
                <a:endParaRPr lang="en-US" sz="43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250000"/>
                  </a:lnSpc>
                  <a:spcBef>
                    <a:spcPts val="600"/>
                  </a:spcBef>
                  <a:spcAft>
                    <a:spcPts val="600"/>
                  </a:spcAft>
                </a:pPr>
                <a:r>
                  <a:rPr lang="fr-FR" sz="4300" dirty="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p>
                      <m:sSup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300" i="1" baseline="300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+4 =0</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a:t>
                </a:r>
                <a:r>
                  <a:rPr lang="fr-FR" sz="4300" dirty="0" smtClean="0">
                    <a:effectLst/>
                    <a:latin typeface="Arial" panose="020B0604020202020204" pitchFamily="34" charset="0"/>
                    <a:ea typeface="Times New Roman" panose="02020603050405020304" pitchFamily="18" charset="0"/>
                    <a:cs typeface="Arial" panose="020B0604020202020204" pitchFamily="34" charset="0"/>
                  </a:rPr>
                  <a:t>D</a:t>
                </a:r>
                <a:r>
                  <a:rPr lang="fr-FR" sz="43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9 – </m:t>
                    </m:r>
                    <m:sSup>
                      <m:sSup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300" i="1" baseline="300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43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3581400" y="4104411"/>
                <a:ext cx="11368562" cy="3554819"/>
              </a:xfrm>
              <a:prstGeom prst="rect">
                <a:avLst/>
              </a:prstGeom>
              <a:blipFill rotWithShape="0">
                <a:blip r:embed="rId6"/>
                <a:stretch>
                  <a:fillRect l="-2146"/>
                </a:stretch>
              </a:blipFill>
            </p:spPr>
            <p:txBody>
              <a:bodyPr/>
              <a:lstStyle/>
              <a:p>
                <a:r>
                  <a:rPr lang="en-US">
                    <a:noFill/>
                  </a:rPr>
                  <a:t> </a:t>
                </a:r>
              </a:p>
            </p:txBody>
          </p:sp>
        </mc:Fallback>
      </mc:AlternateContent>
      <p:sp>
        <p:nvSpPr>
          <p:cNvPr id="49" name="Rounded Rectangle 48"/>
          <p:cNvSpPr/>
          <p:nvPr/>
        </p:nvSpPr>
        <p:spPr>
          <a:xfrm>
            <a:off x="3218789" y="4480405"/>
            <a:ext cx="4007767" cy="1312430"/>
          </a:xfrm>
          <a:prstGeom prst="roundRect">
            <a:avLst/>
          </a:prstGeom>
          <a:noFill/>
          <a:ln w="28575" cap="flat" cmpd="sng" algn="ctr">
            <a:solidFill>
              <a:srgbClr val="FF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2942752421"/>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anim calcmode="lin" valueType="num">
                                      <p:cBhvr>
                                        <p:cTn id="13" dur="500" fill="hold"/>
                                        <p:tgtEl>
                                          <p:spTgt spid="45"/>
                                        </p:tgtEl>
                                        <p:attrNameLst>
                                          <p:attrName>ppt_x</p:attrName>
                                        </p:attrNameLst>
                                      </p:cBhvr>
                                      <p:tavLst>
                                        <p:tav tm="0">
                                          <p:val>
                                            <p:strVal val="#ppt_x"/>
                                          </p:val>
                                        </p:tav>
                                        <p:tav tm="100000">
                                          <p:val>
                                            <p:strVal val="#ppt_x"/>
                                          </p:val>
                                        </p:tav>
                                      </p:tavLst>
                                    </p:anim>
                                    <p:anim calcmode="lin" valueType="num">
                                      <p:cBhvr>
                                        <p:cTn id="14" dur="5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barn(inVertical)">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6" grpId="0"/>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2479942" y="1990099"/>
                <a:ext cx="13309865" cy="2123658"/>
              </a:xfrm>
              <a:prstGeom prst="rect">
                <a:avLst/>
              </a:prstGeom>
            </p:spPr>
            <p:txBody>
              <a:bodyPr wrap="square">
                <a:spAutoFit/>
              </a:bodyPr>
              <a:lstStyle/>
              <a:p>
                <a:pPr marR="30480" algn="just">
                  <a:lnSpc>
                    <a:spcPct val="150000"/>
                  </a:lnSpc>
                  <a:spcBef>
                    <a:spcPts val="600"/>
                  </a:spcBef>
                  <a:spcAft>
                    <a:spcPts val="600"/>
                  </a:spcAft>
                </a:pPr>
                <a:r>
                  <a:rPr lang="fr-FR" sz="4400" b="1" dirty="0">
                    <a:latin typeface="Arial" panose="020B0604020202020204" pitchFamily="34" charset="0"/>
                    <a:ea typeface="Times New Roman" panose="02020603050405020304" pitchFamily="18" charset="0"/>
                    <a:cs typeface="Arial" panose="020B0604020202020204" pitchFamily="34" charset="0"/>
                  </a:rPr>
                  <a:t>Câu 2</a:t>
                </a:r>
                <a:r>
                  <a:rPr lang="fr-FR" sz="4400" dirty="0">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sSub>
                      <m:sSub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4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là nghiệm của phương trình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 – 3)+5</m:t>
                    </m:r>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−1)=5</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400" i="1" baseline="3000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Chọn khẳng định đúng.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2479942" y="1990099"/>
                <a:ext cx="13309865" cy="2123658"/>
              </a:xfrm>
              <a:prstGeom prst="rect">
                <a:avLst/>
              </a:prstGeom>
              <a:blipFill rotWithShape="0">
                <a:blip r:embed="rId5"/>
                <a:stretch>
                  <a:fillRect l="-1878" r="-1603" b="-6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4206262" y="4202757"/>
                <a:ext cx="11080525" cy="3270447"/>
              </a:xfrm>
              <a:prstGeom prst="rect">
                <a:avLst/>
              </a:prstGeom>
            </p:spPr>
            <p:txBody>
              <a:bodyPr wrap="square">
                <a:spAutoFit/>
              </a:bodyPr>
              <a:lstStyle/>
              <a:p>
                <a:pPr marR="30480">
                  <a:lnSpc>
                    <a:spcPct val="250000"/>
                  </a:lnSpc>
                  <a:spcBef>
                    <a:spcPts val="600"/>
                  </a:spcBef>
                  <a:spcAft>
                    <a:spcPts val="600"/>
                  </a:spcAft>
                </a:pPr>
                <a:r>
                  <a:rPr lang="fr-FR" sz="43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3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&gt;0</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3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&lt;−2</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a:t>
                </a:r>
                <a:endParaRPr lang="en-US" sz="43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250000"/>
                  </a:lnSpc>
                  <a:spcBef>
                    <a:spcPts val="600"/>
                  </a:spcBef>
                  <a:spcAft>
                    <a:spcPts val="600"/>
                  </a:spcAft>
                </a:pPr>
                <a:r>
                  <a:rPr lang="fr-FR" sz="4300" dirty="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3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&gt;−2</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a:t>
                </a:r>
                <a:r>
                  <a:rPr lang="en-US" sz="4300" dirty="0" smtClean="0">
                    <a:effectLst/>
                    <a:latin typeface="Arial" panose="020B0604020202020204" pitchFamily="34" charset="0"/>
                    <a:ea typeface="Times New Roman" panose="02020603050405020304" pitchFamily="18" charset="0"/>
                    <a:cs typeface="Arial" panose="020B0604020202020204" pitchFamily="34" charset="0"/>
                  </a:rPr>
                  <a:t>D</a:t>
                </a:r>
                <a:r>
                  <a:rPr lang="en-US" sz="43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43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&gt;−3</m:t>
                    </m:r>
                  </m:oMath>
                </a14:m>
                <a:endParaRPr lang="en-US" sz="43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4206262" y="4202757"/>
                <a:ext cx="11080525" cy="3270447"/>
              </a:xfrm>
              <a:prstGeom prst="rect">
                <a:avLst/>
              </a:prstGeom>
              <a:blipFill rotWithShape="0">
                <a:blip r:embed="rId6"/>
                <a:stretch>
                  <a:fillRect l="-2145" b="-7635"/>
                </a:stretch>
              </a:blipFill>
            </p:spPr>
            <p:txBody>
              <a:bodyPr/>
              <a:lstStyle/>
              <a:p>
                <a:r>
                  <a:rPr lang="en-US">
                    <a:noFill/>
                  </a:rPr>
                  <a:t> </a:t>
                </a:r>
              </a:p>
            </p:txBody>
          </p:sp>
        </mc:Fallback>
      </mc:AlternateContent>
      <p:sp>
        <p:nvSpPr>
          <p:cNvPr id="49" name="Rounded Rectangle 48"/>
          <p:cNvSpPr/>
          <p:nvPr/>
        </p:nvSpPr>
        <p:spPr>
          <a:xfrm>
            <a:off x="10032260" y="6501541"/>
            <a:ext cx="4102841" cy="1188418"/>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91118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1295400" y="1831330"/>
                <a:ext cx="15544800" cy="2563907"/>
              </a:xfrm>
              <a:prstGeom prst="rect">
                <a:avLst/>
              </a:prstGeom>
            </p:spPr>
            <p:txBody>
              <a:bodyPr wrap="square">
                <a:spAutoFit/>
              </a:bodyPr>
              <a:lstStyle/>
              <a:p>
                <a:pPr marR="30480" algn="just">
                  <a:lnSpc>
                    <a:spcPct val="150000"/>
                  </a:lnSpc>
                  <a:spcBef>
                    <a:spcPts val="600"/>
                  </a:spcBef>
                  <a:spcAft>
                    <a:spcPts val="600"/>
                  </a:spcAft>
                </a:pPr>
                <a:r>
                  <a:rPr lang="fr-FR" sz="4400" b="1" dirty="0">
                    <a:latin typeface="Arial" panose="020B0604020202020204" pitchFamily="34" charset="0"/>
                    <a:ea typeface="Times New Roman" panose="02020603050405020304" pitchFamily="18" charset="0"/>
                    <a:cs typeface="Arial" panose="020B0604020202020204" pitchFamily="34" charset="0"/>
                  </a:rPr>
                  <a:t>Câu 3.</a:t>
                </a:r>
                <a:r>
                  <a:rPr lang="fr-FR" sz="4400" dirty="0">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4</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6</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5</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Tìm giá trị của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để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295400" y="1831330"/>
                <a:ext cx="15544800" cy="2563907"/>
              </a:xfrm>
              <a:prstGeom prst="rect">
                <a:avLst/>
              </a:prstGeom>
              <a:blipFill rotWithShape="0">
                <a:blip r:embed="rId5"/>
                <a:stretch>
                  <a:fillRect l="-1608" b="-5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4555964" y="4337110"/>
                <a:ext cx="9581553" cy="3477875"/>
              </a:xfrm>
              <a:prstGeom prst="rect">
                <a:avLst/>
              </a:prstGeom>
            </p:spPr>
            <p:txBody>
              <a:bodyPr wrap="square">
                <a:spAutoFit/>
              </a:bodyPr>
              <a:lstStyle/>
              <a:p>
                <a:pPr marR="30480" algn="just">
                  <a:lnSpc>
                    <a:spcPct val="250000"/>
                  </a:lnSpc>
                  <a:spcBef>
                    <a:spcPts val="600"/>
                  </a:spcBef>
                  <a:spcAft>
                    <a:spcPts val="600"/>
                  </a:spcAft>
                </a:pPr>
                <a:r>
                  <a:rPr lang="fr-FR" sz="42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fr-FR" sz="4200" dirty="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50000"/>
                  </a:lnSpc>
                  <a:spcBef>
                    <a:spcPts val="600"/>
                  </a:spcBef>
                  <a:spcAft>
                    <a:spcPts val="600"/>
                  </a:spcAft>
                </a:pPr>
                <a:r>
                  <a:rPr lang="fr-FR" sz="4200" dirty="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4200" dirty="0">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=−3</m:t>
                    </m:r>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4555964" y="4337110"/>
                <a:ext cx="9581553" cy="3477875"/>
              </a:xfrm>
              <a:prstGeom prst="rect">
                <a:avLst/>
              </a:prstGeom>
              <a:blipFill rotWithShape="0">
                <a:blip r:embed="rId6"/>
                <a:stretch>
                  <a:fillRect l="-2417"/>
                </a:stretch>
              </a:blipFill>
            </p:spPr>
            <p:txBody>
              <a:bodyPr/>
              <a:lstStyle/>
              <a:p>
                <a:r>
                  <a:rPr lang="en-US">
                    <a:noFill/>
                  </a:rPr>
                  <a:t> </a:t>
                </a:r>
              </a:p>
            </p:txBody>
          </p:sp>
        </mc:Fallback>
      </mc:AlternateContent>
      <p:sp>
        <p:nvSpPr>
          <p:cNvPr id="49" name="Rounded Rectangle 48"/>
          <p:cNvSpPr/>
          <p:nvPr/>
        </p:nvSpPr>
        <p:spPr>
          <a:xfrm>
            <a:off x="4191000" y="4587087"/>
            <a:ext cx="3414443" cy="1568127"/>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279310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415095"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08428" y="4478698"/>
            <a:ext cx="18287996" cy="1939213"/>
            <a:chOff x="0" y="-491320"/>
            <a:chExt cx="4816592" cy="1304120"/>
          </a:xfrm>
        </p:grpSpPr>
        <p:sp>
          <p:nvSpPr>
            <p:cNvPr id="32" name="Freeform 3"/>
            <p:cNvSpPr/>
            <p:nvPr/>
          </p:nvSpPr>
          <p:spPr>
            <a:xfrm>
              <a:off x="0" y="-49132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p:cNvSpPr txBox="1"/>
          <p:nvPr/>
        </p:nvSpPr>
        <p:spPr>
          <a:xfrm>
            <a:off x="6400800" y="557257"/>
            <a:ext cx="5550326" cy="1015663"/>
          </a:xfrm>
          <a:prstGeom prst="rect">
            <a:avLst/>
          </a:prstGeom>
          <a:noFill/>
        </p:spPr>
        <p:txBody>
          <a:bodyPr wrap="square" rtlCol="0">
            <a:spAutoFit/>
          </a:bodyPr>
          <a:lstStyle/>
          <a:p>
            <a:pPr algn="ctr" defTabSz="1828800">
              <a:buClr>
                <a:srgbClr val="000000"/>
              </a:buClr>
            </a:pPr>
            <a:r>
              <a:rPr lang="en-US" sz="6000" b="1" kern="0" dirty="0">
                <a:solidFill>
                  <a:srgbClr val="C00000"/>
                </a:solidFill>
                <a:latin typeface="Arial" panose="020B0604020202020204" pitchFamily="34" charset="0"/>
                <a:cs typeface="Arial" panose="020B0604020202020204" pitchFamily="34" charset="0"/>
                <a:sym typeface="Arial"/>
              </a:rPr>
              <a:t>KHỞI ĐỘNG</a:t>
            </a:r>
          </a:p>
        </p:txBody>
      </p:sp>
      <mc:AlternateContent xmlns:mc="http://schemas.openxmlformats.org/markup-compatibility/2006" xmlns:a14="http://schemas.microsoft.com/office/drawing/2010/main">
        <mc:Choice Requires="a14">
          <p:sp>
            <p:nvSpPr>
              <p:cNvPr id="3" name="Rectangle 2"/>
              <p:cNvSpPr/>
              <p:nvPr/>
            </p:nvSpPr>
            <p:spPr>
              <a:xfrm>
                <a:off x="1524000" y="3459904"/>
                <a:ext cx="15129587" cy="5950796"/>
              </a:xfrm>
              <a:prstGeom prst="rect">
                <a:avLst/>
              </a:prstGeom>
            </p:spPr>
            <p:txBody>
              <a:bodyPr wrap="square">
                <a:spAutoFit/>
              </a:bodyPr>
              <a:lstStyle/>
              <a:p>
                <a:pPr>
                  <a:lnSpc>
                    <a:spcPct val="150000"/>
                  </a:lnSpc>
                  <a:spcBef>
                    <a:spcPts val="600"/>
                  </a:spcBef>
                  <a:spcAft>
                    <a:spcPts val="600"/>
                  </a:spcAft>
                </a:pPr>
                <a:r>
                  <a:rPr lang="da-DK" sz="3800" b="1" i="1" dirty="0">
                    <a:latin typeface="Arial" panose="020B0604020202020204" pitchFamily="34" charset="0"/>
                    <a:ea typeface="Calibri" panose="020F0502020204030204" pitchFamily="34" charset="0"/>
                    <a:cs typeface="Arial" panose="020B0604020202020204" pitchFamily="34" charset="0"/>
                  </a:rPr>
                  <a:t>Bài toán 1</a:t>
                </a:r>
                <a:r>
                  <a:rPr lang="da-DK" sz="3800" i="1" dirty="0">
                    <a:effectLst/>
                    <a:latin typeface="Arial" panose="020B0604020202020204" pitchFamily="34" charset="0"/>
                    <a:ea typeface="Calibri" panose="020F0502020204030204" pitchFamily="34" charset="0"/>
                    <a:cs typeface="Arial" panose="020B0604020202020204" pitchFamily="34" charset="0"/>
                  </a:rPr>
                  <a:t>:</a:t>
                </a:r>
                <a:r>
                  <a:rPr lang="da-DK" sz="3800" dirty="0">
                    <a:effectLst/>
                    <a:latin typeface="Arial" panose="020B0604020202020204" pitchFamily="34" charset="0"/>
                    <a:ea typeface="Calibri" panose="020F0502020204030204" pitchFamily="34" charset="0"/>
                    <a:cs typeface="Arial" panose="020B0604020202020204" pitchFamily="34" charset="0"/>
                  </a:rPr>
                  <a:t> Giải phương trình sau:</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3800" i="1">
                              <a:effectLst/>
                              <a:latin typeface="Cambria Math" panose="02040503050406030204" pitchFamily="18" charset="0"/>
                              <a:ea typeface="Calibri" panose="020F0502020204030204" pitchFamily="34" charset="0"/>
                              <a:cs typeface="Times New Roman" panose="02020603050405020304" pitchFamily="18" charset="0"/>
                            </a:rPr>
                            <m:t>2</m:t>
                          </m:r>
                          <m:r>
                            <a:rPr lang="da-DK" sz="38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38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da-DK" sz="3800" i="1">
                                  <a:effectLst/>
                                  <a:latin typeface="Cambria Math" panose="02040503050406030204" pitchFamily="18" charset="0"/>
                                  <a:ea typeface="Calibri" panose="020F0502020204030204" pitchFamily="34" charset="0"/>
                                  <a:cs typeface="Times New Roman" panose="02020603050405020304" pitchFamily="18" charset="0"/>
                                </a:rPr>
                                <m:t>5</m:t>
                              </m:r>
                            </m:den>
                          </m:f>
                        </m:num>
                        <m:den>
                          <m:r>
                            <a:rPr lang="da-DK"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da-DK" sz="38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3800" i="1">
                              <a:effectLst/>
                              <a:latin typeface="Cambria Math" panose="02040503050406030204" pitchFamily="18" charset="0"/>
                              <a:ea typeface="Calibri" panose="020F0502020204030204" pitchFamily="34" charset="0"/>
                              <a:cs typeface="Times New Roman" panose="02020603050405020304" pitchFamily="18" charset="0"/>
                            </a:rPr>
                            <m:t>3</m:t>
                          </m:r>
                          <m:r>
                            <a:rPr lang="da-DK" sz="38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3800" i="1">
                                  <a:effectLst/>
                                  <a:latin typeface="Cambria Math" panose="02040503050406030204" pitchFamily="18" charset="0"/>
                                  <a:ea typeface="Calibri" panose="020F0502020204030204" pitchFamily="34" charset="0"/>
                                  <a:cs typeface="Times New Roman" panose="02020603050405020304" pitchFamily="18" charset="0"/>
                                </a:rPr>
                                <m:t>1−2</m:t>
                              </m:r>
                              <m:r>
                                <a:rPr lang="da-DK" sz="3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da-DK" sz="3800" i="1">
                                  <a:effectLst/>
                                  <a:latin typeface="Cambria Math" panose="02040503050406030204" pitchFamily="18" charset="0"/>
                                  <a:ea typeface="Calibri" panose="020F0502020204030204" pitchFamily="34" charset="0"/>
                                  <a:cs typeface="Times New Roman" panose="02020603050405020304" pitchFamily="18" charset="0"/>
                                </a:rPr>
                                <m:t>3</m:t>
                              </m:r>
                            </m:den>
                          </m:f>
                        </m:num>
                        <m:den>
                          <m:r>
                            <a:rPr lang="da-DK" sz="3800" i="1">
                              <a:effectLst/>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dirty="0">
                    <a:effectLst/>
                    <a:latin typeface="Arial" panose="020B0604020202020204" pitchFamily="34" charset="0"/>
                    <a:ea typeface="Calibri" panose="020F0502020204030204" pitchFamily="34" charset="0"/>
                    <a:cs typeface="Arial" panose="020B0604020202020204" pitchFamily="34" charset="0"/>
                  </a:rPr>
                  <a:t>Bài toán 2</a:t>
                </a:r>
                <a:r>
                  <a:rPr lang="da-DK" sz="3800" i="1" dirty="0">
                    <a:effectLst/>
                    <a:latin typeface="Arial" panose="020B0604020202020204" pitchFamily="34" charset="0"/>
                    <a:ea typeface="Calibri" panose="020F0502020204030204" pitchFamily="34" charset="0"/>
                    <a:cs typeface="Arial" panose="020B0604020202020204" pitchFamily="34" charset="0"/>
                  </a:rPr>
                  <a:t>:</a:t>
                </a:r>
                <a:r>
                  <a:rPr lang="da-DK" sz="3800" dirty="0">
                    <a:effectLst/>
                    <a:latin typeface="Arial" panose="020B0604020202020204" pitchFamily="34" charset="0"/>
                    <a:ea typeface="Calibri" panose="020F0502020204030204" pitchFamily="34" charset="0"/>
                    <a:cs typeface="Arial" panose="020B0604020202020204" pitchFamily="34" charset="0"/>
                  </a:rPr>
                  <a:t> Hai thư viện có cả thảy </a:t>
                </a:r>
                <a14:m>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15 000 </m:t>
                    </m:r>
                  </m:oMath>
                </a14:m>
                <a:r>
                  <a:rPr lang="da-DK" sz="3800" dirty="0">
                    <a:effectLst/>
                    <a:latin typeface="Arial" panose="020B0604020202020204" pitchFamily="34" charset="0"/>
                    <a:ea typeface="Calibri" panose="020F0502020204030204" pitchFamily="34" charset="0"/>
                    <a:cs typeface="Arial" panose="020B0604020202020204" pitchFamily="34" charset="0"/>
                  </a:rPr>
                  <a:t>cuốn sách. Nếu chuyển từ thư viện thứ nhất sang thứ viện thứ hai </a:t>
                </a:r>
                <a14:m>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3 000</m:t>
                    </m:r>
                  </m:oMath>
                </a14:m>
                <a:r>
                  <a:rPr lang="da-DK" sz="3800" dirty="0">
                    <a:effectLst/>
                    <a:latin typeface="Arial" panose="020B0604020202020204" pitchFamily="34" charset="0"/>
                    <a:ea typeface="Calibri" panose="020F0502020204030204" pitchFamily="34" charset="0"/>
                    <a:cs typeface="Arial" panose="020B0604020202020204" pitchFamily="34" charset="0"/>
                  </a:rPr>
                  <a:t> cuốn, thì số sách của hai thư viện bằng nhau. Tính số sách lúc đầu ở mỗi thư viện.</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24000" y="3459904"/>
                <a:ext cx="15129587" cy="5950796"/>
              </a:xfrm>
              <a:prstGeom prst="rect">
                <a:avLst/>
              </a:prstGeom>
              <a:blipFill>
                <a:blip r:embed="rId2"/>
                <a:stretch>
                  <a:fillRect l="-1330" r="-1330" b="-3176"/>
                </a:stretch>
              </a:blipFill>
            </p:spPr>
            <p:txBody>
              <a:bodyPr/>
              <a:lstStyle/>
              <a:p>
                <a:r>
                  <a:rPr lang="en-US">
                    <a:noFill/>
                  </a:rPr>
                  <a:t> </a:t>
                </a:r>
              </a:p>
            </p:txBody>
          </p:sp>
        </mc:Fallback>
      </mc:AlternateContent>
      <p:grpSp>
        <p:nvGrpSpPr>
          <p:cNvPr id="17" name="Group 16"/>
          <p:cNvGrpSpPr/>
          <p:nvPr/>
        </p:nvGrpSpPr>
        <p:grpSpPr>
          <a:xfrm>
            <a:off x="4472626" y="1955609"/>
            <a:ext cx="13815374" cy="1054291"/>
            <a:chOff x="1813402" y="850910"/>
            <a:chExt cx="13815374" cy="1054291"/>
          </a:xfrm>
        </p:grpSpPr>
        <p:sp>
          <p:nvSpPr>
            <p:cNvPr id="18" name="Rectangle 17"/>
            <p:cNvSpPr/>
            <p:nvPr/>
          </p:nvSpPr>
          <p:spPr>
            <a:xfrm>
              <a:off x="2785746" y="988925"/>
              <a:ext cx="12843030" cy="916276"/>
            </a:xfrm>
            <a:prstGeom prst="rect">
              <a:avLst/>
            </a:prstGeom>
          </p:spPr>
          <p:txBody>
            <a:bodyPr wrap="square">
              <a:spAutoFit/>
            </a:bodyPr>
            <a:lstStyle/>
            <a:p>
              <a:pPr lvl="0" algn="just">
                <a:lnSpc>
                  <a:spcPct val="150000"/>
                </a:lnSpc>
                <a:defRPr/>
              </a:pPr>
              <a:r>
                <a:rPr kumimoji="0" lang="vi-VN" sz="4000" b="1" i="1" u="none" strike="noStrike" kern="1200" cap="none" spc="0" normalizeH="0" baseline="0" noProof="0" dirty="0" smtClean="0">
                  <a:ln>
                    <a:noFill/>
                  </a:ln>
                  <a:solidFill>
                    <a:srgbClr val="002060"/>
                  </a:solidFill>
                  <a:effectLst/>
                  <a:uLnTx/>
                  <a:uFillTx/>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T</a:t>
              </a:r>
              <a:r>
                <a:rPr kumimoji="0" lang="vi-VN" sz="4000" b="1" i="1" u="none" strike="noStrike" kern="1200" cap="none" spc="0" normalizeH="0" baseline="0" noProof="0" dirty="0" smtClean="0">
                  <a:ln>
                    <a:noFill/>
                  </a:ln>
                  <a:solidFill>
                    <a:srgbClr val="002060"/>
                  </a:solidFill>
                  <a:effectLst/>
                  <a:uLnTx/>
                  <a:uFillTx/>
                  <a:latin typeface="Arial" panose="020B0604020202020204" pitchFamily="34" charset="0"/>
                  <a:cs typeface="Arial" panose="020B0604020202020204" pitchFamily="34" charset="0"/>
                </a:rPr>
                <a:t>hực hiện </a:t>
              </a:r>
              <a:r>
                <a:rPr lang="vi-VN" sz="4000" b="1" i="1" dirty="0" smtClean="0">
                  <a:solidFill>
                    <a:srgbClr val="002060"/>
                  </a:solidFill>
                  <a:cs typeface="Arial" panose="020B0604020202020204" pitchFamily="34" charset="0"/>
                </a:rPr>
                <a:t>làm </a:t>
              </a:r>
              <a:r>
                <a:rPr lang="en-US" sz="4000" b="1" i="1" dirty="0" smtClean="0">
                  <a:solidFill>
                    <a:srgbClr val="002060"/>
                  </a:solidFill>
                  <a:latin typeface="Arial" panose="020B0604020202020204" pitchFamily="34" charset="0"/>
                  <a:cs typeface="Arial" panose="020B0604020202020204" pitchFamily="34" charset="0"/>
                </a:rPr>
                <a:t>các</a:t>
              </a:r>
              <a:r>
                <a:rPr lang="en-US" sz="4000" b="1" i="1" dirty="0" smtClean="0">
                  <a:solidFill>
                    <a:srgbClr val="002060"/>
                  </a:solidFill>
                  <a:cs typeface="Arial" panose="020B0604020202020204" pitchFamily="34" charset="0"/>
                </a:rPr>
                <a:t> </a:t>
              </a:r>
              <a:r>
                <a:rPr lang="vi-VN" sz="4000" b="1" i="1" dirty="0" smtClean="0">
                  <a:solidFill>
                    <a:srgbClr val="002060"/>
                  </a:solidFill>
                  <a:cs typeface="Arial" panose="020B0604020202020204" pitchFamily="34" charset="0"/>
                </a:rPr>
                <a:t>bài </a:t>
              </a:r>
              <a:r>
                <a:rPr lang="vi-VN" sz="4000" b="1" i="1" dirty="0">
                  <a:solidFill>
                    <a:srgbClr val="002060"/>
                  </a:solidFill>
                  <a:cs typeface="Arial" panose="020B0604020202020204" pitchFamily="34" charset="0"/>
                </a:rPr>
                <a:t>toán sau</a:t>
              </a:r>
              <a:endParaRPr kumimoji="0" lang="en-US" sz="40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9"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13402" y="850910"/>
              <a:ext cx="990600" cy="904805"/>
            </a:xfrm>
            <a:prstGeom prst="rect">
              <a:avLst/>
            </a:prstGeom>
          </p:spPr>
        </p:pic>
      </p:grpSp>
      <p:pic>
        <p:nvPicPr>
          <p:cNvPr id="4" name="Picture 3"/>
          <p:cNvPicPr>
            <a:picLocks noChangeAspect="1"/>
          </p:cNvPicPr>
          <p:nvPr/>
        </p:nvPicPr>
        <p:blipFill>
          <a:blip r:embed="rId10"/>
          <a:stretch>
            <a:fillRect/>
          </a:stretch>
        </p:blipFill>
        <p:spPr>
          <a:xfrm>
            <a:off x="15405656" y="3708777"/>
            <a:ext cx="1534361" cy="1801207"/>
          </a:xfrm>
          <a:prstGeom prst="rect">
            <a:avLst/>
          </a:prstGeom>
        </p:spPr>
      </p:pic>
    </p:spTree>
    <p:extLst>
      <p:ext uri="{BB962C8B-B14F-4D97-AF65-F5344CB8AC3E}">
        <p14:creationId xmlns:p14="http://schemas.microsoft.com/office/powerpoint/2010/main" val="2771789188"/>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 xmlns:a16="http://schemas.microsoft.com/office/drawing/2014/main" id="{CD5CBA83-4E45-4084-9E5B-3CDA7531EACF}"/>
              </a:ext>
            </a:extLst>
          </p:cNvPr>
          <p:cNvPicPr>
            <a:picLocks noChangeAspect="1"/>
          </p:cNvPicPr>
          <p:nvPr/>
        </p:nvPicPr>
        <p:blipFill>
          <a:blip r:embed="rId4"/>
          <a:stretch>
            <a:fillRect/>
          </a:stretch>
        </p:blipFill>
        <p:spPr>
          <a:xfrm flipH="1">
            <a:off x="376077" y="8343900"/>
            <a:ext cx="1467356" cy="1324462"/>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1691624" y="1790700"/>
                <a:ext cx="14826867" cy="4362733"/>
              </a:xfrm>
              <a:prstGeom prst="rect">
                <a:avLst/>
              </a:prstGeom>
            </p:spPr>
            <p:txBody>
              <a:bodyPr wrap="square">
                <a:spAutoFit/>
              </a:bodyPr>
              <a:lstStyle/>
              <a:p>
                <a:pPr marR="30480" algn="just">
                  <a:lnSpc>
                    <a:spcPct val="150000"/>
                  </a:lnSpc>
                  <a:spcBef>
                    <a:spcPts val="600"/>
                  </a:spcBef>
                  <a:spcAft>
                    <a:spcPts val="600"/>
                  </a:spcAft>
                </a:pPr>
                <a:r>
                  <a:rPr lang="fr-FR" sz="3700" b="1" dirty="0">
                    <a:latin typeface="Arial" panose="020B0604020202020204" pitchFamily="34" charset="0"/>
                    <a:ea typeface="Times New Roman" panose="02020603050405020304" pitchFamily="18" charset="0"/>
                    <a:cs typeface="Arial" panose="020B0604020202020204" pitchFamily="34" charset="0"/>
                  </a:rPr>
                  <a:t>Câu 4.</a:t>
                </a:r>
                <a:r>
                  <a:rPr lang="fr-FR" sz="3700" dirty="0">
                    <a:effectLst/>
                    <a:latin typeface="Arial" panose="020B0604020202020204" pitchFamily="34" charset="0"/>
                    <a:ea typeface="Times New Roman" panose="02020603050405020304" pitchFamily="18" charset="0"/>
                    <a:cs typeface="Arial" panose="020B0604020202020204" pitchFamily="34" charset="0"/>
                  </a:rPr>
                  <a:t> Một xưởng dệt theo kế hoạch mỗi ngày phải dệt 30 áo. Trong thực tế mỗi ngày xưởng dệt được 40 áo nên đã hoàn thành trước thời hạn 3 ngày, ngoài ra còn làm thêm đươc 20 chiếc áo nữa. Hãy chọn câu đúng. Nếu gọi thời gian xưởng làm theo kế hoạch là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(ngày,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&gt; 3, </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ℕ</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Thì phương trình của bài toán là:</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691624" y="1790700"/>
                <a:ext cx="14826867" cy="4362733"/>
              </a:xfrm>
              <a:prstGeom prst="rect">
                <a:avLst/>
              </a:prstGeom>
              <a:blipFill rotWithShape="0">
                <a:blip r:embed="rId5"/>
                <a:stretch>
                  <a:fillRect l="-1274" r="-1069" b="-2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2695372" y="6012746"/>
                <a:ext cx="14596744" cy="3093154"/>
              </a:xfrm>
              <a:prstGeom prst="rect">
                <a:avLst/>
              </a:prstGeom>
            </p:spPr>
            <p:txBody>
              <a:bodyPr wrap="square">
                <a:spAutoFit/>
              </a:bodyPr>
              <a:lstStyle/>
              <a:p>
                <a:pPr marR="30480">
                  <a:lnSpc>
                    <a:spcPct val="250000"/>
                  </a:lnSpc>
                  <a:spcBef>
                    <a:spcPts val="600"/>
                  </a:spcBef>
                  <a:spcAft>
                    <a:spcPts val="600"/>
                  </a:spcAft>
                </a:pPr>
                <a:r>
                  <a:rPr lang="fr-FR" sz="37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40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 3) – 20</m:t>
                    </m:r>
                  </m:oMath>
                </a14:m>
                <a:r>
                  <a:rPr lang="fr-FR" sz="3700" dirty="0" smtClean="0">
                    <a:effectLst/>
                    <a:latin typeface="Arial" panose="020B0604020202020204" pitchFamily="34" charset="0"/>
                    <a:ea typeface="Times New Roman" panose="02020603050405020304" pitchFamily="18" charset="0"/>
                    <a:cs typeface="Arial" panose="020B0604020202020204" pitchFamily="34" charset="0"/>
                  </a:rPr>
                  <a:t>			B</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40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 3) + 20</m:t>
                    </m:r>
                  </m:oMath>
                </a14:m>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250000"/>
                  </a:lnSpc>
                  <a:spcBef>
                    <a:spcPts val="600"/>
                  </a:spcBef>
                  <a:spcAft>
                    <a:spcPts val="600"/>
                  </a:spcAft>
                </a:pPr>
                <a:r>
                  <a:rPr lang="fr-FR" sz="3700" dirty="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=40(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 3) + 20</m:t>
                    </m:r>
                  </m:oMath>
                </a14:m>
                <a:r>
                  <a:rPr lang="fr-FR" sz="3700" dirty="0" smtClean="0">
                    <a:effectLst/>
                    <a:latin typeface="Arial" panose="020B0604020202020204" pitchFamily="34" charset="0"/>
                    <a:ea typeface="Times New Roman" panose="02020603050405020304" pitchFamily="18" charset="0"/>
                    <a:cs typeface="Arial" panose="020B0604020202020204" pitchFamily="34" charset="0"/>
                  </a:rPr>
                  <a:t>			D</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=40(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 3) – 20</m:t>
                    </m:r>
                  </m:oMath>
                </a14:m>
                <a:endParaRPr lang="en-US" sz="37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2695372" y="6012746"/>
                <a:ext cx="14596744" cy="3093154"/>
              </a:xfrm>
              <a:prstGeom prst="rect">
                <a:avLst/>
              </a:prstGeom>
              <a:blipFill rotWithShape="0">
                <a:blip r:embed="rId6"/>
                <a:stretch>
                  <a:fillRect l="-1294"/>
                </a:stretch>
              </a:blipFill>
            </p:spPr>
            <p:txBody>
              <a:bodyPr/>
              <a:lstStyle/>
              <a:p>
                <a:r>
                  <a:rPr lang="en-US">
                    <a:noFill/>
                  </a:rPr>
                  <a:t> </a:t>
                </a:r>
              </a:p>
            </p:txBody>
          </p:sp>
        </mc:Fallback>
      </mc:AlternateContent>
      <p:sp>
        <p:nvSpPr>
          <p:cNvPr id="49" name="Rounded Rectangle 48"/>
          <p:cNvSpPr/>
          <p:nvPr/>
        </p:nvSpPr>
        <p:spPr>
          <a:xfrm>
            <a:off x="9677400" y="7898241"/>
            <a:ext cx="5943600" cy="1188418"/>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19162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 xmlns:a16="http://schemas.microsoft.com/office/drawing/2014/main" id="{CD5CBA83-4E45-4084-9E5B-3CDA7531EACF}"/>
              </a:ext>
            </a:extLst>
          </p:cNvPr>
          <p:cNvPicPr>
            <a:picLocks noChangeAspect="1"/>
          </p:cNvPicPr>
          <p:nvPr/>
        </p:nvPicPr>
        <p:blipFill>
          <a:blip r:embed="rId4"/>
          <a:stretch>
            <a:fillRect/>
          </a:stretch>
        </p:blipFill>
        <p:spPr>
          <a:xfrm flipH="1">
            <a:off x="15239999" y="7782914"/>
            <a:ext cx="2088865" cy="1885447"/>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1298649" y="2138195"/>
                <a:ext cx="15621000" cy="3600986"/>
              </a:xfrm>
              <a:prstGeom prst="rect">
                <a:avLst/>
              </a:prstGeom>
            </p:spPr>
            <p:txBody>
              <a:bodyPr wrap="square">
                <a:spAutoFit/>
              </a:bodyPr>
              <a:lstStyle/>
              <a:p>
                <a:pPr marR="30480" algn="just">
                  <a:lnSpc>
                    <a:spcPct val="150000"/>
                  </a:lnSpc>
                  <a:spcBef>
                    <a:spcPts val="600"/>
                  </a:spcBef>
                  <a:spcAft>
                    <a:spcPts val="600"/>
                  </a:spcAft>
                </a:pPr>
                <a:r>
                  <a:rPr lang="fr-FR" sz="3800" b="1" dirty="0">
                    <a:latin typeface="Arial" panose="020B0604020202020204" pitchFamily="34" charset="0"/>
                    <a:ea typeface="Times New Roman" panose="02020603050405020304" pitchFamily="18" charset="0"/>
                    <a:cs typeface="Arial" panose="020B0604020202020204" pitchFamily="34" charset="0"/>
                  </a:rPr>
                  <a:t>Câu 5.</a:t>
                </a:r>
                <a:r>
                  <a:rPr lang="fr-FR" sz="3800" dirty="0">
                    <a:effectLst/>
                    <a:latin typeface="Arial" panose="020B0604020202020204" pitchFamily="34" charset="0"/>
                    <a:ea typeface="Times New Roman" panose="02020603050405020304" pitchFamily="18" charset="0"/>
                    <a:cs typeface="Arial" panose="020B0604020202020204" pitchFamily="34" charset="0"/>
                  </a:rPr>
                  <a:t> Một ô tô phải đi quãng đường </a:t>
                </a: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3800" dirty="0">
                    <a:effectLst/>
                    <a:latin typeface="Arial" panose="020B0604020202020204" pitchFamily="34" charset="0"/>
                    <a:ea typeface="Times New Roman" panose="02020603050405020304" pitchFamily="18" charset="0"/>
                    <a:cs typeface="Arial" panose="020B0604020202020204" pitchFamily="34" charset="0"/>
                  </a:rPr>
                  <a:t> dài 60km trong một thời gian nhất định. Xe đi nửa đầu quãng đường với vận tốc hơn dự định 10km/h và đi với nửa sau kém hơn dự định 6 km/h, biết ô tô đến đúng dự định. Tính thời gian dự định đi quãng đường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298649" y="2138195"/>
                <a:ext cx="15621000" cy="3600986"/>
              </a:xfrm>
              <a:prstGeom prst="rect">
                <a:avLst/>
              </a:prstGeom>
              <a:blipFill rotWithShape="0">
                <a:blip r:embed="rId5"/>
                <a:stretch>
                  <a:fillRect l="-1288" r="-1053" b="-2881"/>
                </a:stretch>
              </a:blipFill>
            </p:spPr>
            <p:txBody>
              <a:bodyPr/>
              <a:lstStyle/>
              <a:p>
                <a:r>
                  <a:rPr lang="en-US">
                    <a:noFill/>
                  </a:rPr>
                  <a:t> </a:t>
                </a:r>
              </a:p>
            </p:txBody>
          </p:sp>
        </mc:Fallback>
      </mc:AlternateContent>
      <p:sp>
        <p:nvSpPr>
          <p:cNvPr id="46" name="Rectangle 45"/>
          <p:cNvSpPr/>
          <p:nvPr/>
        </p:nvSpPr>
        <p:spPr>
          <a:xfrm>
            <a:off x="1058161" y="6091416"/>
            <a:ext cx="15610425" cy="1261884"/>
          </a:xfrm>
          <a:prstGeom prst="rect">
            <a:avLst/>
          </a:prstGeom>
        </p:spPr>
        <p:txBody>
          <a:bodyPr wrap="square">
            <a:spAutoFit/>
          </a:bodyPr>
          <a:lstStyle/>
          <a:p>
            <a:pPr indent="179705" algn="ctr">
              <a:lnSpc>
                <a:spcPct val="200000"/>
              </a:lnSpc>
              <a:spcAft>
                <a:spcPts val="800"/>
              </a:spcAft>
              <a:tabLst>
                <a:tab pos="1719580" algn="l"/>
                <a:tab pos="3262630" algn="l"/>
                <a:tab pos="4806315" algn="l"/>
              </a:tabLst>
            </a:pPr>
            <a:r>
              <a:rPr lang="fr-FR" sz="3800" dirty="0">
                <a:latin typeface="Arial" panose="020B0604020202020204" pitchFamily="34" charset="0"/>
                <a:ea typeface="Arial" panose="020B0604020202020204" pitchFamily="34" charset="0"/>
                <a:cs typeface="Arial" panose="020B0604020202020204" pitchFamily="34" charset="0"/>
              </a:rPr>
              <a:t>A. 3 </a:t>
            </a:r>
            <a:r>
              <a:rPr lang="fr-FR" sz="3800" dirty="0" smtClean="0">
                <a:latin typeface="Arial" panose="020B0604020202020204" pitchFamily="34" charset="0"/>
                <a:ea typeface="Arial" panose="020B0604020202020204" pitchFamily="34" charset="0"/>
                <a:cs typeface="Arial" panose="020B0604020202020204" pitchFamily="34" charset="0"/>
              </a:rPr>
              <a:t>giờ		B</a:t>
            </a:r>
            <a:r>
              <a:rPr lang="fr-FR" sz="3800" dirty="0">
                <a:latin typeface="Arial" panose="020B0604020202020204" pitchFamily="34" charset="0"/>
                <a:ea typeface="Arial" panose="020B0604020202020204" pitchFamily="34" charset="0"/>
                <a:cs typeface="Arial" panose="020B0604020202020204" pitchFamily="34" charset="0"/>
              </a:rPr>
              <a:t>. 6 </a:t>
            </a:r>
            <a:r>
              <a:rPr lang="fr-FR" sz="3800" dirty="0" smtClean="0">
                <a:latin typeface="Arial" panose="020B0604020202020204" pitchFamily="34" charset="0"/>
                <a:ea typeface="Arial" panose="020B0604020202020204" pitchFamily="34" charset="0"/>
                <a:cs typeface="Arial" panose="020B0604020202020204" pitchFamily="34" charset="0"/>
              </a:rPr>
              <a:t>giờ			C</a:t>
            </a:r>
            <a:r>
              <a:rPr lang="fr-FR" sz="3800" dirty="0">
                <a:latin typeface="Arial" panose="020B0604020202020204" pitchFamily="34" charset="0"/>
                <a:ea typeface="Arial" panose="020B0604020202020204" pitchFamily="34" charset="0"/>
                <a:cs typeface="Arial" panose="020B0604020202020204" pitchFamily="34" charset="0"/>
              </a:rPr>
              <a:t>. 5 </a:t>
            </a:r>
            <a:r>
              <a:rPr lang="fr-FR" sz="3800" dirty="0" smtClean="0">
                <a:latin typeface="Arial" panose="020B0604020202020204" pitchFamily="34" charset="0"/>
                <a:ea typeface="Arial" panose="020B0604020202020204" pitchFamily="34" charset="0"/>
                <a:cs typeface="Arial" panose="020B0604020202020204" pitchFamily="34" charset="0"/>
              </a:rPr>
              <a:t>giờ			D</a:t>
            </a:r>
            <a:r>
              <a:rPr lang="fr-FR" sz="3800" dirty="0">
                <a:latin typeface="Arial" panose="020B0604020202020204" pitchFamily="34" charset="0"/>
                <a:ea typeface="Arial" panose="020B0604020202020204" pitchFamily="34" charset="0"/>
                <a:cs typeface="Arial" panose="020B0604020202020204" pitchFamily="34" charset="0"/>
              </a:rPr>
              <a:t>. 4 giờ</a:t>
            </a:r>
          </a:p>
        </p:txBody>
      </p:sp>
      <p:sp>
        <p:nvSpPr>
          <p:cNvPr id="49" name="Rounded Rectangle 48"/>
          <p:cNvSpPr/>
          <p:nvPr/>
        </p:nvSpPr>
        <p:spPr>
          <a:xfrm>
            <a:off x="10488523" y="6286500"/>
            <a:ext cx="2309194" cy="1097435"/>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199291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 xmlns:a16="http://schemas.microsoft.com/office/drawing/2014/main" id="{8042BDE5-5778-423F-A123-8DC7C98D4118}"/>
              </a:ext>
            </a:extLst>
          </p:cNvPr>
          <p:cNvPicPr>
            <a:picLocks noChangeAspect="1"/>
          </p:cNvPicPr>
          <p:nvPr/>
        </p:nvPicPr>
        <p:blipFill>
          <a:blip r:embed="rId2"/>
          <a:stretch>
            <a:fillRect/>
          </a:stretch>
        </p:blipFill>
        <p:spPr>
          <a:xfrm>
            <a:off x="1890268" y="9141012"/>
            <a:ext cx="3447276" cy="963739"/>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dirty="0">
                <a:solidFill>
                  <a:srgbClr val="C00000"/>
                </a:solidFill>
                <a:latin typeface="Arial" panose="020B0604020202020204" pitchFamily="34" charset="0"/>
                <a:cs typeface="Arial" panose="020B0604020202020204" pitchFamily="34" charset="0"/>
              </a:rPr>
              <a:t>Bài </a:t>
            </a:r>
            <a:r>
              <a:rPr lang="en-US" sz="4000" b="1" dirty="0" smtClean="0">
                <a:solidFill>
                  <a:srgbClr val="C00000"/>
                </a:solidFill>
                <a:latin typeface="Arial" panose="020B0604020202020204" pitchFamily="34" charset="0"/>
                <a:cs typeface="Arial" panose="020B0604020202020204" pitchFamily="34" charset="0"/>
              </a:rPr>
              <a:t>7.12 (SGK </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tr.38) </a:t>
            </a:r>
            <a:endParaRPr lang="en-US" sz="4000" dirty="0">
              <a:solidFill>
                <a:srgbClr val="C00000"/>
              </a:solidFill>
            </a:endParaRPr>
          </a:p>
        </p:txBody>
      </p:sp>
      <p:sp>
        <p:nvSpPr>
          <p:cNvPr id="10" name="Rectangle 9"/>
          <p:cNvSpPr/>
          <p:nvPr/>
        </p:nvSpPr>
        <p:spPr>
          <a:xfrm>
            <a:off x="8564896" y="267728"/>
            <a:ext cx="6284093" cy="707886"/>
          </a:xfrm>
          <a:prstGeom prst="rect">
            <a:avLst/>
          </a:prstGeom>
        </p:spPr>
        <p:txBody>
          <a:bodyPr wrap="none">
            <a:spAutoFit/>
          </a:bodyPr>
          <a:lstStyle/>
          <a:p>
            <a:r>
              <a:rPr lang="vi-VN" sz="4000" dirty="0">
                <a:solidFill>
                  <a:srgbClr val="000000"/>
                </a:solidFill>
                <a:cs typeface="Arial" panose="020B0604020202020204" pitchFamily="34" charset="0"/>
              </a:rPr>
              <a:t>Giải các phương trình sau:</a:t>
            </a:r>
          </a:p>
        </p:txBody>
      </p:sp>
      <p:grpSp>
        <p:nvGrpSpPr>
          <p:cNvPr id="17" name="Group 16"/>
          <p:cNvGrpSpPr/>
          <p:nvPr/>
        </p:nvGrpSpPr>
        <p:grpSpPr>
          <a:xfrm>
            <a:off x="381000" y="2162507"/>
            <a:ext cx="6861558" cy="5746258"/>
            <a:chOff x="602974" y="2054361"/>
            <a:chExt cx="6861558" cy="5746258"/>
          </a:xfrm>
        </p:grpSpPr>
        <mc:AlternateContent xmlns:mc="http://schemas.openxmlformats.org/markup-compatibility/2006" xmlns:a14="http://schemas.microsoft.com/office/drawing/2010/main">
          <mc:Choice Requires="a14">
            <p:sp>
              <p:nvSpPr>
                <p:cNvPr id="11" name="Rectangle 10"/>
                <p:cNvSpPr/>
                <p:nvPr/>
              </p:nvSpPr>
              <p:spPr>
                <a:xfrm>
                  <a:off x="609600" y="2054361"/>
                  <a:ext cx="5592557" cy="1046440"/>
                </a:xfrm>
                <a:prstGeom prst="rect">
                  <a:avLst/>
                </a:prstGeom>
              </p:spPr>
              <p:txBody>
                <a:bodyPr wrap="none">
                  <a:spAutoFit/>
                </a:bodyPr>
                <a:lstStyle/>
                <a:p>
                  <a:pPr lvl="0"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054361"/>
                  <a:ext cx="5592557" cy="10464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 y="3642328"/>
                  <a:ext cx="622638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3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r>
                              <a:rPr lang="fr-FR" sz="3800" i="1">
                                <a:latin typeface="Cambria Math" panose="02040503050406030204" pitchFamily="18" charset="0"/>
                                <a:ea typeface="Calibri" panose="020F0502020204030204" pitchFamily="34" charset="0"/>
                                <a:cs typeface="Times New Roman" panose="02020603050405020304" pitchFamily="18" charset="0"/>
                              </a:rPr>
                              <m:t>1</m:t>
                            </m:r>
                          </m:num>
                          <m:den>
                            <m:r>
                              <a:rPr lang="fr-FR" sz="3800" i="1">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latin typeface="Cambria Math" panose="02040503050406030204" pitchFamily="18" charset="0"/>
                                <a:ea typeface="Calibri" panose="020F0502020204030204" pitchFamily="34" charset="0"/>
                                <a:cs typeface="Times New Roman" panose="02020603050405020304" pitchFamily="18" charset="0"/>
                              </a:rPr>
                            </m:ctrlPr>
                          </m:dPr>
                          <m:e>
                            <m:r>
                              <a:rPr lang="fr-FR" sz="3800" i="1">
                                <a:latin typeface="Cambria Math" panose="02040503050406030204" pitchFamily="18" charset="0"/>
                                <a:ea typeface="Calibri" panose="020F0502020204030204" pitchFamily="34" charset="0"/>
                                <a:cs typeface="Times New Roman" panose="02020603050405020304" pitchFamily="18" charset="0"/>
                              </a:rPr>
                              <m:t>𝑥</m:t>
                            </m:r>
                            <m:r>
                              <a:rPr lang="fr-FR" sz="3800" i="1">
                                <a:latin typeface="Cambria Math" panose="02040503050406030204" pitchFamily="18" charset="0"/>
                                <a:ea typeface="Calibri" panose="020F0502020204030204" pitchFamily="34" charset="0"/>
                                <a:cs typeface="Times New Roman" panose="02020603050405020304" pitchFamily="18" charset="0"/>
                              </a:rPr>
                              <m:t>+5</m:t>
                            </m:r>
                          </m:e>
                        </m:d>
                        <m:r>
                          <a:rPr lang="fr-FR" sz="3800" i="1">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r>
                              <a:rPr lang="fr-FR" sz="3800" i="1">
                                <a:latin typeface="Cambria Math" panose="02040503050406030204" pitchFamily="18" charset="0"/>
                                <a:ea typeface="Calibri" panose="020F0502020204030204" pitchFamily="34" charset="0"/>
                                <a:cs typeface="Times New Roman" panose="02020603050405020304" pitchFamily="18" charset="0"/>
                              </a:rPr>
                              <m:t>1</m:t>
                            </m:r>
                          </m:num>
                          <m:den>
                            <m:r>
                              <a:rPr lang="fr-FR" sz="3800" i="1">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latin typeface="Cambria Math" panose="02040503050406030204" pitchFamily="18" charset="0"/>
                                <a:ea typeface="Calibri" panose="020F0502020204030204" pitchFamily="34" charset="0"/>
                                <a:cs typeface="Times New Roman" panose="02020603050405020304" pitchFamily="18" charset="0"/>
                              </a:rPr>
                            </m:ctrlPr>
                          </m:dPr>
                          <m:e>
                            <m:r>
                              <a:rPr lang="fr-FR" sz="3800" i="1">
                                <a:latin typeface="Cambria Math" panose="02040503050406030204" pitchFamily="18" charset="0"/>
                                <a:ea typeface="Calibri" panose="020F0502020204030204" pitchFamily="34" charset="0"/>
                                <a:cs typeface="Times New Roman" panose="02020603050405020304" pitchFamily="18" charset="0"/>
                              </a:rPr>
                              <m:t>𝑥</m:t>
                            </m:r>
                            <m:r>
                              <a:rPr lang="fr-FR" sz="3800" i="1">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9600" y="3642328"/>
                  <a:ext cx="6226383" cy="11909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5374758"/>
                  <a:ext cx="6803850" cy="1046440"/>
                </a:xfrm>
                <a:prstGeom prst="rect">
                  <a:avLst/>
                </a:prstGeom>
              </p:spPr>
              <p:txBody>
                <a:bodyPr wrap="none">
                  <a:spAutoFit/>
                </a:bodyPr>
                <a:lstStyle/>
                <a:p>
                  <a:pPr lvl="0"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9600" y="5374758"/>
                  <a:ext cx="6803850" cy="10464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02974" y="7123511"/>
                  <a:ext cx="686155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02974" y="7123511"/>
                  <a:ext cx="6861558" cy="677108"/>
                </a:xfrm>
                <a:prstGeom prst="rect">
                  <a:avLst/>
                </a:prstGeom>
                <a:blipFill rotWithShape="0">
                  <a:blip r:embed="rId6"/>
                  <a:stretch>
                    <a:fillRect/>
                  </a:stretch>
                </a:blipFill>
              </p:spPr>
              <p:txBody>
                <a:bodyPr/>
                <a:lstStyle/>
                <a:p>
                  <a:r>
                    <a:rPr lang="en-US">
                      <a:noFill/>
                    </a:rPr>
                    <a:t> </a:t>
                  </a:r>
                </a:p>
              </p:txBody>
            </p:sp>
          </mc:Fallback>
        </mc:AlternateContent>
      </p:grpSp>
      <p:cxnSp>
        <p:nvCxnSpPr>
          <p:cNvPr id="19" name="Straight Connector 18"/>
          <p:cNvCxnSpPr/>
          <p:nvPr/>
        </p:nvCxnSpPr>
        <p:spPr>
          <a:xfrm>
            <a:off x="7543800" y="1638300"/>
            <a:ext cx="0" cy="8382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7896125" y="3734928"/>
                <a:ext cx="9189704" cy="5093702"/>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800" dirty="0" smtClean="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=−4+6</m:t>
                    </m:r>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800" dirty="0" smtClean="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800" dirty="0" smtClean="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800" dirty="0" smtClean="0">
                    <a:effectLst/>
                    <a:latin typeface="Arial" panose="020B0604020202020204" pitchFamily="34" charset="0"/>
                    <a:ea typeface="Calibri" panose="020F0502020204030204" pitchFamily="34" charset="0"/>
                    <a:cs typeface="Arial" panose="020B0604020202020204" pitchFamily="34" charset="0"/>
                  </a:rPr>
                  <a:t>			Vậy </a:t>
                </a:r>
                <a:r>
                  <a:rPr lang="fr-FR" sz="3800" dirty="0">
                    <a:effectLst/>
                    <a:latin typeface="Arial" panose="020B0604020202020204" pitchFamily="34" charset="0"/>
                    <a:ea typeface="Calibri" panose="020F0502020204030204" pitchFamily="34" charset="0"/>
                    <a:cs typeface="Arial" panose="020B0604020202020204" pitchFamily="34" charset="0"/>
                  </a:rPr>
                  <a:t>phương trình có nghiệm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896125" y="3734928"/>
                <a:ext cx="9189704" cy="5093702"/>
              </a:xfrm>
              <a:prstGeom prst="rect">
                <a:avLst/>
              </a:prstGeom>
              <a:blipFill rotWithShape="0">
                <a:blip r:embed="rId7"/>
                <a:stretch>
                  <a:fillRect b="-1796"/>
                </a:stretch>
              </a:blipFill>
            </p:spPr>
            <p:txBody>
              <a:bodyPr/>
              <a:lstStyle/>
              <a:p>
                <a:r>
                  <a:rPr lang="en-US">
                    <a:noFill/>
                  </a:rPr>
                  <a:t> </a:t>
                </a:r>
              </a:p>
            </p:txBody>
          </p:sp>
        </mc:Fallback>
      </mc:AlternateContent>
      <p:pic>
        <p:nvPicPr>
          <p:cNvPr id="22" name="Picture 7">
            <a:extLst>
              <a:ext uri="{FF2B5EF4-FFF2-40B4-BE49-F238E27FC236}">
                <a16:creationId xmlns="" xmlns:a16="http://schemas.microsoft.com/office/drawing/2014/main" id="{523BA23B-7AFB-47AA-AB1E-926708BC6C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6734777" y="891506"/>
            <a:ext cx="1510777" cy="1431461"/>
          </a:xfrm>
          <a:prstGeom prst="rect">
            <a:avLst/>
          </a:prstGeom>
        </p:spPr>
      </p:pic>
      <p:sp>
        <p:nvSpPr>
          <p:cNvPr id="23" name="Oval Callout 22"/>
          <p:cNvSpPr/>
          <p:nvPr/>
        </p:nvSpPr>
        <p:spPr>
          <a:xfrm>
            <a:off x="12268200" y="2106494"/>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spTree>
    <p:extLst>
      <p:ext uri="{BB962C8B-B14F-4D97-AF65-F5344CB8AC3E}">
        <p14:creationId xmlns:p14="http://schemas.microsoft.com/office/powerpoint/2010/main" val="1657880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20" grpId="0"/>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 xmlns:a16="http://schemas.microsoft.com/office/drawing/2014/main" id="{8042BDE5-5778-423F-A123-8DC7C98D4118}"/>
              </a:ext>
            </a:extLst>
          </p:cNvPr>
          <p:cNvPicPr>
            <a:picLocks noChangeAspect="1"/>
          </p:cNvPicPr>
          <p:nvPr/>
        </p:nvPicPr>
        <p:blipFill>
          <a:blip r:embed="rId2"/>
          <a:stretch>
            <a:fillRect/>
          </a:stretch>
        </p:blipFill>
        <p:spPr>
          <a:xfrm>
            <a:off x="1890268" y="9141012"/>
            <a:ext cx="3447276" cy="963739"/>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dirty="0">
                <a:solidFill>
                  <a:srgbClr val="C00000"/>
                </a:solidFill>
                <a:latin typeface="Arial" panose="020B0604020202020204" pitchFamily="34" charset="0"/>
                <a:cs typeface="Arial" panose="020B0604020202020204" pitchFamily="34" charset="0"/>
              </a:rPr>
              <a:t>Bài </a:t>
            </a:r>
            <a:r>
              <a:rPr lang="en-US" sz="4000" b="1" dirty="0" smtClean="0">
                <a:solidFill>
                  <a:srgbClr val="C00000"/>
                </a:solidFill>
                <a:latin typeface="Arial" panose="020B0604020202020204" pitchFamily="34" charset="0"/>
                <a:cs typeface="Arial" panose="020B0604020202020204" pitchFamily="34" charset="0"/>
              </a:rPr>
              <a:t>7.12 (SGK </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tr.38) </a:t>
            </a:r>
            <a:endParaRPr lang="en-US" sz="4000" dirty="0">
              <a:solidFill>
                <a:srgbClr val="C00000"/>
              </a:solidFill>
            </a:endParaRPr>
          </a:p>
        </p:txBody>
      </p:sp>
      <p:sp>
        <p:nvSpPr>
          <p:cNvPr id="16" name="Oval Callout 15"/>
          <p:cNvSpPr/>
          <p:nvPr/>
        </p:nvSpPr>
        <p:spPr>
          <a:xfrm>
            <a:off x="12268200" y="2106494"/>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sp>
        <p:nvSpPr>
          <p:cNvPr id="10" name="Rectangle 9"/>
          <p:cNvSpPr/>
          <p:nvPr/>
        </p:nvSpPr>
        <p:spPr>
          <a:xfrm>
            <a:off x="8564896" y="267728"/>
            <a:ext cx="6284093" cy="707886"/>
          </a:xfrm>
          <a:prstGeom prst="rect">
            <a:avLst/>
          </a:prstGeom>
        </p:spPr>
        <p:txBody>
          <a:bodyPr wrap="none">
            <a:spAutoFit/>
          </a:bodyPr>
          <a:lstStyle/>
          <a:p>
            <a:r>
              <a:rPr lang="vi-VN" sz="4000" dirty="0">
                <a:solidFill>
                  <a:srgbClr val="000000"/>
                </a:solidFill>
                <a:cs typeface="Arial" panose="020B0604020202020204" pitchFamily="34" charset="0"/>
              </a:rPr>
              <a:t>Giải các phương trình sau:</a:t>
            </a:r>
          </a:p>
        </p:txBody>
      </p:sp>
      <p:grpSp>
        <p:nvGrpSpPr>
          <p:cNvPr id="17" name="Group 16"/>
          <p:cNvGrpSpPr/>
          <p:nvPr/>
        </p:nvGrpSpPr>
        <p:grpSpPr>
          <a:xfrm>
            <a:off x="381000" y="2162507"/>
            <a:ext cx="6861558" cy="5746258"/>
            <a:chOff x="602974" y="2054361"/>
            <a:chExt cx="6861558" cy="5746258"/>
          </a:xfrm>
        </p:grpSpPr>
        <mc:AlternateContent xmlns:mc="http://schemas.openxmlformats.org/markup-compatibility/2006" xmlns:a14="http://schemas.microsoft.com/office/drawing/2010/main">
          <mc:Choice Requires="a14">
            <p:sp>
              <p:nvSpPr>
                <p:cNvPr id="11" name="Rectangle 10"/>
                <p:cNvSpPr/>
                <p:nvPr/>
              </p:nvSpPr>
              <p:spPr>
                <a:xfrm>
                  <a:off x="609600" y="2054361"/>
                  <a:ext cx="5592557"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054361"/>
                  <a:ext cx="5592557" cy="10464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 y="3642328"/>
                  <a:ext cx="622638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9600" y="3642328"/>
                  <a:ext cx="6226383" cy="11909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5374758"/>
                  <a:ext cx="6803850"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9600" y="5374758"/>
                  <a:ext cx="6803850" cy="10464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02974" y="7123511"/>
                  <a:ext cx="686155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02974" y="7123511"/>
                  <a:ext cx="6861558" cy="677108"/>
                </a:xfrm>
                <a:prstGeom prst="rect">
                  <a:avLst/>
                </a:prstGeom>
                <a:blipFill rotWithShape="0">
                  <a:blip r:embed="rId6"/>
                  <a:stretch>
                    <a:fillRect/>
                  </a:stretch>
                </a:blipFill>
              </p:spPr>
              <p:txBody>
                <a:bodyPr/>
                <a:lstStyle/>
                <a:p>
                  <a:r>
                    <a:rPr lang="en-US">
                      <a:noFill/>
                    </a:rPr>
                    <a:t> </a:t>
                  </a:r>
                </a:p>
              </p:txBody>
            </p:sp>
          </mc:Fallback>
        </mc:AlternateContent>
      </p:grpSp>
      <p:cxnSp>
        <p:nvCxnSpPr>
          <p:cNvPr id="19" name="Straight Connector 18"/>
          <p:cNvCxnSpPr/>
          <p:nvPr/>
        </p:nvCxnSpPr>
        <p:spPr>
          <a:xfrm>
            <a:off x="7543800" y="1638300"/>
            <a:ext cx="0" cy="8382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8121267" y="3125303"/>
                <a:ext cx="9189704" cy="6808082"/>
              </a:xfrm>
              <a:prstGeom prst="rect">
                <a:avLst/>
              </a:prstGeom>
            </p:spPr>
            <p:txBody>
              <a:bodyPr wrap="square">
                <a:spAutoFit/>
              </a:bodyPr>
              <a:lstStyle/>
              <a:p>
                <a:pPr algn="just">
                  <a:lnSpc>
                    <a:spcPct val="150000"/>
                  </a:lnSpc>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6</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6</m:t>
                          </m:r>
                        </m:den>
                      </m:f>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800" dirty="0" smtClean="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800" dirty="0">
                    <a:effectLst/>
                    <a:latin typeface="Arial" panose="020B0604020202020204" pitchFamily="34" charset="0"/>
                    <a:ea typeface="Calibri" panose="020F0502020204030204" pitchFamily="34" charset="0"/>
                    <a:cs typeface="Arial" panose="020B0604020202020204" pitchFamily="34" charset="0"/>
                  </a:rPr>
                  <a:t>Vậy nghiệm của phương trình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121267" y="3125303"/>
                <a:ext cx="9189704" cy="6808082"/>
              </a:xfrm>
              <a:prstGeom prst="rect">
                <a:avLst/>
              </a:prstGeom>
              <a:blipFill rotWithShape="0">
                <a:blip r:embed="rId7"/>
                <a:stretch>
                  <a:fillRect l="-2188" b="-1075"/>
                </a:stretch>
              </a:blipFill>
            </p:spPr>
            <p:txBody>
              <a:bodyPr/>
              <a:lstStyle/>
              <a:p>
                <a:r>
                  <a:rPr lang="en-US">
                    <a:noFill/>
                  </a:rPr>
                  <a:t> </a:t>
                </a:r>
              </a:p>
            </p:txBody>
          </p:sp>
        </mc:Fallback>
      </mc:AlternateContent>
      <p:pic>
        <p:nvPicPr>
          <p:cNvPr id="22" name="Picture 7">
            <a:extLst>
              <a:ext uri="{FF2B5EF4-FFF2-40B4-BE49-F238E27FC236}">
                <a16:creationId xmlns="" xmlns:a16="http://schemas.microsoft.com/office/drawing/2014/main" id="{523BA23B-7AFB-47AA-AB1E-926708BC6C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6734777" y="891506"/>
            <a:ext cx="1510777" cy="1431461"/>
          </a:xfrm>
          <a:prstGeom prst="rect">
            <a:avLst/>
          </a:prstGeom>
        </p:spPr>
      </p:pic>
    </p:spTree>
    <p:extLst>
      <p:ext uri="{BB962C8B-B14F-4D97-AF65-F5344CB8AC3E}">
        <p14:creationId xmlns:p14="http://schemas.microsoft.com/office/powerpoint/2010/main" val="94872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 xmlns:a16="http://schemas.microsoft.com/office/drawing/2014/main" id="{8042BDE5-5778-423F-A123-8DC7C98D4118}"/>
              </a:ext>
            </a:extLst>
          </p:cNvPr>
          <p:cNvPicPr>
            <a:picLocks noChangeAspect="1"/>
          </p:cNvPicPr>
          <p:nvPr/>
        </p:nvPicPr>
        <p:blipFill>
          <a:blip r:embed="rId2"/>
          <a:stretch>
            <a:fillRect/>
          </a:stretch>
        </p:blipFill>
        <p:spPr>
          <a:xfrm>
            <a:off x="1890268" y="9141012"/>
            <a:ext cx="3447276" cy="963739"/>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dirty="0">
                <a:solidFill>
                  <a:srgbClr val="C00000"/>
                </a:solidFill>
                <a:latin typeface="Arial" panose="020B0604020202020204" pitchFamily="34" charset="0"/>
                <a:cs typeface="Arial" panose="020B0604020202020204" pitchFamily="34" charset="0"/>
              </a:rPr>
              <a:t>Bài </a:t>
            </a:r>
            <a:r>
              <a:rPr lang="en-US" sz="4000" b="1" dirty="0" smtClean="0">
                <a:solidFill>
                  <a:srgbClr val="C00000"/>
                </a:solidFill>
                <a:latin typeface="Arial" panose="020B0604020202020204" pitchFamily="34" charset="0"/>
                <a:cs typeface="Arial" panose="020B0604020202020204" pitchFamily="34" charset="0"/>
              </a:rPr>
              <a:t>7.12 (SGK </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tr.38) </a:t>
            </a:r>
            <a:endParaRPr lang="en-US" sz="4000" dirty="0">
              <a:solidFill>
                <a:srgbClr val="C00000"/>
              </a:solidFill>
            </a:endParaRPr>
          </a:p>
        </p:txBody>
      </p:sp>
      <p:sp>
        <p:nvSpPr>
          <p:cNvPr id="16" name="Oval Callout 15"/>
          <p:cNvSpPr/>
          <p:nvPr/>
        </p:nvSpPr>
        <p:spPr>
          <a:xfrm>
            <a:off x="12268200" y="2106494"/>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sp>
        <p:nvSpPr>
          <p:cNvPr id="10" name="Rectangle 9"/>
          <p:cNvSpPr/>
          <p:nvPr/>
        </p:nvSpPr>
        <p:spPr>
          <a:xfrm>
            <a:off x="8564896" y="267728"/>
            <a:ext cx="6284093" cy="707886"/>
          </a:xfrm>
          <a:prstGeom prst="rect">
            <a:avLst/>
          </a:prstGeom>
        </p:spPr>
        <p:txBody>
          <a:bodyPr wrap="none">
            <a:spAutoFit/>
          </a:bodyPr>
          <a:lstStyle/>
          <a:p>
            <a:r>
              <a:rPr lang="vi-VN" sz="4000" dirty="0">
                <a:solidFill>
                  <a:srgbClr val="000000"/>
                </a:solidFill>
                <a:cs typeface="Arial" panose="020B0604020202020204" pitchFamily="34" charset="0"/>
              </a:rPr>
              <a:t>Giải các phương trình sau:</a:t>
            </a:r>
          </a:p>
        </p:txBody>
      </p:sp>
      <p:grpSp>
        <p:nvGrpSpPr>
          <p:cNvPr id="17" name="Group 16"/>
          <p:cNvGrpSpPr/>
          <p:nvPr/>
        </p:nvGrpSpPr>
        <p:grpSpPr>
          <a:xfrm>
            <a:off x="381000" y="2162507"/>
            <a:ext cx="6861558" cy="5746258"/>
            <a:chOff x="602974" y="2054361"/>
            <a:chExt cx="6861558" cy="5746258"/>
          </a:xfrm>
        </p:grpSpPr>
        <mc:AlternateContent xmlns:mc="http://schemas.openxmlformats.org/markup-compatibility/2006" xmlns:a14="http://schemas.microsoft.com/office/drawing/2010/main">
          <mc:Choice Requires="a14">
            <p:sp>
              <p:nvSpPr>
                <p:cNvPr id="11" name="Rectangle 10"/>
                <p:cNvSpPr/>
                <p:nvPr/>
              </p:nvSpPr>
              <p:spPr>
                <a:xfrm>
                  <a:off x="609600" y="2054361"/>
                  <a:ext cx="5592557"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054361"/>
                  <a:ext cx="5592557" cy="10464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 y="3642328"/>
                  <a:ext cx="622638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9600" y="3642328"/>
                  <a:ext cx="6226383" cy="11909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5374758"/>
                  <a:ext cx="6803850"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9600" y="5374758"/>
                  <a:ext cx="6803850" cy="10464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02974" y="7123511"/>
                  <a:ext cx="686155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02974" y="7123511"/>
                  <a:ext cx="6861558" cy="677108"/>
                </a:xfrm>
                <a:prstGeom prst="rect">
                  <a:avLst/>
                </a:prstGeom>
                <a:blipFill rotWithShape="0">
                  <a:blip r:embed="rId6"/>
                  <a:stretch>
                    <a:fillRect/>
                  </a:stretch>
                </a:blipFill>
              </p:spPr>
              <p:txBody>
                <a:bodyPr/>
                <a:lstStyle/>
                <a:p>
                  <a:r>
                    <a:rPr lang="en-US">
                      <a:noFill/>
                    </a:rPr>
                    <a:t> </a:t>
                  </a:r>
                </a:p>
              </p:txBody>
            </p:sp>
          </mc:Fallback>
        </mc:AlternateContent>
      </p:grpSp>
      <p:cxnSp>
        <p:nvCxnSpPr>
          <p:cNvPr id="19" name="Straight Connector 18"/>
          <p:cNvCxnSpPr/>
          <p:nvPr/>
        </p:nvCxnSpPr>
        <p:spPr>
          <a:xfrm>
            <a:off x="7543800" y="1638300"/>
            <a:ext cx="0" cy="8382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8004233" y="3734928"/>
                <a:ext cx="8527933" cy="4524315"/>
              </a:xfrm>
              <a:prstGeom prst="rect">
                <a:avLst/>
              </a:prstGeom>
            </p:spPr>
            <p:txBody>
              <a:bodyPr wrap="square">
                <a:spAutoFit/>
              </a:bodyPr>
              <a:lstStyle/>
              <a:p>
                <a:pPr algn="just">
                  <a:lnSpc>
                    <a:spcPct val="150000"/>
                  </a:lnSpc>
                  <a:spcBef>
                    <a:spcPts val="1200"/>
                  </a:spcBef>
                  <a:spcAft>
                    <a:spcPts val="12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en-US" sz="3800" dirty="0" smtClean="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Times New Roman" panose="02020603050405020304" pitchFamily="18" charset="0"/>
                      </a:rPr>
                      <m:t>	</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=−4+6+1</m:t>
                    </m:r>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smtClean="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0</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3800" dirty="0">
                    <a:effectLst/>
                    <a:latin typeface="Arial" panose="020B0604020202020204" pitchFamily="34" charset="0"/>
                    <a:ea typeface="Calibri" panose="020F0502020204030204" pitchFamily="34" charset="0"/>
                    <a:cs typeface="Arial" panose="020B0604020202020204" pitchFamily="34" charset="0"/>
                  </a:rPr>
                  <a:t> (vô lí)</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smtClean="0">
                    <a:effectLst/>
                    <a:latin typeface="Arial" panose="020B0604020202020204" pitchFamily="34" charset="0"/>
                    <a:ea typeface="Calibri" panose="020F0502020204030204" pitchFamily="34" charset="0"/>
                    <a:cs typeface="Arial" panose="020B0604020202020204" pitchFamily="34" charset="0"/>
                  </a:rPr>
                  <a:t>				Vậy </a:t>
                </a:r>
                <a:r>
                  <a:rPr lang="fr-FR" sz="3800" dirty="0">
                    <a:effectLst/>
                    <a:latin typeface="Arial" panose="020B0604020202020204" pitchFamily="34" charset="0"/>
                    <a:ea typeface="Calibri" panose="020F0502020204030204" pitchFamily="34" charset="0"/>
                    <a:cs typeface="Arial" panose="020B0604020202020204" pitchFamily="34" charset="0"/>
                  </a:rPr>
                  <a:t>phương trình vô </a:t>
                </a:r>
                <a:r>
                  <a:rPr lang="fr-FR" sz="3800" dirty="0" smtClean="0">
                    <a:effectLst/>
                    <a:latin typeface="Arial" panose="020B0604020202020204" pitchFamily="34" charset="0"/>
                    <a:ea typeface="Calibri" panose="020F0502020204030204" pitchFamily="34" charset="0"/>
                    <a:cs typeface="Arial" panose="020B0604020202020204" pitchFamily="34" charset="0"/>
                  </a:rPr>
                  <a:t>nghiệm</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004233" y="3734928"/>
                <a:ext cx="8527933" cy="4524315"/>
              </a:xfrm>
              <a:prstGeom prst="rect">
                <a:avLst/>
              </a:prstGeom>
              <a:blipFill rotWithShape="0">
                <a:blip r:embed="rId7"/>
                <a:stretch>
                  <a:fillRect b="-2022"/>
                </a:stretch>
              </a:blipFill>
            </p:spPr>
            <p:txBody>
              <a:bodyPr/>
              <a:lstStyle/>
              <a:p>
                <a:r>
                  <a:rPr lang="en-US">
                    <a:noFill/>
                  </a:rPr>
                  <a:t> </a:t>
                </a:r>
              </a:p>
            </p:txBody>
          </p:sp>
        </mc:Fallback>
      </mc:AlternateContent>
      <p:pic>
        <p:nvPicPr>
          <p:cNvPr id="22" name="Picture 7">
            <a:extLst>
              <a:ext uri="{FF2B5EF4-FFF2-40B4-BE49-F238E27FC236}">
                <a16:creationId xmlns="" xmlns:a16="http://schemas.microsoft.com/office/drawing/2014/main" id="{523BA23B-7AFB-47AA-AB1E-926708BC6C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6734777" y="891506"/>
            <a:ext cx="1510777" cy="1431461"/>
          </a:xfrm>
          <a:prstGeom prst="rect">
            <a:avLst/>
          </a:prstGeom>
        </p:spPr>
      </p:pic>
    </p:spTree>
    <p:extLst>
      <p:ext uri="{BB962C8B-B14F-4D97-AF65-F5344CB8AC3E}">
        <p14:creationId xmlns:p14="http://schemas.microsoft.com/office/powerpoint/2010/main" val="227784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 xmlns:a16="http://schemas.microsoft.com/office/drawing/2014/main" id="{8042BDE5-5778-423F-A123-8DC7C98D4118}"/>
              </a:ext>
            </a:extLst>
          </p:cNvPr>
          <p:cNvPicPr>
            <a:picLocks noChangeAspect="1"/>
          </p:cNvPicPr>
          <p:nvPr/>
        </p:nvPicPr>
        <p:blipFill>
          <a:blip r:embed="rId2"/>
          <a:stretch>
            <a:fillRect/>
          </a:stretch>
        </p:blipFill>
        <p:spPr>
          <a:xfrm>
            <a:off x="1890268" y="9141012"/>
            <a:ext cx="3447276" cy="963739"/>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dirty="0">
                <a:solidFill>
                  <a:srgbClr val="C00000"/>
                </a:solidFill>
                <a:latin typeface="Arial" panose="020B0604020202020204" pitchFamily="34" charset="0"/>
                <a:cs typeface="Arial" panose="020B0604020202020204" pitchFamily="34" charset="0"/>
              </a:rPr>
              <a:t>Bài </a:t>
            </a:r>
            <a:r>
              <a:rPr lang="en-US" sz="4000" b="1" dirty="0" smtClean="0">
                <a:solidFill>
                  <a:srgbClr val="C00000"/>
                </a:solidFill>
                <a:latin typeface="Arial" panose="020B0604020202020204" pitchFamily="34" charset="0"/>
                <a:cs typeface="Arial" panose="020B0604020202020204" pitchFamily="34" charset="0"/>
              </a:rPr>
              <a:t>7.12 (SGK </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tr.38) </a:t>
            </a:r>
            <a:endParaRPr lang="en-US" sz="4000" dirty="0">
              <a:solidFill>
                <a:srgbClr val="C00000"/>
              </a:solidFill>
            </a:endParaRPr>
          </a:p>
        </p:txBody>
      </p:sp>
      <p:sp>
        <p:nvSpPr>
          <p:cNvPr id="16" name="Oval Callout 15"/>
          <p:cNvSpPr/>
          <p:nvPr/>
        </p:nvSpPr>
        <p:spPr>
          <a:xfrm>
            <a:off x="12268200" y="2106494"/>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sp>
        <p:nvSpPr>
          <p:cNvPr id="10" name="Rectangle 9"/>
          <p:cNvSpPr/>
          <p:nvPr/>
        </p:nvSpPr>
        <p:spPr>
          <a:xfrm>
            <a:off x="8564896" y="267728"/>
            <a:ext cx="6284093" cy="707886"/>
          </a:xfrm>
          <a:prstGeom prst="rect">
            <a:avLst/>
          </a:prstGeom>
        </p:spPr>
        <p:txBody>
          <a:bodyPr wrap="none">
            <a:spAutoFit/>
          </a:bodyPr>
          <a:lstStyle/>
          <a:p>
            <a:r>
              <a:rPr lang="vi-VN" sz="4000" dirty="0">
                <a:solidFill>
                  <a:srgbClr val="000000"/>
                </a:solidFill>
                <a:cs typeface="Arial" panose="020B0604020202020204" pitchFamily="34" charset="0"/>
              </a:rPr>
              <a:t>Giải các phương trình sau:</a:t>
            </a:r>
          </a:p>
        </p:txBody>
      </p:sp>
      <p:grpSp>
        <p:nvGrpSpPr>
          <p:cNvPr id="17" name="Group 16"/>
          <p:cNvGrpSpPr/>
          <p:nvPr/>
        </p:nvGrpSpPr>
        <p:grpSpPr>
          <a:xfrm>
            <a:off x="381000" y="2162507"/>
            <a:ext cx="6861558" cy="5746258"/>
            <a:chOff x="602974" y="2054361"/>
            <a:chExt cx="6861558" cy="5746258"/>
          </a:xfrm>
        </p:grpSpPr>
        <mc:AlternateContent xmlns:mc="http://schemas.openxmlformats.org/markup-compatibility/2006" xmlns:a14="http://schemas.microsoft.com/office/drawing/2010/main">
          <mc:Choice Requires="a14">
            <p:sp>
              <p:nvSpPr>
                <p:cNvPr id="11" name="Rectangle 10"/>
                <p:cNvSpPr/>
                <p:nvPr/>
              </p:nvSpPr>
              <p:spPr>
                <a:xfrm>
                  <a:off x="609600" y="2054361"/>
                  <a:ext cx="5592557"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054361"/>
                  <a:ext cx="5592557" cy="10464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 y="3642328"/>
                  <a:ext cx="622638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9600" y="3642328"/>
                  <a:ext cx="6226383" cy="11909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5374758"/>
                  <a:ext cx="6803850"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9600" y="5374758"/>
                  <a:ext cx="6803850" cy="10464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02974" y="7123511"/>
                  <a:ext cx="686155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02974" y="7123511"/>
                  <a:ext cx="6861558" cy="677108"/>
                </a:xfrm>
                <a:prstGeom prst="rect">
                  <a:avLst/>
                </a:prstGeom>
                <a:blipFill rotWithShape="0">
                  <a:blip r:embed="rId6"/>
                  <a:stretch>
                    <a:fillRect/>
                  </a:stretch>
                </a:blipFill>
              </p:spPr>
              <p:txBody>
                <a:bodyPr/>
                <a:lstStyle/>
                <a:p>
                  <a:r>
                    <a:rPr lang="en-US">
                      <a:noFill/>
                    </a:rPr>
                    <a:t> </a:t>
                  </a:r>
                </a:p>
              </p:txBody>
            </p:sp>
          </mc:Fallback>
        </mc:AlternateContent>
      </p:grpSp>
      <p:cxnSp>
        <p:nvCxnSpPr>
          <p:cNvPr id="19" name="Straight Connector 18"/>
          <p:cNvCxnSpPr/>
          <p:nvPr/>
        </p:nvCxnSpPr>
        <p:spPr>
          <a:xfrm>
            <a:off x="7543800" y="1638300"/>
            <a:ext cx="0" cy="8382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8514869" y="3808414"/>
                <a:ext cx="9189704" cy="4524315"/>
              </a:xfrm>
              <a:prstGeom prst="rect">
                <a:avLst/>
              </a:prstGeom>
            </p:spPr>
            <p:txBody>
              <a:bodyPr wrap="square">
                <a:spAutoFit/>
              </a:bodyPr>
              <a:lstStyle/>
              <a:p>
                <a:pPr algn="just">
                  <a:lnSpc>
                    <a:spcPct val="150000"/>
                  </a:lnSpc>
                  <a:spcBef>
                    <a:spcPts val="1200"/>
                  </a:spcBef>
                  <a:spcAft>
                    <a:spcPts val="12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smtClean="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=−2−2+4</m:t>
                    </m:r>
                  </m:oMath>
                </a14:m>
                <a:r>
                  <a:rPr lang="fr-FR" sz="38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smtClean="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fr-FR" sz="3800" dirty="0">
                    <a:solidFill>
                      <a:prstClr val="black"/>
                    </a:solidFill>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a:solidFill>
                      <a:prstClr val="black"/>
                    </a:solidFill>
                    <a:latin typeface="Arial" panose="020B0604020202020204" pitchFamily="34" charset="0"/>
                    <a:ea typeface="Calibri" panose="020F0502020204030204" pitchFamily="34" charset="0"/>
                    <a:cs typeface="Arial" panose="020B0604020202020204" pitchFamily="34" charset="0"/>
                  </a:rPr>
                  <a:t>Vậy phương trình có vô số nghiệm.</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514869" y="3808414"/>
                <a:ext cx="9189704" cy="4524315"/>
              </a:xfrm>
              <a:prstGeom prst="rect">
                <a:avLst/>
              </a:prstGeom>
              <a:blipFill rotWithShape="0">
                <a:blip r:embed="rId7"/>
                <a:stretch>
                  <a:fillRect l="-2190" b="-2022"/>
                </a:stretch>
              </a:blipFill>
            </p:spPr>
            <p:txBody>
              <a:bodyPr/>
              <a:lstStyle/>
              <a:p>
                <a:r>
                  <a:rPr lang="en-US">
                    <a:noFill/>
                  </a:rPr>
                  <a:t> </a:t>
                </a:r>
              </a:p>
            </p:txBody>
          </p:sp>
        </mc:Fallback>
      </mc:AlternateContent>
      <p:pic>
        <p:nvPicPr>
          <p:cNvPr id="22" name="Picture 7">
            <a:extLst>
              <a:ext uri="{FF2B5EF4-FFF2-40B4-BE49-F238E27FC236}">
                <a16:creationId xmlns="" xmlns:a16="http://schemas.microsoft.com/office/drawing/2014/main" id="{523BA23B-7AFB-47AA-AB1E-926708BC6C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6734777" y="891506"/>
            <a:ext cx="1510777" cy="1431461"/>
          </a:xfrm>
          <a:prstGeom prst="rect">
            <a:avLst/>
          </a:prstGeom>
        </p:spPr>
      </p:pic>
    </p:spTree>
    <p:extLst>
      <p:ext uri="{BB962C8B-B14F-4D97-AF65-F5344CB8AC3E}">
        <p14:creationId xmlns:p14="http://schemas.microsoft.com/office/powerpoint/2010/main" val="368894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788647"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grpSp>
        <p:nvGrpSpPr>
          <p:cNvPr id="30" name="Group 2"/>
          <p:cNvGrpSpPr/>
          <p:nvPr/>
        </p:nvGrpSpPr>
        <p:grpSpPr>
          <a:xfrm rot="16200000">
            <a:off x="9643026" y="4644475"/>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1" name="Picture 16"/>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3734529">
            <a:off x="17447794" y="1958558"/>
            <a:ext cx="788961" cy="988448"/>
          </a:xfrm>
          <a:prstGeom prst="rect">
            <a:avLst/>
          </a:prstGeom>
        </p:spPr>
      </p:pic>
      <p:sp>
        <p:nvSpPr>
          <p:cNvPr id="23" name="Rectangle 22"/>
          <p:cNvSpPr/>
          <p:nvPr/>
        </p:nvSpPr>
        <p:spPr>
          <a:xfrm>
            <a:off x="1366096" y="156218"/>
            <a:ext cx="15567674" cy="2631490"/>
          </a:xfrm>
          <a:prstGeom prst="rect">
            <a:avLst/>
          </a:prstGeom>
        </p:spPr>
        <p:txBody>
          <a:bodyPr wrap="square">
            <a:spAutoFit/>
          </a:bodyPr>
          <a:lstStyle/>
          <a:p>
            <a:pPr lvl="0" algn="just">
              <a:lnSpc>
                <a:spcPct val="150000"/>
              </a:lnSpc>
            </a:pPr>
            <a:r>
              <a:rPr lang="en-US" sz="3800" b="1" dirty="0" smtClean="0">
                <a:solidFill>
                  <a:srgbClr val="C00000"/>
                </a:solidFill>
                <a:latin typeface="Arial" panose="020B0604020202020204" pitchFamily="34" charset="0"/>
                <a:cs typeface="Arial" panose="020B0604020202020204" pitchFamily="34" charset="0"/>
              </a:rPr>
              <a:t>Bài 7.14 </a:t>
            </a:r>
            <a:r>
              <a:rPr lang="en-US" sz="3800" b="1" dirty="0">
                <a:solidFill>
                  <a:srgbClr val="C00000"/>
                </a:solidFill>
                <a:latin typeface="Arial" panose="020B0604020202020204" pitchFamily="34" charset="0"/>
                <a:cs typeface="Arial" panose="020B0604020202020204" pitchFamily="34" charset="0"/>
              </a:rPr>
              <a:t>(SGK – </a:t>
            </a:r>
            <a:r>
              <a:rPr lang="en-US" sz="3800" b="1" dirty="0" smtClean="0">
                <a:solidFill>
                  <a:srgbClr val="C00000"/>
                </a:solidFill>
                <a:latin typeface="Arial" panose="020B0604020202020204" pitchFamily="34" charset="0"/>
                <a:cs typeface="Arial" panose="020B0604020202020204" pitchFamily="34" charset="0"/>
              </a:rPr>
              <a:t>tr.39) </a:t>
            </a:r>
            <a:r>
              <a:rPr lang="vi-VN" sz="3600" dirty="0" smtClean="0">
                <a:solidFill>
                  <a:srgbClr val="000000"/>
                </a:solidFill>
                <a:cs typeface="Arial" panose="020B0604020202020204" pitchFamily="34" charset="0"/>
              </a:rPr>
              <a:t>Chu </a:t>
            </a:r>
            <a:r>
              <a:rPr lang="vi-VN" sz="3600" dirty="0">
                <a:solidFill>
                  <a:srgbClr val="000000"/>
                </a:solidFill>
                <a:cs typeface="Arial" panose="020B0604020202020204" pitchFamily="34" charset="0"/>
              </a:rPr>
              <a:t>vi của một mảnh vườn hình chữ nhật là 42m. Tìm chiều dài và chiều rộng của mảnh vườn, biết chiều rộng ngắn hơn chiều dài là </a:t>
            </a:r>
            <a:r>
              <a:rPr lang="vi-VN" sz="3600" dirty="0" smtClean="0">
                <a:solidFill>
                  <a:srgbClr val="000000"/>
                </a:solidFill>
                <a:cs typeface="Arial" panose="020B0604020202020204" pitchFamily="34" charset="0"/>
              </a:rPr>
              <a:t>3m</a:t>
            </a:r>
            <a:r>
              <a:rPr lang="en-US" sz="3600" dirty="0" smtClean="0">
                <a:solidFill>
                  <a:srgbClr val="000000"/>
                </a:solidFill>
                <a:cs typeface="Arial" panose="020B0604020202020204" pitchFamily="34" charset="0"/>
              </a:rPr>
              <a:t>.</a:t>
            </a:r>
            <a:endParaRPr lang="vi-VN" sz="3600" dirty="0">
              <a:solidFill>
                <a:srgbClr val="000000"/>
              </a:solidFill>
              <a:cs typeface="Arial" panose="020B0604020202020204" pitchFamily="34" charset="0"/>
            </a:endParaRPr>
          </a:p>
        </p:txBody>
      </p:sp>
      <p:sp>
        <p:nvSpPr>
          <p:cNvPr id="25" name="Oval Callout 24"/>
          <p:cNvSpPr/>
          <p:nvPr/>
        </p:nvSpPr>
        <p:spPr>
          <a:xfrm>
            <a:off x="8306996" y="2928644"/>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smtClean="0">
                <a:solidFill>
                  <a:prstClr val="black"/>
                </a:solidFill>
              </a:rPr>
              <a:t>Giải</a:t>
            </a:r>
            <a:endParaRPr lang="en-US" sz="3600" b="1" dirty="0">
              <a:solidFill>
                <a:prstClr val="black"/>
              </a:solidFill>
            </a:endParaRPr>
          </a:p>
        </p:txBody>
      </p:sp>
      <p:pic>
        <p:nvPicPr>
          <p:cNvPr id="15" name="Picture 16"/>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20937150">
            <a:off x="-11578" y="3228734"/>
            <a:ext cx="788961" cy="98844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76035" y="4076700"/>
                <a:ext cx="12873365" cy="5909310"/>
              </a:xfrm>
              <a:prstGeom prst="rect">
                <a:avLst/>
              </a:prstGeom>
            </p:spPr>
            <p:txBody>
              <a:bodyPr wrap="square">
                <a:spAutoFit/>
              </a:bodyPr>
              <a:lstStyle/>
              <a:p>
                <a:pPr algn="just">
                  <a:lnSpc>
                    <a:spcPct val="150000"/>
                  </a:lnSpc>
                  <a:tabLst>
                    <a:tab pos="360045" algn="l"/>
                    <a:tab pos="720090" algn="l"/>
                  </a:tabLst>
                </a:pPr>
                <a:r>
                  <a:rPr lang="fr-FR" sz="3600" dirty="0" smtClean="0">
                    <a:latin typeface="Arial" panose="020B0604020202020204" pitchFamily="34" charset="0"/>
                    <a:ea typeface="Calibri" panose="020F0502020204030204" pitchFamily="34" charset="0"/>
                    <a:cs typeface="Arial" panose="020B0604020202020204" pitchFamily="34" charset="0"/>
                  </a:rPr>
                  <a:t>Gọi chiều dài mảnh vườn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dirty="0">
                    <a:effectLst/>
                    <a:latin typeface="Arial" panose="020B0604020202020204" pitchFamily="34" charset="0"/>
                    <a:ea typeface="Calibri" panose="020F0502020204030204" pitchFamily="34" charset="0"/>
                    <a:cs typeface="Arial" panose="020B0604020202020204" pitchFamily="34" charset="0"/>
                  </a:rPr>
                  <a:t> (m),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&gt;3</m:t>
                    </m:r>
                  </m:oMath>
                </a14:m>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600" dirty="0">
                    <a:effectLst/>
                    <a:latin typeface="Arial" panose="020B0604020202020204" pitchFamily="34" charset="0"/>
                    <a:ea typeface="Calibri" panose="020F0502020204030204" pitchFamily="34" charset="0"/>
                    <a:cs typeface="Arial" panose="020B0604020202020204" pitchFamily="34" charset="0"/>
                  </a:rPr>
                  <a:t>Chiều rộng của mảnh vườn là :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3600" dirty="0">
                    <a:effectLst/>
                    <a:latin typeface="Arial" panose="020B0604020202020204" pitchFamily="34" charset="0"/>
                    <a:ea typeface="Calibri" panose="020F0502020204030204" pitchFamily="34" charset="0"/>
                    <a:cs typeface="Arial" panose="020B0604020202020204" pitchFamily="34" charset="0"/>
                  </a:rPr>
                  <a:t> (m)</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600" dirty="0">
                    <a:effectLst/>
                    <a:latin typeface="Arial" panose="020B0604020202020204" pitchFamily="34" charset="0"/>
                    <a:ea typeface="Calibri" panose="020F0502020204030204" pitchFamily="34" charset="0"/>
                    <a:cs typeface="Arial" panose="020B0604020202020204" pitchFamily="34" charset="0"/>
                  </a:rPr>
                  <a:t>Theo đề bài, chu vi của mảnh vườn hình chữ nhật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42</m:t>
                    </m:r>
                  </m:oMath>
                </a14:m>
                <a:r>
                  <a:rPr lang="fr-FR" sz="3600" dirty="0">
                    <a:effectLst/>
                    <a:latin typeface="Arial" panose="020B0604020202020204" pitchFamily="34" charset="0"/>
                    <a:ea typeface="Calibri" panose="020F0502020204030204" pitchFamily="34" charset="0"/>
                    <a:cs typeface="Arial" panose="020B0604020202020204" pitchFamily="34" charset="0"/>
                  </a:rPr>
                  <a:t> m. </a:t>
                </a:r>
                <a:endParaRPr lang="fr-FR" sz="3600"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360045" algn="l"/>
                    <a:tab pos="720090" algn="l"/>
                  </a:tabLst>
                </a:pPr>
                <a:r>
                  <a:rPr lang="fr-FR" sz="3600" dirty="0" smtClean="0">
                    <a:effectLst/>
                    <a:latin typeface="Arial" panose="020B0604020202020204" pitchFamily="34" charset="0"/>
                    <a:ea typeface="Calibri" panose="020F0502020204030204" pitchFamily="34" charset="0"/>
                    <a:cs typeface="Arial" panose="020B0604020202020204" pitchFamily="34" charset="0"/>
                  </a:rPr>
                  <a:t>Do </a:t>
                </a:r>
                <a:r>
                  <a:rPr lang="fr-FR" sz="3600" dirty="0">
                    <a:effectLst/>
                    <a:latin typeface="Arial" panose="020B0604020202020204" pitchFamily="34" charset="0"/>
                    <a:ea typeface="Calibri" panose="020F0502020204030204" pitchFamily="34" charset="0"/>
                    <a:cs typeface="Arial" panose="020B0604020202020204" pitchFamily="34" charset="0"/>
                  </a:rPr>
                  <a:t>đó ta có phương </a:t>
                </a:r>
                <a:r>
                  <a:rPr lang="fr-FR" sz="3600" dirty="0" smtClean="0">
                    <a:effectLst/>
                    <a:latin typeface="Arial" panose="020B0604020202020204" pitchFamily="34" charset="0"/>
                    <a:ea typeface="Calibri" panose="020F0502020204030204" pitchFamily="34" charset="0"/>
                    <a:cs typeface="Arial" panose="020B0604020202020204" pitchFamily="34" charset="0"/>
                  </a:rPr>
                  <a:t>trình:</a:t>
                </a:r>
                <a:r>
                  <a:rPr lang="en-US" sz="3600" dirty="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effectLst/>
                        <a:latin typeface="Cambria Math" panose="02040503050406030204" pitchFamily="18" charset="0"/>
                        <a:ea typeface="Calibri" panose="020F0502020204030204" pitchFamily="34" charset="0"/>
                        <a:cs typeface="Times New Roman" panose="02020603050405020304" pitchFamily="18" charset="0"/>
                      </a:rPr>
                      <m:t>=42</m:t>
                    </m:r>
                  </m:oMath>
                </a14:m>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600" dirty="0">
                    <a:effectLst/>
                    <a:latin typeface="Arial" panose="020B0604020202020204" pitchFamily="34" charset="0"/>
                    <a:ea typeface="Calibri" panose="020F0502020204030204" pitchFamily="34" charset="0"/>
                    <a:cs typeface="Arial" panose="020B0604020202020204" pitchFamily="34" charset="0"/>
                  </a:rPr>
                  <a:t>Giải phương trình này ta 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oMath>
                </a14:m>
                <a:r>
                  <a:rPr lang="fr-FR" sz="3600" dirty="0">
                    <a:effectLst/>
                    <a:latin typeface="Arial" panose="020B0604020202020204" pitchFamily="34" charset="0"/>
                    <a:ea typeface="Calibri" panose="020F0502020204030204" pitchFamily="34" charset="0"/>
                    <a:cs typeface="Arial" panose="020B0604020202020204" pitchFamily="34" charset="0"/>
                  </a:rPr>
                  <a:t> (thỏa mãn điều kiện)</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fr-FR" sz="3600" dirty="0">
                    <a:effectLst/>
                    <a:latin typeface="Arial" panose="020B0604020202020204" pitchFamily="34" charset="0"/>
                    <a:ea typeface="Calibri" panose="020F0502020204030204" pitchFamily="34" charset="0"/>
                    <a:cs typeface="Arial" panose="020B0604020202020204" pitchFamily="34" charset="0"/>
                  </a:rPr>
                  <a:t>Vậy chiều dài của mảnh vườn là 12 </a:t>
                </a:r>
                <a:r>
                  <a:rPr lang="fr-FR" sz="3600" dirty="0" smtClean="0">
                    <a:effectLst/>
                    <a:latin typeface="Arial" panose="020B0604020202020204" pitchFamily="34" charset="0"/>
                    <a:ea typeface="Calibri" panose="020F0502020204030204" pitchFamily="34" charset="0"/>
                    <a:cs typeface="Arial" panose="020B0604020202020204" pitchFamily="34" charset="0"/>
                  </a:rPr>
                  <a:t>m</a:t>
                </a:r>
              </a:p>
              <a:p>
                <a:pPr>
                  <a:lnSpc>
                    <a:spcPct val="150000"/>
                  </a:lnSpc>
                </a:pPr>
                <a:r>
                  <a:rPr lang="fr-FR" sz="3600" dirty="0" smtClean="0">
                    <a:effectLst/>
                    <a:latin typeface="Arial" panose="020B0604020202020204" pitchFamily="34" charset="0"/>
                    <a:ea typeface="Calibri" panose="020F0502020204030204" pitchFamily="34" charset="0"/>
                    <a:cs typeface="Arial" panose="020B0604020202020204" pitchFamily="34" charset="0"/>
                  </a:rPr>
                  <a:t>Chiều </a:t>
                </a:r>
                <a:r>
                  <a:rPr lang="fr-FR" sz="3600" dirty="0">
                    <a:effectLst/>
                    <a:latin typeface="Arial" panose="020B0604020202020204" pitchFamily="34" charset="0"/>
                    <a:ea typeface="Calibri" panose="020F0502020204030204" pitchFamily="34" charset="0"/>
                    <a:cs typeface="Arial" panose="020B0604020202020204" pitchFamily="34" charset="0"/>
                  </a:rPr>
                  <a:t>rộng của mảnh vườn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−3=9 </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36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76035" y="4076700"/>
                <a:ext cx="12873365" cy="5909310"/>
              </a:xfrm>
              <a:prstGeom prst="rect">
                <a:avLst/>
              </a:prstGeom>
              <a:blipFill rotWithShape="0">
                <a:blip r:embed="rId18"/>
                <a:stretch>
                  <a:fillRect l="-1468" b="-1238"/>
                </a:stretch>
              </a:blipFill>
            </p:spPr>
            <p:txBody>
              <a:bodyPr/>
              <a:lstStyle/>
              <a:p>
                <a:r>
                  <a:rPr lang="en-US">
                    <a:noFill/>
                  </a:rPr>
                  <a:t> </a:t>
                </a:r>
              </a:p>
            </p:txBody>
          </p:sp>
        </mc:Fallback>
      </mc:AlternateContent>
      <p:pic>
        <p:nvPicPr>
          <p:cNvPr id="17" name="Picture 16"/>
          <p:cNvPicPr>
            <a:picLocks noChangeAspect="1"/>
          </p:cNvPicPr>
          <p:nvPr/>
        </p:nvPicPr>
        <p:blipFill>
          <a:blip r:embed="rId19"/>
          <a:stretch>
            <a:fillRect/>
          </a:stretch>
        </p:blipFill>
        <p:spPr>
          <a:xfrm>
            <a:off x="15920946" y="7429500"/>
            <a:ext cx="1798171" cy="2587984"/>
          </a:xfrm>
          <a:prstGeom prst="rect">
            <a:avLst/>
          </a:prstGeom>
        </p:spPr>
      </p:pic>
    </p:spTree>
    <p:extLst>
      <p:ext uri="{BB962C8B-B14F-4D97-AF65-F5344CB8AC3E}">
        <p14:creationId xmlns:p14="http://schemas.microsoft.com/office/powerpoint/2010/main" val="4252999506"/>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3" name="Picture 7">
            <a:extLst>
              <a:ext uri="{FF2B5EF4-FFF2-40B4-BE49-F238E27FC236}">
                <a16:creationId xmlns=""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6875038" y="9126022"/>
            <a:ext cx="1208046" cy="1144623"/>
          </a:xfrm>
          <a:prstGeom prst="rect">
            <a:avLst/>
          </a:prstGeom>
        </p:spPr>
      </p:pic>
      <p:pic>
        <p:nvPicPr>
          <p:cNvPr id="6" name="Picture 5"/>
          <p:cNvPicPr>
            <a:picLocks noChangeAspect="1"/>
          </p:cNvPicPr>
          <p:nvPr/>
        </p:nvPicPr>
        <p:blipFill>
          <a:blip r:embed="rId10"/>
          <a:stretch>
            <a:fillRect/>
          </a:stretch>
        </p:blipFill>
        <p:spPr>
          <a:xfrm>
            <a:off x="16841097" y="2137337"/>
            <a:ext cx="1501712" cy="1486744"/>
          </a:xfrm>
          <a:prstGeom prst="rect">
            <a:avLst/>
          </a:prstGeom>
        </p:spPr>
      </p:pic>
      <p:sp>
        <p:nvSpPr>
          <p:cNvPr id="7" name="Rectangle 6"/>
          <p:cNvSpPr/>
          <p:nvPr/>
        </p:nvSpPr>
        <p:spPr>
          <a:xfrm>
            <a:off x="1258399" y="395779"/>
            <a:ext cx="15353201" cy="2677656"/>
          </a:xfrm>
          <a:prstGeom prst="rect">
            <a:avLst/>
          </a:prstGeom>
        </p:spPr>
        <p:txBody>
          <a:bodyPr wrap="square">
            <a:spAutoFit/>
          </a:bodyPr>
          <a:lstStyle/>
          <a:p>
            <a:pPr lvl="0" algn="just">
              <a:lnSpc>
                <a:spcPct val="150000"/>
              </a:lnSpc>
            </a:pPr>
            <a:r>
              <a:rPr lang="en-US" sz="3800" b="1" dirty="0" smtClean="0">
                <a:solidFill>
                  <a:srgbClr val="C00000"/>
                </a:solidFill>
                <a:latin typeface="Arial" panose="020B0604020202020204" pitchFamily="34" charset="0"/>
                <a:cs typeface="Arial" panose="020B0604020202020204" pitchFamily="34" charset="0"/>
              </a:rPr>
              <a:t>Bài 7.15 </a:t>
            </a:r>
            <a:r>
              <a:rPr lang="en-US" sz="3800" b="1" dirty="0">
                <a:solidFill>
                  <a:srgbClr val="C00000"/>
                </a:solidFill>
                <a:latin typeface="Arial" panose="020B0604020202020204" pitchFamily="34" charset="0"/>
                <a:cs typeface="Arial" panose="020B0604020202020204" pitchFamily="34" charset="0"/>
              </a:rPr>
              <a:t>(SGK – </a:t>
            </a:r>
            <a:r>
              <a:rPr lang="en-US" sz="3800" b="1" dirty="0" smtClean="0">
                <a:solidFill>
                  <a:srgbClr val="C00000"/>
                </a:solidFill>
                <a:latin typeface="Arial" panose="020B0604020202020204" pitchFamily="34" charset="0"/>
                <a:cs typeface="Arial" panose="020B0604020202020204" pitchFamily="34" charset="0"/>
              </a:rPr>
              <a:t>tr.39) </a:t>
            </a:r>
            <a:r>
              <a:rPr lang="vi-VN" sz="3700" dirty="0">
                <a:solidFill>
                  <a:srgbClr val="000000"/>
                </a:solidFill>
                <a:cs typeface="Arial" panose="020B0604020202020204" pitchFamily="34" charset="0"/>
              </a:rPr>
              <a:t>Một chiếc áo len sau khi giảm giá 30% được bán với giá 399 nghìn đồng. Hỏi giá ban đầu của chiếc áo len đó là </a:t>
            </a:r>
            <a:r>
              <a:rPr lang="en-US" sz="3700" dirty="0" smtClean="0">
                <a:solidFill>
                  <a:srgbClr val="000000"/>
                </a:solidFill>
                <a:cs typeface="Arial" panose="020B0604020202020204" pitchFamily="34" charset="0"/>
              </a:rPr>
              <a:t>    </a:t>
            </a:r>
            <a:r>
              <a:rPr lang="vi-VN" sz="3700" dirty="0" smtClean="0">
                <a:solidFill>
                  <a:srgbClr val="000000"/>
                </a:solidFill>
                <a:cs typeface="Arial" panose="020B0604020202020204" pitchFamily="34" charset="0"/>
              </a:rPr>
              <a:t>bao </a:t>
            </a:r>
            <a:r>
              <a:rPr lang="vi-VN" sz="3700" dirty="0">
                <a:solidFill>
                  <a:srgbClr val="000000"/>
                </a:solidFill>
                <a:cs typeface="Arial" panose="020B0604020202020204" pitchFamily="34" charset="0"/>
              </a:rPr>
              <a:t>nhiêu</a:t>
            </a:r>
            <a:r>
              <a:rPr lang="vi-VN" sz="3700" dirty="0" smtClean="0">
                <a:solidFill>
                  <a:srgbClr val="000000"/>
                </a:solidFill>
                <a:cs typeface="Arial" panose="020B0604020202020204" pitchFamily="34" charset="0"/>
              </a:rPr>
              <a:t>?</a:t>
            </a:r>
            <a:endParaRPr lang="vi-VN" sz="3700" dirty="0">
              <a:solidFill>
                <a:srgbClr val="000000"/>
              </a:solidFill>
              <a:cs typeface="Arial" panose="020B0604020202020204" pitchFamily="34" charset="0"/>
            </a:endParaRPr>
          </a:p>
        </p:txBody>
      </p:sp>
      <p:sp>
        <p:nvSpPr>
          <p:cNvPr id="8" name="Oval Callout 7"/>
          <p:cNvSpPr/>
          <p:nvPr/>
        </p:nvSpPr>
        <p:spPr>
          <a:xfrm>
            <a:off x="8106278" y="3226924"/>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700" b="1" dirty="0" smtClean="0">
                <a:solidFill>
                  <a:prstClr val="black"/>
                </a:solidFill>
              </a:rPr>
              <a:t>Giải</a:t>
            </a:r>
            <a:endParaRPr lang="en-US" sz="3700" b="1" dirty="0">
              <a:solidFill>
                <a:prstClr val="black"/>
              </a:solidFill>
            </a:endParaRPr>
          </a:p>
        </p:txBody>
      </p:sp>
      <mc:AlternateContent xmlns:mc="http://schemas.openxmlformats.org/markup-compatibility/2006" xmlns:a14="http://schemas.microsoft.com/office/drawing/2010/main">
        <mc:Choice Requires="a14">
          <p:sp>
            <p:nvSpPr>
              <p:cNvPr id="3" name="Rectangle 2"/>
              <p:cNvSpPr/>
              <p:nvPr/>
            </p:nvSpPr>
            <p:spPr>
              <a:xfrm>
                <a:off x="1258399" y="4533900"/>
                <a:ext cx="16021473" cy="4862870"/>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fr-FR" sz="3700" dirty="0">
                    <a:latin typeface="Arial" panose="020B0604020202020204" pitchFamily="34" charset="0"/>
                    <a:ea typeface="Times New Roman" panose="02020603050405020304" pitchFamily="18" charset="0"/>
                    <a:cs typeface="Arial" panose="020B0604020202020204" pitchFamily="34" charset="0"/>
                  </a:rPr>
                  <a:t>Gọi giá bán ban đầu của chiếc áo len là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(nghìn đồng),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&gt;399</m:t>
                    </m:r>
                  </m:oMath>
                </a14:m>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700" dirty="0">
                    <a:effectLst/>
                    <a:latin typeface="Arial" panose="020B0604020202020204" pitchFamily="34" charset="0"/>
                    <a:ea typeface="Times New Roman" panose="02020603050405020304" pitchFamily="18" charset="0"/>
                    <a:cs typeface="Arial" panose="020B0604020202020204" pitchFamily="34" charset="0"/>
                  </a:rPr>
                  <a:t>Khi giảm giá chiếc áo len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thì số tiền được giảm là :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0,3</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(nghìn đồng)</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700" dirty="0">
                    <a:effectLst/>
                    <a:latin typeface="Arial" panose="020B0604020202020204" pitchFamily="34" charset="0"/>
                    <a:ea typeface="Times New Roman" panose="02020603050405020304" pitchFamily="18" charset="0"/>
                    <a:cs typeface="Arial" panose="020B0604020202020204" pitchFamily="34" charset="0"/>
                  </a:rPr>
                  <a:t>Theo đề bài, có phương </a:t>
                </a:r>
                <a:r>
                  <a:rPr lang="fr-FR" sz="3700" dirty="0" smtClean="0">
                    <a:effectLst/>
                    <a:latin typeface="Arial" panose="020B0604020202020204" pitchFamily="34" charset="0"/>
                    <a:ea typeface="Times New Roman" panose="02020603050405020304" pitchFamily="18" charset="0"/>
                    <a:cs typeface="Arial" panose="020B0604020202020204" pitchFamily="34" charset="0"/>
                  </a:rPr>
                  <a:t>trình: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−0,3</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=399</m:t>
                    </m:r>
                  </m:oMath>
                </a14:m>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700" dirty="0">
                    <a:effectLst/>
                    <a:latin typeface="Arial" panose="020B0604020202020204" pitchFamily="34" charset="0"/>
                    <a:ea typeface="Times New Roman" panose="02020603050405020304" pitchFamily="18" charset="0"/>
                    <a:cs typeface="Arial" panose="020B0604020202020204" pitchFamily="34" charset="0"/>
                  </a:rPr>
                  <a:t>Giải phương trình ta được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=570</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(thỏa mãn điều kiện)</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700" dirty="0">
                    <a:effectLst/>
                    <a:latin typeface="Arial" panose="020B0604020202020204" pitchFamily="34" charset="0"/>
                    <a:ea typeface="Times New Roman" panose="02020603050405020304" pitchFamily="18" charset="0"/>
                    <a:cs typeface="Arial" panose="020B0604020202020204" pitchFamily="34" charset="0"/>
                  </a:rPr>
                  <a:t>Vậy giá ban đầu của chiếc áo lên là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570</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nghìn đồng</a:t>
                </a:r>
                <a:endParaRPr lang="en-US" sz="37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58399" y="4533900"/>
                <a:ext cx="16021473" cy="4862870"/>
              </a:xfrm>
              <a:prstGeom prst="rect">
                <a:avLst/>
              </a:prstGeom>
              <a:blipFill rotWithShape="0">
                <a:blip r:embed="rId11"/>
                <a:stretch>
                  <a:fillRect l="-1179" b="-4141"/>
                </a:stretch>
              </a:blipFill>
            </p:spPr>
            <p:txBody>
              <a:bodyPr/>
              <a:lstStyle/>
              <a:p>
                <a:r>
                  <a:rPr lang="en-US">
                    <a:noFill/>
                  </a:rPr>
                  <a:t> </a:t>
                </a:r>
              </a:p>
            </p:txBody>
          </p:sp>
        </mc:Fallback>
      </mc:AlternateContent>
    </p:spTree>
    <p:extLst>
      <p:ext uri="{BB962C8B-B14F-4D97-AF65-F5344CB8AC3E}">
        <p14:creationId xmlns:p14="http://schemas.microsoft.com/office/powerpoint/2010/main" val="108909519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anim calcmode="lin" valueType="num">
                                      <p:cBhvr>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barn(inVertical)">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381001" y="2476500"/>
            <a:ext cx="18669001"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sp>
        <p:nvSpPr>
          <p:cNvPr id="14" name="Rectangle 13"/>
          <p:cNvSpPr/>
          <p:nvPr/>
        </p:nvSpPr>
        <p:spPr>
          <a:xfrm>
            <a:off x="5049235" y="3230348"/>
            <a:ext cx="8153400" cy="1913152"/>
          </a:xfrm>
          <a:prstGeom prst="rect">
            <a:avLst/>
          </a:prstGeom>
        </p:spPr>
        <p:txBody>
          <a:bodyPr wrap="square">
            <a:spAutoFit/>
          </a:bodyPr>
          <a:lstStyle/>
          <a:p>
            <a:pPr algn="ctr">
              <a:lnSpc>
                <a:spcPct val="150000"/>
              </a:lnSpc>
              <a:tabLst>
                <a:tab pos="360045" algn="l"/>
                <a:tab pos="720090" algn="l"/>
              </a:tabLst>
            </a:pPr>
            <a:r>
              <a:rPr lang="en-US" sz="9000" b="1" dirty="0" smtClean="0">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vi-VN" sz="9000" b="1" dirty="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23673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873423" y="45476"/>
                <a:ext cx="16881177" cy="5021824"/>
              </a:xfrm>
              <a:prstGeom prst="rect">
                <a:avLst/>
              </a:prstGeom>
            </p:spPr>
            <p:txBody>
              <a:bodyPr wrap="square">
                <a:spAutoFit/>
              </a:bodyPr>
              <a:lstStyle/>
              <a:p>
                <a:pPr lvl="0">
                  <a:lnSpc>
                    <a:spcPct val="150000"/>
                  </a:lnSpc>
                </a:pPr>
                <a:r>
                  <a:rPr lang="en-US" sz="3800" b="1" dirty="0">
                    <a:solidFill>
                      <a:srgbClr val="C00000"/>
                    </a:solidFill>
                    <a:latin typeface="Arial" panose="020B0604020202020204" pitchFamily="34" charset="0"/>
                    <a:cs typeface="Arial" panose="020B0604020202020204" pitchFamily="34" charset="0"/>
                  </a:rPr>
                  <a:t>Bài 7.13 (SGK – tr.38) </a:t>
                </a:r>
                <a:r>
                  <a:rPr lang="vi-VN" sz="3600" dirty="0" smtClean="0">
                    <a:solidFill>
                      <a:srgbClr val="000000"/>
                    </a:solidFill>
                    <a:cs typeface="Arial" panose="020B0604020202020204" pitchFamily="34" charset="0"/>
                  </a:rPr>
                  <a:t>Bạn </a:t>
                </a:r>
                <a:r>
                  <a:rPr lang="vi-VN" sz="3600" dirty="0">
                    <a:solidFill>
                      <a:srgbClr val="000000"/>
                    </a:solidFill>
                    <a:cs typeface="Arial" panose="020B0604020202020204" pitchFamily="34" charset="0"/>
                  </a:rPr>
                  <a:t>Nam giải phương trình </a:t>
                </a:r>
                <a14:m>
                  <m:oMath xmlns:m="http://schemas.openxmlformats.org/officeDocument/2006/math">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+1)=</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+2) </m:t>
                    </m:r>
                  </m:oMath>
                </a14:m>
                <a:r>
                  <a:rPr lang="vi-VN" sz="3600" dirty="0">
                    <a:solidFill>
                      <a:srgbClr val="000000"/>
                    </a:solidFill>
                    <a:cs typeface="Arial" panose="020B0604020202020204" pitchFamily="34" charset="0"/>
                  </a:rPr>
                  <a:t>như sau</a:t>
                </a:r>
                <a:r>
                  <a:rPr lang="vi-VN" sz="3600" dirty="0" smtClean="0">
                    <a:solidFill>
                      <a:srgbClr val="000000"/>
                    </a:solidFill>
                    <a:cs typeface="Arial" panose="020B0604020202020204" pitchFamily="34" charset="0"/>
                  </a:rPr>
                  <a:t>:</a:t>
                </a:r>
                <a:endParaRPr lang="vi-VN" sz="3600" dirty="0">
                  <a:solidFill>
                    <a:srgbClr val="000000"/>
                  </a:solidFill>
                  <a:cs typeface="Arial" panose="020B0604020202020204" pitchFamily="34" charset="0"/>
                </a:endParaRPr>
              </a:p>
              <a:p>
                <a:pPr algn="just">
                  <a:lnSpc>
                    <a:spcPct val="150000"/>
                  </a:lnSpc>
                </a:pPr>
                <a:r>
                  <a:rPr lang="vi-VN" sz="3600" dirty="0">
                    <a:solidFill>
                      <a:srgbClr val="000000"/>
                    </a:solidFill>
                    <a:cs typeface="Arial" panose="020B0604020202020204" pitchFamily="34" charset="0"/>
                  </a:rPr>
                  <a:t>                                               </a:t>
                </a:r>
                <a14:m>
                  <m:oMath xmlns:m="http://schemas.openxmlformats.org/officeDocument/2006/math">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+1=</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+2</m:t>
                    </m:r>
                  </m:oMath>
                </a14:m>
                <a:endParaRPr lang="vi-VN" sz="3600" dirty="0">
                  <a:solidFill>
                    <a:srgbClr val="000000"/>
                  </a:solidFill>
                  <a:cs typeface="Arial" panose="020B0604020202020204" pitchFamily="34" charset="0"/>
                </a:endParaRPr>
              </a:p>
              <a:p>
                <a:pPr algn="just">
                  <a:lnSpc>
                    <a:spcPct val="150000"/>
                  </a:lnSpc>
                </a:pPr>
                <a:r>
                  <a:rPr lang="vi-VN" sz="3600" dirty="0">
                    <a:solidFill>
                      <a:srgbClr val="000000"/>
                    </a:solidFill>
                    <a:cs typeface="Arial" panose="020B0604020202020204" pitchFamily="34" charset="0"/>
                  </a:rPr>
                  <a:t>                                               </a:t>
                </a:r>
                <a14:m>
                  <m:oMath xmlns:m="http://schemas.openxmlformats.org/officeDocument/2006/math">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=2−1</m:t>
                    </m:r>
                  </m:oMath>
                </a14:m>
                <a:endParaRPr lang="vi-VN" sz="3600" dirty="0">
                  <a:solidFill>
                    <a:srgbClr val="000000"/>
                  </a:solidFill>
                  <a:cs typeface="Arial" panose="020B0604020202020204" pitchFamily="34" charset="0"/>
                </a:endParaRPr>
              </a:p>
              <a:p>
                <a:pPr algn="just">
                  <a:lnSpc>
                    <a:spcPct val="150000"/>
                  </a:lnSpc>
                </a:pPr>
                <a:r>
                  <a:rPr lang="vi-VN" sz="3600" dirty="0">
                    <a:solidFill>
                      <a:srgbClr val="000000"/>
                    </a:solidFill>
                    <a:cs typeface="Arial" panose="020B0604020202020204" pitchFamily="34" charset="0"/>
                  </a:rPr>
                  <a:t>                                               </a:t>
                </a:r>
                <a:r>
                  <a:rPr lang="en-US" sz="3600" dirty="0" smtClean="0">
                    <a:solidFill>
                      <a:srgbClr val="000000"/>
                    </a:solidFill>
                    <a:cs typeface="Arial" panose="020B0604020202020204" pitchFamily="34" charset="0"/>
                  </a:rPr>
                  <a:t>     </a:t>
                </a:r>
                <a14:m>
                  <m:oMath xmlns:m="http://schemas.openxmlformats.org/officeDocument/2006/math">
                    <m:r>
                      <a:rPr lang="vi-VN" sz="3600" i="1" dirty="0" smtClean="0">
                        <a:solidFill>
                          <a:srgbClr val="000000"/>
                        </a:solidFill>
                        <a:latin typeface="Cambria Math" panose="02040503050406030204" pitchFamily="18" charset="0"/>
                        <a:cs typeface="Arial" panose="020B0604020202020204" pitchFamily="34" charset="0"/>
                      </a:rPr>
                      <m:t>0</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=1</m:t>
                    </m:r>
                  </m:oMath>
                </a14:m>
                <a:r>
                  <a:rPr lang="vi-VN" sz="3600" dirty="0">
                    <a:solidFill>
                      <a:srgbClr val="000000"/>
                    </a:solidFill>
                    <a:cs typeface="Arial" panose="020B0604020202020204" pitchFamily="34" charset="0"/>
                  </a:rPr>
                  <a:t> (vô nghiệm</a:t>
                </a:r>
                <a:r>
                  <a:rPr lang="vi-VN" sz="3600" dirty="0" smtClean="0">
                    <a:solidFill>
                      <a:srgbClr val="000000"/>
                    </a:solidFill>
                    <a:cs typeface="Arial" panose="020B0604020202020204" pitchFamily="34" charset="0"/>
                  </a:rPr>
                  <a:t>)</a:t>
                </a:r>
                <a:endParaRPr lang="vi-VN" sz="3600" dirty="0">
                  <a:solidFill>
                    <a:srgbClr val="000000"/>
                  </a:solidFill>
                  <a:cs typeface="Arial" panose="020B0604020202020204" pitchFamily="34" charset="0"/>
                </a:endParaRPr>
              </a:p>
              <a:p>
                <a:pPr algn="just">
                  <a:lnSpc>
                    <a:spcPct val="150000"/>
                  </a:lnSpc>
                </a:pPr>
                <a:r>
                  <a:rPr lang="vi-VN" sz="3600" dirty="0">
                    <a:solidFill>
                      <a:srgbClr val="000000"/>
                    </a:solidFill>
                    <a:cs typeface="Arial" panose="020B0604020202020204" pitchFamily="34" charset="0"/>
                  </a:rPr>
                  <a:t>Em có đồng ý cách giải của bạn Nam không? Nếu không đồng ý, hãy trình bày cách giải của em. </a:t>
                </a:r>
              </a:p>
            </p:txBody>
          </p:sp>
        </mc:Choice>
        <mc:Fallback xmlns="">
          <p:sp>
            <p:nvSpPr>
              <p:cNvPr id="5" name="Rectangle 4"/>
              <p:cNvSpPr>
                <a:spLocks noRot="1" noChangeAspect="1" noMove="1" noResize="1" noEditPoints="1" noAdjustHandles="1" noChangeArrowheads="1" noChangeShapeType="1" noTextEdit="1"/>
              </p:cNvSpPr>
              <p:nvPr/>
            </p:nvSpPr>
            <p:spPr>
              <a:xfrm>
                <a:off x="873423" y="45476"/>
                <a:ext cx="16881177" cy="5021824"/>
              </a:xfrm>
              <a:prstGeom prst="rect">
                <a:avLst/>
              </a:prstGeom>
              <a:blipFill rotWithShape="0">
                <a:blip r:embed="rId3"/>
                <a:stretch>
                  <a:fillRect l="-1191" r="-1083" b="-3641"/>
                </a:stretch>
              </a:blipFill>
            </p:spPr>
            <p:txBody>
              <a:bodyPr/>
              <a:lstStyle/>
              <a:p>
                <a:r>
                  <a:rPr lang="en-US">
                    <a:noFill/>
                  </a:rPr>
                  <a:t> </a:t>
                </a:r>
              </a:p>
            </p:txBody>
          </p:sp>
        </mc:Fallback>
      </mc:AlternateContent>
      <p:grpSp>
        <p:nvGrpSpPr>
          <p:cNvPr id="2" name="Group 2"/>
          <p:cNvGrpSpPr/>
          <p:nvPr/>
        </p:nvGrpSpPr>
        <p:grpSpPr>
          <a:xfrm>
            <a:off x="-3027514" y="-686585"/>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2" name="Picture 19">
            <a:extLst>
              <a:ext uri="{FF2B5EF4-FFF2-40B4-BE49-F238E27FC236}">
                <a16:creationId xmlns="" xmlns:a16="http://schemas.microsoft.com/office/drawing/2014/main" id="{83CB9CAD-DF2F-4633-A513-6F110D5EC30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6978204" y="4927523"/>
            <a:ext cx="1271694" cy="901777"/>
          </a:xfrm>
          <a:prstGeom prst="rect">
            <a:avLst/>
          </a:prstGeom>
        </p:spPr>
      </p:pic>
      <p:sp>
        <p:nvSpPr>
          <p:cNvPr id="9" name="Rectangle 8"/>
          <p:cNvSpPr/>
          <p:nvPr/>
        </p:nvSpPr>
        <p:spPr>
          <a:xfrm>
            <a:off x="8722342" y="4801969"/>
            <a:ext cx="1183337" cy="646331"/>
          </a:xfrm>
          <a:prstGeom prst="rect">
            <a:avLst/>
          </a:prstGeom>
        </p:spPr>
        <p:txBody>
          <a:bodyPr wrap="none">
            <a:spAutoFit/>
          </a:bodyPr>
          <a:lstStyle/>
          <a:p>
            <a:pPr lvl="0" algn="ctr"/>
            <a:r>
              <a:rPr lang="vi-VN" sz="3600" b="1" i="1" u="sng" dirty="0" smtClean="0">
                <a:solidFill>
                  <a:schemeClr val="tx2"/>
                </a:solidFill>
              </a:rPr>
              <a:t>Giải</a:t>
            </a:r>
            <a:r>
              <a:rPr lang="en-US" sz="3600" b="1" i="1" u="sng" dirty="0" smtClean="0">
                <a:solidFill>
                  <a:schemeClr val="tx2"/>
                </a:solidFill>
              </a:rPr>
              <a:t>:</a:t>
            </a:r>
            <a:endParaRPr lang="en-US" sz="3600" b="1" i="1" u="sng" dirty="0">
              <a:solidFill>
                <a:schemeClr val="tx2"/>
              </a:solidFill>
            </a:endParaRPr>
          </a:p>
        </p:txBody>
      </p:sp>
      <mc:AlternateContent xmlns:mc="http://schemas.openxmlformats.org/markup-compatibility/2006" xmlns:a14="http://schemas.microsoft.com/office/drawing/2010/main">
        <mc:Choice Requires="a14">
          <p:sp>
            <p:nvSpPr>
              <p:cNvPr id="6" name="Rectangle 5"/>
              <p:cNvSpPr/>
              <p:nvPr/>
            </p:nvSpPr>
            <p:spPr>
              <a:xfrm>
                <a:off x="873423" y="5696783"/>
                <a:ext cx="6271591" cy="4247317"/>
              </a:xfrm>
              <a:prstGeom prst="rect">
                <a:avLst/>
              </a:prstGeom>
            </p:spPr>
            <p:txBody>
              <a:bodyPr wrap="square">
                <a:spAutoFit/>
              </a:bodyPr>
              <a:lstStyle/>
              <a:p>
                <a:pPr algn="just">
                  <a:lnSpc>
                    <a:spcPct val="150000"/>
                  </a:lnSpc>
                </a:pPr>
                <a:r>
                  <a:rPr lang="fr-FR" sz="3600" dirty="0">
                    <a:latin typeface="Arial" panose="020B0604020202020204" pitchFamily="34" charset="0"/>
                    <a:ea typeface="Calibri" panose="020F0502020204030204" pitchFamily="34" charset="0"/>
                    <a:cs typeface="Arial" panose="020B0604020202020204" pitchFamily="34" charset="0"/>
                  </a:rPr>
                  <a:t>Cách giải của bạn Nam không đúng vì bạn đã chia cả hai vế của phương trình cho biểu thức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dirty="0">
                    <a:effectLst/>
                    <a:latin typeface="Arial" panose="020B0604020202020204" pitchFamily="34" charset="0"/>
                    <a:ea typeface="Calibri" panose="020F0502020204030204" pitchFamily="34" charset="0"/>
                    <a:cs typeface="Arial" panose="020B0604020202020204" pitchFamily="34" charset="0"/>
                  </a:rPr>
                  <a:t>, mà biểu thức này có thể bằng 0</a:t>
                </a:r>
                <a:r>
                  <a:rPr lang="fr-FR" sz="3600" dirty="0" smtClean="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73423" y="5696783"/>
                <a:ext cx="6271591" cy="4247317"/>
              </a:xfrm>
              <a:prstGeom prst="rect">
                <a:avLst/>
              </a:prstGeom>
              <a:blipFill rotWithShape="0">
                <a:blip r:embed="rId8"/>
                <a:stretch>
                  <a:fillRect l="-2915" r="-3013" b="-21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651574" y="5696783"/>
                <a:ext cx="9372600" cy="4247317"/>
              </a:xfrm>
              <a:prstGeom prst="rect">
                <a:avLst/>
              </a:prstGeom>
            </p:spPr>
            <p:txBody>
              <a:bodyPr wrap="square">
                <a:spAutoFit/>
              </a:bodyPr>
              <a:lstStyle/>
              <a:p>
                <a:pPr lvl="0" algn="just">
                  <a:lnSpc>
                    <a:spcPct val="150000"/>
                  </a:lnSpc>
                </a:pPr>
                <a:r>
                  <a:rPr lang="fr-FR" sz="3600" dirty="0">
                    <a:solidFill>
                      <a:prstClr val="black"/>
                    </a:solidFill>
                    <a:latin typeface="Arial" panose="020B0604020202020204" pitchFamily="34" charset="0"/>
                    <a:ea typeface="Calibri" panose="020F0502020204030204" pitchFamily="34" charset="0"/>
                    <a:cs typeface="Arial" panose="020B0604020202020204" pitchFamily="34" charset="0"/>
                  </a:rPr>
                  <a:t>Cách giải đúng như sau :</a:t>
                </a:r>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oMath>
                  </m:oMathPara>
                </a14:m>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fr-FR" sz="3600" dirty="0">
                    <a:solidFill>
                      <a:prstClr val="black"/>
                    </a:solidFill>
                    <a:latin typeface="Arial" panose="020B0604020202020204" pitchFamily="34" charset="0"/>
                    <a:ea typeface="Calibri" panose="020F0502020204030204" pitchFamily="34" charset="0"/>
                    <a:cs typeface="Arial" panose="020B0604020202020204" pitchFamily="34" charset="0"/>
                  </a:rPr>
                  <a:t>Vậy phương trình có nghiệm duy nhất </a:t>
                </a:r>
                <a14:m>
                  <m:oMath xmlns:m="http://schemas.openxmlformats.org/officeDocument/2006/math">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fr-FR"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651574" y="5696783"/>
                <a:ext cx="9372600" cy="4247317"/>
              </a:xfrm>
              <a:prstGeom prst="rect">
                <a:avLst/>
              </a:prstGeom>
              <a:blipFill rotWithShape="0">
                <a:blip r:embed="rId9"/>
                <a:stretch>
                  <a:fillRect l="-1951" r="-520" b="-2155"/>
                </a:stretch>
              </a:blipFill>
            </p:spPr>
            <p:txBody>
              <a:bodyPr/>
              <a:lstStyle/>
              <a:p>
                <a:r>
                  <a:rPr lang="en-US">
                    <a:noFill/>
                  </a:rPr>
                  <a:t> </a:t>
                </a:r>
              </a:p>
            </p:txBody>
          </p:sp>
        </mc:Fallback>
      </mc:AlternateContent>
      <p:cxnSp>
        <p:nvCxnSpPr>
          <p:cNvPr id="13" name="Straight Connector 12"/>
          <p:cNvCxnSpPr/>
          <p:nvPr/>
        </p:nvCxnSpPr>
        <p:spPr>
          <a:xfrm>
            <a:off x="7848600" y="5981700"/>
            <a:ext cx="0" cy="4114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1867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6"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415095"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08428" y="4478698"/>
            <a:ext cx="18287996" cy="1939213"/>
            <a:chOff x="0" y="-491320"/>
            <a:chExt cx="4816592" cy="1304120"/>
          </a:xfrm>
        </p:grpSpPr>
        <p:sp>
          <p:nvSpPr>
            <p:cNvPr id="32" name="Freeform 3"/>
            <p:cNvSpPr/>
            <p:nvPr/>
          </p:nvSpPr>
          <p:spPr>
            <a:xfrm>
              <a:off x="0" y="-49132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1988749" y="1562196"/>
            <a:ext cx="2895600" cy="946413"/>
          </a:xfrm>
          <a:prstGeom prst="rect">
            <a:avLst/>
          </a:prstGeom>
        </p:spPr>
        <p:txBody>
          <a:bodyPr wrap="square">
            <a:spAutoFit/>
          </a:bodyPr>
          <a:lstStyle/>
          <a:p>
            <a:pPr algn="just">
              <a:lnSpc>
                <a:spcPct val="150000"/>
              </a:lnSpc>
            </a:pPr>
            <a:r>
              <a:rPr lang="da-DK" sz="3700" b="1" dirty="0">
                <a:latin typeface="Arial" panose="020B0604020202020204" pitchFamily="34" charset="0"/>
                <a:ea typeface="Calibri" panose="020F0502020204030204" pitchFamily="34" charset="0"/>
                <a:cs typeface="Arial" panose="020B0604020202020204" pitchFamily="34" charset="0"/>
              </a:rPr>
              <a:t>Bài toán 1</a:t>
            </a:r>
            <a:r>
              <a:rPr lang="da-DK" sz="3700" b="1" dirty="0" smtClean="0">
                <a:latin typeface="Arial" panose="020B0604020202020204" pitchFamily="34" charset="0"/>
                <a:ea typeface="Calibri" panose="020F0502020204030204" pitchFamily="34" charset="0"/>
                <a:cs typeface="Arial" panose="020B0604020202020204" pitchFamily="34" charset="0"/>
              </a:rPr>
              <a:t>.</a:t>
            </a:r>
            <a:endParaRPr lang="en-US" sz="3700" b="1" dirty="0" smtClean="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2408382" y="2035403"/>
                <a:ext cx="13110820" cy="7911910"/>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5−3</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14:m>
                  <m:oMathPara xmlns:m="http://schemas.openxmlformats.org/officeDocument/2006/math">
                    <m:oMathParaPr>
                      <m:jc m:val="centerGroup"/>
                    </m:oMathParaPr>
                    <m:oMath xmlns:m="http://schemas.openxmlformats.org/officeDocument/2006/math">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
                        <m:d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e>
                      </m:d>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5−3</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−1=15−9</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=15−1+1</m:t>
                      </m:r>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33</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m:t>
                      </m:r>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11</m:t>
                          </m:r>
                        </m:den>
                      </m:f>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408382" y="2035403"/>
                <a:ext cx="13110820" cy="7911910"/>
              </a:xfrm>
              <a:prstGeom prst="rect">
                <a:avLst/>
              </a:prstGeom>
              <a:blipFill>
                <a:blip r:embed="rId2"/>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4993061" y="8039100"/>
            <a:ext cx="2017878" cy="1908213"/>
          </a:xfrm>
          <a:prstGeom prst="rect">
            <a:avLst/>
          </a:prstGeom>
        </p:spPr>
      </p:pic>
      <p:sp>
        <p:nvSpPr>
          <p:cNvPr id="20" name="Oval Callout 19"/>
          <p:cNvSpPr/>
          <p:nvPr/>
        </p:nvSpPr>
        <p:spPr>
          <a:xfrm>
            <a:off x="8340579" y="342899"/>
            <a:ext cx="1565422" cy="79778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219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00050" y="173147"/>
            <a:ext cx="17526000" cy="3370153"/>
          </a:xfrm>
          <a:prstGeom prst="rect">
            <a:avLst/>
          </a:prstGeom>
        </p:spPr>
        <p:txBody>
          <a:bodyPr wrap="square">
            <a:spAutoFit/>
          </a:bodyPr>
          <a:lstStyle/>
          <a:p>
            <a:pPr algn="just">
              <a:lnSpc>
                <a:spcPct val="150000"/>
              </a:lnSpc>
            </a:pPr>
            <a:r>
              <a:rPr lang="en-US" sz="3700" b="1" dirty="0" smtClean="0">
                <a:solidFill>
                  <a:srgbClr val="C00000"/>
                </a:solidFill>
                <a:latin typeface="Arial" panose="020B0604020202020204" pitchFamily="34" charset="0"/>
                <a:cs typeface="Arial" panose="020B0604020202020204" pitchFamily="34" charset="0"/>
              </a:rPr>
              <a:t>Bài 7.16 </a:t>
            </a:r>
            <a:r>
              <a:rPr lang="en-US" sz="3700" b="1" dirty="0">
                <a:solidFill>
                  <a:srgbClr val="C00000"/>
                </a:solidFill>
                <a:latin typeface="Arial" panose="020B0604020202020204" pitchFamily="34" charset="0"/>
                <a:cs typeface="Arial" panose="020B0604020202020204" pitchFamily="34" charset="0"/>
              </a:rPr>
              <a:t>(SGK – tr.38</a:t>
            </a:r>
            <a:r>
              <a:rPr lang="en-US" sz="3700" b="1" dirty="0" smtClean="0">
                <a:solidFill>
                  <a:srgbClr val="C00000"/>
                </a:solidFill>
                <a:latin typeface="Arial" panose="020B0604020202020204" pitchFamily="34" charset="0"/>
                <a:cs typeface="Arial" panose="020B0604020202020204" pitchFamily="34" charset="0"/>
              </a:rPr>
              <a:t>)</a:t>
            </a:r>
            <a:r>
              <a:rPr lang="vi-VN" sz="3700" dirty="0">
                <a:solidFill>
                  <a:srgbClr val="000000"/>
                </a:solidFill>
                <a:latin typeface="OpenSans"/>
              </a:rPr>
              <a:t> </a:t>
            </a:r>
            <a:r>
              <a:rPr lang="vi-VN" sz="3500" dirty="0">
                <a:solidFill>
                  <a:srgbClr val="000000"/>
                </a:solidFill>
              </a:rPr>
              <a:t>Một xưởng may áo sơ mi dự định hoàn thành kế hoạch trong 25 ngày. Nhưng mỗi ngày xưởng may đã vượt năng suất so với dự định là 2 áo nên đã hoàn thành sớm hơn 1 ngày và vượt kế hoạch được giao là 8 áo. Hỏi số áo sơ mi mà xưởng may được giao là bao nhiêu</a:t>
            </a:r>
            <a:r>
              <a:rPr lang="vi-VN" sz="3500" dirty="0" smtClean="0">
                <a:solidFill>
                  <a:srgbClr val="000000"/>
                </a:solidFill>
              </a:rPr>
              <a:t>?</a:t>
            </a:r>
            <a:endParaRPr lang="en-US" sz="3500" dirty="0">
              <a:cs typeface="Arial" panose="020B0604020202020204" pitchFamily="34" charset="0"/>
            </a:endParaRPr>
          </a:p>
        </p:txBody>
      </p:sp>
      <p:pic>
        <p:nvPicPr>
          <p:cNvPr id="23" name="Picture 22">
            <a:extLst>
              <a:ext uri="{FF2B5EF4-FFF2-40B4-BE49-F238E27FC236}">
                <a16:creationId xmlns="" xmlns:a16="http://schemas.microsoft.com/office/drawing/2014/main" id="{6793D90F-CFB5-41B8-A9E5-2925471B0C3E}"/>
              </a:ext>
            </a:extLst>
          </p:cNvPr>
          <p:cNvPicPr>
            <a:picLocks noChangeAspect="1"/>
          </p:cNvPicPr>
          <p:nvPr/>
        </p:nvPicPr>
        <p:blipFill>
          <a:blip r:embed="rId2"/>
          <a:stretch>
            <a:fillRect/>
          </a:stretch>
        </p:blipFill>
        <p:spPr>
          <a:xfrm rot="16200000">
            <a:off x="16258811" y="8219711"/>
            <a:ext cx="2921459" cy="832118"/>
          </a:xfrm>
          <a:prstGeom prst="rect">
            <a:avLst/>
          </a:prstGeom>
        </p:spPr>
      </p:pic>
      <p:sp>
        <p:nvSpPr>
          <p:cNvPr id="26" name="Oval Callout 25"/>
          <p:cNvSpPr/>
          <p:nvPr/>
        </p:nvSpPr>
        <p:spPr>
          <a:xfrm>
            <a:off x="8220029" y="3510986"/>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500" b="1" dirty="0" smtClean="0">
                <a:solidFill>
                  <a:prstClr val="black"/>
                </a:solidFill>
              </a:rPr>
              <a:t>Giải</a:t>
            </a:r>
            <a:endParaRPr lang="en-US" sz="3500" b="1" dirty="0">
              <a:solidFill>
                <a:prstClr val="black"/>
              </a:solidFill>
            </a:endParaRPr>
          </a:p>
        </p:txBody>
      </p:sp>
      <mc:AlternateContent xmlns:mc="http://schemas.openxmlformats.org/markup-compatibility/2006" xmlns:a14="http://schemas.microsoft.com/office/drawing/2010/main">
        <mc:Choice Requires="a14">
          <p:sp>
            <p:nvSpPr>
              <p:cNvPr id="2" name="Rectangle 1"/>
              <p:cNvSpPr/>
              <p:nvPr/>
            </p:nvSpPr>
            <p:spPr>
              <a:xfrm>
                <a:off x="380999" y="4427384"/>
                <a:ext cx="17335500" cy="5669116"/>
              </a:xfrm>
              <a:prstGeom prst="rect">
                <a:avLst/>
              </a:prstGeom>
            </p:spPr>
            <p:txBody>
              <a:bodyPr wrap="square">
                <a:spAutoFit/>
              </a:bodyPr>
              <a:lstStyle/>
              <a:p>
                <a:pPr algn="just">
                  <a:lnSpc>
                    <a:spcPct val="150000"/>
                  </a:lnSpc>
                </a:pPr>
                <a:r>
                  <a:rPr lang="fr-FR" sz="3500" dirty="0">
                    <a:latin typeface="Arial" panose="020B0604020202020204" pitchFamily="34" charset="0"/>
                    <a:ea typeface="Calibri" panose="020F0502020204030204" pitchFamily="34" charset="0"/>
                    <a:cs typeface="Arial" panose="020B0604020202020204" pitchFamily="34" charset="0"/>
                  </a:rPr>
                  <a:t>Gọi số áo sơ mi mà xưởng may được theo kế hoạch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dirty="0">
                    <a:effectLst/>
                    <a:latin typeface="Arial" panose="020B0604020202020204" pitchFamily="34" charset="0"/>
                    <a:ea typeface="Calibri" panose="020F0502020204030204" pitchFamily="34" charset="0"/>
                    <a:cs typeface="Arial" panose="020B0604020202020204" pitchFamily="34" charset="0"/>
                  </a:rPr>
                  <a:t> (áo),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500" i="1">
                            <a:effectLst/>
                            <a:latin typeface="Cambria Math" panose="02040503050406030204" pitchFamily="18" charset="0"/>
                            <a:ea typeface="Calibri" panose="020F0502020204030204" pitchFamily="34" charset="0"/>
                            <a:cs typeface="Times New Roman" panose="02020603050405020304" pitchFamily="18" charset="0"/>
                          </a:rPr>
                          <m:t>ℕ</m:t>
                        </m:r>
                      </m:e>
                      <m:sup>
                        <m:r>
                          <a:rPr lang="fr-FR" sz="3500" i="1">
                            <a:effectLst/>
                            <a:latin typeface="Cambria Math" panose="02040503050406030204" pitchFamily="18" charset="0"/>
                            <a:ea typeface="Calibri" panose="020F0502020204030204" pitchFamily="34" charset="0"/>
                            <a:cs typeface="Times New Roman" panose="02020603050405020304" pitchFamily="18" charset="0"/>
                          </a:rPr>
                          <m:t>∗</m:t>
                        </m:r>
                      </m:sup>
                    </m:sSup>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Số áo sơ mi mà xưởng đó may được trong thực tế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+8</m:t>
                    </m:r>
                  </m:oMath>
                </a14:m>
                <a:r>
                  <a:rPr lang="fr-FR" sz="3500" dirty="0">
                    <a:effectLst/>
                    <a:latin typeface="Arial" panose="020B0604020202020204" pitchFamily="34" charset="0"/>
                    <a:ea typeface="Calibri" panose="020F0502020204030204" pitchFamily="34" charset="0"/>
                    <a:cs typeface="Arial" panose="020B0604020202020204" pitchFamily="34" charset="0"/>
                  </a:rPr>
                  <a:t> (áo) </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Mỗi ngày xưởng may đó nay được số áo trong thực tế là : </a:t>
                </a:r>
                <a14:m>
                  <m:oMath xmlns:m="http://schemas.openxmlformats.org/officeDocument/2006/math">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+8</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24</m:t>
                        </m:r>
                      </m:den>
                    </m:f>
                  </m:oMath>
                </a14:m>
                <a:r>
                  <a:rPr lang="fr-FR" sz="3500" dirty="0">
                    <a:effectLst/>
                    <a:latin typeface="Arial" panose="020B0604020202020204" pitchFamily="34" charset="0"/>
                    <a:ea typeface="Calibri" panose="020F0502020204030204" pitchFamily="34" charset="0"/>
                    <a:cs typeface="Arial" panose="020B0604020202020204" pitchFamily="34" charset="0"/>
                  </a:rPr>
                  <a:t> (áo)</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Theo đề bài có phương </a:t>
                </a:r>
                <a:r>
                  <a:rPr lang="fr-FR" sz="3500" dirty="0" smtClean="0">
                    <a:effectLst/>
                    <a:latin typeface="Arial" panose="020B0604020202020204" pitchFamily="34" charset="0"/>
                    <a:ea typeface="Calibri" panose="020F0502020204030204" pitchFamily="34" charset="0"/>
                    <a:cs typeface="Arial" panose="020B0604020202020204" pitchFamily="34" charset="0"/>
                  </a:rPr>
                  <a:t>tình : </a:t>
                </a:r>
                <a14:m>
                  <m:oMath xmlns:m="http://schemas.openxmlformats.org/officeDocument/2006/math">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25</m:t>
                        </m:r>
                      </m:den>
                    </m:f>
                    <m:r>
                      <a:rPr lang="fr-FR" sz="3500" i="1">
                        <a:effectLst/>
                        <a:latin typeface="Cambria Math" panose="02040503050406030204" pitchFamily="18" charset="0"/>
                        <a:ea typeface="Calibri" panose="020F0502020204030204" pitchFamily="34" charset="0"/>
                        <a:cs typeface="Times New Roman" panose="02020603050405020304" pitchFamily="18" charset="0"/>
                      </a:rPr>
                      <m:t>+2=</m:t>
                    </m:r>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+8</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24</m:t>
                        </m:r>
                      </m:den>
                    </m:f>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Giải phương tình, được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=1 000</m:t>
                    </m:r>
                  </m:oMath>
                </a14:m>
                <a:r>
                  <a:rPr lang="fr-FR" sz="3500" dirty="0">
                    <a:effectLst/>
                    <a:latin typeface="Arial" panose="020B0604020202020204" pitchFamily="34" charset="0"/>
                    <a:ea typeface="Calibri" panose="020F0502020204030204" pitchFamily="34" charset="0"/>
                    <a:cs typeface="Arial" panose="020B0604020202020204" pitchFamily="34" charset="0"/>
                  </a:rPr>
                  <a:t> (thỏa mãn điều kiện)</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Vậy số áo sơ mi mà xưởng may được giao là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1 000</m:t>
                    </m:r>
                  </m:oMath>
                </a14:m>
                <a:r>
                  <a:rPr lang="fr-FR" sz="3500" dirty="0">
                    <a:effectLst/>
                    <a:latin typeface="Arial" panose="020B0604020202020204" pitchFamily="34" charset="0"/>
                    <a:ea typeface="Calibri" panose="020F0502020204030204" pitchFamily="34" charset="0"/>
                    <a:cs typeface="Arial" panose="020B0604020202020204" pitchFamily="34" charset="0"/>
                  </a:rPr>
                  <a:t> áo.</a:t>
                </a:r>
                <a:endParaRPr lang="en-US" sz="35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0999" y="4427384"/>
                <a:ext cx="17335500" cy="5669116"/>
              </a:xfrm>
              <a:prstGeom prst="rect">
                <a:avLst/>
              </a:prstGeom>
              <a:blipFill rotWithShape="0">
                <a:blip r:embed="rId3"/>
                <a:stretch>
                  <a:fillRect l="-1020" b="-215"/>
                </a:stretch>
              </a:blipFill>
            </p:spPr>
            <p:txBody>
              <a:bodyPr/>
              <a:lstStyle/>
              <a:p>
                <a:r>
                  <a:rPr lang="en-US">
                    <a:noFill/>
                  </a:rPr>
                  <a:t> </a:t>
                </a:r>
              </a:p>
            </p:txBody>
          </p:sp>
        </mc:Fallback>
      </mc:AlternateContent>
    </p:spTree>
    <p:extLst>
      <p:ext uri="{BB962C8B-B14F-4D97-AF65-F5344CB8AC3E}">
        <p14:creationId xmlns:p14="http://schemas.microsoft.com/office/powerpoint/2010/main" val="419712232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barn(inVertical)">
                                      <p:cBhvr>
                                        <p:cTn id="4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9" name="Rectangle 28"/>
          <p:cNvSpPr/>
          <p:nvPr/>
        </p:nvSpPr>
        <p:spPr>
          <a:xfrm>
            <a:off x="914400" y="356691"/>
            <a:ext cx="16535400" cy="9002464"/>
          </a:xfrm>
          <a:prstGeom prst="rect">
            <a:avLst/>
          </a:prstGeom>
        </p:spPr>
        <p:txBody>
          <a:bodyPr wrap="square">
            <a:spAutoFit/>
          </a:bodyPr>
          <a:lstStyle/>
          <a:p>
            <a:pPr algn="just">
              <a:lnSpc>
                <a:spcPct val="150000"/>
              </a:lnSpc>
              <a:defRPr/>
            </a:pPr>
            <a:r>
              <a:rPr lang="en-US" sz="3600" b="1" dirty="0" smtClean="0">
                <a:solidFill>
                  <a:srgbClr val="C00000"/>
                </a:solidFill>
                <a:latin typeface="Arial" panose="020B0604020202020204" pitchFamily="34" charset="0"/>
                <a:cs typeface="Arial" panose="020B0604020202020204" pitchFamily="34" charset="0"/>
              </a:rPr>
              <a:t>Bài 7.17 </a:t>
            </a:r>
            <a:r>
              <a:rPr lang="en-US" sz="3600" b="1" dirty="0">
                <a:solidFill>
                  <a:srgbClr val="C00000"/>
                </a:solidFill>
                <a:latin typeface="Arial" panose="020B0604020202020204" pitchFamily="34" charset="0"/>
                <a:cs typeface="Arial" panose="020B0604020202020204" pitchFamily="34" charset="0"/>
              </a:rPr>
              <a:t>(SGK – </a:t>
            </a:r>
            <a:r>
              <a:rPr lang="en-US" sz="3600" b="1" dirty="0" smtClean="0">
                <a:solidFill>
                  <a:srgbClr val="C00000"/>
                </a:solidFill>
                <a:latin typeface="Arial" panose="020B0604020202020204" pitchFamily="34" charset="0"/>
                <a:cs typeface="Arial" panose="020B0604020202020204" pitchFamily="34" charset="0"/>
              </a:rPr>
              <a:t>tr.38)</a:t>
            </a:r>
            <a:r>
              <a:rPr lang="vi-VN" sz="3600" b="1" dirty="0">
                <a:solidFill>
                  <a:srgbClr val="C00000"/>
                </a:solidFill>
                <a:cs typeface="Arial" panose="020B0604020202020204" pitchFamily="34" charset="0"/>
              </a:rPr>
              <a:t> </a:t>
            </a:r>
            <a:r>
              <a:rPr lang="vi-VN" sz="3500" dirty="0">
                <a:solidFill>
                  <a:prstClr val="black"/>
                </a:solidFill>
                <a:cs typeface="Arial" panose="020B0604020202020204" pitchFamily="34" charset="0"/>
              </a:rPr>
              <a:t>Để khuyến khích tiết kiệm điện, giá điện sinh hoạt được tính theo kiểu lũy tiến, nghĩa là nếu người sử dụng càng dùng nhiều điện thì giá mỗi số điện (1kWh) càng tăng theo các mức như sau</a:t>
            </a:r>
            <a:r>
              <a:rPr lang="vi-VN" sz="3500" dirty="0" smtClean="0">
                <a:solidFill>
                  <a:prstClr val="black"/>
                </a:solidFill>
                <a:cs typeface="Arial" panose="020B0604020202020204" pitchFamily="34" charset="0"/>
              </a:rPr>
              <a:t>:</a:t>
            </a:r>
            <a:endParaRPr lang="vi-VN" sz="3500" dirty="0">
              <a:solidFill>
                <a:prstClr val="black"/>
              </a:solidFill>
              <a:cs typeface="Arial" panose="020B0604020202020204" pitchFamily="34" charset="0"/>
            </a:endParaRPr>
          </a:p>
          <a:p>
            <a:pPr algn="just">
              <a:lnSpc>
                <a:spcPct val="150000"/>
              </a:lnSpc>
              <a:defRPr/>
            </a:pPr>
            <a:r>
              <a:rPr lang="vi-VN" sz="3500" dirty="0" smtClean="0">
                <a:solidFill>
                  <a:prstClr val="black"/>
                </a:solidFill>
                <a:cs typeface="Arial" panose="020B0604020202020204" pitchFamily="34" charset="0"/>
              </a:rPr>
              <a:t>Mức </a:t>
            </a:r>
            <a:r>
              <a:rPr lang="vi-VN" sz="3500" dirty="0">
                <a:solidFill>
                  <a:prstClr val="black"/>
                </a:solidFill>
                <a:cs typeface="Arial" panose="020B0604020202020204" pitchFamily="34" charset="0"/>
              </a:rPr>
              <a:t>1: Tính cho số điện từ 0 đến </a:t>
            </a:r>
            <a:r>
              <a:rPr lang="vi-VN" sz="3500" dirty="0" smtClean="0">
                <a:solidFill>
                  <a:prstClr val="black"/>
                </a:solidFill>
                <a:cs typeface="Arial" panose="020B0604020202020204" pitchFamily="34" charset="0"/>
              </a:rPr>
              <a:t>50</a:t>
            </a:r>
            <a:endParaRPr lang="vi-VN" sz="3500" dirty="0">
              <a:solidFill>
                <a:prstClr val="black"/>
              </a:solidFill>
              <a:cs typeface="Arial" panose="020B0604020202020204" pitchFamily="34" charset="0"/>
            </a:endParaRPr>
          </a:p>
          <a:p>
            <a:pPr algn="just">
              <a:lnSpc>
                <a:spcPct val="150000"/>
              </a:lnSpc>
              <a:defRPr/>
            </a:pPr>
            <a:r>
              <a:rPr lang="vi-VN" sz="3500" dirty="0">
                <a:solidFill>
                  <a:prstClr val="black"/>
                </a:solidFill>
                <a:cs typeface="Arial" panose="020B0604020202020204" pitchFamily="34" charset="0"/>
              </a:rPr>
              <a:t>Mức 2: Tính cho số điện từ 51 đến 100, mỗi số điện đắt hơn 56 đồng so với mức </a:t>
            </a:r>
            <a:r>
              <a:rPr lang="vi-VN" sz="3500" dirty="0" smtClean="0">
                <a:solidFill>
                  <a:prstClr val="black"/>
                </a:solidFill>
                <a:cs typeface="Arial" panose="020B0604020202020204" pitchFamily="34" charset="0"/>
              </a:rPr>
              <a:t>1</a:t>
            </a:r>
            <a:endParaRPr lang="vi-VN" sz="3500" dirty="0">
              <a:solidFill>
                <a:prstClr val="black"/>
              </a:solidFill>
              <a:cs typeface="Arial" panose="020B0604020202020204" pitchFamily="34" charset="0"/>
            </a:endParaRPr>
          </a:p>
          <a:p>
            <a:pPr algn="just">
              <a:lnSpc>
                <a:spcPct val="150000"/>
              </a:lnSpc>
              <a:defRPr/>
            </a:pPr>
            <a:r>
              <a:rPr lang="vi-VN" sz="3500" dirty="0">
                <a:solidFill>
                  <a:prstClr val="black"/>
                </a:solidFill>
                <a:cs typeface="Arial" panose="020B0604020202020204" pitchFamily="34" charset="0"/>
              </a:rPr>
              <a:t>Mức 3: Tính cho số điện từ 101 đến 200, mỗi số điện đắt hơn 280 đồng so với mức 2</a:t>
            </a:r>
            <a:r>
              <a:rPr lang="vi-VN" sz="3500" dirty="0" smtClean="0">
                <a:solidFill>
                  <a:prstClr val="black"/>
                </a:solidFill>
                <a:cs typeface="Arial" panose="020B0604020202020204" pitchFamily="34" charset="0"/>
              </a:rPr>
              <a:t>.</a:t>
            </a:r>
            <a:endParaRPr lang="vi-VN" sz="3500" dirty="0">
              <a:solidFill>
                <a:prstClr val="black"/>
              </a:solidFill>
              <a:cs typeface="Arial" panose="020B0604020202020204" pitchFamily="34" charset="0"/>
            </a:endParaRPr>
          </a:p>
          <a:p>
            <a:pPr algn="just">
              <a:lnSpc>
                <a:spcPct val="150000"/>
              </a:lnSpc>
              <a:defRPr/>
            </a:pPr>
            <a:r>
              <a:rPr lang="vi-VN" sz="3500" dirty="0" smtClean="0">
                <a:solidFill>
                  <a:prstClr val="black"/>
                </a:solidFill>
                <a:cs typeface="Arial" panose="020B0604020202020204" pitchFamily="34" charset="0"/>
              </a:rPr>
              <a:t>...</a:t>
            </a:r>
            <a:endParaRPr lang="vi-VN" sz="3500" dirty="0">
              <a:solidFill>
                <a:prstClr val="black"/>
              </a:solidFill>
              <a:cs typeface="Arial" panose="020B0604020202020204" pitchFamily="34" charset="0"/>
            </a:endParaRPr>
          </a:p>
          <a:p>
            <a:pPr algn="just">
              <a:lnSpc>
                <a:spcPct val="150000"/>
              </a:lnSpc>
              <a:defRPr/>
            </a:pPr>
            <a:r>
              <a:rPr lang="vi-VN" sz="3500" dirty="0">
                <a:solidFill>
                  <a:prstClr val="black"/>
                </a:solidFill>
                <a:cs typeface="Arial" panose="020B0604020202020204" pitchFamily="34" charset="0"/>
              </a:rPr>
              <a:t>Ngoài ra, người sử dụng còn phải trả thêm 10% thuế giá trị gia tăng (thuế VAT</a:t>
            </a:r>
            <a:r>
              <a:rPr lang="vi-VN" sz="3500" dirty="0" smtClean="0">
                <a:solidFill>
                  <a:prstClr val="black"/>
                </a:solidFill>
                <a:cs typeface="Arial" panose="020B0604020202020204" pitchFamily="34" charset="0"/>
              </a:rPr>
              <a:t>)</a:t>
            </a:r>
            <a:r>
              <a:rPr lang="en-US" sz="3500" dirty="0" smtClean="0">
                <a:solidFill>
                  <a:prstClr val="black"/>
                </a:solidFill>
                <a:cs typeface="Arial" panose="020B0604020202020204" pitchFamily="34" charset="0"/>
              </a:rPr>
              <a:t>.</a:t>
            </a:r>
            <a:endParaRPr lang="vi-VN" sz="3500" dirty="0">
              <a:solidFill>
                <a:prstClr val="black"/>
              </a:solidFill>
              <a:cs typeface="Arial" panose="020B0604020202020204" pitchFamily="34" charset="0"/>
            </a:endParaRPr>
          </a:p>
          <a:p>
            <a:pPr algn="just">
              <a:lnSpc>
                <a:spcPct val="150000"/>
              </a:lnSpc>
              <a:defRPr/>
            </a:pPr>
            <a:r>
              <a:rPr lang="vi-VN" sz="3500" dirty="0">
                <a:solidFill>
                  <a:prstClr val="black"/>
                </a:solidFill>
                <a:cs typeface="Arial" panose="020B0604020202020204" pitchFamily="34" charset="0"/>
              </a:rPr>
              <a:t>Tháng vừa qua, gia đình bạn Tuấn dùng hết 95 số điện và phải trả 178 123 đồng. </a:t>
            </a:r>
            <a:r>
              <a:rPr lang="en-US" sz="3500" dirty="0" smtClean="0">
                <a:solidFill>
                  <a:prstClr val="black"/>
                </a:solidFill>
                <a:cs typeface="Arial" panose="020B0604020202020204" pitchFamily="34" charset="0"/>
              </a:rPr>
              <a:t>    </a:t>
            </a:r>
            <a:r>
              <a:rPr lang="vi-VN" sz="3500" dirty="0" smtClean="0">
                <a:solidFill>
                  <a:prstClr val="black"/>
                </a:solidFill>
                <a:cs typeface="Arial" panose="020B0604020202020204" pitchFamily="34" charset="0"/>
              </a:rPr>
              <a:t>Hỏi </a:t>
            </a:r>
            <a:r>
              <a:rPr lang="vi-VN" sz="3500" dirty="0">
                <a:solidFill>
                  <a:prstClr val="black"/>
                </a:solidFill>
                <a:cs typeface="Arial" panose="020B0604020202020204" pitchFamily="34" charset="0"/>
              </a:rPr>
              <a:t>giá của mỗi số điện ở mức 1 là bao </a:t>
            </a:r>
            <a:r>
              <a:rPr lang="vi-VN" sz="3500" dirty="0" smtClean="0">
                <a:solidFill>
                  <a:prstClr val="black"/>
                </a:solidFill>
                <a:cs typeface="Arial" panose="020B0604020202020204" pitchFamily="34" charset="0"/>
              </a:rPr>
              <a:t>nhiêu</a:t>
            </a:r>
            <a:r>
              <a:rPr lang="en-US" sz="3500" dirty="0" smtClean="0">
                <a:solidFill>
                  <a:prstClr val="black"/>
                </a:solidFill>
                <a:latin typeface="Arial" panose="020B0604020202020204" pitchFamily="34" charset="0"/>
                <a:cs typeface="Arial" panose="020B0604020202020204" pitchFamily="34" charset="0"/>
              </a:rPr>
              <a:t>?</a:t>
            </a:r>
            <a:endParaRPr lang="vi-VN" sz="3500" dirty="0">
              <a:solidFill>
                <a:prstClr val="black"/>
              </a:solidFill>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16459200" y="8800256"/>
            <a:ext cx="1501712" cy="1486744"/>
          </a:xfrm>
          <a:prstGeom prst="rect">
            <a:avLst/>
          </a:prstGeom>
        </p:spPr>
      </p:pic>
      <p:pic>
        <p:nvPicPr>
          <p:cNvPr id="4" name="Picture 4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40580">
            <a:off x="-1062667" y="8570849"/>
            <a:ext cx="2125334" cy="1576612"/>
          </a:xfrm>
          <a:prstGeom prst="rect">
            <a:avLst/>
          </a:prstGeom>
        </p:spPr>
      </p:pic>
    </p:spTree>
    <p:extLst>
      <p:ext uri="{BB962C8B-B14F-4D97-AF65-F5344CB8AC3E}">
        <p14:creationId xmlns:p14="http://schemas.microsoft.com/office/powerpoint/2010/main" val="247777032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4" name="Picture 4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819536" flipH="1">
            <a:off x="16300159" y="8580781"/>
            <a:ext cx="2299281" cy="170564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08088" y="1332214"/>
                <a:ext cx="16665512" cy="9069086"/>
              </a:xfrm>
              <a:prstGeom prst="rect">
                <a:avLst/>
              </a:prstGeom>
            </p:spPr>
            <p:txBody>
              <a:bodyPr wrap="square">
                <a:spAutoFit/>
              </a:bodyPr>
              <a:lstStyle/>
              <a:p>
                <a:pPr algn="just">
                  <a:lnSpc>
                    <a:spcPct val="150000"/>
                  </a:lnSpc>
                  <a:spcBef>
                    <a:spcPts val="400"/>
                  </a:spcBef>
                  <a:spcAft>
                    <a:spcPts val="400"/>
                  </a:spcAft>
                </a:pPr>
                <a:r>
                  <a:rPr lang="fr-FR" sz="3500" dirty="0">
                    <a:latin typeface="Arial" panose="020B0604020202020204" pitchFamily="34" charset="0"/>
                    <a:ea typeface="Calibri" panose="020F0502020204030204" pitchFamily="34" charset="0"/>
                    <a:cs typeface="Arial" panose="020B0604020202020204" pitchFamily="34" charset="0"/>
                  </a:rPr>
                  <a:t>Gọi giá của mỗi số điện ở mức 1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dirty="0">
                    <a:effectLst/>
                    <a:latin typeface="Arial" panose="020B0604020202020204" pitchFamily="34" charset="0"/>
                    <a:ea typeface="Calibri" panose="020F0502020204030204" pitchFamily="34" charset="0"/>
                    <a:cs typeface="Arial" panose="020B0604020202020204" pitchFamily="34" charset="0"/>
                  </a:rPr>
                  <a:t> (đồng),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&gt;0</m:t>
                    </m:r>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Giá tiền cho mỗi số điện ở mức 2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+56</m:t>
                    </m:r>
                  </m:oMath>
                </a14:m>
                <a:r>
                  <a:rPr lang="fr-FR" sz="3500" dirty="0">
                    <a:effectLst/>
                    <a:latin typeface="Arial" panose="020B0604020202020204" pitchFamily="34" charset="0"/>
                    <a:ea typeface="Calibri" panose="020F0502020204030204" pitchFamily="34" charset="0"/>
                    <a:cs typeface="Arial" panose="020B0604020202020204" pitchFamily="34" charset="0"/>
                  </a:rPr>
                  <a:t> (đồng)</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Vì gia đình Tuấn phải trả khi dùng 50 số điện đầu theo giá tiền của mức 1 </a:t>
                </a:r>
                <a:r>
                  <a:rPr lang="fr-FR" sz="3500" dirty="0" smtClean="0">
                    <a:effectLst/>
                    <a:latin typeface="Arial" panose="020B0604020202020204" pitchFamily="34" charset="0"/>
                    <a:ea typeface="Calibri" panose="020F0502020204030204" pitchFamily="34" charset="0"/>
                    <a:cs typeface="Arial" panose="020B0604020202020204" pitchFamily="34" charset="0"/>
                  </a:rPr>
                  <a:t>và 45 </a:t>
                </a:r>
                <a:r>
                  <a:rPr lang="fr-FR" sz="3500" dirty="0">
                    <a:effectLst/>
                    <a:latin typeface="Arial" panose="020B0604020202020204" pitchFamily="34" charset="0"/>
                    <a:ea typeface="Calibri" panose="020F0502020204030204" pitchFamily="34" charset="0"/>
                    <a:cs typeface="Arial" panose="020B0604020202020204" pitchFamily="34" charset="0"/>
                  </a:rPr>
                  <a:t>số điện theo giá tiền của mức 2.</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Số tiền gia đình Tuấn phải trả khi dùng 50 số điện ở mức 1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50</m:t>
                    </m:r>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dirty="0">
                    <a:effectLst/>
                    <a:latin typeface="Arial" panose="020B0604020202020204" pitchFamily="34" charset="0"/>
                    <a:ea typeface="Calibri" panose="020F0502020204030204" pitchFamily="34" charset="0"/>
                    <a:cs typeface="Arial" panose="020B0604020202020204" pitchFamily="34" charset="0"/>
                  </a:rPr>
                  <a:t> (đồng)</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Số tiền gia đình Tuấn phải trả khi dùng 45 số điện ở mức 2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45</m:t>
                    </m:r>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+56</m:t>
                        </m:r>
                      </m:e>
                    </m:d>
                  </m:oMath>
                </a14:m>
                <a:r>
                  <a:rPr lang="fr-FR" sz="3500" dirty="0">
                    <a:effectLst/>
                    <a:latin typeface="Arial" panose="020B0604020202020204" pitchFamily="34" charset="0"/>
                    <a:ea typeface="Calibri" panose="020F0502020204030204" pitchFamily="34" charset="0"/>
                    <a:cs typeface="Arial" panose="020B0604020202020204" pitchFamily="34" charset="0"/>
                  </a:rPr>
                  <a:t> (đồng)</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Theo đề bài, có phương trình : </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50</m:t>
                      </m:r>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+45</m:t>
                      </m:r>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+56</m:t>
                          </m:r>
                        </m:e>
                      </m:d>
                      <m:r>
                        <a:rPr lang="fr-FR" sz="3500" i="1">
                          <a:effectLst/>
                          <a:latin typeface="Cambria Math" panose="02040503050406030204" pitchFamily="18" charset="0"/>
                          <a:ea typeface="Calibri" panose="020F0502020204030204" pitchFamily="34" charset="0"/>
                          <a:cs typeface="Times New Roman" panose="02020603050405020304" pitchFamily="18" charset="0"/>
                        </a:rPr>
                        <m:t>+10%.</m:t>
                      </m:r>
                      <m:d>
                        <m:dPr>
                          <m:begChr m:val="["/>
                          <m:end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50</m:t>
                          </m:r>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+45</m:t>
                          </m:r>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+56</m:t>
                              </m:r>
                            </m:e>
                          </m:d>
                        </m:e>
                      </m:d>
                      <m:r>
                        <a:rPr lang="fr-FR" sz="3500" i="1">
                          <a:effectLst/>
                          <a:latin typeface="Cambria Math" panose="02040503050406030204" pitchFamily="18" charset="0"/>
                          <a:ea typeface="Calibri" panose="020F0502020204030204" pitchFamily="34" charset="0"/>
                          <a:cs typeface="Times New Roman" panose="02020603050405020304" pitchFamily="18" charset="0"/>
                        </a:rPr>
                        <m:t>=178 123</m:t>
                      </m:r>
                    </m:oMath>
                  </m:oMathPara>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Giải phương trình, được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=1 678</m:t>
                    </m:r>
                  </m:oMath>
                </a14:m>
                <a:r>
                  <a:rPr lang="fr-FR" sz="3500" dirty="0">
                    <a:effectLst/>
                    <a:latin typeface="Arial" panose="020B0604020202020204" pitchFamily="34" charset="0"/>
                    <a:ea typeface="Calibri" panose="020F0502020204030204" pitchFamily="34" charset="0"/>
                    <a:cs typeface="Arial" panose="020B0604020202020204" pitchFamily="34" charset="0"/>
                  </a:rPr>
                  <a:t> (thỏa mã điều kiện)</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Vậy mỗi số điện ở mức 1 có giá là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1 678</m:t>
                    </m:r>
                  </m:oMath>
                </a14:m>
                <a:r>
                  <a:rPr lang="fr-FR" sz="3500" dirty="0">
                    <a:effectLst/>
                    <a:latin typeface="Arial" panose="020B0604020202020204" pitchFamily="34" charset="0"/>
                    <a:ea typeface="Calibri" panose="020F0502020204030204" pitchFamily="34" charset="0"/>
                    <a:cs typeface="Arial" panose="020B0604020202020204" pitchFamily="34" charset="0"/>
                  </a:rPr>
                  <a:t> đồng.</a:t>
                </a:r>
                <a:endParaRPr lang="en-US" sz="35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08088" y="1332214"/>
                <a:ext cx="16665512" cy="9069086"/>
              </a:xfrm>
              <a:prstGeom prst="rect">
                <a:avLst/>
              </a:prstGeom>
              <a:blipFill rotWithShape="0">
                <a:blip r:embed="rId6"/>
                <a:stretch>
                  <a:fillRect l="-1061" r="-1097"/>
                </a:stretch>
              </a:blipFill>
            </p:spPr>
            <p:txBody>
              <a:bodyPr/>
              <a:lstStyle/>
              <a:p>
                <a:r>
                  <a:rPr lang="en-US">
                    <a:noFill/>
                  </a:rPr>
                  <a:t> </a:t>
                </a:r>
              </a:p>
            </p:txBody>
          </p:sp>
        </mc:Fallback>
      </mc:AlternateContent>
      <p:sp>
        <p:nvSpPr>
          <p:cNvPr id="6" name="Oval Callout 5"/>
          <p:cNvSpPr/>
          <p:nvPr/>
        </p:nvSpPr>
        <p:spPr>
          <a:xfrm>
            <a:off x="8189835" y="310586"/>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500" b="1" dirty="0" smtClean="0">
                <a:solidFill>
                  <a:prstClr val="black"/>
                </a:solidFill>
              </a:rPr>
              <a:t>Giải</a:t>
            </a:r>
            <a:endParaRPr lang="en-US" sz="3500" b="1" dirty="0">
              <a:solidFill>
                <a:prstClr val="black"/>
              </a:solidFill>
            </a:endParaRPr>
          </a:p>
        </p:txBody>
      </p:sp>
      <p:pic>
        <p:nvPicPr>
          <p:cNvPr id="7" name="Picture 7">
            <a:extLst>
              <a:ext uri="{FF2B5EF4-FFF2-40B4-BE49-F238E27FC236}">
                <a16:creationId xmlns="" xmlns:a16="http://schemas.microsoft.com/office/drawing/2014/main" id="{523BA23B-7AFB-47AA-AB1E-926708BC6C3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7026964" y="532589"/>
            <a:ext cx="1208046" cy="1144623"/>
          </a:xfrm>
          <a:prstGeom prst="rect">
            <a:avLst/>
          </a:prstGeom>
        </p:spPr>
      </p:pic>
    </p:spTree>
    <p:extLst>
      <p:ext uri="{BB962C8B-B14F-4D97-AF65-F5344CB8AC3E}">
        <p14:creationId xmlns:p14="http://schemas.microsoft.com/office/powerpoint/2010/main" val="111284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anim calcmode="lin" valueType="num">
                                      <p:cBhvr>
                                        <p:cTn id="38"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2">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anim calcmode="lin" valueType="num">
                                      <p:cBhvr>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9" dur="500"/>
                                        <p:tgtEl>
                                          <p:spTgt spid="2">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barn(inVertical)">
                                      <p:cBhvr>
                                        <p:cTn id="5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508247">
            <a:off x="15577496" y="7411398"/>
            <a:ext cx="3725541" cy="5187462"/>
          </a:xfrm>
          <a:prstGeom prst="rect">
            <a:avLst/>
          </a:prstGeom>
        </p:spPr>
      </p:pic>
      <p:pic>
        <p:nvPicPr>
          <p:cNvPr id="49" name="Picture 4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8663">
            <a:off x="-552295" y="8088904"/>
            <a:ext cx="4670853" cy="3464924"/>
          </a:xfrm>
          <a:prstGeom prst="rect">
            <a:avLst/>
          </a:prstGeom>
        </p:spPr>
      </p:pic>
      <p:pic>
        <p:nvPicPr>
          <p:cNvPr id="78" name="Picture 7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804270">
            <a:off x="-1174561" y="-822161"/>
            <a:ext cx="3314284" cy="4114800"/>
          </a:xfrm>
          <a:prstGeom prst="rect">
            <a:avLst/>
          </a:prstGeom>
        </p:spPr>
      </p:pic>
      <p:pic>
        <p:nvPicPr>
          <p:cNvPr id="79" name="Picture 7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927237">
            <a:off x="15217290" y="-2084202"/>
            <a:ext cx="4511215" cy="4535956"/>
          </a:xfrm>
          <a:prstGeom prst="rect">
            <a:avLst/>
          </a:prstGeom>
        </p:spPr>
      </p:pic>
      <p:grpSp>
        <p:nvGrpSpPr>
          <p:cNvPr id="4" name="Group 3"/>
          <p:cNvGrpSpPr/>
          <p:nvPr/>
        </p:nvGrpSpPr>
        <p:grpSpPr>
          <a:xfrm>
            <a:off x="3995439" y="1816330"/>
            <a:ext cx="10285208" cy="1600200"/>
            <a:chOff x="3995439" y="1562099"/>
            <a:chExt cx="10285208" cy="1600200"/>
          </a:xfrm>
        </p:grpSpPr>
        <p:sp>
          <p:nvSpPr>
            <p:cNvPr id="82" name="Rectangle: Rounded Corners 81">
              <a:extLst>
                <a:ext uri="{FF2B5EF4-FFF2-40B4-BE49-F238E27FC236}">
                  <a16:creationId xmlns="" xmlns:a16="http://schemas.microsoft.com/office/drawing/2014/main" id="{B5D2AD20-CC37-4EA0-96B1-C2E7D7BEBD79}"/>
                </a:ext>
              </a:extLst>
            </p:cNvPr>
            <p:cNvSpPr/>
            <p:nvPr/>
          </p:nvSpPr>
          <p:spPr>
            <a:xfrm>
              <a:off x="3995439" y="1562099"/>
              <a:ext cx="10285208" cy="16002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 xmlns:a16="http://schemas.microsoft.com/office/drawing/2014/main" id="{BBA879D1-2CAF-427A-810E-13C8AED4DBF1}"/>
                </a:ext>
              </a:extLst>
            </p:cNvPr>
            <p:cNvSpPr txBox="1"/>
            <p:nvPr/>
          </p:nvSpPr>
          <p:spPr>
            <a:xfrm>
              <a:off x="5125452" y="1917469"/>
              <a:ext cx="7828548" cy="938719"/>
            </a:xfrm>
            <a:prstGeom prst="rect">
              <a:avLst/>
            </a:prstGeom>
            <a:noFill/>
          </p:spPr>
          <p:txBody>
            <a:bodyPr wrap="square">
              <a:spAutoFit/>
            </a:bodyPr>
            <a:lstStyle/>
            <a:p>
              <a:r>
                <a:rPr lang="en-US" sz="5500" b="1" dirty="0">
                  <a:latin typeface="Arial" panose="020B0604020202020204" pitchFamily="34" charset="0"/>
                  <a:cs typeface="Arial" panose="020B0604020202020204" pitchFamily="34" charset="0"/>
                </a:rPr>
                <a:t>HƯỚNG DẪN VỀ NHÀ</a:t>
              </a:r>
              <a:endParaRPr lang="en-US" sz="5500" dirty="0">
                <a:latin typeface="Arial" panose="020B0604020202020204" pitchFamily="34" charset="0"/>
                <a:cs typeface="Arial" panose="020B0604020202020204" pitchFamily="34" charset="0"/>
              </a:endParaRPr>
            </a:p>
          </p:txBody>
        </p:sp>
      </p:grpSp>
      <p:grpSp>
        <p:nvGrpSpPr>
          <p:cNvPr id="2" name="Group 1"/>
          <p:cNvGrpSpPr/>
          <p:nvPr/>
        </p:nvGrpSpPr>
        <p:grpSpPr>
          <a:xfrm>
            <a:off x="776541" y="4362816"/>
            <a:ext cx="5158503" cy="3371484"/>
            <a:chOff x="601044" y="4060178"/>
            <a:chExt cx="5158503" cy="3371484"/>
          </a:xfrm>
        </p:grpSpPr>
        <p:sp>
          <p:nvSpPr>
            <p:cNvPr id="85" name="Rectangle: Rounded Corners 84">
              <a:extLst>
                <a:ext uri="{FF2B5EF4-FFF2-40B4-BE49-F238E27FC236}">
                  <a16:creationId xmlns="" xmlns:a16="http://schemas.microsoft.com/office/drawing/2014/main" id="{28201C6B-E0CC-4C85-A902-B4863DAA1723}"/>
                </a:ext>
              </a:extLst>
            </p:cNvPr>
            <p:cNvSpPr/>
            <p:nvPr/>
          </p:nvSpPr>
          <p:spPr>
            <a:xfrm>
              <a:off x="614678"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3800">
                <a:solidFill>
                  <a:schemeClr val="bg1"/>
                </a:solidFill>
              </a:endParaRPr>
            </a:p>
          </p:txBody>
        </p:sp>
        <p:sp>
          <p:nvSpPr>
            <p:cNvPr id="86" name="TextBox 85">
              <a:extLst>
                <a:ext uri="{FF2B5EF4-FFF2-40B4-BE49-F238E27FC236}">
                  <a16:creationId xmlns="" xmlns:a16="http://schemas.microsoft.com/office/drawing/2014/main" id="{19176C4B-08BE-43A3-8FB5-87A00588A30E}"/>
                </a:ext>
              </a:extLst>
            </p:cNvPr>
            <p:cNvSpPr txBox="1"/>
            <p:nvPr/>
          </p:nvSpPr>
          <p:spPr>
            <a:xfrm>
              <a:off x="601044" y="4821693"/>
              <a:ext cx="5006103" cy="1738296"/>
            </a:xfrm>
            <a:prstGeom prst="rect">
              <a:avLst/>
            </a:prstGeom>
            <a:noFill/>
          </p:spPr>
          <p:txBody>
            <a:bodyPr wrap="square">
              <a:spAutoFit/>
            </a:bodyPr>
            <a:lstStyle/>
            <a:p>
              <a:pPr marL="180340" algn="ctr">
                <a:lnSpc>
                  <a:spcPct val="150000"/>
                </a:lnSpc>
                <a:tabLst>
                  <a:tab pos="90170" algn="l"/>
                  <a:tab pos="180340" algn="l"/>
                  <a:tab pos="270510" algn="l"/>
                </a:tabLst>
              </a:pP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Ghi </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nhớ kiến thức trong </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bài </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8" name="Group 17"/>
          <p:cNvGrpSpPr/>
          <p:nvPr/>
        </p:nvGrpSpPr>
        <p:grpSpPr>
          <a:xfrm>
            <a:off x="12343031" y="4362816"/>
            <a:ext cx="5182969" cy="3511307"/>
            <a:chOff x="618932" y="4060178"/>
            <a:chExt cx="5182969" cy="3511307"/>
          </a:xfrm>
        </p:grpSpPr>
        <p:sp>
          <p:nvSpPr>
            <p:cNvPr id="19" name="Rectangle: Rounded Corners 84">
              <a:extLst>
                <a:ext uri="{FF2B5EF4-FFF2-40B4-BE49-F238E27FC236}">
                  <a16:creationId xmlns="" xmlns:a16="http://schemas.microsoft.com/office/drawing/2014/main" id="{28201C6B-E0CC-4C85-A902-B4863DAA1723}"/>
                </a:ext>
              </a:extLst>
            </p:cNvPr>
            <p:cNvSpPr/>
            <p:nvPr/>
          </p:nvSpPr>
          <p:spPr>
            <a:xfrm>
              <a:off x="657032"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3800">
                <a:solidFill>
                  <a:schemeClr val="bg1"/>
                </a:solidFill>
              </a:endParaRPr>
            </a:p>
          </p:txBody>
        </p:sp>
        <p:sp>
          <p:nvSpPr>
            <p:cNvPr id="20" name="TextBox 19">
              <a:extLst>
                <a:ext uri="{FF2B5EF4-FFF2-40B4-BE49-F238E27FC236}">
                  <a16:creationId xmlns="" xmlns:a16="http://schemas.microsoft.com/office/drawing/2014/main" id="{19176C4B-08BE-43A3-8FB5-87A00588A30E}"/>
                </a:ext>
              </a:extLst>
            </p:cNvPr>
            <p:cNvSpPr txBox="1"/>
            <p:nvPr/>
          </p:nvSpPr>
          <p:spPr>
            <a:xfrm>
              <a:off x="618932" y="4078862"/>
              <a:ext cx="5006103" cy="3492623"/>
            </a:xfrm>
            <a:prstGeom prst="rect">
              <a:avLst/>
            </a:prstGeom>
            <a:noFill/>
          </p:spPr>
          <p:txBody>
            <a:bodyPr wrap="square">
              <a:spAutoFit/>
            </a:bodyPr>
            <a:lstStyle/>
            <a:p>
              <a:pPr marL="180340" algn="ctr">
                <a:lnSpc>
                  <a:spcPct val="140000"/>
                </a:lnSpc>
                <a:tabLst>
                  <a:tab pos="90170" algn="l"/>
                  <a:tab pos="180340" algn="l"/>
                  <a:tab pos="270510" algn="l"/>
                </a:tabLst>
              </a:pPr>
              <a:r>
                <a:rPr lang="vi-VN" sz="3800" dirty="0">
                  <a:solidFill>
                    <a:schemeClr val="bg1"/>
                  </a:solidFill>
                  <a:ea typeface="Times New Roman" panose="02020603050405020304" pitchFamily="18" charset="0"/>
                  <a:cs typeface="Arial" panose="020B0604020202020204" pitchFamily="34" charset="0"/>
                </a:rPr>
                <a:t>Chuẩn bị bài </a:t>
              </a:r>
              <a:r>
                <a:rPr lang="vi-VN" sz="3800" dirty="0" smtClean="0">
                  <a:solidFill>
                    <a:schemeClr val="bg1"/>
                  </a:solidFill>
                  <a:ea typeface="Times New Roman" panose="02020603050405020304" pitchFamily="18" charset="0"/>
                  <a:cs typeface="Arial" panose="020B0604020202020204" pitchFamily="34" charset="0"/>
                </a:rPr>
                <a:t>mới</a:t>
              </a:r>
              <a:r>
                <a:rPr lang="en-US" sz="3800" dirty="0" smtClean="0">
                  <a:solidFill>
                    <a:schemeClr val="bg1"/>
                  </a:solidFill>
                  <a:ea typeface="Times New Roman" panose="02020603050405020304" pitchFamily="18" charset="0"/>
                  <a:cs typeface="Arial" panose="020B0604020202020204" pitchFamily="34" charset="0"/>
                </a:rPr>
                <a:t>       </a:t>
              </a:r>
              <a:r>
                <a:rPr lang="en-US" sz="3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Bài 27: </a:t>
              </a:r>
              <a:r>
                <a:rPr lang="vi-VN" sz="3800" b="1" dirty="0" smtClean="0">
                  <a:solidFill>
                    <a:schemeClr val="bg1"/>
                  </a:solidFill>
                  <a:ea typeface="Times New Roman" panose="02020603050405020304" pitchFamily="18" charset="0"/>
                  <a:cs typeface="Arial" panose="020B0604020202020204" pitchFamily="34" charset="0"/>
                </a:rPr>
                <a:t>Khái </a:t>
              </a:r>
              <a:r>
                <a:rPr lang="vi-VN" sz="3800" b="1" dirty="0">
                  <a:solidFill>
                    <a:schemeClr val="bg1"/>
                  </a:solidFill>
                  <a:ea typeface="Times New Roman" panose="02020603050405020304" pitchFamily="18" charset="0"/>
                  <a:cs typeface="Arial" panose="020B0604020202020204" pitchFamily="34" charset="0"/>
                </a:rPr>
                <a:t>niệm hàm số và đồ thị hàm số</a:t>
              </a:r>
              <a:endParaRPr lang="en-US" sz="3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5" name="Group 4"/>
          <p:cNvGrpSpPr/>
          <p:nvPr/>
        </p:nvGrpSpPr>
        <p:grpSpPr>
          <a:xfrm>
            <a:off x="6589931" y="4362816"/>
            <a:ext cx="5144869" cy="3371484"/>
            <a:chOff x="6477000" y="4201444"/>
            <a:chExt cx="5144869" cy="3371484"/>
          </a:xfrm>
        </p:grpSpPr>
        <p:sp>
          <p:nvSpPr>
            <p:cNvPr id="16" name="Rectangle: Rounded Corners 84">
              <a:extLst>
                <a:ext uri="{FF2B5EF4-FFF2-40B4-BE49-F238E27FC236}">
                  <a16:creationId xmlns="" xmlns:a16="http://schemas.microsoft.com/office/drawing/2014/main" id="{28201C6B-E0CC-4C85-A902-B4863DAA1723}"/>
                </a:ext>
              </a:extLst>
            </p:cNvPr>
            <p:cNvSpPr/>
            <p:nvPr/>
          </p:nvSpPr>
          <p:spPr>
            <a:xfrm>
              <a:off x="6477000" y="4201444"/>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3800">
                <a:solidFill>
                  <a:schemeClr val="bg1"/>
                </a:solidFill>
              </a:endParaRPr>
            </a:p>
          </p:txBody>
        </p:sp>
        <p:sp>
          <p:nvSpPr>
            <p:cNvPr id="21" name="TextBox 20">
              <a:extLst>
                <a:ext uri="{FF2B5EF4-FFF2-40B4-BE49-F238E27FC236}">
                  <a16:creationId xmlns="" xmlns:a16="http://schemas.microsoft.com/office/drawing/2014/main" id="{F596BA84-FAA0-4BDB-A63A-2109DCE3C7C7}"/>
                </a:ext>
              </a:extLst>
            </p:cNvPr>
            <p:cNvSpPr txBox="1"/>
            <p:nvPr/>
          </p:nvSpPr>
          <p:spPr>
            <a:xfrm>
              <a:off x="6711547" y="4917690"/>
              <a:ext cx="4627130" cy="1738296"/>
            </a:xfrm>
            <a:prstGeom prst="rect">
              <a:avLst/>
            </a:prstGeom>
            <a:noFill/>
          </p:spPr>
          <p:txBody>
            <a:bodyPr wrap="square">
              <a:spAutoFit/>
            </a:bodyPr>
            <a:lstStyle/>
            <a:p>
              <a:pPr marL="180340" algn="ctr">
                <a:lnSpc>
                  <a:spcPct val="150000"/>
                </a:lnSpc>
                <a:tabLst>
                  <a:tab pos="90170" algn="l"/>
                  <a:tab pos="180340" algn="l"/>
                  <a:tab pos="270510" algn="l"/>
                </a:tabLst>
              </a:pP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Hoàn </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thành các bài tập trong </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SBT</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dir="in"/>
      </p:transition>
    </mc:Choice>
    <mc:Fallback xmlns="">
      <p:transition spd="med">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74041" y="619908"/>
            <a:ext cx="14339918" cy="90471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17548" y="73967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54561" y="-411591"/>
            <a:ext cx="3428602" cy="3447406"/>
          </a:xfrm>
          <a:prstGeom prst="rect">
            <a:avLst/>
          </a:prstGeom>
        </p:spPr>
      </p:pic>
      <p:sp>
        <p:nvSpPr>
          <p:cNvPr id="8" name="TextBox 18">
            <a:extLst>
              <a:ext uri="{FF2B5EF4-FFF2-40B4-BE49-F238E27FC236}">
                <a16:creationId xmlns="" xmlns:a16="http://schemas.microsoft.com/office/drawing/2014/main" id="{8F5E62F2-E99E-4F19-B9B0-2063558D038E}"/>
              </a:ext>
            </a:extLst>
          </p:cNvPr>
          <p:cNvSpPr txBox="1"/>
          <p:nvPr/>
        </p:nvSpPr>
        <p:spPr>
          <a:xfrm>
            <a:off x="478099" y="2705100"/>
            <a:ext cx="17331802" cy="3032048"/>
          </a:xfrm>
          <a:prstGeom prst="rect">
            <a:avLst/>
          </a:prstGeom>
        </p:spPr>
        <p:txBody>
          <a:bodyPr wrap="square" lIns="0" tIns="0" rIns="0" bIns="0" rtlCol="0" anchor="t">
            <a:spAutoFit/>
          </a:bodyPr>
          <a:lstStyle/>
          <a:p>
            <a:pPr algn="ctr">
              <a:lnSpc>
                <a:spcPct val="150000"/>
              </a:lnSpc>
              <a:buClrTx/>
              <a:buFontTx/>
              <a:buNone/>
            </a:pPr>
            <a:r>
              <a:rPr lang="en-US" sz="7000" b="1" kern="1200" dirty="0">
                <a:solidFill>
                  <a:schemeClr val="bg1"/>
                </a:solidFill>
                <a:latin typeface="Arial" panose="020B0604020202020204" pitchFamily="34" charset="0"/>
                <a:ea typeface="+mn-ea"/>
                <a:cs typeface="Arial" panose="020B0604020202020204" pitchFamily="34" charset="0"/>
              </a:rPr>
              <a:t>CẢM ƠN </a:t>
            </a:r>
            <a:r>
              <a:rPr lang="en-US" sz="70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000" b="1" dirty="0">
                <a:solidFill>
                  <a:schemeClr val="bg1"/>
                </a:solidFill>
                <a:latin typeface="Arial" panose="020B0604020202020204" pitchFamily="34" charset="0"/>
                <a:cs typeface="Arial" panose="020B0604020202020204" pitchFamily="34" charset="0"/>
              </a:rPr>
              <a:t>ĐÃ </a:t>
            </a:r>
            <a:r>
              <a:rPr lang="en-US" sz="7000" b="1" kern="1200" dirty="0">
                <a:solidFill>
                  <a:schemeClr val="bg1"/>
                </a:solidFill>
                <a:latin typeface="Arial" panose="020B0604020202020204" pitchFamily="34" charset="0"/>
                <a:ea typeface="+mn-ea"/>
                <a:cs typeface="Arial" panose="020B0604020202020204" pitchFamily="34" charset="0"/>
              </a:rPr>
              <a:t>THEO DÕI BÀI HỌC</a:t>
            </a:r>
            <a:r>
              <a:rPr lang="vi-VN" sz="7000" b="1" kern="1200" dirty="0">
                <a:solidFill>
                  <a:schemeClr val="bg1"/>
                </a:solidFill>
                <a:latin typeface="Arial" panose="020B0604020202020204" pitchFamily="34" charset="0"/>
                <a:ea typeface="+mn-ea"/>
                <a:cs typeface="Arial" panose="020B0604020202020204" pitchFamily="34" charset="0"/>
              </a:rPr>
              <a:t>!</a:t>
            </a:r>
            <a:endParaRPr lang="en-US" sz="7000" b="1" kern="1200"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415095"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08428" y="4478698"/>
            <a:ext cx="18287996" cy="1939213"/>
            <a:chOff x="0" y="-491320"/>
            <a:chExt cx="4816592" cy="1304120"/>
          </a:xfrm>
        </p:grpSpPr>
        <p:sp>
          <p:nvSpPr>
            <p:cNvPr id="32" name="Freeform 3"/>
            <p:cNvSpPr/>
            <p:nvPr/>
          </p:nvSpPr>
          <p:spPr>
            <a:xfrm>
              <a:off x="0" y="-49132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Oval Callout 13"/>
          <p:cNvSpPr/>
          <p:nvPr/>
        </p:nvSpPr>
        <p:spPr>
          <a:xfrm>
            <a:off x="8340579" y="307111"/>
            <a:ext cx="1565422" cy="79778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2209800" y="1257300"/>
                <a:ext cx="13944600" cy="8940909"/>
              </a:xfrm>
              <a:prstGeom prst="rect">
                <a:avLst/>
              </a:prstGeom>
            </p:spPr>
            <p:txBody>
              <a:bodyPr wrap="square">
                <a:spAutoFit/>
              </a:bodyPr>
              <a:lstStyle/>
              <a:p>
                <a:pPr lvl="0" algn="just">
                  <a:lnSpc>
                    <a:spcPct val="150000"/>
                  </a:lnSpc>
                  <a:defRPr/>
                </a:pPr>
                <a:r>
                  <a:rPr lang="da-DK" sz="3300" b="1" dirty="0">
                    <a:solidFill>
                      <a:prstClr val="black"/>
                    </a:solidFill>
                    <a:latin typeface="Arial" panose="020B0604020202020204" pitchFamily="34" charset="0"/>
                    <a:ea typeface="Calibri" panose="020F0502020204030204" pitchFamily="34" charset="0"/>
                    <a:cs typeface="Arial" panose="020B0604020202020204" pitchFamily="34" charset="0"/>
                  </a:rPr>
                  <a:t>Bài toán </a:t>
                </a:r>
                <a:r>
                  <a:rPr lang="da-DK" sz="3300" b="1" dirty="0" smtClean="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3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da-DK" sz="3300" dirty="0" smtClean="0">
                    <a:latin typeface="Arial" panose="020B0604020202020204" pitchFamily="34" charset="0"/>
                    <a:ea typeface="Calibri" panose="020F0502020204030204" pitchFamily="34" charset="0"/>
                    <a:cs typeface="Arial" panose="020B0604020202020204" pitchFamily="34" charset="0"/>
                  </a:rPr>
                  <a:t>Gọi </a:t>
                </a:r>
                <a:r>
                  <a:rPr lang="da-DK" sz="3300" dirty="0">
                    <a:latin typeface="Arial" panose="020B0604020202020204" pitchFamily="34" charset="0"/>
                    <a:ea typeface="Calibri" panose="020F0502020204030204" pitchFamily="34" charset="0"/>
                    <a:cs typeface="Arial" panose="020B0604020202020204" pitchFamily="34" charset="0"/>
                  </a:rPr>
                  <a:t>số sách ban đầu ở thư viện 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 </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3300" i="1">
                            <a:effectLst/>
                            <a:latin typeface="Cambria Math" panose="02040503050406030204" pitchFamily="18" charset="0"/>
                            <a:ea typeface="Calibri" panose="020F0502020204030204" pitchFamily="34" charset="0"/>
                            <a:cs typeface="Times New Roman" panose="02020603050405020304" pitchFamily="18" charset="0"/>
                          </a:rPr>
                          <m:t>ℕ</m:t>
                        </m:r>
                      </m:e>
                      <m:sup>
                        <m:r>
                          <a:rPr lang="da-DK" sz="3300" i="1">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Số sách lúc đầu ở thư viện II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15 000−</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Sau khi chuyển số sách ở thư viện 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−3 000</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Sau khi chuyển số sách ở thư viện II là: </a:t>
                </a:r>
                <a:endParaRPr lang="da-DK" sz="3300" dirty="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d>
                      <m:dPr>
                        <m:ctrlPr>
                          <a:rPr lang="en-US" sz="33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300" i="1">
                            <a:effectLst/>
                            <a:latin typeface="Cambria Math" panose="02040503050406030204" pitchFamily="18" charset="0"/>
                            <a:ea typeface="Calibri" panose="020F0502020204030204" pitchFamily="34" charset="0"/>
                            <a:cs typeface="Times New Roman" panose="02020603050405020304" pitchFamily="18" charset="0"/>
                          </a:rPr>
                          <m:t>15 000−</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e>
                    </m:d>
                    <m:r>
                      <a:rPr lang="da-DK" sz="3300" i="1">
                        <a:effectLst/>
                        <a:latin typeface="Cambria Math" panose="02040503050406030204" pitchFamily="18" charset="0"/>
                        <a:ea typeface="Calibri" panose="020F0502020204030204" pitchFamily="34" charset="0"/>
                        <a:cs typeface="Times New Roman" panose="02020603050405020304" pitchFamily="18" charset="0"/>
                      </a:rPr>
                      <m:t>+3 000=18 000−</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 </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Vì sau khi chuyển số sách 2 thư viện bằng nhau nên ta có phương trình:</a:t>
                </a:r>
                <a:endParaRPr lang="en-US" sz="3300" dirty="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−3 000=18 000−</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Giải phương trình ta được: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=15 000</m:t>
                    </m:r>
                  </m:oMath>
                </a14:m>
                <a:r>
                  <a:rPr lang="da-DK" sz="3300" dirty="0">
                    <a:effectLst/>
                    <a:latin typeface="Arial" panose="020B0604020202020204" pitchFamily="34" charset="0"/>
                    <a:ea typeface="Calibri" panose="020F0502020204030204" pitchFamily="34" charset="0"/>
                    <a:cs typeface="Arial" panose="020B0604020202020204" pitchFamily="34" charset="0"/>
                  </a:rPr>
                  <a:t> (thỏa mãn điều kiện)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Vậy số sách lúc đầu ở thư viện 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10 500</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Số sách lúc đầu ở thư viện II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15 000−10 500=4 500</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09800" y="1257300"/>
                <a:ext cx="13944600" cy="8940909"/>
              </a:xfrm>
              <a:prstGeom prst="rect">
                <a:avLst/>
              </a:prstGeom>
              <a:blipFill>
                <a:blip r:embed="rId2"/>
                <a:stretch>
                  <a:fillRect l="-1181" b="-409"/>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5321608" y="699803"/>
            <a:ext cx="2017878" cy="1908213"/>
          </a:xfrm>
          <a:prstGeom prst="rect">
            <a:avLst/>
          </a:prstGeom>
        </p:spPr>
      </p:pic>
    </p:spTree>
    <p:extLst>
      <p:ext uri="{BB962C8B-B14F-4D97-AF65-F5344CB8AC3E}">
        <p14:creationId xmlns:p14="http://schemas.microsoft.com/office/powerpoint/2010/main" val="128668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0600" y="1065450"/>
            <a:ext cx="16546045" cy="871954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39580" y="1046088"/>
            <a:ext cx="3423447" cy="344222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201400" y="9258300"/>
            <a:ext cx="8580377" cy="4664605"/>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47800" y="7560015"/>
            <a:ext cx="4776015" cy="6876461"/>
          </a:xfrm>
          <a:prstGeom prst="rect">
            <a:avLst/>
          </a:prstGeom>
        </p:spPr>
      </p:pic>
      <p:pic>
        <p:nvPicPr>
          <p:cNvPr id="22" name="Picture 2">
            <a:extLst>
              <a:ext uri="{FF2B5EF4-FFF2-40B4-BE49-F238E27FC236}">
                <a16:creationId xmlns="" xmlns:a16="http://schemas.microsoft.com/office/drawing/2014/main" id="{0783D361-05EA-4046-B4A7-3B2D0FA4C58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7002890" y="1046088"/>
            <a:ext cx="2598417" cy="3226026"/>
          </a:xfrm>
          <a:prstGeom prst="rect">
            <a:avLst/>
          </a:prstGeom>
        </p:spPr>
      </p:pic>
      <p:sp>
        <p:nvSpPr>
          <p:cNvPr id="18" name="Rectangle 17"/>
          <p:cNvSpPr/>
          <p:nvPr/>
        </p:nvSpPr>
        <p:spPr>
          <a:xfrm>
            <a:off x="3926911" y="6181279"/>
            <a:ext cx="10668000" cy="3000821"/>
          </a:xfrm>
          <a:prstGeom prst="rect">
            <a:avLst/>
          </a:prstGeom>
        </p:spPr>
        <p:txBody>
          <a:bodyPr wrap="square">
            <a:spAutoFit/>
          </a:bodyPr>
          <a:lstStyle/>
          <a:p>
            <a:pPr lvl="0" algn="ctr">
              <a:lnSpc>
                <a:spcPct val="150000"/>
              </a:lnSpc>
              <a:defRPr/>
            </a:pPr>
            <a:r>
              <a:rPr lang="vi-VN" sz="7600" b="1" kern="0" dirty="0" smtClean="0">
                <a:solidFill>
                  <a:srgbClr val="FFFF00"/>
                </a:solidFill>
                <a:ea typeface="Calibri" panose="020F0502020204030204" pitchFamily="34" charset="0"/>
                <a:cs typeface="Arial" panose="020B0604020202020204" pitchFamily="34" charset="0"/>
              </a:rPr>
              <a:t>LUYỆN TẬP CHUNG</a:t>
            </a:r>
            <a:endParaRPr lang="en-US" sz="7600" b="1" kern="0" dirty="0" smtClean="0">
              <a:solidFill>
                <a:srgbClr val="FFFF00"/>
              </a:solidFill>
              <a:ea typeface="Calibri" panose="020F0502020204030204" pitchFamily="34" charset="0"/>
              <a:cs typeface="Arial" panose="020B0604020202020204" pitchFamily="34" charset="0"/>
            </a:endParaRPr>
          </a:p>
          <a:p>
            <a:pPr lvl="0" algn="ctr">
              <a:lnSpc>
                <a:spcPct val="150000"/>
              </a:lnSpc>
              <a:defRPr/>
            </a:pPr>
            <a:r>
              <a:rPr kumimoji="0" lang="en-US" sz="5000" b="1" i="1" u="none" strike="noStrike" kern="0" cap="none" spc="0" normalizeH="0" baseline="0" noProof="0" dirty="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Trang 37</a:t>
            </a:r>
            <a:endParaRPr kumimoji="0" lang="en-US" sz="5000" b="1" i="1"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1907611" y="1393892"/>
            <a:ext cx="14279760" cy="4740208"/>
          </a:xfrm>
          <a:prstGeom prst="rect">
            <a:avLst/>
          </a:prstGeom>
        </p:spPr>
        <p:txBody>
          <a:bodyPr wrap="square">
            <a:spAutoFit/>
          </a:bodyPr>
          <a:lstStyle/>
          <a:p>
            <a:pPr lvl="0" algn="ctr">
              <a:lnSpc>
                <a:spcPct val="150000"/>
              </a:lnSpc>
              <a:defRPr/>
            </a:pPr>
            <a:r>
              <a:rPr lang="vi-VN" sz="7000" b="1" kern="0">
                <a:solidFill>
                  <a:schemeClr val="bg1"/>
                </a:solidFill>
                <a:cs typeface="Arial" panose="020B0604020202020204" pitchFamily="34" charset="0"/>
              </a:rPr>
              <a:t>CHƯƠNG VII. PHƯƠNG TRÌNH BẬC NHẤT VÀ HÀM SỐ </a:t>
            </a:r>
            <a:endParaRPr lang="en-US" sz="7000" b="1" kern="0" smtClean="0">
              <a:solidFill>
                <a:schemeClr val="bg1"/>
              </a:solidFill>
              <a:cs typeface="Arial" panose="020B0604020202020204" pitchFamily="34" charset="0"/>
            </a:endParaRPr>
          </a:p>
          <a:p>
            <a:pPr lvl="0" algn="ctr">
              <a:lnSpc>
                <a:spcPct val="150000"/>
              </a:lnSpc>
              <a:defRPr/>
            </a:pPr>
            <a:r>
              <a:rPr lang="vi-VN" sz="7000" b="1" kern="0" smtClean="0">
                <a:solidFill>
                  <a:schemeClr val="bg1"/>
                </a:solidFill>
                <a:cs typeface="Arial" panose="020B0604020202020204" pitchFamily="34" charset="0"/>
              </a:rPr>
              <a:t>BẬC </a:t>
            </a:r>
            <a:r>
              <a:rPr lang="vi-VN" sz="7000" b="1" kern="0">
                <a:solidFill>
                  <a:schemeClr val="bg1"/>
                </a:solidFill>
                <a:cs typeface="Arial" panose="020B0604020202020204" pitchFamily="34" charset="0"/>
              </a:rPr>
              <a:t>NHẤT</a:t>
            </a:r>
            <a:endParaRPr lang="en-US" sz="7000" b="1" kern="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1524000" y="94869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17" name="Oval Callout 16"/>
          <p:cNvSpPr/>
          <p:nvPr/>
        </p:nvSpPr>
        <p:spPr>
          <a:xfrm>
            <a:off x="1066800" y="723900"/>
            <a:ext cx="5486400" cy="5257800"/>
          </a:xfrm>
          <a:prstGeom prst="wedgeEllipseCallout">
            <a:avLst>
              <a:gd name="adj1" fmla="val -58506"/>
              <a:gd name="adj2" fmla="val 15131"/>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600"/>
              </a:spcBef>
              <a:spcAft>
                <a:spcPts val="600"/>
              </a:spcAft>
              <a:defRPr/>
            </a:pPr>
            <a:r>
              <a:rPr lang="vi-VN" sz="3800" dirty="0">
                <a:solidFill>
                  <a:srgbClr val="000000"/>
                </a:solidFill>
                <a:ea typeface="Calibri" panose="020F0502020204030204" pitchFamily="34" charset="0"/>
                <a:cs typeface="Arial" panose="020B0604020202020204" pitchFamily="34" charset="0"/>
              </a:rPr>
              <a:t>Trình bày cách giải phương trình bậc nhất một ẩn.</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543800" y="876300"/>
                <a:ext cx="10058400" cy="8284063"/>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vi-VN" sz="3800" b="1" dirty="0">
                    <a:solidFill>
                      <a:srgbClr val="C00000"/>
                    </a:solidFill>
                    <a:ea typeface="Dotum" panose="020B0600000101010101" pitchFamily="34" charset="-127"/>
                    <a:cs typeface="Arial" panose="020B0604020202020204" pitchFamily="34" charset="0"/>
                  </a:rPr>
                  <a:t>Cách giải phương trình bậc nhất một </a:t>
                </a:r>
                <a:r>
                  <a:rPr lang="vi-VN" sz="3800" b="1" dirty="0" smtClean="0">
                    <a:solidFill>
                      <a:srgbClr val="C00000"/>
                    </a:solidFill>
                    <a:ea typeface="Dotum" panose="020B0600000101010101" pitchFamily="34" charset="-127"/>
                    <a:cs typeface="Arial" panose="020B0604020202020204" pitchFamily="34" charset="0"/>
                  </a:rPr>
                  <a:t>ẩn</a:t>
                </a:r>
                <a:endParaRPr lang="en-US" sz="3800" b="1" dirty="0" smtClean="0">
                  <a:solidFill>
                    <a:srgbClr val="C00000"/>
                  </a:solidFill>
                  <a:ea typeface="Dotum" panose="020B0600000101010101" pitchFamily="34" charset="-127"/>
                  <a:cs typeface="Arial" panose="020B0604020202020204" pitchFamily="34" charset="0"/>
                </a:endParaRPr>
              </a:p>
              <a:p>
                <a:pPr algn="just">
                  <a:lnSpc>
                    <a:spcPct val="150000"/>
                  </a:lnSpc>
                </a:pPr>
                <a:r>
                  <a:rPr lang="en-US" sz="3800" dirty="0" smtClean="0">
                    <a:latin typeface="Arial" panose="020B0604020202020204" pitchFamily="34" charset="0"/>
                    <a:ea typeface="Dotum" panose="020B0600000101010101" pitchFamily="34" charset="-127"/>
                    <a:cs typeface="Arial" panose="020B0604020202020204" pitchFamily="34" charset="0"/>
                  </a:rPr>
                  <a:t>Phương </a:t>
                </a:r>
                <a:r>
                  <a:rPr lang="en-US" sz="3800" dirty="0">
                    <a:latin typeface="Arial" panose="020B0604020202020204" pitchFamily="34" charset="0"/>
                    <a:ea typeface="Dotum" panose="020B0600000101010101" pitchFamily="34" charset="-127"/>
                    <a:cs typeface="Arial" panose="020B0604020202020204" pitchFamily="34" charset="0"/>
                  </a:rPr>
                  <a:t>trình bậc nhất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3800" i="1">
                        <a:effectLst/>
                        <a:latin typeface="Cambria Math" panose="02040503050406030204" pitchFamily="18" charset="0"/>
                        <a:ea typeface="Dotum" panose="020B0600000101010101" pitchFamily="34" charset="-127"/>
                        <a:cs typeface="Times New Roman" panose="02020603050405020304" pitchFamily="18" charset="0"/>
                      </a:rPr>
                      <m:t>=0 (</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38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3800" dirty="0">
                    <a:effectLst/>
                    <a:latin typeface="Arial" panose="020B0604020202020204" pitchFamily="34" charset="0"/>
                    <a:ea typeface="Dotum" panose="020B0600000101010101" pitchFamily="34" charset="-127"/>
                    <a:cs typeface="Arial" panose="020B0604020202020204" pitchFamily="34" charset="0"/>
                  </a:rPr>
                  <a:t> được giải như sau:</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38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3800" dirty="0">
                    <a:effectLst/>
                    <a:latin typeface="Arial" panose="020B0604020202020204" pitchFamily="34" charset="0"/>
                    <a:ea typeface="Dotum" panose="020B0600000101010101" pitchFamily="34" charset="-127"/>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en-US" sz="3800" dirty="0">
                    <a:effectLst/>
                    <a:latin typeface="Arial" panose="020B0604020202020204" pitchFamily="34" charset="0"/>
                    <a:ea typeface="Dotum" panose="020B0600000101010101" pitchFamily="34" charset="-127"/>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num>
                        <m:den>
                          <m:r>
                            <a:rPr lang="en-US" sz="3800" i="1">
                              <a:effectLst/>
                              <a:latin typeface="Cambria Math" panose="02040503050406030204" pitchFamily="18" charset="0"/>
                              <a:ea typeface="Dotum" panose="020B0600000101010101" pitchFamily="34" charset="-127"/>
                              <a:cs typeface="Times New Roman" panose="02020603050405020304" pitchFamily="18" charset="0"/>
                            </a:rPr>
                            <m:t>𝑎</m:t>
                          </m:r>
                        </m:den>
                      </m:f>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800" dirty="0" smtClean="0">
                    <a:effectLst/>
                    <a:latin typeface="Arial" panose="020B0604020202020204" pitchFamily="34" charset="0"/>
                    <a:ea typeface="Dotum" panose="020B0600000101010101" pitchFamily="34" charset="-127"/>
                    <a:cs typeface="Arial" panose="020B0604020202020204" pitchFamily="34" charset="0"/>
                  </a:rPr>
                  <a:t>Phương </a:t>
                </a:r>
                <a:r>
                  <a:rPr lang="en-US" sz="3800" dirty="0">
                    <a:effectLst/>
                    <a:latin typeface="Arial" panose="020B0604020202020204" pitchFamily="34" charset="0"/>
                    <a:ea typeface="Dotum" panose="020B0600000101010101" pitchFamily="34" charset="-127"/>
                    <a:cs typeface="Arial" panose="020B0604020202020204" pitchFamily="34" charset="0"/>
                  </a:rPr>
                  <a:t>trình bậc nhất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3800" i="1">
                        <a:effectLst/>
                        <a:latin typeface="Cambria Math" panose="02040503050406030204" pitchFamily="18" charset="0"/>
                        <a:ea typeface="Dotum" panose="020B0600000101010101" pitchFamily="34" charset="-127"/>
                        <a:cs typeface="Times New Roman" panose="02020603050405020304" pitchFamily="18" charset="0"/>
                      </a:rPr>
                      <m:t>=0 </m:t>
                    </m:r>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3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3800" i="1">
                            <a:effectLst/>
                            <a:latin typeface="Cambria Math" panose="02040503050406030204" pitchFamily="18" charset="0"/>
                            <a:ea typeface="Dotum" panose="020B0600000101010101" pitchFamily="34" charset="-127"/>
                            <a:cs typeface="Times New Roman" panose="02020603050405020304" pitchFamily="18" charset="0"/>
                          </a:rPr>
                          <m:t>≠0</m:t>
                        </m:r>
                      </m:e>
                    </m:d>
                  </m:oMath>
                </a14:m>
                <a:r>
                  <a:rPr lang="en-US" sz="3800" dirty="0">
                    <a:effectLst/>
                    <a:latin typeface="Arial" panose="020B0604020202020204" pitchFamily="34" charset="0"/>
                    <a:ea typeface="Dotum" panose="020B0600000101010101" pitchFamily="34" charset="-127"/>
                    <a:cs typeface="Arial" panose="020B0604020202020204" pitchFamily="34" charset="0"/>
                  </a:rPr>
                  <a:t> luôn có một nghiệm duy nhất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num>
                      <m:den>
                        <m:r>
                          <a:rPr lang="en-US" sz="3800" i="1">
                            <a:effectLst/>
                            <a:latin typeface="Cambria Math" panose="02040503050406030204" pitchFamily="18" charset="0"/>
                            <a:ea typeface="Dotum" panose="020B0600000101010101" pitchFamily="34" charset="-127"/>
                            <a:cs typeface="Times New Roman" panose="02020603050405020304" pitchFamily="18" charset="0"/>
                          </a:rPr>
                          <m:t>𝑎</m:t>
                        </m:r>
                      </m:den>
                    </m:f>
                  </m:oMath>
                </a14:m>
                <a:r>
                  <a:rPr lang="en-US" sz="3800" dirty="0">
                    <a:effectLst/>
                    <a:latin typeface="Arial" panose="020B0604020202020204" pitchFamily="34" charset="0"/>
                    <a:ea typeface="Dotum" panose="020B0600000101010101" pitchFamily="34" charset="-127"/>
                    <a:cs typeface="Arial" panose="020B0604020202020204" pitchFamily="34" charset="0"/>
                  </a:rPr>
                  <a:t>.</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543800" y="876300"/>
                <a:ext cx="10058400" cy="8284063"/>
              </a:xfrm>
              <a:prstGeom prst="rect">
                <a:avLst/>
              </a:prstGeom>
              <a:blipFill>
                <a:blip r:embed="rId4"/>
                <a:stretch>
                  <a:fillRect l="-2000" r="-788"/>
                </a:stretch>
              </a:blipFill>
            </p:spPr>
            <p:txBody>
              <a:bodyPr/>
              <a:lstStyle/>
              <a:p>
                <a:r>
                  <a:rPr lang="en-US">
                    <a:noFill/>
                  </a:rPr>
                  <a:t> </a:t>
                </a:r>
              </a:p>
            </p:txBody>
          </p:sp>
        </mc:Fallback>
      </mc:AlternateContent>
      <p:pic>
        <p:nvPicPr>
          <p:cNvPr id="20" name="Picture 19"/>
          <p:cNvPicPr>
            <a:picLocks noChangeAspect="1"/>
          </p:cNvPicPr>
          <p:nvPr/>
        </p:nvPicPr>
        <p:blipFill>
          <a:blip r:embed="rId5"/>
          <a:stretch>
            <a:fillRect/>
          </a:stretch>
        </p:blipFill>
        <p:spPr>
          <a:xfrm flipH="1">
            <a:off x="3075399" y="7045842"/>
            <a:ext cx="1469201" cy="2114521"/>
          </a:xfrm>
          <a:prstGeom prst="rect">
            <a:avLst/>
          </a:prstGeom>
        </p:spPr>
      </p:pic>
    </p:spTree>
    <p:extLst>
      <p:ext uri="{BB962C8B-B14F-4D97-AF65-F5344CB8AC3E}">
        <p14:creationId xmlns:p14="http://schemas.microsoft.com/office/powerpoint/2010/main" val="2727562525"/>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9" name="Picture 7">
            <a:extLst>
              <a:ext uri="{FF2B5EF4-FFF2-40B4-BE49-F238E27FC236}">
                <a16:creationId xmlns=""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589175" flipH="1" flipV="1">
            <a:off x="17263646" y="34772"/>
            <a:ext cx="1510777" cy="1431461"/>
          </a:xfrm>
          <a:prstGeom prst="rect">
            <a:avLst/>
          </a:prstGeom>
        </p:spPr>
      </p:pic>
      <p:grpSp>
        <p:nvGrpSpPr>
          <p:cNvPr id="16" name="Group 15"/>
          <p:cNvGrpSpPr/>
          <p:nvPr/>
        </p:nvGrpSpPr>
        <p:grpSpPr>
          <a:xfrm>
            <a:off x="989891" y="330615"/>
            <a:ext cx="6228209" cy="1121443"/>
            <a:chOff x="5496492" y="57498"/>
            <a:chExt cx="6228209" cy="1121443"/>
          </a:xfrm>
        </p:grpSpPr>
        <p:grpSp>
          <p:nvGrpSpPr>
            <p:cNvPr id="17" name="Group 2"/>
            <p:cNvGrpSpPr/>
            <p:nvPr/>
          </p:nvGrpSpPr>
          <p:grpSpPr>
            <a:xfrm>
              <a:off x="7124698" y="102839"/>
              <a:ext cx="2971800" cy="1076102"/>
              <a:chOff x="0" y="0"/>
              <a:chExt cx="4816593" cy="1021917"/>
            </a:xfrm>
          </p:grpSpPr>
          <p:sp>
            <p:nvSpPr>
              <p:cNvPr id="26"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chemeClr val="bg1"/>
              </a:solidFill>
            </p:spPr>
          </p:sp>
          <p:sp>
            <p:nvSpPr>
              <p:cNvPr id="2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Rectangle 24"/>
            <p:cNvSpPr/>
            <p:nvPr/>
          </p:nvSpPr>
          <p:spPr>
            <a:xfrm>
              <a:off x="5496492" y="57498"/>
              <a:ext cx="6228209" cy="861133"/>
            </a:xfrm>
            <a:prstGeom prst="rect">
              <a:avLst/>
            </a:prstGeom>
          </p:spPr>
          <p:txBody>
            <a:bodyPr wrap="square">
              <a:spAutoFit/>
            </a:bodyPr>
            <a:lstStyle/>
            <a:p>
              <a:pPr algn="ctr">
                <a:lnSpc>
                  <a:spcPct val="150000"/>
                </a:lnSpc>
                <a:spcAft>
                  <a:spcPts val="800"/>
                </a:spcAft>
              </a:pPr>
              <a:r>
                <a:rPr lang="nl-NL" sz="3800" b="1" dirty="0">
                  <a:solidFill>
                    <a:srgbClr val="C00000"/>
                  </a:solidFill>
                  <a:latin typeface="Arial" panose="020B0604020202020204" pitchFamily="34" charset="0"/>
                  <a:ea typeface="Times New Roman" panose="02020603050405020304" pitchFamily="18" charset="0"/>
                  <a:cs typeface="Arial" panose="020B0604020202020204" pitchFamily="34" charset="0"/>
                </a:rPr>
                <a:t>Ví </a:t>
              </a:r>
              <a:r>
                <a:rPr lang="nl-NL" sz="3800" b="1"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dụ 1:</a:t>
              </a:r>
              <a:endParaRPr lang="en-US" sz="38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19" name="Group 18"/>
          <p:cNvGrpSpPr/>
          <p:nvPr/>
        </p:nvGrpSpPr>
        <p:grpSpPr>
          <a:xfrm>
            <a:off x="5104691" y="266700"/>
            <a:ext cx="11278309" cy="1133068"/>
            <a:chOff x="2051284" y="200353"/>
            <a:chExt cx="5961327" cy="566534"/>
          </a:xfrm>
        </p:grpSpPr>
        <p:sp>
          <p:nvSpPr>
            <p:cNvPr id="20" name="Rectangle 19"/>
            <p:cNvSpPr/>
            <p:nvPr/>
          </p:nvSpPr>
          <p:spPr>
            <a:xfrm>
              <a:off x="2051284" y="216311"/>
              <a:ext cx="5137638" cy="451887"/>
            </a:xfrm>
            <a:prstGeom prst="rect">
              <a:avLst/>
            </a:prstGeom>
          </p:spPr>
          <p:txBody>
            <a:bodyPr wrap="square">
              <a:spAutoFit/>
            </a:bodyPr>
            <a:lstStyle/>
            <a:p>
              <a:pPr algn="just" defTabSz="1828800">
                <a:lnSpc>
                  <a:spcPct val="170000"/>
                </a:lnSpc>
                <a:defRPr/>
              </a:pPr>
              <a:r>
                <a:rPr lang="en-US" sz="3600" kern="0">
                  <a:solidFill>
                    <a:srgbClr val="000000"/>
                  </a:solidFill>
                  <a:latin typeface="Arial" panose="020B0604020202020204" pitchFamily="34" charset="0"/>
                  <a:cs typeface="Arial"/>
                  <a:sym typeface="Arial"/>
                </a:rPr>
                <a:t>Giải </a:t>
              </a:r>
              <a:r>
                <a:rPr lang="vi-VN" sz="3600" kern="0">
                  <a:solidFill>
                    <a:srgbClr val="000000"/>
                  </a:solidFill>
                  <a:latin typeface="Arial" panose="020B0604020202020204" pitchFamily="34" charset="0"/>
                  <a:cs typeface="Arial"/>
                  <a:sym typeface="Arial"/>
                </a:rPr>
                <a:t>phương </a:t>
              </a:r>
              <a:r>
                <a:rPr lang="vi-VN" sz="3600" kern="0" smtClean="0">
                  <a:solidFill>
                    <a:srgbClr val="000000"/>
                  </a:solidFill>
                  <a:latin typeface="Arial" panose="020B0604020202020204" pitchFamily="34" charset="0"/>
                  <a:cs typeface="Arial"/>
                  <a:sym typeface="Arial"/>
                </a:rPr>
                <a:t>trình</a:t>
              </a:r>
              <a:r>
                <a:rPr lang="en-US" sz="3600" kern="0" smtClean="0">
                  <a:solidFill>
                    <a:srgbClr val="000000"/>
                  </a:solidFill>
                  <a:latin typeface="Arial" panose="020B0604020202020204" pitchFamily="34" charset="0"/>
                  <a:cs typeface="Arial"/>
                  <a:sym typeface="Arial"/>
                </a:rPr>
                <a:t> sau</a:t>
              </a:r>
              <a:endParaRPr lang="en-US" sz="3600" kern="0">
                <a:solidFill>
                  <a:srgbClr val="000000"/>
                </a:solidFill>
                <a:latin typeface="Arial" panose="020B0604020202020204" pitchFamily="34" charset="0"/>
                <a:cs typeface="Arial"/>
                <a:sym typeface="Arial"/>
              </a:endParaRPr>
            </a:p>
          </p:txBody>
        </p:sp>
        <mc:AlternateContent xmlns:mc="http://schemas.openxmlformats.org/markup-compatibility/2006" xmlns:a14="http://schemas.microsoft.com/office/drawing/2010/main">
          <mc:Choice Requires="a14">
            <p:sp>
              <p:nvSpPr>
                <p:cNvPr id="21" name="TextBox 20"/>
                <p:cNvSpPr txBox="1"/>
                <p:nvPr/>
              </p:nvSpPr>
              <p:spPr>
                <a:xfrm>
                  <a:off x="4199563" y="200353"/>
                  <a:ext cx="3813048" cy="566534"/>
                </a:xfrm>
                <a:prstGeom prst="rect">
                  <a:avLst/>
                </a:prstGeom>
                <a:noFill/>
              </p:spPr>
              <p:txBody>
                <a:bodyPr wrap="square" rtlCol="0">
                  <a:spAutoFit/>
                </a:bodyPr>
                <a:lstStyle/>
                <a:p>
                  <a:pPr defTabSz="1828800">
                    <a:buClr>
                      <a:srgbClr val="000000"/>
                    </a:buClr>
                  </a:pPr>
                  <a14:m>
                    <m:oMathPara xmlns:m="http://schemas.openxmlformats.org/officeDocument/2006/math">
                      <m:oMathParaPr>
                        <m:jc m:val="centerGroup"/>
                      </m:oMathParaPr>
                      <m:oMath xmlns:m="http://schemas.openxmlformats.org/officeDocument/2006/math">
                        <m:f>
                          <m:fPr>
                            <m:ctrlPr>
                              <a:rPr lang="en-US" sz="3600" i="1" kern="0" smtClean="0">
                                <a:solidFill>
                                  <a:srgbClr val="000000"/>
                                </a:solidFill>
                                <a:latin typeface="Cambria Math" panose="02040503050406030204" pitchFamily="18" charset="0"/>
                                <a:sym typeface="Arial"/>
                              </a:rPr>
                            </m:ctrlPr>
                          </m:fPr>
                          <m:num>
                            <m:r>
                              <a:rPr lang="en-US" sz="3600" b="0" i="1" kern="0" smtClean="0">
                                <a:solidFill>
                                  <a:srgbClr val="000000"/>
                                </a:solidFill>
                                <a:latin typeface="Cambria Math" panose="02040503050406030204" pitchFamily="18" charset="0"/>
                                <a:sym typeface="Arial"/>
                              </a:rPr>
                              <m:t>1</m:t>
                            </m:r>
                          </m:num>
                          <m:den>
                            <m:r>
                              <a:rPr lang="en-US" sz="3600" b="0" i="1" kern="0" smtClean="0">
                                <a:solidFill>
                                  <a:srgbClr val="000000"/>
                                </a:solidFill>
                                <a:latin typeface="Cambria Math" panose="02040503050406030204" pitchFamily="18" charset="0"/>
                                <a:sym typeface="Arial"/>
                              </a:rPr>
                              <m:t>3</m:t>
                            </m:r>
                          </m:den>
                        </m:f>
                        <m:d>
                          <m:dPr>
                            <m:ctrlPr>
                              <a:rPr lang="en-US" sz="3600" i="1" kern="0" smtClean="0">
                                <a:solidFill>
                                  <a:srgbClr val="000000"/>
                                </a:solidFill>
                                <a:latin typeface="Cambria Math" panose="02040503050406030204" pitchFamily="18" charset="0"/>
                                <a:sym typeface="Arial"/>
                              </a:rPr>
                            </m:ctrlPr>
                          </m:dPr>
                          <m:e>
                            <m:r>
                              <a:rPr lang="en-US" sz="3600" b="0" i="1" kern="0" smtClea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−2</m:t>
                            </m:r>
                          </m:e>
                        </m:d>
                        <m:r>
                          <a:rPr lang="en-US" sz="3600" b="0" i="1" kern="0" smtClean="0">
                            <a:solidFill>
                              <a:srgbClr val="000000"/>
                            </a:solidFill>
                            <a:latin typeface="Cambria Math" panose="02040503050406030204" pitchFamily="18" charset="0"/>
                            <a:sym typeface="Arial"/>
                          </a:rPr>
                          <m:t>−</m:t>
                        </m:r>
                        <m:f>
                          <m:fPr>
                            <m:ctrlPr>
                              <a:rPr lang="en-US" sz="3600" i="1" kern="0">
                                <a:solidFill>
                                  <a:srgbClr val="000000"/>
                                </a:solidFill>
                                <a:latin typeface="Cambria Math" panose="02040503050406030204" pitchFamily="18" charset="0"/>
                                <a:sym typeface="Arial"/>
                              </a:rPr>
                            </m:ctrlPr>
                          </m:fPr>
                          <m:num>
                            <m:r>
                              <a:rPr lang="en-US" sz="3600" i="1" ker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−1</m:t>
                            </m:r>
                          </m:num>
                          <m:den>
                            <m:r>
                              <a:rPr lang="en-US" sz="3600" b="0" i="1" kern="0" smtClean="0">
                                <a:solidFill>
                                  <a:srgbClr val="000000"/>
                                </a:solidFill>
                                <a:latin typeface="Cambria Math" panose="02040503050406030204" pitchFamily="18" charset="0"/>
                                <a:sym typeface="Arial"/>
                              </a:rPr>
                              <m:t>2</m:t>
                            </m:r>
                          </m:den>
                        </m:f>
                        <m:r>
                          <a:rPr lang="en-US" sz="3600" b="0" i="1" kern="0" smtClean="0">
                            <a:solidFill>
                              <a:srgbClr val="000000"/>
                            </a:solidFill>
                            <a:latin typeface="Cambria Math" panose="02040503050406030204" pitchFamily="18" charset="0"/>
                            <a:sym typeface="Arial"/>
                          </a:rPr>
                          <m:t>=</m:t>
                        </m:r>
                        <m:f>
                          <m:fPr>
                            <m:ctrlPr>
                              <a:rPr lang="en-US" sz="3600" b="0" i="1" kern="0" smtClean="0">
                                <a:solidFill>
                                  <a:srgbClr val="000000"/>
                                </a:solidFill>
                                <a:latin typeface="Cambria Math" panose="02040503050406030204" pitchFamily="18" charset="0"/>
                                <a:sym typeface="Arial"/>
                              </a:rPr>
                            </m:ctrlPr>
                          </m:fPr>
                          <m:num>
                            <m:r>
                              <a:rPr lang="en-US" sz="3600" b="0" i="1" kern="0" smtClean="0">
                                <a:solidFill>
                                  <a:srgbClr val="000000"/>
                                </a:solidFill>
                                <a:latin typeface="Cambria Math" panose="02040503050406030204" pitchFamily="18" charset="0"/>
                                <a:sym typeface="Arial"/>
                              </a:rPr>
                              <m:t>1</m:t>
                            </m:r>
                          </m:num>
                          <m:den>
                            <m:r>
                              <a:rPr lang="en-US" sz="3600" b="0" i="1" kern="0" smtClean="0">
                                <a:solidFill>
                                  <a:srgbClr val="000000"/>
                                </a:solidFill>
                                <a:latin typeface="Cambria Math" panose="02040503050406030204" pitchFamily="18" charset="0"/>
                                <a:sym typeface="Arial"/>
                              </a:rPr>
                              <m:t>5</m:t>
                            </m:r>
                          </m:den>
                        </m:f>
                        <m:d>
                          <m:dPr>
                            <m:ctrlPr>
                              <a:rPr lang="en-US" sz="3600" b="0" i="1" kern="0" smtClean="0">
                                <a:solidFill>
                                  <a:srgbClr val="000000"/>
                                </a:solidFill>
                                <a:latin typeface="Cambria Math" panose="02040503050406030204" pitchFamily="18" charset="0"/>
                                <a:sym typeface="Arial"/>
                              </a:rPr>
                            </m:ctrlPr>
                          </m:dPr>
                          <m:e>
                            <m:r>
                              <a:rPr lang="en-US" sz="3600" b="0" i="1" kern="0" smtClean="0">
                                <a:solidFill>
                                  <a:srgbClr val="000000"/>
                                </a:solidFill>
                                <a:latin typeface="Cambria Math" panose="02040503050406030204" pitchFamily="18" charset="0"/>
                                <a:sym typeface="Arial"/>
                              </a:rPr>
                              <m:t>1−</m:t>
                            </m:r>
                            <m:r>
                              <a:rPr lang="en-US" sz="3600" b="0" i="1" kern="0" smtClean="0">
                                <a:solidFill>
                                  <a:srgbClr val="000000"/>
                                </a:solidFill>
                                <a:latin typeface="Cambria Math" panose="02040503050406030204" pitchFamily="18" charset="0"/>
                                <a:sym typeface="Arial"/>
                              </a:rPr>
                              <m:t>𝑥</m:t>
                            </m:r>
                          </m:e>
                        </m:d>
                      </m:oMath>
                    </m:oMathPara>
                  </a14:m>
                  <a:endParaRPr lang="en-US" sz="3600" kern="0">
                    <a:solidFill>
                      <a:srgbClr val="000000"/>
                    </a:solidFill>
                    <a:latin typeface="Arial"/>
                    <a:cs typeface="Arial"/>
                    <a:sym typeface="Aria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199563" y="200353"/>
                  <a:ext cx="3813048" cy="566534"/>
                </a:xfrm>
                <a:prstGeom prst="rect">
                  <a:avLst/>
                </a:prstGeom>
                <a:blipFill>
                  <a:blip r:embed="rId8"/>
                  <a:stretch>
                    <a:fillRect/>
                  </a:stretch>
                </a:blipFill>
              </p:spPr>
              <p:txBody>
                <a:bodyPr/>
                <a:lstStyle/>
                <a:p>
                  <a:r>
                    <a:rPr lang="en-US">
                      <a:noFill/>
                    </a:rPr>
                    <a:t> </a:t>
                  </a:r>
                </a:p>
              </p:txBody>
            </p:sp>
          </mc:Fallback>
        </mc:AlternateContent>
      </p:grpSp>
      <p:sp>
        <p:nvSpPr>
          <p:cNvPr id="6" name="Rectangle 5"/>
          <p:cNvSpPr/>
          <p:nvPr/>
        </p:nvSpPr>
        <p:spPr>
          <a:xfrm>
            <a:off x="9332276" y="1716954"/>
            <a:ext cx="1265090" cy="677108"/>
          </a:xfrm>
          <a:prstGeom prst="rect">
            <a:avLst/>
          </a:prstGeom>
        </p:spPr>
        <p:txBody>
          <a:bodyPr wrap="none">
            <a:spAutoFit/>
          </a:bodyPr>
          <a:lstStyle/>
          <a:p>
            <a:pPr lvl="0" defTabSz="1828800">
              <a:defRPr/>
            </a:pPr>
            <a:r>
              <a:rPr lang="en-US" sz="3600" b="1" dirty="0">
                <a:solidFill>
                  <a:schemeClr val="tx2"/>
                </a:solidFill>
                <a:latin typeface="Arial" panose="020B0604020202020204" pitchFamily="34" charset="0"/>
                <a:cs typeface="Arial" panose="020B0604020202020204" pitchFamily="34" charset="0"/>
                <a:sym typeface="Arial"/>
              </a:rPr>
              <a:t>Giải</a:t>
            </a:r>
            <a:r>
              <a:rPr lang="en-US" sz="3800" b="1" dirty="0">
                <a:solidFill>
                  <a:schemeClr val="tx2"/>
                </a:solidFill>
                <a:latin typeface="Arial" panose="020B0604020202020204" pitchFamily="34" charset="0"/>
                <a:cs typeface="Arial" panose="020B0604020202020204" pitchFamily="34" charset="0"/>
                <a:sym typeface="Arial"/>
              </a:rPr>
              <a:t>:</a:t>
            </a:r>
          </a:p>
        </p:txBody>
      </p:sp>
      <mc:AlternateContent xmlns:mc="http://schemas.openxmlformats.org/markup-compatibility/2006" xmlns:a14="http://schemas.microsoft.com/office/drawing/2010/main">
        <mc:Choice Requires="a14">
          <p:sp>
            <p:nvSpPr>
              <p:cNvPr id="9" name="Rectangle 8"/>
              <p:cNvSpPr/>
              <p:nvPr/>
            </p:nvSpPr>
            <p:spPr>
              <a:xfrm>
                <a:off x="2153863" y="2552700"/>
                <a:ext cx="6085705" cy="1133067"/>
              </a:xfrm>
              <a:prstGeom prst="rect">
                <a:avLst/>
              </a:prstGeom>
            </p:spPr>
            <p:txBody>
              <a:bodyPr wrap="none">
                <a:spAutoFit/>
              </a:bodyPr>
              <a:lstStyle/>
              <a:p>
                <a:pPr lvl="0" defTabSz="1828800">
                  <a:buClr>
                    <a:srgbClr val="000000"/>
                  </a:buClr>
                </a:pPr>
                <a14:m>
                  <m:oMathPara xmlns:m="http://schemas.openxmlformats.org/officeDocument/2006/math">
                    <m:oMathParaPr>
                      <m:jc m:val="centerGroup"/>
                    </m:oMathParaPr>
                    <m:oMath xmlns:m="http://schemas.openxmlformats.org/officeDocument/2006/math">
                      <m:f>
                        <m:fPr>
                          <m:ctrlPr>
                            <a:rPr lang="en-US" sz="3600" i="1" kern="0">
                              <a:solidFill>
                                <a:srgbClr val="000000"/>
                              </a:solidFill>
                              <a:latin typeface="Cambria Math" panose="02040503050406030204" pitchFamily="18" charset="0"/>
                              <a:sym typeface="Arial"/>
                            </a:rPr>
                          </m:ctrlPr>
                        </m:fPr>
                        <m:num>
                          <m:r>
                            <a:rPr lang="en-US" sz="3600" i="1" kern="0">
                              <a:solidFill>
                                <a:srgbClr val="000000"/>
                              </a:solidFill>
                              <a:latin typeface="Cambria Math" panose="02040503050406030204" pitchFamily="18" charset="0"/>
                              <a:sym typeface="Arial"/>
                            </a:rPr>
                            <m:t>1</m:t>
                          </m:r>
                        </m:num>
                        <m:den>
                          <m:r>
                            <a:rPr lang="en-US" sz="3600" i="1" kern="0">
                              <a:solidFill>
                                <a:srgbClr val="000000"/>
                              </a:solidFill>
                              <a:latin typeface="Cambria Math" panose="02040503050406030204" pitchFamily="18" charset="0"/>
                              <a:sym typeface="Arial"/>
                            </a:rPr>
                            <m:t>3</m:t>
                          </m:r>
                        </m:den>
                      </m:f>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−2</m:t>
                          </m:r>
                        </m:e>
                      </m:d>
                      <m:r>
                        <a:rPr lang="en-US" sz="3600" i="1" kern="0">
                          <a:solidFill>
                            <a:srgbClr val="000000"/>
                          </a:solidFill>
                          <a:latin typeface="Cambria Math" panose="02040503050406030204" pitchFamily="18" charset="0"/>
                          <a:sym typeface="Arial"/>
                        </a:rPr>
                        <m:t>−</m:t>
                      </m:r>
                      <m:f>
                        <m:fPr>
                          <m:ctrlPr>
                            <a:rPr lang="en-US" sz="3600" i="1" kern="0">
                              <a:solidFill>
                                <a:srgbClr val="000000"/>
                              </a:solidFill>
                              <a:latin typeface="Cambria Math" panose="02040503050406030204" pitchFamily="18" charset="0"/>
                              <a:sym typeface="Arial"/>
                            </a:rPr>
                          </m:ctrlPr>
                        </m:fPr>
                        <m:num>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−1</m:t>
                          </m:r>
                        </m:num>
                        <m:den>
                          <m:r>
                            <a:rPr lang="en-US" sz="3600" i="1" kern="0">
                              <a:solidFill>
                                <a:srgbClr val="000000"/>
                              </a:solidFill>
                              <a:latin typeface="Cambria Math" panose="02040503050406030204" pitchFamily="18" charset="0"/>
                              <a:sym typeface="Arial"/>
                            </a:rPr>
                            <m:t>2</m:t>
                          </m:r>
                        </m:den>
                      </m:f>
                      <m:r>
                        <a:rPr lang="en-US" sz="3600" i="1" kern="0">
                          <a:solidFill>
                            <a:srgbClr val="000000"/>
                          </a:solidFill>
                          <a:latin typeface="Cambria Math" panose="02040503050406030204" pitchFamily="18" charset="0"/>
                          <a:sym typeface="Arial"/>
                        </a:rPr>
                        <m:t>=</m:t>
                      </m:r>
                      <m:f>
                        <m:fPr>
                          <m:ctrlPr>
                            <a:rPr lang="en-US" sz="3600" i="1" kern="0">
                              <a:solidFill>
                                <a:srgbClr val="000000"/>
                              </a:solidFill>
                              <a:latin typeface="Cambria Math" panose="02040503050406030204" pitchFamily="18" charset="0"/>
                              <a:sym typeface="Arial"/>
                            </a:rPr>
                          </m:ctrlPr>
                        </m:fPr>
                        <m:num>
                          <m:r>
                            <a:rPr lang="en-US" sz="3600" i="1" kern="0">
                              <a:solidFill>
                                <a:srgbClr val="000000"/>
                              </a:solidFill>
                              <a:latin typeface="Cambria Math" panose="02040503050406030204" pitchFamily="18" charset="0"/>
                              <a:sym typeface="Arial"/>
                            </a:rPr>
                            <m:t>1</m:t>
                          </m:r>
                        </m:num>
                        <m:den>
                          <m:r>
                            <a:rPr lang="en-US" sz="3600" i="1" kern="0">
                              <a:solidFill>
                                <a:srgbClr val="000000"/>
                              </a:solidFill>
                              <a:latin typeface="Cambria Math" panose="02040503050406030204" pitchFamily="18" charset="0"/>
                              <a:sym typeface="Arial"/>
                            </a:rPr>
                            <m:t>5</m:t>
                          </m:r>
                        </m:den>
                      </m:f>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1−</m:t>
                          </m:r>
                          <m:r>
                            <a:rPr lang="en-US" sz="3600" i="1" kern="0">
                              <a:solidFill>
                                <a:srgbClr val="000000"/>
                              </a:solidFill>
                              <a:latin typeface="Cambria Math" panose="02040503050406030204" pitchFamily="18" charset="0"/>
                              <a:sym typeface="Arial"/>
                            </a:rPr>
                            <m:t>𝑥</m:t>
                          </m:r>
                        </m:e>
                      </m:d>
                    </m:oMath>
                  </m:oMathPara>
                </a14:m>
                <a:endParaRPr lang="en-US" sz="3600" kern="0" dirty="0">
                  <a:solidFill>
                    <a:srgbClr val="000000"/>
                  </a:solidFill>
                  <a:latin typeface="Arial"/>
                  <a:cs typeface="Arial"/>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2153863" y="2552700"/>
                <a:ext cx="6085705" cy="113306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066800" y="4076700"/>
                <a:ext cx="8232968" cy="1167435"/>
              </a:xfrm>
              <a:prstGeom prst="rect">
                <a:avLst/>
              </a:prstGeom>
              <a:noFill/>
            </p:spPr>
            <p:txBody>
              <a:bodyPr wrap="square" rtlCol="0">
                <a:spAutoFit/>
              </a:bodyPr>
              <a:lstStyle/>
              <a:p>
                <a:pPr defTabSz="1828800">
                  <a:buClr>
                    <a:srgbClr val="000000"/>
                  </a:buClr>
                </a:pPr>
                <a14:m>
                  <m:oMathPara xmlns:m="http://schemas.openxmlformats.org/officeDocument/2006/math">
                    <m:oMathParaPr>
                      <m:jc m:val="centerGroup"/>
                    </m:oMathParaPr>
                    <m:oMath xmlns:m="http://schemas.openxmlformats.org/officeDocument/2006/math">
                      <m:f>
                        <m:fPr>
                          <m:ctrlPr>
                            <a:rPr lang="en-US" sz="3600" i="1" kern="0" smtClean="0">
                              <a:solidFill>
                                <a:srgbClr val="000000"/>
                              </a:solidFill>
                              <a:latin typeface="Cambria Math" panose="02040503050406030204" pitchFamily="18" charset="0"/>
                              <a:sym typeface="Arial"/>
                            </a:rPr>
                          </m:ctrlPr>
                        </m:fPr>
                        <m:num>
                          <m:r>
                            <a:rPr lang="en-US" sz="3600" b="0" i="1" kern="0" smtClean="0">
                              <a:solidFill>
                                <a:srgbClr val="000000"/>
                              </a:solidFill>
                              <a:latin typeface="Cambria Math" panose="02040503050406030204" pitchFamily="18" charset="0"/>
                              <a:sym typeface="Arial"/>
                            </a:rPr>
                            <m:t>10</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−2</m:t>
                              </m:r>
                            </m:e>
                          </m:d>
                          <m:r>
                            <a:rPr lang="en-US" sz="3600" b="0" i="1" kern="0" smtClean="0">
                              <a:solidFill>
                                <a:srgbClr val="000000"/>
                              </a:solidFill>
                              <a:latin typeface="Cambria Math" panose="02040503050406030204" pitchFamily="18" charset="0"/>
                              <a:sym typeface="Arial"/>
                            </a:rPr>
                            <m:t>−15</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−1</m:t>
                              </m:r>
                            </m:e>
                          </m:d>
                        </m:num>
                        <m:den>
                          <m:r>
                            <a:rPr lang="en-US" sz="3600" b="0" i="1" kern="0" smtClean="0">
                              <a:solidFill>
                                <a:srgbClr val="000000"/>
                              </a:solidFill>
                              <a:latin typeface="Cambria Math" panose="02040503050406030204" pitchFamily="18" charset="0"/>
                              <a:sym typeface="Arial"/>
                            </a:rPr>
                            <m:t>30</m:t>
                          </m:r>
                        </m:den>
                      </m:f>
                      <m:r>
                        <a:rPr lang="en-US" sz="3600" i="1" kern="0">
                          <a:solidFill>
                            <a:srgbClr val="000000"/>
                          </a:solidFill>
                          <a:latin typeface="Cambria Math" panose="02040503050406030204" pitchFamily="18" charset="0"/>
                          <a:sym typeface="Arial"/>
                        </a:rPr>
                        <m:t>=</m:t>
                      </m:r>
                      <m:f>
                        <m:fPr>
                          <m:ctrlPr>
                            <a:rPr lang="en-US" sz="3600" i="1" kern="0">
                              <a:solidFill>
                                <a:srgbClr val="000000"/>
                              </a:solidFill>
                              <a:latin typeface="Cambria Math" panose="02040503050406030204" pitchFamily="18" charset="0"/>
                              <a:sym typeface="Arial"/>
                            </a:rPr>
                          </m:ctrlPr>
                        </m:fPr>
                        <m:num>
                          <m:r>
                            <a:rPr lang="en-US" sz="3600" b="0" i="1" kern="0" smtClean="0">
                              <a:solidFill>
                                <a:srgbClr val="000000"/>
                              </a:solidFill>
                              <a:latin typeface="Cambria Math" panose="02040503050406030204" pitchFamily="18" charset="0"/>
                              <a:sym typeface="Arial"/>
                            </a:rPr>
                            <m:t>6</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1−</m:t>
                              </m:r>
                              <m:r>
                                <a:rPr lang="en-US" sz="3600" i="1" kern="0">
                                  <a:solidFill>
                                    <a:srgbClr val="000000"/>
                                  </a:solidFill>
                                  <a:latin typeface="Cambria Math" panose="02040503050406030204" pitchFamily="18" charset="0"/>
                                  <a:sym typeface="Arial"/>
                                </a:rPr>
                                <m:t>𝑥</m:t>
                              </m:r>
                            </m:e>
                          </m:d>
                        </m:num>
                        <m:den>
                          <m:r>
                            <a:rPr lang="en-US" sz="3600" b="0" i="1" kern="0" smtClean="0">
                              <a:solidFill>
                                <a:srgbClr val="000000"/>
                              </a:solidFill>
                              <a:latin typeface="Cambria Math" panose="02040503050406030204" pitchFamily="18" charset="0"/>
                              <a:sym typeface="Arial"/>
                            </a:rPr>
                            <m:t>30</m:t>
                          </m:r>
                        </m:den>
                      </m:f>
                    </m:oMath>
                  </m:oMathPara>
                </a14:m>
                <a:endParaRPr lang="en-US" sz="3600" kern="0">
                  <a:solidFill>
                    <a:srgbClr val="000000"/>
                  </a:solidFill>
                  <a:latin typeface="Arial"/>
                  <a:cs typeface="Arial"/>
                  <a:sym typeface="Aria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066800" y="4076700"/>
                <a:ext cx="8232968" cy="116743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652601" y="5524500"/>
                <a:ext cx="7079630" cy="646331"/>
              </a:xfrm>
              <a:prstGeom prst="rect">
                <a:avLst/>
              </a:prstGeom>
            </p:spPr>
            <p:txBody>
              <a:bodyPr wrap="none">
                <a:spAutoFit/>
              </a:bodyPr>
              <a:lstStyle/>
              <a:p>
                <a:pPr defTabSz="1828800">
                  <a:buClr>
                    <a:srgbClr val="000000"/>
                  </a:buClr>
                </a:pPr>
                <a14:m>
                  <m:oMathPara xmlns:m="http://schemas.openxmlformats.org/officeDocument/2006/math">
                    <m:oMathParaPr>
                      <m:jc m:val="centerGroup"/>
                    </m:oMathParaPr>
                    <m:oMath xmlns:m="http://schemas.openxmlformats.org/officeDocument/2006/math">
                      <m:r>
                        <a:rPr lang="en-US" sz="3600" i="1" kern="0">
                          <a:solidFill>
                            <a:srgbClr val="000000"/>
                          </a:solidFill>
                          <a:latin typeface="Cambria Math" panose="02040503050406030204" pitchFamily="18" charset="0"/>
                          <a:sym typeface="Arial"/>
                        </a:rPr>
                        <m:t>10</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−2</m:t>
                          </m:r>
                        </m:e>
                      </m:d>
                      <m:r>
                        <a:rPr lang="en-US" sz="3600" i="1" kern="0">
                          <a:solidFill>
                            <a:srgbClr val="000000"/>
                          </a:solidFill>
                          <a:latin typeface="Cambria Math" panose="02040503050406030204" pitchFamily="18" charset="0"/>
                          <a:sym typeface="Arial"/>
                        </a:rPr>
                        <m:t>−15</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−1</m:t>
                          </m:r>
                        </m:e>
                      </m:d>
                      <m:r>
                        <a:rPr lang="en-US" sz="3600" i="1" kern="0">
                          <a:solidFill>
                            <a:srgbClr val="000000"/>
                          </a:solidFill>
                          <a:latin typeface="Cambria Math" panose="02040503050406030204" pitchFamily="18" charset="0"/>
                          <a:sym typeface="Arial"/>
                        </a:rPr>
                        <m:t>=6</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1−</m:t>
                          </m:r>
                          <m:r>
                            <a:rPr lang="en-US" sz="3600" i="1" kern="0">
                              <a:solidFill>
                                <a:srgbClr val="000000"/>
                              </a:solidFill>
                              <a:latin typeface="Cambria Math" panose="02040503050406030204" pitchFamily="18" charset="0"/>
                              <a:sym typeface="Arial"/>
                            </a:rPr>
                            <m:t>𝑥</m:t>
                          </m:r>
                        </m:e>
                      </m:d>
                    </m:oMath>
                  </m:oMathPara>
                </a14:m>
                <a:endParaRPr lang="en-US" sz="3600" kern="0">
                  <a:solidFill>
                    <a:srgbClr val="000000"/>
                  </a:solidFill>
                  <a:latin typeface="Arial"/>
                  <a:cs typeface="Arial"/>
                  <a:sym typeface="Arial"/>
                </a:endParaRPr>
              </a:p>
            </p:txBody>
          </p:sp>
        </mc:Choice>
        <mc:Fallback xmlns="">
          <p:sp>
            <p:nvSpPr>
              <p:cNvPr id="33" name="Rectangle 32"/>
              <p:cNvSpPr>
                <a:spLocks noRot="1" noChangeAspect="1" noMove="1" noResize="1" noEditPoints="1" noAdjustHandles="1" noChangeArrowheads="1" noChangeShapeType="1" noTextEdit="1"/>
              </p:cNvSpPr>
              <p:nvPr/>
            </p:nvSpPr>
            <p:spPr>
              <a:xfrm>
                <a:off x="1652601" y="5524500"/>
                <a:ext cx="7079630" cy="64633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509421" y="6591300"/>
                <a:ext cx="7365990" cy="646331"/>
              </a:xfrm>
              <a:prstGeom prst="rect">
                <a:avLst/>
              </a:prstGeom>
            </p:spPr>
            <p:txBody>
              <a:bodyPr wrap="square">
                <a:spAutoFit/>
              </a:bodyPr>
              <a:lstStyle/>
              <a:p>
                <a:pPr defTabSz="1828800">
                  <a:buClr>
                    <a:srgbClr val="000000"/>
                  </a:buClr>
                </a:pPr>
                <a14:m>
                  <m:oMathPara xmlns:m="http://schemas.openxmlformats.org/officeDocument/2006/math">
                    <m:oMathParaPr>
                      <m:jc m:val="centerGroup"/>
                    </m:oMathParaPr>
                    <m:oMath xmlns:m="http://schemas.openxmlformats.org/officeDocument/2006/math">
                      <m:r>
                        <a:rPr lang="en-US" sz="3600" b="0" i="1" kern="0" smtClean="0">
                          <a:solidFill>
                            <a:srgbClr val="000000"/>
                          </a:solidFill>
                          <a:latin typeface="Cambria Math" panose="02040503050406030204" pitchFamily="18" charset="0"/>
                          <a:sym typeface="Arial"/>
                        </a:rPr>
                        <m:t>10</m:t>
                      </m:r>
                      <m:r>
                        <a:rPr lang="en-US" sz="3600" i="1" ker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−20−15</m:t>
                      </m:r>
                      <m:r>
                        <a:rPr lang="en-US" sz="3600" b="0" i="1" kern="0" smtClea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+15=6−6</m:t>
                      </m:r>
                      <m:r>
                        <a:rPr lang="en-US" sz="3600" b="0" i="1" kern="0" smtClean="0">
                          <a:solidFill>
                            <a:srgbClr val="000000"/>
                          </a:solidFill>
                          <a:latin typeface="Cambria Math" panose="02040503050406030204" pitchFamily="18" charset="0"/>
                          <a:sym typeface="Arial"/>
                        </a:rPr>
                        <m:t>𝑥</m:t>
                      </m:r>
                    </m:oMath>
                  </m:oMathPara>
                </a14:m>
                <a:endParaRPr lang="en-US" sz="3600" kern="0">
                  <a:solidFill>
                    <a:srgbClr val="000000"/>
                  </a:solidFill>
                  <a:latin typeface="Arial"/>
                  <a:cs typeface="Arial"/>
                  <a:sym typeface="Arial"/>
                </a:endParaRPr>
              </a:p>
            </p:txBody>
          </p:sp>
        </mc:Choice>
        <mc:Fallback xmlns="">
          <p:sp>
            <p:nvSpPr>
              <p:cNvPr id="34" name="Rectangle 33"/>
              <p:cNvSpPr>
                <a:spLocks noRot="1" noChangeAspect="1" noMove="1" noResize="1" noEditPoints="1" noAdjustHandles="1" noChangeArrowheads="1" noChangeShapeType="1" noTextEdit="1"/>
              </p:cNvSpPr>
              <p:nvPr/>
            </p:nvSpPr>
            <p:spPr>
              <a:xfrm>
                <a:off x="1509421" y="6591300"/>
                <a:ext cx="7365990" cy="646331"/>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500289" y="7581900"/>
                <a:ext cx="7365990" cy="646331"/>
              </a:xfrm>
              <a:prstGeom prst="rect">
                <a:avLst/>
              </a:prstGeom>
            </p:spPr>
            <p:txBody>
              <a:bodyPr wrap="square">
                <a:spAutoFit/>
              </a:bodyPr>
              <a:lstStyle/>
              <a:p>
                <a:pPr defTabSz="1828800">
                  <a:buClr>
                    <a:srgbClr val="000000"/>
                  </a:buClr>
                </a:pPr>
                <a14:m>
                  <m:oMathPara xmlns:m="http://schemas.openxmlformats.org/officeDocument/2006/math">
                    <m:oMathParaPr>
                      <m:jc m:val="centerGroup"/>
                    </m:oMathParaPr>
                    <m:oMath xmlns:m="http://schemas.openxmlformats.org/officeDocument/2006/math">
                      <m:r>
                        <a:rPr lang="en-US" sz="3600" b="0" i="1" kern="0" smtClean="0">
                          <a:solidFill>
                            <a:srgbClr val="000000"/>
                          </a:solidFill>
                          <a:latin typeface="Cambria Math" panose="02040503050406030204" pitchFamily="18" charset="0"/>
                          <a:sym typeface="Arial"/>
                        </a:rPr>
                        <m:t>10</m:t>
                      </m:r>
                      <m:r>
                        <a:rPr lang="en-US" sz="3600" i="1" ker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−15</m:t>
                      </m:r>
                      <m:r>
                        <a:rPr lang="en-US" sz="3600" b="0" i="1" kern="0" smtClea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+6</m:t>
                      </m:r>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=6+20−15</m:t>
                      </m:r>
                    </m:oMath>
                  </m:oMathPara>
                </a14:m>
                <a:endParaRPr lang="en-US" sz="3600" kern="0">
                  <a:solidFill>
                    <a:srgbClr val="000000"/>
                  </a:solidFill>
                  <a:latin typeface="Arial"/>
                  <a:cs typeface="Arial"/>
                  <a:sym typeface="Arial"/>
                </a:endParaRPr>
              </a:p>
            </p:txBody>
          </p:sp>
        </mc:Choice>
        <mc:Fallback xmlns="">
          <p:sp>
            <p:nvSpPr>
              <p:cNvPr id="35" name="Rectangle 34"/>
              <p:cNvSpPr>
                <a:spLocks noRot="1" noChangeAspect="1" noMove="1" noResize="1" noEditPoints="1" noAdjustHandles="1" noChangeArrowheads="1" noChangeShapeType="1" noTextEdit="1"/>
              </p:cNvSpPr>
              <p:nvPr/>
            </p:nvSpPr>
            <p:spPr>
              <a:xfrm>
                <a:off x="1500289" y="7581900"/>
                <a:ext cx="7365990" cy="64633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2002465" y="8496300"/>
                <a:ext cx="7365990" cy="646331"/>
              </a:xfrm>
              <a:prstGeom prst="rect">
                <a:avLst/>
              </a:prstGeom>
            </p:spPr>
            <p:txBody>
              <a:bodyPr wrap="square">
                <a:spAutoFit/>
              </a:bodyPr>
              <a:lstStyle/>
              <a:p>
                <a:pPr defTabSz="1828800">
                  <a:buClr>
                    <a:srgbClr val="000000"/>
                  </a:buClr>
                </a:pPr>
                <a14:m>
                  <m:oMathPara xmlns:m="http://schemas.openxmlformats.org/officeDocument/2006/math">
                    <m:oMathParaPr>
                      <m:jc m:val="centerGroup"/>
                    </m:oMathParaPr>
                    <m:oMath xmlns:m="http://schemas.openxmlformats.org/officeDocument/2006/math">
                      <m:r>
                        <a:rPr lang="en-US" sz="3600" b="0" i="1" kern="0" smtClea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m:t>
                      </m:r>
                      <m:r>
                        <a:rPr lang="en-US" sz="3600" b="0" i="1" kern="0" smtClean="0">
                          <a:solidFill>
                            <a:srgbClr val="000000"/>
                          </a:solidFill>
                          <a:latin typeface="Cambria Math" panose="02040503050406030204" pitchFamily="18" charset="0"/>
                          <a:sym typeface="Arial"/>
                        </a:rPr>
                        <m:t>11</m:t>
                      </m:r>
                    </m:oMath>
                  </m:oMathPara>
                </a14:m>
                <a:endParaRPr lang="en-US" sz="3600" kern="0">
                  <a:solidFill>
                    <a:srgbClr val="000000"/>
                  </a:solidFill>
                  <a:latin typeface="Arial"/>
                  <a:cs typeface="Arial"/>
                  <a:sym typeface="Arial"/>
                </a:endParaRPr>
              </a:p>
            </p:txBody>
          </p:sp>
        </mc:Choice>
        <mc:Fallback xmlns="">
          <p:sp>
            <p:nvSpPr>
              <p:cNvPr id="36" name="Rectangle 35"/>
              <p:cNvSpPr>
                <a:spLocks noRot="1" noChangeAspect="1" noMove="1" noResize="1" noEditPoints="1" noAdjustHandles="1" noChangeArrowheads="1" noChangeShapeType="1" noTextEdit="1"/>
              </p:cNvSpPr>
              <p:nvPr/>
            </p:nvSpPr>
            <p:spPr>
              <a:xfrm>
                <a:off x="2002465" y="8496300"/>
                <a:ext cx="7365990" cy="64633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1356196" y="9182100"/>
                <a:ext cx="11451725" cy="820674"/>
              </a:xfrm>
              <a:prstGeom prst="rect">
                <a:avLst/>
              </a:prstGeom>
            </p:spPr>
            <p:txBody>
              <a:bodyPr wrap="none">
                <a:spAutoFit/>
              </a:bodyPr>
              <a:lstStyle/>
              <a:p>
                <a:pPr algn="just" defTabSz="1828800">
                  <a:lnSpc>
                    <a:spcPct val="150000"/>
                  </a:lnSpc>
                  <a:spcBef>
                    <a:spcPts val="1200"/>
                  </a:spcBef>
                  <a:spcAft>
                    <a:spcPts val="1200"/>
                  </a:spcAft>
                  <a:buClr>
                    <a:srgbClr val="000000"/>
                  </a:buClr>
                </a:pPr>
                <a:r>
                  <a:rPr lang="en-US" sz="3600" kern="0" dirty="0">
                    <a:solidFill>
                      <a:srgbClr val="000000"/>
                    </a:solidFill>
                    <a:latin typeface="Arial"/>
                    <a:ea typeface="Dotum" panose="020B0600000101010101" pitchFamily="34" charset="-127"/>
                    <a:cs typeface="Times New Roman" panose="02020603050405020304" pitchFamily="18" charset="0"/>
                    <a:sym typeface="Arial"/>
                  </a:rPr>
                  <a:t>Vậy </a:t>
                </a:r>
                <a:r>
                  <a:rPr lang="en-US" sz="3600" kern="0" dirty="0" smtClean="0">
                    <a:solidFill>
                      <a:srgbClr val="000000"/>
                    </a:solidFill>
                    <a:latin typeface="Arial"/>
                    <a:ea typeface="Dotum" panose="020B0600000101010101" pitchFamily="34" charset="-127"/>
                    <a:cs typeface="Times New Roman" panose="02020603050405020304" pitchFamily="18" charset="0"/>
                    <a:sym typeface="Arial"/>
                  </a:rPr>
                  <a:t>phương trình đã cho có nghiệm duy nhất là </a:t>
                </a:r>
                <a14:m>
                  <m:oMath xmlns:m="http://schemas.openxmlformats.org/officeDocument/2006/math">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=11</m:t>
                    </m:r>
                  </m:oMath>
                </a14:m>
                <a:endParaRPr lang="en-US" sz="3600" kern="0" dirty="0">
                  <a:solidFill>
                    <a:srgbClr val="000000"/>
                  </a:solidFill>
                  <a:latin typeface="Arial"/>
                  <a:cs typeface="Arial"/>
                  <a:sym typeface="Arial"/>
                </a:endParaRPr>
              </a:p>
            </p:txBody>
          </p:sp>
        </mc:Choice>
        <mc:Fallback xmlns="">
          <p:sp>
            <p:nvSpPr>
              <p:cNvPr id="38" name="Rectangle 37"/>
              <p:cNvSpPr>
                <a:spLocks noRot="1" noChangeAspect="1" noMove="1" noResize="1" noEditPoints="1" noAdjustHandles="1" noChangeArrowheads="1" noChangeShapeType="1" noTextEdit="1"/>
              </p:cNvSpPr>
              <p:nvPr/>
            </p:nvSpPr>
            <p:spPr>
              <a:xfrm>
                <a:off x="1356196" y="9182100"/>
                <a:ext cx="11451725" cy="820674"/>
              </a:xfrm>
              <a:prstGeom prst="rect">
                <a:avLst/>
              </a:prstGeom>
              <a:blipFill>
                <a:blip r:embed="rId15"/>
                <a:stretch>
                  <a:fillRect l="-1597" b="-26667"/>
                </a:stretch>
              </a:blipFill>
            </p:spPr>
            <p:txBody>
              <a:bodyPr/>
              <a:lstStyle/>
              <a:p>
                <a:r>
                  <a:rPr lang="en-US">
                    <a:noFill/>
                  </a:rPr>
                  <a:t> </a:t>
                </a:r>
              </a:p>
            </p:txBody>
          </p:sp>
        </mc:Fallback>
      </mc:AlternateContent>
      <p:grpSp>
        <p:nvGrpSpPr>
          <p:cNvPr id="40" name="Group 39"/>
          <p:cNvGrpSpPr/>
          <p:nvPr/>
        </p:nvGrpSpPr>
        <p:grpSpPr>
          <a:xfrm>
            <a:off x="9305084" y="4406325"/>
            <a:ext cx="8449516" cy="584776"/>
            <a:chOff x="4951760" y="1630827"/>
            <a:chExt cx="4224758" cy="292388"/>
          </a:xfrm>
        </p:grpSpPr>
        <p:sp>
          <p:nvSpPr>
            <p:cNvPr id="41" name="TextBox 40"/>
            <p:cNvSpPr txBox="1"/>
            <p:nvPr/>
          </p:nvSpPr>
          <p:spPr>
            <a:xfrm>
              <a:off x="5466437" y="1630827"/>
              <a:ext cx="3710081" cy="292388"/>
            </a:xfrm>
            <a:prstGeom prst="rect">
              <a:avLst/>
            </a:prstGeom>
            <a:noFill/>
          </p:spPr>
          <p:txBody>
            <a:bodyPr wrap="square" rtlCol="0">
              <a:spAutoFit/>
            </a:bodyPr>
            <a:lstStyle/>
            <a:p>
              <a:pPr defTabSz="1828800">
                <a:buClr>
                  <a:srgbClr val="000000"/>
                </a:buClr>
              </a:pPr>
              <a:r>
                <a:rPr lang="en-US" sz="3200" kern="0">
                  <a:solidFill>
                    <a:schemeClr val="accent1"/>
                  </a:solidFill>
                  <a:latin typeface="Arial"/>
                  <a:cs typeface="Arial"/>
                  <a:sym typeface="Arial"/>
                </a:rPr>
                <a:t>Quy đồng mẫu hai vế</a:t>
              </a:r>
            </a:p>
          </p:txBody>
        </p:sp>
        <p:cxnSp>
          <p:nvCxnSpPr>
            <p:cNvPr id="42" name="Straight Arrow Connector 41"/>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3" name="Group 42"/>
          <p:cNvGrpSpPr/>
          <p:nvPr/>
        </p:nvGrpSpPr>
        <p:grpSpPr>
          <a:xfrm>
            <a:off x="9336982" y="5536371"/>
            <a:ext cx="9179618" cy="584776"/>
            <a:chOff x="4951760" y="1616641"/>
            <a:chExt cx="4589809" cy="292388"/>
          </a:xfrm>
        </p:grpSpPr>
        <p:sp>
          <p:nvSpPr>
            <p:cNvPr id="44" name="TextBox 43"/>
            <p:cNvSpPr txBox="1"/>
            <p:nvPr/>
          </p:nvSpPr>
          <p:spPr>
            <a:xfrm>
              <a:off x="5447440" y="1616641"/>
              <a:ext cx="4094129" cy="292388"/>
            </a:xfrm>
            <a:prstGeom prst="rect">
              <a:avLst/>
            </a:prstGeom>
            <a:noFill/>
          </p:spPr>
          <p:txBody>
            <a:bodyPr wrap="square" rtlCol="0">
              <a:spAutoFit/>
            </a:bodyPr>
            <a:lstStyle/>
            <a:p>
              <a:pPr defTabSz="1828800">
                <a:buClr>
                  <a:srgbClr val="000000"/>
                </a:buClr>
              </a:pPr>
              <a:r>
                <a:rPr lang="en-US" sz="3200" kern="0">
                  <a:solidFill>
                    <a:schemeClr val="accent1"/>
                  </a:solidFill>
                  <a:latin typeface="Arial"/>
                  <a:cs typeface="Arial"/>
                  <a:sym typeface="Arial"/>
                </a:rPr>
                <a:t>Nhân hai vế với </a:t>
              </a:r>
              <a:r>
                <a:rPr lang="en-US" sz="3200" kern="0" smtClean="0">
                  <a:solidFill>
                    <a:schemeClr val="accent1"/>
                  </a:solidFill>
                  <a:latin typeface="Arial"/>
                  <a:cs typeface="Arial"/>
                  <a:sym typeface="Arial"/>
                </a:rPr>
                <a:t>30 </a:t>
              </a:r>
              <a:r>
                <a:rPr lang="en-US" sz="3200" kern="0">
                  <a:solidFill>
                    <a:schemeClr val="accent1"/>
                  </a:solidFill>
                  <a:latin typeface="Arial"/>
                  <a:cs typeface="Arial"/>
                  <a:sym typeface="Arial"/>
                </a:rPr>
                <a:t>để khử mẫu</a:t>
              </a:r>
            </a:p>
          </p:txBody>
        </p:sp>
        <p:cxnSp>
          <p:nvCxnSpPr>
            <p:cNvPr id="45" name="Straight Arrow Connector 44"/>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6" name="Group 45"/>
          <p:cNvGrpSpPr/>
          <p:nvPr/>
        </p:nvGrpSpPr>
        <p:grpSpPr>
          <a:xfrm>
            <a:off x="9340102" y="6651349"/>
            <a:ext cx="8878256" cy="584776"/>
            <a:chOff x="4951760" y="1616641"/>
            <a:chExt cx="4439128" cy="292388"/>
          </a:xfrm>
        </p:grpSpPr>
        <p:sp>
          <p:nvSpPr>
            <p:cNvPr id="47" name="TextBox 46"/>
            <p:cNvSpPr txBox="1"/>
            <p:nvPr/>
          </p:nvSpPr>
          <p:spPr>
            <a:xfrm>
              <a:off x="5433919" y="1616641"/>
              <a:ext cx="3956969" cy="292388"/>
            </a:xfrm>
            <a:prstGeom prst="rect">
              <a:avLst/>
            </a:prstGeom>
            <a:noFill/>
          </p:spPr>
          <p:txBody>
            <a:bodyPr wrap="square" rtlCol="0">
              <a:spAutoFit/>
            </a:bodyPr>
            <a:lstStyle/>
            <a:p>
              <a:pPr defTabSz="1828800">
                <a:buClr>
                  <a:srgbClr val="000000"/>
                </a:buClr>
              </a:pPr>
              <a:r>
                <a:rPr lang="en-US" sz="3200" kern="0">
                  <a:solidFill>
                    <a:schemeClr val="accent1"/>
                  </a:solidFill>
                  <a:latin typeface="Arial"/>
                  <a:cs typeface="Arial"/>
                  <a:sym typeface="Arial"/>
                </a:rPr>
                <a:t>Thực hiện phép tính để bỏ dấu ngoặc</a:t>
              </a:r>
            </a:p>
          </p:txBody>
        </p:sp>
        <p:cxnSp>
          <p:nvCxnSpPr>
            <p:cNvPr id="48" name="Straight Arrow Connector 47"/>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9" name="Group 48"/>
          <p:cNvGrpSpPr/>
          <p:nvPr/>
        </p:nvGrpSpPr>
        <p:grpSpPr>
          <a:xfrm>
            <a:off x="9338930" y="7380637"/>
            <a:ext cx="8945582" cy="1077218"/>
            <a:chOff x="4951760" y="1493530"/>
            <a:chExt cx="4472791" cy="538609"/>
          </a:xfrm>
        </p:grpSpPr>
        <p:sp>
          <p:nvSpPr>
            <p:cNvPr id="50" name="TextBox 49"/>
            <p:cNvSpPr txBox="1"/>
            <p:nvPr/>
          </p:nvSpPr>
          <p:spPr>
            <a:xfrm>
              <a:off x="5467582" y="1493530"/>
              <a:ext cx="3956969" cy="538609"/>
            </a:xfrm>
            <a:prstGeom prst="rect">
              <a:avLst/>
            </a:prstGeom>
            <a:noFill/>
          </p:spPr>
          <p:txBody>
            <a:bodyPr wrap="square" rtlCol="0">
              <a:spAutoFit/>
            </a:bodyPr>
            <a:lstStyle/>
            <a:p>
              <a:pPr defTabSz="1828800">
                <a:buClr>
                  <a:srgbClr val="000000"/>
                </a:buClr>
              </a:pPr>
              <a:r>
                <a:rPr lang="en-US" sz="3200" kern="0">
                  <a:solidFill>
                    <a:schemeClr val="accent1"/>
                  </a:solidFill>
                  <a:latin typeface="Arial"/>
                  <a:cs typeface="Arial"/>
                  <a:sym typeface="Arial"/>
                </a:rPr>
                <a:t>Chuyển các hạng tử chứa x sang vế trái, các hạng tử không chứa x sang vế phải</a:t>
              </a:r>
            </a:p>
          </p:txBody>
        </p:sp>
        <p:cxnSp>
          <p:nvCxnSpPr>
            <p:cNvPr id="51" name="Straight Arrow Connector 50"/>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strVal val="#ppt_x"/>
                                          </p:val>
                                        </p:tav>
                                        <p:tav tm="100000">
                                          <p:val>
                                            <p:strVal val="#ppt_x"/>
                                          </p:val>
                                        </p:tav>
                                      </p:tavLst>
                                    </p:anim>
                                    <p:anim calcmode="lin" valueType="num">
                                      <p:cBhvr>
                                        <p:cTn id="22" dur="5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anim calcmode="lin" valueType="num">
                                      <p:cBhvr>
                                        <p:cTn id="26" dur="500" fill="hold"/>
                                        <p:tgtEl>
                                          <p:spTgt spid="33"/>
                                        </p:tgtEl>
                                        <p:attrNameLst>
                                          <p:attrName>ppt_x</p:attrName>
                                        </p:attrNameLst>
                                      </p:cBhvr>
                                      <p:tavLst>
                                        <p:tav tm="0">
                                          <p:val>
                                            <p:strVal val="#ppt_x"/>
                                          </p:val>
                                        </p:tav>
                                        <p:tav tm="100000">
                                          <p:val>
                                            <p:strVal val="#ppt_x"/>
                                          </p:val>
                                        </p:tav>
                                      </p:tavLst>
                                    </p:anim>
                                    <p:anim calcmode="lin" valueType="num">
                                      <p:cBhvr>
                                        <p:cTn id="27" dur="5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anim calcmode="lin" valueType="num">
                                      <p:cBhvr>
                                        <p:cTn id="31" dur="500" fill="hold"/>
                                        <p:tgtEl>
                                          <p:spTgt spid="34"/>
                                        </p:tgtEl>
                                        <p:attrNameLst>
                                          <p:attrName>ppt_x</p:attrName>
                                        </p:attrNameLst>
                                      </p:cBhvr>
                                      <p:tavLst>
                                        <p:tav tm="0">
                                          <p:val>
                                            <p:strVal val="#ppt_x"/>
                                          </p:val>
                                        </p:tav>
                                        <p:tav tm="100000">
                                          <p:val>
                                            <p:strVal val="#ppt_x"/>
                                          </p:val>
                                        </p:tav>
                                      </p:tavLst>
                                    </p:anim>
                                    <p:anim calcmode="lin" valueType="num">
                                      <p:cBhvr>
                                        <p:cTn id="32" dur="5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anim calcmode="lin" valueType="num">
                                      <p:cBhvr>
                                        <p:cTn id="36" dur="500" fill="hold"/>
                                        <p:tgtEl>
                                          <p:spTgt spid="35"/>
                                        </p:tgtEl>
                                        <p:attrNameLst>
                                          <p:attrName>ppt_x</p:attrName>
                                        </p:attrNameLst>
                                      </p:cBhvr>
                                      <p:tavLst>
                                        <p:tav tm="0">
                                          <p:val>
                                            <p:strVal val="#ppt_x"/>
                                          </p:val>
                                        </p:tav>
                                        <p:tav tm="100000">
                                          <p:val>
                                            <p:strVal val="#ppt_x"/>
                                          </p:val>
                                        </p:tav>
                                      </p:tavLst>
                                    </p:anim>
                                    <p:anim calcmode="lin" valueType="num">
                                      <p:cBhvr>
                                        <p:cTn id="37" dur="500" fill="hold"/>
                                        <p:tgtEl>
                                          <p:spTgt spid="3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anim calcmode="lin" valueType="num">
                                      <p:cBhvr>
                                        <p:cTn id="41" dur="500" fill="hold"/>
                                        <p:tgtEl>
                                          <p:spTgt spid="36"/>
                                        </p:tgtEl>
                                        <p:attrNameLst>
                                          <p:attrName>ppt_x</p:attrName>
                                        </p:attrNameLst>
                                      </p:cBhvr>
                                      <p:tavLst>
                                        <p:tav tm="0">
                                          <p:val>
                                            <p:strVal val="#ppt_x"/>
                                          </p:val>
                                        </p:tav>
                                        <p:tav tm="100000">
                                          <p:val>
                                            <p:strVal val="#ppt_x"/>
                                          </p:val>
                                        </p:tav>
                                      </p:tavLst>
                                    </p:anim>
                                    <p:anim calcmode="lin" valueType="num">
                                      <p:cBhvr>
                                        <p:cTn id="42" dur="500" fill="hold"/>
                                        <p:tgtEl>
                                          <p:spTgt spid="3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anim calcmode="lin" valueType="num">
                                      <p:cBhvr>
                                        <p:cTn id="46" dur="500" fill="hold"/>
                                        <p:tgtEl>
                                          <p:spTgt spid="9"/>
                                        </p:tgtEl>
                                        <p:attrNameLst>
                                          <p:attrName>ppt_x</p:attrName>
                                        </p:attrNameLst>
                                      </p:cBhvr>
                                      <p:tavLst>
                                        <p:tav tm="0">
                                          <p:val>
                                            <p:strVal val="#ppt_x"/>
                                          </p:val>
                                        </p:tav>
                                        <p:tav tm="100000">
                                          <p:val>
                                            <p:strVal val="#ppt_x"/>
                                          </p:val>
                                        </p:tav>
                                      </p:tavLst>
                                    </p:anim>
                                    <p:anim calcmode="lin" valueType="num">
                                      <p:cBhvr>
                                        <p:cTn id="4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down)">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left)">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right)">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32" grpId="0"/>
      <p:bldP spid="33" grpId="0"/>
      <p:bldP spid="34" grpId="0"/>
      <p:bldP spid="35" grpId="0"/>
      <p:bldP spid="36"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1524000" y="94869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17" name="Oval Callout 16"/>
          <p:cNvSpPr/>
          <p:nvPr/>
        </p:nvSpPr>
        <p:spPr>
          <a:xfrm>
            <a:off x="1066800" y="723900"/>
            <a:ext cx="5791200" cy="5257800"/>
          </a:xfrm>
          <a:prstGeom prst="wedgeEllipseCallout">
            <a:avLst>
              <a:gd name="adj1" fmla="val -58506"/>
              <a:gd name="adj2" fmla="val 15131"/>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600"/>
              </a:spcBef>
              <a:spcAft>
                <a:spcPts val="600"/>
              </a:spcAft>
              <a:defRPr/>
            </a:pPr>
            <a:r>
              <a:rPr lang="vi-VN" sz="3800">
                <a:solidFill>
                  <a:srgbClr val="000000"/>
                </a:solidFill>
                <a:ea typeface="Calibri" panose="020F0502020204030204" pitchFamily="34" charset="0"/>
                <a:cs typeface="Arial" panose="020B0604020202020204" pitchFamily="34" charset="0"/>
              </a:rPr>
              <a:t>Trình bày các bước giải bài toán bằng cách lập phương trình?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8" name="Rectangle 17"/>
          <p:cNvSpPr/>
          <p:nvPr/>
        </p:nvSpPr>
        <p:spPr>
          <a:xfrm>
            <a:off x="7543800" y="1046856"/>
            <a:ext cx="10058400" cy="7986802"/>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vi-VN" sz="3800" b="1" dirty="0">
                <a:solidFill>
                  <a:srgbClr val="C00000"/>
                </a:solidFill>
                <a:ea typeface="Dotum" panose="020B0600000101010101" pitchFamily="34" charset="-127"/>
                <a:cs typeface="Arial" panose="020B0604020202020204" pitchFamily="34" charset="0"/>
              </a:rPr>
              <a:t>Các bước giải một bài toán bằng cách lập phương </a:t>
            </a:r>
            <a:r>
              <a:rPr lang="vi-VN" sz="3800" b="1" dirty="0" smtClean="0">
                <a:solidFill>
                  <a:srgbClr val="C00000"/>
                </a:solidFill>
                <a:ea typeface="Dotum" panose="020B0600000101010101" pitchFamily="34" charset="-127"/>
                <a:cs typeface="Arial" panose="020B0604020202020204" pitchFamily="34" charset="0"/>
              </a:rPr>
              <a:t>trình</a:t>
            </a:r>
            <a:endParaRPr lang="en-US" sz="3800" b="1" dirty="0" smtClean="0">
              <a:solidFill>
                <a:srgbClr val="C00000"/>
              </a:solidFill>
              <a:ea typeface="Dotum" panose="020B0600000101010101" pitchFamily="34" charset="-127"/>
              <a:cs typeface="Arial" panose="020B0604020202020204" pitchFamily="34" charset="0"/>
            </a:endParaRPr>
          </a:p>
          <a:p>
            <a:pPr lvl="0" algn="just">
              <a:lnSpc>
                <a:spcPct val="150000"/>
              </a:lnSpc>
            </a:pPr>
            <a:r>
              <a:rPr lang="en-US" sz="3800" b="1" i="1" dirty="0" smtClean="0">
                <a:solidFill>
                  <a:prstClr val="black"/>
                </a:solidFill>
                <a:ea typeface="Dotum" panose="020B0600000101010101" pitchFamily="34" charset="-127"/>
                <a:cs typeface="Arial" panose="020B0604020202020204" pitchFamily="34" charset="0"/>
              </a:rPr>
              <a:t>		</a:t>
            </a:r>
            <a:r>
              <a:rPr lang="vi-VN" sz="3800" b="1" i="1" dirty="0" smtClean="0">
                <a:solidFill>
                  <a:prstClr val="black"/>
                </a:solidFill>
                <a:ea typeface="Dotum" panose="020B0600000101010101" pitchFamily="34" charset="-127"/>
                <a:cs typeface="Arial" panose="020B0604020202020204" pitchFamily="34" charset="0"/>
              </a:rPr>
              <a:t>Bước </a:t>
            </a:r>
            <a:r>
              <a:rPr lang="vi-VN" sz="3800" b="1" i="1" dirty="0">
                <a:solidFill>
                  <a:prstClr val="black"/>
                </a:solidFill>
                <a:ea typeface="Dotum" panose="020B0600000101010101" pitchFamily="34" charset="-127"/>
                <a:cs typeface="Arial" panose="020B0604020202020204" pitchFamily="34" charset="0"/>
              </a:rPr>
              <a:t>1. Lập phương trình:</a:t>
            </a:r>
          </a:p>
          <a:p>
            <a:pPr marL="571500" lvl="0" indent="-571500" algn="just">
              <a:lnSpc>
                <a:spcPct val="150000"/>
              </a:lnSpc>
              <a:buFontTx/>
              <a:buChar char="-"/>
            </a:pPr>
            <a:r>
              <a:rPr lang="vi-VN" sz="3800" dirty="0" smtClean="0">
                <a:solidFill>
                  <a:prstClr val="black"/>
                </a:solidFill>
                <a:ea typeface="Dotum" panose="020B0600000101010101" pitchFamily="34" charset="-127"/>
                <a:cs typeface="Arial" panose="020B0604020202020204" pitchFamily="34" charset="0"/>
              </a:rPr>
              <a:t>Chọn </a:t>
            </a:r>
            <a:r>
              <a:rPr lang="vi-VN" sz="3800" dirty="0">
                <a:solidFill>
                  <a:prstClr val="black"/>
                </a:solidFill>
                <a:ea typeface="Dotum" panose="020B0600000101010101" pitchFamily="34" charset="-127"/>
                <a:cs typeface="Arial" panose="020B0604020202020204" pitchFamily="34" charset="0"/>
              </a:rPr>
              <a:t>ẩn số và đặt điều kiện thích hợp cho ẩn </a:t>
            </a:r>
            <a:r>
              <a:rPr lang="vi-VN" sz="3800" dirty="0" smtClean="0">
                <a:solidFill>
                  <a:prstClr val="black"/>
                </a:solidFill>
                <a:ea typeface="Dotum" panose="020B0600000101010101" pitchFamily="34" charset="-127"/>
                <a:cs typeface="Arial" panose="020B0604020202020204" pitchFamily="34" charset="0"/>
              </a:rPr>
              <a:t>số.</a:t>
            </a:r>
            <a:endParaRPr lang="en-US" sz="3800" dirty="0">
              <a:solidFill>
                <a:prstClr val="black"/>
              </a:solidFill>
              <a:ea typeface="Dotum" panose="020B0600000101010101" pitchFamily="34" charset="-127"/>
              <a:cs typeface="Arial" panose="020B0604020202020204" pitchFamily="34" charset="0"/>
            </a:endParaRPr>
          </a:p>
          <a:p>
            <a:pPr marL="571500" lvl="0" indent="-571500" algn="just">
              <a:lnSpc>
                <a:spcPct val="150000"/>
              </a:lnSpc>
              <a:buFontTx/>
              <a:buChar char="-"/>
            </a:pPr>
            <a:r>
              <a:rPr lang="vi-VN" sz="3800" dirty="0" smtClean="0">
                <a:solidFill>
                  <a:prstClr val="black"/>
                </a:solidFill>
                <a:ea typeface="Dotum" panose="020B0600000101010101" pitchFamily="34" charset="-127"/>
                <a:cs typeface="Arial" panose="020B0604020202020204" pitchFamily="34" charset="0"/>
              </a:rPr>
              <a:t>Biểu </a:t>
            </a:r>
            <a:r>
              <a:rPr lang="vi-VN" sz="3800" dirty="0">
                <a:solidFill>
                  <a:prstClr val="black"/>
                </a:solidFill>
                <a:ea typeface="Dotum" panose="020B0600000101010101" pitchFamily="34" charset="-127"/>
                <a:cs typeface="Arial" panose="020B0604020202020204" pitchFamily="34" charset="0"/>
              </a:rPr>
              <a:t>diễn các đại lượng chưa biết theo ẩn và các đại lượng đã </a:t>
            </a:r>
            <a:r>
              <a:rPr lang="vi-VN" sz="3800" dirty="0" smtClean="0">
                <a:solidFill>
                  <a:prstClr val="black"/>
                </a:solidFill>
                <a:ea typeface="Dotum" panose="020B0600000101010101" pitchFamily="34" charset="-127"/>
                <a:cs typeface="Arial" panose="020B0604020202020204" pitchFamily="34" charset="0"/>
              </a:rPr>
              <a:t>biết</a:t>
            </a:r>
            <a:r>
              <a:rPr lang="en-US" sz="3800" dirty="0" smtClean="0">
                <a:solidFill>
                  <a:prstClr val="black"/>
                </a:solidFill>
                <a:ea typeface="Dotum" panose="020B0600000101010101" pitchFamily="34" charset="-127"/>
                <a:cs typeface="Arial" panose="020B0604020202020204" pitchFamily="34" charset="0"/>
              </a:rPr>
              <a:t>.</a:t>
            </a:r>
          </a:p>
          <a:p>
            <a:pPr marL="571500" lvl="0" indent="-571500" algn="just">
              <a:lnSpc>
                <a:spcPct val="150000"/>
              </a:lnSpc>
              <a:buFontTx/>
              <a:buChar char="-"/>
            </a:pPr>
            <a:r>
              <a:rPr lang="vi-VN" sz="3800" dirty="0" smtClean="0">
                <a:solidFill>
                  <a:prstClr val="black"/>
                </a:solidFill>
                <a:ea typeface="Dotum" panose="020B0600000101010101" pitchFamily="34" charset="-127"/>
                <a:cs typeface="Arial" panose="020B0604020202020204" pitchFamily="34" charset="0"/>
              </a:rPr>
              <a:t>Lập </a:t>
            </a:r>
            <a:r>
              <a:rPr lang="vi-VN" sz="3800" dirty="0">
                <a:solidFill>
                  <a:prstClr val="black"/>
                </a:solidFill>
                <a:ea typeface="Dotum" panose="020B0600000101010101" pitchFamily="34" charset="-127"/>
                <a:cs typeface="Arial" panose="020B0604020202020204" pitchFamily="34" charset="0"/>
              </a:rPr>
              <a:t>phương trình biểu thị mỗi quan hệ giữa các đại lượng</a:t>
            </a:r>
            <a:r>
              <a:rPr lang="vi-VN" sz="3800" dirty="0" smtClean="0">
                <a:solidFill>
                  <a:prstClr val="black"/>
                </a:solidFill>
                <a:ea typeface="Dotum" panose="020B0600000101010101" pitchFamily="34" charset="-127"/>
                <a:cs typeface="Arial" panose="020B0604020202020204" pitchFamily="34" charset="0"/>
              </a:rPr>
              <a:t>.</a:t>
            </a:r>
            <a:endParaRPr lang="vi-VN" sz="3800" dirty="0">
              <a:solidFill>
                <a:prstClr val="black"/>
              </a:solidFill>
              <a:ea typeface="Dotum" panose="020B0600000101010101" pitchFamily="34" charset="-127"/>
              <a:cs typeface="Arial" panose="020B0604020202020204" pitchFamily="34" charset="0"/>
            </a:endParaRPr>
          </a:p>
        </p:txBody>
      </p:sp>
      <p:pic>
        <p:nvPicPr>
          <p:cNvPr id="20" name="Picture 19"/>
          <p:cNvPicPr>
            <a:picLocks noChangeAspect="1"/>
          </p:cNvPicPr>
          <p:nvPr/>
        </p:nvPicPr>
        <p:blipFill>
          <a:blip r:embed="rId4"/>
          <a:stretch>
            <a:fillRect/>
          </a:stretch>
        </p:blipFill>
        <p:spPr>
          <a:xfrm flipH="1">
            <a:off x="3075399" y="7045842"/>
            <a:ext cx="1469201" cy="2114521"/>
          </a:xfrm>
          <a:prstGeom prst="rect">
            <a:avLst/>
          </a:prstGeom>
        </p:spPr>
      </p:pic>
    </p:spTree>
    <p:extLst>
      <p:ext uri="{BB962C8B-B14F-4D97-AF65-F5344CB8AC3E}">
        <p14:creationId xmlns:p14="http://schemas.microsoft.com/office/powerpoint/2010/main" val="4045415807"/>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1524000" y="94869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17" name="Oval Callout 16"/>
          <p:cNvSpPr/>
          <p:nvPr/>
        </p:nvSpPr>
        <p:spPr>
          <a:xfrm>
            <a:off x="1066800" y="723900"/>
            <a:ext cx="5791200" cy="5257800"/>
          </a:xfrm>
          <a:prstGeom prst="wedgeEllipseCallout">
            <a:avLst>
              <a:gd name="adj1" fmla="val -58506"/>
              <a:gd name="adj2" fmla="val 15131"/>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Trình bày các bước giải bài toán bằng cách lập phương trình?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8" name="Rectangle 17"/>
          <p:cNvSpPr/>
          <p:nvPr/>
        </p:nvSpPr>
        <p:spPr>
          <a:xfrm>
            <a:off x="7543800" y="1046856"/>
            <a:ext cx="10058400" cy="6585777"/>
          </a:xfrm>
          <a:prstGeom prst="rect">
            <a:avLst/>
          </a:prstGeom>
        </p:spPr>
        <p:txBody>
          <a:bodyPr wrap="square">
            <a:spAutoFit/>
          </a:bodyPr>
          <a:lstStyle/>
          <a:p>
            <a:pPr marL="571500" marR="0" lvl="0" indent="-571500" algn="just" defTabSz="914400" rtl="0" eaLnBrk="1" fontAlgn="auto" latinLnBrk="0" hangingPunct="1">
              <a:lnSpc>
                <a:spcPct val="150000"/>
              </a:lnSpc>
              <a:spcBef>
                <a:spcPts val="600"/>
              </a:spcBef>
              <a:spcAft>
                <a:spcPts val="600"/>
              </a:spcAft>
              <a:buClrTx/>
              <a:buSzTx/>
              <a:buFont typeface="Wingdings" panose="05000000000000000000" pitchFamily="2" charset="2"/>
              <a:buChar char="q"/>
              <a:tabLst/>
              <a:defRPr/>
            </a:pPr>
            <a:r>
              <a:rPr kumimoji="0" lang="vi-VN" sz="3800" b="1" i="0" u="none" strike="noStrike" kern="1200" cap="none" spc="0" normalizeH="0" baseline="0" noProof="0" dirty="0">
                <a:ln>
                  <a:noFill/>
                </a:ln>
                <a:solidFill>
                  <a:srgbClr val="C00000"/>
                </a:solidFill>
                <a:effectLst/>
                <a:uLnTx/>
                <a:uFillTx/>
                <a:latin typeface="Arial" panose="020B0604020202020204" pitchFamily="34" charset="0"/>
                <a:ea typeface="Dotum" panose="020B0600000101010101" pitchFamily="34" charset="-127"/>
                <a:cs typeface="Arial" panose="020B0604020202020204" pitchFamily="34" charset="0"/>
              </a:rPr>
              <a:t>Các bước giải một bài toán bằng cách lập phương </a:t>
            </a:r>
            <a:r>
              <a:rPr kumimoji="0" lang="vi-VN" sz="3800" b="1" i="0" u="none" strike="noStrike" kern="1200" cap="none" spc="0" normalizeH="0" baseline="0" noProof="0" dirty="0" smtClean="0">
                <a:ln>
                  <a:noFill/>
                </a:ln>
                <a:solidFill>
                  <a:srgbClr val="C00000"/>
                </a:solidFill>
                <a:effectLst/>
                <a:uLnTx/>
                <a:uFillTx/>
                <a:latin typeface="Arial" panose="020B0604020202020204" pitchFamily="34" charset="0"/>
                <a:ea typeface="Dotum" panose="020B0600000101010101" pitchFamily="34" charset="-127"/>
                <a:cs typeface="Arial" panose="020B0604020202020204" pitchFamily="34" charset="0"/>
              </a:rPr>
              <a:t>trình</a:t>
            </a:r>
            <a:endParaRPr kumimoji="0" lang="en-US" sz="3800" b="1" i="0" u="none" strike="noStrike" kern="1200" cap="none" spc="0" normalizeH="0" baseline="0" noProof="0" dirty="0" smtClean="0">
              <a:ln>
                <a:noFill/>
              </a:ln>
              <a:solidFill>
                <a:srgbClr val="C00000"/>
              </a:solidFill>
              <a:effectLst/>
              <a:uLnTx/>
              <a:uFillTx/>
              <a:latin typeface="Calibri"/>
              <a:ea typeface="Dotum" panose="020B0600000101010101" pitchFamily="34" charset="-127"/>
              <a:cs typeface="Arial" panose="020B0604020202020204" pitchFamily="34" charset="0"/>
            </a:endParaRPr>
          </a:p>
          <a:p>
            <a:pPr lvl="0" algn="just">
              <a:lnSpc>
                <a:spcPct val="150000"/>
              </a:lnSpc>
              <a:spcBef>
                <a:spcPts val="600"/>
              </a:spcBef>
              <a:spcAft>
                <a:spcPts val="600"/>
              </a:spcAft>
            </a:pPr>
            <a:r>
              <a:rPr lang="vi-VN" sz="3800" b="1" i="1" dirty="0" smtClean="0">
                <a:solidFill>
                  <a:prstClr val="black"/>
                </a:solidFill>
                <a:ea typeface="Dotum" panose="020B0600000101010101" pitchFamily="34" charset="-127"/>
                <a:cs typeface="Arial" panose="020B0604020202020204" pitchFamily="34" charset="0"/>
              </a:rPr>
              <a:t>Bước </a:t>
            </a:r>
            <a:r>
              <a:rPr lang="vi-VN" sz="3800" b="1" i="1" dirty="0">
                <a:solidFill>
                  <a:prstClr val="black"/>
                </a:solidFill>
                <a:ea typeface="Dotum" panose="020B0600000101010101" pitchFamily="34" charset="-127"/>
                <a:cs typeface="Arial" panose="020B0604020202020204" pitchFamily="34" charset="0"/>
              </a:rPr>
              <a:t>2. Giải phương </a:t>
            </a:r>
            <a:r>
              <a:rPr lang="vi-VN" sz="3800" b="1" i="1" dirty="0" smtClean="0">
                <a:solidFill>
                  <a:prstClr val="black"/>
                </a:solidFill>
                <a:ea typeface="Dotum" panose="020B0600000101010101" pitchFamily="34" charset="-127"/>
                <a:cs typeface="Arial" panose="020B0604020202020204" pitchFamily="34" charset="0"/>
              </a:rPr>
              <a:t>trình</a:t>
            </a:r>
            <a:endParaRPr lang="en-US" sz="3800" b="1" i="1" dirty="0">
              <a:solidFill>
                <a:prstClr val="black"/>
              </a:solidFill>
              <a:ea typeface="Dotum" panose="020B0600000101010101" pitchFamily="34" charset="-127"/>
              <a:cs typeface="Arial" panose="020B0604020202020204" pitchFamily="34" charset="0"/>
            </a:endParaRPr>
          </a:p>
          <a:p>
            <a:pPr lvl="0" algn="just">
              <a:lnSpc>
                <a:spcPct val="150000"/>
              </a:lnSpc>
              <a:spcBef>
                <a:spcPts val="600"/>
              </a:spcBef>
              <a:spcAft>
                <a:spcPts val="600"/>
              </a:spcAft>
            </a:pPr>
            <a:r>
              <a:rPr lang="vi-VN" sz="3800" b="1" i="1" dirty="0" smtClean="0">
                <a:solidFill>
                  <a:prstClr val="black"/>
                </a:solidFill>
                <a:ea typeface="Dotum" panose="020B0600000101010101" pitchFamily="34" charset="-127"/>
                <a:cs typeface="Arial" panose="020B0604020202020204" pitchFamily="34" charset="0"/>
              </a:rPr>
              <a:t>Bước </a:t>
            </a:r>
            <a:r>
              <a:rPr lang="vi-VN" sz="3800" b="1" i="1" dirty="0">
                <a:solidFill>
                  <a:prstClr val="black"/>
                </a:solidFill>
                <a:ea typeface="Dotum" panose="020B0600000101010101" pitchFamily="34" charset="-127"/>
                <a:cs typeface="Arial" panose="020B0604020202020204" pitchFamily="34" charset="0"/>
              </a:rPr>
              <a:t>3. Trả lời: </a:t>
            </a:r>
            <a:endParaRPr lang="en-US" sz="3800" b="1" i="1" dirty="0" smtClean="0">
              <a:solidFill>
                <a:prstClr val="black"/>
              </a:solidFill>
              <a:ea typeface="Dotum" panose="020B0600000101010101" pitchFamily="34" charset="-127"/>
              <a:cs typeface="Arial" panose="020B0604020202020204" pitchFamily="34" charset="0"/>
            </a:endParaRPr>
          </a:p>
          <a:p>
            <a:pPr lvl="0" algn="just">
              <a:lnSpc>
                <a:spcPct val="150000"/>
              </a:lnSpc>
              <a:spcBef>
                <a:spcPts val="600"/>
              </a:spcBef>
              <a:spcAft>
                <a:spcPts val="600"/>
              </a:spcAft>
            </a:pPr>
            <a:r>
              <a:rPr lang="vi-VN" sz="3800" dirty="0" smtClean="0">
                <a:solidFill>
                  <a:prstClr val="black"/>
                </a:solidFill>
                <a:ea typeface="Dotum" panose="020B0600000101010101" pitchFamily="34" charset="-127"/>
                <a:cs typeface="Arial" panose="020B0604020202020204" pitchFamily="34" charset="0"/>
              </a:rPr>
              <a:t>Kiểm </a:t>
            </a:r>
            <a:r>
              <a:rPr lang="vi-VN" sz="3800" dirty="0">
                <a:solidFill>
                  <a:prstClr val="black"/>
                </a:solidFill>
                <a:ea typeface="Dotum" panose="020B0600000101010101" pitchFamily="34" charset="-127"/>
                <a:cs typeface="Arial" panose="020B0604020202020204" pitchFamily="34" charset="0"/>
              </a:rPr>
              <a:t>trả xem trong các nghiệm của phương trình, nghiệm nào thỏa mãn điều kiện của ẩn, nghiệm nào không, rồi kết luận</a:t>
            </a:r>
            <a:r>
              <a:rPr lang="vi-VN" sz="3800" dirty="0" smtClean="0">
                <a:solidFill>
                  <a:prstClr val="black"/>
                </a:solidFill>
                <a:ea typeface="Dotum" panose="020B0600000101010101" pitchFamily="34" charset="-127"/>
                <a:cs typeface="Arial" panose="020B0604020202020204" pitchFamily="34" charset="0"/>
              </a:rPr>
              <a:t>.</a:t>
            </a:r>
            <a:endParaRPr lang="vi-VN" sz="3800" dirty="0">
              <a:solidFill>
                <a:prstClr val="black"/>
              </a:solidFill>
              <a:ea typeface="Dotum" panose="020B0600000101010101" pitchFamily="34" charset="-127"/>
              <a:cs typeface="Arial" panose="020B0604020202020204" pitchFamily="34" charset="0"/>
            </a:endParaRPr>
          </a:p>
        </p:txBody>
      </p:sp>
      <p:pic>
        <p:nvPicPr>
          <p:cNvPr id="20" name="Picture 19"/>
          <p:cNvPicPr>
            <a:picLocks noChangeAspect="1"/>
          </p:cNvPicPr>
          <p:nvPr/>
        </p:nvPicPr>
        <p:blipFill>
          <a:blip r:embed="rId4"/>
          <a:stretch>
            <a:fillRect/>
          </a:stretch>
        </p:blipFill>
        <p:spPr>
          <a:xfrm flipH="1">
            <a:off x="3075399" y="7045842"/>
            <a:ext cx="1469201" cy="2114521"/>
          </a:xfrm>
          <a:prstGeom prst="rect">
            <a:avLst/>
          </a:prstGeom>
        </p:spPr>
      </p:pic>
    </p:spTree>
    <p:extLst>
      <p:ext uri="{BB962C8B-B14F-4D97-AF65-F5344CB8AC3E}">
        <p14:creationId xmlns:p14="http://schemas.microsoft.com/office/powerpoint/2010/main" val="419028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500"/>
                                        <p:tgtEl>
                                          <p:spTgt spid="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wipe(up)">
                                      <p:cBhvr>
                                        <p:cTn id="12" dur="500"/>
                                        <p:tgtEl>
                                          <p:spTgt spid="18">
                                            <p:txEl>
                                              <p:pRg st="2" end="2"/>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animEffect transition="in" filter="wipe(up)">
                                      <p:cBhvr>
                                        <p:cTn id="15"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1813</TotalTime>
  <Words>1767</Words>
  <PresentationFormat>Custom</PresentationFormat>
  <Paragraphs>237</Paragraphs>
  <Slides>34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OpenSans</vt:lpstr>
      <vt:lpstr>Dotum</vt:lpstr>
      <vt:lpstr>Calibri</vt:lpstr>
      <vt:lpstr>Times New Roman</vt:lpstr>
      <vt:lpstr>Wingdings</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2023-11-01T17:32:39Z</dcterms:modified>
  <dc:identifier>DAFKHsiNSS8</dc:identifier>
</cp:coreProperties>
</file>