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30" r:id="rId2"/>
    <p:sldId id="434" r:id="rId3"/>
    <p:sldId id="446" r:id="rId4"/>
    <p:sldId id="447" r:id="rId5"/>
    <p:sldId id="448" r:id="rId6"/>
    <p:sldId id="449" r:id="rId7"/>
    <p:sldId id="431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A3A"/>
    <a:srgbClr val="0000CC"/>
    <a:srgbClr val="1CB2BE"/>
    <a:srgbClr val="FEDEEC"/>
    <a:srgbClr val="FDCFE3"/>
    <a:srgbClr val="FF7C80"/>
    <a:srgbClr val="FF0066"/>
    <a:srgbClr val="FF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51" d="100"/>
          <a:sy n="51" d="100"/>
        </p:scale>
        <p:origin x="390" y="7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872503" y="3897313"/>
            <a:ext cx="14531633" cy="240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HĐCD: GIỮ GÌN NHÀ CỬA GỌN GÀNG, NGĂN NẮP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38984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900131" y="103853"/>
            <a:ext cx="8476377" cy="1569405"/>
            <a:chOff x="3900131" y="103853"/>
            <a:chExt cx="8476377" cy="1569405"/>
          </a:xfrm>
        </p:grpSpPr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900131" y="1097280"/>
              <a:ext cx="8476377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27: Giữ gìn nhà cửa gọn gàng, ngăn nắp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5468902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</a:p>
              </p:txBody>
            </p:sp>
          </p:grpSp>
          <p:cxnSp>
            <p:nvCxnSpPr>
              <p:cNvPr id="34" name="Straight Connector 33"/>
              <p:cNvCxnSpPr/>
              <p:nvPr/>
            </p:nvCxnSpPr>
            <p:spPr>
              <a:xfrm>
                <a:off x="5618731" y="1136154"/>
                <a:ext cx="4569771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A6A53310-D69A-8BF9-8524-5F86BA586A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149" t="33150" b="6981"/>
          <a:stretch/>
        </p:blipFill>
        <p:spPr>
          <a:xfrm>
            <a:off x="4861719" y="3323592"/>
            <a:ext cx="4191000" cy="5436351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Giữ gìn nhà cửa gọn gàng, ngăn nắp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77686" y="2519755"/>
                <a:ext cx="6823621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84FA62C-BBC9-5F35-580D-BB3348FA2B4B}"/>
              </a:ext>
            </a:extLst>
          </p:cNvPr>
          <p:cNvGrpSpPr/>
          <p:nvPr/>
        </p:nvGrpSpPr>
        <p:grpSpPr>
          <a:xfrm>
            <a:off x="1506117" y="2474226"/>
            <a:ext cx="11056601" cy="791838"/>
            <a:chOff x="1506117" y="2474226"/>
            <a:chExt cx="11056601" cy="7918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F57DA7C-6BDC-5B5F-F012-60D23CF70D5B}"/>
                </a:ext>
              </a:extLst>
            </p:cNvPr>
            <p:cNvGrpSpPr/>
            <p:nvPr/>
          </p:nvGrpSpPr>
          <p:grpSpPr>
            <a:xfrm>
              <a:off x="1506117" y="2474226"/>
              <a:ext cx="2316858" cy="791838"/>
              <a:chOff x="1522773" y="2276951"/>
              <a:chExt cx="2316858" cy="79183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DCE812-BEFF-C218-E159-B8DF92A565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22773" y="2276951"/>
                <a:ext cx="2316858" cy="791838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1381A45-DB4E-21D9-9C84-85BD8C684475}"/>
                  </a:ext>
                </a:extLst>
              </p:cNvPr>
              <p:cNvSpPr/>
              <p:nvPr/>
            </p:nvSpPr>
            <p:spPr>
              <a:xfrm>
                <a:off x="1712206" y="2383411"/>
                <a:ext cx="406313" cy="550461"/>
              </a:xfrm>
              <a:prstGeom prst="rect">
                <a:avLst/>
              </a:prstGeom>
              <a:solidFill>
                <a:srgbClr val="1CB2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D49F16-C347-9E49-B48D-3D7C64460B68}"/>
                </a:ext>
              </a:extLst>
            </p:cNvPr>
            <p:cNvSpPr/>
            <p:nvPr/>
          </p:nvSpPr>
          <p:spPr>
            <a:xfrm>
              <a:off x="2202038" y="2484726"/>
              <a:ext cx="10360680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Cùng chơi </a:t>
              </a:r>
              <a:r>
                <a:rPr lang="en-US" sz="3800" b="1" i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Nhìn hành động, đoán việc làm</a:t>
              </a:r>
            </a:p>
          </p:txBody>
        </p:sp>
      </p:grp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97A07F57-05C3-7662-F0FE-04BC643E0FC5}"/>
              </a:ext>
            </a:extLst>
          </p:cNvPr>
          <p:cNvSpPr/>
          <p:nvPr/>
        </p:nvSpPr>
        <p:spPr>
          <a:xfrm>
            <a:off x="9808146" y="2718914"/>
            <a:ext cx="6105971" cy="2824206"/>
          </a:xfrm>
          <a:prstGeom prst="cloudCallout">
            <a:avLst>
              <a:gd name="adj1" fmla="val -55694"/>
              <a:gd name="adj2" fmla="val 55450"/>
            </a:avLst>
          </a:prstGeom>
          <a:solidFill>
            <a:srgbClr val="1CB2B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việc theo nhóm 4</a:t>
            </a: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3" name="Group 32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4689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5618731" y="1136154"/>
              <a:ext cx="45697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Giữ gìn nhà cửa gọn gàng, ngăn nắp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77686" y="2519755"/>
                <a:ext cx="6823621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B8D49F16-C347-9E49-B48D-3D7C64460B68}"/>
              </a:ext>
            </a:extLst>
          </p:cNvPr>
          <p:cNvSpPr/>
          <p:nvPr/>
        </p:nvSpPr>
        <p:spPr>
          <a:xfrm>
            <a:off x="1526742" y="2445481"/>
            <a:ext cx="1036068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1CB2BE"/>
                </a:solidFill>
                <a:latin typeface="Times New Roman" pitchFamily="18" charset="0"/>
                <a:cs typeface="Times New Roman" pitchFamily="18" charset="0"/>
              </a:rPr>
              <a:t>Kết luận: </a:t>
            </a:r>
            <a:endParaRPr lang="en-US" sz="3800" b="1" i="1">
              <a:solidFill>
                <a:srgbClr val="1CB2B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97A07F57-05C3-7662-F0FE-04BC643E0FC5}"/>
              </a:ext>
            </a:extLst>
          </p:cNvPr>
          <p:cNvSpPr/>
          <p:nvPr/>
        </p:nvSpPr>
        <p:spPr>
          <a:xfrm>
            <a:off x="2499519" y="2711551"/>
            <a:ext cx="11827656" cy="4174548"/>
          </a:xfrm>
          <a:prstGeom prst="cloudCallout">
            <a:avLst>
              <a:gd name="adj1" fmla="val -39104"/>
              <a:gd name="adj2" fmla="val 58188"/>
            </a:avLst>
          </a:prstGeom>
          <a:solidFill>
            <a:srgbClr val="1CB2B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32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C19402-3C15-C07F-4CFF-F5BCE2C7F994}"/>
              </a:ext>
            </a:extLst>
          </p:cNvPr>
          <p:cNvSpPr txBox="1"/>
          <p:nvPr/>
        </p:nvSpPr>
        <p:spPr>
          <a:xfrm>
            <a:off x="3873573" y="3114290"/>
            <a:ext cx="89154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“</a:t>
            </a:r>
            <a:r>
              <a:rPr lang="nl-NL" sz="3200" b="1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cuộc sống hằng ngày ở gia đình, có rất nhiều việc các thành viên cần làm để giữ gìn nhà cửa gọn gàng, ngăn nắp, sạch sẽ như: quét nhà, sắp xếp đồ dùng, gấp quần áo, ... Giữ gìn nhà cửa gọn gàng, sạch sẽ trách nhiệm chung của tất cả các thành viên trong gia đình”.</a:t>
            </a:r>
            <a:endParaRPr lang="en-US" sz="32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EA6CCBEE-BF8B-B1E6-60A7-B1980A78E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131" y="1097280"/>
            <a:ext cx="8476377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27: Giữ gìn nhà cửa gọn gàng, ngăn nắp</a:t>
            </a:r>
          </a:p>
        </p:txBody>
      </p:sp>
    </p:spTree>
    <p:extLst>
      <p:ext uri="{BB962C8B-B14F-4D97-AF65-F5344CB8AC3E}">
        <p14:creationId xmlns:p14="http://schemas.microsoft.com/office/powerpoint/2010/main" val="22175900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3" name="Group 32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4689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5618731" y="1136154"/>
              <a:ext cx="45697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Giữ gìn nhà cửa gọn gàng, ngăn nắp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77686" y="2519755"/>
                <a:ext cx="6823621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84FA62C-BBC9-5F35-580D-BB3348FA2B4B}"/>
              </a:ext>
            </a:extLst>
          </p:cNvPr>
          <p:cNvGrpSpPr/>
          <p:nvPr/>
        </p:nvGrpSpPr>
        <p:grpSpPr>
          <a:xfrm>
            <a:off x="1506117" y="2474226"/>
            <a:ext cx="8232402" cy="791838"/>
            <a:chOff x="1506117" y="2474226"/>
            <a:chExt cx="8232402" cy="7918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F57DA7C-6BDC-5B5F-F012-60D23CF70D5B}"/>
                </a:ext>
              </a:extLst>
            </p:cNvPr>
            <p:cNvGrpSpPr/>
            <p:nvPr/>
          </p:nvGrpSpPr>
          <p:grpSpPr>
            <a:xfrm>
              <a:off x="1506117" y="2474226"/>
              <a:ext cx="2316858" cy="791838"/>
              <a:chOff x="1522773" y="2276951"/>
              <a:chExt cx="2316858" cy="79183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DCE812-BEFF-C218-E159-B8DF92A565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2773" y="2276951"/>
                <a:ext cx="2316858" cy="791838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1381A45-DB4E-21D9-9C84-85BD8C684475}"/>
                  </a:ext>
                </a:extLst>
              </p:cNvPr>
              <p:cNvSpPr/>
              <p:nvPr/>
            </p:nvSpPr>
            <p:spPr>
              <a:xfrm>
                <a:off x="1712206" y="2383411"/>
                <a:ext cx="406313" cy="550461"/>
              </a:xfrm>
              <a:prstGeom prst="rect">
                <a:avLst/>
              </a:prstGeom>
              <a:solidFill>
                <a:srgbClr val="1CB2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D49F16-C347-9E49-B48D-3D7C64460B68}"/>
                </a:ext>
              </a:extLst>
            </p:cNvPr>
            <p:cNvSpPr/>
            <p:nvPr/>
          </p:nvSpPr>
          <p:spPr>
            <a:xfrm>
              <a:off x="2132411" y="2523292"/>
              <a:ext cx="7606108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3800" b="1" i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Xây dựng kế hoạch giữ gìn nhà cửa. </a:t>
              </a:r>
              <a:endParaRPr lang="en-US" sz="3800" b="1" i="1">
                <a:solidFill>
                  <a:srgbClr val="1CB2B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2208CE43-EC1D-BFE2-2679-A10FE322A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0795" y="4019940"/>
            <a:ext cx="12255048" cy="457357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1BE5C3D-03EB-5293-CCD7-2E62A41610D3}"/>
              </a:ext>
            </a:extLst>
          </p:cNvPr>
          <p:cNvSpPr/>
          <p:nvPr/>
        </p:nvSpPr>
        <p:spPr>
          <a:xfrm>
            <a:off x="1471986" y="3228102"/>
            <a:ext cx="1379811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 kế hoạch giữ gìn nhà cửa gọn gàng, ngăn nắp theo gợi ý sau: </a:t>
            </a:r>
            <a:endParaRPr lang="en-US" sz="3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BD1503DB-D7D0-B23E-101D-882D1DDE9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131" y="1097280"/>
            <a:ext cx="8476377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27: Giữ gìn nhà cửa gọn gàng, ngăn nắp</a:t>
            </a:r>
          </a:p>
        </p:txBody>
      </p:sp>
    </p:spTree>
    <p:extLst>
      <p:ext uri="{BB962C8B-B14F-4D97-AF65-F5344CB8AC3E}">
        <p14:creationId xmlns:p14="http://schemas.microsoft.com/office/powerpoint/2010/main" val="5171198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3" name="Group 32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4689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5618731" y="1136154"/>
              <a:ext cx="45697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Giữ gìn nhà cửa gọn gàng, ngăn nắp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77686" y="2519755"/>
                <a:ext cx="6823621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84FA62C-BBC9-5F35-580D-BB3348FA2B4B}"/>
              </a:ext>
            </a:extLst>
          </p:cNvPr>
          <p:cNvGrpSpPr/>
          <p:nvPr/>
        </p:nvGrpSpPr>
        <p:grpSpPr>
          <a:xfrm>
            <a:off x="1506117" y="2474226"/>
            <a:ext cx="8232402" cy="791838"/>
            <a:chOff x="1506117" y="2474226"/>
            <a:chExt cx="8232402" cy="7918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F57DA7C-6BDC-5B5F-F012-60D23CF70D5B}"/>
                </a:ext>
              </a:extLst>
            </p:cNvPr>
            <p:cNvGrpSpPr/>
            <p:nvPr/>
          </p:nvGrpSpPr>
          <p:grpSpPr>
            <a:xfrm>
              <a:off x="1506117" y="2474226"/>
              <a:ext cx="2316858" cy="791838"/>
              <a:chOff x="1522773" y="2276951"/>
              <a:chExt cx="2316858" cy="79183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DCE812-BEFF-C218-E159-B8DF92A565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2773" y="2276951"/>
                <a:ext cx="2316858" cy="791838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1381A45-DB4E-21D9-9C84-85BD8C684475}"/>
                  </a:ext>
                </a:extLst>
              </p:cNvPr>
              <p:cNvSpPr/>
              <p:nvPr/>
            </p:nvSpPr>
            <p:spPr>
              <a:xfrm>
                <a:off x="1712206" y="2383411"/>
                <a:ext cx="406313" cy="550461"/>
              </a:xfrm>
              <a:prstGeom prst="rect">
                <a:avLst/>
              </a:prstGeom>
              <a:solidFill>
                <a:srgbClr val="1CB2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D49F16-C347-9E49-B48D-3D7C64460B68}"/>
                </a:ext>
              </a:extLst>
            </p:cNvPr>
            <p:cNvSpPr/>
            <p:nvPr/>
          </p:nvSpPr>
          <p:spPr>
            <a:xfrm>
              <a:off x="2132411" y="2523292"/>
              <a:ext cx="7606108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3800" b="1" i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Xây dựng kế hoạch giữ gìn nhà cửa. </a:t>
              </a:r>
              <a:endParaRPr lang="en-US" sz="3800" b="1" i="1">
                <a:solidFill>
                  <a:srgbClr val="1CB2B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AA6CEAA-DA45-95A3-FBC9-592BBB1CEE98}"/>
              </a:ext>
            </a:extLst>
          </p:cNvPr>
          <p:cNvSpPr/>
          <p:nvPr/>
        </p:nvSpPr>
        <p:spPr>
          <a:xfrm>
            <a:off x="5011302" y="3049310"/>
            <a:ext cx="7388225" cy="2824206"/>
          </a:xfrm>
          <a:prstGeom prst="cloudCallout">
            <a:avLst>
              <a:gd name="adj1" fmla="val -55694"/>
              <a:gd name="adj2" fmla="val 55450"/>
            </a:avLst>
          </a:prstGeom>
          <a:solidFill>
            <a:srgbClr val="1CB2B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sẻ kế hoạch của 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959F3A-4A34-3DF6-5A61-18325F4D710C}"/>
              </a:ext>
            </a:extLst>
          </p:cNvPr>
          <p:cNvSpPr txBox="1"/>
          <p:nvPr/>
        </p:nvSpPr>
        <p:spPr>
          <a:xfrm>
            <a:off x="1695550" y="6159312"/>
            <a:ext cx="1309761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 luận:</a:t>
            </a:r>
          </a:p>
          <a:p>
            <a:pPr algn="just"/>
            <a:r>
              <a:rPr lang="nl-NL" sz="28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nl-NL" sz="28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cuộc sống hằng ngày ở gia đình, mỗi chúng ta cần có ý thức giữ gìn nhà cửa gọn gàng, ngăn nắp, sạch sẽ. Các em hãy tập hình thành thói quen sống gọn gàng, ngăn nắp tù những việc đơn giản như: xếp gọn sách vở và đồ dùng học tập vào  giá sách ở góc học tập của mình, đặt đồ dùng về đúng chỗ sau khi sử dụng, giúp bố mẹ dọn dẹp nhà cửa,...”.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4" name="Text Box 14">
            <a:extLst>
              <a:ext uri="{FF2B5EF4-FFF2-40B4-BE49-F238E27FC236}">
                <a16:creationId xmlns:a16="http://schemas.microsoft.com/office/drawing/2014/main" id="{927E9834-50BB-E794-CB7B-1CFA38F46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131" y="1097280"/>
            <a:ext cx="8476377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27: Giữ gìn nhà cửa gọn gàng, ngăn nắp</a:t>
            </a:r>
          </a:p>
        </p:txBody>
      </p:sp>
    </p:spTree>
    <p:extLst>
      <p:ext uri="{BB962C8B-B14F-4D97-AF65-F5344CB8AC3E}">
        <p14:creationId xmlns:p14="http://schemas.microsoft.com/office/powerpoint/2010/main" val="40660321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3" name="Group 32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4689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5618731" y="1136154"/>
              <a:ext cx="45697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Giữ gìn nhà cửa gọn gàng, ngăn nắp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77686" y="2519755"/>
                <a:ext cx="6823621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0668F3-3FE0-77BD-4418-4D43EF20E26B}"/>
              </a:ext>
            </a:extLst>
          </p:cNvPr>
          <p:cNvGrpSpPr/>
          <p:nvPr/>
        </p:nvGrpSpPr>
        <p:grpSpPr>
          <a:xfrm>
            <a:off x="745253" y="2490490"/>
            <a:ext cx="14936866" cy="1237298"/>
            <a:chOff x="1488643" y="2498051"/>
            <a:chExt cx="14936866" cy="123729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F4EF0F1-6FE3-6B33-1047-4868ACA445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88643" y="2498051"/>
              <a:ext cx="1093792" cy="677109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EAB4367-9788-2C05-8817-C1607FE6EC49}"/>
                </a:ext>
              </a:extLst>
            </p:cNvPr>
            <p:cNvSpPr/>
            <p:nvPr/>
          </p:nvSpPr>
          <p:spPr>
            <a:xfrm>
              <a:off x="1871309" y="3058241"/>
              <a:ext cx="14554200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3800" b="1" i="1">
                  <a:solidFill>
                    <a:srgbClr val="008A3A"/>
                  </a:solidFill>
                  <a:latin typeface="Times New Roman" pitchFamily="18" charset="0"/>
                  <a:cs typeface="Times New Roman" pitchFamily="18" charset="0"/>
                </a:rPr>
                <a:t>Thực hiện giữ gìn nhà cửa gọn gàng, ngăn nắp, sạch sẽ theo kế hoạch.</a:t>
              </a:r>
              <a:endParaRPr lang="en-US" sz="3800" b="1" i="1">
                <a:solidFill>
                  <a:srgbClr val="008A3A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E0BA211-FCB8-9D80-6C06-8AFE2C233625}"/>
              </a:ext>
            </a:extLst>
          </p:cNvPr>
          <p:cNvSpPr txBox="1"/>
          <p:nvPr/>
        </p:nvSpPr>
        <p:spPr>
          <a:xfrm>
            <a:off x="2651919" y="3995590"/>
            <a:ext cx="8134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Chia sẻ bản kế hoạch với người thân 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89F1EF-E70D-EADC-8598-301717144B73}"/>
              </a:ext>
            </a:extLst>
          </p:cNvPr>
          <p:cNvSpPr txBox="1"/>
          <p:nvPr/>
        </p:nvSpPr>
        <p:spPr>
          <a:xfrm>
            <a:off x="2651919" y="4580365"/>
            <a:ext cx="12345443" cy="1222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 hiện giữ gìn nhà cửa gọn gàng, ngăn nắp, sạch sẽ theo bản kế hoạch đã lập.</a:t>
            </a:r>
            <a:endParaRPr lang="en-US" sz="2800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3D5803-9577-DF0B-8263-CF877C45E05D}"/>
              </a:ext>
            </a:extLst>
          </p:cNvPr>
          <p:cNvSpPr txBox="1"/>
          <p:nvPr/>
        </p:nvSpPr>
        <p:spPr>
          <a:xfrm>
            <a:off x="2674938" y="5803007"/>
            <a:ext cx="12345442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l-NL" sz="32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Ghi lại kết quả thực hiện kế hoạch, buổi sau báo cáo kết quả.</a:t>
            </a:r>
            <a:endParaRPr lang="en-US" sz="2800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CA412F22-C8CB-05BB-7181-86F2A814A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131" y="1097280"/>
            <a:ext cx="8476377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27: Giữ gìn nhà cửa gọn gàng, ngăn nắp</a:t>
            </a:r>
          </a:p>
        </p:txBody>
      </p:sp>
    </p:spTree>
    <p:extLst>
      <p:ext uri="{BB962C8B-B14F-4D97-AF65-F5344CB8AC3E}">
        <p14:creationId xmlns:p14="http://schemas.microsoft.com/office/powerpoint/2010/main" val="184789452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10872</TotalTime>
  <Words>495</Words>
  <Application>Microsoft Office PowerPoint</Application>
  <PresentationFormat>Custom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2B Dương Hồng Phong</cp:lastModifiedBy>
  <cp:revision>1188</cp:revision>
  <dcterms:created xsi:type="dcterms:W3CDTF">2008-09-09T22:52:10Z</dcterms:created>
  <dcterms:modified xsi:type="dcterms:W3CDTF">2022-08-26T13:31:12Z</dcterms:modified>
</cp:coreProperties>
</file>