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1" r:id="rId2"/>
    <p:sldId id="265" r:id="rId3"/>
    <p:sldId id="318" r:id="rId4"/>
    <p:sldId id="319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6" r:id="rId18"/>
    <p:sldId id="307" r:id="rId19"/>
    <p:sldId id="316" r:id="rId20"/>
    <p:sldId id="317" r:id="rId21"/>
    <p:sldId id="304" r:id="rId22"/>
    <p:sldId id="305" r:id="rId23"/>
    <p:sldId id="278" r:id="rId24"/>
    <p:sldId id="279" r:id="rId25"/>
    <p:sldId id="280" r:id="rId26"/>
    <p:sldId id="288" r:id="rId27"/>
    <p:sldId id="308" r:id="rId28"/>
    <p:sldId id="320" r:id="rId29"/>
    <p:sldId id="310" r:id="rId30"/>
    <p:sldId id="311" r:id="rId31"/>
    <p:sldId id="312" r:id="rId32"/>
    <p:sldId id="313" r:id="rId33"/>
    <p:sldId id="315" r:id="rId34"/>
    <p:sldId id="27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7585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312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41909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2C1FDB-ACAB-46DA-B466-C490358F5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63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429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6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486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125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536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2207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23280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169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25F5D1-0844-4ADE-A0B8-909B8A67BBC5}" type="datetimeFigureOut">
              <a:rPr lang="vi-VN" smtClean="0"/>
              <a:pPr/>
              <a:t>16/05/2019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958B69-FCD8-4CB2-9E38-363AC8F784A3}" type="slidenum">
              <a:rPr lang="vi-VN" smtClean="0"/>
              <a:pPr/>
              <a:t>‹#›</a:t>
            </a:fld>
            <a:endParaRPr lang="vi-V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25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F3DBF05-4F72-4C9E-845B-4A79D1ACD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281" y="1844824"/>
            <a:ext cx="8568952" cy="3651250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 err="1">
                <a:solidFill>
                  <a:srgbClr val="FF0000"/>
                </a:solidFill>
                <a:latin typeface="UTM Roman Classic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4500" b="1" dirty="0">
                <a:solidFill>
                  <a:srgbClr val="FF0000"/>
                </a:solidFill>
                <a:latin typeface="UTM Roman Classic" panose="02040603050506020204" pitchFamily="18" charset="0"/>
                <a:cs typeface="Times New Roman" panose="02020603050405020304" pitchFamily="18" charset="0"/>
              </a:rPr>
              <a:t> 104: 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UTM Roman Classic" panose="02040603050506020204" pitchFamily="18" charset="0"/>
                <a:cs typeface="Times New Roman" panose="02020603050405020304" pitchFamily="18" charset="0"/>
              </a:rPr>
              <a:t>HƯỚNG DẪN HỌC TẬP TRONG HÈ</a:t>
            </a:r>
            <a:endParaRPr lang="vi-VN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5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0" y="188640"/>
            <a:ext cx="9468544" cy="1008113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b="1" i="1" dirty="0">
                <a:solidFill>
                  <a:srgbClr val="FF0000"/>
                </a:solidFill>
                <a:latin typeface="UTM Roman Classic" panose="02040603050506020204" pitchFamily="18" charset="0"/>
              </a:rPr>
              <a:t>GHI NHỚ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982FDF12-87DF-41A4-8C4E-CB3FD064B4DE}"/>
              </a:ext>
            </a:extLst>
          </p:cNvPr>
          <p:cNvSpPr/>
          <p:nvPr/>
        </p:nvSpPr>
        <p:spPr>
          <a:xfrm>
            <a:off x="5246361" y="2359663"/>
            <a:ext cx="45719" cy="740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428CF3A-6DA8-4129-A43B-EEE9B270A2A6}"/>
              </a:ext>
            </a:extLst>
          </p:cNvPr>
          <p:cNvSpPr/>
          <p:nvPr/>
        </p:nvSpPr>
        <p:spPr>
          <a:xfrm>
            <a:off x="1943708" y="1438421"/>
            <a:ext cx="5256584" cy="199057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nói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viết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04B7AE-B756-43E1-8F15-0FBB7931CEA7}"/>
              </a:ext>
            </a:extLst>
          </p:cNvPr>
          <p:cNvSpPr/>
          <p:nvPr/>
        </p:nvSpPr>
        <p:spPr>
          <a:xfrm>
            <a:off x="1619672" y="4077072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Khái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niệm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514348-CF4A-44A7-B489-A92E12FD2EFB}"/>
              </a:ext>
            </a:extLst>
          </p:cNvPr>
          <p:cNvSpPr/>
          <p:nvPr/>
        </p:nvSpPr>
        <p:spPr>
          <a:xfrm>
            <a:off x="5246361" y="4077072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Đặc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điểm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FF71E0-5E77-4CF0-94B5-66BFAD00D5AE}"/>
              </a:ext>
            </a:extLst>
          </p:cNvPr>
          <p:cNvCxnSpPr/>
          <p:nvPr/>
        </p:nvCxnSpPr>
        <p:spPr>
          <a:xfrm flipH="1">
            <a:off x="3131840" y="3429000"/>
            <a:ext cx="216024" cy="529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F86AAC-2031-4167-8B3B-69FFDF9B3696}"/>
              </a:ext>
            </a:extLst>
          </p:cNvPr>
          <p:cNvCxnSpPr/>
          <p:nvPr/>
        </p:nvCxnSpPr>
        <p:spPr>
          <a:xfrm>
            <a:off x="5868144" y="3429000"/>
            <a:ext cx="28803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35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0" y="188640"/>
            <a:ext cx="9468544" cy="1008113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b="1" i="1" dirty="0">
                <a:solidFill>
                  <a:srgbClr val="FF0000"/>
                </a:solidFill>
                <a:latin typeface="UTM Roman Classic" panose="02040603050506020204" pitchFamily="18" charset="0"/>
              </a:rPr>
              <a:t>GHI NHỚ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982FDF12-87DF-41A4-8C4E-CB3FD064B4DE}"/>
              </a:ext>
            </a:extLst>
          </p:cNvPr>
          <p:cNvSpPr/>
          <p:nvPr/>
        </p:nvSpPr>
        <p:spPr>
          <a:xfrm>
            <a:off x="5246361" y="2359663"/>
            <a:ext cx="45719" cy="740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428CF3A-6DA8-4129-A43B-EEE9B270A2A6}"/>
              </a:ext>
            </a:extLst>
          </p:cNvPr>
          <p:cNvSpPr/>
          <p:nvPr/>
        </p:nvSpPr>
        <p:spPr>
          <a:xfrm>
            <a:off x="1943708" y="1438421"/>
            <a:ext cx="5256584" cy="199057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bản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04B7AE-B756-43E1-8F15-0FBB7931CEA7}"/>
              </a:ext>
            </a:extLst>
          </p:cNvPr>
          <p:cNvSpPr/>
          <p:nvPr/>
        </p:nvSpPr>
        <p:spPr>
          <a:xfrm>
            <a:off x="1619672" y="4077072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Đặc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điểm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514348-CF4A-44A7-B489-A92E12FD2EFB}"/>
              </a:ext>
            </a:extLst>
          </p:cNvPr>
          <p:cNvSpPr/>
          <p:nvPr/>
        </p:nvSpPr>
        <p:spPr>
          <a:xfrm>
            <a:off x="5246361" y="4077072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6 PCNN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FF71E0-5E77-4CF0-94B5-66BFAD00D5AE}"/>
              </a:ext>
            </a:extLst>
          </p:cNvPr>
          <p:cNvCxnSpPr/>
          <p:nvPr/>
        </p:nvCxnSpPr>
        <p:spPr>
          <a:xfrm flipH="1">
            <a:off x="3131840" y="3429000"/>
            <a:ext cx="216024" cy="529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F86AAC-2031-4167-8B3B-69FFDF9B3696}"/>
              </a:ext>
            </a:extLst>
          </p:cNvPr>
          <p:cNvCxnSpPr/>
          <p:nvPr/>
        </p:nvCxnSpPr>
        <p:spPr>
          <a:xfrm>
            <a:off x="5868144" y="3429000"/>
            <a:ext cx="28803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71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0" y="188640"/>
            <a:ext cx="9468544" cy="1008113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b="1" i="1" dirty="0">
                <a:solidFill>
                  <a:srgbClr val="FF0000"/>
                </a:solidFill>
                <a:latin typeface="UTM Roman Classic" panose="02040603050506020204" pitchFamily="18" charset="0"/>
              </a:rPr>
              <a:t>GHI NHỚ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982FDF12-87DF-41A4-8C4E-CB3FD064B4DE}"/>
              </a:ext>
            </a:extLst>
          </p:cNvPr>
          <p:cNvSpPr/>
          <p:nvPr/>
        </p:nvSpPr>
        <p:spPr>
          <a:xfrm>
            <a:off x="5246361" y="2359663"/>
            <a:ext cx="45719" cy="740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428CF3A-6DA8-4129-A43B-EEE9B270A2A6}"/>
              </a:ext>
            </a:extLst>
          </p:cNvPr>
          <p:cNvSpPr/>
          <p:nvPr/>
        </p:nvSpPr>
        <p:spPr>
          <a:xfrm>
            <a:off x="1943708" y="1438421"/>
            <a:ext cx="6732748" cy="134250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Khái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quát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lịch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04B7AE-B756-43E1-8F15-0FBB7931CEA7}"/>
              </a:ext>
            </a:extLst>
          </p:cNvPr>
          <p:cNvSpPr/>
          <p:nvPr/>
        </p:nvSpPr>
        <p:spPr>
          <a:xfrm>
            <a:off x="1619672" y="4077072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Lịch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triển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( 5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thời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kì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514348-CF4A-44A7-B489-A92E12FD2EFB}"/>
              </a:ext>
            </a:extLst>
          </p:cNvPr>
          <p:cNvSpPr/>
          <p:nvPr/>
        </p:nvSpPr>
        <p:spPr>
          <a:xfrm>
            <a:off x="5436096" y="3938845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Chữ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viết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FF71E0-5E77-4CF0-94B5-66BFAD00D5AE}"/>
              </a:ext>
            </a:extLst>
          </p:cNvPr>
          <p:cNvCxnSpPr>
            <a:cxnSpLocks/>
          </p:cNvCxnSpPr>
          <p:nvPr/>
        </p:nvCxnSpPr>
        <p:spPr>
          <a:xfrm flipH="1">
            <a:off x="2339752" y="2780928"/>
            <a:ext cx="108012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F86AAC-2031-4167-8B3B-69FFDF9B3696}"/>
              </a:ext>
            </a:extLst>
          </p:cNvPr>
          <p:cNvCxnSpPr>
            <a:cxnSpLocks/>
          </p:cNvCxnSpPr>
          <p:nvPr/>
        </p:nvCxnSpPr>
        <p:spPr>
          <a:xfrm>
            <a:off x="5904148" y="2780928"/>
            <a:ext cx="111612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08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0" y="188640"/>
            <a:ext cx="9468544" cy="1008113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b="1" i="1" dirty="0">
                <a:solidFill>
                  <a:srgbClr val="FF0000"/>
                </a:solidFill>
                <a:latin typeface="UTM Roman Classic" panose="02040603050506020204" pitchFamily="18" charset="0"/>
              </a:rPr>
              <a:t>GHI NHỚ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982FDF12-87DF-41A4-8C4E-CB3FD064B4DE}"/>
              </a:ext>
            </a:extLst>
          </p:cNvPr>
          <p:cNvSpPr/>
          <p:nvPr/>
        </p:nvSpPr>
        <p:spPr>
          <a:xfrm>
            <a:off x="5246361" y="2359663"/>
            <a:ext cx="45719" cy="740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428CF3A-6DA8-4129-A43B-EEE9B270A2A6}"/>
              </a:ext>
            </a:extLst>
          </p:cNvPr>
          <p:cNvSpPr/>
          <p:nvPr/>
        </p:nvSpPr>
        <p:spPr>
          <a:xfrm>
            <a:off x="1943708" y="1438421"/>
            <a:ext cx="6732748" cy="134250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Khái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quát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lịch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04B7AE-B756-43E1-8F15-0FBB7931CEA7}"/>
              </a:ext>
            </a:extLst>
          </p:cNvPr>
          <p:cNvSpPr/>
          <p:nvPr/>
        </p:nvSpPr>
        <p:spPr>
          <a:xfrm>
            <a:off x="1619672" y="4077072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Lịch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triển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( 5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thời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kì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514348-CF4A-44A7-B489-A92E12FD2EFB}"/>
              </a:ext>
            </a:extLst>
          </p:cNvPr>
          <p:cNvSpPr/>
          <p:nvPr/>
        </p:nvSpPr>
        <p:spPr>
          <a:xfrm>
            <a:off x="5436096" y="3938845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Chữ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viết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FF71E0-5E77-4CF0-94B5-66BFAD00D5AE}"/>
              </a:ext>
            </a:extLst>
          </p:cNvPr>
          <p:cNvCxnSpPr>
            <a:cxnSpLocks/>
          </p:cNvCxnSpPr>
          <p:nvPr/>
        </p:nvCxnSpPr>
        <p:spPr>
          <a:xfrm flipH="1">
            <a:off x="2339752" y="2780928"/>
            <a:ext cx="108012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F86AAC-2031-4167-8B3B-69FFDF9B3696}"/>
              </a:ext>
            </a:extLst>
          </p:cNvPr>
          <p:cNvCxnSpPr>
            <a:cxnSpLocks/>
          </p:cNvCxnSpPr>
          <p:nvPr/>
        </p:nvCxnSpPr>
        <p:spPr>
          <a:xfrm>
            <a:off x="5904148" y="2780928"/>
            <a:ext cx="111612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1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0" y="188640"/>
            <a:ext cx="9468544" cy="1008113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b="1" i="1" dirty="0">
                <a:solidFill>
                  <a:srgbClr val="FF0000"/>
                </a:solidFill>
                <a:latin typeface="UTM Roman Classic" panose="02040603050506020204" pitchFamily="18" charset="0"/>
              </a:rPr>
              <a:t>GHI NHỚ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982FDF12-87DF-41A4-8C4E-CB3FD064B4DE}"/>
              </a:ext>
            </a:extLst>
          </p:cNvPr>
          <p:cNvSpPr/>
          <p:nvPr/>
        </p:nvSpPr>
        <p:spPr>
          <a:xfrm>
            <a:off x="5246361" y="2359663"/>
            <a:ext cx="45719" cy="740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428CF3A-6DA8-4129-A43B-EEE9B270A2A6}"/>
              </a:ext>
            </a:extLst>
          </p:cNvPr>
          <p:cNvSpPr/>
          <p:nvPr/>
        </p:nvSpPr>
        <p:spPr>
          <a:xfrm>
            <a:off x="1943708" y="1438421"/>
            <a:ext cx="6732748" cy="134250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Yêu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cầu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khi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A04B7AE-B756-43E1-8F15-0FBB7931CEA7}"/>
              </a:ext>
            </a:extLst>
          </p:cNvPr>
          <p:cNvSpPr/>
          <p:nvPr/>
        </p:nvSpPr>
        <p:spPr>
          <a:xfrm>
            <a:off x="0" y="3022596"/>
            <a:ext cx="8460432" cy="3070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âm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chữ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viết</a:t>
            </a:r>
            <a:endParaRPr lang="en-US" sz="35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Từ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endParaRPr lang="en-US" sz="35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pháp</a:t>
            </a:r>
            <a:endParaRPr lang="en-US" sz="35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Phong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5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5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endParaRPr lang="en-US" sz="35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6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-396552" y="476672"/>
            <a:ext cx="9011700" cy="2204864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1. 3.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: PCNN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sinh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nghệ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thuật</a:t>
            </a:r>
            <a:endParaRPr lang="en-US" sz="4000" b="1" i="1" dirty="0">
              <a:solidFill>
                <a:srgbClr val="7030A0"/>
              </a:solidFill>
              <a:latin typeface="UTM Roman Classic" panose="02040603050506020204" pitchFamily="18" charset="0"/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43AEC228-4B8F-4B04-8095-9166F86EE4CD}"/>
              </a:ext>
            </a:extLst>
          </p:cNvPr>
          <p:cNvSpPr/>
          <p:nvPr/>
        </p:nvSpPr>
        <p:spPr>
          <a:xfrm>
            <a:off x="1763688" y="2924944"/>
            <a:ext cx="6851460" cy="27363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Nêu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khái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niệm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đặc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tr</a:t>
            </a:r>
            <a:r>
              <a:rPr lang="vi-VN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của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phong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sinh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nghệ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thuật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1073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7C06C4-D75D-4E11-BE13-FC02A7AF82BF}"/>
              </a:ext>
            </a:extLst>
          </p:cNvPr>
          <p:cNvSpPr/>
          <p:nvPr/>
        </p:nvSpPr>
        <p:spPr>
          <a:xfrm>
            <a:off x="899592" y="1844824"/>
            <a:ext cx="3826751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cụ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thể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cảm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xúc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thể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5DD789-A3B4-4D7B-A0FF-20DCEC30D851}"/>
              </a:ext>
            </a:extLst>
          </p:cNvPr>
          <p:cNvSpPr/>
          <p:nvPr/>
        </p:nvSpPr>
        <p:spPr>
          <a:xfrm>
            <a:off x="5055339" y="2060848"/>
            <a:ext cx="3980079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hình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t</a:t>
            </a:r>
            <a:r>
              <a:rPr lang="vi-VN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ợng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truyền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cảm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thể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hóa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91C2B34-9B60-42A9-9959-E5BFD9825607}"/>
              </a:ext>
            </a:extLst>
          </p:cNvPr>
          <p:cNvSpPr/>
          <p:nvPr/>
        </p:nvSpPr>
        <p:spPr>
          <a:xfrm>
            <a:off x="1763689" y="441187"/>
            <a:ext cx="2736304" cy="1224136"/>
          </a:xfrm>
          <a:prstGeom prst="wedgeEllipseCallout">
            <a:avLst/>
          </a:prstGeom>
          <a:solidFill>
            <a:srgbClr val="00B0F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PCNN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sinh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918394CC-4805-4281-92D3-7B8ADBEA0BC2}"/>
              </a:ext>
            </a:extLst>
          </p:cNvPr>
          <p:cNvSpPr/>
          <p:nvPr/>
        </p:nvSpPr>
        <p:spPr>
          <a:xfrm>
            <a:off x="6012160" y="476672"/>
            <a:ext cx="2736304" cy="1368152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PCNN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nghệ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thuật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91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-396552" y="476672"/>
            <a:ext cx="9011700" cy="2204864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1. 4.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CÁC PHÉP TƯ TỪ</a:t>
            </a:r>
            <a:endParaRPr lang="en-US" sz="4000" b="1" i="1" dirty="0">
              <a:solidFill>
                <a:srgbClr val="7030A0"/>
              </a:solidFill>
              <a:latin typeface="UTM Roman Classic" panose="02040603050506020204" pitchFamily="18" charset="0"/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43AEC228-4B8F-4B04-8095-9166F86EE4CD}"/>
              </a:ext>
            </a:extLst>
          </p:cNvPr>
          <p:cNvSpPr/>
          <p:nvPr/>
        </p:nvSpPr>
        <p:spPr>
          <a:xfrm>
            <a:off x="1763688" y="2924944"/>
            <a:ext cx="6851460" cy="27363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Xác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định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phép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từ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ví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sau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7995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C2810F0-79C4-4BE4-9E77-B8DDEF96E79B}"/>
              </a:ext>
            </a:extLst>
          </p:cNvPr>
          <p:cNvSpPr txBox="1">
            <a:spLocks/>
          </p:cNvSpPr>
          <p:nvPr/>
        </p:nvSpPr>
        <p:spPr>
          <a:xfrm>
            <a:off x="251520" y="620688"/>
            <a:ext cx="8568952" cy="511256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4000" dirty="0">
                <a:solidFill>
                  <a:srgbClr val="0070C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VD1: </a:t>
            </a:r>
          </a:p>
          <a:p>
            <a:pPr algn="just"/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Ngày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ngày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mặt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trời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đi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qua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trên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lăng</a:t>
            </a:r>
            <a:endParaRPr lang="en-US" sz="4000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Thấy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mặt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trời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lăng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rất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đỏ</a:t>
            </a:r>
            <a:endParaRPr lang="en-US" sz="4000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4000" dirty="0">
                <a:solidFill>
                  <a:srgbClr val="0070C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VD2:  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Áo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nâu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liền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với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áo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xanh</a:t>
            </a:r>
            <a:endParaRPr lang="en-US" sz="4000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Nông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thôn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cùng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với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thị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thành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đứng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lên</a:t>
            </a:r>
            <a:endParaRPr lang="en-US" sz="4000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just"/>
            <a:r>
              <a:rPr lang="en-US" sz="4000" dirty="0">
                <a:solidFill>
                  <a:srgbClr val="0070C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VD3: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Chim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tổ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ng</a:t>
            </a:r>
            <a:r>
              <a:rPr lang="vi-VN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ời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tông</a:t>
            </a:r>
            <a:endParaRPr lang="en-US" sz="4000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marL="0" indent="0" algn="just">
              <a:buNone/>
            </a:pPr>
            <a:endParaRPr lang="en-US" sz="4000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83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1EB21-63F0-444D-A592-E6CF97D6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60649"/>
            <a:ext cx="7853496" cy="18722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00" dirty="0">
                <a:latin typeface="UTM Roman Classic" panose="02040603050506020204" pitchFamily="18" charset="0"/>
              </a:rPr>
              <a:t>PHẦN I: </a:t>
            </a:r>
            <a:r>
              <a:rPr lang="en-US" altLang="en-US" sz="3900" b="1" dirty="0">
                <a:solidFill>
                  <a:srgbClr val="00B0F0"/>
                </a:solidFill>
                <a:latin typeface="UTM Roman Classic" panose="02040603050506020204" pitchFamily="18" charset="0"/>
                <a:cs typeface="Times New Roman" panose="02020603050405020304" pitchFamily="18" charset="0"/>
              </a:rPr>
              <a:t>HƯỚNG DẪN HỌC HÈ PHẦN TIẾNG VIỆT</a:t>
            </a:r>
            <a:br>
              <a:rPr lang="en-US" alt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E838-40FC-4C87-B81E-E91949FB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916832"/>
            <a:ext cx="7622666" cy="108012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2. H</a:t>
            </a:r>
            <a:r>
              <a:rPr lang="vi-VN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ỚNG DẪN KIẾN THỨC TIẾNG VIỆT 11</a:t>
            </a:r>
          </a:p>
        </p:txBody>
      </p:sp>
    </p:spTree>
    <p:extLst>
      <p:ext uri="{BB962C8B-B14F-4D97-AF65-F5344CB8AC3E}">
        <p14:creationId xmlns:p14="http://schemas.microsoft.com/office/powerpoint/2010/main" val="42191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429309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D01F49D0-1EF2-409B-814A-5787F88E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4" y="1268760"/>
            <a:ext cx="820891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8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8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altLang="en-US" sz="28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HƯỚNG DẪN HỌC HÈ PHẦN TIẾNG VIỆT</a:t>
            </a:r>
          </a:p>
          <a:p>
            <a:pPr marL="514350" indent="-514350" algn="just" eaLnBrk="0" hangingPunct="0">
              <a:spcBef>
                <a:spcPct val="50000"/>
              </a:spcBef>
              <a:buAutoNum type="arabicPeriod"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514350" indent="-514350" algn="just" eaLnBrk="0" hangingPunct="0">
              <a:spcBef>
                <a:spcPct val="50000"/>
              </a:spcBef>
              <a:buAutoNum type="arabicPeriod"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en-US" altLang="en-US" sz="28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HƯỚNG DẪN HỌC HÈ PHẦN LÀM VĂN</a:t>
            </a:r>
          </a:p>
          <a:p>
            <a:pPr marL="514350" indent="-514350" algn="just" eaLnBrk="0" hangingPunct="0">
              <a:spcBef>
                <a:spcPct val="50000"/>
              </a:spcBef>
              <a:buAutoNum type="arabicPeriod"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514350" indent="-514350" algn="just" eaLnBrk="0" hangingPunct="0">
              <a:spcBef>
                <a:spcPct val="50000"/>
              </a:spcBef>
              <a:buAutoNum type="arabicPeriod"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D3471-772A-4F75-8B73-260EA55F7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80" y="0"/>
            <a:ext cx="8532440" cy="5648552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1/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Phong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báo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chí</a:t>
            </a:r>
            <a:b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2/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Phong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chính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b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3/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Thực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hành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nghĩa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(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nghĩa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gốc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nghĩa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chuyển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đồng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nghĩa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)</a:t>
            </a:r>
            <a:b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4/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Nghĩa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câu</a:t>
            </a:r>
            <a:b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5/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Đặc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loại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(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h</a:t>
            </a:r>
            <a:r>
              <a:rPr lang="vi-VN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như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đã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đang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vừa</a:t>
            </a: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..)</a:t>
            </a:r>
            <a:endParaRPr lang="en-US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E838-40FC-4C87-B81E-E91949FB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667" y="2276872"/>
            <a:ext cx="7622666" cy="2304256"/>
          </a:xfrm>
        </p:spPr>
        <p:txBody>
          <a:bodyPr>
            <a:noAutofit/>
          </a:bodyPr>
          <a:lstStyle/>
          <a:p>
            <a:pPr algn="ctr"/>
            <a:r>
              <a:rPr lang="en-US" sz="42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PHẦN II. H</a:t>
            </a:r>
            <a:r>
              <a:rPr lang="vi-VN" sz="42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42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ỚNG DẪN HỌC HÈ PHẦN LÀM VĂN</a:t>
            </a:r>
          </a:p>
        </p:txBody>
      </p:sp>
    </p:spTree>
    <p:extLst>
      <p:ext uri="{BB962C8B-B14F-4D97-AF65-F5344CB8AC3E}">
        <p14:creationId xmlns:p14="http://schemas.microsoft.com/office/powerpoint/2010/main" val="333143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E838-40FC-4C87-B81E-E91949FB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48680"/>
            <a:ext cx="7788345" cy="108012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phần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làm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lớp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10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C1158CE-9B8B-45B6-9608-B97645E6E722}"/>
              </a:ext>
            </a:extLst>
          </p:cNvPr>
          <p:cNvSpPr txBox="1">
            <a:spLocks/>
          </p:cNvSpPr>
          <p:nvPr/>
        </p:nvSpPr>
        <p:spPr>
          <a:xfrm>
            <a:off x="323527" y="2321031"/>
            <a:ext cx="7788345" cy="10801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_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D565CD-27FE-4DFC-A99D-6A52EC5270FB}"/>
              </a:ext>
            </a:extLst>
          </p:cNvPr>
          <p:cNvSpPr/>
          <p:nvPr/>
        </p:nvSpPr>
        <p:spPr>
          <a:xfrm>
            <a:off x="323527" y="1988840"/>
            <a:ext cx="7128793" cy="34563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Tham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trả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lời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hệ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thống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câu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hỏi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trắc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nghiệm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có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liên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quan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đến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bản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tự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sự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thuyết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minh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nghị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endParaRPr lang="en-US" sz="4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85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1052922" y="2287278"/>
            <a:ext cx="676001" cy="68580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79512" y="439411"/>
            <a:ext cx="82089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1: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43000" y="1764086"/>
            <a:ext cx="6705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199877" y="2318084"/>
            <a:ext cx="6553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altLang="en-US" sz="3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43000" y="3741634"/>
            <a:ext cx="670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143000" y="4711130"/>
            <a:ext cx="5943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6019800" y="5334000"/>
            <a:ext cx="1981200" cy="121920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</p:spTree>
    <p:extLst>
      <p:ext uri="{BB962C8B-B14F-4D97-AF65-F5344CB8AC3E}">
        <p14:creationId xmlns:p14="http://schemas.microsoft.com/office/powerpoint/2010/main" val="170155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2" grpId="0"/>
      <p:bldP spid="17413" grpId="0"/>
      <p:bldP spid="17414" grpId="0"/>
      <p:bldP spid="17415" grpId="0"/>
      <p:bldP spid="17416" grpId="0"/>
      <p:bldP spid="174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914400" y="4953000"/>
            <a:ext cx="685800" cy="68580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46782" y="541076"/>
            <a:ext cx="864096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975360" y="2568201"/>
            <a:ext cx="670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990600" y="5029200"/>
            <a:ext cx="655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en-US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990600" y="4267200"/>
            <a:ext cx="670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990600" y="3505200"/>
            <a:ext cx="594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6248400" y="5321587"/>
            <a:ext cx="1981200" cy="121920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191000" y="304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0">
                <a:solidFill>
                  <a:schemeClr val="folHlink"/>
                </a:solidFill>
                <a:latin typeface="VNI-Time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178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6" grpId="0"/>
      <p:bldP spid="18437" grpId="0"/>
      <p:bldP spid="18438" grpId="0"/>
      <p:bldP spid="18439" grpId="0"/>
      <p:bldP spid="18440" grpId="0"/>
      <p:bldP spid="1844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107504" y="1628800"/>
            <a:ext cx="9036496" cy="4527376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?:</a:t>
            </a: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đăc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7164288" y="5013176"/>
            <a:ext cx="1368152" cy="1143000"/>
          </a:xfrm>
          <a:prstGeom prst="star16">
            <a:avLst>
              <a:gd name="adj" fmla="val 25556"/>
            </a:avLst>
          </a:prstGeom>
          <a:solidFill>
            <a:srgbClr val="FF99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Koala" panose="020B7200000000000000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0262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  <p:bldP spid="2765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844" y="1916832"/>
            <a:ext cx="7344816" cy="27368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0" y="836118"/>
            <a:ext cx="8460432" cy="3817614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</a:p>
          <a:p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401888" indent="-1435100" algn="just">
              <a:tabLst>
                <a:tab pos="1433513" algn="l"/>
              </a:tabLst>
            </a:pP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01888" indent="-1435100" algn="just">
              <a:tabLst>
                <a:tab pos="1433513" algn="l"/>
              </a:tabLst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B- Logic,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01888" indent="-1435100" algn="just">
              <a:tabLst>
                <a:tab pos="1433513" algn="l"/>
              </a:tabLst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01888" indent="-1435100" algn="just">
              <a:tabLst>
                <a:tab pos="1433513" algn="l"/>
              </a:tabLst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D- A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  <a:p>
            <a:pPr marL="2401888" indent="-1435100" algn="just">
              <a:tabLst>
                <a:tab pos="1433513" algn="l"/>
              </a:tabLst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E- A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5" name="Explosion 1 4"/>
          <p:cNvSpPr/>
          <p:nvPr/>
        </p:nvSpPr>
        <p:spPr>
          <a:xfrm rot="509876">
            <a:off x="6703894" y="3347447"/>
            <a:ext cx="1008112" cy="910527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70962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873844" y="404665"/>
            <a:ext cx="7344816" cy="3168352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 5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B- 6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C- 7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D- 8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6300192" y="2374754"/>
            <a:ext cx="1008112" cy="910527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EACC81F-8D94-4515-A928-2DA2C8A179B1}"/>
              </a:ext>
            </a:extLst>
          </p:cNvPr>
          <p:cNvSpPr/>
          <p:nvPr/>
        </p:nvSpPr>
        <p:spPr>
          <a:xfrm>
            <a:off x="1475656" y="3933056"/>
            <a:ext cx="6743004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Định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nghĩa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liệt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kê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nêu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ví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dùng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số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liệu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so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sánh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phân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tích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–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phân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loại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Chú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thích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nguyên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nhân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-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kết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quả</a:t>
            </a:r>
            <a:endParaRPr lang="en-US" sz="32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8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01B4-AA39-4846-A827-F7410385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771C9-21FE-40B3-909A-29826C19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3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107504" y="620688"/>
            <a:ext cx="9036496" cy="5535488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đăc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7653560" y="1844824"/>
            <a:ext cx="1368152" cy="1143000"/>
          </a:xfrm>
          <a:prstGeom prst="star16">
            <a:avLst>
              <a:gd name="adj" fmla="val 25556"/>
            </a:avLst>
          </a:prstGeom>
          <a:solidFill>
            <a:srgbClr val="FF99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Koala" panose="020B7200000000000000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587124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  <p:bldP spid="276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1EB21-63F0-444D-A592-E6CF97D6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60649"/>
            <a:ext cx="7853496" cy="18722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00" dirty="0">
                <a:latin typeface="UTM Roman Classic" panose="02040603050506020204" pitchFamily="18" charset="0"/>
              </a:rPr>
              <a:t>PHẦN I: </a:t>
            </a:r>
            <a:r>
              <a:rPr lang="en-US" altLang="en-US" sz="3900" b="1" dirty="0">
                <a:solidFill>
                  <a:srgbClr val="00B0F0"/>
                </a:solidFill>
                <a:latin typeface="UTM Roman Classic" panose="02040603050506020204" pitchFamily="18" charset="0"/>
                <a:cs typeface="Times New Roman" panose="02020603050405020304" pitchFamily="18" charset="0"/>
              </a:rPr>
              <a:t>HƯỚNG DẪN HỌC HÈ PHẦN TIẾNG VIỆT</a:t>
            </a:r>
            <a:br>
              <a:rPr lang="en-US" alt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E838-40FC-4C87-B81E-E91949FB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916832"/>
            <a:ext cx="7622666" cy="108012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kiến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thức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sz="4000" dirty="0">
              <a:solidFill>
                <a:srgbClr val="FF0000"/>
              </a:solidFill>
              <a:latin typeface="UTM Roman Classic" panose="02040603050506020204" pitchFamily="18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marL="0" indent="0" algn="ctr">
              <a:buNone/>
            </a:pPr>
            <a:endParaRPr lang="en-US" sz="32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844" y="1916832"/>
            <a:ext cx="7344816" cy="27368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07504" y="188640"/>
            <a:ext cx="9036496" cy="4465091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lâp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/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endParaRPr lang="en-US" alt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7020272" y="3212976"/>
            <a:ext cx="1008112" cy="1440755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9121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844" y="1916832"/>
            <a:ext cx="7344816" cy="27368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07504" y="188640"/>
            <a:ext cx="9036496" cy="4465091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lphaUcPeriod"/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alt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  <a:p>
            <a:pPr marL="514350" indent="-514350">
              <a:buAutoNum type="alphaUcPeriod"/>
            </a:pP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5" name="Explosion 1 4"/>
          <p:cNvSpPr/>
          <p:nvPr/>
        </p:nvSpPr>
        <p:spPr>
          <a:xfrm>
            <a:off x="6948264" y="3212976"/>
            <a:ext cx="1008112" cy="1440755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78108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E838-40FC-4C87-B81E-E91949FB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48680"/>
            <a:ext cx="7788345" cy="108012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2. H</a:t>
            </a:r>
            <a:r>
              <a:rPr lang="vi-VN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ỚNG DẪN CH</a:t>
            </a:r>
            <a:r>
              <a:rPr lang="vi-VN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ƠNG TRÌNH LỚP 11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C1158CE-9B8B-45B6-9608-B97645E6E722}"/>
              </a:ext>
            </a:extLst>
          </p:cNvPr>
          <p:cNvSpPr txBox="1">
            <a:spLocks/>
          </p:cNvSpPr>
          <p:nvPr/>
        </p:nvSpPr>
        <p:spPr>
          <a:xfrm>
            <a:off x="323527" y="2321031"/>
            <a:ext cx="7788345" cy="10801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_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4D565CD-27FE-4DFC-A99D-6A52EC5270FB}"/>
              </a:ext>
            </a:extLst>
          </p:cNvPr>
          <p:cNvSpPr/>
          <p:nvPr/>
        </p:nvSpPr>
        <p:spPr>
          <a:xfrm>
            <a:off x="323527" y="1988840"/>
            <a:ext cx="7128793" cy="34563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Chủ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yếu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tìm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hiểu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nghị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dàn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ý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nghị</a:t>
            </a:r>
            <a:r>
              <a:rPr lang="en-US" sz="4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endParaRPr lang="en-US" sz="4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9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D5C86-C52C-4C9C-820B-A36074C0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49" y="30289"/>
            <a:ext cx="7543800" cy="720081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nghị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endParaRPr lang="en-US" sz="3200" i="1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780FF5-1AE7-43A4-BEDF-6CFE2FCC37B4}"/>
              </a:ext>
            </a:extLst>
          </p:cNvPr>
          <p:cNvCxnSpPr>
            <a:cxnSpLocks/>
          </p:cNvCxnSpPr>
          <p:nvPr/>
        </p:nvCxnSpPr>
        <p:spPr>
          <a:xfrm flipH="1">
            <a:off x="1229747" y="638850"/>
            <a:ext cx="2550165" cy="613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730D0B-E92D-4BAD-822B-50386C9A55FA}"/>
              </a:ext>
            </a:extLst>
          </p:cNvPr>
          <p:cNvCxnSpPr>
            <a:cxnSpLocks/>
          </p:cNvCxnSpPr>
          <p:nvPr/>
        </p:nvCxnSpPr>
        <p:spPr>
          <a:xfrm flipH="1">
            <a:off x="3203740" y="542450"/>
            <a:ext cx="808145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93ACDB-05F9-478D-95BD-5C12A77E44F1}"/>
              </a:ext>
            </a:extLst>
          </p:cNvPr>
          <p:cNvCxnSpPr>
            <a:cxnSpLocks/>
          </p:cNvCxnSpPr>
          <p:nvPr/>
        </p:nvCxnSpPr>
        <p:spPr>
          <a:xfrm>
            <a:off x="4160458" y="638850"/>
            <a:ext cx="2607430" cy="649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0CC1B6-5080-4035-A3E9-7D4F37EA5653}"/>
              </a:ext>
            </a:extLst>
          </p:cNvPr>
          <p:cNvCxnSpPr>
            <a:cxnSpLocks/>
          </p:cNvCxnSpPr>
          <p:nvPr/>
        </p:nvCxnSpPr>
        <p:spPr>
          <a:xfrm>
            <a:off x="4011885" y="640629"/>
            <a:ext cx="953895" cy="844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2E93CB13-4566-4C7B-BA14-196035CC527D}"/>
              </a:ext>
            </a:extLst>
          </p:cNvPr>
          <p:cNvSpPr/>
          <p:nvPr/>
        </p:nvSpPr>
        <p:spPr>
          <a:xfrm>
            <a:off x="368055" y="1338191"/>
            <a:ext cx="1716623" cy="3192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phân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tích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87A3E6-D1BE-43C1-B926-658D5EDA276B}"/>
              </a:ext>
            </a:extLst>
          </p:cNvPr>
          <p:cNvSpPr/>
          <p:nvPr/>
        </p:nvSpPr>
        <p:spPr>
          <a:xfrm>
            <a:off x="2269157" y="1358931"/>
            <a:ext cx="1688997" cy="3130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so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sánh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0332A2-7780-40FE-94F8-24FEE4CE2567}"/>
              </a:ext>
            </a:extLst>
          </p:cNvPr>
          <p:cNvSpPr/>
          <p:nvPr/>
        </p:nvSpPr>
        <p:spPr>
          <a:xfrm>
            <a:off x="4282704" y="1338191"/>
            <a:ext cx="1728192" cy="3130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bỏ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EA94DD7-0666-4677-BC5C-F4987F6A48EF}"/>
              </a:ext>
            </a:extLst>
          </p:cNvPr>
          <p:cNvSpPr/>
          <p:nvPr/>
        </p:nvSpPr>
        <p:spPr>
          <a:xfrm>
            <a:off x="6130758" y="1306543"/>
            <a:ext cx="1706528" cy="3197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bình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CD934A4-BBD9-4488-BF0C-203CBA969E66}"/>
              </a:ext>
            </a:extLst>
          </p:cNvPr>
          <p:cNvCxnSpPr>
            <a:cxnSpLocks/>
          </p:cNvCxnSpPr>
          <p:nvPr/>
        </p:nvCxnSpPr>
        <p:spPr>
          <a:xfrm>
            <a:off x="1214638" y="4368932"/>
            <a:ext cx="2359425" cy="605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E816204-6ED0-4354-BBFB-7CF1BA1BA966}"/>
              </a:ext>
            </a:extLst>
          </p:cNvPr>
          <p:cNvCxnSpPr>
            <a:stCxn id="15" idx="4"/>
          </p:cNvCxnSpPr>
          <p:nvPr/>
        </p:nvCxnSpPr>
        <p:spPr>
          <a:xfrm>
            <a:off x="3113656" y="4489634"/>
            <a:ext cx="264957" cy="475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D8AA9DF-6596-4571-9857-A79AAD117B24}"/>
              </a:ext>
            </a:extLst>
          </p:cNvPr>
          <p:cNvCxnSpPr>
            <a:stCxn id="16" idx="4"/>
          </p:cNvCxnSpPr>
          <p:nvPr/>
        </p:nvCxnSpPr>
        <p:spPr>
          <a:xfrm flipH="1">
            <a:off x="4694002" y="4468894"/>
            <a:ext cx="452798" cy="485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E0F02E2-3ADE-42D9-BE5B-867E53EC24A0}"/>
              </a:ext>
            </a:extLst>
          </p:cNvPr>
          <p:cNvCxnSpPr/>
          <p:nvPr/>
        </p:nvCxnSpPr>
        <p:spPr>
          <a:xfrm flipH="1">
            <a:off x="4920401" y="4518971"/>
            <a:ext cx="2114752" cy="428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290C58C-1E93-4C28-BA60-A1AE603A885C}"/>
              </a:ext>
            </a:extLst>
          </p:cNvPr>
          <p:cNvSpPr/>
          <p:nvPr/>
        </p:nvSpPr>
        <p:spPr>
          <a:xfrm>
            <a:off x="368055" y="5004256"/>
            <a:ext cx="8380409" cy="1089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Mục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đích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yêu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cầu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cuả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hành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lập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luận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24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3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5516" y="1052736"/>
            <a:ext cx="871296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buNone/>
            </a:pP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CHÂN THÀNH CẢM ƠN SỰ CHÚ Ý LẮNG NGHE CỦA </a:t>
            </a:r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VÀ CÁC EM HỌC SINH!</a:t>
            </a:r>
            <a:endParaRPr lang="vi-VN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038A5-C03B-42C8-91EA-80E70FF9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04664"/>
            <a:ext cx="8748464" cy="5688632"/>
          </a:xfrm>
        </p:spPr>
        <p:txBody>
          <a:bodyPr>
            <a:no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1.1.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động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bằng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endParaRPr lang="en-US" sz="2800" b="1" i="1" dirty="0">
              <a:solidFill>
                <a:srgbClr val="0070C0"/>
              </a:solidFill>
              <a:latin typeface="UTM Roman Classic" panose="02040603050506020204" pitchFamily="18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</a:rPr>
              <a:t>1. 2.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</a:rPr>
              <a:t>Các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</a:rPr>
              <a:t>nội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</a:rPr>
              <a:t> dung</a:t>
            </a:r>
          </a:p>
          <a:p>
            <a:r>
              <a:rPr lang="en-US" sz="2800" b="1" i="1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a) 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Đặc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điểm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nói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viết</a:t>
            </a:r>
            <a:b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2800" b="1" i="1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b)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bản</a:t>
            </a:r>
            <a:b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2800" b="1" i="1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c)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Những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yêu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cầu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dụng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b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2800" b="1" i="1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d)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Khái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quát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lịch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2800" b="1" i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sz="2800" b="1" i="1" dirty="0">
              <a:latin typeface="UTM Roman Classic" panose="02040603050506020204" pitchFamily="18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1. 3.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: PCNN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sinh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nghệ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thuật</a:t>
            </a:r>
            <a:endParaRPr lang="en-US" sz="2800" b="1" i="1" dirty="0">
              <a:solidFill>
                <a:srgbClr val="0070C0"/>
              </a:solidFill>
              <a:latin typeface="UTM Roman Classic" panose="02040603050506020204" pitchFamily="18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1. 4.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sz="2800" b="1" i="1" dirty="0">
                <a:solidFill>
                  <a:srgbClr val="0070C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CÁC PHÉP TƯ TỪ</a:t>
            </a:r>
            <a:endParaRPr lang="en-US" sz="2800" b="1" i="1" dirty="0">
              <a:solidFill>
                <a:srgbClr val="0070C0"/>
              </a:solidFill>
              <a:latin typeface="UTM Roman Classic" panose="02040603050506020204" pitchFamily="18" charset="0"/>
            </a:endParaRPr>
          </a:p>
          <a:p>
            <a:endParaRPr lang="en-US" sz="2800" b="1" i="1" dirty="0">
              <a:latin typeface="UTM Roman Classic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21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1EB21-63F0-444D-A592-E6CF97D6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60649"/>
            <a:ext cx="7853496" cy="18722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00" dirty="0">
                <a:latin typeface="UTM Roman Classic" panose="02040603050506020204" pitchFamily="18" charset="0"/>
              </a:rPr>
              <a:t>PHẦN I: </a:t>
            </a:r>
            <a:r>
              <a:rPr lang="en-US" altLang="en-US" sz="3900" b="1" dirty="0">
                <a:solidFill>
                  <a:srgbClr val="00B0F0"/>
                </a:solidFill>
                <a:latin typeface="UTM Roman Classic" panose="02040603050506020204" pitchFamily="18" charset="0"/>
                <a:cs typeface="Times New Roman" panose="02020603050405020304" pitchFamily="18" charset="0"/>
              </a:rPr>
              <a:t>HƯỚNG DẪN HỌC HÈ PHẦN TIẾNG VIỆT</a:t>
            </a:r>
            <a:br>
              <a:rPr lang="en-US" alt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E838-40FC-4C87-B81E-E91949FB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916832"/>
            <a:ext cx="7622666" cy="108012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kiến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thức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sz="4000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sz="4000" dirty="0">
              <a:solidFill>
                <a:srgbClr val="FF0000"/>
              </a:solidFill>
              <a:latin typeface="UTM Roman Classic" panose="02040603050506020204" pitchFamily="18" charset="0"/>
              <a:ea typeface="Times" panose="020B0500000000000000" pitchFamily="34" charset="0"/>
              <a:cs typeface="Times" panose="020B0500000000000000" pitchFamily="34" charset="0"/>
            </a:endParaRPr>
          </a:p>
          <a:p>
            <a:pPr algn="ctr"/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1.1.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động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bằng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2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endParaRPr lang="en-US" sz="32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5" name="Flowchart: Sequential Access Storage 4">
            <a:extLst>
              <a:ext uri="{FF2B5EF4-FFF2-40B4-BE49-F238E27FC236}">
                <a16:creationId xmlns:a16="http://schemas.microsoft.com/office/drawing/2014/main" id="{123E4D0E-56A9-4DF3-BEDF-12863AD05B1D}"/>
              </a:ext>
            </a:extLst>
          </p:cNvPr>
          <p:cNvSpPr/>
          <p:nvPr/>
        </p:nvSpPr>
        <p:spPr>
          <a:xfrm>
            <a:off x="2771800" y="4005064"/>
            <a:ext cx="4896544" cy="1800200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nhân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tố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chi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phối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động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bằng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48852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D5C86-C52C-4C9C-820B-A36074C0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620687"/>
            <a:ext cx="7543800" cy="720081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động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bằng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sz="3200" i="1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endParaRPr lang="en-US" sz="3200" i="1" dirty="0">
              <a:solidFill>
                <a:srgbClr val="FF0000"/>
              </a:solidFill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780FF5-1AE7-43A4-BEDF-6CFE2FCC37B4}"/>
              </a:ext>
            </a:extLst>
          </p:cNvPr>
          <p:cNvCxnSpPr/>
          <p:nvPr/>
        </p:nvCxnSpPr>
        <p:spPr>
          <a:xfrm flipH="1">
            <a:off x="1043608" y="1412776"/>
            <a:ext cx="2736304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730D0B-E92D-4BAD-822B-50386C9A55FA}"/>
              </a:ext>
            </a:extLst>
          </p:cNvPr>
          <p:cNvCxnSpPr>
            <a:cxnSpLocks/>
          </p:cNvCxnSpPr>
          <p:nvPr/>
        </p:nvCxnSpPr>
        <p:spPr>
          <a:xfrm flipH="1">
            <a:off x="3053169" y="1520789"/>
            <a:ext cx="844925" cy="143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93ACDB-05F9-478D-95BD-5C12A77E44F1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4125055" y="1489395"/>
            <a:ext cx="368237" cy="1399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0CC1B6-5080-4035-A3E9-7D4F37EA5653}"/>
              </a:ext>
            </a:extLst>
          </p:cNvPr>
          <p:cNvCxnSpPr/>
          <p:nvPr/>
        </p:nvCxnSpPr>
        <p:spPr>
          <a:xfrm>
            <a:off x="4284144" y="1412776"/>
            <a:ext cx="187220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0D5155-89C9-452A-A7F4-AD9B02ADAABF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4594860" y="1340768"/>
            <a:ext cx="3365753" cy="1436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2E93CB13-4566-4C7B-BA14-196035CC527D}"/>
              </a:ext>
            </a:extLst>
          </p:cNvPr>
          <p:cNvSpPr/>
          <p:nvPr/>
        </p:nvSpPr>
        <p:spPr>
          <a:xfrm>
            <a:off x="103267" y="2780927"/>
            <a:ext cx="1716623" cy="3192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Nhân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vật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87A3E6-D1BE-43C1-B926-658D5EDA276B}"/>
              </a:ext>
            </a:extLst>
          </p:cNvPr>
          <p:cNvSpPr/>
          <p:nvPr/>
        </p:nvSpPr>
        <p:spPr>
          <a:xfrm>
            <a:off x="1863954" y="2827003"/>
            <a:ext cx="1688997" cy="3192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Hoàn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cảnh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0332A2-7780-40FE-94F8-24FEE4CE2567}"/>
              </a:ext>
            </a:extLst>
          </p:cNvPr>
          <p:cNvSpPr/>
          <p:nvPr/>
        </p:nvSpPr>
        <p:spPr>
          <a:xfrm>
            <a:off x="3629196" y="2888940"/>
            <a:ext cx="1728192" cy="3130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Nội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dung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EA94DD7-0666-4677-BC5C-F4987F6A48EF}"/>
              </a:ext>
            </a:extLst>
          </p:cNvPr>
          <p:cNvSpPr/>
          <p:nvPr/>
        </p:nvSpPr>
        <p:spPr>
          <a:xfrm>
            <a:off x="5458956" y="2822225"/>
            <a:ext cx="1706528" cy="3197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Mục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đích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3B0BEFB-6BA9-4EAD-9240-3A188860F660}"/>
              </a:ext>
            </a:extLst>
          </p:cNvPr>
          <p:cNvSpPr/>
          <p:nvPr/>
        </p:nvSpPr>
        <p:spPr>
          <a:xfrm>
            <a:off x="7267052" y="2959581"/>
            <a:ext cx="1930007" cy="3060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</a:t>
            </a:r>
            <a:r>
              <a:rPr lang="vi-VN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ơng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tiện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thức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endParaRPr lang="en-US" sz="30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2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3E221-5C4F-4F68-B323-FC6FEE9BE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988841"/>
            <a:ext cx="7543800" cy="4109754"/>
          </a:xfrm>
        </p:spPr>
        <p:txBody>
          <a:bodyPr>
            <a:noAutofit/>
          </a:bodyPr>
          <a:lstStyle/>
          <a:p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Nhân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vật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 Ng</a:t>
            </a:r>
            <a:r>
              <a:rPr lang="vi-VN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ời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mua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người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bán</a:t>
            </a:r>
            <a:b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Hoàn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cảnh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 Ở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chợ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buổi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sáng</a:t>
            </a:r>
            <a:b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Nội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dung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giao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Mua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bán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trao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đổi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hang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hóa</a:t>
            </a:r>
            <a:b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Mục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đích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</a:t>
            </a:r>
            <a:b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+ Ng</a:t>
            </a:r>
            <a:r>
              <a:rPr lang="vi-VN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ời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mua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mua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hàng</a:t>
            </a:r>
            <a:b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+ Ng</a:t>
            </a:r>
            <a:r>
              <a:rPr lang="vi-VN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ời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bán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: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Bán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hang</a:t>
            </a:r>
            <a:b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_ Ph</a:t>
            </a:r>
            <a:r>
              <a:rPr lang="vi-VN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ư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ơng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tiện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,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cách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thức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: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Trực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tiếp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bằng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lời</a:t>
            </a:r>
            <a:r>
              <a:rPr lang="en-US" sz="34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4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nói</a:t>
            </a:r>
            <a:endParaRPr lang="en-US" sz="3400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6F6C6E6F-E901-4AD3-8FB1-D5E934E1CCB6}"/>
              </a:ext>
            </a:extLst>
          </p:cNvPr>
          <p:cNvSpPr/>
          <p:nvPr/>
        </p:nvSpPr>
        <p:spPr>
          <a:xfrm>
            <a:off x="899592" y="-18543"/>
            <a:ext cx="6912768" cy="179135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Phân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tích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nhân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tố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của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hoạt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động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trao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đổi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hàng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hóa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ở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chợ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lúc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sáng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3000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sớm</a:t>
            </a:r>
            <a:r>
              <a:rPr lang="en-US" sz="3000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478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D3471-772A-4F75-8B73-260EA55F7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80" y="1876752"/>
            <a:ext cx="8532440" cy="4032448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a) 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Đặc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điểm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nói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và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ngôn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ngữ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viết</a:t>
            </a:r>
            <a:b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b)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Văn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bản</a:t>
            </a:r>
            <a:b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c)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Những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yêu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cầu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trong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dụng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b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</a:br>
            <a:r>
              <a:rPr lang="en-US" dirty="0">
                <a:solidFill>
                  <a:srgbClr val="FF0000"/>
                </a:solidFill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d)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Khái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quát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lịch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sử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Tiếng</a:t>
            </a:r>
            <a:r>
              <a:rPr lang="en-US" dirty="0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dirty="0" err="1">
                <a:latin typeface="Times" panose="020B0500000000000000" pitchFamily="34" charset="0"/>
                <a:ea typeface="Times" panose="020B0500000000000000" pitchFamily="34" charset="0"/>
                <a:cs typeface="Times" panose="020B0500000000000000" pitchFamily="34" charset="0"/>
              </a:rPr>
              <a:t>Việt</a:t>
            </a:r>
            <a:endParaRPr lang="en-US" dirty="0">
              <a:latin typeface="Times" panose="020B0500000000000000" pitchFamily="34" charset="0"/>
              <a:ea typeface="Times" panose="020B0500000000000000" pitchFamily="34" charset="0"/>
              <a:cs typeface="Times" panose="020B0500000000000000" pitchFamily="34" charset="0"/>
            </a:endParaRP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658772" y="0"/>
            <a:ext cx="8244408" cy="1944216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1. 2.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Ôn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tập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về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các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nội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dung</a:t>
            </a:r>
            <a:r>
              <a:rPr lang="en-US" sz="4000" b="1" i="1" dirty="0">
                <a:solidFill>
                  <a:srgbClr val="7030A0"/>
                </a:solidFill>
                <a:latin typeface="UTM Roman Classic" panose="02040603050506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041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>
            <a:extLst>
              <a:ext uri="{FF2B5EF4-FFF2-40B4-BE49-F238E27FC236}">
                <a16:creationId xmlns:a16="http://schemas.microsoft.com/office/drawing/2014/main" id="{EB266714-6016-4E78-8BCB-BF017ED14F18}"/>
              </a:ext>
            </a:extLst>
          </p:cNvPr>
          <p:cNvSpPr/>
          <p:nvPr/>
        </p:nvSpPr>
        <p:spPr>
          <a:xfrm>
            <a:off x="287016" y="2456892"/>
            <a:ext cx="8856984" cy="1944216"/>
          </a:xfrm>
          <a:prstGeom prst="cloudCallout">
            <a:avLst>
              <a:gd name="adj1" fmla="val -25080"/>
              <a:gd name="adj2" fmla="val 1018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Trò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4000" b="1" dirty="0" err="1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chơi</a:t>
            </a:r>
            <a:r>
              <a:rPr lang="en-US" sz="4000" b="1" dirty="0"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: </a:t>
            </a:r>
          </a:p>
          <a:p>
            <a:pPr algn="ctr"/>
            <a:r>
              <a:rPr lang="en-US" sz="5000" b="1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vui</a:t>
            </a:r>
            <a:r>
              <a:rPr lang="en-US" sz="5000" b="1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để</a:t>
            </a:r>
            <a:r>
              <a:rPr lang="en-US" sz="5000" b="1" dirty="0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latin typeface="UTM Roman Classic" panose="02040603050506020204" pitchFamily="18" charset="0"/>
                <a:ea typeface="Times" panose="020B0500000000000000" pitchFamily="34" charset="0"/>
                <a:cs typeface="Times" panose="020B0500000000000000" pitchFamily="34" charset="0"/>
              </a:rPr>
              <a:t>học</a:t>
            </a:r>
            <a:endParaRPr lang="en-US" sz="5000" b="1" i="1" dirty="0">
              <a:solidFill>
                <a:srgbClr val="FF0000"/>
              </a:solidFill>
              <a:latin typeface="UTM Roman Classic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9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3461</TotalTime>
  <Words>1061</Words>
  <Application>Microsoft Office PowerPoint</Application>
  <PresentationFormat>On-screen Show (4:3)</PresentationFormat>
  <Paragraphs>150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.VnKoala</vt:lpstr>
      <vt:lpstr>Arial</vt:lpstr>
      <vt:lpstr>Calibri</vt:lpstr>
      <vt:lpstr>Calibri Light</vt:lpstr>
      <vt:lpstr>Times</vt:lpstr>
      <vt:lpstr>Times New Roman</vt:lpstr>
      <vt:lpstr>UTM Roman Classic</vt:lpstr>
      <vt:lpstr>VNI-Times</vt:lpstr>
      <vt:lpstr>Retrospect</vt:lpstr>
      <vt:lpstr>PowerPoint Presentation</vt:lpstr>
      <vt:lpstr>PowerPoint Presentation</vt:lpstr>
      <vt:lpstr>PHẦN I: HƯỚNG DẪN HỌC HÈ PHẦN TIẾNG VIỆT  </vt:lpstr>
      <vt:lpstr>PowerPoint Presentation</vt:lpstr>
      <vt:lpstr>PHẦN I: HƯỚNG DẪN HỌC HÈ PHẦN TIẾNG VIỆT  </vt:lpstr>
      <vt:lpstr>Hoạt động giao tiếp bằng ngôn ngữ</vt:lpstr>
      <vt:lpstr>_ Nhân vật giao tiếp: Người mua, người bán _ Hoàn cảnh giao tiếp: Ở chợ, buổi sáng _ Nội dung giao tiếp: Mua bán, trao đổi hang hóa _ Mục đích: + Người mua: mua hàng + Người bán : Bán hang _ Phương tiện, cách thức: Trực tiếp bằng lời nói</vt:lpstr>
      <vt:lpstr> a)  Đặc điểm ngôn ngữ nói và ngôn ngữ viết b) Văn bản c) Những yêu cầu trong sử dụng Tiếng Việt d) Khái quát lịch sử Tiếng Việt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PHẦN I: HƯỚNG DẪN HỌC HÈ PHẦN TIẾNG VIỆT  </vt:lpstr>
      <vt:lpstr> 1/ Phong cách ngôn ngữ báo chí 2/ Phong cách ngôn ngữ chính luận 3/ Thực hành về nghĩa của từ trong sử dụng ( nghĩa gốc, nghĩa chuyển, từ đồng nghĩa) 4/ Nghĩa của câu 5/ Đặc điểm loại hình Tiếng Việt ( tiếng, từ, về sử dụng hư từ như đã, đang, vừa..)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Các thao tác lập luận trong văn nghị luận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THPT Hoài Đức B</dc:title>
  <dc:creator>Nấm Độc</dc:creator>
  <cp:lastModifiedBy>Microsoft</cp:lastModifiedBy>
  <cp:revision>169</cp:revision>
  <dcterms:created xsi:type="dcterms:W3CDTF">2014-03-14T14:08:17Z</dcterms:created>
  <dcterms:modified xsi:type="dcterms:W3CDTF">2019-05-16T00:54:43Z</dcterms:modified>
</cp:coreProperties>
</file>