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79" r:id="rId3"/>
    <p:sldId id="280" r:id="rId4"/>
    <p:sldId id="284" r:id="rId5"/>
    <p:sldId id="285" r:id="rId6"/>
    <p:sldId id="259" r:id="rId7"/>
    <p:sldId id="260" r:id="rId8"/>
    <p:sldId id="261" r:id="rId9"/>
    <p:sldId id="262" r:id="rId10"/>
    <p:sldId id="263" r:id="rId11"/>
    <p:sldId id="264" r:id="rId12"/>
    <p:sldId id="266" r:id="rId13"/>
    <p:sldId id="265" r:id="rId14"/>
    <p:sldId id="267" r:id="rId15"/>
    <p:sldId id="268" r:id="rId16"/>
    <p:sldId id="269" r:id="rId17"/>
    <p:sldId id="270" r:id="rId18"/>
    <p:sldId id="271" r:id="rId19"/>
    <p:sldId id="273" r:id="rId20"/>
    <p:sldId id="274" r:id="rId21"/>
    <p:sldId id="275" r:id="rId22"/>
    <p:sldId id="276" r:id="rId23"/>
    <p:sldId id="277" r:id="rId24"/>
    <p:sldId id="278" r:id="rId25"/>
    <p:sldId id="272" r:id="rId26"/>
    <p:sldId id="281" r:id="rId27"/>
    <p:sldId id="282" r:id="rId28"/>
    <p:sldId id="286" r:id="rId29"/>
    <p:sldId id="287" r:id="rId30"/>
    <p:sldId id="288" r:id="rId31"/>
    <p:sldId id="289" r:id="rId32"/>
    <p:sldId id="290" r:id="rId33"/>
    <p:sldId id="291" r:id="rId34"/>
    <p:sldId id="292" r:id="rId3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39" autoAdjust="0"/>
    <p:restoredTop sz="94660"/>
  </p:normalViewPr>
  <p:slideViewPr>
    <p:cSldViewPr snapToGrid="0">
      <p:cViewPr varScale="1">
        <p:scale>
          <a:sx n="74" d="100"/>
          <a:sy n="74" d="100"/>
        </p:scale>
        <p:origin x="558"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13/07/2020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3918431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13/07/2020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72198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13/07/2020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3382947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0BAB188E-E64C-4FC8-B596-ABD283C5FFD6}" type="datetimeFigureOut">
              <a:rPr lang="vi-VN" smtClean="0"/>
              <a:t>13/07/2020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337787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AB188E-E64C-4FC8-B596-ABD283C5FFD6}" type="datetimeFigureOut">
              <a:rPr lang="vi-VN" smtClean="0"/>
              <a:t>13/07/2020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84497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0BAB188E-E64C-4FC8-B596-ABD283C5FFD6}" type="datetimeFigureOut">
              <a:rPr lang="vi-VN" smtClean="0"/>
              <a:t>13/07/2020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412409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0BAB188E-E64C-4FC8-B596-ABD283C5FFD6}" type="datetimeFigureOut">
              <a:rPr lang="vi-VN" smtClean="0"/>
              <a:t>13/07/2020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246498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0BAB188E-E64C-4FC8-B596-ABD283C5FFD6}" type="datetimeFigureOut">
              <a:rPr lang="vi-VN" smtClean="0"/>
              <a:t>13/07/2020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955561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B188E-E64C-4FC8-B596-ABD283C5FFD6}" type="datetimeFigureOut">
              <a:rPr lang="vi-VN" smtClean="0"/>
              <a:t>13/07/2020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4897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AB188E-E64C-4FC8-B596-ABD283C5FFD6}" type="datetimeFigureOut">
              <a:rPr lang="vi-VN" smtClean="0"/>
              <a:t>13/07/2020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2455003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AB188E-E64C-4FC8-B596-ABD283C5FFD6}" type="datetimeFigureOut">
              <a:rPr lang="vi-VN" smtClean="0"/>
              <a:t>13/07/2020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3F35E1C-7FE4-46E7-89FD-C7A0F5B2512F}" type="slidenum">
              <a:rPr lang="vi-VN" smtClean="0"/>
              <a:t>‹#›</a:t>
            </a:fld>
            <a:endParaRPr lang="vi-VN"/>
          </a:p>
        </p:txBody>
      </p:sp>
    </p:spTree>
    <p:extLst>
      <p:ext uri="{BB962C8B-B14F-4D97-AF65-F5344CB8AC3E}">
        <p14:creationId xmlns:p14="http://schemas.microsoft.com/office/powerpoint/2010/main" val="157051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B188E-E64C-4FC8-B596-ABD283C5FFD6}" type="datetimeFigureOut">
              <a:rPr lang="vi-VN" smtClean="0"/>
              <a:t>13/07/2020</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35E1C-7FE4-46E7-89FD-C7A0F5B2512F}" type="slidenum">
              <a:rPr lang="vi-VN" smtClean="0"/>
              <a:t>‹#›</a:t>
            </a:fld>
            <a:endParaRPr lang="vi-VN"/>
          </a:p>
        </p:txBody>
      </p:sp>
    </p:spTree>
    <p:extLst>
      <p:ext uri="{BB962C8B-B14F-4D97-AF65-F5344CB8AC3E}">
        <p14:creationId xmlns:p14="http://schemas.microsoft.com/office/powerpoint/2010/main" val="1976390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16.xml"/><Relationship Id="rId18" Type="http://schemas.openxmlformats.org/officeDocument/2006/relationships/slide" Target="slide23.xml"/><Relationship Id="rId26" Type="http://schemas.openxmlformats.org/officeDocument/2006/relationships/slide" Target="slide31.xml"/><Relationship Id="rId3" Type="http://schemas.openxmlformats.org/officeDocument/2006/relationships/slide" Target="slide8.xml"/><Relationship Id="rId21" Type="http://schemas.openxmlformats.org/officeDocument/2006/relationships/slide" Target="slide27.xml"/><Relationship Id="rId7" Type="http://schemas.openxmlformats.org/officeDocument/2006/relationships/slide" Target="slide12.xml"/><Relationship Id="rId12" Type="http://schemas.openxmlformats.org/officeDocument/2006/relationships/slide" Target="slide15.xml"/><Relationship Id="rId17" Type="http://schemas.openxmlformats.org/officeDocument/2006/relationships/slide" Target="slide18.xml"/><Relationship Id="rId25" Type="http://schemas.openxmlformats.org/officeDocument/2006/relationships/slide" Target="slide30.xml"/><Relationship Id="rId2" Type="http://schemas.openxmlformats.org/officeDocument/2006/relationships/slide" Target="slide7.xml"/><Relationship Id="rId16" Type="http://schemas.openxmlformats.org/officeDocument/2006/relationships/slide" Target="slide22.xml"/><Relationship Id="rId20" Type="http://schemas.openxmlformats.org/officeDocument/2006/relationships/slide" Target="slide25.xml"/><Relationship Id="rId29"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20.xml"/><Relationship Id="rId24" Type="http://schemas.openxmlformats.org/officeDocument/2006/relationships/slide" Target="slide29.xml"/><Relationship Id="rId5" Type="http://schemas.openxmlformats.org/officeDocument/2006/relationships/slide" Target="slide9.xml"/><Relationship Id="rId15" Type="http://schemas.openxmlformats.org/officeDocument/2006/relationships/slide" Target="slide17.xml"/><Relationship Id="rId23" Type="http://schemas.openxmlformats.org/officeDocument/2006/relationships/slide" Target="slide28.xml"/><Relationship Id="rId28" Type="http://schemas.openxmlformats.org/officeDocument/2006/relationships/slide" Target="slide33.xml"/><Relationship Id="rId10" Type="http://schemas.openxmlformats.org/officeDocument/2006/relationships/slide" Target="slide19.xml"/><Relationship Id="rId19" Type="http://schemas.openxmlformats.org/officeDocument/2006/relationships/slide" Target="slide24.xml"/><Relationship Id="rId4" Type="http://schemas.openxmlformats.org/officeDocument/2006/relationships/slide" Target="slide10.xml"/><Relationship Id="rId9" Type="http://schemas.openxmlformats.org/officeDocument/2006/relationships/slide" Target="slide14.xml"/><Relationship Id="rId14" Type="http://schemas.openxmlformats.org/officeDocument/2006/relationships/slide" Target="slide21.xml"/><Relationship Id="rId22" Type="http://schemas.openxmlformats.org/officeDocument/2006/relationships/slide" Target="slide26.xml"/><Relationship Id="rId27" Type="http://schemas.openxmlformats.org/officeDocument/2006/relationships/slide" Target="slide32.xml"/></Relationships>
</file>

<file path=ppt/slides/_rels/slide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70467"/>
            <a:ext cx="12192000" cy="1323439"/>
          </a:xfrm>
          <a:prstGeom prst="rect">
            <a:avLst/>
          </a:prstGeom>
        </p:spPr>
        <p:txBody>
          <a:bodyPr wrap="square">
            <a:spAutoFit/>
          </a:bodyPr>
          <a:lstStyle/>
          <a:p>
            <a:pPr algn="ctr"/>
            <a:r>
              <a:rPr lang="vi-VN" sz="8000" b="1" dirty="0" smtClean="0">
                <a:solidFill>
                  <a:srgbClr val="FF0000"/>
                </a:solidFill>
                <a:effectLst>
                  <a:outerShdw blurRad="38100" dist="38100" dir="2700000" algn="tl">
                    <a:srgbClr val="000000">
                      <a:alpha val="43137"/>
                    </a:srgbClr>
                  </a:outerShdw>
                </a:effectLst>
                <a:latin typeface="+mj-lt"/>
              </a:rPr>
              <a:t>Ôn</a:t>
            </a:r>
            <a:r>
              <a:rPr lang="en-US" sz="8000" b="1" dirty="0" smtClean="0">
                <a:solidFill>
                  <a:srgbClr val="FF0000"/>
                </a:solidFill>
                <a:effectLst>
                  <a:outerShdw blurRad="38100" dist="38100" dir="2700000" algn="tl">
                    <a:srgbClr val="000000">
                      <a:alpha val="43137"/>
                    </a:srgbClr>
                  </a:outerShdw>
                </a:effectLst>
                <a:latin typeface="+mj-lt"/>
              </a:rPr>
              <a:t> </a:t>
            </a:r>
            <a:r>
              <a:rPr lang="en-US" sz="80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tập</a:t>
            </a:r>
            <a:r>
              <a:rPr lang="en-US" sz="8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80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tổng</a:t>
            </a:r>
            <a:r>
              <a:rPr lang="en-US" sz="8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8000" b="1" dirty="0" err="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hợp</a:t>
            </a:r>
            <a:endParaRPr lang="vi-VN" sz="8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609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52" y="-12878"/>
            <a:ext cx="12003110" cy="6139542"/>
          </a:xfrm>
        </p:spPr>
        <p:txBody>
          <a:bodyPr>
            <a:noAutofit/>
          </a:bodyPr>
          <a:lstStyle/>
          <a:p>
            <a:pPr marL="0" indent="0">
              <a:buNone/>
            </a:pPr>
            <a:r>
              <a:rPr lang="fr-FR" sz="3200" b="1" dirty="0" err="1">
                <a:latin typeface="Times New Roman" panose="02020603050405020304" pitchFamily="18" charset="0"/>
                <a:cs typeface="Times New Roman" panose="02020603050405020304" pitchFamily="18" charset="0"/>
              </a:rPr>
              <a:t>Đề</a:t>
            </a:r>
            <a:r>
              <a:rPr lang="fr-FR" sz="3200" b="1" dirty="0">
                <a:latin typeface="Times New Roman" panose="02020603050405020304" pitchFamily="18" charset="0"/>
                <a:cs typeface="Times New Roman" panose="02020603050405020304" pitchFamily="18" charset="0"/>
              </a:rPr>
              <a:t> 4 :  </a:t>
            </a:r>
            <a:r>
              <a:rPr lang="fr-FR" sz="3200" b="1" dirty="0" err="1">
                <a:latin typeface="Times New Roman" panose="02020603050405020304" pitchFamily="18" charset="0"/>
                <a:cs typeface="Times New Roman" panose="02020603050405020304" pitchFamily="18" charset="0"/>
              </a:rPr>
              <a:t>Đề</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thi</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tuyển</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sinh</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vào</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lớp</a:t>
            </a:r>
            <a:r>
              <a:rPr lang="fr-FR" sz="3200" b="1" dirty="0">
                <a:latin typeface="Times New Roman" panose="02020603050405020304" pitchFamily="18" charset="0"/>
                <a:cs typeface="Times New Roman" panose="02020603050405020304" pitchFamily="18" charset="0"/>
              </a:rPr>
              <a:t> 10 THPT </a:t>
            </a:r>
            <a:r>
              <a:rPr lang="fr-FR" sz="3200" b="1" dirty="0" err="1">
                <a:latin typeface="Times New Roman" panose="02020603050405020304" pitchFamily="18" charset="0"/>
                <a:cs typeface="Times New Roman" panose="02020603050405020304" pitchFamily="18" charset="0"/>
              </a:rPr>
              <a:t>tỉnh</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Bắc</a:t>
            </a:r>
            <a:r>
              <a:rPr lang="fr-FR" sz="3200" b="1" dirty="0">
                <a:latin typeface="Times New Roman" panose="02020603050405020304" pitchFamily="18" charset="0"/>
                <a:cs typeface="Times New Roman" panose="02020603050405020304" pitchFamily="18" charset="0"/>
              </a:rPr>
              <a:t> Ninh </a:t>
            </a:r>
            <a:r>
              <a:rPr lang="fr-FR" sz="3200" b="1" dirty="0" err="1">
                <a:latin typeface="Times New Roman" panose="02020603050405020304" pitchFamily="18" charset="0"/>
                <a:cs typeface="Times New Roman" panose="02020603050405020304" pitchFamily="18" charset="0"/>
              </a:rPr>
              <a:t>năm</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học</a:t>
            </a:r>
            <a:r>
              <a:rPr lang="fr-FR" sz="3200" b="1" dirty="0">
                <a:latin typeface="Times New Roman" panose="02020603050405020304" pitchFamily="18" charset="0"/>
                <a:cs typeface="Times New Roman" panose="02020603050405020304" pitchFamily="18" charset="0"/>
              </a:rPr>
              <a:t> 2019-2020</a:t>
            </a:r>
            <a:endParaRPr lang="en-US" sz="3200" dirty="0">
              <a:latin typeface="Times New Roman" panose="02020603050405020304" pitchFamily="18" charset="0"/>
              <a:cs typeface="Times New Roman" panose="02020603050405020304" pitchFamily="18" charset="0"/>
            </a:endParaRPr>
          </a:p>
          <a:p>
            <a:pPr marL="0" indent="0">
              <a:buNone/>
            </a:pPr>
            <a:r>
              <a:rPr lang="fr-FR" sz="3200" dirty="0" err="1">
                <a:latin typeface="Times New Roman" panose="02020603050405020304" pitchFamily="18" charset="0"/>
                <a:cs typeface="Times New Roman" panose="02020603050405020304" pitchFamily="18" charset="0"/>
              </a:rPr>
              <a:t>Đọc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đoạn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văn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bản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sau</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r>
              <a:rPr lang="fr-FR" sz="3200"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Những</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cái</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xảy</a:t>
            </a:r>
            <a:r>
              <a:rPr lang="fr-FR" sz="3200" i="1" dirty="0">
                <a:latin typeface="Times New Roman" panose="02020603050405020304" pitchFamily="18" charset="0"/>
                <a:cs typeface="Times New Roman" panose="02020603050405020304" pitchFamily="18" charset="0"/>
              </a:rPr>
              <a:t> ra </a:t>
            </a:r>
            <a:r>
              <a:rPr lang="fr-FR" sz="3200" i="1" dirty="0" err="1">
                <a:latin typeface="Times New Roman" panose="02020603050405020304" pitchFamily="18" charset="0"/>
                <a:cs typeface="Times New Roman" panose="02020603050405020304" pitchFamily="18" charset="0"/>
              </a:rPr>
              <a:t>hàng</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ngày</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máy</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bay</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rít</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bom</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nổ</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Nổ</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trên</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cao</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điểm</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cách</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cái</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hang</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này</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khoảng</a:t>
            </a:r>
            <a:r>
              <a:rPr lang="fr-FR" sz="3200" i="1" dirty="0">
                <a:latin typeface="Times New Roman" panose="02020603050405020304" pitchFamily="18" charset="0"/>
                <a:cs typeface="Times New Roman" panose="02020603050405020304" pitchFamily="18" charset="0"/>
              </a:rPr>
              <a:t> 300 </a:t>
            </a:r>
            <a:r>
              <a:rPr lang="fr-FR" sz="3200" i="1" dirty="0" err="1">
                <a:latin typeface="Times New Roman" panose="02020603050405020304" pitchFamily="18" charset="0"/>
                <a:cs typeface="Times New Roman" panose="02020603050405020304" pitchFamily="18" charset="0"/>
              </a:rPr>
              <a:t>mét</a:t>
            </a:r>
            <a:r>
              <a:rPr lang="fr-FR" sz="3200" i="1" dirty="0">
                <a:latin typeface="Times New Roman" panose="02020603050405020304" pitchFamily="18" charset="0"/>
                <a:cs typeface="Times New Roman" panose="02020603050405020304" pitchFamily="18" charset="0"/>
              </a:rPr>
              <a:t>…</a:t>
            </a:r>
            <a:r>
              <a:rPr lang="fr-FR" sz="3200" i="1" dirty="0" err="1">
                <a:latin typeface="Times New Roman" panose="02020603050405020304" pitchFamily="18" charset="0"/>
                <a:cs typeface="Times New Roman" panose="02020603050405020304" pitchFamily="18" charset="0"/>
              </a:rPr>
              <a:t>Có</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gì</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lí</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thú</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đâu</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nếu</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các</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bạn</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tôi</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không</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quay</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về</a:t>
            </a:r>
            <a:r>
              <a:rPr lang="fr-FR" sz="3200" i="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fr-FR" sz="3200"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Ngữ</a:t>
            </a:r>
            <a:r>
              <a:rPr lang="fr-FR" sz="3200" i="1" dirty="0">
                <a:latin typeface="Times New Roman" panose="02020603050405020304" pitchFamily="18" charset="0"/>
                <a:cs typeface="Times New Roman" panose="02020603050405020304" pitchFamily="18" charset="0"/>
              </a:rPr>
              <a:t> </a:t>
            </a:r>
            <a:r>
              <a:rPr lang="fr-FR" sz="3200" i="1" dirty="0" err="1">
                <a:latin typeface="Times New Roman" panose="02020603050405020304" pitchFamily="18" charset="0"/>
                <a:cs typeface="Times New Roman" panose="02020603050405020304" pitchFamily="18" charset="0"/>
              </a:rPr>
              <a:t>văn</a:t>
            </a:r>
            <a:r>
              <a:rPr lang="fr-FR" sz="3200" i="1" dirty="0">
                <a:latin typeface="Times New Roman" panose="02020603050405020304" pitchFamily="18" charset="0"/>
                <a:cs typeface="Times New Roman" panose="02020603050405020304" pitchFamily="18" charset="0"/>
              </a:rPr>
              <a:t> 9</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tập</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hai</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marL="0" indent="0">
              <a:buNone/>
            </a:pPr>
            <a:r>
              <a:rPr lang="fr-FR" sz="3200" dirty="0" err="1">
                <a:latin typeface="Times New Roman" panose="02020603050405020304" pitchFamily="18" charset="0"/>
                <a:cs typeface="Times New Roman" panose="02020603050405020304" pitchFamily="18" charset="0"/>
              </a:rPr>
              <a:t>Câu</a:t>
            </a:r>
            <a:r>
              <a:rPr lang="fr-FR" sz="3200" dirty="0">
                <a:latin typeface="Times New Roman" panose="02020603050405020304" pitchFamily="18" charset="0"/>
                <a:cs typeface="Times New Roman" panose="02020603050405020304" pitchFamily="18" charset="0"/>
              </a:rPr>
              <a:t> 1 : </a:t>
            </a:r>
            <a:r>
              <a:rPr lang="fr-FR" sz="3200" dirty="0" err="1">
                <a:latin typeface="Times New Roman" panose="02020603050405020304" pitchFamily="18" charset="0"/>
                <a:cs typeface="Times New Roman" panose="02020603050405020304" pitchFamily="18" charset="0"/>
              </a:rPr>
              <a:t>Đoạn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văn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trên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trích</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từ</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văn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bản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nào</a:t>
            </a:r>
            <a:r>
              <a:rPr lang="fr-FR" sz="3200" dirty="0">
                <a:latin typeface="Times New Roman" panose="02020603050405020304" pitchFamily="18" charset="0"/>
                <a:cs typeface="Times New Roman" panose="02020603050405020304" pitchFamily="18" charset="0"/>
              </a:rPr>
              <a:t> ? </a:t>
            </a:r>
            <a:r>
              <a:rPr lang="fr-FR" sz="3200" dirty="0" err="1">
                <a:latin typeface="Times New Roman" panose="02020603050405020304" pitchFamily="18" charset="0"/>
                <a:cs typeface="Times New Roman" panose="02020603050405020304" pitchFamily="18" charset="0"/>
              </a:rPr>
              <a:t>tác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giả</a:t>
            </a:r>
            <a:r>
              <a:rPr lang="fr-FR" sz="3200" dirty="0">
                <a:latin typeface="Times New Roman" panose="02020603050405020304" pitchFamily="18" charset="0"/>
                <a:cs typeface="Times New Roman" panose="02020603050405020304" pitchFamily="18" charset="0"/>
              </a:rPr>
              <a:t> là ai ? </a:t>
            </a:r>
            <a:r>
              <a:rPr lang="fr-FR" sz="3200" dirty="0" err="1">
                <a:latin typeface="Times New Roman" panose="02020603050405020304" pitchFamily="18" charset="0"/>
                <a:cs typeface="Times New Roman" panose="02020603050405020304" pitchFamily="18" charset="0"/>
              </a:rPr>
              <a:t>Thuộc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thể</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loại</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nào</a:t>
            </a:r>
            <a:r>
              <a:rPr lang="fr-FR"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pt-BR" sz="3200" dirty="0" smtClean="0">
                <a:latin typeface="Times New Roman" panose="02020603050405020304" pitchFamily="18" charset="0"/>
                <a:cs typeface="Times New Roman" panose="02020603050405020304" pitchFamily="18" charset="0"/>
              </a:rPr>
              <a:t>Câu </a:t>
            </a:r>
            <a:r>
              <a:rPr lang="pt-BR" sz="3200" dirty="0">
                <a:latin typeface="Times New Roman" panose="02020603050405020304" pitchFamily="18" charset="0"/>
                <a:cs typeface="Times New Roman" panose="02020603050405020304" pitchFamily="18" charset="0"/>
              </a:rPr>
              <a:t>3: Hãy cho biết câu thứ nhất và câu thứ hai của đoạn trích được liên kết với nhau bằng phép liên kết nào?</a:t>
            </a:r>
            <a:endParaRPr lang="en-US" sz="3200" dirty="0">
              <a:latin typeface="Times New Roman" panose="02020603050405020304" pitchFamily="18" charset="0"/>
              <a:cs typeface="Times New Roman" panose="02020603050405020304" pitchFamily="18" charset="0"/>
            </a:endParaRPr>
          </a:p>
          <a:p>
            <a:pPr marL="0" indent="0">
              <a:buNone/>
            </a:pPr>
            <a:r>
              <a:rPr lang="pt-BR" sz="3200" dirty="0">
                <a:latin typeface="Times New Roman" panose="02020603050405020304" pitchFamily="18" charset="0"/>
                <a:cs typeface="Times New Roman" panose="02020603050405020304" pitchFamily="18" charset="0"/>
              </a:rPr>
              <a:t>Câu 4: Xác định câu rút gọn trong đoạn văn và nêu tác dụng?</a:t>
            </a:r>
            <a:endParaRPr lang="en-US" sz="3200"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687305" y="5918210"/>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12428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618" y="145460"/>
            <a:ext cx="12080382" cy="4909866"/>
          </a:xfrm>
        </p:spPr>
        <p:txBody>
          <a:bodyPr>
            <a:noAutofit/>
          </a:bodyPr>
          <a:lstStyle/>
          <a:p>
            <a:pPr marL="0" indent="0" algn="just">
              <a:buNone/>
            </a:pPr>
            <a:r>
              <a:rPr lang="fr-FR" sz="4000" b="1" dirty="0" err="1">
                <a:latin typeface="Times New Roman" panose="02020603050405020304" pitchFamily="18" charset="0"/>
                <a:cs typeface="Times New Roman" panose="02020603050405020304" pitchFamily="18" charset="0"/>
              </a:rPr>
              <a:t>Đề</a:t>
            </a:r>
            <a:r>
              <a:rPr lang="fr-FR" sz="4000" b="1" dirty="0">
                <a:latin typeface="Times New Roman" panose="02020603050405020304" pitchFamily="18" charset="0"/>
                <a:cs typeface="Times New Roman" panose="02020603050405020304" pitchFamily="18" charset="0"/>
              </a:rPr>
              <a:t> 5 : </a:t>
            </a:r>
            <a:r>
              <a:rPr lang="fr-FR" sz="4000" b="1" dirty="0" err="1">
                <a:latin typeface="Times New Roman" panose="02020603050405020304" pitchFamily="18" charset="0"/>
                <a:cs typeface="Times New Roman" panose="02020603050405020304" pitchFamily="18" charset="0"/>
              </a:rPr>
              <a:t>Đề</a:t>
            </a:r>
            <a:r>
              <a:rPr lang="fr-FR" sz="4000" b="1"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của</a:t>
            </a:r>
            <a:r>
              <a:rPr lang="fr-FR" sz="4000" b="1"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sở</a:t>
            </a:r>
            <a:r>
              <a:rPr lang="fr-FR" sz="4000" b="1" dirty="0">
                <a:latin typeface="Times New Roman" panose="02020603050405020304" pitchFamily="18" charset="0"/>
                <a:cs typeface="Times New Roman" panose="02020603050405020304" pitchFamily="18" charset="0"/>
              </a:rPr>
              <a:t> </a:t>
            </a:r>
            <a:r>
              <a:rPr lang="fr-FR" sz="4000" b="1" dirty="0" err="1">
                <a:latin typeface="Times New Roman" panose="02020603050405020304" pitchFamily="18" charset="0"/>
                <a:cs typeface="Times New Roman" panose="02020603050405020304" pitchFamily="18" charset="0"/>
              </a:rPr>
              <a:t>năm</a:t>
            </a:r>
            <a:r>
              <a:rPr lang="fr-FR" sz="4000" b="1" dirty="0">
                <a:latin typeface="Times New Roman" panose="02020603050405020304" pitchFamily="18" charset="0"/>
                <a:cs typeface="Times New Roman" panose="02020603050405020304" pitchFamily="18" charset="0"/>
              </a:rPr>
              <a:t> 2015- 2016</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b="1" dirty="0">
                <a:latin typeface="Times New Roman" panose="02020603050405020304" pitchFamily="18" charset="0"/>
                <a:cs typeface="Times New Roman" panose="02020603050405020304" pitchFamily="18" charset="0"/>
              </a:rPr>
              <a:t>Cho </a:t>
            </a:r>
            <a:r>
              <a:rPr lang="en-US" sz="4000" b="1" dirty="0" err="1">
                <a:latin typeface="Times New Roman" panose="02020603050405020304" pitchFamily="18" charset="0"/>
                <a:cs typeface="Times New Roman" panose="02020603050405020304" pitchFamily="18" charset="0"/>
              </a:rPr>
              <a:t>câu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thơ</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sau</a:t>
            </a:r>
            <a:r>
              <a:rPr lang="en-US" sz="4000" b="1" dirty="0">
                <a:latin typeface="Times New Roman" panose="02020603050405020304" pitchFamily="18" charset="0"/>
                <a:cs typeface="Times New Roman" panose="02020603050405020304" pitchFamily="18" charset="0"/>
              </a:rPr>
              <a:t>: “ </a:t>
            </a:r>
            <a:r>
              <a:rPr lang="en-US" sz="4000" b="1" i="1" dirty="0">
                <a:latin typeface="Times New Roman" panose="02020603050405020304" pitchFamily="18" charset="0"/>
                <a:cs typeface="Times New Roman" panose="02020603050405020304" pitchFamily="18" charset="0"/>
              </a:rPr>
              <a:t>Ung dung </a:t>
            </a:r>
            <a:r>
              <a:rPr lang="en-US" sz="4000" b="1" i="1" dirty="0" err="1">
                <a:latin typeface="Times New Roman" panose="02020603050405020304" pitchFamily="18" charset="0"/>
                <a:cs typeface="Times New Roman" panose="02020603050405020304" pitchFamily="18" charset="0"/>
              </a:rPr>
              <a:t>buồng</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lái</a:t>
            </a:r>
            <a:r>
              <a:rPr lang="en-US" sz="4000" b="1" i="1" dirty="0">
                <a:latin typeface="Times New Roman" panose="02020603050405020304" pitchFamily="18" charset="0"/>
                <a:cs typeface="Times New Roman" panose="02020603050405020304" pitchFamily="18" charset="0"/>
              </a:rPr>
              <a:t> ta </a:t>
            </a:r>
            <a:r>
              <a:rPr lang="en-US" sz="4000" b="1" i="1" dirty="0" err="1">
                <a:latin typeface="Times New Roman" panose="02020603050405020304" pitchFamily="18" charset="0"/>
                <a:cs typeface="Times New Roman" panose="02020603050405020304" pitchFamily="18" charset="0"/>
              </a:rPr>
              <a:t>ngồi</a:t>
            </a:r>
            <a:r>
              <a:rPr lang="en-US" sz="4000" b="1" dirty="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1, </a:t>
            </a:r>
            <a:r>
              <a:rPr lang="en-US" sz="4000" dirty="0" err="1">
                <a:latin typeface="Times New Roman" panose="02020603050405020304" pitchFamily="18" charset="0"/>
                <a:cs typeface="Times New Roman" panose="02020603050405020304" pitchFamily="18" charset="0"/>
              </a:rPr>
              <a:t>Hãy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chép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tiếp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câu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thơ</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còn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lại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hoàn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khổ</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thơ</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2. </a:t>
            </a:r>
            <a:r>
              <a:rPr lang="en-US" sz="4000" dirty="0" err="1">
                <a:latin typeface="Times New Roman" panose="02020603050405020304" pitchFamily="18" charset="0"/>
                <a:cs typeface="Times New Roman" panose="02020603050405020304" pitchFamily="18" charset="0"/>
              </a:rPr>
              <a:t>Nêu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phương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biểu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nôi</a:t>
            </a:r>
            <a:r>
              <a:rPr lang="en-US" sz="4000" dirty="0">
                <a:latin typeface="Times New Roman" panose="02020603050405020304" pitchFamily="18" charset="0"/>
                <a:cs typeface="Times New Roman" panose="02020603050405020304" pitchFamily="18" charset="0"/>
              </a:rPr>
              <a:t> dung </a:t>
            </a:r>
            <a:r>
              <a:rPr lang="en-US" sz="4000" dirty="0" err="1">
                <a:latin typeface="Times New Roman" panose="02020603050405020304" pitchFamily="18" charset="0"/>
                <a:cs typeface="Times New Roman" panose="02020603050405020304" pitchFamily="18" charset="0"/>
              </a:rPr>
              <a:t>chính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khổ</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thơ</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vừa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chép</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3. </a:t>
            </a:r>
            <a:r>
              <a:rPr lang="en-US" sz="4000" dirty="0" err="1">
                <a:latin typeface="Times New Roman" panose="02020603050405020304" pitchFamily="18" charset="0"/>
                <a:cs typeface="Times New Roman" panose="02020603050405020304" pitchFamily="18" charset="0"/>
              </a:rPr>
              <a:t>Tìm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biện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được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sử</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dụng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khổ</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thơ</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Nêu</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dụng</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marL="0" indent="0">
              <a:buNone/>
            </a:pPr>
            <a:endParaRPr lang="vi-VN" sz="4000" b="1" dirty="0" smtClean="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14313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en-US" b="1" u="sng" dirty="0" smtClean="0">
                <a:latin typeface="Times New Roman" panose="02020603050405020304" pitchFamily="18" charset="0"/>
                <a:cs typeface="Times New Roman" panose="02020603050405020304" pitchFamily="18" charset="0"/>
              </a:rPr>
              <a:t>ĐỀ 6</a:t>
            </a:r>
            <a:r>
              <a:rPr lang="vi-VN" b="1" u="sng" dirty="0"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p:txBody>
      </p:sp>
      <p:sp>
        <p:nvSpPr>
          <p:cNvPr id="2" name="5-Point Star 1"/>
          <p:cNvSpPr/>
          <p:nvPr/>
        </p:nvSpPr>
        <p:spPr>
          <a:xfrm>
            <a:off x="3265714" y="705394"/>
            <a:ext cx="3056709" cy="266482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05760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031" y="128789"/>
            <a:ext cx="11874321" cy="4652289"/>
          </a:xfrm>
        </p:spPr>
        <p:txBody>
          <a:bodyPr>
            <a:noAutofit/>
          </a:bodyPr>
          <a:lstStyle/>
          <a:p>
            <a:pPr marL="0" indent="0">
              <a:buNone/>
            </a:pPr>
            <a:r>
              <a:rPr lang="en-US" b="1" dirty="0" err="1">
                <a:latin typeface="Times New Roman" panose="02020603050405020304" pitchFamily="18" charset="0"/>
                <a:cs typeface="Times New Roman" panose="02020603050405020304" pitchFamily="18" charset="0"/>
              </a:rPr>
              <a:t>Đề</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7: </a:t>
            </a:r>
            <a:r>
              <a:rPr lang="en-US" b="1" i="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tuyển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vào</a:t>
            </a:r>
            <a:r>
              <a:rPr lang="en-US" b="1" dirty="0">
                <a:latin typeface="Times New Roman" panose="02020603050405020304" pitchFamily="18" charset="0"/>
                <a:cs typeface="Times New Roman" panose="02020603050405020304" pitchFamily="18" charset="0"/>
              </a:rPr>
              <a:t> 10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năm</a:t>
            </a:r>
            <a:r>
              <a:rPr lang="en-US" b="1" dirty="0">
                <a:latin typeface="Times New Roman" panose="02020603050405020304" pitchFamily="18" charset="0"/>
                <a:cs typeface="Times New Roman" panose="02020603050405020304" pitchFamily="18" charset="0"/>
              </a:rPr>
              <a:t> 2017- 2018</a:t>
            </a:r>
            <a:endParaRPr lang="en-US" dirty="0">
              <a:latin typeface="Times New Roman" panose="02020603050405020304" pitchFamily="18" charset="0"/>
              <a:cs typeface="Times New Roman" panose="02020603050405020304" pitchFamily="18" charset="0"/>
            </a:endParaRPr>
          </a:p>
          <a:p>
            <a:pPr marL="0" indent="0">
              <a:buNone/>
            </a:pPr>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thực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yêu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cầu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bên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 </a:t>
            </a:r>
            <a:r>
              <a:rPr lang="en-US" i="1" dirty="0" err="1">
                <a:latin typeface="Times New Roman" panose="02020603050405020304" pitchFamily="18" charset="0"/>
                <a:cs typeface="Times New Roman" panose="02020603050405020304" pitchFamily="18" charset="0"/>
              </a:rPr>
              <a:t>Chàng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bèn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theo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lập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đêm</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bến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chiếc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kiệu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đứng</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giữa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theo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mươi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chiếc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võng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ẩn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hiện</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fontAlgn="base">
              <a:buNone/>
            </a:pPr>
            <a:r>
              <a:rPr lang="en-US" i="1" dirty="0" err="1">
                <a:latin typeface="Times New Roman" panose="02020603050405020304" pitchFamily="18" charset="0"/>
                <a:cs typeface="Times New Roman" panose="02020603050405020304" pitchFamily="18" charset="0"/>
              </a:rPr>
              <a:t>Chàng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vẫn</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giữa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fontAlgn="base">
              <a:buNone/>
            </a:pP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Thiếp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đức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Linh</a:t>
            </a:r>
            <a:r>
              <a:rPr lang="en-US" i="1" dirty="0">
                <a:latin typeface="Times New Roman" panose="02020603050405020304" pitchFamily="18" charset="0"/>
                <a:cs typeface="Times New Roman" panose="02020603050405020304" pitchFamily="18" charset="0"/>
              </a:rPr>
              <a:t> Phi,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bỏ</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thiếp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nữa</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fontAlgn="base">
              <a:buNone/>
            </a:pPr>
            <a:r>
              <a:rPr lang="en-US" i="1" dirty="0" err="1">
                <a:latin typeface="Times New Roman" panose="02020603050405020304" pitchFamily="18" charset="0"/>
                <a:cs typeface="Times New Roman" panose="02020603050405020304" pitchFamily="18" charset="0"/>
              </a:rPr>
              <a:t>Rồi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chốc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bóng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biến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mất</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fontAlgn="base">
              <a:buNone/>
            </a:pPr>
            <a:r>
              <a:rPr lang="en-US" i="1" dirty="0">
                <a:latin typeface="Times New Roman" panose="02020603050405020304" pitchFamily="18" charset="0"/>
                <a:cs typeface="Times New Roman" panose="02020603050405020304" pitchFamily="18" charset="0"/>
              </a:rPr>
              <a:t>                                     ( Theo </a:t>
            </a:r>
            <a:r>
              <a:rPr lang="en-US" i="1" dirty="0" err="1">
                <a:latin typeface="Times New Roman" panose="02020603050405020304" pitchFamily="18" charset="0"/>
                <a:cs typeface="Times New Roman" panose="02020603050405020304" pitchFamily="18" charset="0"/>
              </a:rPr>
              <a:t>sách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Ngữ</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văn</a:t>
            </a:r>
            <a:r>
              <a:rPr lang="en-US" i="1" dirty="0">
                <a:latin typeface="Times New Roman" panose="02020603050405020304" pitchFamily="18" charset="0"/>
                <a:cs typeface="Times New Roman" panose="02020603050405020304" pitchFamily="18" charset="0"/>
              </a:rPr>
              <a:t> 9, </a:t>
            </a:r>
            <a:r>
              <a:rPr lang="en-US" i="1" dirty="0" err="1">
                <a:latin typeface="Times New Roman" panose="02020603050405020304" pitchFamily="18" charset="0"/>
                <a:cs typeface="Times New Roman" panose="02020603050405020304" pitchFamily="18" charset="0"/>
              </a:rPr>
              <a:t>tập</a:t>
            </a:r>
            <a:r>
              <a:rPr lang="en-US" i="1" dirty="0">
                <a:latin typeface="Times New Roman" panose="02020603050405020304" pitchFamily="18" charset="0"/>
                <a:cs typeface="Times New Roman" panose="02020603050405020304" pitchFamily="18" charset="0"/>
              </a:rPr>
              <a:t> 1, NXB </a:t>
            </a:r>
            <a:r>
              <a:rPr lang="en-US" i="1" dirty="0" err="1">
                <a:latin typeface="Times New Roman" panose="02020603050405020304" pitchFamily="18" charset="0"/>
                <a:cs typeface="Times New Roman" panose="02020603050405020304" pitchFamily="18" charset="0"/>
              </a:rPr>
              <a:t>Giáo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dục</a:t>
            </a:r>
            <a:r>
              <a:rPr lang="en-US" i="1" dirty="0">
                <a:latin typeface="Times New Roman" panose="02020603050405020304" pitchFamily="18" charset="0"/>
                <a:cs typeface="Times New Roman" panose="02020603050405020304" pitchFamily="18" charset="0"/>
              </a:rPr>
              <a:t>, 2018)</a:t>
            </a:r>
            <a:endParaRPr lang="en-US" dirty="0">
              <a:latin typeface="Times New Roman" panose="02020603050405020304" pitchFamily="18" charset="0"/>
              <a:cs typeface="Times New Roman" panose="02020603050405020304" pitchFamily="18" charset="0"/>
            </a:endParaRPr>
          </a:p>
          <a:p>
            <a:pPr marL="0" indent="0" fontAlgn="base">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( 0,5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Do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a:t>
            </a:r>
          </a:p>
          <a:p>
            <a:pPr marL="0" indent="0" fontAlgn="base">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( 0,5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a:t>
            </a:r>
          </a:p>
          <a:p>
            <a:pPr marL="0" indent="0">
              <a:buNone/>
            </a:pPr>
            <a:endParaRPr lang="vi-VN" b="1" dirty="0" smtClean="0">
              <a:solidFill>
                <a:srgbClr val="FF0000"/>
              </a:solidFill>
              <a:latin typeface="+mj-lt"/>
            </a:endParaRPr>
          </a:p>
        </p:txBody>
      </p:sp>
      <p:sp>
        <p:nvSpPr>
          <p:cNvPr id="4" name="Right Arrow 3">
            <a:hlinkClick r:id="rId2" action="ppaction://hlinksldjump"/>
          </p:cNvPr>
          <p:cNvSpPr/>
          <p:nvPr/>
        </p:nvSpPr>
        <p:spPr>
          <a:xfrm>
            <a:off x="8991845" y="5943968"/>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584314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52" y="339587"/>
            <a:ext cx="11925837" cy="4351338"/>
          </a:xfrm>
        </p:spPr>
        <p:txBody>
          <a:bodyPr>
            <a:noAutofit/>
          </a:bodyPr>
          <a:lstStyle/>
          <a:p>
            <a:pPr marL="0" indent="0">
              <a:buNone/>
            </a:pP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8. </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bỗng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đúng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lắm</a:t>
            </a:r>
            <a:r>
              <a:rPr lang="en-US" i="1" dirty="0">
                <a:latin typeface="Times New Roman" panose="02020603050405020304" pitchFamily="18" charset="0"/>
                <a:cs typeface="Times New Roman" panose="02020603050405020304" pitchFamily="18" charset="0"/>
              </a:rPr>
              <a:t> (1). </a:t>
            </a:r>
            <a:r>
              <a:rPr lang="en-US" i="1" dirty="0" err="1">
                <a:latin typeface="Times New Roman" panose="02020603050405020304" pitchFamily="18" charset="0"/>
                <a:cs typeface="Times New Roman" panose="02020603050405020304" pitchFamily="18" charset="0"/>
              </a:rPr>
              <a:t>Chả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nhẽ</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bọn</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làng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đốn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(2).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điểm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trong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óc</a:t>
            </a:r>
            <a:r>
              <a:rPr lang="en-US" i="1" dirty="0">
                <a:latin typeface="Times New Roman" panose="02020603050405020304" pitchFamily="18" charset="0"/>
                <a:cs typeface="Times New Roman" panose="02020603050405020304" pitchFamily="18" charset="0"/>
              </a:rPr>
              <a:t> (3).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họ</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toàn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thần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(4). </a:t>
            </a:r>
            <a:r>
              <a:rPr lang="en-US" i="1" dirty="0" err="1">
                <a:latin typeface="Times New Roman" panose="02020603050405020304" pitchFamily="18" charset="0"/>
                <a:cs typeface="Times New Roman" panose="02020603050405020304" pitchFamily="18" charset="0"/>
              </a:rPr>
              <a:t>Họ</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quyết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giặc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cam </a:t>
            </a:r>
            <a:r>
              <a:rPr lang="en-US" i="1" dirty="0" err="1">
                <a:latin typeface="Times New Roman" panose="02020603050405020304" pitchFamily="18" charset="0"/>
                <a:cs typeface="Times New Roman" panose="02020603050405020304" pitchFamily="18" charset="0"/>
              </a:rPr>
              <a:t>tâm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ấy</a:t>
            </a:r>
            <a:r>
              <a:rPr lang="en-US" i="1" dirty="0">
                <a:latin typeface="Times New Roman" panose="02020603050405020304" pitchFamily="18" charset="0"/>
                <a:cs typeface="Times New Roman" panose="02020603050405020304" pitchFamily="18" charset="0"/>
              </a:rPr>
              <a:t>!...(5)”</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ai</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2)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a:t>
            </a:r>
          </a:p>
          <a:p>
            <a:pPr marL="0" indent="0">
              <a:buNone/>
            </a:pPr>
            <a:endParaRPr lang="vi-VN" b="1" dirty="0" smtClean="0">
              <a:solidFill>
                <a:srgbClr val="FF0000"/>
              </a:solidFill>
              <a:latin typeface="+mj-lt"/>
            </a:endParaRPr>
          </a:p>
        </p:txBody>
      </p:sp>
      <p:sp>
        <p:nvSpPr>
          <p:cNvPr id="4" name="Right Arrow 3">
            <a:hlinkClick r:id="rId2" action="ppaction://hlinksldjump"/>
          </p:cNvPr>
          <p:cNvSpPr/>
          <p:nvPr/>
        </p:nvSpPr>
        <p:spPr>
          <a:xfrm>
            <a:off x="9365333" y="563487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656293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560" y="313829"/>
            <a:ext cx="11474003" cy="4351338"/>
          </a:xfrm>
        </p:spPr>
        <p:txBody>
          <a:bodyPr>
            <a:noAutofit/>
          </a:bodyPr>
          <a:lstStyle/>
          <a:p>
            <a:pPr marL="0" indent="0" algn="just">
              <a:buNone/>
            </a:pPr>
            <a:r>
              <a:rPr lang="en-US" sz="3600" b="1" u="sng" dirty="0" err="1" smtClean="0">
                <a:latin typeface="Times New Roman" panose="02020603050405020304" pitchFamily="18" charset="0"/>
                <a:cs typeface="Times New Roman" panose="02020603050405020304" pitchFamily="18" charset="0"/>
              </a:rPr>
              <a:t>Đề</a:t>
            </a:r>
            <a:r>
              <a:rPr lang="en-US" sz="3600" b="1" u="sng" dirty="0" smtClean="0">
                <a:latin typeface="Times New Roman" panose="02020603050405020304" pitchFamily="18" charset="0"/>
                <a:cs typeface="Times New Roman" panose="02020603050405020304" pitchFamily="18" charset="0"/>
              </a:rPr>
              <a:t> </a:t>
            </a:r>
            <a:r>
              <a:rPr lang="vi-VN" sz="3600" b="1" u="sng" dirty="0" smtClean="0">
                <a:latin typeface="Times New Roman" panose="02020603050405020304" pitchFamily="18" charset="0"/>
                <a:cs typeface="Times New Roman" panose="02020603050405020304" pitchFamily="18" charset="0"/>
              </a:rPr>
              <a:t>9</a:t>
            </a:r>
            <a:r>
              <a:rPr lang="vi-VN" sz="3600" dirty="0" smtClean="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Cho </a:t>
            </a:r>
            <a:r>
              <a:rPr lang="en-US" sz="3600" b="1" dirty="0" err="1">
                <a:latin typeface="Times New Roman" panose="02020603050405020304" pitchFamily="18" charset="0"/>
                <a:cs typeface="Times New Roman" panose="02020603050405020304" pitchFamily="18" charset="0"/>
              </a:rPr>
              <a:t>câu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thơ</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Quê</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hương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anh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nước</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mặn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đồng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chua</a:t>
            </a:r>
            <a:r>
              <a:rPr lang="en-US" sz="3600" b="1"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a) </a:t>
            </a:r>
            <a:r>
              <a:rPr lang="en-US" sz="3600" dirty="0" err="1">
                <a:latin typeface="Times New Roman" panose="02020603050405020304" pitchFamily="18" charset="0"/>
                <a:cs typeface="Times New Roman" panose="02020603050405020304" pitchFamily="18" charset="0"/>
              </a:rPr>
              <a:t>Chép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tiếp</a:t>
            </a:r>
            <a:r>
              <a:rPr lang="en-US" sz="3600" dirty="0">
                <a:latin typeface="Times New Roman" panose="02020603050405020304" pitchFamily="18" charset="0"/>
                <a:cs typeface="Times New Roman" panose="02020603050405020304" pitchFamily="18" charset="0"/>
              </a:rPr>
              <a:t> 5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tiếp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theo.</a:t>
            </a:r>
            <a:r>
              <a:rPr lang="en-US" sz="3600" dirty="0">
                <a:latin typeface="Times New Roman" panose="02020603050405020304" pitchFamily="18" charset="0"/>
                <a:cs typeface="Times New Roman" panose="02020603050405020304" pitchFamily="18" charset="0"/>
              </a:rPr>
              <a:t> Cho </a:t>
            </a:r>
            <a:r>
              <a:rPr lang="en-US" sz="3600" dirty="0" err="1">
                <a:latin typeface="Times New Roman" panose="02020603050405020304" pitchFamily="18" charset="0"/>
                <a:cs typeface="Times New Roman" panose="02020603050405020304" pitchFamily="18" charset="0"/>
              </a:rPr>
              <a:t>biết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đoạn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nằm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bài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Hoàn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a:t>
            </a:r>
          </a:p>
          <a:p>
            <a:pPr marL="0" indent="0" algn="just">
              <a:buNone/>
            </a:pPr>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Súng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bên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súng</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đầu</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sát</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bên</a:t>
            </a:r>
            <a:r>
              <a:rPr lang="en-US" sz="3600" i="1" dirty="0">
                <a:latin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cs typeface="Times New Roman" panose="02020603050405020304" pitchFamily="18" charset="0"/>
              </a:rPr>
              <a:t>đầu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dụng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pháp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nghệ</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dụng</a:t>
            </a:r>
            <a:r>
              <a:rPr lang="en-US" sz="3600" dirty="0">
                <a:latin typeface="Times New Roman" panose="02020603050405020304" pitchFamily="18" charset="0"/>
                <a:cs typeface="Times New Roman" panose="02020603050405020304" pitchFamily="18" charset="0"/>
              </a:rPr>
              <a:t>?</a:t>
            </a:r>
          </a:p>
          <a:p>
            <a:pPr marL="0" indent="0">
              <a:buNone/>
            </a:pP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87632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313830"/>
            <a:ext cx="11706896" cy="4351338"/>
          </a:xfrm>
        </p:spPr>
        <p:txBody>
          <a:bodyPr>
            <a:noAutofit/>
          </a:bodyPr>
          <a:lstStyle/>
          <a:p>
            <a:pPr marL="0" indent="0">
              <a:buNone/>
            </a:pPr>
            <a:r>
              <a:rPr lang="en-US" b="1" u="sng" dirty="0" smtClean="0">
                <a:latin typeface="Times New Roman" panose="02020603050405020304" pitchFamily="18" charset="0"/>
                <a:cs typeface="Times New Roman" panose="02020603050405020304" pitchFamily="18" charset="0"/>
              </a:rPr>
              <a:t>ĐỀ</a:t>
            </a:r>
            <a:r>
              <a:rPr lang="vi-VN" b="1" u="sng" dirty="0" smtClean="0">
                <a:latin typeface="Times New Roman" panose="02020603050405020304" pitchFamily="18" charset="0"/>
                <a:cs typeface="Times New Roman" panose="02020603050405020304" pitchFamily="18" charset="0"/>
              </a:rPr>
              <a:t> 10:</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đoạn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r>
              <a:rPr lang="en-US" b="1"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nghẹn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da </a:t>
            </a:r>
            <a:r>
              <a:rPr lang="en-US" i="1" dirty="0" err="1">
                <a:latin typeface="Times New Roman" panose="02020603050405020304" pitchFamily="18" charset="0"/>
                <a:cs typeface="Times New Roman" panose="02020603050405020304" pitchFamily="18" charset="0"/>
              </a:rPr>
              <a:t>mặt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lặng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tưởng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chừng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lâu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rặn</a:t>
            </a:r>
            <a:r>
              <a:rPr lang="en-US" i="1" dirty="0">
                <a:latin typeface="Times New Roman" panose="02020603050405020304" pitchFamily="18" charset="0"/>
                <a:cs typeface="Times New Roman" panose="02020603050405020304" pitchFamily="18" charset="0"/>
              </a:rPr>
              <a:t> è </a:t>
            </a:r>
            <a:r>
              <a:rPr lang="en-US" i="1" dirty="0" err="1">
                <a:latin typeface="Times New Roman" panose="02020603050405020304" pitchFamily="18" charset="0"/>
                <a:cs typeface="Times New Roman" panose="02020603050405020304" pitchFamily="18" charset="0"/>
              </a:rPr>
              <a:t>è</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nuốt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vướng</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tiếng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hỏi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hẳn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a:t>
            </a:r>
            <a:br>
              <a:rPr lang="en-US" i="1" dirty="0">
                <a:latin typeface="Times New Roman" panose="02020603050405020304" pitchFamily="18" charset="0"/>
                <a:cs typeface="Times New Roman" panose="02020603050405020304" pitchFamily="18" charset="0"/>
              </a:rPr>
            </a:b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bác</a:t>
            </a:r>
            <a:r>
              <a:rPr lang="en-US" i="1" dirty="0">
                <a:latin typeface="Times New Roman" panose="02020603050405020304" pitchFamily="18" charset="0"/>
                <a:cs typeface="Times New Roman" panose="02020603050405020304" pitchFamily="18" charset="0"/>
              </a:rPr>
              <a:t>? Hay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tại</a:t>
            </a:r>
            <a:r>
              <a:rPr lang="en-US" i="1"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a:t>
            </a: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Hay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chỉ</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…”vi </a:t>
            </a:r>
            <a:r>
              <a:rPr lang="en-US" dirty="0" err="1">
                <a:latin typeface="Times New Roman" panose="02020603050405020304" pitchFamily="18" charset="0"/>
                <a:cs typeface="Times New Roman" panose="02020603050405020304" pitchFamily="18" charset="0"/>
              </a:rPr>
              <a:t>phạm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err="1" smtClean="0">
                <a:latin typeface="Times New Roman" panose="02020603050405020304" pitchFamily="18" charset="0"/>
                <a:cs typeface="Times New Roman" panose="02020603050405020304" pitchFamily="18" charset="0"/>
              </a:rPr>
              <a:t>Câu</a:t>
            </a:r>
            <a:r>
              <a:rPr lang="en-US" b="1" dirty="0" smtClean="0">
                <a:latin typeface="Times New Roman" panose="02020603050405020304" pitchFamily="18" charset="0"/>
                <a:cs typeface="Times New Roman" panose="02020603050405020304" pitchFamily="18" charset="0"/>
              </a:rPr>
              <a:t> 4</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Xác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định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thành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endParaRPr lang="vi-VN" dirty="0">
              <a:latin typeface="+mj-lt"/>
            </a:endParaRPr>
          </a:p>
        </p:txBody>
      </p:sp>
      <p:sp>
        <p:nvSpPr>
          <p:cNvPr id="4" name="Right Arrow 3">
            <a:hlinkClick r:id="rId2" action="ppaction://hlinksldjump"/>
          </p:cNvPr>
          <p:cNvSpPr/>
          <p:nvPr/>
        </p:nvSpPr>
        <p:spPr>
          <a:xfrm>
            <a:off x="9326696" y="5905332"/>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856287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69" y="270456"/>
            <a:ext cx="11822804" cy="4639410"/>
          </a:xfrm>
        </p:spPr>
        <p:txBody>
          <a:bodyPr>
            <a:noAutofit/>
          </a:bodyPr>
          <a:lstStyle/>
          <a:p>
            <a:pPr marL="0" indent="0">
              <a:buNone/>
            </a:pPr>
            <a:r>
              <a:rPr lang="en-US" b="1" u="sng" dirty="0" err="1" smtClean="0">
                <a:latin typeface="Times New Roman" panose="02020603050405020304" pitchFamily="18" charset="0"/>
                <a:cs typeface="Times New Roman" panose="02020603050405020304" pitchFamily="18" charset="0"/>
              </a:rPr>
              <a:t>Đề</a:t>
            </a:r>
            <a:r>
              <a:rPr lang="vi-VN" b="1" u="sng" dirty="0" smtClean="0">
                <a:latin typeface="Times New Roman" panose="02020603050405020304" pitchFamily="18" charset="0"/>
                <a:cs typeface="Times New Roman" panose="02020603050405020304" pitchFamily="18" charset="0"/>
              </a:rPr>
              <a:t> 11: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buổi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trưa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dựa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thành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khẽ</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mê</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Thường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điệu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bịa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lộn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xộn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ngớ</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ngẩn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nhiên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bò</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gái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Nội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khiêm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bím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tóc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tương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mềm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kiêu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hãnh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đài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kèn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Còn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xăm</a:t>
            </a:r>
            <a:r>
              <a:rPr lang="en-US"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Khuê</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Sách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9,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2)</a:t>
            </a: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rút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a:t>
            </a: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phép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a:t>
            </a:r>
          </a:p>
          <a:p>
            <a:pPr marL="0" indent="0">
              <a:buNone/>
            </a:pP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dẫn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a:t>
            </a:r>
          </a:p>
        </p:txBody>
      </p:sp>
      <p:sp>
        <p:nvSpPr>
          <p:cNvPr id="4" name="Right Arrow 3">
            <a:hlinkClick r:id="rId2" action="ppaction://hlinksldjump"/>
          </p:cNvPr>
          <p:cNvSpPr/>
          <p:nvPr/>
        </p:nvSpPr>
        <p:spPr>
          <a:xfrm>
            <a:off x="9978919" y="5879574"/>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56591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206062"/>
            <a:ext cx="11539470" cy="4703804"/>
          </a:xfrm>
        </p:spPr>
        <p:txBody>
          <a:bodyPr>
            <a:noAutofit/>
          </a:bodyPr>
          <a:lstStyle/>
          <a:p>
            <a:pPr marL="0" indent="0">
              <a:buNone/>
            </a:pPr>
            <a:r>
              <a:rPr lang="en-US" sz="3200" b="1" u="sng" dirty="0" err="1" smtClean="0">
                <a:latin typeface="Times New Roman" panose="02020603050405020304" pitchFamily="18" charset="0"/>
                <a:cs typeface="Times New Roman" panose="02020603050405020304" pitchFamily="18" charset="0"/>
              </a:rPr>
              <a:t>Đề</a:t>
            </a:r>
            <a:r>
              <a:rPr lang="en-US" sz="3200" b="1" u="sng" dirty="0" smtClean="0">
                <a:latin typeface="Times New Roman" panose="02020603050405020304" pitchFamily="18" charset="0"/>
                <a:cs typeface="Times New Roman" panose="02020603050405020304" pitchFamily="18" charset="0"/>
              </a:rPr>
              <a:t> </a:t>
            </a:r>
            <a:r>
              <a:rPr lang="vi-VN" sz="3200" b="1" u="sng" dirty="0" smtClean="0">
                <a:latin typeface="Times New Roman" panose="02020603050405020304" pitchFamily="18" charset="0"/>
                <a:cs typeface="Times New Roman" panose="02020603050405020304" pitchFamily="18" charset="0"/>
              </a:rPr>
              <a:t>12:</a:t>
            </a:r>
            <a:r>
              <a:rPr lang="en-US" sz="3200" dirty="0">
                <a:latin typeface="Times New Roman" panose="02020603050405020304" pitchFamily="18" charset="0"/>
                <a:cs typeface="Times New Roman" panose="02020603050405020304" pitchFamily="18" charset="0"/>
              </a:rPr>
              <a:t> Cho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sau</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giữa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xanh</a:t>
            </a:r>
            <a:endParaRPr lang="en-US" sz="3200" dirty="0">
              <a:latin typeface="Times New Roman" panose="02020603050405020304" pitchFamily="18" charset="0"/>
              <a:cs typeface="Times New Roman" panose="02020603050405020304" pitchFamily="18" charset="0"/>
            </a:endParaRPr>
          </a:p>
          <a:p>
            <a:pPr marL="0" indent="0">
              <a:buNone/>
            </a:pP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Hãy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chép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a:t>
            </a:r>
          </a:p>
          <a:p>
            <a:pPr marL="0" indent="0">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vừa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chép</a:t>
            </a:r>
            <a:r>
              <a:rPr lang="en-US" sz="3200" dirty="0">
                <a:latin typeface="Times New Roman" panose="02020603050405020304" pitchFamily="18" charset="0"/>
                <a:cs typeface="Times New Roman" panose="02020603050405020304" pitchFamily="18" charset="0"/>
              </a:rPr>
              <a:t>?</a:t>
            </a:r>
          </a:p>
          <a:p>
            <a:pPr marL="0" indent="0">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3: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vừa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chép</a:t>
            </a:r>
            <a:r>
              <a:rPr lang="en-US" sz="3200" dirty="0">
                <a:latin typeface="Times New Roman" panose="02020603050405020304" pitchFamily="18" charset="0"/>
                <a:cs typeface="Times New Roman" panose="02020603050405020304" pitchFamily="18" charset="0"/>
              </a:rPr>
              <a:t>?</a:t>
            </a:r>
          </a:p>
          <a:p>
            <a:pPr marL="0" indent="0">
              <a:buNone/>
            </a:pPr>
            <a:endParaRPr lang="vi-VN" sz="3200"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030482" y="563487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40726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577" y="558528"/>
            <a:ext cx="11822806" cy="4351338"/>
          </a:xfrm>
        </p:spPr>
        <p:txBody>
          <a:bodyPr>
            <a:normAutofit/>
          </a:bodyPr>
          <a:lstStyle/>
          <a:p>
            <a:pPr marL="0" indent="0" algn="just">
              <a:buNone/>
            </a:pPr>
            <a:r>
              <a:rPr lang="en-US" sz="3200" b="1" u="sng" dirty="0" smtClean="0">
                <a:latin typeface="Times New Roman" panose="02020603050405020304" pitchFamily="18" charset="0"/>
                <a:cs typeface="Times New Roman" panose="02020603050405020304" pitchFamily="18" charset="0"/>
              </a:rPr>
              <a:t>ĐỀ </a:t>
            </a:r>
            <a:r>
              <a:rPr lang="vi-VN" sz="3200" b="1" u="sng" dirty="0" smtClean="0">
                <a:latin typeface="Times New Roman" panose="02020603050405020304" pitchFamily="18" charset="0"/>
                <a:cs typeface="Times New Roman" panose="02020603050405020304" pitchFamily="18" charset="0"/>
              </a:rPr>
              <a:t>1</a:t>
            </a:r>
            <a:r>
              <a:rPr lang="en-US" sz="3200" b="1" u="sng" dirty="0" smtClean="0">
                <a:latin typeface="Times New Roman" panose="02020603050405020304" pitchFamily="18" charset="0"/>
                <a:cs typeface="Times New Roman" panose="02020603050405020304" pitchFamily="18" charset="0"/>
              </a:rPr>
              <a:t>3</a:t>
            </a:r>
            <a:r>
              <a:rPr lang="vi-VN" sz="3200" b="1" u="sng"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Cho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 “ </a:t>
            </a:r>
            <a:r>
              <a:rPr lang="en-US" sz="3200" i="1" dirty="0" err="1">
                <a:latin typeface="Times New Roman" panose="02020603050405020304" pitchFamily="18" charset="0"/>
                <a:cs typeface="Times New Roman" panose="02020603050405020304" pitchFamily="18" charset="0"/>
              </a:rPr>
              <a:t>Bác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nằm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trong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giấc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ngủ</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yên</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chép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Hãy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a:t>
            </a:r>
          </a:p>
          <a:p>
            <a:pPr marL="0" indent="0" algn="just">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3</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Chỉ</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a:t>
            </a:r>
          </a:p>
          <a:p>
            <a:pPr marL="0" indent="0" algn="just">
              <a:buNone/>
            </a:pPr>
            <a:endParaRPr lang="vi-VN" sz="3200" b="1" dirty="0" smtClean="0">
              <a:solidFill>
                <a:srgbClr val="FF0000"/>
              </a:solidFill>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14850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147" y="90152"/>
            <a:ext cx="11930743" cy="6611093"/>
          </a:xfrm>
        </p:spPr>
        <p:txBody>
          <a:bodyPr>
            <a:normAutofit/>
          </a:bodyPr>
          <a:lstStyle/>
          <a:p>
            <a:r>
              <a:rPr lang="vi-VN" sz="3200" b="1" dirty="0" smtClean="0">
                <a:solidFill>
                  <a:srgbClr val="FF0000"/>
                </a:solidFill>
                <a:latin typeface="+mj-lt"/>
              </a:rPr>
              <a:t>Rèn kĩ năng làm câu hỏi dạng đọc – hiểu:</a:t>
            </a:r>
          </a:p>
          <a:p>
            <a:pPr marL="457200" indent="-457200" algn="l">
              <a:buAutoNum type="arabicPeriod"/>
            </a:pPr>
            <a:r>
              <a:rPr lang="vi-VN" sz="3200" b="1" dirty="0" smtClean="0">
                <a:latin typeface="+mj-lt"/>
              </a:rPr>
              <a:t>Các dạng câu hỏi đọc hiểu thường gặp trong đề thi:</a:t>
            </a:r>
          </a:p>
          <a:p>
            <a:pPr marL="342900" indent="-342900" algn="l">
              <a:buFontTx/>
              <a:buChar char="-"/>
            </a:pPr>
            <a:r>
              <a:rPr lang="vi-VN" sz="3200" dirty="0" smtClean="0">
                <a:latin typeface="+mj-lt"/>
              </a:rPr>
              <a:t>Chép theo trí nhớ một đoạn thơ.</a:t>
            </a:r>
          </a:p>
          <a:p>
            <a:pPr marL="342900" indent="-342900" algn="l">
              <a:buFontTx/>
              <a:buChar char="-"/>
            </a:pPr>
            <a:r>
              <a:rPr lang="vi-VN" sz="3200" dirty="0" smtClean="0">
                <a:latin typeface="+mj-lt"/>
              </a:rPr>
              <a:t>Nêu tên tác giả, tác phẩm, vị trí của đoạn thơ trong tác phẩm.</a:t>
            </a:r>
          </a:p>
          <a:p>
            <a:pPr marL="342900" indent="-342900" algn="l">
              <a:buFontTx/>
              <a:buChar char="-"/>
            </a:pPr>
            <a:r>
              <a:rPr lang="vi-VN" sz="3200" dirty="0" smtClean="0">
                <a:latin typeface="+mj-lt"/>
              </a:rPr>
              <a:t>Phương thức biểu đạt.</a:t>
            </a:r>
          </a:p>
          <a:p>
            <a:pPr marL="342900" indent="-342900" algn="l">
              <a:buFontTx/>
              <a:buChar char="-"/>
            </a:pPr>
            <a:r>
              <a:rPr lang="vi-VN" sz="3200" dirty="0" smtClean="0">
                <a:latin typeface="+mj-lt"/>
              </a:rPr>
              <a:t>Hoàn cảnh sáng tác.</a:t>
            </a:r>
          </a:p>
          <a:p>
            <a:pPr marL="342900" indent="-342900" algn="l">
              <a:buFontTx/>
              <a:buChar char="-"/>
            </a:pPr>
            <a:r>
              <a:rPr lang="vi-VN" sz="3200" dirty="0" smtClean="0">
                <a:latin typeface="+mj-lt"/>
              </a:rPr>
              <a:t>Tình huống truyện, ngôi kể.</a:t>
            </a:r>
          </a:p>
          <a:p>
            <a:pPr marL="342900" indent="-342900" algn="l">
              <a:buFontTx/>
              <a:buChar char="-"/>
            </a:pPr>
            <a:r>
              <a:rPr lang="vi-VN" sz="3200" dirty="0" smtClean="0">
                <a:latin typeface="+mj-lt"/>
              </a:rPr>
              <a:t>Ý nghĩa nhan đề</a:t>
            </a:r>
          </a:p>
          <a:p>
            <a:pPr marL="342900" indent="-342900" algn="l">
              <a:buFontTx/>
              <a:buChar char="-"/>
            </a:pPr>
            <a:r>
              <a:rPr lang="vi-VN" sz="3200" dirty="0" smtClean="0">
                <a:latin typeface="+mj-lt"/>
              </a:rPr>
              <a:t>Nội dung đoạn thơ ( đoạn văn), nội dung, nghệ thuật của văn bản.</a:t>
            </a:r>
          </a:p>
          <a:p>
            <a:pPr marL="342900" indent="-342900" algn="l">
              <a:buFontTx/>
              <a:buChar char="-"/>
            </a:pPr>
            <a:r>
              <a:rPr lang="vi-VN" sz="3200" dirty="0" smtClean="0">
                <a:latin typeface="+mj-lt"/>
              </a:rPr>
              <a:t>Các kiến thức về tiếng việt: các TP câu, các kiểu câu, liên kết câu, từ loại, hàm ý, các biện pháp tu từ....</a:t>
            </a:r>
          </a:p>
          <a:p>
            <a:pPr algn="l"/>
            <a:endParaRPr lang="vi-VN" sz="3200" dirty="0" smtClean="0">
              <a:latin typeface="+mj-lt"/>
            </a:endParaRPr>
          </a:p>
        </p:txBody>
      </p:sp>
    </p:spTree>
    <p:extLst>
      <p:ext uri="{BB962C8B-B14F-4D97-AF65-F5344CB8AC3E}">
        <p14:creationId xmlns:p14="http://schemas.microsoft.com/office/powerpoint/2010/main" val="64353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arn(inVertical)">
                                      <p:cBhvr>
                                        <p:cTn id="25" dur="500"/>
                                        <p:tgtEl>
                                          <p:spTgt spid="3">
                                            <p:txEl>
                                              <p:pRg st="8" end="8"/>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barn(inVertical)">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0647"/>
            <a:ext cx="11874321" cy="4351338"/>
          </a:xfrm>
        </p:spPr>
        <p:txBody>
          <a:bodyPr>
            <a:noAutofit/>
          </a:bodyPr>
          <a:lstStyle/>
          <a:p>
            <a:pPr marL="0" indent="0">
              <a:buNone/>
            </a:pPr>
            <a:r>
              <a:rPr lang="en-US" sz="2400" b="1" u="sng" dirty="0" err="1" smtClean="0">
                <a:latin typeface="Times New Roman" panose="02020603050405020304" pitchFamily="18" charset="0"/>
                <a:cs typeface="Times New Roman" panose="02020603050405020304" pitchFamily="18" charset="0"/>
              </a:rPr>
              <a:t>Đề</a:t>
            </a:r>
            <a:r>
              <a:rPr lang="en-US" sz="2400" b="1" u="sng" dirty="0" smtClean="0">
                <a:latin typeface="Times New Roman" panose="02020603050405020304" pitchFamily="18" charset="0"/>
                <a:cs typeface="Times New Roman" panose="02020603050405020304" pitchFamily="18" charset="0"/>
              </a:rPr>
              <a:t> </a:t>
            </a:r>
            <a:r>
              <a:rPr lang="vi-VN" sz="2400" b="1" u="sng" dirty="0" smtClean="0">
                <a:latin typeface="Times New Roman" panose="02020603050405020304" pitchFamily="18" charset="0"/>
                <a:cs typeface="Times New Roman" panose="02020603050405020304" pitchFamily="18" charset="0"/>
              </a:rPr>
              <a:t>1</a:t>
            </a:r>
            <a:r>
              <a:rPr lang="en-US" sz="2400" b="1" u="sng" dirty="0" smtClean="0">
                <a:latin typeface="Times New Roman" panose="02020603050405020304" pitchFamily="18" charset="0"/>
                <a:cs typeface="Times New Roman" panose="02020603050405020304" pitchFamily="18" charset="0"/>
              </a:rPr>
              <a:t>4</a:t>
            </a:r>
            <a:r>
              <a:rPr lang="vi-VN" sz="2400" b="1" u="sng" dirty="0" smtClean="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Cho </a:t>
            </a:r>
            <a:r>
              <a:rPr lang="en-US" sz="2400" b="1" dirty="0" err="1">
                <a:latin typeface="Times New Roman" panose="02020603050405020304" pitchFamily="18" charset="0"/>
                <a:cs typeface="Times New Roman" panose="02020603050405020304" pitchFamily="18" charset="0"/>
              </a:rPr>
              <a:t>hai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khổ</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thơ</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trả</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hai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hỏi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dưới</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Ta </a:t>
            </a:r>
            <a:r>
              <a:rPr lang="en-US" sz="2400" i="1" dirty="0" err="1">
                <a:latin typeface="Times New Roman" panose="02020603050405020304" pitchFamily="18" charset="0"/>
                <a:cs typeface="Times New Roman" panose="02020603050405020304" pitchFamily="18" charset="0"/>
              </a:rPr>
              <a:t>làm</a:t>
            </a:r>
            <a:r>
              <a:rPr lang="en-US" sz="2400" i="1" dirty="0">
                <a:latin typeface="Times New Roman" panose="02020603050405020304" pitchFamily="18" charset="0"/>
                <a:cs typeface="Times New Roman" panose="02020603050405020304" pitchFamily="18" charset="0"/>
              </a:rPr>
              <a:t> con </a:t>
            </a:r>
            <a:r>
              <a:rPr lang="en-US" sz="2400" i="1" dirty="0" err="1">
                <a:latin typeface="Times New Roman" panose="02020603050405020304" pitchFamily="18" charset="0"/>
                <a:cs typeface="Times New Roman" panose="02020603050405020304" pitchFamily="18" charset="0"/>
              </a:rPr>
              <a:t>chim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hót</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Ta </a:t>
            </a:r>
            <a:r>
              <a:rPr lang="en-US" sz="2400" i="1" dirty="0" err="1">
                <a:latin typeface="Times New Roman" panose="02020603050405020304" pitchFamily="18" charset="0"/>
                <a:cs typeface="Times New Roman" panose="02020603050405020304" pitchFamily="18" charset="0"/>
              </a:rPr>
              <a:t>làm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cành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hoa</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a:latin typeface="Times New Roman" panose="02020603050405020304" pitchFamily="18" charset="0"/>
                <a:cs typeface="Times New Roman" panose="02020603050405020304" pitchFamily="18" charset="0"/>
              </a:rPr>
              <a:t>Ta </a:t>
            </a:r>
            <a:r>
              <a:rPr lang="en-US" sz="2400" i="1" dirty="0" err="1">
                <a:latin typeface="Times New Roman" panose="02020603050405020304" pitchFamily="18" charset="0"/>
                <a:cs typeface="Times New Roman" panose="02020603050405020304" pitchFamily="18" charset="0"/>
              </a:rPr>
              <a:t>nhập</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hòa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ca</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Một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nốt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trầm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xao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xuyến</a:t>
            </a:r>
            <a:r>
              <a:rPr lang="en-US" sz="2400" dirty="0">
                <a:latin typeface="Times New Roman" panose="02020603050405020304" pitchFamily="18" charset="0"/>
                <a:cs typeface="Times New Roman" panose="02020603050405020304" pitchFamily="18" charset="0"/>
              </a:rPr>
              <a:t>”</a:t>
            </a:r>
          </a:p>
          <a:p>
            <a:pPr marL="0" indent="0">
              <a:buNone/>
            </a:pP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a:t>
            </a:r>
            <a:r>
              <a:rPr lang="en-US" sz="2400" i="1" dirty="0">
                <a:latin typeface="Times New Roman" panose="02020603050405020304" pitchFamily="18" charset="0"/>
                <a:cs typeface="Times New Roman" panose="02020603050405020304" pitchFamily="18" charset="0"/>
              </a:rPr>
              <a:t>Mai </a:t>
            </a:r>
            <a:r>
              <a:rPr lang="en-US" sz="2400" i="1" dirty="0" err="1">
                <a:latin typeface="Times New Roman" panose="02020603050405020304" pitchFamily="18" charset="0"/>
                <a:cs typeface="Times New Roman" panose="02020603050405020304" pitchFamily="18" charset="0"/>
              </a:rPr>
              <a:t>về</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Miền</a:t>
            </a:r>
            <a:r>
              <a:rPr lang="en-US" sz="2400" i="1" dirty="0">
                <a:latin typeface="Times New Roman" panose="02020603050405020304" pitchFamily="18" charset="0"/>
                <a:cs typeface="Times New Roman" panose="02020603050405020304" pitchFamily="18" charset="0"/>
              </a:rPr>
              <a:t> Nam </a:t>
            </a:r>
            <a:r>
              <a:rPr lang="en-US" sz="2400" i="1" dirty="0" err="1">
                <a:latin typeface="Times New Roman" panose="02020603050405020304" pitchFamily="18" charset="0"/>
                <a:cs typeface="Times New Roman" panose="02020603050405020304" pitchFamily="18" charset="0"/>
              </a:rPr>
              <a:t>thương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trào</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nước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mắt</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Muốn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làm</a:t>
            </a:r>
            <a:r>
              <a:rPr lang="en-US" sz="2400" i="1" dirty="0">
                <a:latin typeface="Times New Roman" panose="02020603050405020304" pitchFamily="18" charset="0"/>
                <a:cs typeface="Times New Roman" panose="02020603050405020304" pitchFamily="18" charset="0"/>
              </a:rPr>
              <a:t> con </a:t>
            </a:r>
            <a:r>
              <a:rPr lang="en-US" sz="2400" i="1" dirty="0" err="1">
                <a:latin typeface="Times New Roman" panose="02020603050405020304" pitchFamily="18" charset="0"/>
                <a:cs typeface="Times New Roman" panose="02020603050405020304" pitchFamily="18" charset="0"/>
              </a:rPr>
              <a:t>chim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hót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quanh</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lăng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Bác</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Muốn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đóa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tỏa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hương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đâu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đây</a:t>
            </a:r>
            <a:endParaRPr lang="en-US" sz="2400" i="1" dirty="0">
              <a:latin typeface="Times New Roman" panose="02020603050405020304" pitchFamily="18" charset="0"/>
              <a:cs typeface="Times New Roman" panose="02020603050405020304" pitchFamily="18" charset="0"/>
            </a:endParaRPr>
          </a:p>
          <a:p>
            <a:pPr marL="0" indent="0">
              <a:buNone/>
            </a:pPr>
            <a:r>
              <a:rPr lang="en-US" sz="2400" i="1" dirty="0" err="1">
                <a:latin typeface="Times New Roman" panose="02020603050405020304" pitchFamily="18" charset="0"/>
                <a:cs typeface="Times New Roman" panose="02020603050405020304" pitchFamily="18" charset="0"/>
              </a:rPr>
              <a:t>Muốn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làm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tre</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trung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hiếu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chốn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a:t>
            </a:r>
          </a:p>
          <a:p>
            <a:pPr marL="0" indent="0">
              <a:buNone/>
            </a:pP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cs typeface="Times New Roman" panose="02020603050405020304" pitchFamily="18" charset="0"/>
              </a:rPr>
              <a:t>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a:t>
            </a:r>
          </a:p>
          <a:p>
            <a:pPr marL="0" indent="0" algn="just">
              <a:buNone/>
            </a:pP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ấy</a:t>
            </a:r>
            <a:r>
              <a:rPr lang="en-US" sz="2400" dirty="0">
                <a:latin typeface="Times New Roman" panose="02020603050405020304" pitchFamily="18" charset="0"/>
                <a:cs typeface="Times New Roman" panose="02020603050405020304" pitchFamily="18" charset="0"/>
              </a:rPr>
              <a:t>?</a:t>
            </a:r>
          </a:p>
          <a:p>
            <a:pPr marL="0" indent="0">
              <a:buNone/>
            </a:pPr>
            <a:endParaRPr lang="vi-VN" sz="2400" i="1"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442606" y="5970462"/>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83013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4" y="159283"/>
            <a:ext cx="11578107" cy="4351338"/>
          </a:xfrm>
        </p:spPr>
        <p:txBody>
          <a:bodyPr>
            <a:noAutofit/>
          </a:bodyPr>
          <a:lstStyle/>
          <a:p>
            <a:pPr marL="0" indent="0" algn="just">
              <a:buNone/>
            </a:pPr>
            <a:r>
              <a:rPr lang="en-US" b="1" u="sng" dirty="0" smtClean="0">
                <a:latin typeface="Times New Roman" panose="02020603050405020304" pitchFamily="18" charset="0"/>
                <a:cs typeface="Times New Roman" panose="02020603050405020304" pitchFamily="18" charset="0"/>
              </a:rPr>
              <a:t>ĐỀ</a:t>
            </a:r>
            <a:r>
              <a:rPr lang="vi-VN" b="1" u="sng" dirty="0" smtClean="0">
                <a:latin typeface="Times New Roman" panose="02020603050405020304" pitchFamily="18" charset="0"/>
                <a:cs typeface="Times New Roman" panose="02020603050405020304" pitchFamily="18" charset="0"/>
              </a:rPr>
              <a:t> 1</a:t>
            </a:r>
            <a:r>
              <a:rPr lang="en-US" b="1" u="sng" dirty="0" smtClean="0">
                <a:latin typeface="Times New Roman" panose="02020603050405020304" pitchFamily="18" charset="0"/>
                <a:cs typeface="Times New Roman" panose="02020603050405020304" pitchFamily="18" charset="0"/>
              </a:rPr>
              <a:t>5</a:t>
            </a:r>
            <a:r>
              <a:rPr lang="vi-VN" b="1" u="sng" dirty="0" smtClean="0">
                <a:latin typeface="Times New Roman" panose="02020603050405020304" pitchFamily="18" charset="0"/>
                <a:cs typeface="Times New Roman" panose="02020603050405020304" pitchFamily="18" charset="0"/>
              </a:rPr>
              <a:t>:</a:t>
            </a:r>
            <a:r>
              <a:rPr lang="en-US" b="1" u="sng"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đoạn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lời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câu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hỏi</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lũ</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tủi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thân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giàn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(2)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trẻ</a:t>
            </a:r>
            <a:r>
              <a:rPr lang="en-US" i="1" dirty="0">
                <a:latin typeface="Times New Roman" panose="02020603050405020304" pitchFamily="18" charset="0"/>
                <a:cs typeface="Times New Roman" panose="02020603050405020304" pitchFamily="18" charset="0"/>
              </a:rPr>
              <a:t> con </a:t>
            </a:r>
            <a:r>
              <a:rPr lang="en-US" i="1" dirty="0" err="1">
                <a:latin typeface="Times New Roman" panose="02020603050405020304" pitchFamily="18" charset="0"/>
                <a:cs typeface="Times New Roman" panose="02020603050405020304" pitchFamily="18" charset="0"/>
              </a:rPr>
              <a:t>làng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đấy</a:t>
            </a:r>
            <a:r>
              <a:rPr lang="en-US" i="1" dirty="0">
                <a:latin typeface="Times New Roman" panose="02020603050405020304" pitchFamily="18" charset="0"/>
                <a:cs typeface="Times New Roman" panose="02020603050405020304" pitchFamily="18" charset="0"/>
              </a:rPr>
              <a:t> ư ? (3)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bị</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rẻ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rúng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hắt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hủi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đấy</a:t>
            </a:r>
            <a:r>
              <a:rPr lang="en-US" i="1" dirty="0">
                <a:latin typeface="Times New Roman" panose="02020603050405020304" pitchFamily="18" charset="0"/>
                <a:cs typeface="Times New Roman" panose="02020603050405020304" pitchFamily="18" charset="0"/>
              </a:rPr>
              <a:t> ư ? (4) </a:t>
            </a:r>
            <a:r>
              <a:rPr lang="en-US" i="1" dirty="0" err="1">
                <a:latin typeface="Times New Roman" panose="02020603050405020304" pitchFamily="18" charset="0"/>
                <a:cs typeface="Times New Roman" panose="02020603050405020304" pitchFamily="18" charset="0"/>
              </a:rPr>
              <a:t>Khốn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bằng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tuổi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đầu</a:t>
            </a:r>
            <a:r>
              <a:rPr lang="en-US" i="1" dirty="0">
                <a:latin typeface="Times New Roman" panose="02020603050405020304" pitchFamily="18" charset="0"/>
                <a:cs typeface="Times New Roman" panose="02020603050405020304" pitchFamily="18" charset="0"/>
              </a:rPr>
              <a:t> …(5) </a:t>
            </a:r>
            <a:r>
              <a:rPr lang="en-US" i="1" dirty="0" err="1">
                <a:latin typeface="Times New Roman" panose="02020603050405020304" pitchFamily="18" charset="0"/>
                <a:cs typeface="Times New Roman" panose="02020603050405020304" pitchFamily="18" charset="0"/>
              </a:rPr>
              <a:t>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lão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nắm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chặt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tay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rít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lên</a:t>
            </a:r>
            <a:r>
              <a:rPr lang="en-US" i="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en-US" i="1" dirty="0">
                <a:latin typeface="Times New Roman" panose="02020603050405020304" pitchFamily="18" charset="0"/>
                <a:cs typeface="Times New Roman" panose="02020603050405020304" pitchFamily="18" charset="0"/>
              </a:rPr>
              <a:t>-(6) </a:t>
            </a:r>
            <a:r>
              <a:rPr lang="en-US" i="1" dirty="0" err="1">
                <a:latin typeface="Times New Roman" panose="02020603050405020304" pitchFamily="18" charset="0"/>
                <a:cs typeface="Times New Roman" panose="02020603050405020304" pitchFamily="18" charset="0"/>
              </a:rPr>
              <a:t>Chúng</a:t>
            </a:r>
            <a:r>
              <a:rPr lang="en-US" i="1" dirty="0">
                <a:latin typeface="Times New Roman" panose="02020603050405020304" pitchFamily="18" charset="0"/>
                <a:cs typeface="Times New Roman" panose="02020603050405020304" pitchFamily="18" charset="0"/>
              </a:rPr>
              <a:t> bay </a:t>
            </a:r>
            <a:r>
              <a:rPr lang="en-US" i="1" dirty="0" err="1">
                <a:latin typeface="Times New Roman" panose="02020603050405020304" pitchFamily="18" charset="0"/>
                <a:cs typeface="Times New Roman" panose="02020603050405020304" pitchFamily="18" charset="0"/>
              </a:rPr>
              <a:t>ăn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miếng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cơm</a:t>
            </a:r>
            <a:r>
              <a:rPr lang="en-US" i="1" dirty="0">
                <a:latin typeface="Times New Roman" panose="02020603050405020304" pitchFamily="18" charset="0"/>
                <a:cs typeface="Times New Roman" panose="02020603050405020304" pitchFamily="18" charset="0"/>
              </a:rPr>
              <a:t> hay </a:t>
            </a:r>
            <a:r>
              <a:rPr lang="en-US" i="1" dirty="0" err="1">
                <a:latin typeface="Times New Roman" panose="02020603050405020304" pitchFamily="18" charset="0"/>
                <a:cs typeface="Times New Roman" panose="02020603050405020304" pitchFamily="18" charset="0"/>
              </a:rPr>
              <a:t>miếng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mồm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nước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để</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nhục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1.Cho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Ai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p>
          <a:p>
            <a:pPr marL="0" indent="0" algn="just">
              <a:buNone/>
            </a:pP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Tại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lũ</a:t>
            </a:r>
            <a:r>
              <a:rPr lang="en-US" dirty="0">
                <a:latin typeface="Times New Roman" panose="02020603050405020304" pitchFamily="18" charset="0"/>
                <a:cs typeface="Times New Roman" panose="02020603050405020304" pitchFamily="18" charset="0"/>
              </a:rPr>
              <a:t> con”, “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cứ</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giàn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Xác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p>
          <a:p>
            <a:pPr marL="0" indent="0" algn="just">
              <a:buNone/>
            </a:pPr>
            <a:endParaRPr lang="vi-VN"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388699" y="5287146"/>
            <a:ext cx="1833398" cy="10363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01640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2" y="218941"/>
            <a:ext cx="11848563" cy="4690925"/>
          </a:xfrm>
        </p:spPr>
        <p:txBody>
          <a:bodyPr>
            <a:noAutofit/>
          </a:bodyPr>
          <a:lstStyle/>
          <a:p>
            <a:pPr marL="0" indent="0">
              <a:buNone/>
            </a:pPr>
            <a:r>
              <a:rPr lang="en-US" sz="3200" b="1" u="sng" dirty="0" smtClean="0">
                <a:latin typeface="Times New Roman" panose="02020603050405020304" pitchFamily="18" charset="0"/>
                <a:cs typeface="Times New Roman" panose="02020603050405020304" pitchFamily="18" charset="0"/>
              </a:rPr>
              <a:t>ĐỀ </a:t>
            </a:r>
            <a:r>
              <a:rPr lang="vi-VN" sz="3200" b="1" u="sng" dirty="0" smtClean="0">
                <a:latin typeface="Times New Roman" panose="02020603050405020304" pitchFamily="18" charset="0"/>
                <a:cs typeface="Times New Roman" panose="02020603050405020304" pitchFamily="18" charset="0"/>
              </a:rPr>
              <a:t>1</a:t>
            </a:r>
            <a:r>
              <a:rPr lang="en-US" sz="3200" b="1" u="sng" dirty="0" smtClean="0">
                <a:latin typeface="Times New Roman" panose="02020603050405020304" pitchFamily="18" charset="0"/>
                <a:cs typeface="Times New Roman" panose="02020603050405020304" pitchFamily="18" charset="0"/>
              </a:rPr>
              <a:t>6</a:t>
            </a:r>
            <a:r>
              <a:rPr lang="vi-VN" sz="3200" b="1" u="sng"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Cho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 :</a:t>
            </a:r>
          </a:p>
          <a:p>
            <a:pPr marL="0" indent="0">
              <a:buNone/>
            </a:pPr>
            <a:r>
              <a:rPr lang="en-US" sz="3200" dirty="0">
                <a:latin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cs typeface="Times New Roman" panose="02020603050405020304" pitchFamily="18" charset="0"/>
              </a:rPr>
              <a:t>Con </a:t>
            </a:r>
            <a:r>
              <a:rPr lang="en-US" sz="3200" i="1" dirty="0" err="1">
                <a:latin typeface="Times New Roman" panose="02020603050405020304" pitchFamily="18" charset="0"/>
                <a:cs typeface="Times New Roman" panose="02020603050405020304" pitchFamily="18" charset="0"/>
              </a:rPr>
              <a:t>bé</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thấy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chớp</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mắt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nhìn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tôi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như</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muốn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hỏi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bỗng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rồi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vụt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chạy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kêu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thét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Còn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đứng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sững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nhìn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theo</a:t>
            </a:r>
            <a:r>
              <a:rPr lang="en-US" sz="3200" i="1" dirty="0">
                <a:latin typeface="Times New Roman" panose="02020603050405020304" pitchFamily="18" charset="0"/>
                <a:cs typeface="Times New Roman" panose="02020603050405020304" pitchFamily="18" charset="0"/>
              </a:rPr>
              <a:t> con, </a:t>
            </a:r>
            <a:r>
              <a:rPr lang="en-US" sz="3200" i="1" dirty="0" err="1">
                <a:latin typeface="Times New Roman" panose="02020603050405020304" pitchFamily="18" charset="0"/>
                <a:cs typeface="Times New Roman" panose="02020603050405020304" pitchFamily="18" charset="0"/>
              </a:rPr>
              <a:t>nỗi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đau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đớn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khiến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sầm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trông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thật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thương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tay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buông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thõng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xuống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như</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bị</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gãy</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văn9,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1, NXB </a:t>
            </a:r>
            <a:r>
              <a:rPr lang="en-US" sz="3200" dirty="0" err="1">
                <a:latin typeface="Times New Roman" panose="02020603050405020304" pitchFamily="18" charset="0"/>
                <a:cs typeface="Times New Roman" panose="02020603050405020304" pitchFamily="18" charset="0"/>
              </a:rPr>
              <a:t>Giáo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dục</a:t>
            </a:r>
            <a:r>
              <a:rPr lang="en-US" sz="3200" dirty="0">
                <a:latin typeface="Times New Roman" panose="02020603050405020304" pitchFamily="18" charset="0"/>
                <a:cs typeface="Times New Roman" panose="02020603050405020304" pitchFamily="18" charset="0"/>
              </a:rPr>
              <a:t> 2009, tr.196)</a:t>
            </a:r>
          </a:p>
          <a:p>
            <a:pPr marL="0" indent="0">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rút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ai</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a:t>
            </a:r>
          </a:p>
          <a:p>
            <a:pPr marL="0" indent="0">
              <a:buNone/>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 </a:t>
            </a: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khởi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câu</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Còn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đứng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sững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nhìn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theo</a:t>
            </a:r>
            <a:r>
              <a:rPr lang="en-US" sz="3200" i="1" dirty="0">
                <a:latin typeface="Times New Roman" panose="02020603050405020304" pitchFamily="18" charset="0"/>
                <a:cs typeface="Times New Roman" panose="02020603050405020304" pitchFamily="18" charset="0"/>
              </a:rPr>
              <a:t> con, </a:t>
            </a:r>
            <a:r>
              <a:rPr lang="en-US" sz="3200" i="1" dirty="0" err="1">
                <a:latin typeface="Times New Roman" panose="02020603050405020304" pitchFamily="18" charset="0"/>
                <a:cs typeface="Times New Roman" panose="02020603050405020304" pitchFamily="18" charset="0"/>
              </a:rPr>
              <a:t>nỗi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đau</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đớn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khiến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mặt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sầm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trông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thật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thương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tay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buông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thõng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xuống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như</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bị</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gãy</a:t>
            </a:r>
            <a:r>
              <a:rPr lang="en-US" sz="3200" i="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a:t>
            </a:r>
          </a:p>
          <a:p>
            <a:pPr marL="0" indent="0">
              <a:buNone/>
            </a:pPr>
            <a:endParaRPr lang="vi-VN" sz="3200"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610031" y="5828059"/>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115188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 y="180304"/>
            <a:ext cx="11732653" cy="4729562"/>
          </a:xfrm>
        </p:spPr>
        <p:txBody>
          <a:bodyPr>
            <a:noAutofit/>
          </a:bodyPr>
          <a:lstStyle/>
          <a:p>
            <a:pPr marL="0" indent="0">
              <a:buNone/>
            </a:pPr>
            <a:r>
              <a:rPr lang="en-US" b="1" u="sng" dirty="0" smtClean="0">
                <a:latin typeface="Times New Roman" panose="02020603050405020304" pitchFamily="18" charset="0"/>
                <a:cs typeface="Times New Roman" panose="02020603050405020304" pitchFamily="18" charset="0"/>
              </a:rPr>
              <a:t>ĐỀ </a:t>
            </a:r>
            <a:r>
              <a:rPr lang="vi-VN" b="1" u="sng" dirty="0" smtClean="0">
                <a:latin typeface="Times New Roman" panose="02020603050405020304" pitchFamily="18" charset="0"/>
                <a:cs typeface="Times New Roman" panose="02020603050405020304" pitchFamily="18" charset="0"/>
              </a:rPr>
              <a:t>1</a:t>
            </a:r>
            <a:r>
              <a:rPr lang="en-US" b="1" u="sng" dirty="0" smtClean="0">
                <a:latin typeface="Times New Roman" panose="02020603050405020304" pitchFamily="18" charset="0"/>
                <a:cs typeface="Times New Roman" panose="02020603050405020304" pitchFamily="18" charset="0"/>
              </a:rPr>
              <a:t>7</a:t>
            </a:r>
            <a:r>
              <a:rPr lang="vi-VN" b="1" u="sng"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đoạn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sau</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hạ</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giọng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tâm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nửa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đọc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rõ</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ngẫm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Hồi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chưa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đêm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bầu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đen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kịt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nhìn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cũng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ngay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lẻ</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loi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Bây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giờ</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nghề</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không</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như</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vậy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nữa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ta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đôi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gọi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một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được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Huống</a:t>
            </a:r>
            <a:r>
              <a:rPr lang="en-US" i="1" dirty="0">
                <a:latin typeface="Times New Roman" panose="02020603050405020304" pitchFamily="18" charset="0"/>
                <a:cs typeface="Times New Roman" panose="02020603050405020304" pitchFamily="18" charset="0"/>
              </a:rPr>
              <a:t> chi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gắn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liền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em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đồng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chí</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dưới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kia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của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khổ</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chứ</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buồn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đến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chết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mất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Còn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thèm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hở</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đẻ</a:t>
            </a:r>
            <a:r>
              <a:rPr lang="en-US" i="1" dirty="0">
                <a:latin typeface="Times New Roman" panose="02020603050405020304" pitchFamily="18" charset="0"/>
                <a:cs typeface="Times New Roman" panose="02020603050405020304" pitchFamily="18" charset="0"/>
              </a:rPr>
              <a:t> ở </a:t>
            </a:r>
            <a:r>
              <a:rPr lang="en-US" i="1" dirty="0" err="1">
                <a:latin typeface="Times New Roman" panose="02020603050405020304" pitchFamily="18" charset="0"/>
                <a:cs typeface="Times New Roman" panose="02020603050405020304" pitchFamily="18" charset="0"/>
              </a:rPr>
              <a:t>đâu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mình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việc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tự</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nói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với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cháu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thế</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đấy</a:t>
            </a:r>
            <a:r>
              <a:rPr lang="en-US" i="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b="1" dirty="0" err="1" smtClean="0">
                <a:latin typeface="Times New Roman" panose="02020603050405020304" pitchFamily="18" charset="0"/>
                <a:cs typeface="Times New Roman" panose="02020603050405020304" pitchFamily="18" charset="0"/>
              </a:rPr>
              <a:t>Câu</a:t>
            </a:r>
            <a:r>
              <a:rPr lang="en-US" b="1"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trích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phẩm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nào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hoàn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nào</a:t>
            </a:r>
            <a:r>
              <a:rPr lang="en-US" dirty="0" smtClean="0">
                <a:latin typeface="Times New Roman" panose="02020603050405020304" pitchFamily="18" charset="0"/>
                <a:cs typeface="Times New Roman" panose="02020603050405020304" pitchFamily="18" charset="0"/>
              </a:rPr>
              <a:t>?</a:t>
            </a:r>
          </a:p>
          <a:p>
            <a:pPr marL="0" indent="0">
              <a:buNone/>
            </a:pPr>
            <a:r>
              <a:rPr lang="en-US" b="1" dirty="0" err="1" smtClean="0">
                <a:latin typeface="Times New Roman" panose="02020603050405020304" pitchFamily="18" charset="0"/>
                <a:cs typeface="Times New Roman" panose="02020603050405020304" pitchFamily="18" charset="0"/>
              </a:rPr>
              <a:t>Câu</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2</a:t>
            </a:r>
            <a:r>
              <a:rPr lang="en-US"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hay </a:t>
            </a:r>
            <a:r>
              <a:rPr lang="en-US" dirty="0" err="1">
                <a:latin typeface="Times New Roman" panose="02020603050405020304" pitchFamily="18" charset="0"/>
                <a:cs typeface="Times New Roman" panose="02020603050405020304" pitchFamily="18" charset="0"/>
              </a:rPr>
              <a:t>độc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a:t>
            </a:r>
          </a:p>
          <a:p>
            <a:pPr marL="0" indent="0">
              <a:buNone/>
            </a:pPr>
            <a:endParaRPr lang="vi-VN"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481242" y="5815180"/>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7233276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 y="218893"/>
            <a:ext cx="11719775" cy="6377849"/>
          </a:xfrm>
        </p:spPr>
        <p:txBody>
          <a:bodyPr>
            <a:normAutofit lnSpcReduction="10000"/>
          </a:bodyPr>
          <a:lstStyle/>
          <a:p>
            <a:pPr marL="0" indent="0">
              <a:buNone/>
            </a:pPr>
            <a:r>
              <a:rPr lang="en-US" b="1" u="sng" dirty="0" smtClean="0">
                <a:latin typeface="Times New Roman" panose="02020603050405020304" pitchFamily="18" charset="0"/>
                <a:cs typeface="Times New Roman" panose="02020603050405020304" pitchFamily="18" charset="0"/>
              </a:rPr>
              <a:t>ĐỀ 18</a:t>
            </a: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Đọc đoạn trích sau và trả lời các câu hỏi bên dưới:</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Nhìn lũ con, tủi thân, nước mắt ông lão cứ giàn </a:t>
            </a:r>
            <a:r>
              <a:rPr lang="en-US" i="1" dirty="0" err="1" smtClean="0">
                <a:latin typeface="Times New Roman" panose="02020603050405020304" pitchFamily="18" charset="0"/>
                <a:cs typeface="Times New Roman" panose="02020603050405020304" pitchFamily="18" charset="0"/>
              </a:rPr>
              <a:t>ra.</a:t>
            </a:r>
            <a:r>
              <a:rPr lang="en-US" i="1" dirty="0" smtClean="0">
                <a:latin typeface="Times New Roman" panose="02020603050405020304" pitchFamily="18" charset="0"/>
                <a:cs typeface="Times New Roman" panose="02020603050405020304" pitchFamily="18" charset="0"/>
              </a:rPr>
              <a:t> Chúng nó cũng là trẻ con làng Việt gian đấy ư? Chúng nó cũng bị người ra rẻ rúng hắt hủi đấy ư? Khốn nạn, bằng ấy tuổi đầu….ông lão nắm chặt hai tay lại mà rít lên:</a:t>
            </a:r>
          </a:p>
          <a:p>
            <a:pPr>
              <a:buFontTx/>
              <a:buChar char="-"/>
            </a:pPr>
            <a:r>
              <a:rPr lang="en-US" i="1" dirty="0" smtClean="0">
                <a:latin typeface="Times New Roman" panose="02020603050405020304" pitchFamily="18" charset="0"/>
                <a:cs typeface="Times New Roman" panose="02020603050405020304" pitchFamily="18" charset="0"/>
              </a:rPr>
              <a:t>Chúng bay ăn miếng cơm hay miếng gì vào mồm mà đi làm cái giống Việt gian bán nước nhục nhã thế này.</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văn trên trích trong tác phẩm nào? Ai là tác giả? Em hãy nêu ngắn gọn hoàn cảnh ra đời của tác phẩm đó?</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trích diễn tả tâm trạng gì? Của ai? Vì sao nhân vật lại có tâm trạng như vậy?</a:t>
            </a:r>
          </a:p>
          <a:p>
            <a:pPr marL="514350" indent="-514350">
              <a:buAutoNum type="alphaLcPeriod"/>
            </a:pPr>
            <a:r>
              <a:rPr lang="en-US" dirty="0" smtClean="0">
                <a:latin typeface="Times New Roman" panose="02020603050405020304" pitchFamily="18" charset="0"/>
                <a:cs typeface="Times New Roman" panose="02020603050405020304" pitchFamily="18" charset="0"/>
              </a:rPr>
              <a:t>Hai câu “</a:t>
            </a:r>
            <a:r>
              <a:rPr lang="en-US" i="1" dirty="0">
                <a:latin typeface="Times New Roman" panose="02020603050405020304" pitchFamily="18" charset="0"/>
                <a:cs typeface="Times New Roman" panose="02020603050405020304" pitchFamily="18" charset="0"/>
              </a:rPr>
              <a:t>Nhìn lũ con, tủi thân, nước mắt ông lão cứ giàn </a:t>
            </a:r>
            <a:r>
              <a:rPr lang="en-US" i="1" dirty="0" err="1">
                <a:latin typeface="Times New Roman" panose="02020603050405020304" pitchFamily="18" charset="0"/>
                <a:cs typeface="Times New Roman" panose="02020603050405020304" pitchFamily="18" charset="0"/>
              </a:rPr>
              <a:t>ra.</a:t>
            </a:r>
            <a:r>
              <a:rPr lang="en-US" i="1" dirty="0">
                <a:latin typeface="Times New Roman" panose="02020603050405020304" pitchFamily="18" charset="0"/>
                <a:cs typeface="Times New Roman" panose="02020603050405020304" pitchFamily="18" charset="0"/>
              </a:rPr>
              <a:t> Chúng nó cũng là trẻ con làng Việt gian đấy ư</a:t>
            </a:r>
            <a:r>
              <a:rPr lang="en-US" dirty="0" smtClean="0">
                <a:latin typeface="Times New Roman" panose="02020603050405020304" pitchFamily="18" charset="0"/>
                <a:cs typeface="Times New Roman" panose="02020603050405020304" pitchFamily="18" charset="0"/>
              </a:rPr>
              <a:t>?” liên kết với nhau bằng phép liên kết nào? Xác định từ ngữ có tác dụng liên kết?</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trích trên sử dụng hình thức đối thoại, độc thoại hay độc thoại nội tâm? Vì sao?</a:t>
            </a:r>
          </a:p>
          <a:p>
            <a:pPr marL="514350" indent="-514350">
              <a:buAutoNum type="alphaLcPeriod"/>
            </a:pPr>
            <a:endParaRPr lang="vi-VN" i="1"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481242" y="5815180"/>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61812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528"/>
            <a:ext cx="10515600" cy="4351338"/>
          </a:xfrm>
        </p:spPr>
        <p:txBody>
          <a:bodyPr>
            <a:normAutofit/>
          </a:bodyPr>
          <a:lstStyle/>
          <a:p>
            <a:pPr marL="0" indent="0">
              <a:buNone/>
            </a:pPr>
            <a:r>
              <a:rPr lang="en-US" b="1" u="sng" dirty="0" smtClean="0">
                <a:latin typeface="Times New Roman" panose="02020603050405020304" pitchFamily="18" charset="0"/>
                <a:cs typeface="Times New Roman" panose="02020603050405020304" pitchFamily="18" charset="0"/>
              </a:rPr>
              <a:t>ĐỀ</a:t>
            </a:r>
            <a:r>
              <a:rPr lang="en-US" b="1" u="sng" dirty="0" smtClean="0">
                <a:latin typeface="+mj-lt"/>
              </a:rPr>
              <a:t> </a:t>
            </a:r>
            <a:r>
              <a:rPr lang="en-US" b="1" u="sng" dirty="0" smtClean="0">
                <a:latin typeface="Times New Roman" panose="02020603050405020304" pitchFamily="18" charset="0"/>
                <a:cs typeface="Times New Roman" panose="02020603050405020304" pitchFamily="18" charset="0"/>
              </a:rPr>
              <a:t>19</a:t>
            </a:r>
            <a:r>
              <a:rPr lang="vi-VN" b="1" u="sng" dirty="0"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p:txBody>
      </p:sp>
      <p:sp>
        <p:nvSpPr>
          <p:cNvPr id="2" name="5-Point Star 1"/>
          <p:cNvSpPr/>
          <p:nvPr/>
        </p:nvSpPr>
        <p:spPr>
          <a:xfrm>
            <a:off x="2756263" y="809897"/>
            <a:ext cx="2377440" cy="212924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573801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937" y="245020"/>
            <a:ext cx="11623765" cy="6273346"/>
          </a:xfrm>
        </p:spPr>
        <p:txBody>
          <a:bodyPr/>
          <a:lstStyle/>
          <a:p>
            <a:pPr marL="0" indent="0">
              <a:buNone/>
            </a:pPr>
            <a:r>
              <a:rPr lang="en-US" b="1" u="sng" dirty="0" smtClean="0">
                <a:latin typeface="Times New Roman" panose="02020603050405020304" pitchFamily="18" charset="0"/>
                <a:cs typeface="Times New Roman" panose="02020603050405020304" pitchFamily="18" charset="0"/>
              </a:rPr>
              <a:t>ĐỀ  20</a:t>
            </a:r>
            <a:r>
              <a:rPr lang="en-US" dirty="0" smtClean="0">
                <a:latin typeface="Times New Roman" panose="02020603050405020304" pitchFamily="18" charset="0"/>
                <a:cs typeface="Times New Roman" panose="02020603050405020304" pitchFamily="18" charset="0"/>
              </a:rPr>
              <a:t>: cho đoạn thơ:</a:t>
            </a:r>
          </a:p>
          <a:p>
            <a:pPr marL="0" indent="0">
              <a:buNone/>
            </a:pPr>
            <a:r>
              <a:rPr lang="en-US" i="1" dirty="0" smtClean="0">
                <a:latin typeface="Times New Roman" panose="02020603050405020304" pitchFamily="18" charset="0"/>
                <a:cs typeface="Times New Roman" panose="02020603050405020304" pitchFamily="18" charset="0"/>
              </a:rPr>
              <a:t>Cá nhụ, cá chim cùng cá </a:t>
            </a:r>
            <a:r>
              <a:rPr lang="en-US" i="1" dirty="0" err="1" smtClean="0">
                <a:latin typeface="Times New Roman" panose="02020603050405020304" pitchFamily="18" charset="0"/>
                <a:cs typeface="Times New Roman" panose="02020603050405020304" pitchFamily="18" charset="0"/>
              </a:rPr>
              <a:t>đé</a:t>
            </a:r>
            <a:endParaRPr lang="en-US" i="1" dirty="0" smtClean="0">
              <a:latin typeface="Times New Roman" panose="02020603050405020304" pitchFamily="18" charset="0"/>
              <a:cs typeface="Times New Roman" panose="02020603050405020304" pitchFamily="18" charset="0"/>
            </a:endParaRPr>
          </a:p>
          <a:p>
            <a:pPr marL="0" indent="0">
              <a:buNone/>
            </a:pPr>
            <a:r>
              <a:rPr lang="en-US" i="1" dirty="0" smtClean="0">
                <a:latin typeface="Times New Roman" panose="02020603050405020304" pitchFamily="18" charset="0"/>
                <a:cs typeface="Times New Roman" panose="02020603050405020304" pitchFamily="18" charset="0"/>
              </a:rPr>
              <a:t>Cá song lấp lánh đuốc đen hồng</a:t>
            </a:r>
          </a:p>
          <a:p>
            <a:pPr marL="0" indent="0">
              <a:buNone/>
            </a:pPr>
            <a:r>
              <a:rPr lang="en-US" i="1" dirty="0" smtClean="0">
                <a:latin typeface="Times New Roman" panose="02020603050405020304" pitchFamily="18" charset="0"/>
                <a:cs typeface="Times New Roman" panose="02020603050405020304" pitchFamily="18" charset="0"/>
              </a:rPr>
              <a:t>Cái đuôi em quẫy trăng vàng chóe</a:t>
            </a:r>
          </a:p>
          <a:p>
            <a:pPr marL="0" indent="0">
              <a:buNone/>
            </a:pPr>
            <a:r>
              <a:rPr lang="en-US" i="1" dirty="0" smtClean="0">
                <a:latin typeface="Times New Roman" panose="02020603050405020304" pitchFamily="18" charset="0"/>
                <a:cs typeface="Times New Roman" panose="02020603050405020304" pitchFamily="18" charset="0"/>
              </a:rPr>
              <a:t>Đêm thở, sao lùa, nước Hạ Long.</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thơ trên trích trong bài thơ nào? Tác giả là ai? Nêu hoàn cảnh ra đời của bài thơ đó?</a:t>
            </a:r>
          </a:p>
          <a:p>
            <a:pPr marL="514350" indent="-514350">
              <a:buAutoNum type="alphaLcPeriod"/>
            </a:pPr>
            <a:r>
              <a:rPr lang="en-US" dirty="0" smtClean="0">
                <a:latin typeface="Times New Roman" panose="02020603050405020304" pitchFamily="18" charset="0"/>
                <a:cs typeface="Times New Roman" panose="02020603050405020304" pitchFamily="18" charset="0"/>
              </a:rPr>
              <a:t>Chỉ ra và nêu tác dụng của hai biện pháp tu từ có trong đoạn tho trên?</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thơ bộc lộ tình cảm gì của nhà thơ?</a:t>
            </a:r>
            <a:endParaRPr lang="vi-VN"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481242" y="5828059"/>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90592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2622" y="271145"/>
            <a:ext cx="11467012" cy="6234158"/>
          </a:xfrm>
        </p:spPr>
        <p:txBody>
          <a:bodyPr/>
          <a:lstStyle/>
          <a:p>
            <a:pPr marL="0" indent="0">
              <a:buNone/>
            </a:pPr>
            <a:r>
              <a:rPr lang="en-US" b="1" u="sng" dirty="0" smtClean="0">
                <a:solidFill>
                  <a:srgbClr val="FF0000"/>
                </a:solidFill>
                <a:latin typeface="Times New Roman" panose="02020603050405020304" pitchFamily="18" charset="0"/>
                <a:cs typeface="Times New Roman" panose="02020603050405020304" pitchFamily="18" charset="0"/>
              </a:rPr>
              <a:t>ĐỀ 21</a:t>
            </a: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Cho đoạn trích</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Chàng vội gọi, nàng vẫn ở giữa dòng mà nói vọng vào:</a:t>
            </a:r>
          </a:p>
          <a:p>
            <a:pPr>
              <a:buFontTx/>
              <a:buChar char="-"/>
            </a:pPr>
            <a:r>
              <a:rPr lang="en-US" i="1" dirty="0" smtClean="0">
                <a:latin typeface="Times New Roman" panose="02020603050405020304" pitchFamily="18" charset="0"/>
                <a:cs typeface="Times New Roman" panose="02020603050405020304" pitchFamily="18" charset="0"/>
              </a:rPr>
              <a:t>Thiếp cảm ơn đức của Linh Phi, thề sống chết không bỏ. Đa tạ tình chàng, thiếp chẳng thể trở về nhân gian được nữa.</a:t>
            </a:r>
          </a:p>
          <a:p>
            <a:pPr marL="0" indent="0">
              <a:buNone/>
            </a:pPr>
            <a:r>
              <a:rPr lang="en-US" i="1" dirty="0" smtClean="0">
                <a:latin typeface="Times New Roman" panose="02020603050405020304" pitchFamily="18" charset="0"/>
                <a:cs typeface="Times New Roman" panose="02020603050405020304" pitchFamily="18" charset="0"/>
              </a:rPr>
              <a:t>Rồi trong chốc lát, bóng nàng loang loáng mờ dần rồi biến mất.</a:t>
            </a:r>
          </a:p>
          <a:p>
            <a:pPr marL="514350" indent="-514350">
              <a:buAutoNum type="alphaLcPeriod"/>
            </a:pPr>
            <a:r>
              <a:rPr lang="en-US" dirty="0" smtClean="0">
                <a:latin typeface="Times New Roman" panose="02020603050405020304" pitchFamily="18" charset="0"/>
                <a:cs typeface="Times New Roman" panose="02020603050405020304" pitchFamily="18" charset="0"/>
              </a:rPr>
              <a:t>Đoạn trích trên trích trong tác phẩm nào? Của ai?</a:t>
            </a:r>
          </a:p>
          <a:p>
            <a:pPr marL="514350" indent="-514350">
              <a:buAutoNum type="alphaLcPeriod"/>
            </a:pPr>
            <a:r>
              <a:rPr lang="en-US" dirty="0" smtClean="0">
                <a:latin typeface="Times New Roman" panose="02020603050405020304" pitchFamily="18" charset="0"/>
                <a:cs typeface="Times New Roman" panose="02020603050405020304" pitchFamily="18" charset="0"/>
              </a:rPr>
              <a:t>Chỉ ra một lời dẫn trực tiếp trong đoạn trích trên và chuyển lời dẫn đó thành lời dẫn gián tiếp?</a:t>
            </a:r>
          </a:p>
          <a:p>
            <a:pPr marL="514350" indent="-514350">
              <a:buAutoNum type="alphaLcPeriod"/>
            </a:pPr>
            <a:r>
              <a:rPr lang="en-US" dirty="0" smtClean="0">
                <a:latin typeface="Times New Roman" panose="02020603050405020304" pitchFamily="18" charset="0"/>
                <a:cs typeface="Times New Roman" panose="02020603050405020304" pitchFamily="18" charset="0"/>
              </a:rPr>
              <a:t>Qua câu nói của Vũ Nương, em thấy nàng là người như thế nào?</a:t>
            </a:r>
          </a:p>
          <a:p>
            <a:pPr marL="514350" indent="-514350">
              <a:buAutoNum type="alphaLcPeriod"/>
            </a:pPr>
            <a:r>
              <a:rPr lang="en-US" dirty="0" smtClean="0">
                <a:latin typeface="Times New Roman" panose="02020603050405020304" pitchFamily="18" charset="0"/>
                <a:cs typeface="Times New Roman" panose="02020603050405020304" pitchFamily="18" charset="0"/>
              </a:rPr>
              <a:t>Theo em, đoạn kết trên là có hậu hay không có hậu? Vì sao?</a:t>
            </a:r>
            <a:endParaRPr lang="vi-VN"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481242" y="5815180"/>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71573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182881"/>
            <a:ext cx="11353800" cy="4232366"/>
          </a:xfrm>
        </p:spPr>
        <p:txBody>
          <a:bodyPr/>
          <a:lstStyle/>
          <a:p>
            <a:pPr marL="0" indent="0">
              <a:buNone/>
            </a:pP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22: </a:t>
            </a:r>
            <a:r>
              <a:rPr lang="en-US" b="1" dirty="0" err="1" smtClean="0">
                <a:latin typeface="Times New Roman" panose="02020603050405020304" pitchFamily="18" charset="0"/>
                <a:cs typeface="Times New Roman" panose="02020603050405020304" pitchFamily="18" charset="0"/>
              </a:rPr>
              <a:t>Lập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dàn</a:t>
            </a:r>
            <a:r>
              <a:rPr lang="en-US" b="1" dirty="0" smtClean="0">
                <a:latin typeface="Times New Roman" panose="02020603050405020304" pitchFamily="18" charset="0"/>
                <a:cs typeface="Times New Roman" panose="02020603050405020304" pitchFamily="18" charset="0"/>
              </a:rPr>
              <a:t> ý </a:t>
            </a:r>
            <a:r>
              <a:rPr lang="en-US" b="1" dirty="0" err="1" smtClean="0">
                <a:latin typeface="Times New Roman" panose="02020603050405020304" pitchFamily="18" charset="0"/>
                <a:cs typeface="Times New Roman" panose="02020603050405020304" pitchFamily="18" charset="0"/>
              </a:rPr>
              <a:t>cho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sau</a:t>
            </a:r>
            <a:r>
              <a:rPr lang="en-US" b="1" dirty="0" smtClean="0">
                <a:latin typeface="Times New Roman" panose="02020603050405020304" pitchFamily="18" charset="0"/>
                <a:cs typeface="Times New Roman" panose="02020603050405020304" pitchFamily="18" charset="0"/>
              </a:rPr>
              <a:t>:</a:t>
            </a:r>
          </a:p>
          <a:p>
            <a:pPr marL="0" indent="0">
              <a:buNone/>
            </a:pPr>
            <a:r>
              <a:rPr lang="en-US" dirty="0" err="1" smtClean="0">
                <a:latin typeface="Times New Roman" panose="02020603050405020304" pitchFamily="18" charset="0"/>
                <a:cs typeface="Times New Roman" panose="02020603050405020304" pitchFamily="18" charset="0"/>
              </a:rPr>
              <a:t>Cảm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phẩm</a:t>
            </a: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Lặng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lẽ</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SaPa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Nguyễn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Thành</a:t>
            </a:r>
            <a:r>
              <a:rPr lang="en-US" dirty="0" smtClean="0">
                <a:latin typeface="Times New Roman" panose="02020603050405020304" pitchFamily="18" charset="0"/>
                <a:cs typeface="Times New Roman" panose="02020603050405020304" pitchFamily="18" charset="0"/>
              </a:rPr>
              <a:t> Long</a:t>
            </a:r>
            <a:endParaRPr lang="en-US"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2176956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445" y="169817"/>
            <a:ext cx="11730445" cy="5016117"/>
          </a:xfrm>
          <a:prstGeom prst="rect">
            <a:avLst/>
          </a:prstGeom>
        </p:spPr>
        <p:txBody>
          <a:bodyPr wrap="square">
            <a:spAutoFit/>
          </a:bodyPr>
          <a:lstStyle/>
          <a:p>
            <a:pPr marL="36195">
              <a:lnSpc>
                <a:spcPct val="115000"/>
              </a:lnSpc>
              <a:spcAft>
                <a:spcPts val="0"/>
              </a:spcAf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Đề</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23: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Đọc</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đoạn</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sau</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trả</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latin typeface="Times New Roman" panose="02020603050405020304" pitchFamily="18" charset="0"/>
                <a:ea typeface="Calibri" panose="020F0502020204030204" pitchFamily="34" charset="0"/>
                <a:cs typeface="Times New Roman" panose="02020603050405020304" pitchFamily="18" charset="0"/>
              </a:rPr>
              <a:t>hỏi</a:t>
            </a:r>
            <a:endParaRPr lang="en-US" sz="2800" b="1" dirty="0" smtClean="0">
              <a:latin typeface="Times New Roman" panose="02020603050405020304" pitchFamily="18" charset="0"/>
              <a:ea typeface="Calibri" panose="020F0502020204030204" pitchFamily="34" charset="0"/>
              <a:cs typeface="Times New Roman" panose="02020603050405020304" pitchFamily="18" charset="0"/>
            </a:endParaRPr>
          </a:p>
          <a:p>
            <a:pPr marL="36195" algn="ctr">
              <a:lnSpc>
                <a:spcPct val="115000"/>
              </a:lnSpc>
              <a:spcAft>
                <a:spcPts val="0"/>
              </a:spcAft>
            </a:pP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smtClean="0">
                <a:latin typeface="Times New Roman" panose="02020603050405020304" pitchFamily="18" charset="0"/>
                <a:ea typeface="Calibri" panose="020F0502020204030204" pitchFamily="34" charset="0"/>
                <a:cs typeface="Times New Roman" panose="02020603050405020304" pitchFamily="18" charset="0"/>
              </a:rPr>
              <a:t>Nhóm</a:t>
            </a: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bếp</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lửa</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ấp</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iu</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nồng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đượm</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6195" indent="1350645">
              <a:lnSpc>
                <a:spcPct val="115000"/>
              </a:lnSpc>
              <a:spcAft>
                <a:spcPts val="0"/>
              </a:spcAft>
            </a:pP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smtClean="0">
                <a:latin typeface="Times New Roman" panose="02020603050405020304" pitchFamily="18" charset="0"/>
                <a:ea typeface="Calibri" panose="020F0502020204030204" pitchFamily="34" charset="0"/>
                <a:cs typeface="Times New Roman" panose="02020603050405020304" pitchFamily="18" charset="0"/>
              </a:rPr>
              <a:t>Nhóm</a:t>
            </a: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niềm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yêu</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thương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khoai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sắn</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ngọt</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bùi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6195">
              <a:lnSpc>
                <a:spcPct val="115000"/>
              </a:lnSpc>
              <a:spcAft>
                <a:spcPts val="0"/>
              </a:spcAft>
            </a:pP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Nhóm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nồi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xôi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gạo</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mới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sẻ</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chung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vui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6195">
              <a:lnSpc>
                <a:spcPct val="115000"/>
              </a:lnSpc>
              <a:spcAft>
                <a:spcPts val="0"/>
              </a:spcAft>
            </a:pP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Nhóm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dậy</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cả</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tuổi</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nhỏ</a:t>
            </a:r>
            <a:r>
              <a:rPr lang="en-US" sz="2800" i="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6195" algn="ctr">
              <a:lnSpc>
                <a:spcPct val="115000"/>
              </a:lnSpc>
              <a:spcAft>
                <a:spcPts val="0"/>
              </a:spcAft>
            </a:pP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i="1" dirty="0">
                <a:latin typeface="Times New Roman" panose="02020603050405020304" pitchFamily="18" charset="0"/>
                <a:ea typeface="Calibri" panose="020F0502020204030204" pitchFamily="34" charset="0"/>
                <a:cs typeface="Times New Roman" panose="02020603050405020304" pitchFamily="18" charset="0"/>
              </a:rPr>
              <a:t> 9,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800" i="1" dirty="0">
                <a:latin typeface="Times New Roman" panose="02020603050405020304" pitchFamily="18" charset="0"/>
                <a:ea typeface="Calibri" panose="020F0502020204030204" pitchFamily="34" charset="0"/>
                <a:cs typeface="Times New Roman" panose="02020603050405020304" pitchFamily="18" charset="0"/>
              </a:rPr>
              <a:t>, NXB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Giáo</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dục</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Việt</a:t>
            </a:r>
            <a:r>
              <a:rPr lang="en-US" sz="2800" i="1" dirty="0">
                <a:latin typeface="Times New Roman" panose="02020603050405020304" pitchFamily="18" charset="0"/>
                <a:ea typeface="Calibri" panose="020F0502020204030204" pitchFamily="34" charset="0"/>
                <a:cs typeface="Times New Roman" panose="02020603050405020304" pitchFamily="18" charset="0"/>
              </a:rPr>
              <a:t> Nam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latin typeface="Times New Roman" panose="02020603050405020304" pitchFamily="18" charset="0"/>
                <a:ea typeface="Calibri" panose="020F0502020204030204" pitchFamily="34" charset="0"/>
                <a:cs typeface="Times New Roman" panose="02020603050405020304" pitchFamily="18" charset="0"/>
              </a:rPr>
              <a:t> 1.(1.0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trích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giả</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ai</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latin typeface="Times New Roman" panose="02020603050405020304" pitchFamily="18" charset="0"/>
                <a:ea typeface="Calibri" panose="020F0502020204030204" pitchFamily="34" charset="0"/>
                <a:cs typeface="Times New Roman" panose="02020603050405020304" pitchFamily="18" charset="0"/>
              </a:rPr>
              <a:t> 2.(1.0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nhóm</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gốc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dùng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Giải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thích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gốc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nhóm</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p>
        </p:txBody>
      </p:sp>
      <p:sp>
        <p:nvSpPr>
          <p:cNvPr id="5" name="Right Arrow 4">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72665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p:spPr>
        <p:txBody>
          <a:bodyPr/>
          <a:lstStyle/>
          <a:p>
            <a:r>
              <a:rPr lang="vi-VN" b="1" dirty="0" smtClean="0">
                <a:solidFill>
                  <a:srgbClr val="FF0000"/>
                </a:solidFill>
                <a:latin typeface="+mj-lt"/>
              </a:rPr>
              <a:t>Rèn kĩ năng làm câu hỏi dạng đọc – hiểu:</a:t>
            </a:r>
          </a:p>
          <a:p>
            <a:pPr algn="l"/>
            <a:r>
              <a:rPr lang="vi-VN" b="1" dirty="0" smtClean="0">
                <a:latin typeface="+mj-lt"/>
              </a:rPr>
              <a:t>2. Lưu ý khi làm bài:</a:t>
            </a:r>
          </a:p>
          <a:p>
            <a:pPr marL="342900" indent="-342900" algn="l">
              <a:buFontTx/>
              <a:buChar char="-"/>
            </a:pPr>
            <a:r>
              <a:rPr lang="vi-VN" dirty="0" smtClean="0">
                <a:latin typeface="+mj-lt"/>
              </a:rPr>
              <a:t>Thời gian làm bài cho dạng câu hỏi này từ 20 – 25 phút.</a:t>
            </a:r>
          </a:p>
          <a:p>
            <a:pPr marL="342900" indent="-342900" algn="l">
              <a:buFontTx/>
              <a:buChar char="-"/>
            </a:pPr>
            <a:r>
              <a:rPr lang="vi-VN" dirty="0" smtClean="0">
                <a:latin typeface="+mj-lt"/>
              </a:rPr>
              <a:t>Đọc kĩ ngữ liệu đề bài cho, đọc kĩ các ý trong các câu hỏi, gạch chân dưới những từ ngữ quan trọng để không bỏ sót ý khi trả lời.</a:t>
            </a:r>
          </a:p>
          <a:p>
            <a:pPr marL="342900" indent="-342900" algn="l">
              <a:buFontTx/>
              <a:buChar char="-"/>
            </a:pPr>
            <a:endParaRPr lang="vi-VN" dirty="0" smtClean="0">
              <a:latin typeface="+mj-lt"/>
            </a:endParaRPr>
          </a:p>
          <a:p>
            <a:pPr marL="342900" indent="-342900" algn="l">
              <a:buFontTx/>
              <a:buChar char="-"/>
            </a:pPr>
            <a:endParaRPr lang="vi-VN" dirty="0">
              <a:latin typeface="+mj-lt"/>
            </a:endParaRPr>
          </a:p>
          <a:p>
            <a:pPr marL="342900" indent="-342900" algn="l">
              <a:buFontTx/>
              <a:buChar char="-"/>
            </a:pPr>
            <a:endParaRPr lang="vi-VN" dirty="0" smtClean="0">
              <a:latin typeface="+mj-lt"/>
            </a:endParaRPr>
          </a:p>
          <a:p>
            <a:pPr marL="342900" indent="-342900" algn="l">
              <a:buFontTx/>
              <a:buChar char="-"/>
            </a:pPr>
            <a:endParaRPr lang="vi-VN" dirty="0">
              <a:latin typeface="+mj-lt"/>
            </a:endParaRPr>
          </a:p>
          <a:p>
            <a:pPr marL="342900" indent="-342900" algn="l">
              <a:buFontTx/>
              <a:buChar char="-"/>
            </a:pPr>
            <a:endParaRPr lang="vi-VN" dirty="0" smtClean="0">
              <a:latin typeface="+mj-lt"/>
            </a:endParaRPr>
          </a:p>
          <a:p>
            <a:pPr marL="342900" indent="-342900" algn="l">
              <a:buFontTx/>
              <a:buChar char="-"/>
            </a:pPr>
            <a:r>
              <a:rPr lang="vi-VN" b="1" dirty="0" smtClean="0">
                <a:solidFill>
                  <a:srgbClr val="0000FF"/>
                </a:solidFill>
                <a:latin typeface="+mj-lt"/>
              </a:rPr>
              <a:t>Riêng phân tích tác dụng của biện pháp tu từ có thể trình bày thành đoạn văn ngắn</a:t>
            </a:r>
            <a:r>
              <a:rPr lang="vi-VN" dirty="0" smtClean="0">
                <a:solidFill>
                  <a:srgbClr val="0000FF"/>
                </a:solidFill>
                <a:latin typeface="+mj-lt"/>
              </a:rPr>
              <a:t>, </a:t>
            </a:r>
            <a:r>
              <a:rPr lang="vi-VN" dirty="0" smtClean="0">
                <a:latin typeface="+mj-lt"/>
              </a:rPr>
              <a:t>đảm bảo những ý cơ bản sau:</a:t>
            </a:r>
          </a:p>
          <a:p>
            <a:pPr algn="l"/>
            <a:r>
              <a:rPr lang="vi-VN" dirty="0" smtClean="0">
                <a:latin typeface="+mj-lt"/>
              </a:rPr>
              <a:t>+ </a:t>
            </a:r>
            <a:r>
              <a:rPr lang="vi-VN" b="1" dirty="0" smtClean="0">
                <a:latin typeface="+mj-lt"/>
              </a:rPr>
              <a:t>Gọi tên biện pháp tu từ và chỉ rõ những từ ngữ thể hiện biện pháp ấy.</a:t>
            </a:r>
          </a:p>
          <a:p>
            <a:pPr algn="l"/>
            <a:r>
              <a:rPr lang="vi-VN" b="1" dirty="0" smtClean="0">
                <a:latin typeface="+mj-lt"/>
              </a:rPr>
              <a:t>+ Phân tích tác dụng: gợi hình, gợi cảm.</a:t>
            </a:r>
          </a:p>
          <a:p>
            <a:pPr algn="l"/>
            <a:endParaRPr lang="vi-VN" dirty="0" smtClean="0">
              <a:latin typeface="+mj-lt"/>
            </a:endParaRPr>
          </a:p>
          <a:p>
            <a:pPr marL="342900" indent="-342900" algn="l">
              <a:buFontTx/>
              <a:buChar char="-"/>
            </a:pPr>
            <a:endParaRPr lang="vi-VN" dirty="0" smtClean="0">
              <a:latin typeface="+mj-lt"/>
            </a:endParaRPr>
          </a:p>
        </p:txBody>
      </p:sp>
      <p:sp>
        <p:nvSpPr>
          <p:cNvPr id="4" name="Text Box 4"/>
          <p:cNvSpPr txBox="1">
            <a:spLocks noChangeArrowheads="1"/>
          </p:cNvSpPr>
          <p:nvPr/>
        </p:nvSpPr>
        <p:spPr bwMode="auto">
          <a:xfrm>
            <a:off x="440011" y="1877742"/>
            <a:ext cx="9613232" cy="2611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Với</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những</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câu</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hỏi</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không</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yêu</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cầu</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viết</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đoạn</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văn</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học</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sinh</a:t>
            </a:r>
            <a:r>
              <a:rPr kumimoji="0" lang="en-US" altLang="vi-VN"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mn-cs"/>
              </a:rPr>
              <a:t>cần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Diễn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đạt</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ngắn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gọn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Trả</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lời</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chính</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xác</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đúng</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trọng</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tâm</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câu</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hỏi</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t>
            </a:r>
          </a:p>
          <a:p>
            <a:pPr marL="0" marR="0" lvl="0" indent="0" algn="l" defTabSz="914400" rtl="0" eaLnBrk="1" fontAlgn="auto" latinLnBrk="0" hangingPunct="1">
              <a:lnSpc>
                <a:spcPct val="150000"/>
              </a:lnSpc>
              <a:spcBef>
                <a:spcPct val="0"/>
              </a:spcBef>
              <a:spcAft>
                <a:spcPts val="0"/>
              </a:spcAft>
              <a:buClrTx/>
              <a:buSzTx/>
              <a:buFontTx/>
              <a:buNone/>
              <a:tabLst/>
              <a:defRPr/>
            </a:pP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Câu</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trả</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lời</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cần</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đầy</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đủ</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theo</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kết</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cấu</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en-US" altLang="vi-VN" sz="24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chủ-vị</a:t>
            </a:r>
            <a:r>
              <a:rPr kumimoji="0" lang="en-US" alt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p>
        </p:txBody>
      </p:sp>
    </p:spTree>
    <p:extLst>
      <p:ext uri="{BB962C8B-B14F-4D97-AF65-F5344CB8AC3E}">
        <p14:creationId xmlns:p14="http://schemas.microsoft.com/office/powerpoint/2010/main" val="98447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edge">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arn(inVertical)">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arn(inVertic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arn(inVertical)">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59" y="109559"/>
            <a:ext cx="11752217" cy="2923877"/>
          </a:xfrm>
          <a:prstGeom prst="rect">
            <a:avLst/>
          </a:prstGeom>
        </p:spPr>
        <p:txBody>
          <a:bodyPr wrap="square">
            <a:spAutoFit/>
          </a:bodyPr>
          <a:lstStyle/>
          <a:p>
            <a:pPr algn="just">
              <a:lnSpc>
                <a:spcPct val="115000"/>
              </a:lnSpc>
              <a:spcAft>
                <a:spcPts val="0"/>
              </a:spcAft>
            </a:pP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Đề</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 24: </a:t>
            </a: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Lập</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dàn</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 ý </a:t>
            </a: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cho</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đề</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bài</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smtClean="0">
                <a:latin typeface="Times New Roman" panose="02020603050405020304" pitchFamily="18" charset="0"/>
                <a:ea typeface="Times New Roman" panose="02020603050405020304" pitchFamily="18" charset="0"/>
                <a:cs typeface="Times New Roman" panose="02020603050405020304" pitchFamily="18" charset="0"/>
              </a:rPr>
              <a:t>sau</a:t>
            </a:r>
            <a:r>
              <a:rPr lang="en-US" sz="4000" b="1"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0"/>
              </a:spcAft>
            </a:pPr>
            <a:r>
              <a:rPr lang="en-US" sz="4000" dirty="0" err="1" smtClean="0">
                <a:latin typeface="Times New Roman" panose="02020603050405020304" pitchFamily="18" charset="0"/>
                <a:ea typeface="Times New Roman" panose="02020603050405020304" pitchFamily="18" charset="0"/>
                <a:cs typeface="Times New Roman" panose="02020603050405020304" pitchFamily="18" charset="0"/>
              </a:rPr>
              <a:t>Cảm</a:t>
            </a:r>
            <a:r>
              <a:rPr lang="en-US" sz="4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ea typeface="Times New Roman" panose="02020603050405020304" pitchFamily="18" charset="0"/>
                <a:cs typeface="Times New Roman" panose="02020603050405020304" pitchFamily="18" charset="0"/>
              </a:rPr>
              <a:t>nhận</a:t>
            </a:r>
            <a:r>
              <a:rPr lang="en-US" sz="4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thống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lòng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tinh</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thần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kháng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chiến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ông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truyện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ngắn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i="1"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Kim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Lân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ight Arrow 4">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477913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152" y="321972"/>
            <a:ext cx="11887200" cy="2003625"/>
          </a:xfrm>
          <a:prstGeom prst="rect">
            <a:avLst/>
          </a:prstGeom>
        </p:spPr>
        <p:txBody>
          <a:bodyPr wrap="square">
            <a:spAutoFit/>
          </a:bodyPr>
          <a:lstStyle/>
          <a:p>
            <a:pPr algn="just">
              <a:lnSpc>
                <a:spcPct val="115000"/>
              </a:lnSpc>
              <a:spcAft>
                <a:spcPts val="0"/>
              </a:spcAft>
            </a:pP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ea typeface="Times New Roman" panose="02020603050405020304" pitchFamily="18" charset="0"/>
                <a:cs typeface="Times New Roman" panose="02020603050405020304" pitchFamily="18" charset="0"/>
              </a:rPr>
              <a:t>25: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dàn</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0"/>
              </a:spcAft>
            </a:pP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nhận</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em</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về</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nhân</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vật</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Phương</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tác</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phẩm</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36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ea typeface="Times New Roman" panose="02020603050405020304" pitchFamily="18" charset="0"/>
                <a:cs typeface="Times New Roman" panose="02020603050405020304" pitchFamily="18" charset="0"/>
              </a:rPr>
              <a:t>ngôi</a:t>
            </a:r>
            <a:r>
              <a:rPr lang="en-US" sz="36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ea typeface="Times New Roman" panose="02020603050405020304" pitchFamily="18" charset="0"/>
                <a:cs typeface="Times New Roman" panose="02020603050405020304" pitchFamily="18" charset="0"/>
              </a:rPr>
              <a:t>sao</a:t>
            </a:r>
            <a:r>
              <a:rPr lang="en-US" sz="36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ea typeface="Times New Roman" panose="02020603050405020304" pitchFamily="18" charset="0"/>
                <a:cs typeface="Times New Roman" panose="02020603050405020304" pitchFamily="18" charset="0"/>
              </a:rPr>
              <a:t>xa</a:t>
            </a:r>
            <a:r>
              <a:rPr lang="en-US" sz="3600"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ea typeface="Times New Roman" panose="02020603050405020304" pitchFamily="18" charset="0"/>
                <a:cs typeface="Times New Roman" panose="02020603050405020304" pitchFamily="18" charset="0"/>
              </a:rPr>
              <a:t>xôi</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Lê</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 Minh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K</a:t>
            </a:r>
            <a:r>
              <a:rPr lang="en-US" sz="3600" dirty="0" err="1" smtClean="0">
                <a:latin typeface="Times New Roman" panose="02020603050405020304" pitchFamily="18" charset="0"/>
                <a:ea typeface="Times New Roman" panose="02020603050405020304" pitchFamily="18" charset="0"/>
                <a:cs typeface="Times New Roman" panose="02020603050405020304" pitchFamily="18" charset="0"/>
              </a:rPr>
              <a:t>huê</a:t>
            </a:r>
            <a:endParaRPr lang="en-US" sz="3600" dirty="0"/>
          </a:p>
        </p:txBody>
      </p:sp>
      <p:sp>
        <p:nvSpPr>
          <p:cNvPr id="5" name="Right Arrow 4">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025988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200068" cy="4351338"/>
          </a:xfrm>
        </p:spPr>
        <p:txBody>
          <a:bodyPr>
            <a:noAutofit/>
          </a:bodyPr>
          <a:lstStyle/>
          <a:p>
            <a:pPr marL="0" indent="0">
              <a:buNone/>
            </a:pP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26: </a:t>
            </a:r>
            <a:r>
              <a:rPr lang="en-US" b="1" dirty="0" err="1" smtClean="0">
                <a:latin typeface="Times New Roman" panose="02020603050405020304" pitchFamily="18" charset="0"/>
                <a:cs typeface="Times New Roman" panose="02020603050405020304" pitchFamily="18" charset="0"/>
              </a:rPr>
              <a:t>Lập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dàn</a:t>
            </a:r>
            <a:r>
              <a:rPr lang="en-US" b="1" dirty="0" smtClean="0">
                <a:latin typeface="Times New Roman" panose="02020603050405020304" pitchFamily="18" charset="0"/>
                <a:cs typeface="Times New Roman" panose="02020603050405020304" pitchFamily="18" charset="0"/>
              </a:rPr>
              <a:t> ý </a:t>
            </a:r>
            <a:r>
              <a:rPr lang="en-US" b="1" dirty="0" err="1" smtClean="0">
                <a:latin typeface="Times New Roman" panose="02020603050405020304" pitchFamily="18" charset="0"/>
                <a:cs typeface="Times New Roman" panose="02020603050405020304" pitchFamily="18" charset="0"/>
              </a:rPr>
              <a:t>cho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sau</a:t>
            </a:r>
            <a:r>
              <a:rPr lang="en-US" b="1" dirty="0" smtClean="0">
                <a:latin typeface="Times New Roman" panose="02020603050405020304" pitchFamily="18" charset="0"/>
                <a:cs typeface="Times New Roman" panose="02020603050405020304" pitchFamily="18" charset="0"/>
              </a:rPr>
              <a:t>:</a:t>
            </a:r>
          </a:p>
          <a:p>
            <a:pPr marL="0" indent="0" algn="just">
              <a:buNone/>
            </a:pPr>
            <a:r>
              <a:rPr lang="en-US" dirty="0" err="1" smtClean="0">
                <a:latin typeface="Times New Roman" panose="02020603050405020304" pitchFamily="18" charset="0"/>
                <a:cs typeface="Times New Roman" panose="02020603050405020304" pitchFamily="18" charset="0"/>
              </a:rPr>
              <a:t>Cảm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thơ</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sau</a:t>
            </a:r>
            <a:r>
              <a:rPr lang="en-US" dirty="0" smtClean="0">
                <a:latin typeface="Times New Roman" panose="02020603050405020304" pitchFamily="18" charset="0"/>
                <a:cs typeface="Times New Roman" panose="02020603050405020304" pitchFamily="18" charset="0"/>
              </a:rPr>
              <a:t>: </a:t>
            </a:r>
          </a:p>
          <a:p>
            <a:pPr marL="0" indent="0" algn="ctr">
              <a:buNone/>
            </a:pPr>
            <a:r>
              <a:rPr lang="en-US" i="1" dirty="0" err="1" smtClean="0">
                <a:latin typeface="Times New Roman" panose="02020603050405020304" pitchFamily="18" charset="0"/>
                <a:cs typeface="Times New Roman" panose="02020603050405020304" pitchFamily="18" charset="0"/>
              </a:rPr>
              <a:t>Đất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nước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bốn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ngàn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năm</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Vất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vả</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và</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gian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lao</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Đất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nước</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như</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vì</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sao</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Cứ</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lên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phía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trước</a:t>
            </a:r>
            <a:endParaRPr lang="en-US" i="1" dirty="0" smtClean="0">
              <a:latin typeface="Times New Roman" panose="02020603050405020304" pitchFamily="18" charset="0"/>
              <a:cs typeface="Times New Roman" panose="02020603050405020304" pitchFamily="18" charset="0"/>
            </a:endParaRPr>
          </a:p>
          <a:p>
            <a:pPr marL="0" indent="0" algn="ctr">
              <a:buNone/>
            </a:pP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smtClean="0">
                <a:latin typeface="Times New Roman" panose="02020603050405020304" pitchFamily="18" charset="0"/>
                <a:cs typeface="Times New Roman" panose="02020603050405020304" pitchFamily="18" charset="0"/>
              </a:rPr>
              <a:t>Ta </a:t>
            </a:r>
            <a:r>
              <a:rPr lang="en-US" i="1" dirty="0" err="1" smtClean="0">
                <a:latin typeface="Times New Roman" panose="02020603050405020304" pitchFamily="18" charset="0"/>
                <a:cs typeface="Times New Roman" panose="02020603050405020304" pitchFamily="18" charset="0"/>
              </a:rPr>
              <a:t>làm</a:t>
            </a:r>
            <a:r>
              <a:rPr lang="en-US" i="1" dirty="0" smtClean="0">
                <a:latin typeface="Times New Roman" panose="02020603050405020304" pitchFamily="18" charset="0"/>
                <a:cs typeface="Times New Roman" panose="02020603050405020304" pitchFamily="18" charset="0"/>
              </a:rPr>
              <a:t> con </a:t>
            </a:r>
            <a:r>
              <a:rPr lang="en-US" i="1" dirty="0" err="1" smtClean="0">
                <a:latin typeface="Times New Roman" panose="02020603050405020304" pitchFamily="18" charset="0"/>
                <a:cs typeface="Times New Roman" panose="02020603050405020304" pitchFamily="18" charset="0"/>
              </a:rPr>
              <a:t>chim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hót</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smtClean="0">
                <a:latin typeface="Times New Roman" panose="02020603050405020304" pitchFamily="18" charset="0"/>
                <a:cs typeface="Times New Roman" panose="02020603050405020304" pitchFamily="18" charset="0"/>
              </a:rPr>
              <a:t>Ta </a:t>
            </a:r>
            <a:r>
              <a:rPr lang="en-US" i="1" dirty="0" err="1" smtClean="0">
                <a:latin typeface="Times New Roman" panose="02020603050405020304" pitchFamily="18" charset="0"/>
                <a:cs typeface="Times New Roman" panose="02020603050405020304" pitchFamily="18" charset="0"/>
              </a:rPr>
              <a:t>làm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một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cành</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hoa</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smtClean="0">
                <a:latin typeface="Times New Roman" panose="02020603050405020304" pitchFamily="18" charset="0"/>
                <a:cs typeface="Times New Roman" panose="02020603050405020304" pitchFamily="18" charset="0"/>
              </a:rPr>
              <a:t>Ta </a:t>
            </a:r>
            <a:r>
              <a:rPr lang="en-US" i="1" dirty="0" err="1" smtClean="0">
                <a:latin typeface="Times New Roman" panose="02020603050405020304" pitchFamily="18" charset="0"/>
                <a:cs typeface="Times New Roman" panose="02020603050405020304" pitchFamily="18" charset="0"/>
              </a:rPr>
              <a:t>nhập</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vào</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hòa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ca</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Một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nốt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trầm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xao</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xuyến</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Mùa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xuân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nho</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nhỏ</a:t>
            </a:r>
            <a:r>
              <a:rPr lang="en-US"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Thanh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Hải</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6" name="Right Arrow 5">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9200564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200068" cy="4351338"/>
          </a:xfrm>
        </p:spPr>
        <p:txBody>
          <a:bodyPr>
            <a:noAutofit/>
          </a:bodyPr>
          <a:lstStyle/>
          <a:p>
            <a:pPr marL="0" indent="0">
              <a:buNone/>
            </a:pP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27: </a:t>
            </a:r>
            <a:r>
              <a:rPr lang="en-US" b="1" dirty="0" err="1" smtClean="0">
                <a:latin typeface="Times New Roman" panose="02020603050405020304" pitchFamily="18" charset="0"/>
                <a:cs typeface="Times New Roman" panose="02020603050405020304" pitchFamily="18" charset="0"/>
              </a:rPr>
              <a:t>Lập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dàn</a:t>
            </a:r>
            <a:r>
              <a:rPr lang="en-US" b="1" dirty="0" smtClean="0">
                <a:latin typeface="Times New Roman" panose="02020603050405020304" pitchFamily="18" charset="0"/>
                <a:cs typeface="Times New Roman" panose="02020603050405020304" pitchFamily="18" charset="0"/>
              </a:rPr>
              <a:t> ý </a:t>
            </a:r>
            <a:r>
              <a:rPr lang="en-US" b="1" dirty="0" err="1" smtClean="0">
                <a:latin typeface="Times New Roman" panose="02020603050405020304" pitchFamily="18" charset="0"/>
                <a:cs typeface="Times New Roman" panose="02020603050405020304" pitchFamily="18" charset="0"/>
              </a:rPr>
              <a:t>cho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sau</a:t>
            </a:r>
            <a:r>
              <a:rPr lang="en-US" b="1" dirty="0" smtClean="0">
                <a:latin typeface="Times New Roman" panose="02020603050405020304" pitchFamily="18" charset="0"/>
                <a:cs typeface="Times New Roman" panose="02020603050405020304" pitchFamily="18" charset="0"/>
              </a:rPr>
              <a:t>:</a:t>
            </a:r>
          </a:p>
          <a:p>
            <a:pPr marL="0" indent="0" algn="just">
              <a:buNone/>
            </a:pPr>
            <a:r>
              <a:rPr lang="en-US" dirty="0" err="1" smtClean="0">
                <a:latin typeface="Times New Roman" panose="02020603050405020304" pitchFamily="18" charset="0"/>
                <a:cs typeface="Times New Roman" panose="02020603050405020304" pitchFamily="18" charset="0"/>
              </a:rPr>
              <a:t>Cảm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đoạn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thơ</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sau</a:t>
            </a:r>
            <a:r>
              <a:rPr lang="en-US" dirty="0" smtClean="0">
                <a:latin typeface="Times New Roman" panose="02020603050405020304" pitchFamily="18" charset="0"/>
                <a:cs typeface="Times New Roman" panose="02020603050405020304" pitchFamily="18" charset="0"/>
              </a:rPr>
              <a:t>: </a:t>
            </a:r>
          </a:p>
          <a:p>
            <a:pPr marL="0" indent="0" algn="ctr">
              <a:buNone/>
            </a:pPr>
            <a:r>
              <a:rPr lang="en-US" i="1" dirty="0" err="1" smtClean="0">
                <a:latin typeface="Times New Roman" panose="02020603050405020304" pitchFamily="18" charset="0"/>
                <a:cs typeface="Times New Roman" panose="02020603050405020304" pitchFamily="18" charset="0"/>
              </a:rPr>
              <a:t>Mặt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trời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xuống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biển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như</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hòn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lửa</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Sóng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đã</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cài</a:t>
            </a:r>
            <a:r>
              <a:rPr lang="en-US" i="1" dirty="0" smtClean="0">
                <a:latin typeface="Times New Roman" panose="02020603050405020304" pitchFamily="18" charset="0"/>
                <a:cs typeface="Times New Roman" panose="02020603050405020304" pitchFamily="18" charset="0"/>
              </a:rPr>
              <a:t> then </a:t>
            </a:r>
            <a:r>
              <a:rPr lang="en-US" i="1" dirty="0" err="1" smtClean="0">
                <a:latin typeface="Times New Roman" panose="02020603050405020304" pitchFamily="18" charset="0"/>
                <a:cs typeface="Times New Roman" panose="02020603050405020304" pitchFamily="18" charset="0"/>
              </a:rPr>
              <a:t>đêm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sập</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cửa</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Đoàn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thuyền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đánh</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cá</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lại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ra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khơi</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Câu</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hát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căng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buồm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cùng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gió</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khơi</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smtClean="0">
                <a:latin typeface="Times New Roman" panose="02020603050405020304" pitchFamily="18" charset="0"/>
                <a:cs typeface="Times New Roman" panose="02020603050405020304" pitchFamily="18" charset="0"/>
              </a:rPr>
              <a:t>……</a:t>
            </a:r>
          </a:p>
          <a:p>
            <a:pPr marL="0" indent="0" algn="ctr">
              <a:buNone/>
            </a:pPr>
            <a:r>
              <a:rPr lang="en-US" i="1" dirty="0" err="1" smtClean="0">
                <a:latin typeface="Times New Roman" panose="02020603050405020304" pitchFamily="18" charset="0"/>
                <a:cs typeface="Times New Roman" panose="02020603050405020304" pitchFamily="18" charset="0"/>
              </a:rPr>
              <a:t>Câu</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hát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căng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buồm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với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gió</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khơi</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Đoàn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thuyền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chạy</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đua</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cùng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mặt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trời</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Mặt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trời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đội</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biển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nhô</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màu</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mới</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i="1" dirty="0" err="1" smtClean="0">
                <a:latin typeface="Times New Roman" panose="02020603050405020304" pitchFamily="18" charset="0"/>
                <a:cs typeface="Times New Roman" panose="02020603050405020304" pitchFamily="18" charset="0"/>
              </a:rPr>
              <a:t>Mắt</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cá</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huy</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hoàng</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muôn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dặm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phơi</a:t>
            </a:r>
            <a:endParaRPr lang="en-US" i="1" dirty="0" smtClean="0">
              <a:latin typeface="Times New Roman" panose="02020603050405020304" pitchFamily="18" charset="0"/>
              <a:cs typeface="Times New Roman" panose="02020603050405020304" pitchFamily="18" charset="0"/>
            </a:endParaRPr>
          </a:p>
          <a:p>
            <a:pPr marL="0" indent="0" algn="ctr">
              <a:buNone/>
            </a:pPr>
            <a:r>
              <a:rPr lang="en-US"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Đoàn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thuyền</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đánh</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cá</a:t>
            </a:r>
            <a:r>
              <a:rPr lang="en-US"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Huy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Cận</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6" name="Right Arrow 5">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1415526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1925837" cy="4351338"/>
          </a:xfrm>
        </p:spPr>
        <p:txBody>
          <a:bodyPr>
            <a:noAutofit/>
          </a:bodyPr>
          <a:lstStyle/>
          <a:p>
            <a:pPr marL="0" indent="0">
              <a:buNone/>
            </a:pPr>
            <a:r>
              <a:rPr lang="en-US" sz="3600" b="1" dirty="0" err="1" smtClean="0">
                <a:latin typeface="Times New Roman" panose="02020603050405020304" pitchFamily="18" charset="0"/>
                <a:cs typeface="Times New Roman" panose="02020603050405020304" pitchFamily="18" charset="0"/>
              </a:rPr>
              <a:t>Đề</a:t>
            </a:r>
            <a:r>
              <a:rPr lang="en-US" sz="3600" b="1" dirty="0" smtClean="0">
                <a:latin typeface="Times New Roman" panose="02020603050405020304" pitchFamily="18" charset="0"/>
                <a:cs typeface="Times New Roman" panose="02020603050405020304" pitchFamily="18" charset="0"/>
              </a:rPr>
              <a:t> 28: </a:t>
            </a:r>
            <a:r>
              <a:rPr lang="en-US" sz="3600" b="1" dirty="0" err="1" smtClean="0">
                <a:latin typeface="Times New Roman" panose="02020603050405020304" pitchFamily="18" charset="0"/>
                <a:cs typeface="Times New Roman" panose="02020603050405020304" pitchFamily="18" charset="0"/>
              </a:rPr>
              <a:t>Lập</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dàn</a:t>
            </a:r>
            <a:r>
              <a:rPr lang="en-US" sz="3600" b="1" dirty="0" smtClean="0">
                <a:latin typeface="Times New Roman" panose="02020603050405020304" pitchFamily="18" charset="0"/>
                <a:cs typeface="Times New Roman" panose="02020603050405020304" pitchFamily="18" charset="0"/>
              </a:rPr>
              <a:t> ý </a:t>
            </a:r>
            <a:r>
              <a:rPr lang="en-US" sz="3600" b="1" dirty="0" err="1" smtClean="0">
                <a:latin typeface="Times New Roman" panose="02020603050405020304" pitchFamily="18" charset="0"/>
                <a:cs typeface="Times New Roman" panose="02020603050405020304" pitchFamily="18" charset="0"/>
              </a:rPr>
              <a:t>cho</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đề</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bài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sau</a:t>
            </a:r>
            <a:r>
              <a:rPr lang="en-US" sz="3600" b="1" dirty="0" smtClean="0">
                <a:latin typeface="Times New Roman" panose="02020603050405020304" pitchFamily="18" charset="0"/>
                <a:cs typeface="Times New Roman" panose="02020603050405020304" pitchFamily="18" charset="0"/>
              </a:rPr>
              <a:t>:</a:t>
            </a:r>
          </a:p>
          <a:p>
            <a:pPr marL="0" indent="0" algn="just">
              <a:buNone/>
            </a:pPr>
            <a:r>
              <a:rPr lang="en-US" sz="3600" dirty="0" err="1" smtClean="0">
                <a:latin typeface="Times New Roman" panose="02020603050405020304" pitchFamily="18" charset="0"/>
                <a:cs typeface="Times New Roman" panose="02020603050405020304" pitchFamily="18" charset="0"/>
              </a:rPr>
              <a:t>Cảm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nhận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về</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nhân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Vũ</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Nương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phẩm</a:t>
            </a:r>
            <a:r>
              <a:rPr lang="en-US" sz="3600"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Chuyện</a:t>
            </a:r>
            <a:r>
              <a:rPr lang="en-US" sz="3600" i="1" dirty="0" smtClean="0">
                <a:latin typeface="Times New Roman" panose="02020603050405020304" pitchFamily="18" charset="0"/>
                <a:cs typeface="Times New Roman" panose="02020603050405020304" pitchFamily="18" charset="0"/>
              </a:rPr>
              <a:t> </a:t>
            </a:r>
            <a:r>
              <a:rPr lang="en-US" sz="3600" i="1" dirty="0" err="1" smtClean="0">
                <a:latin typeface="Times New Roman" panose="02020603050405020304" pitchFamily="18" charset="0"/>
                <a:cs typeface="Times New Roman" panose="02020603050405020304" pitchFamily="18" charset="0"/>
              </a:rPr>
              <a:t>người</a:t>
            </a:r>
            <a:r>
              <a:rPr lang="en-US" sz="3600" i="1" dirty="0" smtClean="0">
                <a:latin typeface="Times New Roman" panose="02020603050405020304" pitchFamily="18" charset="0"/>
                <a:cs typeface="Times New Roman" panose="02020603050405020304" pitchFamily="18" charset="0"/>
              </a:rPr>
              <a:t> con </a:t>
            </a:r>
            <a:r>
              <a:rPr lang="en-US" sz="3600" i="1" dirty="0" err="1" smtClean="0">
                <a:latin typeface="Times New Roman" panose="02020603050405020304" pitchFamily="18" charset="0"/>
                <a:cs typeface="Times New Roman" panose="02020603050405020304" pitchFamily="18" charset="0"/>
              </a:rPr>
              <a:t>gái</a:t>
            </a:r>
            <a:r>
              <a:rPr lang="en-US" sz="3600" i="1" dirty="0" smtClean="0">
                <a:latin typeface="Times New Roman" panose="02020603050405020304" pitchFamily="18" charset="0"/>
                <a:cs typeface="Times New Roman" panose="02020603050405020304" pitchFamily="18" charset="0"/>
              </a:rPr>
              <a:t> Nam </a:t>
            </a:r>
            <a:r>
              <a:rPr lang="en-US" sz="3600" i="1" dirty="0" err="1" smtClean="0">
                <a:latin typeface="Times New Roman" panose="02020603050405020304" pitchFamily="18" charset="0"/>
                <a:cs typeface="Times New Roman" panose="02020603050405020304" pitchFamily="18" charset="0"/>
              </a:rPr>
              <a:t>Xương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Nguyễn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Dữ</a:t>
            </a:r>
            <a:endParaRPr lang="en-US" sz="3600" dirty="0" smtClean="0">
              <a:latin typeface="Times New Roman" panose="02020603050405020304" pitchFamily="18" charset="0"/>
              <a:cs typeface="Times New Roman" panose="02020603050405020304" pitchFamily="18" charset="0"/>
            </a:endParaRPr>
          </a:p>
        </p:txBody>
      </p:sp>
      <p:sp>
        <p:nvSpPr>
          <p:cNvPr id="6" name="Right Arrow 5">
            <a:hlinkClick r:id="rId2" action="ppaction://hlinksldjump"/>
          </p:cNvPr>
          <p:cNvSpPr/>
          <p:nvPr/>
        </p:nvSpPr>
        <p:spPr>
          <a:xfrm>
            <a:off x="9402865" y="524041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688085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23220"/>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D</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ạng</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đạp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lí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2" y="642490"/>
          <a:ext cx="12192000" cy="6215511"/>
        </p:xfrm>
        <a:graphic>
          <a:graphicData uri="http://schemas.openxmlformats.org/drawingml/2006/table">
            <a:tbl>
              <a:tblPr firstRow="1" firstCol="1" bandRow="1">
                <a:tableStyleId>{5C22544A-7EE6-4342-B048-85BDC9FD1C3A}</a:tableStyleId>
              </a:tblPr>
              <a:tblGrid>
                <a:gridCol w="5775916"/>
                <a:gridCol w="6416084"/>
              </a:tblGrid>
              <a:tr h="414367">
                <a:tc>
                  <a:txBody>
                    <a:bodyPr/>
                    <a:lstStyle/>
                    <a:p>
                      <a:pPr algn="just">
                        <a:spcAft>
                          <a:spcPts val="0"/>
                        </a:spcAft>
                      </a:pPr>
                      <a:r>
                        <a:rPr lang="en-US" sz="2400" dirty="0">
                          <a:effectLst/>
                          <a:latin typeface="Times New Roman" panose="02020603050405020304" pitchFamily="18" charset="0"/>
                          <a:cs typeface="Times New Roman" panose="02020603050405020304" pitchFamily="18" charset="0"/>
                        </a:rPr>
                        <a:t>* TƯ TƯỞNG NHÂN VĂN</a:t>
                      </a:r>
                    </a:p>
                  </a:txBody>
                  <a:tcPr marL="68580" marR="68580" marT="0" marB="0">
                    <a:solidFill>
                      <a:schemeClr val="accent1">
                        <a:lumMod val="75000"/>
                      </a:schemeClr>
                    </a:solidFill>
                  </a:tcPr>
                </a:tc>
                <a:tc>
                  <a:txBody>
                    <a:bodyPr/>
                    <a:lstStyle/>
                    <a:p>
                      <a:pPr algn="just">
                        <a:spcAft>
                          <a:spcPts val="0"/>
                        </a:spcAft>
                      </a:pPr>
                      <a:r>
                        <a:rPr lang="en-US" sz="2400" dirty="0">
                          <a:effectLst/>
                          <a:latin typeface="Times New Roman" panose="02020603050405020304" pitchFamily="18" charset="0"/>
                          <a:cs typeface="Times New Roman" panose="02020603050405020304" pitchFamily="18" charset="0"/>
                        </a:rPr>
                        <a:t>* TƯ TƯỞNG PHẢN NHÂN VĂN</a:t>
                      </a:r>
                    </a:p>
                  </a:txBody>
                  <a:tcPr marL="68580" marR="68580" marT="0" marB="0" anchor="ctr"/>
                </a:tc>
              </a:tr>
              <a:tr h="414367">
                <a:tc>
                  <a:txBody>
                    <a:bodyPr/>
                    <a:lstStyle/>
                    <a:p>
                      <a:pPr algn="just">
                        <a:spcAft>
                          <a:spcPts val="0"/>
                        </a:spcAft>
                      </a:pPr>
                      <a:r>
                        <a:rPr lang="en-US" sz="2400" b="1" dirty="0">
                          <a:solidFill>
                            <a:srgbClr val="FFFF00"/>
                          </a:solidFill>
                          <a:effectLst/>
                          <a:latin typeface="Times New Roman" panose="02020603050405020304" pitchFamily="18" charset="0"/>
                          <a:cs typeface="Times New Roman" panose="02020603050405020304" pitchFamily="18" charset="0"/>
                        </a:rPr>
                        <a:t>I. MỞ 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cs typeface="Times New Roman" panose="02020603050405020304" pitchFamily="18" charset="0"/>
                      </a:endParaRPr>
                    </a:p>
                  </a:txBody>
                  <a:tcPr marL="68580" marR="68580" marT="0" marB="0" anchor="ctr">
                    <a:solidFill>
                      <a:schemeClr val="accent1">
                        <a:lumMod val="75000"/>
                      </a:schemeClr>
                    </a:solidFill>
                  </a:tcPr>
                </a:tc>
                <a:tc>
                  <a:txBody>
                    <a:bodyPr/>
                    <a:lstStyle/>
                    <a:p>
                      <a:pPr algn="just">
                        <a:spcAft>
                          <a:spcPts val="0"/>
                        </a:spcAft>
                      </a:pPr>
                      <a:r>
                        <a:rPr lang="en-US" sz="2400" b="1" dirty="0">
                          <a:effectLst/>
                          <a:latin typeface="Times New Roman" panose="02020603050405020304" pitchFamily="18" charset="0"/>
                          <a:cs typeface="Times New Roman" panose="02020603050405020304" pitchFamily="18" charset="0"/>
                        </a:rPr>
                        <a:t>I. MỞ 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cs typeface="Times New Roman" panose="02020603050405020304" pitchFamily="18" charset="0"/>
                      </a:endParaRPr>
                    </a:p>
                  </a:txBody>
                  <a:tcPr marL="68580" marR="68580" marT="0" marB="0" anchor="ctr"/>
                </a:tc>
              </a:tr>
              <a:tr h="414367">
                <a:tc>
                  <a:txBody>
                    <a:bodyPr/>
                    <a:lstStyle/>
                    <a:p>
                      <a:pPr algn="just">
                        <a:spcAft>
                          <a:spcPts val="0"/>
                        </a:spcAft>
                      </a:pPr>
                      <a:r>
                        <a:rPr lang="en-US" sz="2400" dirty="0">
                          <a:solidFill>
                            <a:srgbClr val="FFFF00"/>
                          </a:solidFill>
                          <a:effectLst/>
                          <a:latin typeface="Times New Roman" panose="02020603050405020304" pitchFamily="18" charset="0"/>
                          <a:cs typeface="Times New Roman" panose="02020603050405020304" pitchFamily="18" charset="0"/>
                        </a:rPr>
                        <a:t>II. THÂN ĐOẠN</a:t>
                      </a:r>
                    </a:p>
                  </a:txBody>
                  <a:tcPr marL="68580" marR="68580" marT="0" marB="0" anchor="ctr">
                    <a:solidFill>
                      <a:schemeClr val="accent1">
                        <a:lumMod val="75000"/>
                      </a:schemeClr>
                    </a:solidFill>
                  </a:tcPr>
                </a:tc>
                <a:tc>
                  <a:txBody>
                    <a:bodyPr/>
                    <a:lstStyle/>
                    <a:p>
                      <a:pPr algn="just">
                        <a:spcAft>
                          <a:spcPts val="0"/>
                        </a:spcAft>
                      </a:pPr>
                      <a:r>
                        <a:rPr lang="en-US" sz="2400" b="1" dirty="0">
                          <a:effectLst/>
                          <a:latin typeface="Times New Roman" panose="02020603050405020304" pitchFamily="18" charset="0"/>
                          <a:cs typeface="Times New Roman" panose="02020603050405020304" pitchFamily="18" charset="0"/>
                        </a:rPr>
                        <a:t>II. THÂN ĐOẠN</a:t>
                      </a:r>
                    </a:p>
                  </a:txBody>
                  <a:tcPr marL="68580" marR="68580" marT="0" marB="0" anchor="ctr"/>
                </a:tc>
              </a:tr>
              <a:tr h="828735">
                <a:tc>
                  <a:txBody>
                    <a:bodyPr/>
                    <a:lstStyle/>
                    <a:p>
                      <a:pPr algn="just">
                        <a:spcAft>
                          <a:spcPts val="0"/>
                        </a:spcAft>
                      </a:pPr>
                      <a:r>
                        <a:rPr lang="en-US" sz="2400" i="1" dirty="0">
                          <a:solidFill>
                            <a:srgbClr val="FFFF00"/>
                          </a:solidFill>
                          <a:effectLst/>
                          <a:latin typeface="Times New Roman" panose="02020603050405020304" pitchFamily="18" charset="0"/>
                          <a:cs typeface="Times New Roman" panose="02020603050405020304" pitchFamily="18" charset="0"/>
                        </a:rPr>
                        <a:t>1. </a:t>
                      </a:r>
                      <a:r>
                        <a:rPr lang="en-US" sz="2400" i="1" dirty="0" err="1">
                          <a:solidFill>
                            <a:srgbClr val="FFFF00"/>
                          </a:solidFill>
                          <a:effectLst/>
                          <a:latin typeface="Times New Roman" panose="02020603050405020304" pitchFamily="18" charset="0"/>
                          <a:cs typeface="Times New Roman" panose="02020603050405020304" pitchFamily="18" charset="0"/>
                        </a:rPr>
                        <a:t>Giải</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nếu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nói</a:t>
                      </a:r>
                      <a:r>
                        <a:rPr lang="en-US" sz="2400" dirty="0">
                          <a:effectLst/>
                          <a:latin typeface="Times New Roman" panose="02020603050405020304" pitchFamily="18" charset="0"/>
                          <a:cs typeface="Times New Roman" panose="02020603050405020304" pitchFamily="18" charset="0"/>
                        </a:rPr>
                        <a:t> , ý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rồi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a:t>
                      </a:r>
                    </a:p>
                  </a:txBody>
                  <a:tcPr marL="68580" marR="68580" marT="0" marB="0" anchor="ctr">
                    <a:solidFill>
                      <a:schemeClr val="accent1">
                        <a:lumMod val="75000"/>
                      </a:schemeClr>
                    </a:solidFill>
                  </a:tcPr>
                </a:tc>
                <a:tc>
                  <a:txBody>
                    <a:bodyPr/>
                    <a:lstStyle/>
                    <a:p>
                      <a:pPr algn="just">
                        <a:spcAft>
                          <a:spcPts val="0"/>
                        </a:spcAft>
                      </a:pPr>
                      <a:r>
                        <a:rPr lang="en-US" sz="2400" b="1" i="1" dirty="0">
                          <a:effectLst/>
                          <a:latin typeface="Times New Roman" panose="02020603050405020304" pitchFamily="18" charset="0"/>
                          <a:cs typeface="Times New Roman" panose="02020603050405020304" pitchFamily="18" charset="0"/>
                        </a:rPr>
                        <a:t>1. </a:t>
                      </a:r>
                      <a:r>
                        <a:rPr lang="en-US" sz="2400" b="1" i="1" dirty="0" err="1">
                          <a:effectLst/>
                          <a:latin typeface="Times New Roman" panose="02020603050405020304" pitchFamily="18" charset="0"/>
                          <a:cs typeface="Times New Roman" panose="02020603050405020304" pitchFamily="18" charset="0"/>
                        </a:rPr>
                        <a:t>Giải</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nếu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nói</a:t>
                      </a:r>
                      <a:r>
                        <a:rPr lang="en-US" sz="2400" dirty="0">
                          <a:effectLst/>
                          <a:latin typeface="Times New Roman" panose="02020603050405020304" pitchFamily="18" charset="0"/>
                          <a:cs typeface="Times New Roman" panose="02020603050405020304" pitchFamily="18" charset="0"/>
                        </a:rPr>
                        <a:t> , ý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rồi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a:t>
                      </a:r>
                    </a:p>
                  </a:txBody>
                  <a:tcPr marL="68580" marR="68580" marT="0" marB="0" anchor="ctr"/>
                </a:tc>
              </a:tr>
              <a:tr h="1657471">
                <a:tc>
                  <a:txBody>
                    <a:bodyPr/>
                    <a:lstStyle/>
                    <a:p>
                      <a:pPr algn="just">
                        <a:spcAft>
                          <a:spcPts val="0"/>
                        </a:spcAft>
                      </a:pPr>
                      <a:r>
                        <a:rPr lang="en-US" sz="2400" i="1" dirty="0">
                          <a:solidFill>
                            <a:srgbClr val="FFFF00"/>
                          </a:solidFill>
                          <a:effectLst/>
                          <a:latin typeface="Times New Roman" panose="02020603050405020304" pitchFamily="18" charset="0"/>
                          <a:cs typeface="Times New Roman" panose="02020603050405020304" pitchFamily="18" charset="0"/>
                        </a:rPr>
                        <a:t>2. </a:t>
                      </a:r>
                      <a:r>
                        <a:rPr lang="en-US" sz="2400" i="1" dirty="0" err="1">
                          <a:solidFill>
                            <a:srgbClr val="FFFF00"/>
                          </a:solidFill>
                          <a:effectLst/>
                          <a:latin typeface="Times New Roman" panose="02020603050405020304" pitchFamily="18" charset="0"/>
                          <a:cs typeface="Times New Roman" panose="02020603050405020304" pitchFamily="18" charset="0"/>
                        </a:rPr>
                        <a:t>Bàn</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luận</a:t>
                      </a:r>
                      <a:endParaRPr lang="en-US" sz="2400" i="1" dirty="0">
                        <a:solidFill>
                          <a:srgbClr val="FFFF00"/>
                        </a:solidFill>
                        <a:effectLst/>
                        <a:latin typeface="Times New Roman" panose="02020603050405020304" pitchFamily="18" charset="0"/>
                        <a:cs typeface="Times New Roman" panose="02020603050405020304" pitchFamily="18" charset="0"/>
                      </a:endParaRPr>
                    </a:p>
                    <a:p>
                      <a:pPr algn="just">
                        <a:spcAft>
                          <a:spcPts val="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thường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hỏi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a:t>
                      </a:r>
                    </a:p>
                    <a:p>
                      <a:pPr algn="just">
                        <a:spcAft>
                          <a:spcPts val="0"/>
                        </a:spcAft>
                      </a:pPr>
                      <a:r>
                        <a:rPr lang="en-US" sz="2400" dirty="0">
                          <a:effectLst/>
                          <a:latin typeface="Times New Roman" panose="02020603050405020304" pitchFamily="18" charset="0"/>
                          <a:cs typeface="Times New Roman" panose="02020603050405020304" pitchFamily="18" charset="0"/>
                        </a:rPr>
                        <a:t>b) Ý </a:t>
                      </a:r>
                      <a:r>
                        <a:rPr lang="en-US" sz="2400" dirty="0" err="1">
                          <a:effectLst/>
                          <a:latin typeface="Times New Roman" panose="02020603050405020304" pitchFamily="18" charset="0"/>
                          <a:cs typeface="Times New Roman" panose="02020603050405020304" pitchFamily="18" charset="0"/>
                        </a:rPr>
                        <a:t>nghĩa</a:t>
                      </a:r>
                      <a:r>
                        <a:rPr lang="en-US" sz="2400" dirty="0">
                          <a:effectLst/>
                          <a:latin typeface="Times New Roman" panose="02020603050405020304" pitchFamily="18" charset="0"/>
                          <a:cs typeface="Times New Roman" panose="02020603050405020304" pitchFamily="18" charset="0"/>
                        </a:rPr>
                        <a:t> ?</a:t>
                      </a:r>
                    </a:p>
                  </a:txBody>
                  <a:tcPr marL="68580" marR="68580" marT="0" marB="0">
                    <a:solidFill>
                      <a:schemeClr val="accent1">
                        <a:lumMod val="75000"/>
                      </a:schemeClr>
                    </a:solidFill>
                  </a:tcPr>
                </a:tc>
                <a:tc>
                  <a:txBody>
                    <a:bodyPr/>
                    <a:lstStyle/>
                    <a:p>
                      <a:pPr algn="just">
                        <a:spcAft>
                          <a:spcPts val="0"/>
                        </a:spcAft>
                      </a:pPr>
                      <a:r>
                        <a:rPr lang="en-US" sz="2400" b="1" i="1" dirty="0">
                          <a:effectLst/>
                          <a:latin typeface="Times New Roman" panose="02020603050405020304" pitchFamily="18" charset="0"/>
                          <a:cs typeface="Times New Roman" panose="02020603050405020304" pitchFamily="18" charset="0"/>
                        </a:rPr>
                        <a:t>2. </a:t>
                      </a:r>
                      <a:r>
                        <a:rPr lang="en-US" sz="2400" b="1" i="1" dirty="0" err="1">
                          <a:effectLst/>
                          <a:latin typeface="Times New Roman" panose="02020603050405020304" pitchFamily="18" charset="0"/>
                          <a:cs typeface="Times New Roman" panose="02020603050405020304" pitchFamily="18" charset="0"/>
                        </a:rPr>
                        <a:t>Bàn</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luận</a:t>
                      </a:r>
                      <a:endParaRPr lang="en-US" sz="2400" b="1" i="1" dirty="0">
                        <a:effectLst/>
                        <a:latin typeface="Times New Roman" panose="02020603050405020304" pitchFamily="18" charset="0"/>
                        <a:cs typeface="Times New Roman" panose="02020603050405020304" pitchFamily="18" charset="0"/>
                      </a:endParaRPr>
                    </a:p>
                    <a:p>
                      <a:pPr algn="just">
                        <a:spcAft>
                          <a:spcPts val="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hiện</a:t>
                      </a:r>
                      <a:r>
                        <a:rPr lang="en-US" sz="2400" dirty="0">
                          <a:effectLst/>
                          <a:latin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cs typeface="Times New Roman" panose="02020603050405020304" pitchFamily="18" charset="0"/>
                        </a:rPr>
                        <a:t>thường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hỏi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sao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Thế</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nào</a:t>
                      </a:r>
                      <a:r>
                        <a:rPr lang="en-US" sz="2400" dirty="0">
                          <a:effectLst/>
                          <a:latin typeface="Times New Roman" panose="02020603050405020304" pitchFamily="18" charset="0"/>
                          <a:cs typeface="Times New Roman" panose="02020603050405020304" pitchFamily="18" charset="0"/>
                        </a:rPr>
                        <a:t>?)</a:t>
                      </a:r>
                    </a:p>
                    <a:p>
                      <a:pPr algn="just">
                        <a:spcAft>
                          <a:spcPts val="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hại</a:t>
                      </a:r>
                      <a:r>
                        <a:rPr lang="en-US" sz="2400" dirty="0">
                          <a:effectLst/>
                          <a:latin typeface="Times New Roman" panose="02020603050405020304" pitchFamily="18" charset="0"/>
                          <a:cs typeface="Times New Roman" panose="02020603050405020304" pitchFamily="18" charset="0"/>
                        </a:rPr>
                        <a:t> ?</a:t>
                      </a:r>
                    </a:p>
                  </a:txBody>
                  <a:tcPr marL="68580" marR="68580" marT="0" marB="0"/>
                </a:tc>
              </a:tr>
              <a:tr h="828735">
                <a:tc>
                  <a:txBody>
                    <a:bodyPr/>
                    <a:lstStyle/>
                    <a:p>
                      <a:pPr algn="just">
                        <a:spcAft>
                          <a:spcPts val="0"/>
                        </a:spcAft>
                      </a:pPr>
                      <a:r>
                        <a:rPr lang="en-US" sz="2400" i="1" dirty="0">
                          <a:solidFill>
                            <a:srgbClr val="FFFF00"/>
                          </a:solidFill>
                          <a:effectLst/>
                          <a:latin typeface="Times New Roman" panose="02020603050405020304" pitchFamily="18" charset="0"/>
                          <a:cs typeface="Times New Roman" panose="02020603050405020304" pitchFamily="18" charset="0"/>
                        </a:rPr>
                        <a:t>3. </a:t>
                      </a:r>
                      <a:r>
                        <a:rPr lang="en-US" sz="2400" i="1" dirty="0" err="1">
                          <a:solidFill>
                            <a:srgbClr val="FFFF00"/>
                          </a:solidFill>
                          <a:effectLst/>
                          <a:latin typeface="Times New Roman" panose="02020603050405020304" pitchFamily="18" charset="0"/>
                          <a:cs typeface="Times New Roman" panose="02020603050405020304" pitchFamily="18" charset="0"/>
                        </a:rPr>
                        <a:t>Phê</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phán</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bác</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bỏ</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tư</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tưởng</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trái</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ngư</a:t>
                      </a:r>
                      <a:r>
                        <a:rPr lang="en-US" sz="2400" dirty="0" err="1">
                          <a:solidFill>
                            <a:srgbClr val="FFFF00"/>
                          </a:solidFill>
                          <a:effectLst/>
                          <a:latin typeface="Times New Roman" panose="02020603050405020304" pitchFamily="18" charset="0"/>
                          <a:cs typeface="Times New Roman" panose="02020603050405020304" pitchFamily="18" charset="0"/>
                        </a:rPr>
                        <a:t>ợc</a:t>
                      </a:r>
                      <a:r>
                        <a:rPr lang="en-US" sz="2400" dirty="0">
                          <a:effectLst/>
                          <a:latin typeface="Times New Roman" panose="02020603050405020304" pitchFamily="18" charset="0"/>
                          <a:cs typeface="Times New Roman" panose="02020603050405020304" pitchFamily="18" charset="0"/>
                        </a:rPr>
                        <a:t>.</a:t>
                      </a:r>
                    </a:p>
                    <a:p>
                      <a:pPr algn="just">
                        <a:spcAft>
                          <a:spcPts val="0"/>
                        </a:spcAft>
                      </a:pPr>
                      <a:r>
                        <a:rPr lang="en-US" sz="2400" dirty="0">
                          <a:effectLst/>
                          <a:latin typeface="Times New Roman" panose="02020603050405020304" pitchFamily="18" charset="0"/>
                          <a:cs typeface="Times New Roman" panose="02020603050405020304" pitchFamily="18" charset="0"/>
                        </a:rPr>
                        <a:t> </a:t>
                      </a:r>
                    </a:p>
                  </a:txBody>
                  <a:tcPr marL="68580" marR="68580" marT="0" marB="0">
                    <a:solidFill>
                      <a:schemeClr val="accent1">
                        <a:lumMod val="75000"/>
                      </a:schemeClr>
                    </a:solidFill>
                  </a:tcPr>
                </a:tc>
                <a:tc>
                  <a:txBody>
                    <a:bodyPr/>
                    <a:lstStyle/>
                    <a:p>
                      <a:pPr algn="just">
                        <a:spcAft>
                          <a:spcPts val="0"/>
                        </a:spcAft>
                      </a:pPr>
                      <a:r>
                        <a:rPr lang="en-US" sz="2400" dirty="0">
                          <a:effectLst/>
                          <a:latin typeface="Times New Roman" panose="02020603050405020304" pitchFamily="18" charset="0"/>
                          <a:cs typeface="Times New Roman" panose="02020603050405020304" pitchFamily="18" charset="0"/>
                        </a:rPr>
                        <a:t>3.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tưởng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lập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phản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tích</a:t>
                      </a:r>
                      <a:r>
                        <a:rPr lang="en-US" sz="2400" dirty="0">
                          <a:effectLst/>
                          <a:latin typeface="Times New Roman" panose="02020603050405020304" pitchFamily="18" charset="0"/>
                          <a:cs typeface="Times New Roman" panose="02020603050405020304" pitchFamily="18" charset="0"/>
                        </a:rPr>
                        <a:t> ở </a:t>
                      </a:r>
                      <a:r>
                        <a:rPr lang="en-US" sz="2400" dirty="0" err="1">
                          <a:effectLst/>
                          <a:latin typeface="Times New Roman" panose="02020603050405020304" pitchFamily="18" charset="0"/>
                          <a:cs typeface="Times New Roman" panose="02020603050405020304" pitchFamily="18" charset="0"/>
                        </a:rPr>
                        <a:t>trên</a:t>
                      </a:r>
                      <a:endParaRPr lang="en-US" sz="2400" dirty="0">
                        <a:effectLst/>
                        <a:latin typeface="Times New Roman" panose="02020603050405020304" pitchFamily="18" charset="0"/>
                        <a:cs typeface="Times New Roman" panose="02020603050405020304" pitchFamily="18" charset="0"/>
                      </a:endParaRPr>
                    </a:p>
                  </a:txBody>
                  <a:tcPr marL="68580" marR="68580" marT="0" marB="0"/>
                </a:tc>
              </a:tr>
              <a:tr h="1243102">
                <a:tc>
                  <a:txBody>
                    <a:bodyPr/>
                    <a:lstStyle/>
                    <a:p>
                      <a:pPr algn="just">
                        <a:spcAft>
                          <a:spcPts val="0"/>
                        </a:spcAft>
                      </a:pPr>
                      <a:r>
                        <a:rPr lang="en-US" sz="2400" dirty="0">
                          <a:solidFill>
                            <a:srgbClr val="FFFF00"/>
                          </a:solidFill>
                          <a:effectLst/>
                          <a:latin typeface="Times New Roman" panose="02020603050405020304" pitchFamily="18" charset="0"/>
                          <a:cs typeface="Times New Roman" panose="02020603050405020304" pitchFamily="18" charset="0"/>
                        </a:rPr>
                        <a:t>4</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Bài</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học</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nhận</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thức</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và</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hành</a:t>
                      </a:r>
                      <a:r>
                        <a:rPr lang="en-US" sz="2400" i="1" dirty="0">
                          <a:solidFill>
                            <a:srgbClr val="FFFF00"/>
                          </a:solidFill>
                          <a:effectLst/>
                          <a:latin typeface="Times New Roman" panose="02020603050405020304" pitchFamily="18" charset="0"/>
                          <a:cs typeface="Times New Roman" panose="02020603050405020304" pitchFamily="18" charset="0"/>
                        </a:rPr>
                        <a:t> </a:t>
                      </a:r>
                      <a:r>
                        <a:rPr lang="en-US" sz="2400" i="1" dirty="0" err="1">
                          <a:solidFill>
                            <a:srgbClr val="FFFF00"/>
                          </a:solidFill>
                          <a:effectLst/>
                          <a:latin typeface="Times New Roman" panose="02020603050405020304" pitchFamily="18" charset="0"/>
                          <a:cs typeface="Times New Roman" panose="02020603050405020304" pitchFamily="18" charset="0"/>
                        </a:rPr>
                        <a:t>động</a:t>
                      </a:r>
                      <a:endParaRPr lang="en-US" sz="2400" i="1" dirty="0">
                        <a:solidFill>
                          <a:srgbClr val="FFFF00"/>
                        </a:solidFill>
                        <a:effectLst/>
                        <a:latin typeface="Times New Roman" panose="02020603050405020304" pitchFamily="18" charset="0"/>
                        <a:cs typeface="Times New Roman" panose="02020603050405020304" pitchFamily="18" charset="0"/>
                      </a:endParaRPr>
                    </a:p>
                    <a:p>
                      <a:pPr algn="just">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hay </a:t>
                      </a:r>
                      <a:r>
                        <a:rPr lang="en-US" sz="2400" dirty="0" err="1">
                          <a:effectLst/>
                          <a:latin typeface="Times New Roman" panose="02020603050405020304" pitchFamily="18" charset="0"/>
                          <a:cs typeface="Times New Roman" panose="02020603050405020304" pitchFamily="18" charset="0"/>
                        </a:rPr>
                        <a:t>sai</a:t>
                      </a:r>
                      <a:r>
                        <a:rPr lang="en-US" sz="2400" dirty="0">
                          <a:effectLst/>
                          <a:latin typeface="Times New Roman" panose="02020603050405020304" pitchFamily="18" charset="0"/>
                          <a:cs typeface="Times New Roman" panose="02020603050405020304" pitchFamily="18" charset="0"/>
                        </a:rPr>
                        <a:t>?</a:t>
                      </a:r>
                    </a:p>
                    <a:p>
                      <a:pPr algn="just">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p>
                  </a:txBody>
                  <a:tcPr marL="68580" marR="68580" marT="0" marB="0">
                    <a:solidFill>
                      <a:schemeClr val="accent1">
                        <a:lumMod val="75000"/>
                      </a:schemeClr>
                    </a:solidFill>
                  </a:tcPr>
                </a:tc>
                <a:tc>
                  <a:txBody>
                    <a:bodyPr/>
                    <a:lstStyle/>
                    <a:p>
                      <a:pPr algn="just">
                        <a:spcAft>
                          <a:spcPts val="0"/>
                        </a:spcAft>
                      </a:pPr>
                      <a:r>
                        <a:rPr lang="en-US" sz="2400" b="1" i="1" dirty="0">
                          <a:effectLst/>
                          <a:latin typeface="Times New Roman" panose="02020603050405020304" pitchFamily="18" charset="0"/>
                          <a:cs typeface="Times New Roman" panose="02020603050405020304" pitchFamily="18" charset="0"/>
                        </a:rPr>
                        <a:t>4. </a:t>
                      </a:r>
                      <a:r>
                        <a:rPr lang="en-US" sz="2400" b="1" i="1" dirty="0" err="1">
                          <a:effectLst/>
                          <a:latin typeface="Times New Roman" panose="02020603050405020304" pitchFamily="18" charset="0"/>
                          <a:cs typeface="Times New Roman" panose="02020603050405020304" pitchFamily="18" charset="0"/>
                        </a:rPr>
                        <a:t>Bài</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học</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nhận</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thức</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và</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hành</a:t>
                      </a:r>
                      <a:r>
                        <a:rPr lang="en-US" sz="2400" b="1" i="1" dirty="0">
                          <a:effectLst/>
                          <a:latin typeface="Times New Roman" panose="02020603050405020304" pitchFamily="18" charset="0"/>
                          <a:cs typeface="Times New Roman" panose="02020603050405020304" pitchFamily="18" charset="0"/>
                        </a:rPr>
                        <a:t> </a:t>
                      </a:r>
                      <a:r>
                        <a:rPr lang="en-US" sz="2400" b="1" i="1"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a:t>
                      </a:r>
                    </a:p>
                    <a:p>
                      <a:pPr algn="just">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hay </a:t>
                      </a:r>
                      <a:r>
                        <a:rPr lang="en-US" sz="2400" dirty="0" err="1">
                          <a:effectLst/>
                          <a:latin typeface="Times New Roman" panose="02020603050405020304" pitchFamily="18" charset="0"/>
                          <a:cs typeface="Times New Roman" panose="02020603050405020304" pitchFamily="18" charset="0"/>
                        </a:rPr>
                        <a:t>sai</a:t>
                      </a:r>
                      <a:r>
                        <a:rPr lang="en-US" sz="2400" dirty="0">
                          <a:effectLst/>
                          <a:latin typeface="Times New Roman" panose="02020603050405020304" pitchFamily="18" charset="0"/>
                          <a:cs typeface="Times New Roman" panose="02020603050405020304" pitchFamily="18" charset="0"/>
                        </a:rPr>
                        <a:t>?</a:t>
                      </a:r>
                    </a:p>
                    <a:p>
                      <a:pPr algn="just">
                        <a:spcAft>
                          <a:spcPts val="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hành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động</a:t>
                      </a:r>
                      <a:r>
                        <a:rPr lang="en-US" sz="2400" dirty="0">
                          <a:effectLst/>
                          <a:latin typeface="Times New Roman" panose="02020603050405020304" pitchFamily="18" charset="0"/>
                          <a:cs typeface="Times New Roman" panose="02020603050405020304" pitchFamily="18" charset="0"/>
                        </a:rPr>
                        <a:t> ta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p>
                  </a:txBody>
                  <a:tcPr marL="68580" marR="68580" marT="0" marB="0"/>
                </a:tc>
              </a:tr>
              <a:tr h="414367">
                <a:tc>
                  <a:txBody>
                    <a:bodyPr/>
                    <a:lstStyle/>
                    <a:p>
                      <a:pPr algn="just">
                        <a:spcAft>
                          <a:spcPts val="0"/>
                        </a:spcAft>
                      </a:pPr>
                      <a:r>
                        <a:rPr lang="en-US" sz="2400" dirty="0">
                          <a:solidFill>
                            <a:srgbClr val="FFFF00"/>
                          </a:solidFill>
                          <a:effectLst/>
                          <a:latin typeface="Times New Roman" panose="02020603050405020304" pitchFamily="18" charset="0"/>
                          <a:cs typeface="Times New Roman" panose="02020603050405020304" pitchFamily="18" charset="0"/>
                        </a:rPr>
                        <a:t>III. KẾT 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endParaRPr lang="en-US" sz="2400" dirty="0">
                        <a:effectLst/>
                        <a:latin typeface="Times New Roman" panose="02020603050405020304" pitchFamily="18" charset="0"/>
                        <a:cs typeface="Times New Roman" panose="02020603050405020304" pitchFamily="18" charset="0"/>
                      </a:endParaRPr>
                    </a:p>
                  </a:txBody>
                  <a:tcPr marL="68580" marR="68580" marT="0" marB="0" anchor="ctr">
                    <a:solidFill>
                      <a:schemeClr val="accent1">
                        <a:lumMod val="75000"/>
                      </a:schemeClr>
                    </a:solidFill>
                  </a:tcPr>
                </a:tc>
                <a:tc>
                  <a:txBody>
                    <a:bodyPr/>
                    <a:lstStyle/>
                    <a:p>
                      <a:pPr algn="just">
                        <a:spcAft>
                          <a:spcPts val="0"/>
                        </a:spcAft>
                      </a:pPr>
                      <a:r>
                        <a:rPr lang="en-US" sz="2400" b="1" dirty="0">
                          <a:effectLst/>
                          <a:latin typeface="Times New Roman" panose="02020603050405020304" pitchFamily="18" charset="0"/>
                          <a:cs typeface="Times New Roman" panose="02020603050405020304" pitchFamily="18" charset="0"/>
                        </a:rPr>
                        <a:t>III. KẾT 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chung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vấn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a:t>
                      </a:r>
                    </a:p>
                  </a:txBody>
                  <a:tcPr marL="68580" marR="68580" marT="0" marB="0" anchor="ctr"/>
                </a:tc>
              </a:tr>
            </a:tbl>
          </a:graphicData>
        </a:graphic>
      </p:graphicFrame>
    </p:spTree>
    <p:extLst>
      <p:ext uri="{BB962C8B-B14F-4D97-AF65-F5344CB8AC3E}">
        <p14:creationId xmlns:p14="http://schemas.microsoft.com/office/powerpoint/2010/main" val="361447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20329414"/>
              </p:ext>
            </p:extLst>
          </p:nvPr>
        </p:nvGraphicFramePr>
        <p:xfrm>
          <a:off x="121916" y="523220"/>
          <a:ext cx="11836551" cy="6457127"/>
        </p:xfrm>
        <a:graphic>
          <a:graphicData uri="http://schemas.openxmlformats.org/drawingml/2006/table">
            <a:tbl>
              <a:tblPr firstRow="1" firstCol="1" bandRow="1">
                <a:tableStyleId>{5C22544A-7EE6-4342-B048-85BDC9FD1C3A}</a:tableStyleId>
              </a:tblPr>
              <a:tblGrid>
                <a:gridCol w="5931979"/>
                <a:gridCol w="5904572"/>
              </a:tblGrid>
              <a:tr h="571499">
                <a:tc>
                  <a:txBody>
                    <a:bodyPr/>
                    <a:lstStyle/>
                    <a:p>
                      <a:pPr algn="just">
                        <a:spcAft>
                          <a:spcPts val="0"/>
                        </a:spcAft>
                      </a:pPr>
                      <a:r>
                        <a:rPr lang="en-US" sz="3200" dirty="0" smtClean="0">
                          <a:solidFill>
                            <a:schemeClr val="tx1"/>
                          </a:solidFill>
                          <a:effectLst/>
                          <a:latin typeface="Times New Roman" panose="02020603050405020304" pitchFamily="18" charset="0"/>
                          <a:cs typeface="Times New Roman" panose="02020603050405020304" pitchFamily="18" charset="0"/>
                        </a:rPr>
                        <a:t>* HIỆN TƯỢNG XẤU</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dirty="0">
                          <a:effectLst/>
                          <a:latin typeface="Times New Roman" panose="02020603050405020304" pitchFamily="18" charset="0"/>
                          <a:cs typeface="Times New Roman" panose="02020603050405020304" pitchFamily="18" charset="0"/>
                        </a:rPr>
                        <a:t>* HIỆN TƯỢNG TỐT</a:t>
                      </a:r>
                    </a:p>
                  </a:txBody>
                  <a:tcPr marL="68580" marR="68580" marT="0" marB="0" anchor="ctr"/>
                </a:tc>
              </a:tr>
              <a:tr h="571499">
                <a:tc>
                  <a:txBody>
                    <a:bodyPr/>
                    <a:lstStyle/>
                    <a:p>
                      <a:pPr algn="just">
                        <a:spcAft>
                          <a:spcPts val="0"/>
                        </a:spcAft>
                      </a:pPr>
                      <a:r>
                        <a:rPr lang="en-US" sz="3200" smtClean="0">
                          <a:solidFill>
                            <a:schemeClr val="tx1"/>
                          </a:solidFill>
                          <a:effectLst/>
                          <a:latin typeface="Times New Roman" panose="02020603050405020304" pitchFamily="18" charset="0"/>
                          <a:cs typeface="Times New Roman" panose="02020603050405020304" pitchFamily="18" charset="0"/>
                        </a:rPr>
                        <a:t>I. MỞ ĐOẠN: nêu vấn đề</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I. MỞ ĐOẠN: nêu vấn đề</a:t>
                      </a:r>
                    </a:p>
                  </a:txBody>
                  <a:tcPr marL="68580" marR="68580" marT="0" marB="0" anchor="ctr"/>
                </a:tc>
              </a:tr>
              <a:tr h="571499">
                <a:tc>
                  <a:txBody>
                    <a:bodyPr/>
                    <a:lstStyle/>
                    <a:p>
                      <a:pPr algn="just">
                        <a:spcAft>
                          <a:spcPts val="0"/>
                        </a:spcAft>
                      </a:pPr>
                      <a:r>
                        <a:rPr lang="en-US" sz="3200" smtClean="0">
                          <a:solidFill>
                            <a:schemeClr val="tx1"/>
                          </a:solidFill>
                          <a:effectLst/>
                          <a:latin typeface="Times New Roman" panose="02020603050405020304" pitchFamily="18" charset="0"/>
                          <a:cs typeface="Times New Roman" panose="02020603050405020304" pitchFamily="18" charset="0"/>
                        </a:rPr>
                        <a:t>II. THÂN ĐOẠN</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dirty="0">
                          <a:effectLst/>
                          <a:latin typeface="Times New Roman" panose="02020603050405020304" pitchFamily="18" charset="0"/>
                          <a:cs typeface="Times New Roman" panose="02020603050405020304" pitchFamily="18" charset="0"/>
                        </a:rPr>
                        <a:t>II. THÂN ĐOẠN</a:t>
                      </a:r>
                    </a:p>
                  </a:txBody>
                  <a:tcPr marL="68580" marR="68580" marT="0" marB="0" anchor="ctr"/>
                </a:tc>
              </a:tr>
              <a:tr h="571499">
                <a:tc>
                  <a:txBody>
                    <a:bodyPr/>
                    <a:lstStyle/>
                    <a:p>
                      <a:pPr algn="just">
                        <a:spcAft>
                          <a:spcPts val="0"/>
                        </a:spcAft>
                      </a:pPr>
                      <a:r>
                        <a:rPr lang="en-US" sz="3200" smtClean="0">
                          <a:solidFill>
                            <a:schemeClr val="tx1"/>
                          </a:solidFill>
                          <a:effectLst/>
                          <a:latin typeface="Times New Roman" panose="02020603050405020304" pitchFamily="18" charset="0"/>
                          <a:cs typeface="Times New Roman" panose="02020603050405020304" pitchFamily="18" charset="0"/>
                        </a:rPr>
                        <a:t>1. Giải thích hiện tượng</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1. Giải thích hiện tượng</a:t>
                      </a:r>
                    </a:p>
                  </a:txBody>
                  <a:tcPr marL="68580" marR="68580" marT="0" marB="0" anchor="ctr"/>
                </a:tc>
              </a:tr>
              <a:tr h="2456637">
                <a:tc>
                  <a:txBody>
                    <a:bodyPr/>
                    <a:lstStyle/>
                    <a:p>
                      <a:pPr algn="just">
                        <a:spcAft>
                          <a:spcPts val="0"/>
                        </a:spcAft>
                      </a:pPr>
                      <a:r>
                        <a:rPr lang="en-US" sz="3200" dirty="0" smtClean="0">
                          <a:solidFill>
                            <a:schemeClr val="tx1"/>
                          </a:solidFill>
                          <a:effectLst/>
                          <a:latin typeface="Times New Roman" panose="02020603050405020304" pitchFamily="18" charset="0"/>
                          <a:cs typeface="Times New Roman" panose="02020603050405020304" pitchFamily="18" charset="0"/>
                        </a:rPr>
                        <a:t>2. </a:t>
                      </a:r>
                      <a:r>
                        <a:rPr lang="en-US" sz="3200" dirty="0" err="1" smtClean="0">
                          <a:solidFill>
                            <a:schemeClr val="tx1"/>
                          </a:solidFill>
                          <a:effectLst/>
                          <a:latin typeface="Times New Roman" panose="02020603050405020304" pitchFamily="18" charset="0"/>
                          <a:cs typeface="Times New Roman" panose="02020603050405020304" pitchFamily="18" charset="0"/>
                        </a:rPr>
                        <a:t>Bàn</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luận</a:t>
                      </a:r>
                      <a:endParaRPr lang="en-US" sz="3200" dirty="0" smtClean="0">
                        <a:solidFill>
                          <a:schemeClr val="tx1"/>
                        </a:solidFill>
                        <a:effectLst/>
                        <a:latin typeface="Times New Roman" panose="02020603050405020304" pitchFamily="18" charset="0"/>
                        <a:cs typeface="Times New Roman" panose="02020603050405020304" pitchFamily="18" charset="0"/>
                      </a:endParaRPr>
                    </a:p>
                    <a:p>
                      <a:pPr algn="just">
                        <a:spcAft>
                          <a:spcPts val="0"/>
                        </a:spcAft>
                      </a:pPr>
                      <a:r>
                        <a:rPr lang="en-US" sz="3200" dirty="0" smtClean="0">
                          <a:solidFill>
                            <a:schemeClr val="tx1"/>
                          </a:solidFill>
                          <a:effectLst/>
                          <a:latin typeface="Times New Roman" panose="02020603050405020304" pitchFamily="18" charset="0"/>
                          <a:cs typeface="Times New Roman" panose="02020603050405020304" pitchFamily="18" charset="0"/>
                        </a:rPr>
                        <a:t>a. </a:t>
                      </a:r>
                      <a:r>
                        <a:rPr lang="en-US" sz="3200" dirty="0" err="1" smtClean="0">
                          <a:solidFill>
                            <a:schemeClr val="tx1"/>
                          </a:solidFill>
                          <a:effectLst/>
                          <a:latin typeface="Times New Roman" panose="02020603050405020304" pitchFamily="18" charset="0"/>
                          <a:cs typeface="Times New Roman" panose="02020603050405020304" pitchFamily="18" charset="0"/>
                        </a:rPr>
                        <a:t>Phân</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tích</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tác</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hại</a:t>
                      </a:r>
                      <a:endParaRPr lang="en-US" sz="3200" dirty="0" smtClean="0">
                        <a:solidFill>
                          <a:schemeClr val="tx1"/>
                        </a:solidFill>
                        <a:effectLst/>
                        <a:latin typeface="Times New Roman" panose="02020603050405020304" pitchFamily="18" charset="0"/>
                        <a:cs typeface="Times New Roman" panose="02020603050405020304" pitchFamily="18" charset="0"/>
                      </a:endParaRPr>
                    </a:p>
                    <a:p>
                      <a:pPr algn="just">
                        <a:spcAft>
                          <a:spcPts val="0"/>
                        </a:spcAft>
                      </a:pPr>
                      <a:r>
                        <a:rPr lang="en-US" sz="3200" dirty="0" smtClean="0">
                          <a:solidFill>
                            <a:schemeClr val="tx1"/>
                          </a:solidFill>
                          <a:effectLst/>
                          <a:latin typeface="Times New Roman" panose="02020603050405020304" pitchFamily="18" charset="0"/>
                          <a:cs typeface="Times New Roman" panose="02020603050405020304" pitchFamily="18" charset="0"/>
                        </a:rPr>
                        <a:t>b. </a:t>
                      </a:r>
                      <a:r>
                        <a:rPr lang="en-US" sz="3200" dirty="0" err="1" smtClean="0">
                          <a:solidFill>
                            <a:schemeClr val="tx1"/>
                          </a:solidFill>
                          <a:effectLst/>
                          <a:latin typeface="Times New Roman" panose="02020603050405020304" pitchFamily="18" charset="0"/>
                          <a:cs typeface="Times New Roman" panose="02020603050405020304" pitchFamily="18" charset="0"/>
                        </a:rPr>
                        <a:t>Chỉ</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ra</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nguyên</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nhân</a:t>
                      </a:r>
                      <a:endParaRPr lang="en-US" sz="3200" dirty="0" smtClean="0">
                        <a:solidFill>
                          <a:schemeClr val="tx1"/>
                        </a:solidFill>
                        <a:effectLst/>
                        <a:latin typeface="Times New Roman" panose="02020603050405020304" pitchFamily="18" charset="0"/>
                        <a:cs typeface="Times New Roman" panose="02020603050405020304" pitchFamily="18" charset="0"/>
                      </a:endParaRPr>
                    </a:p>
                    <a:p>
                      <a:pPr algn="just">
                        <a:spcAft>
                          <a:spcPts val="0"/>
                        </a:spcAft>
                      </a:pPr>
                      <a:r>
                        <a:rPr lang="en-US" sz="3200" dirty="0" smtClean="0">
                          <a:solidFill>
                            <a:schemeClr val="tx1"/>
                          </a:solidFill>
                          <a:effectLst/>
                          <a:latin typeface="Times New Roman" panose="02020603050405020304" pitchFamily="18" charset="0"/>
                          <a:cs typeface="Times New Roman" panose="02020603050405020304" pitchFamily="18" charset="0"/>
                        </a:rPr>
                        <a:t>c. </a:t>
                      </a:r>
                      <a:r>
                        <a:rPr lang="en-US" sz="3200" dirty="0" err="1" smtClean="0">
                          <a:solidFill>
                            <a:schemeClr val="tx1"/>
                          </a:solidFill>
                          <a:effectLst/>
                          <a:latin typeface="Times New Roman" panose="02020603050405020304" pitchFamily="18" charset="0"/>
                          <a:cs typeface="Times New Roman" panose="02020603050405020304" pitchFamily="18" charset="0"/>
                        </a:rPr>
                        <a:t>Biện</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pháp</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khắc</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phục</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2. Bàn luận</a:t>
                      </a:r>
                    </a:p>
                    <a:p>
                      <a:pPr algn="just">
                        <a:spcAft>
                          <a:spcPts val="0"/>
                        </a:spcAft>
                      </a:pPr>
                      <a:r>
                        <a:rPr lang="en-US" sz="3200">
                          <a:effectLst/>
                          <a:latin typeface="Times New Roman" panose="02020603050405020304" pitchFamily="18" charset="0"/>
                          <a:cs typeface="Times New Roman" panose="02020603050405020304" pitchFamily="18" charset="0"/>
                        </a:rPr>
                        <a:t>a. Tác dụng ý nghĩa của hiện tượng.</a:t>
                      </a:r>
                    </a:p>
                    <a:p>
                      <a:pPr algn="just">
                        <a:spcAft>
                          <a:spcPts val="0"/>
                        </a:spcAft>
                      </a:pPr>
                      <a:r>
                        <a:rPr lang="en-US" sz="3200">
                          <a:effectLst/>
                          <a:latin typeface="Times New Roman" panose="02020603050405020304" pitchFamily="18" charset="0"/>
                          <a:cs typeface="Times New Roman" panose="02020603050405020304" pitchFamily="18" charset="0"/>
                        </a:rPr>
                        <a:t>b. Biện pháp nhân rộng hiện tượng.</a:t>
                      </a:r>
                    </a:p>
                    <a:p>
                      <a:pPr algn="just">
                        <a:spcAft>
                          <a:spcPts val="0"/>
                        </a:spcAft>
                      </a:pPr>
                      <a:r>
                        <a:rPr lang="en-US" sz="3200">
                          <a:effectLst/>
                          <a:latin typeface="Times New Roman" panose="02020603050405020304" pitchFamily="18" charset="0"/>
                          <a:cs typeface="Times New Roman" panose="02020603050405020304" pitchFamily="18" charset="0"/>
                        </a:rPr>
                        <a:t>c. Phê phán hiện tượng trái ngược.</a:t>
                      </a:r>
                    </a:p>
                  </a:txBody>
                  <a:tcPr marL="68580" marR="68580" marT="0" marB="0" anchor="ctr"/>
                </a:tc>
              </a:tr>
              <a:tr h="571499">
                <a:tc>
                  <a:txBody>
                    <a:bodyPr/>
                    <a:lstStyle/>
                    <a:p>
                      <a:pPr algn="just">
                        <a:spcAft>
                          <a:spcPts val="0"/>
                        </a:spcAft>
                      </a:pPr>
                      <a:r>
                        <a:rPr lang="en-US" sz="3200" smtClean="0">
                          <a:solidFill>
                            <a:schemeClr val="tx1"/>
                          </a:solidFill>
                          <a:effectLst/>
                          <a:latin typeface="Times New Roman" panose="02020603050405020304" pitchFamily="18" charset="0"/>
                          <a:cs typeface="Times New Roman" panose="02020603050405020304" pitchFamily="18" charset="0"/>
                        </a:rPr>
                        <a:t>3. Bài học cho bản thân</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a:effectLst/>
                          <a:latin typeface="Times New Roman" panose="02020603050405020304" pitchFamily="18" charset="0"/>
                          <a:cs typeface="Times New Roman" panose="02020603050405020304" pitchFamily="18" charset="0"/>
                        </a:rPr>
                        <a:t>3. Bài học cho bản thân</a:t>
                      </a:r>
                    </a:p>
                  </a:txBody>
                  <a:tcPr marL="68580" marR="68580" marT="0" marB="0" anchor="ctr"/>
                </a:tc>
              </a:tr>
              <a:tr h="1142995">
                <a:tc>
                  <a:txBody>
                    <a:bodyPr/>
                    <a:lstStyle/>
                    <a:p>
                      <a:pPr algn="just">
                        <a:spcAft>
                          <a:spcPts val="0"/>
                        </a:spcAft>
                      </a:pPr>
                      <a:r>
                        <a:rPr lang="en-US" sz="3200" dirty="0" smtClean="0">
                          <a:solidFill>
                            <a:schemeClr val="tx1"/>
                          </a:solidFill>
                          <a:effectLst/>
                          <a:latin typeface="Times New Roman" panose="02020603050405020304" pitchFamily="18" charset="0"/>
                          <a:cs typeface="Times New Roman" panose="02020603050405020304" pitchFamily="18" charset="0"/>
                        </a:rPr>
                        <a:t>III. KẾT ĐOẠN: </a:t>
                      </a:r>
                      <a:r>
                        <a:rPr lang="en-US" sz="3200" dirty="0" err="1" smtClean="0">
                          <a:solidFill>
                            <a:schemeClr val="tx1"/>
                          </a:solidFill>
                          <a:effectLst/>
                          <a:latin typeface="Times New Roman" panose="02020603050405020304" pitchFamily="18" charset="0"/>
                          <a:cs typeface="Times New Roman" panose="02020603050405020304" pitchFamily="18" charset="0"/>
                        </a:rPr>
                        <a:t>đánh</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giá</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chung</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về</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hiện</a:t>
                      </a:r>
                      <a:r>
                        <a:rPr lang="en-US" sz="3200" dirty="0" smtClean="0">
                          <a:solidFill>
                            <a:schemeClr val="tx1"/>
                          </a:solidFill>
                          <a:effectLst/>
                          <a:latin typeface="Times New Roman" panose="02020603050405020304" pitchFamily="18" charset="0"/>
                          <a:cs typeface="Times New Roman" panose="02020603050405020304" pitchFamily="18" charset="0"/>
                        </a:rPr>
                        <a:t> </a:t>
                      </a:r>
                      <a:r>
                        <a:rPr lang="en-US" sz="3200" dirty="0" err="1" smtClean="0">
                          <a:solidFill>
                            <a:schemeClr val="tx1"/>
                          </a:solidFill>
                          <a:effectLst/>
                          <a:latin typeface="Times New Roman" panose="02020603050405020304" pitchFamily="18" charset="0"/>
                          <a:cs typeface="Times New Roman" panose="02020603050405020304" pitchFamily="18" charset="0"/>
                        </a:rPr>
                        <a:t>tượng</a:t>
                      </a:r>
                      <a:r>
                        <a:rPr lang="en-US" sz="3200" dirty="0" smtClean="0">
                          <a:solidFill>
                            <a:schemeClr val="tx1"/>
                          </a:solidFill>
                          <a:effectLst/>
                          <a:latin typeface="Times New Roman" panose="02020603050405020304" pitchFamily="18" charset="0"/>
                          <a:cs typeface="Times New Roman" panose="02020603050405020304" pitchFamily="18" charset="0"/>
                        </a:rPr>
                        <a:t>.</a:t>
                      </a:r>
                      <a:endParaRPr lang="en-US" sz="32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2">
                        <a:lumMod val="60000"/>
                        <a:lumOff val="40000"/>
                      </a:schemeClr>
                    </a:solidFill>
                  </a:tcPr>
                </a:tc>
                <a:tc>
                  <a:txBody>
                    <a:bodyPr/>
                    <a:lstStyle/>
                    <a:p>
                      <a:pPr algn="just">
                        <a:spcAft>
                          <a:spcPts val="0"/>
                        </a:spcAft>
                      </a:pPr>
                      <a:r>
                        <a:rPr lang="en-US" sz="3200" dirty="0">
                          <a:effectLst/>
                          <a:latin typeface="Times New Roman" panose="02020603050405020304" pitchFamily="18" charset="0"/>
                          <a:cs typeface="Times New Roman" panose="02020603050405020304" pitchFamily="18" charset="0"/>
                        </a:rPr>
                        <a:t>III. KẾT ĐOẠN: </a:t>
                      </a:r>
                      <a:r>
                        <a:rPr lang="en-US" sz="3200" dirty="0" err="1">
                          <a:effectLst/>
                          <a:latin typeface="Times New Roman" panose="02020603050405020304" pitchFamily="18" charset="0"/>
                          <a:cs typeface="Times New Roman" panose="02020603050405020304" pitchFamily="18" charset="0"/>
                        </a:rPr>
                        <a:t>đánh</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giá</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chung</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về</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hiện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tượng</a:t>
                      </a:r>
                      <a:r>
                        <a:rPr lang="en-US" sz="3200" dirty="0">
                          <a:effectLst/>
                          <a:latin typeface="Times New Roman" panose="02020603050405020304" pitchFamily="18" charset="0"/>
                          <a:cs typeface="Times New Roman" panose="02020603050405020304" pitchFamily="18" charset="0"/>
                        </a:rPr>
                        <a:t>.</a:t>
                      </a:r>
                    </a:p>
                  </a:txBody>
                  <a:tcPr marL="68580" marR="68580" marT="0" marB="0" anchor="ctr"/>
                </a:tc>
              </a:tr>
            </a:tbl>
          </a:graphicData>
        </a:graphic>
      </p:graphicFrame>
      <p:sp>
        <p:nvSpPr>
          <p:cNvPr id="2" name="Rectangle 1"/>
          <p:cNvSpPr/>
          <p:nvPr/>
        </p:nvSpPr>
        <p:spPr>
          <a:xfrm>
            <a:off x="121916" y="0"/>
            <a:ext cx="12070084" cy="523220"/>
          </a:xfrm>
          <a:prstGeom prst="rect">
            <a:avLst/>
          </a:prstGeom>
        </p:spPr>
        <p:txBody>
          <a:bodyPr wrap="square">
            <a:spAutoFit/>
          </a:bodyPr>
          <a:lstStyle/>
          <a:p>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nghị</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xã</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solidFill>
                <a:srgbClr val="FF0000"/>
              </a:solidFill>
            </a:endParaRPr>
          </a:p>
        </p:txBody>
      </p:sp>
    </p:spTree>
    <p:extLst>
      <p:ext uri="{BB962C8B-B14F-4D97-AF65-F5344CB8AC3E}">
        <p14:creationId xmlns:p14="http://schemas.microsoft.com/office/powerpoint/2010/main" val="151842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530581087"/>
              </p:ext>
            </p:extLst>
          </p:nvPr>
        </p:nvGraphicFramePr>
        <p:xfrm>
          <a:off x="1323251" y="905024"/>
          <a:ext cx="9248508" cy="3146226"/>
        </p:xfrm>
        <a:graphic>
          <a:graphicData uri="http://schemas.openxmlformats.org/drawingml/2006/table">
            <a:tbl>
              <a:tblPr firstRow="1" bandRow="1">
                <a:tableStyleId>{18603FDC-E32A-4AB5-989C-0864C3EAD2B8}</a:tableStyleId>
              </a:tblPr>
              <a:tblGrid>
                <a:gridCol w="1541418">
                  <a:extLst>
                    <a:ext uri="{9D8B030D-6E8A-4147-A177-3AD203B41FA5}">
                      <a16:colId xmlns:a16="http://schemas.microsoft.com/office/drawing/2014/main" xmlns="" val="1167800050"/>
                    </a:ext>
                  </a:extLst>
                </a:gridCol>
                <a:gridCol w="1541418">
                  <a:extLst>
                    <a:ext uri="{9D8B030D-6E8A-4147-A177-3AD203B41FA5}">
                      <a16:colId xmlns:a16="http://schemas.microsoft.com/office/drawing/2014/main" xmlns="" val="3498963581"/>
                    </a:ext>
                  </a:extLst>
                </a:gridCol>
                <a:gridCol w="1541418">
                  <a:extLst>
                    <a:ext uri="{9D8B030D-6E8A-4147-A177-3AD203B41FA5}">
                      <a16:colId xmlns:a16="http://schemas.microsoft.com/office/drawing/2014/main" xmlns="" val="1943778508"/>
                    </a:ext>
                  </a:extLst>
                </a:gridCol>
                <a:gridCol w="1541418">
                  <a:extLst>
                    <a:ext uri="{9D8B030D-6E8A-4147-A177-3AD203B41FA5}">
                      <a16:colId xmlns:a16="http://schemas.microsoft.com/office/drawing/2014/main" xmlns="" val="721404217"/>
                    </a:ext>
                  </a:extLst>
                </a:gridCol>
                <a:gridCol w="1541418">
                  <a:extLst>
                    <a:ext uri="{9D8B030D-6E8A-4147-A177-3AD203B41FA5}">
                      <a16:colId xmlns:a16="http://schemas.microsoft.com/office/drawing/2014/main" xmlns="" val="3543466570"/>
                    </a:ext>
                  </a:extLst>
                </a:gridCol>
                <a:gridCol w="1541418">
                  <a:extLst>
                    <a:ext uri="{9D8B030D-6E8A-4147-A177-3AD203B41FA5}">
                      <a16:colId xmlns:a16="http://schemas.microsoft.com/office/drawing/2014/main" xmlns="" val="2003402618"/>
                    </a:ext>
                  </a:extLst>
                </a:gridCol>
              </a:tblGrid>
              <a:tr h="1044645">
                <a:tc>
                  <a:txBody>
                    <a:bodyPr/>
                    <a:lstStyle/>
                    <a:p>
                      <a:endParaRPr lang="vi-VN" dirty="0"/>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dirty="0"/>
                    </a:p>
                  </a:txBody>
                  <a:tcPr/>
                </a:tc>
                <a:extLst>
                  <a:ext uri="{0D108BD9-81ED-4DB2-BD59-A6C34878D82A}">
                    <a16:rowId xmlns:a16="http://schemas.microsoft.com/office/drawing/2014/main" xmlns="" val="1434448592"/>
                  </a:ext>
                </a:extLst>
              </a:tr>
              <a:tr h="934036">
                <a:tc>
                  <a:txBody>
                    <a:bodyPr/>
                    <a:lstStyle/>
                    <a:p>
                      <a:endParaRPr lang="vi-VN"/>
                    </a:p>
                  </a:txBody>
                  <a:tcPr/>
                </a:tc>
                <a:tc>
                  <a:txBody>
                    <a:bodyPr/>
                    <a:lstStyle/>
                    <a:p>
                      <a:endParaRPr lang="vi-VN" dirty="0"/>
                    </a:p>
                  </a:txBody>
                  <a:tcPr/>
                </a:tc>
                <a:tc>
                  <a:txBody>
                    <a:bodyPr/>
                    <a:lstStyle/>
                    <a:p>
                      <a:endParaRPr lang="vi-VN"/>
                    </a:p>
                  </a:txBody>
                  <a:tcPr/>
                </a:tc>
                <a:tc>
                  <a:txBody>
                    <a:bodyPr/>
                    <a:lstStyle/>
                    <a:p>
                      <a:endParaRPr lang="vi-VN"/>
                    </a:p>
                  </a:txBody>
                  <a:tcPr/>
                </a:tc>
                <a:tc>
                  <a:txBody>
                    <a:bodyPr/>
                    <a:lstStyle/>
                    <a:p>
                      <a:endParaRPr lang="vi-VN"/>
                    </a:p>
                  </a:txBody>
                  <a:tcPr/>
                </a:tc>
                <a:tc>
                  <a:txBody>
                    <a:bodyPr/>
                    <a:lstStyle/>
                    <a:p>
                      <a:endParaRPr lang="vi-VN" dirty="0"/>
                    </a:p>
                  </a:txBody>
                  <a:tcPr/>
                </a:tc>
                <a:extLst>
                  <a:ext uri="{0D108BD9-81ED-4DB2-BD59-A6C34878D82A}">
                    <a16:rowId xmlns:a16="http://schemas.microsoft.com/office/drawing/2014/main" xmlns="" val="1506903057"/>
                  </a:ext>
                </a:extLst>
              </a:tr>
              <a:tr h="1167545">
                <a:tc>
                  <a:txBody>
                    <a:bodyPr/>
                    <a:lstStyle/>
                    <a:p>
                      <a:endParaRPr lang="vi-VN" dirty="0" smtClean="0"/>
                    </a:p>
                    <a:p>
                      <a:endParaRPr lang="vi-VN" dirty="0" smtClean="0"/>
                    </a:p>
                    <a:p>
                      <a:endParaRPr lang="vi-VN" dirty="0" smtClean="0"/>
                    </a:p>
                  </a:txBody>
                  <a:tcPr/>
                </a:tc>
                <a:tc>
                  <a:txBody>
                    <a:bodyPr/>
                    <a:lstStyle/>
                    <a:p>
                      <a:endParaRPr lang="vi-VN"/>
                    </a:p>
                  </a:txBody>
                  <a:tcPr/>
                </a:tc>
                <a:tc>
                  <a:txBody>
                    <a:bodyPr/>
                    <a:lstStyle/>
                    <a:p>
                      <a:endParaRPr lang="vi-VN"/>
                    </a:p>
                  </a:txBody>
                  <a:tcPr/>
                </a:tc>
                <a:tc>
                  <a:txBody>
                    <a:bodyPr/>
                    <a:lstStyle/>
                    <a:p>
                      <a:endParaRPr lang="vi-VN" dirty="0"/>
                    </a:p>
                  </a:txBody>
                  <a:tcPr/>
                </a:tc>
                <a:tc>
                  <a:txBody>
                    <a:bodyPr/>
                    <a:lstStyle/>
                    <a:p>
                      <a:endParaRPr lang="vi-VN"/>
                    </a:p>
                  </a:txBody>
                  <a:tcPr/>
                </a:tc>
                <a:tc>
                  <a:txBody>
                    <a:bodyPr/>
                    <a:lstStyle/>
                    <a:p>
                      <a:endParaRPr lang="vi-VN" dirty="0"/>
                    </a:p>
                  </a:txBody>
                  <a:tcPr/>
                </a:tc>
                <a:extLst>
                  <a:ext uri="{0D108BD9-81ED-4DB2-BD59-A6C34878D82A}">
                    <a16:rowId xmlns:a16="http://schemas.microsoft.com/office/drawing/2014/main" xmlns="" val="1964576185"/>
                  </a:ext>
                </a:extLst>
              </a:tr>
            </a:tbl>
          </a:graphicData>
        </a:graphic>
      </p:graphicFrame>
      <p:sp>
        <p:nvSpPr>
          <p:cNvPr id="6" name="TextBox 5">
            <a:hlinkClick r:id="rId2" action="ppaction://hlinksldjump"/>
          </p:cNvPr>
          <p:cNvSpPr txBox="1"/>
          <p:nvPr/>
        </p:nvSpPr>
        <p:spPr>
          <a:xfrm>
            <a:off x="1466303" y="1062655"/>
            <a:ext cx="1332414"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a:t>
            </a:r>
            <a:endParaRPr lang="vi-VN" sz="2800" b="1" dirty="0">
              <a:latin typeface="+mj-lt"/>
            </a:endParaRPr>
          </a:p>
        </p:txBody>
      </p:sp>
      <p:sp>
        <p:nvSpPr>
          <p:cNvPr id="7" name="TextBox 6">
            <a:hlinkClick r:id="rId3" action="ppaction://hlinksldjump"/>
          </p:cNvPr>
          <p:cNvSpPr txBox="1"/>
          <p:nvPr/>
        </p:nvSpPr>
        <p:spPr>
          <a:xfrm>
            <a:off x="3061523" y="1055408"/>
            <a:ext cx="122790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2</a:t>
            </a:r>
            <a:endParaRPr lang="vi-VN" sz="2800" b="1" dirty="0">
              <a:latin typeface="+mj-lt"/>
            </a:endParaRPr>
          </a:p>
        </p:txBody>
      </p:sp>
      <p:sp>
        <p:nvSpPr>
          <p:cNvPr id="9" name="TextBox 8">
            <a:hlinkClick r:id="rId4" action="ppaction://hlinksldjump"/>
          </p:cNvPr>
          <p:cNvSpPr txBox="1"/>
          <p:nvPr/>
        </p:nvSpPr>
        <p:spPr>
          <a:xfrm>
            <a:off x="6117371" y="1062655"/>
            <a:ext cx="1267097"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4</a:t>
            </a:r>
            <a:endParaRPr lang="vi-VN" sz="2800" b="1" dirty="0">
              <a:latin typeface="+mj-lt"/>
            </a:endParaRPr>
          </a:p>
        </p:txBody>
      </p:sp>
      <p:sp>
        <p:nvSpPr>
          <p:cNvPr id="8" name="TextBox 7">
            <a:hlinkClick r:id="rId5" action="ppaction://hlinksldjump"/>
          </p:cNvPr>
          <p:cNvSpPr txBox="1"/>
          <p:nvPr/>
        </p:nvSpPr>
        <p:spPr>
          <a:xfrm>
            <a:off x="4581796" y="1062655"/>
            <a:ext cx="1258683"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3</a:t>
            </a:r>
            <a:endParaRPr lang="vi-VN" sz="2800" b="1" dirty="0">
              <a:latin typeface="+mj-lt"/>
            </a:endParaRPr>
          </a:p>
        </p:txBody>
      </p:sp>
      <p:sp>
        <p:nvSpPr>
          <p:cNvPr id="10" name="TextBox 9">
            <a:hlinkClick r:id="rId6" action="ppaction://hlinksldjump"/>
          </p:cNvPr>
          <p:cNvSpPr txBox="1"/>
          <p:nvPr/>
        </p:nvSpPr>
        <p:spPr>
          <a:xfrm>
            <a:off x="7649134" y="1062655"/>
            <a:ext cx="1214843"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5</a:t>
            </a:r>
            <a:endParaRPr lang="vi-VN" sz="2800" b="1" dirty="0">
              <a:latin typeface="+mj-lt"/>
            </a:endParaRPr>
          </a:p>
        </p:txBody>
      </p:sp>
      <p:sp>
        <p:nvSpPr>
          <p:cNvPr id="11" name="TextBox 10">
            <a:hlinkClick r:id="rId7" action="ppaction://hlinksldjump"/>
          </p:cNvPr>
          <p:cNvSpPr txBox="1"/>
          <p:nvPr/>
        </p:nvSpPr>
        <p:spPr>
          <a:xfrm>
            <a:off x="9195433" y="1086937"/>
            <a:ext cx="1288528"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latin typeface="Times New Roman" panose="02020603050405020304" pitchFamily="18" charset="0"/>
              <a:cs typeface="Times New Roman" panose="02020603050405020304" pitchFamily="18" charset="0"/>
            </a:endParaRPr>
          </a:p>
          <a:p>
            <a:pPr algn="ctr"/>
            <a:r>
              <a:rPr lang="vi-VN" sz="2800" b="1" dirty="0" smtClean="0">
                <a:latin typeface="+mj-lt"/>
              </a:rPr>
              <a:t>6</a:t>
            </a:r>
            <a:endParaRPr lang="vi-VN" sz="2800" b="1" dirty="0">
              <a:latin typeface="+mj-lt"/>
            </a:endParaRPr>
          </a:p>
        </p:txBody>
      </p:sp>
      <p:sp>
        <p:nvSpPr>
          <p:cNvPr id="12" name="TextBox 11">
            <a:hlinkClick r:id="rId8" action="ppaction://hlinksldjump"/>
          </p:cNvPr>
          <p:cNvSpPr txBox="1"/>
          <p:nvPr/>
        </p:nvSpPr>
        <p:spPr>
          <a:xfrm>
            <a:off x="1485696" y="2118536"/>
            <a:ext cx="1335881"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7</a:t>
            </a:r>
            <a:endParaRPr lang="vi-VN" sz="2800" b="1" dirty="0">
              <a:latin typeface="+mj-lt"/>
            </a:endParaRPr>
          </a:p>
        </p:txBody>
      </p:sp>
      <p:sp>
        <p:nvSpPr>
          <p:cNvPr id="13" name="TextBox 12">
            <a:hlinkClick r:id="rId9" action="ppaction://hlinksldjump"/>
          </p:cNvPr>
          <p:cNvSpPr txBox="1"/>
          <p:nvPr/>
        </p:nvSpPr>
        <p:spPr>
          <a:xfrm>
            <a:off x="3020787" y="2104313"/>
            <a:ext cx="1273628"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8</a:t>
            </a:r>
            <a:endParaRPr lang="vi-VN" sz="2800" b="1" dirty="0">
              <a:latin typeface="+mj-lt"/>
            </a:endParaRPr>
          </a:p>
        </p:txBody>
      </p:sp>
      <p:sp>
        <p:nvSpPr>
          <p:cNvPr id="14" name="TextBox 13">
            <a:hlinkClick r:id="rId10" action="ppaction://hlinksldjump"/>
          </p:cNvPr>
          <p:cNvSpPr txBox="1"/>
          <p:nvPr/>
        </p:nvSpPr>
        <p:spPr>
          <a:xfrm>
            <a:off x="1485696" y="3174417"/>
            <a:ext cx="1293628"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13</a:t>
            </a:r>
            <a:endParaRPr lang="vi-VN" sz="2800" b="1" dirty="0">
              <a:latin typeface="+mj-lt"/>
            </a:endParaRPr>
          </a:p>
        </p:txBody>
      </p:sp>
      <p:sp>
        <p:nvSpPr>
          <p:cNvPr id="15" name="TextBox 14">
            <a:hlinkClick r:id="rId11" action="ppaction://hlinksldjump"/>
          </p:cNvPr>
          <p:cNvSpPr txBox="1"/>
          <p:nvPr/>
        </p:nvSpPr>
        <p:spPr>
          <a:xfrm>
            <a:off x="3017521" y="3153219"/>
            <a:ext cx="128016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14</a:t>
            </a:r>
            <a:endParaRPr lang="vi-VN" sz="2800" b="1" dirty="0">
              <a:latin typeface="+mj-lt"/>
            </a:endParaRPr>
          </a:p>
        </p:txBody>
      </p:sp>
      <p:sp>
        <p:nvSpPr>
          <p:cNvPr id="16" name="TextBox 15">
            <a:hlinkClick r:id="rId12" action="ppaction://hlinksldjump"/>
          </p:cNvPr>
          <p:cNvSpPr txBox="1"/>
          <p:nvPr/>
        </p:nvSpPr>
        <p:spPr>
          <a:xfrm>
            <a:off x="4581796" y="2118536"/>
            <a:ext cx="136017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9</a:t>
            </a:r>
            <a:endParaRPr lang="vi-VN" sz="2800" b="1" dirty="0">
              <a:latin typeface="+mj-lt"/>
            </a:endParaRPr>
          </a:p>
        </p:txBody>
      </p:sp>
      <p:sp>
        <p:nvSpPr>
          <p:cNvPr id="17" name="TextBox 16">
            <a:hlinkClick r:id="rId11" action="ppaction://hlinksldjump"/>
          </p:cNvPr>
          <p:cNvSpPr txBox="1"/>
          <p:nvPr/>
        </p:nvSpPr>
        <p:spPr>
          <a:xfrm>
            <a:off x="4612820" y="3153218"/>
            <a:ext cx="1298122"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15</a:t>
            </a:r>
            <a:endParaRPr lang="vi-VN" sz="2800" b="1" dirty="0">
              <a:latin typeface="+mj-lt"/>
            </a:endParaRPr>
          </a:p>
        </p:txBody>
      </p:sp>
      <p:sp>
        <p:nvSpPr>
          <p:cNvPr id="18" name="TextBox 17">
            <a:hlinkClick r:id="rId13" action="ppaction://hlinksldjump"/>
          </p:cNvPr>
          <p:cNvSpPr txBox="1"/>
          <p:nvPr/>
        </p:nvSpPr>
        <p:spPr>
          <a:xfrm>
            <a:off x="6075857" y="2118535"/>
            <a:ext cx="1391195"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10</a:t>
            </a:r>
            <a:endParaRPr lang="vi-VN" sz="2800" b="1" dirty="0">
              <a:latin typeface="+mj-lt"/>
            </a:endParaRPr>
          </a:p>
        </p:txBody>
      </p:sp>
      <p:sp>
        <p:nvSpPr>
          <p:cNvPr id="19" name="TextBox 18">
            <a:hlinkClick r:id="rId14" action="ppaction://hlinksldjump"/>
          </p:cNvPr>
          <p:cNvSpPr txBox="1"/>
          <p:nvPr/>
        </p:nvSpPr>
        <p:spPr>
          <a:xfrm>
            <a:off x="6079941" y="3153217"/>
            <a:ext cx="1387111"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16</a:t>
            </a:r>
            <a:endParaRPr lang="vi-VN" sz="2800" b="1" dirty="0">
              <a:latin typeface="+mj-lt"/>
            </a:endParaRPr>
          </a:p>
        </p:txBody>
      </p:sp>
      <p:sp>
        <p:nvSpPr>
          <p:cNvPr id="20" name="TextBox 19">
            <a:hlinkClick r:id="rId15" action="ppaction://hlinksldjump"/>
          </p:cNvPr>
          <p:cNvSpPr txBox="1"/>
          <p:nvPr/>
        </p:nvSpPr>
        <p:spPr>
          <a:xfrm>
            <a:off x="7649936" y="2130578"/>
            <a:ext cx="130709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11</a:t>
            </a:r>
            <a:endParaRPr lang="vi-VN" sz="2800" b="1" dirty="0">
              <a:latin typeface="+mj-lt"/>
            </a:endParaRPr>
          </a:p>
        </p:txBody>
      </p:sp>
      <p:sp>
        <p:nvSpPr>
          <p:cNvPr id="21" name="TextBox 20">
            <a:hlinkClick r:id="rId16" action="ppaction://hlinksldjump"/>
          </p:cNvPr>
          <p:cNvSpPr txBox="1"/>
          <p:nvPr/>
        </p:nvSpPr>
        <p:spPr>
          <a:xfrm>
            <a:off x="7687287" y="3153216"/>
            <a:ext cx="123239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17</a:t>
            </a:r>
            <a:endParaRPr lang="vi-VN" sz="2800" b="1" dirty="0">
              <a:latin typeface="+mj-lt"/>
            </a:endParaRPr>
          </a:p>
        </p:txBody>
      </p:sp>
      <p:sp>
        <p:nvSpPr>
          <p:cNvPr id="22" name="TextBox 21">
            <a:hlinkClick r:id="rId17" action="ppaction://hlinksldjump"/>
          </p:cNvPr>
          <p:cNvSpPr txBox="1"/>
          <p:nvPr/>
        </p:nvSpPr>
        <p:spPr>
          <a:xfrm>
            <a:off x="9195433" y="2130577"/>
            <a:ext cx="1326699"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12</a:t>
            </a:r>
            <a:endParaRPr lang="vi-VN" sz="2800" b="1" dirty="0">
              <a:latin typeface="+mj-lt"/>
            </a:endParaRPr>
          </a:p>
        </p:txBody>
      </p:sp>
      <p:sp>
        <p:nvSpPr>
          <p:cNvPr id="23" name="TextBox 22">
            <a:hlinkClick r:id="rId18" action="ppaction://hlinksldjump"/>
          </p:cNvPr>
          <p:cNvSpPr txBox="1"/>
          <p:nvPr/>
        </p:nvSpPr>
        <p:spPr>
          <a:xfrm>
            <a:off x="9229927" y="3153215"/>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mj-lt"/>
              </a:rPr>
              <a:t>18</a:t>
            </a:r>
            <a:endParaRPr lang="vi-VN" sz="2800" b="1" dirty="0">
              <a:latin typeface="+mj-lt"/>
            </a:endParaRPr>
          </a:p>
        </p:txBody>
      </p:sp>
      <p:sp>
        <p:nvSpPr>
          <p:cNvPr id="37" name="TextBox 36"/>
          <p:cNvSpPr txBox="1"/>
          <p:nvPr/>
        </p:nvSpPr>
        <p:spPr>
          <a:xfrm>
            <a:off x="561703" y="209006"/>
            <a:ext cx="4051117" cy="523220"/>
          </a:xfrm>
          <a:prstGeom prst="rect">
            <a:avLst/>
          </a:prstGeom>
          <a:noFill/>
        </p:spPr>
        <p:txBody>
          <a:bodyPr wrap="square" rtlCol="0">
            <a:spAutoFit/>
          </a:bodyPr>
          <a:lstStyle/>
          <a:p>
            <a:r>
              <a:rPr lang="vi-VN" sz="2800" b="1" dirty="0" smtClean="0">
                <a:solidFill>
                  <a:srgbClr val="FF0000"/>
                </a:solidFill>
                <a:latin typeface="+mj-lt"/>
              </a:rPr>
              <a:t>II. Luyện tập: </a:t>
            </a:r>
            <a:endParaRPr lang="vi-VN" sz="2800" b="1" dirty="0">
              <a:solidFill>
                <a:srgbClr val="FF0000"/>
              </a:solidFill>
              <a:latin typeface="+mj-lt"/>
            </a:endParaRPr>
          </a:p>
        </p:txBody>
      </p:sp>
      <p:graphicFrame>
        <p:nvGraphicFramePr>
          <p:cNvPr id="2" name="Table 1"/>
          <p:cNvGraphicFramePr>
            <a:graphicFrameLocks noGrp="1"/>
          </p:cNvGraphicFramePr>
          <p:nvPr>
            <p:extLst>
              <p:ext uri="{D42A27DB-BD31-4B8C-83A1-F6EECF244321}">
                <p14:modId xmlns:p14="http://schemas.microsoft.com/office/powerpoint/2010/main" val="1873733888"/>
              </p:ext>
            </p:extLst>
          </p:nvPr>
        </p:nvGraphicFramePr>
        <p:xfrm>
          <a:off x="1317712" y="4167092"/>
          <a:ext cx="9248508" cy="2101581"/>
        </p:xfrm>
        <a:graphic>
          <a:graphicData uri="http://schemas.openxmlformats.org/drawingml/2006/table">
            <a:tbl>
              <a:tblPr firstRow="1" bandRow="1">
                <a:tableStyleId>{18603FDC-E32A-4AB5-989C-0864C3EAD2B8}</a:tableStyleId>
              </a:tblPr>
              <a:tblGrid>
                <a:gridCol w="1541418"/>
                <a:gridCol w="1541418"/>
                <a:gridCol w="1541418"/>
                <a:gridCol w="1541418"/>
                <a:gridCol w="1541418"/>
                <a:gridCol w="1541418"/>
              </a:tblGrid>
              <a:tr h="934036">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tr>
              <a:tr h="1167545">
                <a:tc>
                  <a:txBody>
                    <a:bodyPr/>
                    <a:lstStyle/>
                    <a:p>
                      <a:endParaRPr lang="vi-VN" dirty="0" smtClean="0"/>
                    </a:p>
                    <a:p>
                      <a:endParaRPr lang="vi-VN" dirty="0" smtClean="0"/>
                    </a:p>
                    <a:p>
                      <a:endParaRPr lang="vi-VN" dirty="0" smtClean="0"/>
                    </a:p>
                  </a:txBody>
                  <a:tcPr/>
                </a:tc>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tc>
                  <a:txBody>
                    <a:bodyPr/>
                    <a:lstStyle/>
                    <a:p>
                      <a:endParaRPr lang="vi-VN" dirty="0"/>
                    </a:p>
                  </a:txBody>
                  <a:tcPr/>
                </a:tc>
              </a:tr>
            </a:tbl>
          </a:graphicData>
        </a:graphic>
      </p:graphicFrame>
      <p:sp>
        <p:nvSpPr>
          <p:cNvPr id="24" name="TextBox 23">
            <a:hlinkClick r:id="rId18" action="ppaction://hlinksldjump"/>
          </p:cNvPr>
          <p:cNvSpPr txBox="1"/>
          <p:nvPr/>
        </p:nvSpPr>
        <p:spPr>
          <a:xfrm>
            <a:off x="1466303" y="4230298"/>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vi-VN" sz="2800" b="1" dirty="0" smtClean="0">
                <a:latin typeface="Times New Roman" panose="02020603050405020304" pitchFamily="18" charset="0"/>
                <a:cs typeface="Times New Roman" panose="02020603050405020304" pitchFamily="18" charset="0"/>
                <a:hlinkClick r:id="rId19" action="ppaction://hlinksldjump"/>
              </a:rPr>
              <a:t>1</a:t>
            </a:r>
            <a:r>
              <a:rPr lang="en-US" sz="2800" b="1" dirty="0" smtClean="0">
                <a:latin typeface="Times New Roman" panose="02020603050405020304" pitchFamily="18" charset="0"/>
                <a:cs typeface="Times New Roman" panose="02020603050405020304" pitchFamily="18" charset="0"/>
                <a:hlinkClick r:id="rId19" action="ppaction://hlinksldjump"/>
              </a:rPr>
              <a:t>9</a:t>
            </a:r>
            <a:endParaRPr lang="vi-VN" sz="2800" b="1" dirty="0">
              <a:latin typeface="Times New Roman" panose="02020603050405020304" pitchFamily="18" charset="0"/>
              <a:cs typeface="Times New Roman" panose="02020603050405020304" pitchFamily="18" charset="0"/>
            </a:endParaRPr>
          </a:p>
        </p:txBody>
      </p:sp>
      <p:sp>
        <p:nvSpPr>
          <p:cNvPr id="29" name="TextBox 28">
            <a:hlinkClick r:id="rId20" action="ppaction://hlinksldjump"/>
          </p:cNvPr>
          <p:cNvSpPr txBox="1"/>
          <p:nvPr/>
        </p:nvSpPr>
        <p:spPr>
          <a:xfrm>
            <a:off x="3017521" y="4202124"/>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hlinkClick r:id="rId20" action="ppaction://hlinksldjump"/>
              </a:rPr>
              <a:t>20</a:t>
            </a:r>
            <a:endParaRPr lang="vi-VN" sz="2800" b="1" dirty="0">
              <a:latin typeface="Times New Roman" panose="02020603050405020304" pitchFamily="18" charset="0"/>
              <a:cs typeface="Times New Roman" panose="02020603050405020304" pitchFamily="18" charset="0"/>
            </a:endParaRPr>
          </a:p>
        </p:txBody>
      </p:sp>
      <p:sp>
        <p:nvSpPr>
          <p:cNvPr id="30" name="TextBox 29">
            <a:hlinkClick r:id="rId21" action="ppaction://hlinksldjump"/>
          </p:cNvPr>
          <p:cNvSpPr txBox="1"/>
          <p:nvPr/>
        </p:nvSpPr>
        <p:spPr>
          <a:xfrm>
            <a:off x="4609755" y="4187900"/>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hlinkClick r:id="rId22" action="ppaction://hlinksldjump"/>
              </a:rPr>
              <a:t>21</a:t>
            </a:r>
            <a:endParaRPr lang="vi-VN" sz="2800" b="1" dirty="0">
              <a:latin typeface="Times New Roman" panose="02020603050405020304" pitchFamily="18" charset="0"/>
              <a:cs typeface="Times New Roman" panose="02020603050405020304" pitchFamily="18" charset="0"/>
            </a:endParaRPr>
          </a:p>
        </p:txBody>
      </p:sp>
      <p:sp>
        <p:nvSpPr>
          <p:cNvPr id="31" name="TextBox 30">
            <a:hlinkClick r:id="rId22" action="ppaction://hlinksldjump"/>
          </p:cNvPr>
          <p:cNvSpPr txBox="1"/>
          <p:nvPr/>
        </p:nvSpPr>
        <p:spPr>
          <a:xfrm>
            <a:off x="6111246" y="4187899"/>
            <a:ext cx="1355805"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hlinkClick r:id="rId23" action="ppaction://hlinksldjump"/>
              </a:rPr>
              <a:t>22</a:t>
            </a:r>
            <a:endParaRPr lang="vi-VN" sz="2800" b="1" dirty="0">
              <a:latin typeface="Times New Roman" panose="02020603050405020304" pitchFamily="18" charset="0"/>
              <a:cs typeface="Times New Roman" panose="02020603050405020304" pitchFamily="18" charset="0"/>
            </a:endParaRPr>
          </a:p>
        </p:txBody>
      </p:sp>
      <p:sp>
        <p:nvSpPr>
          <p:cNvPr id="32" name="TextBox 31">
            <a:hlinkClick r:id="rId21" action="ppaction://hlinksldjump"/>
          </p:cNvPr>
          <p:cNvSpPr txBox="1"/>
          <p:nvPr/>
        </p:nvSpPr>
        <p:spPr>
          <a:xfrm>
            <a:off x="7649134" y="4187898"/>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hlinkClick r:id="rId24" action="ppaction://hlinksldjump"/>
              </a:rPr>
              <a:t>23</a:t>
            </a:r>
            <a:endParaRPr lang="vi-VN" sz="2800" b="1" dirty="0">
              <a:latin typeface="Times New Roman" panose="02020603050405020304" pitchFamily="18" charset="0"/>
              <a:cs typeface="Times New Roman" panose="02020603050405020304" pitchFamily="18" charset="0"/>
            </a:endParaRPr>
          </a:p>
        </p:txBody>
      </p:sp>
      <p:sp>
        <p:nvSpPr>
          <p:cNvPr id="33" name="TextBox 32">
            <a:hlinkClick r:id="rId23" action="ppaction://hlinksldjump"/>
          </p:cNvPr>
          <p:cNvSpPr txBox="1"/>
          <p:nvPr/>
        </p:nvSpPr>
        <p:spPr>
          <a:xfrm>
            <a:off x="9226251" y="4202123"/>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hlinkClick r:id="rId25" action="ppaction://hlinksldjump"/>
              </a:rPr>
              <a:t>24</a:t>
            </a:r>
            <a:endParaRPr lang="vi-VN" sz="2800" b="1" dirty="0">
              <a:latin typeface="Times New Roman" panose="02020603050405020304" pitchFamily="18" charset="0"/>
              <a:cs typeface="Times New Roman" panose="02020603050405020304" pitchFamily="18" charset="0"/>
            </a:endParaRPr>
          </a:p>
        </p:txBody>
      </p:sp>
      <p:sp>
        <p:nvSpPr>
          <p:cNvPr id="34" name="TextBox 33">
            <a:hlinkClick r:id="rId24" action="ppaction://hlinksldjump"/>
          </p:cNvPr>
          <p:cNvSpPr txBox="1"/>
          <p:nvPr/>
        </p:nvSpPr>
        <p:spPr>
          <a:xfrm>
            <a:off x="1466303" y="5286179"/>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rPr>
              <a:t>25</a:t>
            </a:r>
            <a:endParaRPr lang="vi-VN" sz="2800" b="1" dirty="0">
              <a:latin typeface="Times New Roman" panose="02020603050405020304" pitchFamily="18" charset="0"/>
              <a:cs typeface="Times New Roman" panose="02020603050405020304" pitchFamily="18" charset="0"/>
            </a:endParaRPr>
          </a:p>
        </p:txBody>
      </p:sp>
      <p:sp>
        <p:nvSpPr>
          <p:cNvPr id="35" name="TextBox 34">
            <a:hlinkClick r:id="rId25" action="ppaction://hlinksldjump"/>
          </p:cNvPr>
          <p:cNvSpPr txBox="1"/>
          <p:nvPr/>
        </p:nvSpPr>
        <p:spPr>
          <a:xfrm>
            <a:off x="3017521" y="5250507"/>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rPr>
              <a:t>26</a:t>
            </a:r>
            <a:endParaRPr lang="vi-VN" sz="2800" b="1" dirty="0">
              <a:latin typeface="Times New Roman" panose="02020603050405020304" pitchFamily="18" charset="0"/>
              <a:cs typeface="Times New Roman" panose="02020603050405020304" pitchFamily="18" charset="0"/>
            </a:endParaRPr>
          </a:p>
        </p:txBody>
      </p:sp>
      <p:sp>
        <p:nvSpPr>
          <p:cNvPr id="36" name="TextBox 35">
            <a:hlinkClick r:id="rId26" action="ppaction://hlinksldjump"/>
          </p:cNvPr>
          <p:cNvSpPr txBox="1"/>
          <p:nvPr/>
        </p:nvSpPr>
        <p:spPr>
          <a:xfrm>
            <a:off x="4633026" y="5222582"/>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rPr>
              <a:t>27</a:t>
            </a:r>
            <a:endParaRPr lang="vi-VN" sz="2800" b="1" dirty="0">
              <a:latin typeface="Times New Roman" panose="02020603050405020304" pitchFamily="18" charset="0"/>
              <a:cs typeface="Times New Roman" panose="02020603050405020304" pitchFamily="18" charset="0"/>
            </a:endParaRPr>
          </a:p>
        </p:txBody>
      </p:sp>
      <p:sp>
        <p:nvSpPr>
          <p:cNvPr id="38" name="TextBox 37">
            <a:hlinkClick r:id="rId27" action="ppaction://hlinksldjump"/>
          </p:cNvPr>
          <p:cNvSpPr txBox="1"/>
          <p:nvPr/>
        </p:nvSpPr>
        <p:spPr>
          <a:xfrm>
            <a:off x="6142599" y="5222581"/>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rPr>
              <a:t>28</a:t>
            </a:r>
            <a:endParaRPr lang="vi-VN" sz="2800" b="1" dirty="0">
              <a:latin typeface="Times New Roman" panose="02020603050405020304" pitchFamily="18" charset="0"/>
              <a:cs typeface="Times New Roman" panose="02020603050405020304" pitchFamily="18" charset="0"/>
            </a:endParaRPr>
          </a:p>
        </p:txBody>
      </p:sp>
      <p:sp>
        <p:nvSpPr>
          <p:cNvPr id="39" name="TextBox 38">
            <a:hlinkClick r:id="rId28" action="ppaction://hlinksldjump"/>
          </p:cNvPr>
          <p:cNvSpPr txBox="1"/>
          <p:nvPr/>
        </p:nvSpPr>
        <p:spPr>
          <a:xfrm>
            <a:off x="7606267" y="5222581"/>
            <a:ext cx="1257710" cy="800219"/>
          </a:xfrm>
          <a:prstGeom prst="rect">
            <a:avLst/>
          </a:prstGeom>
          <a:solidFill>
            <a:schemeClr val="accent4">
              <a:lumMod val="40000"/>
              <a:lumOff val="60000"/>
            </a:schemeClr>
          </a:solidFill>
          <a:ln>
            <a:solidFill>
              <a:schemeClr val="accent1"/>
            </a:solidFill>
          </a:ln>
        </p:spPr>
        <p:txBody>
          <a:bodyPr wrap="square" rtlCol="0">
            <a:spAutoFit/>
          </a:bodyPr>
          <a:lstStyle/>
          <a:p>
            <a:endParaRPr lang="vi-VN" dirty="0" smtClean="0"/>
          </a:p>
          <a:p>
            <a:pPr algn="ctr"/>
            <a:r>
              <a:rPr lang="en-US" sz="2800" b="1" dirty="0" smtClean="0">
                <a:latin typeface="Times New Roman" panose="02020603050405020304" pitchFamily="18" charset="0"/>
                <a:cs typeface="Times New Roman" panose="02020603050405020304" pitchFamily="18" charset="0"/>
              </a:rPr>
              <a:t>29</a:t>
            </a:r>
            <a:endParaRPr lang="vi-VN" sz="2800" b="1" dirty="0">
              <a:latin typeface="Times New Roman" panose="02020603050405020304" pitchFamily="18" charset="0"/>
              <a:cs typeface="Times New Roman" panose="02020603050405020304" pitchFamily="18" charset="0"/>
            </a:endParaRPr>
          </a:p>
        </p:txBody>
      </p:sp>
      <p:sp>
        <p:nvSpPr>
          <p:cNvPr id="40" name="TextBox 39">
            <a:hlinkClick r:id="rId29" action="ppaction://hlinksldjump"/>
          </p:cNvPr>
          <p:cNvSpPr txBox="1"/>
          <p:nvPr/>
        </p:nvSpPr>
        <p:spPr>
          <a:xfrm>
            <a:off x="9226251" y="5132291"/>
            <a:ext cx="1257710" cy="954107"/>
          </a:xfrm>
          <a:prstGeom prst="rect">
            <a:avLst/>
          </a:prstGeom>
          <a:solidFill>
            <a:schemeClr val="accent4">
              <a:lumMod val="40000"/>
              <a:lumOff val="60000"/>
            </a:schemeClr>
          </a:solidFill>
          <a:ln>
            <a:solidFill>
              <a:schemeClr val="accent1"/>
            </a:solidFill>
          </a:ln>
        </p:spPr>
        <p:txBody>
          <a:bodyPr wrap="square" rtlCol="0">
            <a:spAutoFit/>
          </a:bodyPr>
          <a:lstStyle/>
          <a:p>
            <a:pPr algn="ctr"/>
            <a:endParaRPr lang="en-US" sz="2800" b="1" dirty="0" smtClean="0">
              <a:latin typeface="Times New Roman" panose="02020603050405020304" pitchFamily="18" charset="0"/>
              <a:cs typeface="Times New Roman" panose="02020603050405020304" pitchFamily="18" charset="0"/>
            </a:endParaRPr>
          </a:p>
          <a:p>
            <a:pPr algn="ctr"/>
            <a:r>
              <a:rPr lang="en-US" sz="2800" b="1" dirty="0" smtClean="0">
                <a:latin typeface="Times New Roman" panose="02020603050405020304" pitchFamily="18" charset="0"/>
                <a:cs typeface="Times New Roman" panose="02020603050405020304" pitchFamily="18" charset="0"/>
              </a:rPr>
              <a:t>30</a:t>
            </a:r>
          </a:p>
        </p:txBody>
      </p:sp>
    </p:spTree>
    <p:extLst>
      <p:ext uri="{BB962C8B-B14F-4D97-AF65-F5344CB8AC3E}">
        <p14:creationId xmlns:p14="http://schemas.microsoft.com/office/powerpoint/2010/main" val="1454980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10" y="154546"/>
            <a:ext cx="11887200" cy="5215944"/>
          </a:xfrm>
        </p:spPr>
        <p:txBody>
          <a:bodyPr>
            <a:normAutofit fontScale="70000" lnSpcReduction="20000"/>
          </a:bodyPr>
          <a:lstStyle/>
          <a:p>
            <a:pPr marL="0" indent="0">
              <a:buNone/>
            </a:pPr>
            <a:r>
              <a:rPr lang="fr-FR" sz="3400" b="1" dirty="0" err="1" smtClean="0">
                <a:latin typeface="Times New Roman" panose="02020603050405020304" pitchFamily="18" charset="0"/>
                <a:cs typeface="Times New Roman" panose="02020603050405020304" pitchFamily="18" charset="0"/>
              </a:rPr>
              <a:t>Đề</a:t>
            </a:r>
            <a:r>
              <a:rPr lang="fr-FR" sz="3400" b="1" dirty="0" smtClean="0">
                <a:latin typeface="Times New Roman" panose="02020603050405020304" pitchFamily="18" charset="0"/>
                <a:cs typeface="Times New Roman" panose="02020603050405020304" pitchFamily="18" charset="0"/>
              </a:rPr>
              <a:t> </a:t>
            </a:r>
            <a:r>
              <a:rPr lang="fr-FR" sz="3400" b="1" dirty="0">
                <a:latin typeface="Times New Roman" panose="02020603050405020304" pitchFamily="18" charset="0"/>
                <a:cs typeface="Times New Roman" panose="02020603050405020304" pitchFamily="18" charset="0"/>
              </a:rPr>
              <a:t>1 : </a:t>
            </a:r>
            <a:r>
              <a:rPr lang="fr-FR" sz="3400" b="1" dirty="0" err="1">
                <a:latin typeface="Times New Roman" panose="02020603050405020304" pitchFamily="18" charset="0"/>
                <a:cs typeface="Times New Roman" panose="02020603050405020304" pitchFamily="18" charset="0"/>
              </a:rPr>
              <a:t>Đề</a:t>
            </a:r>
            <a:r>
              <a:rPr lang="fr-FR" sz="3400" b="1" dirty="0">
                <a:latin typeface="Times New Roman" panose="02020603050405020304" pitchFamily="18" charset="0"/>
                <a:cs typeface="Times New Roman" panose="02020603050405020304" pitchFamily="18" charset="0"/>
              </a:rPr>
              <a:t> </a:t>
            </a:r>
            <a:r>
              <a:rPr lang="fr-FR" sz="3400" b="1" dirty="0" err="1">
                <a:latin typeface="Times New Roman" panose="02020603050405020304" pitchFamily="18" charset="0"/>
                <a:cs typeface="Times New Roman" panose="02020603050405020304" pitchFamily="18" charset="0"/>
              </a:rPr>
              <a:t>khảo</a:t>
            </a:r>
            <a:r>
              <a:rPr lang="fr-FR" sz="3400" b="1" dirty="0">
                <a:latin typeface="Times New Roman" panose="02020603050405020304" pitchFamily="18" charset="0"/>
                <a:cs typeface="Times New Roman" panose="02020603050405020304" pitchFamily="18" charset="0"/>
              </a:rPr>
              <a:t> </a:t>
            </a:r>
            <a:r>
              <a:rPr lang="fr-FR" sz="3400" b="1" dirty="0" err="1">
                <a:latin typeface="Times New Roman" panose="02020603050405020304" pitchFamily="18" charset="0"/>
                <a:cs typeface="Times New Roman" panose="02020603050405020304" pitchFamily="18" charset="0"/>
              </a:rPr>
              <a:t>sát</a:t>
            </a:r>
            <a:r>
              <a:rPr lang="fr-FR" sz="3400" b="1" dirty="0">
                <a:latin typeface="Times New Roman" panose="02020603050405020304" pitchFamily="18" charset="0"/>
                <a:cs typeface="Times New Roman" panose="02020603050405020304" pitchFamily="18" charset="0"/>
              </a:rPr>
              <a:t> </a:t>
            </a:r>
            <a:r>
              <a:rPr lang="fr-FR" sz="3400" b="1" dirty="0" err="1">
                <a:latin typeface="Times New Roman" panose="02020603050405020304" pitchFamily="18" charset="0"/>
                <a:cs typeface="Times New Roman" panose="02020603050405020304" pitchFamily="18" charset="0"/>
              </a:rPr>
              <a:t>chất</a:t>
            </a:r>
            <a:r>
              <a:rPr lang="fr-FR" sz="3400" b="1" dirty="0">
                <a:latin typeface="Times New Roman" panose="02020603050405020304" pitchFamily="18" charset="0"/>
                <a:cs typeface="Times New Roman" panose="02020603050405020304" pitchFamily="18" charset="0"/>
              </a:rPr>
              <a:t> </a:t>
            </a:r>
            <a:r>
              <a:rPr lang="fr-FR" sz="3400" b="1" dirty="0" err="1">
                <a:latin typeface="Times New Roman" panose="02020603050405020304" pitchFamily="18" charset="0"/>
                <a:cs typeface="Times New Roman" panose="02020603050405020304" pitchFamily="18" charset="0"/>
              </a:rPr>
              <a:t>lượng</a:t>
            </a:r>
            <a:r>
              <a:rPr lang="fr-FR" sz="3400" b="1" dirty="0">
                <a:latin typeface="Times New Roman" panose="02020603050405020304" pitchFamily="18" charset="0"/>
                <a:cs typeface="Times New Roman" panose="02020603050405020304" pitchFamily="18" charset="0"/>
              </a:rPr>
              <a:t> </a:t>
            </a:r>
            <a:r>
              <a:rPr lang="fr-FR" sz="3400" b="1" dirty="0" err="1">
                <a:latin typeface="Times New Roman" panose="02020603050405020304" pitchFamily="18" charset="0"/>
                <a:cs typeface="Times New Roman" panose="02020603050405020304" pitchFamily="18" charset="0"/>
              </a:rPr>
              <a:t>năm</a:t>
            </a:r>
            <a:r>
              <a:rPr lang="fr-FR" sz="3400" b="1" dirty="0">
                <a:latin typeface="Times New Roman" panose="02020603050405020304" pitchFamily="18" charset="0"/>
                <a:cs typeface="Times New Roman" panose="02020603050405020304" pitchFamily="18" charset="0"/>
              </a:rPr>
              <a:t> 2019</a:t>
            </a:r>
            <a:endParaRPr lang="en-US" sz="3400" dirty="0">
              <a:latin typeface="Times New Roman" panose="02020603050405020304" pitchFamily="18" charset="0"/>
              <a:cs typeface="Times New Roman" panose="02020603050405020304" pitchFamily="18" charset="0"/>
            </a:endParaRPr>
          </a:p>
          <a:p>
            <a:pPr marL="0" indent="0">
              <a:buNone/>
            </a:pPr>
            <a:r>
              <a:rPr lang="fr-FR" sz="3400" dirty="0" err="1">
                <a:latin typeface="Times New Roman" panose="02020603050405020304" pitchFamily="18" charset="0"/>
                <a:cs typeface="Times New Roman" panose="02020603050405020304" pitchFamily="18" charset="0"/>
              </a:rPr>
              <a:t>Đọc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đoạn</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thơ</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sau</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và</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trả</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lời</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câu</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hỏi</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bên</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dưới</a:t>
            </a:r>
            <a:r>
              <a:rPr lang="fr-FR" sz="3400" dirty="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Tưởng</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người</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dưới</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nguyệt</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chén</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đồng</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a:latin typeface="Times New Roman" panose="02020603050405020304" pitchFamily="18" charset="0"/>
                <a:cs typeface="Times New Roman" panose="02020603050405020304" pitchFamily="18" charset="0"/>
              </a:rPr>
              <a:t>Tin </a:t>
            </a:r>
            <a:r>
              <a:rPr lang="fr-FR" sz="3400" i="1" dirty="0" err="1">
                <a:latin typeface="Times New Roman" panose="02020603050405020304" pitchFamily="18" charset="0"/>
                <a:cs typeface="Times New Roman" panose="02020603050405020304" pitchFamily="18" charset="0"/>
              </a:rPr>
              <a:t>sương</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luống</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những</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dày</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trông</a:t>
            </a:r>
            <a:r>
              <a:rPr lang="fr-FR" sz="3400" i="1" dirty="0">
                <a:latin typeface="Times New Roman" panose="02020603050405020304" pitchFamily="18" charset="0"/>
                <a:cs typeface="Times New Roman" panose="02020603050405020304" pitchFamily="18" charset="0"/>
              </a:rPr>
              <a:t> mai </a:t>
            </a:r>
            <a:r>
              <a:rPr lang="fr-FR" sz="3400" i="1" dirty="0" err="1">
                <a:latin typeface="Times New Roman" panose="02020603050405020304" pitchFamily="18" charset="0"/>
                <a:cs typeface="Times New Roman" panose="02020603050405020304" pitchFamily="18" charset="0"/>
              </a:rPr>
              <a:t>chờ</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Bên</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trời</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góc</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bể</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bơ</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vơ</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Tấm</a:t>
            </a:r>
            <a:r>
              <a:rPr lang="fr-FR" sz="3400" i="1" dirty="0">
                <a:latin typeface="Times New Roman" panose="02020603050405020304" pitchFamily="18" charset="0"/>
                <a:cs typeface="Times New Roman" panose="02020603050405020304" pitchFamily="18" charset="0"/>
              </a:rPr>
              <a:t> son </a:t>
            </a:r>
            <a:r>
              <a:rPr lang="fr-FR" sz="3400" i="1" dirty="0" err="1">
                <a:latin typeface="Times New Roman" panose="02020603050405020304" pitchFamily="18" charset="0"/>
                <a:cs typeface="Times New Roman" panose="02020603050405020304" pitchFamily="18" charset="0"/>
              </a:rPr>
              <a:t>gột</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rửa</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bao</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giờ</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cho</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phai</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Xót</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người</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tựa</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cửa</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hôm</a:t>
            </a:r>
            <a:r>
              <a:rPr lang="fr-FR" sz="3400" i="1" dirty="0">
                <a:latin typeface="Times New Roman" panose="02020603050405020304" pitchFamily="18" charset="0"/>
                <a:cs typeface="Times New Roman" panose="02020603050405020304" pitchFamily="18" charset="0"/>
              </a:rPr>
              <a:t> mai</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Quạt</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nồng</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ấp</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lạnh</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những</a:t>
            </a:r>
            <a:r>
              <a:rPr lang="fr-FR" sz="3400" i="1" dirty="0">
                <a:latin typeface="Times New Roman" panose="02020603050405020304" pitchFamily="18" charset="0"/>
                <a:cs typeface="Times New Roman" panose="02020603050405020304" pitchFamily="18" charset="0"/>
              </a:rPr>
              <a:t> ai </a:t>
            </a:r>
            <a:r>
              <a:rPr lang="fr-FR" sz="3400" i="1" dirty="0" err="1">
                <a:latin typeface="Times New Roman" panose="02020603050405020304" pitchFamily="18" charset="0"/>
                <a:cs typeface="Times New Roman" panose="02020603050405020304" pitchFamily="18" charset="0"/>
              </a:rPr>
              <a:t>đó</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chờ</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Sân</a:t>
            </a:r>
            <a:r>
              <a:rPr lang="fr-FR" sz="3400" i="1" dirty="0">
                <a:latin typeface="Times New Roman" panose="02020603050405020304" pitchFamily="18" charset="0"/>
                <a:cs typeface="Times New Roman" panose="02020603050405020304" pitchFamily="18" charset="0"/>
              </a:rPr>
              <a:t> Lai </a:t>
            </a:r>
            <a:r>
              <a:rPr lang="fr-FR" sz="3400" i="1" dirty="0" err="1">
                <a:latin typeface="Times New Roman" panose="02020603050405020304" pitchFamily="18" charset="0"/>
                <a:cs typeface="Times New Roman" panose="02020603050405020304" pitchFamily="18" charset="0"/>
              </a:rPr>
              <a:t>cách</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mấy</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nắng</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mưa</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err="1">
                <a:latin typeface="Times New Roman" panose="02020603050405020304" pitchFamily="18" charset="0"/>
                <a:cs typeface="Times New Roman" panose="02020603050405020304" pitchFamily="18" charset="0"/>
              </a:rPr>
              <a:t>Có</a:t>
            </a:r>
            <a:r>
              <a:rPr lang="fr-FR" sz="3400" i="1" dirty="0">
                <a:latin typeface="Times New Roman" panose="02020603050405020304" pitchFamily="18" charset="0"/>
                <a:cs typeface="Times New Roman" panose="02020603050405020304" pitchFamily="18" charset="0"/>
              </a:rPr>
              <a:t> khi </a:t>
            </a:r>
            <a:r>
              <a:rPr lang="fr-FR" sz="3400" i="1" dirty="0" err="1">
                <a:latin typeface="Times New Roman" panose="02020603050405020304" pitchFamily="18" charset="0"/>
                <a:cs typeface="Times New Roman" panose="02020603050405020304" pitchFamily="18" charset="0"/>
              </a:rPr>
              <a:t>gốc</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tử</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đã</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vừa</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người</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ôm</a:t>
            </a:r>
            <a:r>
              <a:rPr lang="fr-FR" sz="3400" i="1" dirty="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a:p>
            <a:pPr marL="0" indent="0" algn="ctr">
              <a:buNone/>
            </a:pPr>
            <a:r>
              <a:rPr lang="fr-FR" sz="3400" i="1" dirty="0">
                <a:latin typeface="Times New Roman" panose="02020603050405020304" pitchFamily="18" charset="0"/>
                <a:cs typeface="Times New Roman" panose="02020603050405020304" pitchFamily="18" charset="0"/>
              </a:rPr>
              <a:t>(</a:t>
            </a:r>
            <a:r>
              <a:rPr lang="fr-FR" sz="3400" i="1" dirty="0" err="1">
                <a:latin typeface="Times New Roman" panose="02020603050405020304" pitchFamily="18" charset="0"/>
                <a:cs typeface="Times New Roman" panose="02020603050405020304" pitchFamily="18" charset="0"/>
              </a:rPr>
              <a:t>Ngữ</a:t>
            </a:r>
            <a:r>
              <a:rPr lang="fr-FR" sz="3400" i="1" dirty="0">
                <a:latin typeface="Times New Roman" panose="02020603050405020304" pitchFamily="18" charset="0"/>
                <a:cs typeface="Times New Roman" panose="02020603050405020304" pitchFamily="18" charset="0"/>
              </a:rPr>
              <a:t> </a:t>
            </a:r>
            <a:r>
              <a:rPr lang="fr-FR" sz="3400" i="1" dirty="0" err="1">
                <a:latin typeface="Times New Roman" panose="02020603050405020304" pitchFamily="18" charset="0"/>
                <a:cs typeface="Times New Roman" panose="02020603050405020304" pitchFamily="18" charset="0"/>
              </a:rPr>
              <a:t>văn</a:t>
            </a:r>
            <a:r>
              <a:rPr lang="fr-FR" sz="3400" i="1" dirty="0">
                <a:latin typeface="Times New Roman" panose="02020603050405020304" pitchFamily="18" charset="0"/>
                <a:cs typeface="Times New Roman" panose="02020603050405020304" pitchFamily="18" charset="0"/>
              </a:rPr>
              <a:t> 9, </a:t>
            </a:r>
            <a:r>
              <a:rPr lang="fr-FR" sz="3400" dirty="0" err="1">
                <a:latin typeface="Times New Roman" panose="02020603050405020304" pitchFamily="18" charset="0"/>
                <a:cs typeface="Times New Roman" panose="02020603050405020304" pitchFamily="18" charset="0"/>
              </a:rPr>
              <a:t>tập</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một</a:t>
            </a:r>
            <a:r>
              <a:rPr lang="fr-FR" sz="3400" i="1" dirty="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a:p>
            <a:pPr marL="0" indent="0">
              <a:buNone/>
            </a:pPr>
            <a:r>
              <a:rPr lang="fr-FR" sz="3400" b="1" dirty="0" err="1">
                <a:latin typeface="Times New Roman" panose="02020603050405020304" pitchFamily="18" charset="0"/>
                <a:cs typeface="Times New Roman" panose="02020603050405020304" pitchFamily="18" charset="0"/>
              </a:rPr>
              <a:t>Câu</a:t>
            </a:r>
            <a:r>
              <a:rPr lang="fr-FR" sz="3400" b="1" dirty="0">
                <a:latin typeface="Times New Roman" panose="02020603050405020304" pitchFamily="18" charset="0"/>
                <a:cs typeface="Times New Roman" panose="02020603050405020304" pitchFamily="18" charset="0"/>
              </a:rPr>
              <a:t> 1: </a:t>
            </a:r>
            <a:r>
              <a:rPr lang="fr-FR" sz="3400" dirty="0" err="1">
                <a:latin typeface="Times New Roman" panose="02020603050405020304" pitchFamily="18" charset="0"/>
                <a:cs typeface="Times New Roman" panose="02020603050405020304" pitchFamily="18" charset="0"/>
              </a:rPr>
              <a:t>Đoạn</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trích</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trên</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được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trích</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trong</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tác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phẩm</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nào</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Tác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giả</a:t>
            </a:r>
            <a:r>
              <a:rPr lang="fr-FR" sz="3400" dirty="0">
                <a:latin typeface="Times New Roman" panose="02020603050405020304" pitchFamily="18" charset="0"/>
                <a:cs typeface="Times New Roman" panose="02020603050405020304" pitchFamily="18" charset="0"/>
              </a:rPr>
              <a:t> là ai</a:t>
            </a:r>
            <a:r>
              <a:rPr lang="fr-FR" sz="3400" dirty="0" smtClean="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a:p>
            <a:pPr marL="0" indent="0">
              <a:buNone/>
            </a:pPr>
            <a:r>
              <a:rPr lang="fr-FR" sz="3400" b="1" dirty="0" err="1">
                <a:latin typeface="Times New Roman" panose="02020603050405020304" pitchFamily="18" charset="0"/>
                <a:cs typeface="Times New Roman" panose="02020603050405020304" pitchFamily="18" charset="0"/>
              </a:rPr>
              <a:t>Câu</a:t>
            </a:r>
            <a:r>
              <a:rPr lang="fr-FR" sz="3400" b="1" dirty="0">
                <a:latin typeface="Times New Roman" panose="02020603050405020304" pitchFamily="18" charset="0"/>
                <a:cs typeface="Times New Roman" panose="02020603050405020304" pitchFamily="18" charset="0"/>
              </a:rPr>
              <a:t> 2 </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Xác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định</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các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từ</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láy</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được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dùng</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trong</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đoạn</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và</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nêu</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tác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dụng</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của</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các</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từ</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láy</a:t>
            </a:r>
            <a:r>
              <a:rPr lang="fr-FR" sz="3400" dirty="0">
                <a:latin typeface="Times New Roman" panose="02020603050405020304" pitchFamily="18" charset="0"/>
                <a:cs typeface="Times New Roman" panose="02020603050405020304" pitchFamily="18" charset="0"/>
              </a:rPr>
              <a:t> </a:t>
            </a:r>
            <a:r>
              <a:rPr lang="fr-FR" sz="3400" dirty="0" err="1">
                <a:latin typeface="Times New Roman" panose="02020603050405020304" pitchFamily="18" charset="0"/>
                <a:cs typeface="Times New Roman" panose="02020603050405020304" pitchFamily="18" charset="0"/>
              </a:rPr>
              <a:t>đó</a:t>
            </a:r>
            <a:r>
              <a:rPr lang="fr-FR" sz="3400" dirty="0">
                <a:latin typeface="Times New Roman" panose="02020603050405020304" pitchFamily="18" charset="0"/>
                <a:cs typeface="Times New Roman" panose="02020603050405020304" pitchFamily="18" charset="0"/>
              </a:rPr>
              <a:t> ?</a:t>
            </a:r>
            <a:endParaRPr lang="en-US" sz="3400" dirty="0">
              <a:latin typeface="Times New Roman" panose="02020603050405020304" pitchFamily="18" charset="0"/>
              <a:cs typeface="Times New Roman" panose="02020603050405020304" pitchFamily="18" charset="0"/>
            </a:endParaRPr>
          </a:p>
          <a:p>
            <a:pPr marL="0" indent="0">
              <a:buNone/>
            </a:pPr>
            <a:endParaRPr lang="vi-VN" dirty="0">
              <a:latin typeface="+mj-lt"/>
            </a:endParaRPr>
          </a:p>
        </p:txBody>
      </p:sp>
      <p:sp>
        <p:nvSpPr>
          <p:cNvPr id="4" name="Right Arrow 3">
            <a:hlinkClick r:id="rId2" action="ppaction://hlinksldjump"/>
          </p:cNvPr>
          <p:cNvSpPr/>
          <p:nvPr/>
        </p:nvSpPr>
        <p:spPr>
          <a:xfrm>
            <a:off x="8399417"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72944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911"/>
            <a:ext cx="12192000" cy="5083106"/>
          </a:xfrm>
        </p:spPr>
        <p:txBody>
          <a:bodyPr>
            <a:noAutofit/>
          </a:bodyPr>
          <a:lstStyle/>
          <a:p>
            <a:pPr marL="0" indent="0" algn="just">
              <a:buNone/>
            </a:pPr>
            <a:r>
              <a:rPr lang="fr-FR" sz="2000" b="1" dirty="0" err="1" smtClean="0">
                <a:latin typeface="Times New Roman" panose="02020603050405020304" pitchFamily="18" charset="0"/>
                <a:cs typeface="Times New Roman" panose="02020603050405020304" pitchFamily="18" charset="0"/>
              </a:rPr>
              <a:t>Đề</a:t>
            </a:r>
            <a:r>
              <a:rPr lang="fr-FR" sz="2000" b="1" dirty="0" smtClean="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2 : </a:t>
            </a:r>
            <a:r>
              <a:rPr lang="fr-FR" sz="2000" b="1" dirty="0" err="1">
                <a:latin typeface="Times New Roman" panose="02020603050405020304" pitchFamily="18" charset="0"/>
                <a:cs typeface="Times New Roman" panose="02020603050405020304" pitchFamily="18" charset="0"/>
              </a:rPr>
              <a:t>Đề</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khảo</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sát</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chất</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lượng</a:t>
            </a:r>
            <a:r>
              <a:rPr lang="fr-FR" sz="2000" b="1" dirty="0">
                <a:latin typeface="Times New Roman" panose="02020603050405020304" pitchFamily="18" charset="0"/>
                <a:cs typeface="Times New Roman" panose="02020603050405020304" pitchFamily="18" charset="0"/>
              </a:rPr>
              <a:t> </a:t>
            </a:r>
            <a:r>
              <a:rPr lang="fr-FR" sz="2000" b="1" dirty="0" err="1">
                <a:latin typeface="Times New Roman" panose="02020603050405020304" pitchFamily="18" charset="0"/>
                <a:cs typeface="Times New Roman" panose="02020603050405020304" pitchFamily="18" charset="0"/>
              </a:rPr>
              <a:t>năm</a:t>
            </a:r>
            <a:r>
              <a:rPr lang="fr-FR" sz="2000" b="1" dirty="0">
                <a:latin typeface="Times New Roman" panose="02020603050405020304" pitchFamily="18" charset="0"/>
                <a:cs typeface="Times New Roman" panose="02020603050405020304" pitchFamily="18" charset="0"/>
              </a:rPr>
              <a:t> 2020</a:t>
            </a:r>
            <a:endParaRPr lang="en-US" sz="2000" dirty="0">
              <a:latin typeface="Times New Roman" panose="02020603050405020304" pitchFamily="18" charset="0"/>
              <a:cs typeface="Times New Roman" panose="02020603050405020304" pitchFamily="18" charset="0"/>
            </a:endParaRPr>
          </a:p>
          <a:p>
            <a:pPr marL="0" indent="0" algn="just">
              <a:buNone/>
            </a:pPr>
            <a:r>
              <a:rPr lang="fr-FR" sz="2000" dirty="0" err="1">
                <a:latin typeface="Times New Roman" panose="02020603050405020304" pitchFamily="18" charset="0"/>
                <a:cs typeface="Times New Roman" panose="02020603050405020304" pitchFamily="18" charset="0"/>
              </a:rPr>
              <a:t>Đọc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đoạn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thơ</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sau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và</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thực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hiện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các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yêu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cầu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bên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dưới</a:t>
            </a:r>
            <a:r>
              <a:rPr lang="fr-F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err="1">
                <a:latin typeface="Times New Roman" panose="02020603050405020304" pitchFamily="18" charset="0"/>
                <a:cs typeface="Times New Roman" panose="02020603050405020304" pitchFamily="18" charset="0"/>
              </a:rPr>
              <a:t>Bếp</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Hoàng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Cần</a:t>
            </a:r>
            <a:r>
              <a:rPr lang="fr-FR" sz="2000" i="1" dirty="0">
                <a:latin typeface="Times New Roman" panose="02020603050405020304" pitchFamily="18" charset="0"/>
                <a:cs typeface="Times New Roman" panose="02020603050405020304" pitchFamily="18" charset="0"/>
              </a:rPr>
              <a:t> ta </a:t>
            </a:r>
            <a:r>
              <a:rPr lang="fr-FR" sz="2000" i="1" dirty="0" err="1">
                <a:latin typeface="Times New Roman" panose="02020603050405020304" pitchFamily="18" charset="0"/>
                <a:cs typeface="Times New Roman" panose="02020603050405020304" pitchFamily="18" charset="0"/>
              </a:rPr>
              <a:t>dựng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giữa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trời</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a:latin typeface="Times New Roman" panose="02020603050405020304" pitchFamily="18" charset="0"/>
                <a:cs typeface="Times New Roman" panose="02020603050405020304" pitchFamily="18" charset="0"/>
              </a:rPr>
              <a:t>Chung </a:t>
            </a:r>
            <a:r>
              <a:rPr lang="fr-FR" sz="2000" i="1" dirty="0" err="1">
                <a:latin typeface="Times New Roman" panose="02020603050405020304" pitchFamily="18" charset="0"/>
                <a:cs typeface="Times New Roman" panose="02020603050405020304" pitchFamily="18" charset="0"/>
              </a:rPr>
              <a:t>bát</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đũa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nghãi</a:t>
            </a:r>
            <a:r>
              <a:rPr lang="fr-FR" sz="2000" i="1" dirty="0">
                <a:latin typeface="Times New Roman" panose="02020603050405020304" pitchFamily="18" charset="0"/>
                <a:cs typeface="Times New Roman" panose="02020603050405020304" pitchFamily="18" charset="0"/>
              </a:rPr>
              <a:t> là </a:t>
            </a:r>
            <a:r>
              <a:rPr lang="fr-FR" sz="2000" i="1" dirty="0" err="1">
                <a:latin typeface="Times New Roman" panose="02020603050405020304" pitchFamily="18" charset="0"/>
                <a:cs typeface="Times New Roman" panose="02020603050405020304" pitchFamily="18" charset="0"/>
              </a:rPr>
              <a:t>gia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đình</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đấy</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err="1">
                <a:latin typeface="Times New Roman" panose="02020603050405020304" pitchFamily="18" charset="0"/>
                <a:cs typeface="Times New Roman" panose="02020603050405020304" pitchFamily="18" charset="0"/>
              </a:rPr>
              <a:t>Võng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mắc</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chông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chênh</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đường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chạy</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err="1">
                <a:latin typeface="Times New Roman" panose="02020603050405020304" pitchFamily="18" charset="0"/>
                <a:cs typeface="Times New Roman" panose="02020603050405020304" pitchFamily="18" charset="0"/>
              </a:rPr>
              <a:t>Lại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lại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trời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xanh</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thêm</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a:latin typeface="Times New Roman" panose="02020603050405020304" pitchFamily="18" charset="0"/>
                <a:cs typeface="Times New Roman" panose="02020603050405020304" pitchFamily="18" charset="0"/>
              </a:rPr>
              <a:t>Xe </a:t>
            </a:r>
            <a:r>
              <a:rPr lang="fr-FR" sz="2000" i="1" dirty="0" err="1">
                <a:latin typeface="Times New Roman" panose="02020603050405020304" pitchFamily="18" charset="0"/>
                <a:cs typeface="Times New Roman" panose="02020603050405020304" pitchFamily="18" charset="0"/>
              </a:rPr>
              <a:t>không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kính</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rồi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xe</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không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có</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đèn</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err="1">
                <a:latin typeface="Times New Roman" panose="02020603050405020304" pitchFamily="18" charset="0"/>
                <a:cs typeface="Times New Roman" panose="02020603050405020304" pitchFamily="18" charset="0"/>
              </a:rPr>
              <a:t>Không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có</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mui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thùng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có</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sước</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a:latin typeface="Times New Roman" panose="02020603050405020304" pitchFamily="18" charset="0"/>
                <a:cs typeface="Times New Roman" panose="02020603050405020304" pitchFamily="18" charset="0"/>
              </a:rPr>
              <a:t>Xe </a:t>
            </a:r>
            <a:r>
              <a:rPr lang="fr-FR" sz="2000" i="1" dirty="0" err="1">
                <a:latin typeface="Times New Roman" panose="02020603050405020304" pitchFamily="18" charset="0"/>
                <a:cs typeface="Times New Roman" panose="02020603050405020304" pitchFamily="18" charset="0"/>
              </a:rPr>
              <a:t>vẫn</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chạy</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vì</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miền</a:t>
            </a:r>
            <a:r>
              <a:rPr lang="fr-FR" sz="2000" i="1" dirty="0">
                <a:latin typeface="Times New Roman" panose="02020603050405020304" pitchFamily="18" charset="0"/>
                <a:cs typeface="Times New Roman" panose="02020603050405020304" pitchFamily="18" charset="0"/>
              </a:rPr>
              <a:t> Nam </a:t>
            </a:r>
            <a:r>
              <a:rPr lang="fr-FR" sz="2000" i="1" dirty="0" err="1">
                <a:latin typeface="Times New Roman" panose="02020603050405020304" pitchFamily="18" charset="0"/>
                <a:cs typeface="Times New Roman" panose="02020603050405020304" pitchFamily="18" charset="0"/>
              </a:rPr>
              <a:t>phía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trước</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i="1" dirty="0" err="1">
                <a:latin typeface="Times New Roman" panose="02020603050405020304" pitchFamily="18" charset="0"/>
                <a:cs typeface="Times New Roman" panose="02020603050405020304" pitchFamily="18" charset="0"/>
              </a:rPr>
              <a:t>Chỉ</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cần</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trong</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xe</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có</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một</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trái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tim</a:t>
            </a:r>
            <a:r>
              <a:rPr lang="fr-FR"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lgn="ctr">
              <a:buNone/>
            </a:pPr>
            <a:r>
              <a:rPr lang="fr-FR" sz="2000" dirty="0">
                <a:latin typeface="Times New Roman" panose="02020603050405020304" pitchFamily="18" charset="0"/>
                <a:cs typeface="Times New Roman" panose="02020603050405020304" pitchFamily="18" charset="0"/>
              </a:rPr>
              <a:t>(</a:t>
            </a:r>
            <a:r>
              <a:rPr lang="fr-FR" sz="2000" i="1" dirty="0" err="1">
                <a:latin typeface="Times New Roman" panose="02020603050405020304" pitchFamily="18" charset="0"/>
                <a:cs typeface="Times New Roman" panose="02020603050405020304" pitchFamily="18" charset="0"/>
              </a:rPr>
              <a:t>Ngữ</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văn</a:t>
            </a:r>
            <a:r>
              <a:rPr lang="fr-FR" sz="2000" i="1" dirty="0">
                <a:latin typeface="Times New Roman" panose="02020603050405020304" pitchFamily="18" charset="0"/>
                <a:cs typeface="Times New Roman" panose="02020603050405020304" pitchFamily="18" charset="0"/>
              </a:rPr>
              <a:t> 9</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tập</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một</a:t>
            </a:r>
            <a:r>
              <a:rPr lang="fr-F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lgn="just">
              <a:buNone/>
            </a:pPr>
            <a:r>
              <a:rPr lang="fr-FR" sz="2000" dirty="0" err="1">
                <a:latin typeface="Times New Roman" panose="02020603050405020304" pitchFamily="18" charset="0"/>
                <a:cs typeface="Times New Roman" panose="02020603050405020304" pitchFamily="18" charset="0"/>
              </a:rPr>
              <a:t>Câu</a:t>
            </a:r>
            <a:r>
              <a:rPr lang="fr-FR" sz="2000" dirty="0">
                <a:latin typeface="Times New Roman" panose="02020603050405020304" pitchFamily="18" charset="0"/>
                <a:cs typeface="Times New Roman" panose="02020603050405020304" pitchFamily="18" charset="0"/>
              </a:rPr>
              <a:t> 1: </a:t>
            </a:r>
            <a:r>
              <a:rPr lang="fr-FR" sz="2000" dirty="0" err="1">
                <a:latin typeface="Times New Roman" panose="02020603050405020304" pitchFamily="18" charset="0"/>
                <a:cs typeface="Times New Roman" panose="02020603050405020304" pitchFamily="18" charset="0"/>
              </a:rPr>
              <a:t>Đoạn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thơ</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trên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nằm</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trong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tác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phẩm</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nào</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Nêu</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ngắn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gọn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về</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tác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giả</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và</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hoàn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cảnh</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sáng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tác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của</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tác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phẩm</a:t>
            </a:r>
            <a:r>
              <a:rPr lang="fr-F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lgn="just">
              <a:buNone/>
            </a:pPr>
            <a:r>
              <a:rPr lang="fr-FR" sz="2000" dirty="0" err="1" smtClean="0">
                <a:latin typeface="Times New Roman" panose="02020603050405020304" pitchFamily="18" charset="0"/>
                <a:cs typeface="Times New Roman" panose="02020603050405020304" pitchFamily="18" charset="0"/>
              </a:rPr>
              <a:t>Câu</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2 : </a:t>
            </a:r>
            <a:r>
              <a:rPr lang="fr-FR" sz="2000" dirty="0" err="1">
                <a:latin typeface="Times New Roman" panose="02020603050405020304" pitchFamily="18" charset="0"/>
                <a:cs typeface="Times New Roman" panose="02020603050405020304" pitchFamily="18" charset="0"/>
              </a:rPr>
              <a:t>Đoạn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thơ</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viết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theo</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thể</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thơ</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nào</a:t>
            </a:r>
            <a:r>
              <a:rPr lang="fr-FR" sz="2000" dirty="0">
                <a:latin typeface="Times New Roman" panose="02020603050405020304" pitchFamily="18" charset="0"/>
                <a:cs typeface="Times New Roman" panose="02020603050405020304" pitchFamily="18" charset="0"/>
              </a:rPr>
              <a:t> </a:t>
            </a:r>
            <a:endParaRPr lang="vi-VN" sz="2000" dirty="0" smtClean="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9326695" y="5866695"/>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583929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11" y="257577"/>
            <a:ext cx="11732652" cy="4652289"/>
          </a:xfrm>
        </p:spPr>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ĐỀ </a:t>
            </a:r>
            <a:r>
              <a:rPr lang="vi-VN" b="1" dirty="0" smtClean="0">
                <a:latin typeface="Times New Roman" panose="02020603050405020304" pitchFamily="18" charset="0"/>
                <a:cs typeface="Times New Roman" panose="02020603050405020304" pitchFamily="18" charset="0"/>
              </a:rPr>
              <a:t>3:</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Lập</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dàn</a:t>
            </a:r>
            <a:r>
              <a:rPr lang="en-US" b="1" dirty="0" smtClean="0">
                <a:latin typeface="Times New Roman" panose="02020603050405020304" pitchFamily="18" charset="0"/>
                <a:cs typeface="Times New Roman" panose="02020603050405020304" pitchFamily="18" charset="0"/>
              </a:rPr>
              <a:t> ý </a:t>
            </a:r>
            <a:r>
              <a:rPr lang="en-US" b="1" dirty="0" err="1" smtClean="0">
                <a:latin typeface="Times New Roman" panose="02020603050405020304" pitchFamily="18" charset="0"/>
                <a:cs typeface="Times New Roman" panose="02020603050405020304" pitchFamily="18" charset="0"/>
              </a:rPr>
              <a:t>cho</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đề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sau</a:t>
            </a:r>
            <a:endParaRPr lang="en-US" b="1" dirty="0" smtClean="0">
              <a:latin typeface="Times New Roman" panose="02020603050405020304" pitchFamily="18" charset="0"/>
              <a:cs typeface="Times New Roman" panose="02020603050405020304" pitchFamily="18" charset="0"/>
            </a:endParaRPr>
          </a:p>
          <a:p>
            <a:pPr marL="0" indent="0">
              <a:buNone/>
            </a:pPr>
            <a:r>
              <a:rPr lang="en-US" b="1" dirty="0" err="1" smtClean="0">
                <a:latin typeface="Times New Roman" panose="02020603050405020304" pitchFamily="18" charset="0"/>
                <a:cs typeface="Times New Roman" panose="02020603050405020304" pitchFamily="18" charset="0"/>
              </a:rPr>
              <a:t>Cảm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nhận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của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em</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về</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nhân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vật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Bé</a:t>
            </a:r>
            <a:r>
              <a:rPr lang="en-US" b="1" dirty="0" smtClean="0">
                <a:latin typeface="Times New Roman" panose="02020603050405020304" pitchFamily="18" charset="0"/>
                <a:cs typeface="Times New Roman" panose="02020603050405020304" pitchFamily="18" charset="0"/>
              </a:rPr>
              <a:t> Thu </a:t>
            </a:r>
            <a:r>
              <a:rPr lang="en-US" b="1" dirty="0" err="1" smtClean="0">
                <a:latin typeface="Times New Roman" panose="02020603050405020304" pitchFamily="18" charset="0"/>
                <a:cs typeface="Times New Roman" panose="02020603050405020304" pitchFamily="18" charset="0"/>
              </a:rPr>
              <a:t>trong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truyện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ngắn</a:t>
            </a:r>
            <a:r>
              <a:rPr lang="en-US" b="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Chiếc</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lược</a:t>
            </a:r>
            <a:r>
              <a:rPr lang="en-US" b="1" i="1" dirty="0" smtClean="0">
                <a:latin typeface="Times New Roman" panose="02020603050405020304" pitchFamily="18" charset="0"/>
                <a:cs typeface="Times New Roman" panose="02020603050405020304" pitchFamily="18" charset="0"/>
              </a:rPr>
              <a:t> </a:t>
            </a:r>
            <a:r>
              <a:rPr lang="en-US" b="1" i="1" dirty="0" err="1" smtClean="0">
                <a:latin typeface="Times New Roman" panose="02020603050405020304" pitchFamily="18" charset="0"/>
                <a:cs typeface="Times New Roman" panose="02020603050405020304" pitchFamily="18" charset="0"/>
              </a:rPr>
              <a:t>ngà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của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nhà</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văn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Nguyễn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Quang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Sáng</a:t>
            </a:r>
            <a:r>
              <a:rPr lang="vi-VN" dirty="0"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p:txBody>
      </p:sp>
      <p:sp>
        <p:nvSpPr>
          <p:cNvPr id="4" name="Right Arrow 3">
            <a:hlinkClick r:id="rId2" action="ppaction://hlinksldjump"/>
          </p:cNvPr>
          <p:cNvSpPr/>
          <p:nvPr/>
        </p:nvSpPr>
        <p:spPr>
          <a:xfrm>
            <a:off x="8306652" y="5055326"/>
            <a:ext cx="1985554" cy="809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0445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2520</Words>
  <Application>Microsoft Office PowerPoint</Application>
  <PresentationFormat>Widescreen</PresentationFormat>
  <Paragraphs>311</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PC</cp:lastModifiedBy>
  <cp:revision>36</cp:revision>
  <dcterms:created xsi:type="dcterms:W3CDTF">2020-07-05T07:06:06Z</dcterms:created>
  <dcterms:modified xsi:type="dcterms:W3CDTF">2020-07-13T03:02:56Z</dcterms:modified>
</cp:coreProperties>
</file>