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7"/>
  </p:notesMasterIdLst>
  <p:sldIdLst>
    <p:sldId id="256" r:id="rId2"/>
    <p:sldId id="257" r:id="rId3"/>
    <p:sldId id="258" r:id="rId4"/>
    <p:sldId id="259" r:id="rId5"/>
    <p:sldId id="260" r:id="rId6"/>
    <p:sldId id="262" r:id="rId7"/>
    <p:sldId id="263" r:id="rId8"/>
    <p:sldId id="276" r:id="rId9"/>
    <p:sldId id="330" r:id="rId10"/>
    <p:sldId id="278" r:id="rId11"/>
    <p:sldId id="277" r:id="rId12"/>
    <p:sldId id="279" r:id="rId13"/>
    <p:sldId id="280" r:id="rId14"/>
    <p:sldId id="331" r:id="rId15"/>
    <p:sldId id="333" r:id="rId16"/>
    <p:sldId id="332" r:id="rId17"/>
    <p:sldId id="290" r:id="rId18"/>
    <p:sldId id="292" r:id="rId19"/>
    <p:sldId id="291" r:id="rId20"/>
    <p:sldId id="299" r:id="rId21"/>
    <p:sldId id="300" r:id="rId22"/>
    <p:sldId id="301" r:id="rId23"/>
    <p:sldId id="303" r:id="rId24"/>
    <p:sldId id="306" r:id="rId25"/>
    <p:sldId id="307" r:id="rId26"/>
    <p:sldId id="304" r:id="rId27"/>
    <p:sldId id="305" r:id="rId28"/>
    <p:sldId id="308" r:id="rId29"/>
    <p:sldId id="309" r:id="rId30"/>
    <p:sldId id="302" r:id="rId31"/>
    <p:sldId id="293" r:id="rId32"/>
    <p:sldId id="294" r:id="rId33"/>
    <p:sldId id="310" r:id="rId34"/>
    <p:sldId id="312" r:id="rId35"/>
    <p:sldId id="313" r:id="rId36"/>
    <p:sldId id="314" r:id="rId37"/>
    <p:sldId id="315" r:id="rId38"/>
    <p:sldId id="317" r:id="rId39"/>
    <p:sldId id="316" r:id="rId40"/>
    <p:sldId id="318" r:id="rId41"/>
    <p:sldId id="319" r:id="rId42"/>
    <p:sldId id="311" r:id="rId43"/>
    <p:sldId id="264" r:id="rId44"/>
    <p:sldId id="265" r:id="rId45"/>
    <p:sldId id="266" r:id="rId46"/>
    <p:sldId id="267" r:id="rId47"/>
    <p:sldId id="268" r:id="rId48"/>
    <p:sldId id="269" r:id="rId49"/>
    <p:sldId id="271" r:id="rId50"/>
    <p:sldId id="273" r:id="rId51"/>
    <p:sldId id="270" r:id="rId52"/>
    <p:sldId id="274" r:id="rId53"/>
    <p:sldId id="275" r:id="rId54"/>
    <p:sldId id="282" r:id="rId55"/>
    <p:sldId id="284" r:id="rId56"/>
    <p:sldId id="286" r:id="rId57"/>
    <p:sldId id="285" r:id="rId58"/>
    <p:sldId id="287" r:id="rId59"/>
    <p:sldId id="288" r:id="rId60"/>
    <p:sldId id="289" r:id="rId61"/>
    <p:sldId id="283" r:id="rId62"/>
    <p:sldId id="295" r:id="rId63"/>
    <p:sldId id="298" r:id="rId64"/>
    <p:sldId id="297" r:id="rId65"/>
    <p:sldId id="296" r:id="rId66"/>
    <p:sldId id="320" r:id="rId67"/>
    <p:sldId id="321" r:id="rId68"/>
    <p:sldId id="322" r:id="rId69"/>
    <p:sldId id="323" r:id="rId70"/>
    <p:sldId id="324" r:id="rId71"/>
    <p:sldId id="325" r:id="rId72"/>
    <p:sldId id="326" r:id="rId73"/>
    <p:sldId id="327" r:id="rId74"/>
    <p:sldId id="328" r:id="rId75"/>
    <p:sldId id="329" r:id="rId7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7C4F77-753C-CA16-9B82-2E5ED114C3E8}" v="1" dt="2023-12-13T12:35:28.8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5" d="100"/>
          <a:sy n="85" d="100"/>
        </p:scale>
        <p:origin x="590" y="48"/>
      </p:cViewPr>
      <p:guideLst>
        <p:guide orient="horz" pos="2184"/>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ười dùng Khách" userId="S::urn:spo:anon#0218d8a2f0e66a171bac059a8fe6a0348b7dbe2a0a90687a661806a2b3e2d244::" providerId="AD" clId="Web-{B87C4F77-753C-CA16-9B82-2E5ED114C3E8}"/>
    <pc:docChg chg="sldOrd">
      <pc:chgData name="Người dùng Khách" userId="S::urn:spo:anon#0218d8a2f0e66a171bac059a8fe6a0348b7dbe2a0a90687a661806a2b3e2d244::" providerId="AD" clId="Web-{B87C4F77-753C-CA16-9B82-2E5ED114C3E8}" dt="2023-12-13T12:35:28.832" v="0"/>
      <pc:docMkLst>
        <pc:docMk/>
      </pc:docMkLst>
      <pc:sldChg chg="ord">
        <pc:chgData name="Người dùng Khách" userId="S::urn:spo:anon#0218d8a2f0e66a171bac059a8fe6a0348b7dbe2a0a90687a661806a2b3e2d244::" providerId="AD" clId="Web-{B87C4F77-753C-CA16-9B82-2E5ED114C3E8}" dt="2023-12-13T12:35:28.832" v="0"/>
        <pc:sldMkLst>
          <pc:docMk/>
          <pc:sldMk cId="708692814" sldId="31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35F0D2-8348-46FA-BAAB-3A6ADE99F0FC}" type="datetimeFigureOut">
              <a:rPr lang="en-US" smtClean="0"/>
              <a:t>12/13/2023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7F28F7-C487-4A40-A536-F4892E229C2F}" type="slidenum">
              <a:rPr lang="en-US" smtClean="0"/>
              <a:t>‹#›</a:t>
            </a:fld>
            <a:endParaRPr lang="en-US"/>
          </a:p>
        </p:txBody>
      </p:sp>
    </p:spTree>
    <p:extLst>
      <p:ext uri="{BB962C8B-B14F-4D97-AF65-F5344CB8AC3E}">
        <p14:creationId xmlns:p14="http://schemas.microsoft.com/office/powerpoint/2010/main" val="3678316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7F28F7-C487-4A40-A536-F4892E229C2F}" type="slidenum">
              <a:rPr lang="en-US" smtClean="0"/>
              <a:t>7</a:t>
            </a:fld>
            <a:endParaRPr lang="en-US"/>
          </a:p>
        </p:txBody>
      </p:sp>
    </p:spTree>
    <p:extLst>
      <p:ext uri="{BB962C8B-B14F-4D97-AF65-F5344CB8AC3E}">
        <p14:creationId xmlns:p14="http://schemas.microsoft.com/office/powerpoint/2010/main" val="70041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5C449-55C7-415C-9826-7E385D7169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DFA914-1C61-4ADF-861E-196BBE1E71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7A3907-717B-429C-AB78-EF3DC7CB8FC7}"/>
              </a:ext>
            </a:extLst>
          </p:cNvPr>
          <p:cNvSpPr>
            <a:spLocks noGrp="1"/>
          </p:cNvSpPr>
          <p:nvPr>
            <p:ph type="dt" sz="half" idx="10"/>
          </p:nvPr>
        </p:nvSpPr>
        <p:spPr/>
        <p:txBody>
          <a:bodyPr/>
          <a:lstStyle/>
          <a:p>
            <a:fld id="{8F2612D0-BB57-4A5A-9029-24C73862AFD8}" type="datetimeFigureOut">
              <a:rPr lang="en-US" smtClean="0"/>
              <a:t>12/13/2023</a:t>
            </a:fld>
            <a:endParaRPr lang="en-US"/>
          </a:p>
        </p:txBody>
      </p:sp>
      <p:sp>
        <p:nvSpPr>
          <p:cNvPr id="5" name="Footer Placeholder 4">
            <a:extLst>
              <a:ext uri="{FF2B5EF4-FFF2-40B4-BE49-F238E27FC236}">
                <a16:creationId xmlns:a16="http://schemas.microsoft.com/office/drawing/2014/main" id="{948265C3-CC40-408B-9957-33AC0D0541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F68139-3EA0-487E-A83C-52063277BFE0}"/>
              </a:ext>
            </a:extLst>
          </p:cNvPr>
          <p:cNvSpPr>
            <a:spLocks noGrp="1"/>
          </p:cNvSpPr>
          <p:nvPr>
            <p:ph type="sldNum" sz="quarter" idx="12"/>
          </p:nvPr>
        </p:nvSpPr>
        <p:spPr/>
        <p:txBody>
          <a:bodyPr/>
          <a:lstStyle/>
          <a:p>
            <a:fld id="{545B3300-6D0B-4973-B168-23F0A3CBB79E}" type="slidenum">
              <a:rPr lang="en-US" smtClean="0"/>
              <a:t>‹#›</a:t>
            </a:fld>
            <a:endParaRPr lang="en-US"/>
          </a:p>
        </p:txBody>
      </p:sp>
    </p:spTree>
    <p:extLst>
      <p:ext uri="{BB962C8B-B14F-4D97-AF65-F5344CB8AC3E}">
        <p14:creationId xmlns:p14="http://schemas.microsoft.com/office/powerpoint/2010/main" val="549769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FA475-64A1-45BB-AAF2-ABC34D86BC1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B0DF01-AC59-4948-A1A6-38EB5D9899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148BA3-E0A2-4B07-88FB-FBF3644F8BAD}"/>
              </a:ext>
            </a:extLst>
          </p:cNvPr>
          <p:cNvSpPr>
            <a:spLocks noGrp="1"/>
          </p:cNvSpPr>
          <p:nvPr>
            <p:ph type="dt" sz="half" idx="10"/>
          </p:nvPr>
        </p:nvSpPr>
        <p:spPr/>
        <p:txBody>
          <a:bodyPr/>
          <a:lstStyle/>
          <a:p>
            <a:fld id="{8F2612D0-BB57-4A5A-9029-24C73862AFD8}" type="datetimeFigureOut">
              <a:rPr lang="en-US" smtClean="0"/>
              <a:t>12/13/2023</a:t>
            </a:fld>
            <a:endParaRPr lang="en-US"/>
          </a:p>
        </p:txBody>
      </p:sp>
      <p:sp>
        <p:nvSpPr>
          <p:cNvPr id="5" name="Footer Placeholder 4">
            <a:extLst>
              <a:ext uri="{FF2B5EF4-FFF2-40B4-BE49-F238E27FC236}">
                <a16:creationId xmlns:a16="http://schemas.microsoft.com/office/drawing/2014/main" id="{80926A74-95B8-442E-9F2F-F3C27B58D4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704D61-5C14-41F3-890F-8EBC0CDB843C}"/>
              </a:ext>
            </a:extLst>
          </p:cNvPr>
          <p:cNvSpPr>
            <a:spLocks noGrp="1"/>
          </p:cNvSpPr>
          <p:nvPr>
            <p:ph type="sldNum" sz="quarter" idx="12"/>
          </p:nvPr>
        </p:nvSpPr>
        <p:spPr/>
        <p:txBody>
          <a:bodyPr/>
          <a:lstStyle/>
          <a:p>
            <a:fld id="{545B3300-6D0B-4973-B168-23F0A3CBB79E}" type="slidenum">
              <a:rPr lang="en-US" smtClean="0"/>
              <a:t>‹#›</a:t>
            </a:fld>
            <a:endParaRPr lang="en-US"/>
          </a:p>
        </p:txBody>
      </p:sp>
    </p:spTree>
    <p:extLst>
      <p:ext uri="{BB962C8B-B14F-4D97-AF65-F5344CB8AC3E}">
        <p14:creationId xmlns:p14="http://schemas.microsoft.com/office/powerpoint/2010/main" val="4065657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AACA78-C042-4921-9EE1-EE9A4FE06BC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8D5785-7D66-4954-9196-3F227F389A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9C81A7-B86C-4C88-96F7-89508E11128B}"/>
              </a:ext>
            </a:extLst>
          </p:cNvPr>
          <p:cNvSpPr>
            <a:spLocks noGrp="1"/>
          </p:cNvSpPr>
          <p:nvPr>
            <p:ph type="dt" sz="half" idx="10"/>
          </p:nvPr>
        </p:nvSpPr>
        <p:spPr/>
        <p:txBody>
          <a:bodyPr/>
          <a:lstStyle/>
          <a:p>
            <a:fld id="{8F2612D0-BB57-4A5A-9029-24C73862AFD8}" type="datetimeFigureOut">
              <a:rPr lang="en-US" smtClean="0"/>
              <a:t>12/13/2023</a:t>
            </a:fld>
            <a:endParaRPr lang="en-US"/>
          </a:p>
        </p:txBody>
      </p:sp>
      <p:sp>
        <p:nvSpPr>
          <p:cNvPr id="5" name="Footer Placeholder 4">
            <a:extLst>
              <a:ext uri="{FF2B5EF4-FFF2-40B4-BE49-F238E27FC236}">
                <a16:creationId xmlns:a16="http://schemas.microsoft.com/office/drawing/2014/main" id="{7536971D-C164-4606-9D11-5344620E7E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534E82-911D-4DA8-BE31-6C4363D7DC99}"/>
              </a:ext>
            </a:extLst>
          </p:cNvPr>
          <p:cNvSpPr>
            <a:spLocks noGrp="1"/>
          </p:cNvSpPr>
          <p:nvPr>
            <p:ph type="sldNum" sz="quarter" idx="12"/>
          </p:nvPr>
        </p:nvSpPr>
        <p:spPr/>
        <p:txBody>
          <a:bodyPr/>
          <a:lstStyle/>
          <a:p>
            <a:fld id="{545B3300-6D0B-4973-B168-23F0A3CBB79E}" type="slidenum">
              <a:rPr lang="en-US" smtClean="0"/>
              <a:t>‹#›</a:t>
            </a:fld>
            <a:endParaRPr lang="en-US"/>
          </a:p>
        </p:txBody>
      </p:sp>
    </p:spTree>
    <p:extLst>
      <p:ext uri="{BB962C8B-B14F-4D97-AF65-F5344CB8AC3E}">
        <p14:creationId xmlns:p14="http://schemas.microsoft.com/office/powerpoint/2010/main" val="1765197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E6A16-869F-46C1-8371-45287EA1D8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236C65-BC8C-424F-B323-678614C5B7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42E2FC-933C-499A-986A-244E22E75E1A}"/>
              </a:ext>
            </a:extLst>
          </p:cNvPr>
          <p:cNvSpPr>
            <a:spLocks noGrp="1"/>
          </p:cNvSpPr>
          <p:nvPr>
            <p:ph type="dt" sz="half" idx="10"/>
          </p:nvPr>
        </p:nvSpPr>
        <p:spPr/>
        <p:txBody>
          <a:bodyPr/>
          <a:lstStyle/>
          <a:p>
            <a:fld id="{8F2612D0-BB57-4A5A-9029-24C73862AFD8}" type="datetimeFigureOut">
              <a:rPr lang="en-US" smtClean="0"/>
              <a:t>12/13/2023</a:t>
            </a:fld>
            <a:endParaRPr lang="en-US"/>
          </a:p>
        </p:txBody>
      </p:sp>
      <p:sp>
        <p:nvSpPr>
          <p:cNvPr id="5" name="Footer Placeholder 4">
            <a:extLst>
              <a:ext uri="{FF2B5EF4-FFF2-40B4-BE49-F238E27FC236}">
                <a16:creationId xmlns:a16="http://schemas.microsoft.com/office/drawing/2014/main" id="{CDA1EA75-F087-42A7-AE85-ABBB955E93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37AD99-BD00-43A0-84E1-79E263CD1B59}"/>
              </a:ext>
            </a:extLst>
          </p:cNvPr>
          <p:cNvSpPr>
            <a:spLocks noGrp="1"/>
          </p:cNvSpPr>
          <p:nvPr>
            <p:ph type="sldNum" sz="quarter" idx="12"/>
          </p:nvPr>
        </p:nvSpPr>
        <p:spPr/>
        <p:txBody>
          <a:bodyPr/>
          <a:lstStyle/>
          <a:p>
            <a:fld id="{545B3300-6D0B-4973-B168-23F0A3CBB79E}" type="slidenum">
              <a:rPr lang="en-US" smtClean="0"/>
              <a:t>‹#›</a:t>
            </a:fld>
            <a:endParaRPr lang="en-US"/>
          </a:p>
        </p:txBody>
      </p:sp>
    </p:spTree>
    <p:extLst>
      <p:ext uri="{BB962C8B-B14F-4D97-AF65-F5344CB8AC3E}">
        <p14:creationId xmlns:p14="http://schemas.microsoft.com/office/powerpoint/2010/main" val="821982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4A8CE-D2B8-4B13-9162-51659A9C0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61407A-C0D6-425C-A026-02593D93D7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71BFAA-5B45-4C01-A5FD-FE4B16426D40}"/>
              </a:ext>
            </a:extLst>
          </p:cNvPr>
          <p:cNvSpPr>
            <a:spLocks noGrp="1"/>
          </p:cNvSpPr>
          <p:nvPr>
            <p:ph type="dt" sz="half" idx="10"/>
          </p:nvPr>
        </p:nvSpPr>
        <p:spPr/>
        <p:txBody>
          <a:bodyPr/>
          <a:lstStyle/>
          <a:p>
            <a:fld id="{8F2612D0-BB57-4A5A-9029-24C73862AFD8}" type="datetimeFigureOut">
              <a:rPr lang="en-US" smtClean="0"/>
              <a:t>12/13/2023</a:t>
            </a:fld>
            <a:endParaRPr lang="en-US"/>
          </a:p>
        </p:txBody>
      </p:sp>
      <p:sp>
        <p:nvSpPr>
          <p:cNvPr id="5" name="Footer Placeholder 4">
            <a:extLst>
              <a:ext uri="{FF2B5EF4-FFF2-40B4-BE49-F238E27FC236}">
                <a16:creationId xmlns:a16="http://schemas.microsoft.com/office/drawing/2014/main" id="{D0D6D8E2-077A-4EA9-A71F-BAEF9FB92A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54994A-5EA6-48C0-BD00-ED7A456A8B57}"/>
              </a:ext>
            </a:extLst>
          </p:cNvPr>
          <p:cNvSpPr>
            <a:spLocks noGrp="1"/>
          </p:cNvSpPr>
          <p:nvPr>
            <p:ph type="sldNum" sz="quarter" idx="12"/>
          </p:nvPr>
        </p:nvSpPr>
        <p:spPr/>
        <p:txBody>
          <a:bodyPr/>
          <a:lstStyle/>
          <a:p>
            <a:fld id="{545B3300-6D0B-4973-B168-23F0A3CBB79E}" type="slidenum">
              <a:rPr lang="en-US" smtClean="0"/>
              <a:t>‹#›</a:t>
            </a:fld>
            <a:endParaRPr lang="en-US"/>
          </a:p>
        </p:txBody>
      </p:sp>
    </p:spTree>
    <p:extLst>
      <p:ext uri="{BB962C8B-B14F-4D97-AF65-F5344CB8AC3E}">
        <p14:creationId xmlns:p14="http://schemas.microsoft.com/office/powerpoint/2010/main" val="2108657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EBC24-E550-4FE8-B3D1-16D7657DA2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47B20A-5029-4277-A098-39382A52DE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6D58E8-285E-43C8-982C-783BB6DFAC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623996-D253-4A95-9F1A-7E6EB3792B44}"/>
              </a:ext>
            </a:extLst>
          </p:cNvPr>
          <p:cNvSpPr>
            <a:spLocks noGrp="1"/>
          </p:cNvSpPr>
          <p:nvPr>
            <p:ph type="dt" sz="half" idx="10"/>
          </p:nvPr>
        </p:nvSpPr>
        <p:spPr/>
        <p:txBody>
          <a:bodyPr/>
          <a:lstStyle/>
          <a:p>
            <a:fld id="{8F2612D0-BB57-4A5A-9029-24C73862AFD8}" type="datetimeFigureOut">
              <a:rPr lang="en-US" smtClean="0"/>
              <a:t>12/13/2023</a:t>
            </a:fld>
            <a:endParaRPr lang="en-US"/>
          </a:p>
        </p:txBody>
      </p:sp>
      <p:sp>
        <p:nvSpPr>
          <p:cNvPr id="6" name="Footer Placeholder 5">
            <a:extLst>
              <a:ext uri="{FF2B5EF4-FFF2-40B4-BE49-F238E27FC236}">
                <a16:creationId xmlns:a16="http://schemas.microsoft.com/office/drawing/2014/main" id="{334CCB24-0705-4AF5-8294-D7574214CA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B304CD-926A-4AD3-929D-69868C3FAFD3}"/>
              </a:ext>
            </a:extLst>
          </p:cNvPr>
          <p:cNvSpPr>
            <a:spLocks noGrp="1"/>
          </p:cNvSpPr>
          <p:nvPr>
            <p:ph type="sldNum" sz="quarter" idx="12"/>
          </p:nvPr>
        </p:nvSpPr>
        <p:spPr/>
        <p:txBody>
          <a:bodyPr/>
          <a:lstStyle/>
          <a:p>
            <a:fld id="{545B3300-6D0B-4973-B168-23F0A3CBB79E}" type="slidenum">
              <a:rPr lang="en-US" smtClean="0"/>
              <a:t>‹#›</a:t>
            </a:fld>
            <a:endParaRPr lang="en-US"/>
          </a:p>
        </p:txBody>
      </p:sp>
    </p:spTree>
    <p:extLst>
      <p:ext uri="{BB962C8B-B14F-4D97-AF65-F5344CB8AC3E}">
        <p14:creationId xmlns:p14="http://schemas.microsoft.com/office/powerpoint/2010/main" val="548088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CB483-F3F1-46D8-BA95-29FC04D2B6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C1B0B9-CBEE-4C8F-9914-8A49C651B4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BEBA96-9E46-4E8B-9600-2A04F4706B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0639CE-8078-4EB6-B534-3B29479341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ABA41A-E545-41D8-8FF8-0ABBAAB1C1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1FFD39-86DE-4DED-9F7C-42E559E7FD34}"/>
              </a:ext>
            </a:extLst>
          </p:cNvPr>
          <p:cNvSpPr>
            <a:spLocks noGrp="1"/>
          </p:cNvSpPr>
          <p:nvPr>
            <p:ph type="dt" sz="half" idx="10"/>
          </p:nvPr>
        </p:nvSpPr>
        <p:spPr/>
        <p:txBody>
          <a:bodyPr/>
          <a:lstStyle/>
          <a:p>
            <a:fld id="{8F2612D0-BB57-4A5A-9029-24C73862AFD8}" type="datetimeFigureOut">
              <a:rPr lang="en-US" smtClean="0"/>
              <a:t>12/13/2023</a:t>
            </a:fld>
            <a:endParaRPr lang="en-US"/>
          </a:p>
        </p:txBody>
      </p:sp>
      <p:sp>
        <p:nvSpPr>
          <p:cNvPr id="8" name="Footer Placeholder 7">
            <a:extLst>
              <a:ext uri="{FF2B5EF4-FFF2-40B4-BE49-F238E27FC236}">
                <a16:creationId xmlns:a16="http://schemas.microsoft.com/office/drawing/2014/main" id="{53DF589F-C788-4FC7-9165-2ADF91F034F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454CCC-E8AF-4A0F-A019-12F2F294C787}"/>
              </a:ext>
            </a:extLst>
          </p:cNvPr>
          <p:cNvSpPr>
            <a:spLocks noGrp="1"/>
          </p:cNvSpPr>
          <p:nvPr>
            <p:ph type="sldNum" sz="quarter" idx="12"/>
          </p:nvPr>
        </p:nvSpPr>
        <p:spPr/>
        <p:txBody>
          <a:bodyPr/>
          <a:lstStyle/>
          <a:p>
            <a:fld id="{545B3300-6D0B-4973-B168-23F0A3CBB79E}" type="slidenum">
              <a:rPr lang="en-US" smtClean="0"/>
              <a:t>‹#›</a:t>
            </a:fld>
            <a:endParaRPr lang="en-US"/>
          </a:p>
        </p:txBody>
      </p:sp>
    </p:spTree>
    <p:extLst>
      <p:ext uri="{BB962C8B-B14F-4D97-AF65-F5344CB8AC3E}">
        <p14:creationId xmlns:p14="http://schemas.microsoft.com/office/powerpoint/2010/main" val="3072854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0E390-AEEE-4355-8A0E-BB61B3644C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BC61277-1F24-40B9-AD3E-A8B14EA6E8AC}"/>
              </a:ext>
            </a:extLst>
          </p:cNvPr>
          <p:cNvSpPr>
            <a:spLocks noGrp="1"/>
          </p:cNvSpPr>
          <p:nvPr>
            <p:ph type="dt" sz="half" idx="10"/>
          </p:nvPr>
        </p:nvSpPr>
        <p:spPr/>
        <p:txBody>
          <a:bodyPr/>
          <a:lstStyle/>
          <a:p>
            <a:fld id="{8F2612D0-BB57-4A5A-9029-24C73862AFD8}" type="datetimeFigureOut">
              <a:rPr lang="en-US" smtClean="0"/>
              <a:t>12/13/2023</a:t>
            </a:fld>
            <a:endParaRPr lang="en-US"/>
          </a:p>
        </p:txBody>
      </p:sp>
      <p:sp>
        <p:nvSpPr>
          <p:cNvPr id="4" name="Footer Placeholder 3">
            <a:extLst>
              <a:ext uri="{FF2B5EF4-FFF2-40B4-BE49-F238E27FC236}">
                <a16:creationId xmlns:a16="http://schemas.microsoft.com/office/drawing/2014/main" id="{259A6D4A-35C8-4B33-8A34-C0888BE358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F44398-3FBB-4D31-94C3-0EEAC4E21397}"/>
              </a:ext>
            </a:extLst>
          </p:cNvPr>
          <p:cNvSpPr>
            <a:spLocks noGrp="1"/>
          </p:cNvSpPr>
          <p:nvPr>
            <p:ph type="sldNum" sz="quarter" idx="12"/>
          </p:nvPr>
        </p:nvSpPr>
        <p:spPr/>
        <p:txBody>
          <a:bodyPr/>
          <a:lstStyle/>
          <a:p>
            <a:fld id="{545B3300-6D0B-4973-B168-23F0A3CBB79E}" type="slidenum">
              <a:rPr lang="en-US" smtClean="0"/>
              <a:t>‹#›</a:t>
            </a:fld>
            <a:endParaRPr lang="en-US"/>
          </a:p>
        </p:txBody>
      </p:sp>
    </p:spTree>
    <p:extLst>
      <p:ext uri="{BB962C8B-B14F-4D97-AF65-F5344CB8AC3E}">
        <p14:creationId xmlns:p14="http://schemas.microsoft.com/office/powerpoint/2010/main" val="3196663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A01DD6-DE79-41E1-89F1-631A79AA9325}"/>
              </a:ext>
            </a:extLst>
          </p:cNvPr>
          <p:cNvSpPr>
            <a:spLocks noGrp="1"/>
          </p:cNvSpPr>
          <p:nvPr>
            <p:ph type="dt" sz="half" idx="10"/>
          </p:nvPr>
        </p:nvSpPr>
        <p:spPr/>
        <p:txBody>
          <a:bodyPr/>
          <a:lstStyle/>
          <a:p>
            <a:fld id="{8F2612D0-BB57-4A5A-9029-24C73862AFD8}" type="datetimeFigureOut">
              <a:rPr lang="en-US" smtClean="0"/>
              <a:t>12/13/2023</a:t>
            </a:fld>
            <a:endParaRPr lang="en-US"/>
          </a:p>
        </p:txBody>
      </p:sp>
      <p:sp>
        <p:nvSpPr>
          <p:cNvPr id="3" name="Footer Placeholder 2">
            <a:extLst>
              <a:ext uri="{FF2B5EF4-FFF2-40B4-BE49-F238E27FC236}">
                <a16:creationId xmlns:a16="http://schemas.microsoft.com/office/drawing/2014/main" id="{F9D50DC0-5664-4B48-B98A-87CFB44D83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EFB198-33F5-4373-B64F-A1C2BE7DDEB9}"/>
              </a:ext>
            </a:extLst>
          </p:cNvPr>
          <p:cNvSpPr>
            <a:spLocks noGrp="1"/>
          </p:cNvSpPr>
          <p:nvPr>
            <p:ph type="sldNum" sz="quarter" idx="12"/>
          </p:nvPr>
        </p:nvSpPr>
        <p:spPr/>
        <p:txBody>
          <a:bodyPr/>
          <a:lstStyle/>
          <a:p>
            <a:fld id="{545B3300-6D0B-4973-B168-23F0A3CBB79E}" type="slidenum">
              <a:rPr lang="en-US" smtClean="0"/>
              <a:t>‹#›</a:t>
            </a:fld>
            <a:endParaRPr lang="en-US"/>
          </a:p>
        </p:txBody>
      </p:sp>
    </p:spTree>
    <p:extLst>
      <p:ext uri="{BB962C8B-B14F-4D97-AF65-F5344CB8AC3E}">
        <p14:creationId xmlns:p14="http://schemas.microsoft.com/office/powerpoint/2010/main" val="552320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1C5DA-9149-4260-96DF-7708093051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D56B1A-5E46-42D7-9E71-FD432F58D3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E50B94D-23AD-4402-9DBC-5E0AA5C07A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084E13-D6A4-4234-88DE-2BCFAA19AEA7}"/>
              </a:ext>
            </a:extLst>
          </p:cNvPr>
          <p:cNvSpPr>
            <a:spLocks noGrp="1"/>
          </p:cNvSpPr>
          <p:nvPr>
            <p:ph type="dt" sz="half" idx="10"/>
          </p:nvPr>
        </p:nvSpPr>
        <p:spPr/>
        <p:txBody>
          <a:bodyPr/>
          <a:lstStyle/>
          <a:p>
            <a:fld id="{8F2612D0-BB57-4A5A-9029-24C73862AFD8}" type="datetimeFigureOut">
              <a:rPr lang="en-US" smtClean="0"/>
              <a:t>12/13/2023</a:t>
            </a:fld>
            <a:endParaRPr lang="en-US"/>
          </a:p>
        </p:txBody>
      </p:sp>
      <p:sp>
        <p:nvSpPr>
          <p:cNvPr id="6" name="Footer Placeholder 5">
            <a:extLst>
              <a:ext uri="{FF2B5EF4-FFF2-40B4-BE49-F238E27FC236}">
                <a16:creationId xmlns:a16="http://schemas.microsoft.com/office/drawing/2014/main" id="{5709F85E-B04A-4A1A-9DFF-099BDA0DFB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59E7-FE5F-40C5-83D4-4C7DB308C1A4}"/>
              </a:ext>
            </a:extLst>
          </p:cNvPr>
          <p:cNvSpPr>
            <a:spLocks noGrp="1"/>
          </p:cNvSpPr>
          <p:nvPr>
            <p:ph type="sldNum" sz="quarter" idx="12"/>
          </p:nvPr>
        </p:nvSpPr>
        <p:spPr/>
        <p:txBody>
          <a:bodyPr/>
          <a:lstStyle/>
          <a:p>
            <a:fld id="{545B3300-6D0B-4973-B168-23F0A3CBB79E}" type="slidenum">
              <a:rPr lang="en-US" smtClean="0"/>
              <a:t>‹#›</a:t>
            </a:fld>
            <a:endParaRPr lang="en-US"/>
          </a:p>
        </p:txBody>
      </p:sp>
    </p:spTree>
    <p:extLst>
      <p:ext uri="{BB962C8B-B14F-4D97-AF65-F5344CB8AC3E}">
        <p14:creationId xmlns:p14="http://schemas.microsoft.com/office/powerpoint/2010/main" val="86829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367F5-40D9-43C0-AA23-7E724EE20C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9017E42-E50D-443C-AB80-5108DD93FC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3D6E0A8-740B-400F-B727-242C487860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62CABD-56BA-49BC-850F-4ECA47FC29E0}"/>
              </a:ext>
            </a:extLst>
          </p:cNvPr>
          <p:cNvSpPr>
            <a:spLocks noGrp="1"/>
          </p:cNvSpPr>
          <p:nvPr>
            <p:ph type="dt" sz="half" idx="10"/>
          </p:nvPr>
        </p:nvSpPr>
        <p:spPr/>
        <p:txBody>
          <a:bodyPr/>
          <a:lstStyle/>
          <a:p>
            <a:fld id="{8F2612D0-BB57-4A5A-9029-24C73862AFD8}" type="datetimeFigureOut">
              <a:rPr lang="en-US" smtClean="0"/>
              <a:t>12/13/2023</a:t>
            </a:fld>
            <a:endParaRPr lang="en-US"/>
          </a:p>
        </p:txBody>
      </p:sp>
      <p:sp>
        <p:nvSpPr>
          <p:cNvPr id="6" name="Footer Placeholder 5">
            <a:extLst>
              <a:ext uri="{FF2B5EF4-FFF2-40B4-BE49-F238E27FC236}">
                <a16:creationId xmlns:a16="http://schemas.microsoft.com/office/drawing/2014/main" id="{37E072BA-A4C7-47A0-8430-E3CF608593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E9229D-7826-455D-8EA6-291E715E8057}"/>
              </a:ext>
            </a:extLst>
          </p:cNvPr>
          <p:cNvSpPr>
            <a:spLocks noGrp="1"/>
          </p:cNvSpPr>
          <p:nvPr>
            <p:ph type="sldNum" sz="quarter" idx="12"/>
          </p:nvPr>
        </p:nvSpPr>
        <p:spPr/>
        <p:txBody>
          <a:bodyPr/>
          <a:lstStyle/>
          <a:p>
            <a:fld id="{545B3300-6D0B-4973-B168-23F0A3CBB79E}" type="slidenum">
              <a:rPr lang="en-US" smtClean="0"/>
              <a:t>‹#›</a:t>
            </a:fld>
            <a:endParaRPr lang="en-US"/>
          </a:p>
        </p:txBody>
      </p:sp>
    </p:spTree>
    <p:extLst>
      <p:ext uri="{BB962C8B-B14F-4D97-AF65-F5344CB8AC3E}">
        <p14:creationId xmlns:p14="http://schemas.microsoft.com/office/powerpoint/2010/main" val="970028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6C2DCB-6419-4384-8B7C-6F24543A11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E405BC-648A-4A1C-8FF3-4976364C42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E7A261-668E-4D27-8E6A-AAE720F7FA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612D0-BB57-4A5A-9029-24C73862AFD8}" type="datetimeFigureOut">
              <a:rPr lang="en-US" smtClean="0"/>
              <a:t>12/13/2023</a:t>
            </a:fld>
            <a:endParaRPr lang="en-US"/>
          </a:p>
        </p:txBody>
      </p:sp>
      <p:sp>
        <p:nvSpPr>
          <p:cNvPr id="5" name="Footer Placeholder 4">
            <a:extLst>
              <a:ext uri="{FF2B5EF4-FFF2-40B4-BE49-F238E27FC236}">
                <a16:creationId xmlns:a16="http://schemas.microsoft.com/office/drawing/2014/main" id="{6EA1C901-3482-4B9E-A502-FF8399F561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7C8D8E-CAF5-4F28-AA21-B32A86E1E6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5B3300-6D0B-4973-B168-23F0A3CBB79E}" type="slidenum">
              <a:rPr lang="en-US" smtClean="0"/>
              <a:t>‹#›</a:t>
            </a:fld>
            <a:endParaRPr lang="en-US"/>
          </a:p>
        </p:txBody>
      </p:sp>
    </p:spTree>
    <p:extLst>
      <p:ext uri="{BB962C8B-B14F-4D97-AF65-F5344CB8AC3E}">
        <p14:creationId xmlns:p14="http://schemas.microsoft.com/office/powerpoint/2010/main" val="1436779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kynang.edu.vn/ky-nang-mem"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vi.wikipedia.org/wiki/L%E1%BA%B7ng_l%E1%BA%BD_Sa_Pa"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vi.wikipedia.org/wiki/L%E1%BA%B7ng_l%E1%BA%BD_Sa_Pa"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download.vn/bai-tho-bep-lua-40593"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download.vn/bai-tho-bep-lua-40593"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6EFC322-DF7E-449B-9329-FFF74D8FB961}"/>
              </a:ext>
            </a:extLst>
          </p:cNvPr>
          <p:cNvSpPr txBox="1"/>
          <p:nvPr/>
        </p:nvSpPr>
        <p:spPr>
          <a:xfrm>
            <a:off x="0" y="0"/>
            <a:ext cx="12192000" cy="6914713"/>
          </a:xfrm>
          <a:prstGeom prst="rect">
            <a:avLst/>
          </a:prstGeom>
          <a:noFill/>
        </p:spPr>
        <p:txBody>
          <a:bodyPr wrap="square">
            <a:spAutoFit/>
          </a:bodyPr>
          <a:lstStyle/>
          <a:p>
            <a:pPr algn="just"/>
            <a:r>
              <a:rPr lang="vi-VN" sz="2000" b="1" dirty="0">
                <a:solidFill>
                  <a:srgbClr val="FF0000"/>
                </a:solidFill>
                <a:latin typeface="Times New Roman" panose="02020603050405020304" pitchFamily="18" charset="0"/>
                <a:ea typeface="Times New Roman" panose="02020603050405020304" pitchFamily="18" charset="0"/>
              </a:rPr>
              <a:t>ĐỀ SỐ 1</a:t>
            </a:r>
            <a:r>
              <a:rPr lang="vi-VN" sz="2000" b="1" dirty="0">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Đọc</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đoạn</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trích</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sau</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và</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thực</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hiện</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các</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yêu</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cầu</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bên</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dưới</a:t>
            </a:r>
            <a:r>
              <a:rPr lang="en-US" sz="2000" b="1"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algn="just"/>
            <a:r>
              <a:rPr lang="en-US" sz="2000" i="1" dirty="0">
                <a:effectLst/>
                <a:latin typeface="Times New Roman" panose="02020603050405020304" pitchFamily="18" charset="0"/>
                <a:ea typeface="Times New Roman" panose="02020603050405020304" pitchFamily="18" charset="0"/>
              </a:rPr>
              <a:t>“</a:t>
            </a:r>
            <a:r>
              <a:rPr lang="en-US" sz="2000" i="1" dirty="0" err="1">
                <a:effectLst/>
                <a:latin typeface="Times New Roman" panose="02020603050405020304" pitchFamily="18" charset="0"/>
                <a:ea typeface="Times New Roman" panose="02020603050405020304" pitchFamily="18" charset="0"/>
              </a:rPr>
              <a:t>Hòn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đá</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thể</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cành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cây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thể</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Nhưng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chỉ</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con </a:t>
            </a:r>
            <a:r>
              <a:rPr lang="en-US" sz="2000" i="1" dirty="0" err="1">
                <a:effectLst/>
                <a:latin typeface="Times New Roman" panose="02020603050405020304" pitchFamily="18" charset="0"/>
                <a:ea typeface="Times New Roman" panose="02020603050405020304" pitchFamily="18" charset="0"/>
              </a:rPr>
              <a:t>người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mới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biết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nuôi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truyền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xuất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hiện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tương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tác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ít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ra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hai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vật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thể</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tạo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kết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quả</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của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số</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nhiều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Cô</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bé</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bán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diêm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số</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đơn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Cô</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đã</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chết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vì</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thiếu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Để</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rồi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từ</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loài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người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đã</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cảnh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giác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thắp</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nến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suốt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mùa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Giáng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sinh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để</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còn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em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bé</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bán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diêm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nào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phải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chết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vì</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thiếu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algn="just"/>
            <a:r>
              <a:rPr lang="en-US" sz="2000" i="1" dirty="0" err="1">
                <a:effectLst/>
                <a:latin typeface="Times New Roman" panose="02020603050405020304" pitchFamily="18" charset="0"/>
                <a:ea typeface="Times New Roman" panose="02020603050405020304" pitchFamily="18" charset="0"/>
              </a:rPr>
              <a:t>Nước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Việt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hình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chữ</a:t>
            </a:r>
            <a:r>
              <a:rPr lang="en-US" sz="2000" i="1" dirty="0">
                <a:effectLst/>
                <a:latin typeface="Times New Roman" panose="02020603050405020304" pitchFamily="18" charset="0"/>
                <a:ea typeface="Times New Roman" panose="02020603050405020304" pitchFamily="18" charset="0"/>
              </a:rPr>
              <a:t> “S”, </a:t>
            </a:r>
            <a:r>
              <a:rPr lang="en-US" sz="2000" i="1" dirty="0" err="1">
                <a:effectLst/>
                <a:latin typeface="Times New Roman" panose="02020603050405020304" pitchFamily="18" charset="0"/>
                <a:ea typeface="Times New Roman" panose="02020603050405020304" pitchFamily="18" charset="0"/>
              </a:rPr>
              <a:t>hiện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thân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của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số</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nhiều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lẽ</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nào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biết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nuôi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truyền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lẽ</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nào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thiếu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con </a:t>
            </a:r>
            <a:r>
              <a:rPr lang="en-US" sz="2000" i="1" dirty="0" err="1">
                <a:effectLst/>
                <a:latin typeface="Times New Roman" panose="02020603050405020304" pitchFamily="18" charset="0"/>
                <a:ea typeface="Times New Roman" panose="02020603050405020304" pitchFamily="18" charset="0"/>
              </a:rPr>
              <a:t>rồng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chẳng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phải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rồng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chỉ</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là</a:t>
            </a:r>
            <a:r>
              <a:rPr lang="en-US" sz="2000" i="1" dirty="0">
                <a:effectLst/>
                <a:latin typeface="Times New Roman" panose="02020603050405020304" pitchFamily="18" charset="0"/>
                <a:ea typeface="Times New Roman" panose="02020603050405020304" pitchFamily="18" charset="0"/>
              </a:rPr>
              <a:t> con </a:t>
            </a:r>
            <a:r>
              <a:rPr lang="en-US" sz="2000" i="1" dirty="0" err="1">
                <a:effectLst/>
                <a:latin typeface="Times New Roman" panose="02020603050405020304" pitchFamily="18" charset="0"/>
                <a:ea typeface="Times New Roman" panose="02020603050405020304" pitchFamily="18" charset="0"/>
              </a:rPr>
              <a:t>giun</a:t>
            </a:r>
            <a:r>
              <a:rPr lang="en-US" sz="2000" i="1" dirty="0">
                <a:effectLst/>
                <a:latin typeface="Times New Roman" panose="02020603050405020304" pitchFamily="18" charset="0"/>
                <a:ea typeface="Times New Roman" panose="02020603050405020304" pitchFamily="18" charset="0"/>
              </a:rPr>
              <a:t>, con </a:t>
            </a:r>
            <a:r>
              <a:rPr lang="en-US" sz="2000" i="1" dirty="0" err="1">
                <a:effectLst/>
                <a:latin typeface="Times New Roman" panose="02020603050405020304" pitchFamily="18" charset="0"/>
                <a:ea typeface="Times New Roman" panose="02020603050405020304" pitchFamily="18" charset="0"/>
              </a:rPr>
              <a:t>rắn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làm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gì</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nồng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nàn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nhiệt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tâm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Làm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gì</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sốt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sắng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nhiệt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tình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đuốc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tuệ</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Làm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gì</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còn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nhiệt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huyết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cháy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bỏng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Sẽ</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đâu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rồi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yêu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thương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Việc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mẹ</a:t>
            </a:r>
            <a:r>
              <a:rPr lang="en-US" sz="2000" i="1" dirty="0">
                <a:effectLst/>
                <a:latin typeface="Times New Roman" panose="02020603050405020304" pitchFamily="18" charset="0"/>
                <a:ea typeface="Times New Roman" panose="02020603050405020304" pitchFamily="18" charset="0"/>
              </a:rPr>
              <a:t> cha, </a:t>
            </a:r>
            <a:r>
              <a:rPr lang="en-US" sz="2000" i="1" dirty="0" err="1">
                <a:effectLst/>
                <a:latin typeface="Times New Roman" panose="02020603050405020304" pitchFamily="18" charset="0"/>
                <a:ea typeface="Times New Roman" panose="02020603050405020304" pitchFamily="18" charset="0"/>
              </a:rPr>
              <a:t>việc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việc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nước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làm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gì</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với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đôi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vai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lạnh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lẽo</a:t>
            </a:r>
            <a:r>
              <a:rPr lang="en-US" sz="2000" i="1" dirty="0">
                <a:effectLst/>
                <a:latin typeface="Times New Roman" panose="02020603050405020304" pitchFamily="18" charset="0"/>
                <a:ea typeface="Times New Roman" panose="02020603050405020304" pitchFamily="18" charset="0"/>
              </a:rPr>
              <a:t>, ơ </a:t>
            </a:r>
            <a:r>
              <a:rPr lang="en-US" sz="2000" i="1" dirty="0" err="1">
                <a:effectLst/>
                <a:latin typeface="Times New Roman" panose="02020603050405020304" pitchFamily="18" charset="0"/>
                <a:ea typeface="Times New Roman" panose="02020603050405020304" pitchFamily="18" charset="0"/>
              </a:rPr>
              <a:t>hờ</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em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lấy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gì</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hun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đúc</a:t>
            </a:r>
            <a:r>
              <a:rPr lang="en-US" sz="2000" i="1" dirty="0">
                <a:effectLst/>
                <a:latin typeface="Times New Roman" panose="02020603050405020304" pitchFamily="18" charset="0"/>
                <a:ea typeface="Times New Roman" panose="02020603050405020304" pitchFamily="18" charset="0"/>
              </a:rPr>
              <a:t> ý </a:t>
            </a:r>
            <a:r>
              <a:rPr lang="en-US" sz="2000" i="1" dirty="0" err="1">
                <a:effectLst/>
                <a:latin typeface="Times New Roman" panose="02020603050405020304" pitchFamily="18" charset="0"/>
                <a:ea typeface="Times New Roman" panose="02020603050405020304" pitchFamily="18" charset="0"/>
              </a:rPr>
              <a:t>chí</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nấu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sử</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sôi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kinh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Em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sống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đời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thực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vật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vô</a:t>
            </a:r>
            <a:r>
              <a:rPr lang="en-US" sz="2000" i="1" dirty="0">
                <a:effectLst/>
                <a:latin typeface="Times New Roman" panose="02020603050405020304" pitchFamily="18" charset="0"/>
                <a:ea typeface="Times New Roman" panose="02020603050405020304" pitchFamily="18" charset="0"/>
              </a:rPr>
              <a:t> tri </a:t>
            </a:r>
            <a:r>
              <a:rPr lang="en-US" sz="2000" i="1" dirty="0" err="1">
                <a:effectLst/>
                <a:latin typeface="Times New Roman" panose="02020603050405020304" pitchFamily="18" charset="0"/>
                <a:ea typeface="Times New Roman" panose="02020603050405020304" pitchFamily="18" charset="0"/>
              </a:rPr>
              <a:t>như</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lưng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cây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mắt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lá</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đầu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cành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thân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cỏ</a:t>
            </a:r>
            <a:r>
              <a:rPr lang="en-US" sz="2000" i="1" dirty="0">
                <a:effectLst/>
                <a:latin typeface="Times New Roman" panose="02020603050405020304" pitchFamily="18" charset="0"/>
                <a:ea typeface="Times New Roman" panose="02020603050405020304" pitchFamily="18" charset="0"/>
              </a:rPr>
              <a:t>…. Cho </a:t>
            </a:r>
            <a:r>
              <a:rPr lang="en-US" sz="2000" i="1" dirty="0" err="1">
                <a:effectLst/>
                <a:latin typeface="Times New Roman" panose="02020603050405020304" pitchFamily="18" charset="0"/>
                <a:ea typeface="Times New Roman" panose="02020603050405020304" pitchFamily="18" charset="0"/>
              </a:rPr>
              <a:t>nên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Biết</a:t>
            </a:r>
            <a:r>
              <a:rPr lang="en-US" sz="2000" i="1" dirty="0">
                <a:effectLst/>
                <a:latin typeface="Times New Roman" panose="02020603050405020304" pitchFamily="18" charset="0"/>
                <a:ea typeface="Times New Roman" panose="02020603050405020304" pitchFamily="18" charset="0"/>
              </a:rPr>
              <a:t> ủ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để</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giữ</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nhân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cách</a:t>
            </a:r>
            <a:r>
              <a:rPr lang="en-US" sz="2000" i="1" dirty="0">
                <a:effectLst/>
                <a:latin typeface="Times New Roman" panose="02020603050405020304" pitchFamily="18" charset="0"/>
                <a:ea typeface="Times New Roman" panose="02020603050405020304" pitchFamily="18" charset="0"/>
              </a:rPr>
              <a:t> – </a:t>
            </a:r>
            <a:r>
              <a:rPr lang="en-US" sz="2000" i="1" dirty="0" err="1">
                <a:effectLst/>
                <a:latin typeface="Times New Roman" panose="02020603050405020304" pitchFamily="18" charset="0"/>
                <a:ea typeface="Times New Roman" panose="02020603050405020304" pitchFamily="18" charset="0"/>
              </a:rPr>
              <a:t>người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nhân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cách</a:t>
            </a:r>
            <a:r>
              <a:rPr lang="en-US" sz="2000" i="1" dirty="0">
                <a:effectLst/>
                <a:latin typeface="Times New Roman" panose="02020603050405020304" pitchFamily="18" charset="0"/>
                <a:ea typeface="Times New Roman" panose="02020603050405020304" pitchFamily="18" charset="0"/>
              </a:rPr>
              <a:t> – </a:t>
            </a:r>
            <a:r>
              <a:rPr lang="en-US" sz="2000" i="1" dirty="0" err="1">
                <a:effectLst/>
                <a:latin typeface="Times New Roman" panose="02020603050405020304" pitchFamily="18" charset="0"/>
                <a:ea typeface="Times New Roman" panose="02020603050405020304" pitchFamily="18" charset="0"/>
              </a:rPr>
              <a:t>Việt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Tuổi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trẻ</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mùa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xuân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của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xã</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hội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Thế</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nhưng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Nếu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làm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sao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thành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mùa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xuân</a:t>
            </a:r>
            <a:r>
              <a:rPr lang="en-US" sz="2000" i="1"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algn="r"/>
            <a:r>
              <a:rPr lang="en-US" sz="2000" dirty="0">
                <a:effectLst/>
                <a:latin typeface="Times New Roman" panose="02020603050405020304" pitchFamily="18" charset="0"/>
                <a:ea typeface="Times New Roman" panose="02020603050405020304" pitchFamily="18" charset="0"/>
              </a:rPr>
              <a:t>(</a:t>
            </a:r>
            <a:r>
              <a:rPr lang="en-US" sz="2000" dirty="0" err="1">
                <a:effectLst/>
                <a:latin typeface="Times New Roman" panose="02020603050405020304" pitchFamily="18" charset="0"/>
                <a:ea typeface="Times New Roman" panose="02020603050405020304" pitchFamily="18" charset="0"/>
              </a:rPr>
              <a:t>Trích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Thắp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để</a:t>
            </a:r>
            <a:r>
              <a:rPr lang="en-US" sz="2000" dirty="0">
                <a:effectLst/>
                <a:latin typeface="Times New Roman" panose="02020603050405020304" pitchFamily="18" charset="0"/>
                <a:ea typeface="Times New Roman" panose="02020603050405020304" pitchFamily="18" charset="0"/>
              </a:rPr>
              <a:t> sang </a:t>
            </a:r>
            <a:r>
              <a:rPr lang="en-US" sz="2000" dirty="0" err="1">
                <a:effectLst/>
                <a:latin typeface="Times New Roman" panose="02020603050405020304" pitchFamily="18" charset="0"/>
                <a:ea typeface="Times New Roman" panose="02020603050405020304" pitchFamily="18" charset="0"/>
              </a:rPr>
              <a:t>xuân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Đoàn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Công</a:t>
            </a:r>
            <a:r>
              <a:rPr lang="en-US" sz="2000" dirty="0">
                <a:effectLst/>
                <a:latin typeface="Times New Roman" panose="02020603050405020304" pitchFamily="18" charset="0"/>
                <a:ea typeface="Times New Roman" panose="02020603050405020304" pitchFamily="18" charset="0"/>
              </a:rPr>
              <a:t> Lê </a:t>
            </a:r>
            <a:r>
              <a:rPr lang="en-US" sz="2000" dirty="0" err="1">
                <a:effectLst/>
                <a:latin typeface="Times New Roman" panose="02020603050405020304" pitchFamily="18" charset="0"/>
                <a:ea typeface="Times New Roman" panose="02020603050405020304" pitchFamily="18" charset="0"/>
              </a:rPr>
              <a:t>Huy</a:t>
            </a:r>
            <a:r>
              <a:rPr lang="en-US" sz="2000"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algn="just"/>
            <a:r>
              <a:rPr lang="en-US" sz="2000" b="1" dirty="0">
                <a:effectLst/>
                <a:latin typeface="Times New Roman" panose="02020603050405020304" pitchFamily="18" charset="0"/>
                <a:ea typeface="Times New Roman" panose="02020603050405020304" pitchFamily="18" charset="0"/>
              </a:rPr>
              <a:t>Câu 1.</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Xác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phương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thức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biểu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đạt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chính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đoạn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trích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 (0,5 </a:t>
            </a:r>
            <a:r>
              <a:rPr lang="en-US" sz="2000" dirty="0" err="1">
                <a:effectLst/>
                <a:latin typeface="Times New Roman" panose="02020603050405020304" pitchFamily="18" charset="0"/>
                <a:ea typeface="Times New Roman" panose="02020603050405020304" pitchFamily="18" charset="0"/>
              </a:rPr>
              <a:t>điểm</a:t>
            </a:r>
            <a:r>
              <a:rPr lang="en-US" sz="2000"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algn="just"/>
            <a:r>
              <a:rPr lang="en-US" sz="2000" b="1" dirty="0">
                <a:effectLst/>
                <a:latin typeface="Times New Roman" panose="02020603050405020304" pitchFamily="18" charset="0"/>
                <a:ea typeface="Times New Roman" panose="02020603050405020304" pitchFamily="18" charset="0"/>
              </a:rPr>
              <a:t>Câu 2.</a:t>
            </a:r>
            <a:r>
              <a:rPr lang="en-US" sz="2000" dirty="0">
                <a:effectLst/>
                <a:latin typeface="Times New Roman" panose="02020603050405020304" pitchFamily="18" charset="0"/>
                <a:ea typeface="Times New Roman" panose="02020603050405020304" pitchFamily="18" charset="0"/>
              </a:rPr>
              <a:t> Cho </a:t>
            </a:r>
            <a:r>
              <a:rPr lang="en-US" sz="2000" dirty="0" err="1">
                <a:effectLst/>
                <a:latin typeface="Times New Roman" panose="02020603050405020304" pitchFamily="18" charset="0"/>
                <a:ea typeface="Times New Roman" panose="02020603050405020304" pitchFamily="18" charset="0"/>
              </a:rPr>
              <a:t>biết</a:t>
            </a:r>
            <a:r>
              <a:rPr lang="en-US" sz="2000" dirty="0">
                <a:effectLst/>
                <a:latin typeface="Times New Roman" panose="02020603050405020304" pitchFamily="18" charset="0"/>
                <a:ea typeface="Times New Roman" panose="02020603050405020304" pitchFamily="18" charset="0"/>
              </a:rPr>
              <a:t> ý </a:t>
            </a:r>
            <a:r>
              <a:rPr lang="en-US" sz="2000" dirty="0" err="1">
                <a:effectLst/>
                <a:latin typeface="Times New Roman" panose="02020603050405020304" pitchFamily="18" charset="0"/>
                <a:ea typeface="Times New Roman" panose="02020603050405020304" pitchFamily="18" charset="0"/>
              </a:rPr>
              <a:t>nghĩa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từ</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được</a:t>
            </a:r>
            <a:r>
              <a:rPr lang="en-US" sz="2000" dirty="0">
                <a:effectLst/>
                <a:latin typeface="Times New Roman" panose="02020603050405020304" pitchFamily="18" charset="0"/>
                <a:ea typeface="Times New Roman" panose="02020603050405020304" pitchFamily="18" charset="0"/>
              </a:rPr>
              <a:t> in </a:t>
            </a:r>
            <a:r>
              <a:rPr lang="en-US" sz="2000" dirty="0" err="1">
                <a:effectLst/>
                <a:latin typeface="Times New Roman" panose="02020603050405020304" pitchFamily="18" charset="0"/>
                <a:ea typeface="Times New Roman" panose="02020603050405020304" pitchFamily="18" charset="0"/>
              </a:rPr>
              <a:t>đậm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hai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câu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sau</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Hòn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đá</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thể</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cành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cây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thể</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Nhưng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chỉ</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con </a:t>
            </a:r>
            <a:r>
              <a:rPr lang="en-US" sz="2000" i="1" dirty="0" err="1">
                <a:effectLst/>
                <a:latin typeface="Times New Roman" panose="02020603050405020304" pitchFamily="18" charset="0"/>
                <a:ea typeface="Times New Roman" panose="02020603050405020304" pitchFamily="18" charset="0"/>
              </a:rPr>
              <a:t>người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mới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biết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nuôi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truyền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rPr>
              <a:t>. (0,5 </a:t>
            </a:r>
            <a:r>
              <a:rPr lang="en-US" sz="2000" dirty="0" err="1">
                <a:effectLst/>
                <a:latin typeface="Times New Roman" panose="02020603050405020304" pitchFamily="18" charset="0"/>
                <a:ea typeface="Times New Roman" panose="02020603050405020304" pitchFamily="18" charset="0"/>
              </a:rPr>
              <a:t>điểm</a:t>
            </a:r>
            <a:r>
              <a:rPr lang="en-US" sz="2000"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algn="just"/>
            <a:r>
              <a:rPr lang="en-US" sz="2000" b="1" dirty="0">
                <a:effectLst/>
                <a:latin typeface="Times New Roman" panose="02020603050405020304" pitchFamily="18" charset="0"/>
                <a:ea typeface="Times New Roman" panose="02020603050405020304" pitchFamily="18" charset="0"/>
              </a:rPr>
              <a:t>Câu 3.</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sao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giả</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nói</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Biết</a:t>
            </a:r>
            <a:r>
              <a:rPr lang="en-US" sz="2000" i="1" dirty="0">
                <a:effectLst/>
                <a:latin typeface="Times New Roman" panose="02020603050405020304" pitchFamily="18" charset="0"/>
                <a:ea typeface="Times New Roman" panose="02020603050405020304" pitchFamily="18" charset="0"/>
              </a:rPr>
              <a:t> ủ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để</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giữ</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nhân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cách</a:t>
            </a:r>
            <a:r>
              <a:rPr lang="en-US" sz="2000" i="1" dirty="0">
                <a:effectLst/>
                <a:latin typeface="Times New Roman" panose="02020603050405020304" pitchFamily="18" charset="0"/>
                <a:ea typeface="Times New Roman" panose="02020603050405020304" pitchFamily="18" charset="0"/>
              </a:rPr>
              <a:t> - </a:t>
            </a:r>
            <a:r>
              <a:rPr lang="en-US" sz="2000" i="1" dirty="0" err="1">
                <a:effectLst/>
                <a:latin typeface="Times New Roman" panose="02020603050405020304" pitchFamily="18" charset="0"/>
                <a:ea typeface="Times New Roman" panose="02020603050405020304" pitchFamily="18" charset="0"/>
              </a:rPr>
              <a:t>người</a:t>
            </a:r>
            <a:r>
              <a:rPr lang="en-US" sz="2000" i="1" dirty="0">
                <a:effectLst/>
                <a:latin typeface="Times New Roman" panose="02020603050405020304" pitchFamily="18" charset="0"/>
                <a:ea typeface="Times New Roman" panose="02020603050405020304" pitchFamily="18" charset="0"/>
              </a:rPr>
              <a:t> , </a:t>
            </a:r>
            <a:r>
              <a:rPr lang="en-US" sz="2000" i="1" dirty="0" err="1">
                <a:effectLst/>
                <a:latin typeface="Times New Roman" panose="02020603050405020304" pitchFamily="18" charset="0"/>
                <a:ea typeface="Times New Roman" panose="02020603050405020304" pitchFamily="18" charset="0"/>
              </a:rPr>
              <a:t>nhân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cách</a:t>
            </a:r>
            <a:r>
              <a:rPr lang="en-US" sz="2000" i="1" dirty="0">
                <a:effectLst/>
                <a:latin typeface="Times New Roman" panose="02020603050405020304" pitchFamily="18" charset="0"/>
                <a:ea typeface="Times New Roman" panose="02020603050405020304" pitchFamily="18" charset="0"/>
              </a:rPr>
              <a:t> - </a:t>
            </a:r>
            <a:r>
              <a:rPr lang="en-US" sz="2000" i="1" dirty="0" err="1">
                <a:effectLst/>
                <a:latin typeface="Times New Roman" panose="02020603050405020304" pitchFamily="18" charset="0"/>
                <a:ea typeface="Times New Roman" panose="02020603050405020304" pitchFamily="18" charset="0"/>
              </a:rPr>
              <a:t>Việt</a:t>
            </a:r>
            <a:r>
              <a:rPr lang="en-US" sz="2000" i="1" dirty="0">
                <a:effectLst/>
                <a:latin typeface="Times New Roman" panose="02020603050405020304" pitchFamily="18" charset="0"/>
                <a:ea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rPr>
              <a:t>? (1,0 </a:t>
            </a:r>
            <a:r>
              <a:rPr lang="en-US" sz="2000" dirty="0" err="1">
                <a:effectLst/>
                <a:latin typeface="Times New Roman" panose="02020603050405020304" pitchFamily="18" charset="0"/>
                <a:ea typeface="Times New Roman" panose="02020603050405020304" pitchFamily="18" charset="0"/>
              </a:rPr>
              <a:t>điểm</a:t>
            </a:r>
            <a:r>
              <a:rPr lang="en-US" sz="2000"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algn="just"/>
            <a:r>
              <a:rPr lang="en-US" sz="2000" b="1" dirty="0">
                <a:effectLst/>
                <a:latin typeface="Times New Roman" panose="02020603050405020304" pitchFamily="18" charset="0"/>
                <a:ea typeface="Times New Roman" panose="02020603050405020304" pitchFamily="18" charset="0"/>
              </a:rPr>
              <a:t>Câu 4.</a:t>
            </a:r>
            <a:r>
              <a:rPr lang="en-US" sz="2000" dirty="0">
                <a:effectLst/>
                <a:latin typeface="Times New Roman" panose="02020603050405020304" pitchFamily="18" charset="0"/>
                <a:ea typeface="Times New Roman" panose="02020603050405020304" pitchFamily="18" charset="0"/>
              </a:rPr>
              <a:t>Thông </a:t>
            </a:r>
            <a:r>
              <a:rPr lang="en-US" sz="2000" dirty="0" err="1">
                <a:effectLst/>
                <a:latin typeface="Times New Roman" panose="02020603050405020304" pitchFamily="18" charset="0"/>
                <a:ea typeface="Times New Roman" panose="02020603050405020304" pitchFamily="18" charset="0"/>
              </a:rPr>
              <a:t>điệp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ý </a:t>
            </a:r>
            <a:r>
              <a:rPr lang="en-US" sz="2000" dirty="0" err="1">
                <a:effectLst/>
                <a:latin typeface="Times New Roman" panose="02020603050405020304" pitchFamily="18" charset="0"/>
                <a:ea typeface="Times New Roman" panose="02020603050405020304" pitchFamily="18" charset="0"/>
              </a:rPr>
              <a:t>nghĩa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nhất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được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rút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ra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từ</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đoạn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bản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gì</a:t>
            </a:r>
            <a:r>
              <a:rPr lang="en-US" sz="2000" dirty="0">
                <a:effectLst/>
                <a:latin typeface="Times New Roman" panose="02020603050405020304" pitchFamily="18" charset="0"/>
                <a:ea typeface="Times New Roman" panose="02020603050405020304" pitchFamily="18" charset="0"/>
              </a:rPr>
              <a:t>? (1,0 </a:t>
            </a:r>
            <a:r>
              <a:rPr lang="en-US" sz="2000" dirty="0" err="1">
                <a:effectLst/>
                <a:latin typeface="Times New Roman" panose="02020603050405020304" pitchFamily="18" charset="0"/>
                <a:ea typeface="Times New Roman" panose="02020603050405020304" pitchFamily="18" charset="0"/>
              </a:rPr>
              <a:t>điểm</a:t>
            </a:r>
            <a:r>
              <a:rPr lang="en-US" sz="2000"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algn="just">
              <a:lnSpc>
                <a:spcPts val="1650"/>
              </a:lnSpc>
              <a:spcAft>
                <a:spcPts val="900"/>
              </a:spcAft>
            </a:pPr>
            <a:endParaRPr lang="vi-VN" sz="2000" b="1" dirty="0">
              <a:solidFill>
                <a:srgbClr val="0070C0"/>
              </a:solidFill>
              <a:effectLst/>
              <a:latin typeface="Times New Roman" panose="02020603050405020304" pitchFamily="18" charset="0"/>
              <a:ea typeface="Times New Roman" panose="02020603050405020304" pitchFamily="18" charset="0"/>
            </a:endParaRPr>
          </a:p>
          <a:p>
            <a:pPr algn="just">
              <a:lnSpc>
                <a:spcPts val="1650"/>
              </a:lnSpc>
              <a:spcAft>
                <a:spcPts val="900"/>
              </a:spcAft>
            </a:pPr>
            <a:r>
              <a:rPr lang="en-US" sz="2000" b="1" dirty="0">
                <a:solidFill>
                  <a:srgbClr val="0070C0"/>
                </a:solidFill>
                <a:effectLst/>
                <a:latin typeface="Times New Roman" panose="02020603050405020304" pitchFamily="18" charset="0"/>
                <a:ea typeface="Times New Roman" panose="02020603050405020304" pitchFamily="18" charset="0"/>
              </a:rPr>
              <a:t>II.PHẦN LÀM VĂN</a:t>
            </a:r>
            <a:r>
              <a:rPr lang="en-US" sz="2000" dirty="0">
                <a:solidFill>
                  <a:srgbClr val="0070C0"/>
                </a:solidFill>
                <a:effectLst/>
                <a:latin typeface="Times New Roman" panose="02020603050405020304" pitchFamily="18" charset="0"/>
                <a:ea typeface="Times New Roman" panose="02020603050405020304" pitchFamily="18" charset="0"/>
              </a:rPr>
              <a:t> (7,0 </a:t>
            </a:r>
            <a:r>
              <a:rPr lang="en-US" sz="2000" dirty="0" err="1">
                <a:solidFill>
                  <a:srgbClr val="0070C0"/>
                </a:solidFill>
                <a:effectLst/>
                <a:latin typeface="Times New Roman" panose="02020603050405020304" pitchFamily="18" charset="0"/>
                <a:ea typeface="Times New Roman" panose="02020603050405020304" pitchFamily="18" charset="0"/>
              </a:rPr>
              <a:t>điểm</a:t>
            </a:r>
            <a:r>
              <a:rPr lang="en-US" sz="2000" dirty="0">
                <a:solidFill>
                  <a:srgbClr val="0070C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algn="just"/>
            <a:r>
              <a:rPr lang="en-US" sz="2000" b="1" dirty="0">
                <a:effectLst/>
                <a:latin typeface="Times New Roman" panose="02020603050405020304" pitchFamily="18" charset="0"/>
                <a:ea typeface="Times New Roman" panose="02020603050405020304" pitchFamily="18" charset="0"/>
              </a:rPr>
              <a:t>Câu 1 (2,0 </a:t>
            </a:r>
            <a:r>
              <a:rPr lang="en-US" sz="2000" b="1" dirty="0" err="1">
                <a:effectLst/>
                <a:latin typeface="Times New Roman" panose="02020603050405020304" pitchFamily="18" charset="0"/>
                <a:ea typeface="Times New Roman" panose="02020603050405020304" pitchFamily="18" charset="0"/>
              </a:rPr>
              <a:t>điểm</a:t>
            </a:r>
            <a:r>
              <a:rPr lang="en-US" sz="2000" b="1" dirty="0">
                <a:effectLst/>
                <a:latin typeface="Times New Roman" panose="02020603050405020304" pitchFamily="18" charset="0"/>
                <a:ea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Hãy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viết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một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đoạn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rPr>
              <a:t> ( </a:t>
            </a:r>
            <a:r>
              <a:rPr lang="en-US" sz="2000" dirty="0" err="1">
                <a:effectLst/>
                <a:latin typeface="Times New Roman" panose="02020603050405020304" pitchFamily="18" charset="0"/>
                <a:ea typeface="Times New Roman" panose="02020603050405020304" pitchFamily="18" charset="0"/>
              </a:rPr>
              <a:t>khoảng</a:t>
            </a:r>
            <a:r>
              <a:rPr lang="en-US" sz="2000" dirty="0">
                <a:effectLst/>
                <a:latin typeface="Times New Roman" panose="02020603050405020304" pitchFamily="18" charset="0"/>
                <a:ea typeface="Times New Roman" panose="02020603050405020304" pitchFamily="18" charset="0"/>
              </a:rPr>
              <a:t> 200 </a:t>
            </a:r>
            <a:r>
              <a:rPr lang="en-US" sz="2000" dirty="0" err="1">
                <a:effectLst/>
                <a:latin typeface="Times New Roman" panose="02020603050405020304" pitchFamily="18" charset="0"/>
                <a:ea typeface="Times New Roman" panose="02020603050405020304" pitchFamily="18" charset="0"/>
              </a:rPr>
              <a:t>chữ</a:t>
            </a:r>
            <a:r>
              <a:rPr lang="en-US" sz="2000" dirty="0">
                <a:effectLst/>
                <a:latin typeface="Times New Roman" panose="02020603050405020304" pitchFamily="18" charset="0"/>
                <a:ea typeface="Times New Roman" panose="02020603050405020304" pitchFamily="18" charset="0"/>
              </a:rPr>
              <a:t> ), </a:t>
            </a:r>
            <a:r>
              <a:rPr lang="en-US" sz="2000" dirty="0" err="1">
                <a:effectLst/>
                <a:latin typeface="Times New Roman" panose="02020603050405020304" pitchFamily="18" charset="0"/>
                <a:ea typeface="Times New Roman" panose="02020603050405020304" pitchFamily="18" charset="0"/>
              </a:rPr>
              <a:t>trình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bày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suy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nghĩ</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về</a:t>
            </a:r>
            <a:r>
              <a:rPr lang="en-US" sz="2000" dirty="0">
                <a:effectLst/>
                <a:latin typeface="Times New Roman" panose="02020603050405020304" pitchFamily="18" charset="0"/>
                <a:ea typeface="Times New Roman" panose="02020603050405020304" pitchFamily="18" charset="0"/>
              </a:rPr>
              <a:t> ý </a:t>
            </a:r>
            <a:r>
              <a:rPr lang="en-US" sz="2000" dirty="0" err="1">
                <a:effectLst/>
                <a:latin typeface="Times New Roman" panose="02020603050405020304" pitchFamily="18" charset="0"/>
                <a:ea typeface="Times New Roman" panose="02020603050405020304" pitchFamily="18" charset="0"/>
              </a:rPr>
              <a:t>kiến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được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nêu</a:t>
            </a:r>
            <a:r>
              <a:rPr lang="en-US" sz="2000" dirty="0">
                <a:effectLst/>
                <a:latin typeface="Times New Roman" panose="02020603050405020304" pitchFamily="18" charset="0"/>
                <a:ea typeface="Times New Roman" panose="02020603050405020304" pitchFamily="18" charset="0"/>
              </a:rPr>
              <a:t> ở </a:t>
            </a:r>
            <a:r>
              <a:rPr lang="en-US" sz="2000" dirty="0" err="1">
                <a:effectLst/>
                <a:latin typeface="Times New Roman" panose="02020603050405020304" pitchFamily="18" charset="0"/>
                <a:ea typeface="Times New Roman" panose="02020603050405020304" pitchFamily="18" charset="0"/>
              </a:rPr>
              <a:t>đoạn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trích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phần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Đọc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hiểu</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a:t>
            </a:r>
            <a:r>
              <a:rPr lang="en-US" sz="2000" i="1" dirty="0" err="1">
                <a:effectLst/>
                <a:latin typeface="Times New Roman" panose="02020603050405020304" pitchFamily="18" charset="0"/>
                <a:ea typeface="Times New Roman" panose="02020603050405020304" pitchFamily="18" charset="0"/>
              </a:rPr>
              <a:t>Nếu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có</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lửa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làm</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sao</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thành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mùa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xuân</a:t>
            </a:r>
            <a:r>
              <a:rPr lang="en-US" sz="2000" i="1"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58017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569AD-FD70-0277-C8C5-4745870376A6}"/>
              </a:ext>
            </a:extLst>
          </p:cNvPr>
          <p:cNvSpPr>
            <a:spLocks noGrp="1"/>
          </p:cNvSpPr>
          <p:nvPr>
            <p:ph type="title"/>
          </p:nvPr>
        </p:nvSpPr>
        <p:spPr>
          <a:xfrm>
            <a:off x="140970" y="731521"/>
            <a:ext cx="11681460" cy="2781300"/>
          </a:xfrm>
        </p:spPr>
        <p:txBody>
          <a:bodyPr>
            <a:noAutofit/>
          </a:bodyPr>
          <a:lstStyle/>
          <a:p>
            <a:r>
              <a:rPr lang="en-US" sz="2800" b="1" dirty="0" err="1">
                <a:solidFill>
                  <a:srgbClr val="002060"/>
                </a:solidFill>
                <a:latin typeface="Times New Roman" panose="02020603050405020304" pitchFamily="18" charset="0"/>
                <a:cs typeface="Times New Roman" panose="02020603050405020304" pitchFamily="18" charset="0"/>
              </a:rPr>
              <a:t>Khởi</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kèm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đằng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br>
              <a:rPr lang="en-US" sz="2800" dirty="0">
                <a:latin typeface="Times New Roman" panose="02020603050405020304" pitchFamily="18" charset="0"/>
                <a:cs typeface="Times New Roman" panose="02020603050405020304" pitchFamily="18" charset="0"/>
              </a:rPr>
            </a:br>
            <a:r>
              <a:rPr lang="en-US" sz="2800" b="1" dirty="0" err="1">
                <a:solidFill>
                  <a:srgbClr val="002060"/>
                </a:solidFill>
                <a:latin typeface="Times New Roman" panose="02020603050405020304" pitchFamily="18" charset="0"/>
                <a:cs typeface="Times New Roman" panose="02020603050405020304" pitchFamily="18" charset="0"/>
              </a:rPr>
              <a:t>Phép</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liên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kết</a:t>
            </a:r>
            <a:r>
              <a:rPr lang="en-US" sz="2800" dirty="0">
                <a:solidFill>
                  <a:srgbClr val="002060"/>
                </a:solidFill>
                <a:latin typeface="Times New Roman" panose="02020603050405020304" pitchFamily="18" charset="0"/>
                <a:cs typeface="Times New Roman" panose="02020603050405020304" pitchFamily="18" charset="0"/>
              </a:rPr>
              <a:t>:</a:t>
            </a:r>
            <a:br>
              <a:rPr lang="en-US" sz="2800" dirty="0">
                <a:solidFill>
                  <a:srgbClr val="002060"/>
                </a:solidFill>
                <a:latin typeface="Times New Roman" panose="02020603050405020304" pitchFamily="18" charset="0"/>
                <a:cs typeface="Times New Roman" panose="02020603050405020304" pitchFamily="18" charset="0"/>
              </a:rPr>
            </a:b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Phép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nối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bởi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các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quan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hệ</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từ</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và</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nhưng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dù</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tuy</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bởi</a:t>
            </a:r>
            <a:r>
              <a:rPr lang="en-US" sz="2800" dirty="0">
                <a:solidFill>
                  <a:srgbClr val="002060"/>
                </a:solidFill>
                <a:latin typeface="Times New Roman" panose="02020603050405020304" pitchFamily="18" charset="0"/>
                <a:cs typeface="Times New Roman" panose="02020603050405020304" pitchFamily="18" charset="0"/>
              </a:rPr>
              <a:t>…”</a:t>
            </a:r>
            <a:br>
              <a:rPr lang="en-US" sz="2800" dirty="0">
                <a:solidFill>
                  <a:srgbClr val="002060"/>
                </a:solidFill>
                <a:latin typeface="Times New Roman" panose="02020603050405020304" pitchFamily="18" charset="0"/>
                <a:cs typeface="Times New Roman" panose="02020603050405020304" pitchFamily="18" charset="0"/>
              </a:rPr>
            </a:b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Phép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lặp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từ</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ngữ</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nào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đó</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được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lặp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lặp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lại</a:t>
            </a:r>
            <a:br>
              <a:rPr lang="en-US" sz="2800" dirty="0">
                <a:solidFill>
                  <a:srgbClr val="002060"/>
                </a:solidFill>
                <a:latin typeface="Times New Roman" panose="02020603050405020304" pitchFamily="18" charset="0"/>
                <a:cs typeface="Times New Roman" panose="02020603050405020304" pitchFamily="18" charset="0"/>
              </a:rPr>
            </a:b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Phép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thế</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từ</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ngữ</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thay</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thế</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một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từ</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ngữ</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trước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đó</a:t>
            </a:r>
            <a:br>
              <a:rPr lang="en-US" sz="2800" dirty="0">
                <a:solidFill>
                  <a:srgbClr val="002060"/>
                </a:solidFill>
                <a:latin typeface="Times New Roman" panose="02020603050405020304" pitchFamily="18" charset="0"/>
                <a:cs typeface="Times New Roman" panose="02020603050405020304" pitchFamily="18" charset="0"/>
              </a:rPr>
            </a:br>
            <a:r>
              <a:rPr lang="en-US" sz="2800" dirty="0">
                <a:solidFill>
                  <a:srgbClr val="002060"/>
                </a:solidFill>
                <a:latin typeface="Times New Roman" panose="02020603050405020304" pitchFamily="18" charset="0"/>
                <a:cs typeface="Times New Roman" panose="02020603050405020304" pitchFamily="18" charset="0"/>
              </a:rPr>
              <a:t>VD: Con </a:t>
            </a:r>
            <a:r>
              <a:rPr lang="en-US" sz="2800" dirty="0" err="1">
                <a:solidFill>
                  <a:srgbClr val="002060"/>
                </a:solidFill>
                <a:latin typeface="Times New Roman" panose="02020603050405020304" pitchFamily="18" charset="0"/>
                <a:cs typeface="Times New Roman" panose="02020603050405020304" pitchFamily="18" charset="0"/>
              </a:rPr>
              <a:t>gà</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gáy</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rất</a:t>
            </a:r>
            <a:r>
              <a:rPr lang="en-US" sz="2800" dirty="0">
                <a:solidFill>
                  <a:srgbClr val="002060"/>
                </a:solidFill>
                <a:latin typeface="Times New Roman" panose="02020603050405020304" pitchFamily="18" charset="0"/>
                <a:cs typeface="Times New Roman" panose="02020603050405020304" pitchFamily="18" charset="0"/>
              </a:rPr>
              <a:t> to. </a:t>
            </a:r>
            <a:r>
              <a:rPr lang="en-US" sz="2800" b="1" i="1" u="sng" dirty="0" err="1">
                <a:solidFill>
                  <a:srgbClr val="FF0000"/>
                </a:solidFill>
                <a:latin typeface="Times New Roman" panose="02020603050405020304" pitchFamily="18" charset="0"/>
                <a:cs typeface="Times New Roman" panose="02020603050405020304" pitchFamily="18" charset="0"/>
              </a:rPr>
              <a:t>Nó</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thường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gáy</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vào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buổi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sáng</a:t>
            </a: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C9B8A57E-55DC-7358-5A77-548DC23DA8EF}"/>
              </a:ext>
            </a:extLst>
          </p:cNvPr>
          <p:cNvSpPr txBox="1"/>
          <p:nvPr/>
        </p:nvSpPr>
        <p:spPr>
          <a:xfrm>
            <a:off x="4991878" y="83976"/>
            <a:ext cx="2519265" cy="461665"/>
          </a:xfrm>
          <a:prstGeom prst="rect">
            <a:avLst/>
          </a:prstGeom>
          <a:noFill/>
        </p:spPr>
        <p:txBody>
          <a:bodyPr wrap="square" rtlCol="0">
            <a:spAutoFit/>
          </a:bodyPr>
          <a:lstStyle/>
          <a:p>
            <a:pPr algn="ctr"/>
            <a:r>
              <a:rPr lang="en-US" sz="2400" b="1" dirty="0">
                <a:solidFill>
                  <a:srgbClr val="002060"/>
                </a:solidFill>
                <a:latin typeface="Times New Roman" panose="02020603050405020304" pitchFamily="18" charset="0"/>
                <a:cs typeface="Times New Roman" panose="02020603050405020304" pitchFamily="18" charset="0"/>
              </a:rPr>
              <a:t>GỢI Ý</a:t>
            </a:r>
          </a:p>
        </p:txBody>
      </p:sp>
    </p:spTree>
    <p:extLst>
      <p:ext uri="{BB962C8B-B14F-4D97-AF65-F5344CB8AC3E}">
        <p14:creationId xmlns:p14="http://schemas.microsoft.com/office/powerpoint/2010/main" val="3827386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D9071FB-014B-FF23-E116-5FC99198C4B0}"/>
              </a:ext>
            </a:extLst>
          </p:cNvPr>
          <p:cNvSpPr txBox="1"/>
          <p:nvPr/>
        </p:nvSpPr>
        <p:spPr>
          <a:xfrm>
            <a:off x="97972" y="139959"/>
            <a:ext cx="12094028" cy="1443600"/>
          </a:xfrm>
          <a:prstGeom prst="rect">
            <a:avLst/>
          </a:prstGeom>
          <a:noFill/>
        </p:spPr>
        <p:txBody>
          <a:bodyPr wrap="square">
            <a:spAutoFit/>
          </a:bodyPr>
          <a:lstStyle/>
          <a:p>
            <a:pPr>
              <a:lnSpc>
                <a:spcPct val="115000"/>
              </a:lnSpc>
              <a:spcAft>
                <a:spcPts val="400"/>
              </a:spcAft>
            </a:pPr>
            <a:r>
              <a:rPr lang="nl-NL" sz="1800" b="1" dirty="0">
                <a:effectLst/>
                <a:latin typeface="Times New Roman" panose="02020603050405020304" pitchFamily="18" charset="0"/>
                <a:ea typeface="Calibri" panose="020F0502020204030204" pitchFamily="34" charset="0"/>
                <a:cs typeface="Times New Roman" panose="02020603050405020304" pitchFamily="18" charset="0"/>
              </a:rPr>
              <a:t>PHẦN 2: TẠO LẬP VĂN BẢN (6 điểm)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400"/>
              </a:spcAft>
            </a:pPr>
            <a:r>
              <a:rPr lang="nl-NL" sz="1800" b="1" dirty="0">
                <a:effectLst/>
                <a:latin typeface="Times New Roman" panose="02020603050405020304" pitchFamily="18" charset="0"/>
                <a:ea typeface="Calibri" panose="020F0502020204030204" pitchFamily="34" charset="0"/>
                <a:cs typeface="Times New Roman" panose="02020603050405020304" pitchFamily="18" charset="0"/>
              </a:rPr>
              <a:t>Câu 1: </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Anh/</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chị</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hãy</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viết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ngắn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khoảng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150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chữ</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Đán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tộc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Nam.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4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Câu 2: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P</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cha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cuội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dưỡng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C294F12C-5D70-0B89-FFEE-F3DC65E61A7D}"/>
              </a:ext>
            </a:extLst>
          </p:cNvPr>
          <p:cNvSpPr txBox="1"/>
          <p:nvPr/>
        </p:nvSpPr>
        <p:spPr>
          <a:xfrm>
            <a:off x="97972" y="1322716"/>
            <a:ext cx="11826550" cy="5779146"/>
          </a:xfrm>
          <a:prstGeom prst="rect">
            <a:avLst/>
          </a:prstGeom>
          <a:noFill/>
        </p:spPr>
        <p:txBody>
          <a:bodyPr wrap="square">
            <a:spAutoFit/>
          </a:bodyPr>
          <a:lstStyle/>
          <a:p>
            <a:pPr algn="ctr">
              <a:lnSpc>
                <a:spcPct val="115000"/>
              </a:lnSpc>
              <a:spcAft>
                <a:spcPts val="400"/>
              </a:spcAft>
            </a:pPr>
            <a:r>
              <a:rPr lang="en-US" b="1" dirty="0">
                <a:latin typeface="Times New Roman" panose="02020603050405020304" pitchFamily="18" charset="0"/>
                <a:ea typeface="Calibri" panose="020F0502020204030204" pitchFamily="34" charset="0"/>
                <a:cs typeface="Times New Roman" panose="02020603050405020304" pitchFamily="18" charset="0"/>
              </a:rPr>
              <a:t>ĐÁP ÁN</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4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Câu 1 </a:t>
            </a:r>
          </a:p>
          <a:p>
            <a:pPr>
              <a:lnSpc>
                <a:spcPct val="115000"/>
              </a:lnSpc>
              <a:spcAft>
                <a:spcPts val="40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vi-VN" dirty="0">
                <a:latin typeface="Times New Roman" panose="02020603050405020304" pitchFamily="18" charset="0"/>
                <a:ea typeface="Calibri" panose="020F0502020204030204" pitchFamily="34" charset="0"/>
                <a:cs typeface="Times New Roman" panose="02020603050405020304" pitchFamily="18" charset="0"/>
              </a:rPr>
              <a:t>Phương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thức</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biểu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đạt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chính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nghị</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luận</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4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dịch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4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Câu 2: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văn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4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nét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đẹp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Nam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4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thích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gọi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400"/>
              </a:spcAf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Câu 3</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15000"/>
              </a:lnSpc>
              <a:spcAft>
                <a:spcPts val="40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Khởi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ngữ</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Việt</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4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Phép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phép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lặp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Tết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Đán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phép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nó</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thay</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Tết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Đán</a:t>
            </a:r>
            <a:br>
              <a:rPr lang="en-US" dirty="0">
                <a:effectLst/>
                <a:latin typeface="Times New Roman" panose="02020603050405020304" pitchFamily="18" charset="0"/>
                <a:ea typeface="Calibri" panose="020F0502020204030204" pitchFamily="34" charset="0"/>
                <a:cs typeface="Times New Roman" panose="02020603050405020304" pitchFamily="18" charset="0"/>
              </a:rPr>
            </a:br>
            <a:r>
              <a:rPr lang="en-US" b="1" dirty="0">
                <a:effectLst/>
                <a:latin typeface="Times New Roman" panose="02020603050405020304" pitchFamily="18" charset="0"/>
                <a:ea typeface="Calibri" panose="020F0502020204030204" pitchFamily="34" charset="0"/>
                <a:cs typeface="Times New Roman" panose="02020603050405020304" pitchFamily="18" charset="0"/>
              </a:rPr>
              <a:t>Câu 4</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15000"/>
              </a:lnSpc>
              <a:spcAft>
                <a:spcPts val="4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kê</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4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rõ</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tầm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cứ</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Nam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dù</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đâu</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Câu 5</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b="0" i="0" dirty="0">
                <a:solidFill>
                  <a:srgbClr val="252525"/>
                </a:solidFill>
                <a:effectLst/>
                <a:latin typeface="+mj-lt"/>
              </a:rPr>
              <a:t>"Nguyên" có nghĩa là sự khởi đầu hay sơ khai và "đán" là buổi sáng sớm. Nguyên đán có nghĩa là ngày đầu tiên/buổi sáng đầu tiên trong một </a:t>
            </a:r>
            <a:r>
              <a:rPr lang="vi-VN" b="0" i="0" dirty="0">
                <a:solidFill>
                  <a:srgbClr val="252525"/>
                </a:solidFill>
                <a:effectLst/>
                <a:latin typeface="Times New Roman" panose="02020603050405020304" pitchFamily="18" charset="0"/>
                <a:cs typeface="Times New Roman" panose="02020603050405020304" pitchFamily="18" charset="0"/>
              </a:rPr>
              <a:t>năm</a:t>
            </a:r>
            <a:r>
              <a:rPr lang="en-US" b="0" i="0" dirty="0">
                <a:solidFill>
                  <a:srgbClr val="252525"/>
                </a:solidFill>
                <a:effectLst/>
                <a:latin typeface="Times New Roman" panose="02020603050405020304" pitchFamily="18" charset="0"/>
                <a:cs typeface="Times New Roman" panose="02020603050405020304" pitchFamily="18" charset="0"/>
              </a:rPr>
              <a:t> (</a:t>
            </a:r>
            <a:r>
              <a:rPr lang="en-US" b="0" i="0" dirty="0" err="1">
                <a:solidFill>
                  <a:srgbClr val="252525"/>
                </a:solidFill>
                <a:effectLst/>
                <a:latin typeface="Times New Roman" panose="02020603050405020304" pitchFamily="18" charset="0"/>
                <a:cs typeface="Times New Roman" panose="02020603050405020304" pitchFamily="18" charset="0"/>
              </a:rPr>
              <a:t>ngày</a:t>
            </a:r>
            <a:r>
              <a:rPr lang="en-US" b="0" i="0" dirty="0">
                <a:solidFill>
                  <a:srgbClr val="252525"/>
                </a:solidFill>
                <a:effectLst/>
                <a:latin typeface="Times New Roman" panose="02020603050405020304" pitchFamily="18" charset="0"/>
                <a:cs typeface="Times New Roman" panose="02020603050405020304" pitchFamily="18" charset="0"/>
              </a:rPr>
              <a:t> </a:t>
            </a:r>
            <a:r>
              <a:rPr lang="en-US" b="0" i="0" dirty="0" err="1">
                <a:solidFill>
                  <a:srgbClr val="252525"/>
                </a:solidFill>
                <a:effectLst/>
                <a:latin typeface="Times New Roman" panose="02020603050405020304" pitchFamily="18" charset="0"/>
                <a:cs typeface="Times New Roman" panose="02020603050405020304" pitchFamily="18" charset="0"/>
              </a:rPr>
              <a:t>tết</a:t>
            </a:r>
            <a:r>
              <a:rPr lang="en-US" b="0" i="0" dirty="0">
                <a:solidFill>
                  <a:srgbClr val="252525"/>
                </a:solidFill>
                <a:effectLst/>
                <a:latin typeface="Times New Roman" panose="02020603050405020304" pitchFamily="18" charset="0"/>
                <a:cs typeface="Times New Roman" panose="02020603050405020304" pitchFamily="18" charset="0"/>
              </a:rPr>
              <a:t> </a:t>
            </a:r>
            <a:r>
              <a:rPr lang="en-US" b="0" i="0" dirty="0" err="1">
                <a:solidFill>
                  <a:srgbClr val="252525"/>
                </a:solidFill>
                <a:effectLst/>
                <a:latin typeface="Times New Roman" panose="02020603050405020304" pitchFamily="18" charset="0"/>
                <a:cs typeface="Times New Roman" panose="02020603050405020304" pitchFamily="18" charset="0"/>
              </a:rPr>
              <a:t>cổ</a:t>
            </a:r>
            <a:r>
              <a:rPr lang="en-US" b="0" i="0" dirty="0">
                <a:solidFill>
                  <a:srgbClr val="252525"/>
                </a:solidFill>
                <a:effectLst/>
                <a:latin typeface="Times New Roman" panose="02020603050405020304" pitchFamily="18" charset="0"/>
                <a:cs typeface="Times New Roman" panose="02020603050405020304" pitchFamily="18" charset="0"/>
              </a:rPr>
              <a:t> </a:t>
            </a:r>
            <a:r>
              <a:rPr lang="en-US" b="0" i="0" dirty="0" err="1">
                <a:solidFill>
                  <a:srgbClr val="252525"/>
                </a:solidFill>
                <a:effectLst/>
                <a:latin typeface="Times New Roman" panose="02020603050405020304" pitchFamily="18" charset="0"/>
                <a:cs typeface="Times New Roman" panose="02020603050405020304" pitchFamily="18" charset="0"/>
              </a:rPr>
              <a:t>truyền</a:t>
            </a:r>
            <a:r>
              <a:rPr lang="en-US" b="0" i="0" dirty="0">
                <a:solidFill>
                  <a:srgbClr val="252525"/>
                </a:solidFill>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400"/>
              </a:spcAft>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2160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94F12C-5D70-0B89-FFEE-F3DC65E61A7D}"/>
              </a:ext>
            </a:extLst>
          </p:cNvPr>
          <p:cNvSpPr txBox="1"/>
          <p:nvPr/>
        </p:nvSpPr>
        <p:spPr>
          <a:xfrm>
            <a:off x="113212" y="0"/>
            <a:ext cx="11826550" cy="7104637"/>
          </a:xfrm>
          <a:prstGeom prst="rect">
            <a:avLst/>
          </a:prstGeom>
          <a:noFill/>
        </p:spPr>
        <p:txBody>
          <a:bodyPr wrap="square">
            <a:spAutoFit/>
          </a:bodyPr>
          <a:lstStyle/>
          <a:p>
            <a:pPr algn="ctr">
              <a:lnSpc>
                <a:spcPct val="115000"/>
              </a:lnSpc>
              <a:spcAft>
                <a:spcPts val="400"/>
              </a:spcAft>
            </a:pPr>
            <a:r>
              <a:rPr lang="en-US" b="1" dirty="0">
                <a:latin typeface="Times New Roman" panose="02020603050405020304" pitchFamily="18" charset="0"/>
                <a:ea typeface="Calibri" panose="020F0502020204030204" pitchFamily="34" charset="0"/>
                <a:cs typeface="Times New Roman" panose="02020603050405020304" pitchFamily="18" charset="0"/>
              </a:rPr>
              <a:t>ĐÁP ÁN</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4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Câu 1 </a:t>
            </a:r>
          </a:p>
          <a:p>
            <a:pPr>
              <a:lnSpc>
                <a:spcPct val="115000"/>
              </a:lnSpc>
              <a:spcAft>
                <a:spcPts val="40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vi-VN" dirty="0">
                <a:latin typeface="Times New Roman" panose="02020603050405020304" pitchFamily="18" charset="0"/>
                <a:ea typeface="Calibri" panose="020F0502020204030204" pitchFamily="34" charset="0"/>
                <a:cs typeface="Times New Roman" panose="02020603050405020304" pitchFamily="18" charset="0"/>
              </a:rPr>
              <a:t>Phương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thức</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biểu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đạt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chính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nghị</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luận</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4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dịch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4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Câu 2: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văn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4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nét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đẹp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Nam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4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thích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gọi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400"/>
              </a:spcAf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Câu 3</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15000"/>
              </a:lnSpc>
              <a:spcAft>
                <a:spcPts val="40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Khởi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ngữ</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Việt</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4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Phép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phép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lặp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Tết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Đán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phép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nó</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thay</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Tết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Đán</a:t>
            </a:r>
            <a:br>
              <a:rPr lang="en-US" dirty="0">
                <a:effectLst/>
                <a:latin typeface="Times New Roman" panose="02020603050405020304" pitchFamily="18" charset="0"/>
                <a:ea typeface="Calibri" panose="020F0502020204030204" pitchFamily="34" charset="0"/>
                <a:cs typeface="Times New Roman" panose="02020603050405020304" pitchFamily="18" charset="0"/>
              </a:rPr>
            </a:br>
            <a:r>
              <a:rPr lang="en-US" b="1" dirty="0">
                <a:effectLst/>
                <a:latin typeface="Times New Roman" panose="02020603050405020304" pitchFamily="18" charset="0"/>
                <a:ea typeface="Calibri" panose="020F0502020204030204" pitchFamily="34" charset="0"/>
                <a:cs typeface="Times New Roman" panose="02020603050405020304" pitchFamily="18" charset="0"/>
              </a:rPr>
              <a:t>Câu 4</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15000"/>
              </a:lnSpc>
              <a:spcAft>
                <a:spcPts val="4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kê</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4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rõ</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tầm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cứ</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Nam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dù</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đâu</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Câu 5</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b="0" i="0" dirty="0">
                <a:solidFill>
                  <a:srgbClr val="252525"/>
                </a:solidFill>
                <a:effectLst/>
                <a:latin typeface="+mj-lt"/>
              </a:rPr>
              <a:t>"Nguyên" có nghĩa là sự khởi đầu hay sơ khai và "đán" là buổi sáng sớm. Nguyên đán có nghĩa là ngày đầu tiên/buổi sáng đầu tiên trong một </a:t>
            </a:r>
            <a:r>
              <a:rPr lang="vi-VN" b="0" i="0" dirty="0">
                <a:solidFill>
                  <a:srgbClr val="252525"/>
                </a:solidFill>
                <a:effectLst/>
                <a:latin typeface="Times New Roman" panose="02020603050405020304" pitchFamily="18" charset="0"/>
                <a:cs typeface="Times New Roman" panose="02020603050405020304" pitchFamily="18" charset="0"/>
              </a:rPr>
              <a:t>năm</a:t>
            </a:r>
            <a:r>
              <a:rPr lang="en-US" b="0" i="0" dirty="0">
                <a:solidFill>
                  <a:srgbClr val="252525"/>
                </a:solidFill>
                <a:effectLst/>
                <a:latin typeface="Times New Roman" panose="02020603050405020304" pitchFamily="18" charset="0"/>
                <a:cs typeface="Times New Roman" panose="02020603050405020304" pitchFamily="18" charset="0"/>
              </a:rPr>
              <a:t> </a:t>
            </a:r>
            <a:r>
              <a:rPr lang="en-US" b="0" i="0" dirty="0">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b="0" i="0" dirty="0" err="1">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Nguyên</a:t>
            </a:r>
            <a:r>
              <a:rPr lang="en-US" b="0" i="0" dirty="0">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b="0" i="0" dirty="0" err="1">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đán</a:t>
            </a:r>
            <a:r>
              <a:rPr lang="en-US" b="0" i="0" dirty="0">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b="0" i="0" dirty="0" err="1">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là</a:t>
            </a:r>
            <a:r>
              <a:rPr lang="en-US" b="0" i="0" dirty="0">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b="0" i="0" dirty="0" err="1">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khởi</a:t>
            </a:r>
            <a:r>
              <a:rPr lang="en-US" b="0" i="0" dirty="0">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b="0" i="0" dirty="0" err="1">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điểm</a:t>
            </a:r>
            <a:r>
              <a:rPr lang="en-US" b="0" i="0" dirty="0">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b="0" i="0" dirty="0" err="1">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của</a:t>
            </a:r>
            <a:r>
              <a:rPr lang="en-US" b="0" i="0" dirty="0">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b="0" i="0" dirty="0" err="1">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một</a:t>
            </a:r>
            <a:r>
              <a:rPr lang="en-US" b="0" i="0" dirty="0">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b="0" i="0" dirty="0" err="1">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năm</a:t>
            </a:r>
            <a:r>
              <a:rPr lang="en-US" b="0" i="0" dirty="0">
                <a:solidFill>
                  <a:srgbClr val="252525"/>
                </a:solidFill>
                <a:effectLst/>
                <a:latin typeface="Times New Roman" panose="02020603050405020304" pitchFamily="18" charset="0"/>
                <a:cs typeface="Times New Roman" panose="02020603050405020304" pitchFamily="18" charset="0"/>
                <a:sym typeface="Wingdings" panose="05000000000000000000" pitchFamily="2" charset="2"/>
              </a:rPr>
              <a:t>.</a:t>
            </a:r>
          </a:p>
          <a:p>
            <a:pPr>
              <a:lnSpc>
                <a:spcPct val="115000"/>
              </a:lnSpc>
              <a:spcAft>
                <a:spcPts val="4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Câu 6</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rằng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Tết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Nguyên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Đán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là</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thời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khắc</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thiêng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liêng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cao</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quý</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và</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trang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trọng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nhất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đối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với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Việt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chúng</a:t>
            </a:r>
            <a:r>
              <a:rPr lang="en-US" dirty="0">
                <a:latin typeface="Times New Roman" panose="02020603050405020304" pitchFamily="18" charset="0"/>
                <a:ea typeface="Calibri" panose="020F0502020204030204" pitchFamily="34" charset="0"/>
                <a:cs typeface="Times New Roman" panose="02020603050405020304" pitchFamily="18" charset="0"/>
              </a:rPr>
              <a:t> ta” </a:t>
            </a:r>
            <a:r>
              <a:rPr lang="en-US" dirty="0" err="1">
                <a:latin typeface="Times New Roman" panose="02020603050405020304" pitchFamily="18" charset="0"/>
                <a:ea typeface="Calibri" panose="020F0502020204030204" pitchFamily="34" charset="0"/>
                <a:cs typeface="Times New Roman" panose="02020603050405020304" pitchFamily="18" charset="0"/>
              </a:rPr>
              <a:t>là</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vì</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Tết</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Đán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giao</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cũ</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chu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kỳ</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vận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trời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vạn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vật</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cỏ</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cây</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nó</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chứa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đựng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cả</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quan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niệm</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sống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cũng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như</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những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phong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tục</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tín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ngưỡng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mang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đậm</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nét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văn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hóa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dân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tộc</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vằ</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sâu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sắc</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lại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vừa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độc</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đáo</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phản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ánh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tinh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thần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hòa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điệu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giữa</a:t>
            </a:r>
            <a:r>
              <a:rPr lang="en-US" dirty="0">
                <a:latin typeface="Times New Roman" panose="02020603050405020304" pitchFamily="18" charset="0"/>
                <a:ea typeface="Calibri" panose="020F0502020204030204" pitchFamily="34" charset="0"/>
                <a:cs typeface="Times New Roman" panose="02020603050405020304" pitchFamily="18" charset="0"/>
              </a:rPr>
              <a:t> con </a:t>
            </a:r>
            <a:r>
              <a:rPr lang="en-US"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và</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thiên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nhiên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đất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trời</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400"/>
              </a:spcAft>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8599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8305FEA-BFC9-6733-DD44-0C66688F086B}"/>
              </a:ext>
            </a:extLst>
          </p:cNvPr>
          <p:cNvSpPr txBox="1"/>
          <p:nvPr/>
        </p:nvSpPr>
        <p:spPr>
          <a:xfrm>
            <a:off x="26670" y="0"/>
            <a:ext cx="12138660" cy="7478970"/>
          </a:xfrm>
          <a:prstGeom prst="rect">
            <a:avLst/>
          </a:prstGeom>
          <a:noFill/>
        </p:spPr>
        <p:txBody>
          <a:bodyPr wrap="square">
            <a:spAutoFit/>
          </a:bodyPr>
          <a:lstStyle/>
          <a:p>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I. PHẦN ĐỌC HIỂU (3,0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dạo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bãi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hoàng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hôn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buông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đông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tục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cúi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nhặt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ném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gần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nhặt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thủy</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triều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dạt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bờ</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ném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dương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Cháu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sắp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chết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thiếu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cháu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Cháu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mất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hàng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ngàn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Cháu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tất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chết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thôi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vẫn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tục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nhặt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Cháu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chứ</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cháu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ít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cứu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hồn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Nxb</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TP.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Hồ</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Minh, 2010, tr.132).</a:t>
            </a:r>
          </a:p>
        </p:txBody>
      </p:sp>
    </p:spTree>
    <p:extLst>
      <p:ext uri="{BB962C8B-B14F-4D97-AF65-F5344CB8AC3E}">
        <p14:creationId xmlns:p14="http://schemas.microsoft.com/office/powerpoint/2010/main" val="1915453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8305FEA-BFC9-6733-DD44-0C66688F086B}"/>
              </a:ext>
            </a:extLst>
          </p:cNvPr>
          <p:cNvSpPr txBox="1"/>
          <p:nvPr/>
        </p:nvSpPr>
        <p:spPr>
          <a:xfrm>
            <a:off x="26670" y="197346"/>
            <a:ext cx="12138660" cy="6555641"/>
          </a:xfrm>
          <a:prstGeom prst="rect">
            <a:avLst/>
          </a:prstGeom>
          <a:noFill/>
        </p:spPr>
        <p:txBody>
          <a:bodyPr wrap="square">
            <a:spAutoFit/>
          </a:bodyPr>
          <a:lstStyle/>
          <a:p>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nhan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Câu 2</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dạo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bãi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hoàng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hôn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buông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tục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cúi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nhặt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ném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nhặt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thủy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triều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dạt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bờ</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ném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Câu 3</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Cháu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chứ</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cháu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ít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cứu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03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04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II. PHẦN TẬP LÀM VĂN (7,0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Câu 1. (2,0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Dựa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01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trang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giấy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77719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8305FEA-BFC9-6733-DD44-0C66688F086B}"/>
              </a:ext>
            </a:extLst>
          </p:cNvPr>
          <p:cNvSpPr txBox="1"/>
          <p:nvPr/>
        </p:nvSpPr>
        <p:spPr>
          <a:xfrm>
            <a:off x="26670" y="197346"/>
            <a:ext cx="12138660" cy="5262979"/>
          </a:xfrm>
          <a:prstGeom prst="rect">
            <a:avLst/>
          </a:prstGeom>
          <a:noFill/>
        </p:spPr>
        <p:txBody>
          <a:bodyPr wrap="square">
            <a:spAutoFit/>
          </a:bodyPr>
          <a:lstStyle/>
          <a:p>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Nhan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bé</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dạo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bãi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hoàng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hôn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buông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tục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cúi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nhặt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ném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nhặt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thủy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triều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dạt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bờ</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ném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phép</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lặp</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tôi</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Câu 3</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Cháu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chứ</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cháu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ít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cứu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nhỏ</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75010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8305FEA-BFC9-6733-DD44-0C66688F086B}"/>
              </a:ext>
            </a:extLst>
          </p:cNvPr>
          <p:cNvSpPr txBox="1"/>
          <p:nvPr/>
        </p:nvSpPr>
        <p:spPr>
          <a:xfrm>
            <a:off x="0" y="62875"/>
            <a:ext cx="12138660" cy="523220"/>
          </a:xfrm>
          <a:prstGeom prst="rect">
            <a:avLst/>
          </a:prstGeom>
          <a:noFill/>
        </p:spPr>
        <p:txBody>
          <a:bodyPr wrap="square">
            <a:spAutoFit/>
          </a:bodyPr>
          <a:lstStyle/>
          <a:p>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1. (2,0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Ý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51D50C4B-9922-DCCC-151C-EC7D0B544A5A}"/>
              </a:ext>
            </a:extLst>
          </p:cNvPr>
          <p:cNvSpPr txBox="1"/>
          <p:nvPr/>
        </p:nvSpPr>
        <p:spPr>
          <a:xfrm>
            <a:off x="85164" y="586095"/>
            <a:ext cx="11968331" cy="6370975"/>
          </a:xfrm>
          <a:prstGeom prst="rect">
            <a:avLst/>
          </a:prstGeom>
          <a:noFill/>
        </p:spPr>
        <p:txBody>
          <a:bodyPr wrap="square">
            <a:spAutoFit/>
          </a:bodyPr>
          <a:lstStyle/>
          <a:p>
            <a:r>
              <a:rPr lang="en-US" sz="2400" b="0" i="0" dirty="0">
                <a:solidFill>
                  <a:srgbClr val="050505"/>
                </a:solidFill>
                <a:effectLst/>
                <a:latin typeface="Times New Roman" panose="02020603050405020304" pitchFamily="18" charset="0"/>
                <a:cs typeface="Times New Roman" panose="02020603050405020304" pitchFamily="18" charset="0"/>
              </a:rPr>
              <a:t>   </a:t>
            </a:r>
            <a:r>
              <a:rPr lang="en-US" sz="2400" b="0" i="0" dirty="0" err="1">
                <a:solidFill>
                  <a:srgbClr val="050505"/>
                </a:solidFill>
                <a:effectLst/>
                <a:latin typeface="Times New Roman" panose="02020603050405020304" pitchFamily="18" charset="0"/>
                <a:cs typeface="Times New Roman" panose="02020603050405020304" pitchFamily="18" charset="0"/>
              </a:rPr>
              <a:t>Những</a:t>
            </a:r>
            <a:r>
              <a:rPr lang="en-US" sz="2400" b="0" i="0" dirty="0">
                <a:solidFill>
                  <a:srgbClr val="050505"/>
                </a:solidFill>
                <a:effectLst/>
                <a:latin typeface="Times New Roman" panose="02020603050405020304" pitchFamily="18" charset="0"/>
                <a:cs typeface="Times New Roman" panose="02020603050405020304" pitchFamily="18" charset="0"/>
              </a:rPr>
              <a:t> </a:t>
            </a:r>
            <a:r>
              <a:rPr lang="en-US" sz="2400" b="0" i="0" dirty="0" err="1">
                <a:solidFill>
                  <a:srgbClr val="050505"/>
                </a:solidFill>
                <a:effectLst/>
                <a:latin typeface="Times New Roman" panose="02020603050405020304" pitchFamily="18" charset="0"/>
                <a:cs typeface="Times New Roman" panose="02020603050405020304" pitchFamily="18" charset="0"/>
              </a:rPr>
              <a:t>điều</a:t>
            </a:r>
            <a:r>
              <a:rPr lang="en-US" sz="2400" b="0" i="0" dirty="0">
                <a:solidFill>
                  <a:srgbClr val="050505"/>
                </a:solidFill>
                <a:effectLst/>
                <a:latin typeface="Times New Roman" panose="02020603050405020304" pitchFamily="18" charset="0"/>
                <a:cs typeface="Times New Roman" panose="02020603050405020304" pitchFamily="18" charset="0"/>
              </a:rPr>
              <a:t> </a:t>
            </a:r>
            <a:r>
              <a:rPr lang="en-US" sz="2400" b="0" i="0" dirty="0" err="1">
                <a:solidFill>
                  <a:srgbClr val="050505"/>
                </a:solidFill>
                <a:effectLst/>
                <a:latin typeface="Times New Roman" panose="02020603050405020304" pitchFamily="18" charset="0"/>
                <a:cs typeface="Times New Roman" panose="02020603050405020304" pitchFamily="18" charset="0"/>
              </a:rPr>
              <a:t>bình</a:t>
            </a:r>
            <a:r>
              <a:rPr lang="en-US" sz="2400" b="0" i="0" dirty="0">
                <a:solidFill>
                  <a:srgbClr val="050505"/>
                </a:solidFill>
                <a:effectLst/>
                <a:latin typeface="Times New Roman" panose="02020603050405020304" pitchFamily="18" charset="0"/>
                <a:cs typeface="Times New Roman" panose="02020603050405020304" pitchFamily="18" charset="0"/>
              </a:rPr>
              <a:t> </a:t>
            </a:r>
            <a:r>
              <a:rPr lang="en-US" sz="2400" b="0" i="0" dirty="0" err="1">
                <a:solidFill>
                  <a:srgbClr val="050505"/>
                </a:solidFill>
                <a:effectLst/>
                <a:latin typeface="Times New Roman" panose="02020603050405020304" pitchFamily="18" charset="0"/>
                <a:cs typeface="Times New Roman" panose="02020603050405020304" pitchFamily="18" charset="0"/>
              </a:rPr>
              <a:t>dị</a:t>
            </a:r>
            <a:r>
              <a:rPr lang="en-US" sz="2400" b="0" i="0" dirty="0">
                <a:solidFill>
                  <a:srgbClr val="050505"/>
                </a:solidFill>
                <a:effectLst/>
                <a:latin typeface="Times New Roman" panose="02020603050405020304" pitchFamily="18" charset="0"/>
                <a:cs typeface="Times New Roman" panose="02020603050405020304" pitchFamily="18" charset="0"/>
              </a:rPr>
              <a:t> </a:t>
            </a:r>
            <a:r>
              <a:rPr lang="en-US" sz="2400" b="0" i="0" dirty="0" err="1">
                <a:solidFill>
                  <a:srgbClr val="050505"/>
                </a:solidFill>
                <a:effectLst/>
                <a:latin typeface="Times New Roman" panose="02020603050405020304" pitchFamily="18" charset="0"/>
                <a:cs typeface="Times New Roman" panose="02020603050405020304" pitchFamily="18" charset="0"/>
              </a:rPr>
              <a:t>có</a:t>
            </a:r>
            <a:r>
              <a:rPr lang="en-US" sz="2400" b="0" i="0" dirty="0">
                <a:solidFill>
                  <a:srgbClr val="050505"/>
                </a:solidFill>
                <a:effectLst/>
                <a:latin typeface="Times New Roman" panose="02020603050405020304" pitchFamily="18" charset="0"/>
                <a:cs typeface="Times New Roman" panose="02020603050405020304" pitchFamily="18" charset="0"/>
              </a:rPr>
              <a:t> ý </a:t>
            </a:r>
            <a:r>
              <a:rPr lang="en-US" sz="2400" b="0" i="0" dirty="0" err="1">
                <a:solidFill>
                  <a:srgbClr val="050505"/>
                </a:solidFill>
                <a:effectLst/>
                <a:latin typeface="Times New Roman" panose="02020603050405020304" pitchFamily="18" charset="0"/>
                <a:cs typeface="Times New Roman" panose="02020603050405020304" pitchFamily="18" charset="0"/>
              </a:rPr>
              <a:t>nghĩa</a:t>
            </a:r>
            <a:r>
              <a:rPr lang="en-US" sz="2400" b="0" i="0" dirty="0">
                <a:solidFill>
                  <a:srgbClr val="050505"/>
                </a:solidFill>
                <a:effectLst/>
                <a:latin typeface="Times New Roman" panose="02020603050405020304" pitchFamily="18" charset="0"/>
                <a:cs typeface="Times New Roman" panose="02020603050405020304" pitchFamily="18" charset="0"/>
              </a:rPr>
              <a:t> </a:t>
            </a:r>
            <a:r>
              <a:rPr lang="en-US" sz="2400" b="0" i="0" dirty="0" err="1">
                <a:solidFill>
                  <a:srgbClr val="050505"/>
                </a:solidFill>
                <a:effectLst/>
                <a:latin typeface="Times New Roman" panose="02020603050405020304" pitchFamily="18" charset="0"/>
                <a:cs typeface="Times New Roman" panose="02020603050405020304" pitchFamily="18" charset="0"/>
              </a:rPr>
              <a:t>vô</a:t>
            </a:r>
            <a:r>
              <a:rPr lang="en-US" sz="2400" b="0" i="0" dirty="0">
                <a:solidFill>
                  <a:srgbClr val="050505"/>
                </a:solidFill>
                <a:effectLst/>
                <a:latin typeface="Times New Roman" panose="02020603050405020304" pitchFamily="18" charset="0"/>
                <a:cs typeface="Times New Roman" panose="02020603050405020304" pitchFamily="18" charset="0"/>
              </a:rPr>
              <a:t> </a:t>
            </a:r>
            <a:r>
              <a:rPr lang="en-US" sz="2400" b="0" i="0" dirty="0" err="1">
                <a:solidFill>
                  <a:srgbClr val="050505"/>
                </a:solidFill>
                <a:effectLst/>
                <a:latin typeface="Times New Roman" panose="02020603050405020304" pitchFamily="18" charset="0"/>
                <a:cs typeface="Times New Roman" panose="02020603050405020304" pitchFamily="18" charset="0"/>
              </a:rPr>
              <a:t>cùng</a:t>
            </a:r>
            <a:r>
              <a:rPr lang="en-US" sz="2400" b="0" i="0" dirty="0">
                <a:solidFill>
                  <a:srgbClr val="050505"/>
                </a:solidFill>
                <a:effectLst/>
                <a:latin typeface="Times New Roman" panose="02020603050405020304" pitchFamily="18" charset="0"/>
                <a:cs typeface="Times New Roman" panose="02020603050405020304" pitchFamily="18" charset="0"/>
              </a:rPr>
              <a:t> to </a:t>
            </a:r>
            <a:r>
              <a:rPr lang="en-US" sz="2400" b="0" i="0" dirty="0" err="1">
                <a:solidFill>
                  <a:srgbClr val="050505"/>
                </a:solidFill>
                <a:effectLst/>
                <a:latin typeface="Times New Roman" panose="02020603050405020304" pitchFamily="18" charset="0"/>
                <a:cs typeface="Times New Roman" panose="02020603050405020304" pitchFamily="18" charset="0"/>
              </a:rPr>
              <a:t>lớn</a:t>
            </a:r>
            <a:r>
              <a:rPr lang="en-US" sz="2400" b="0" i="0" dirty="0">
                <a:solidFill>
                  <a:srgbClr val="050505"/>
                </a:solidFill>
                <a:effectLst/>
                <a:latin typeface="Times New Roman" panose="02020603050405020304" pitchFamily="18" charset="0"/>
                <a:cs typeface="Times New Roman" panose="02020603050405020304" pitchFamily="18" charset="0"/>
              </a:rPr>
              <a:t> </a:t>
            </a:r>
            <a:r>
              <a:rPr lang="en-US" sz="2400" b="0" i="0" dirty="0" err="1">
                <a:solidFill>
                  <a:srgbClr val="050505"/>
                </a:solidFill>
                <a:effectLst/>
                <a:latin typeface="Times New Roman" panose="02020603050405020304" pitchFamily="18" charset="0"/>
                <a:cs typeface="Times New Roman" panose="02020603050405020304" pitchFamily="18" charset="0"/>
              </a:rPr>
              <a:t>trong</a:t>
            </a:r>
            <a:r>
              <a:rPr lang="en-US" sz="2400" b="0" i="0" dirty="0">
                <a:solidFill>
                  <a:srgbClr val="050505"/>
                </a:solidFill>
                <a:effectLst/>
                <a:latin typeface="Times New Roman" panose="02020603050405020304" pitchFamily="18" charset="0"/>
                <a:cs typeface="Times New Roman" panose="02020603050405020304" pitchFamily="18" charset="0"/>
              </a:rPr>
              <a:t> </a:t>
            </a:r>
            <a:r>
              <a:rPr lang="en-US" sz="2400" b="0" i="0" dirty="0" err="1">
                <a:solidFill>
                  <a:srgbClr val="050505"/>
                </a:solidFill>
                <a:effectLst/>
                <a:latin typeface="Times New Roman" panose="02020603050405020304" pitchFamily="18" charset="0"/>
                <a:cs typeface="Times New Roman" panose="02020603050405020304" pitchFamily="18" charset="0"/>
              </a:rPr>
              <a:t>cuộc</a:t>
            </a:r>
            <a:r>
              <a:rPr lang="en-US" sz="2400" b="0" i="0" dirty="0">
                <a:solidFill>
                  <a:srgbClr val="050505"/>
                </a:solidFill>
                <a:effectLst/>
                <a:latin typeface="Times New Roman" panose="02020603050405020304" pitchFamily="18" charset="0"/>
                <a:cs typeface="Times New Roman" panose="02020603050405020304" pitchFamily="18" charset="0"/>
              </a:rPr>
              <a:t> </a:t>
            </a:r>
            <a:r>
              <a:rPr lang="en-US" sz="2400" b="0" i="0" dirty="0" err="1">
                <a:solidFill>
                  <a:srgbClr val="050505"/>
                </a:solidFill>
                <a:effectLst/>
                <a:latin typeface="Times New Roman" panose="02020603050405020304" pitchFamily="18" charset="0"/>
                <a:cs typeface="Times New Roman" panose="02020603050405020304" pitchFamily="18" charset="0"/>
              </a:rPr>
              <a:t>sống</a:t>
            </a:r>
            <a:r>
              <a:rPr lang="en-US" sz="2400" b="0" i="0" dirty="0">
                <a:solidFill>
                  <a:srgbClr val="050505"/>
                </a:solidFill>
                <a:effectLst/>
                <a:latin typeface="Times New Roman" panose="02020603050405020304" pitchFamily="18" charset="0"/>
                <a:cs typeface="Times New Roman" panose="02020603050405020304" pitchFamily="18" charset="0"/>
              </a:rPr>
              <a:t>.</a:t>
            </a:r>
            <a:r>
              <a:rPr lang="vi-VN" sz="2400" b="0" i="0" dirty="0">
                <a:solidFill>
                  <a:srgbClr val="050505"/>
                </a:solidFill>
                <a:effectLst/>
                <a:latin typeface="Times New Roman" panose="02020603050405020304" pitchFamily="18" charset="0"/>
                <a:cs typeface="Times New Roman" panose="02020603050405020304" pitchFamily="18" charset="0"/>
              </a:rPr>
              <a:t>Những điều bình dị là những điều không cầu kì, không hào nhoáng, là những điều gần gũi, giản dị xung quanh chúng ta. Đó có thể là bông hoa dại nở ven đường, tiếng hàng xóm rôm rả nói chuyện, tiếng cằn nhằn của mẹ vì mình không dọn phòng, buổi sáng cùng bố đi chạy bộ… Cuộc sống ngày nay có quá nhiều thứ khiến người ta căng thẳng và mệt mỏi vì áp lực công việc, học tập… và những điều giản dị sẽ giúp chúng ta cân bằng cuộc sống, sống thư thái, hạnh phúc và mang đến nhiều niềm vui. Đây cũng là một trong những cách để mỗi người sống có ý nghĩa, sống hết mình và trọn vẹn tận hưởng, khám phá cuộc đời. Hồ Chí Minh, vị cha già kính yêu của dân tộc đã để lại cho người dân Việt Nam và nhân loại một tấm gương sống hết mình với những điều giản dị trong đời sống. Bậc lãnh tụ của dân tộc hàng ngày vẫn dành thời gian làm vườn, trồng rau, bắt sâu, nuôi cá… Thật giản dị nhưng ai dám phủ nhận rằng cái bình dị ấy lại không góp phần làm nên sự vĩ đại và đặc biệt trong hình ảnh Người? Chúng ta cần phải nhận thức rõ ràng những giá trị to lớn và tốt đẹp ẩn sâu trong những điều bình thường, nhỏ bé hằng ngày. Biết được điều đó, chúng ta cần phải tránh xa lối sống xa hoa, đua đòi, xem trọng những giá trị vật chất phù phiếm. Con người cần sống chậm lại, hoà mình vào những điều bình thường, giản dị đế sống và cảm nhận cuộc đời. Hãy trân trọng các điều giản dị như những gì ta đang có. Hãy sống hết mình với các điều bình dị như những gì ta có thể làm. Bạn sẽ thấy mình và cuộc sống thật hài hoà, tươi đẹp.</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8281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3439B73-764A-5B88-CEC6-0F017F0C063D}"/>
              </a:ext>
            </a:extLst>
          </p:cNvPr>
          <p:cNvSpPr txBox="1"/>
          <p:nvPr/>
        </p:nvSpPr>
        <p:spPr>
          <a:xfrm>
            <a:off x="0" y="-433186"/>
            <a:ext cx="12061371" cy="7133491"/>
          </a:xfrm>
          <a:prstGeom prst="rect">
            <a:avLst/>
          </a:prstGeom>
          <a:noFill/>
        </p:spPr>
        <p:txBody>
          <a:bodyPr wrap="square">
            <a:spAutoFit/>
          </a:bodyPr>
          <a:lstStyle/>
          <a:p>
            <a:pPr algn="just">
              <a:lnSpc>
                <a:spcPct val="107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 ĐỌC HIỂU (3,0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Đọc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thí</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nghiệm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đưa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hai</a:t>
            </a:r>
            <a:r>
              <a:rPr lang="en-US" sz="1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ngốc</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nghếch</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ốm</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cường</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Sau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cùng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giếng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tìm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Chàng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ngốc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suy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nghĩ</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liền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cầm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cuốc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bắt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dự</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đoán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lựa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chọn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Hai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tiếng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đều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mét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nhưng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vẫn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chưa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thấy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nghĩ</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mình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chọn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sai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liền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tìm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vị</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trí</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Chàng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ngốc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tục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kiên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nhẫn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mình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Hai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tiếng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anh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thêm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mét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nữa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mét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chỗ</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lúc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thấy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dường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mình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đang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sai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chỗ</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tìm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mảnh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Hai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tiếng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nữa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trôi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chàng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ngốc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thêm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nửa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mét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nữa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sang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chỗ</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mét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đều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chưa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thấy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rằng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này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bỏ</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chàng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ngốc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vẫn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tục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cuối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cùng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anh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tìm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thấy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chàng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ngốc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thắng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(Theo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giống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hồn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13, NXB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Tổng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Hồ</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Minh, 2020, tr. 97-98)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Câu 1.</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Câu 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bỏ</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Câu 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Tìm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gọi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đưa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ngốc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nghếch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ốm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cường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Câu 4.</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nghĩ</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C82B07AF-4CDF-DDD0-8000-7DD48C161A43}"/>
              </a:ext>
            </a:extLst>
          </p:cNvPr>
          <p:cNvSpPr txBox="1"/>
          <p:nvPr/>
        </p:nvSpPr>
        <p:spPr>
          <a:xfrm>
            <a:off x="4229877" y="0"/>
            <a:ext cx="3732245" cy="400110"/>
          </a:xfrm>
          <a:prstGeom prst="rect">
            <a:avLst/>
          </a:prstGeom>
          <a:noFill/>
        </p:spPr>
        <p:txBody>
          <a:bodyPr wrap="square" rtlCol="0">
            <a:spAutoFit/>
          </a:bodyPr>
          <a:lstStyle/>
          <a:p>
            <a:pPr algn="ctr"/>
            <a:r>
              <a:rPr lang="en-US" sz="2000" b="1" dirty="0">
                <a:solidFill>
                  <a:srgbClr val="FF0000"/>
                </a:solidFill>
                <a:latin typeface="Times New Roman" panose="02020603050405020304" pitchFamily="18" charset="0"/>
                <a:cs typeface="Times New Roman" panose="02020603050405020304" pitchFamily="18" charset="0"/>
              </a:rPr>
              <a:t>ĐỀ SỐ 6</a:t>
            </a:r>
          </a:p>
        </p:txBody>
      </p:sp>
    </p:spTree>
    <p:extLst>
      <p:ext uri="{BB962C8B-B14F-4D97-AF65-F5344CB8AC3E}">
        <p14:creationId xmlns:p14="http://schemas.microsoft.com/office/powerpoint/2010/main" val="2190620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48A8F-3DEC-762C-184F-3E33681CE01F}"/>
              </a:ext>
            </a:extLst>
          </p:cNvPr>
          <p:cNvSpPr>
            <a:spLocks noGrp="1"/>
          </p:cNvSpPr>
          <p:nvPr>
            <p:ph type="title"/>
          </p:nvPr>
        </p:nvSpPr>
        <p:spPr>
          <a:xfrm>
            <a:off x="91751" y="0"/>
            <a:ext cx="10515600" cy="718457"/>
          </a:xfrm>
        </p:spPr>
        <p:txBody>
          <a:bodyPr>
            <a:normAutofit/>
          </a:bodyPr>
          <a:lstStyle/>
          <a:p>
            <a:r>
              <a:rPr lang="en-US" sz="2800" b="1" dirty="0">
                <a:solidFill>
                  <a:srgbClr val="002060"/>
                </a:solidFill>
                <a:latin typeface="Times New Roman" panose="02020603050405020304" pitchFamily="18" charset="0"/>
                <a:cs typeface="Times New Roman" panose="02020603050405020304" pitchFamily="18" charset="0"/>
              </a:rPr>
              <a:t>Câu 1</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endParaRPr lang="en-US" sz="2800"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A80B6845-4337-D970-B978-885903162060}"/>
              </a:ext>
            </a:extLst>
          </p:cNvPr>
          <p:cNvSpPr txBox="1">
            <a:spLocks/>
          </p:cNvSpPr>
          <p:nvPr/>
        </p:nvSpPr>
        <p:spPr>
          <a:xfrm>
            <a:off x="91751" y="534955"/>
            <a:ext cx="12008498" cy="718457"/>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solidFill>
                  <a:srgbClr val="002060"/>
                </a:solidFill>
                <a:latin typeface="Times New Roman" panose="02020603050405020304" pitchFamily="18" charset="0"/>
                <a:cs typeface="Times New Roman" panose="02020603050405020304" pitchFamily="18" charset="0"/>
              </a:rPr>
              <a:t>Câu 2</a:t>
            </a:r>
            <a:r>
              <a:rPr lang="en-US" sz="2800" dirty="0">
                <a:latin typeface="Times New Roman" panose="02020603050405020304" pitchFamily="18" charset="0"/>
                <a:cs typeface="Times New Roman" panose="02020603050405020304" pitchFamily="18" charset="0"/>
              </a:rPr>
              <a:t>: Theo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anh</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a:t>
            </a:r>
          </a:p>
        </p:txBody>
      </p:sp>
      <p:sp>
        <p:nvSpPr>
          <p:cNvPr id="5" name="Title 1">
            <a:extLst>
              <a:ext uri="{FF2B5EF4-FFF2-40B4-BE49-F238E27FC236}">
                <a16:creationId xmlns:a16="http://schemas.microsoft.com/office/drawing/2014/main" id="{7863EC88-6B12-FB91-05CC-5F3585F05A32}"/>
              </a:ext>
            </a:extLst>
          </p:cNvPr>
          <p:cNvSpPr txBox="1">
            <a:spLocks/>
          </p:cNvSpPr>
          <p:nvPr/>
        </p:nvSpPr>
        <p:spPr>
          <a:xfrm>
            <a:off x="91751" y="1253412"/>
            <a:ext cx="12008498" cy="126585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solidFill>
                  <a:srgbClr val="002060"/>
                </a:solidFill>
                <a:latin typeface="Times New Roman" panose="02020603050405020304" pitchFamily="18" charset="0"/>
                <a:cs typeface="Times New Roman" panose="02020603050405020304" pitchFamily="18" charset="0"/>
              </a:rPr>
              <a:t>Câu 3</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nghếch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ốm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tráng</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trò</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07086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3439B73-764A-5B88-CEC6-0F017F0C063D}"/>
              </a:ext>
            </a:extLst>
          </p:cNvPr>
          <p:cNvSpPr txBox="1"/>
          <p:nvPr/>
        </p:nvSpPr>
        <p:spPr>
          <a:xfrm>
            <a:off x="217714" y="303932"/>
            <a:ext cx="11756571" cy="6318268"/>
          </a:xfrm>
          <a:prstGeom prst="rect">
            <a:avLst/>
          </a:prstGeom>
          <a:noFill/>
        </p:spPr>
        <p:txBody>
          <a:bodyPr wrap="square">
            <a:spAutoFit/>
          </a:bodyPr>
          <a:lstStyle/>
          <a:p>
            <a:pPr algn="just">
              <a:lnSpc>
                <a:spcPct val="107000"/>
              </a:lnSpc>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II. LÀM VĂN (7,0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Câu 1 </a:t>
            </a:r>
            <a:r>
              <a:rPr lang="en-US" sz="2000" b="1" i="1" dirty="0">
                <a:effectLst/>
                <a:latin typeface="Times New Roman" panose="02020603050405020304" pitchFamily="18" charset="0"/>
                <a:ea typeface="Calibri" panose="020F0502020204030204" pitchFamily="34" charset="0"/>
                <a:cs typeface="Times New Roman" panose="02020603050405020304" pitchFamily="18" charset="0"/>
              </a:rPr>
              <a:t>(2,0 </a:t>
            </a:r>
            <a:r>
              <a:rPr lang="en-US" sz="2000" b="1" i="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000" b="1"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Đọc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hiểu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hãy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khoảng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200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chữ</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suy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nghĩ</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vai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kiên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nhẫn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Câu 2 </a:t>
            </a:r>
            <a:r>
              <a:rPr lang="en-US" sz="2000" b="1" i="1" dirty="0">
                <a:effectLst/>
                <a:latin typeface="Times New Roman" panose="02020603050405020304" pitchFamily="18" charset="0"/>
                <a:ea typeface="Calibri" panose="020F0502020204030204" pitchFamily="34" charset="0"/>
                <a:cs typeface="Times New Roman" panose="02020603050405020304" pitchFamily="18" charset="0"/>
              </a:rPr>
              <a:t>(5,0 </a:t>
            </a:r>
            <a:r>
              <a:rPr lang="en-US" sz="2000" b="1" i="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000" b="1"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Hữu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50645" algn="just">
              <a:lnSpc>
                <a:spcPct val="107000"/>
              </a:lnSpc>
              <a:spcAft>
                <a:spcPts val="800"/>
              </a:spcAft>
            </a:pP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Quê</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hương</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anh</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mặn</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chua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50645" algn="just">
              <a:lnSpc>
                <a:spcPct val="107000"/>
              </a:lnSpc>
              <a:spcAft>
                <a:spcPts val="800"/>
              </a:spcAft>
            </a:pP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Làng</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nghèo</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cày</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sỏi</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đá</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50645" algn="just">
              <a:lnSpc>
                <a:spcPct val="107000"/>
              </a:lnSpc>
              <a:spcAft>
                <a:spcPts val="800"/>
              </a:spcAft>
            </a:pP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Anh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đôi</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xa</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lạ</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50645" algn="just">
              <a:lnSpc>
                <a:spcPct val="107000"/>
              </a:lnSpc>
              <a:spcAft>
                <a:spcPts val="800"/>
              </a:spcAft>
            </a:pP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trời</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chẳng</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hẹn</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quen</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nhau</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50645" algn="just">
              <a:lnSpc>
                <a:spcPct val="107000"/>
              </a:lnSpc>
              <a:spcAft>
                <a:spcPts val="800"/>
              </a:spcAft>
            </a:pP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Súng</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bên</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súng</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sát</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bên</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50645" algn="just">
              <a:lnSpc>
                <a:spcPct val="107000"/>
              </a:lnSpc>
              <a:spcAft>
                <a:spcPts val="800"/>
              </a:spcAft>
            </a:pP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Đêm</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rét</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chung</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chăn</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đôi</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tri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kỉ</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50645" algn="just">
              <a:lnSpc>
                <a:spcPct val="107000"/>
              </a:lnSpc>
              <a:spcAft>
                <a:spcPts val="800"/>
              </a:spcAft>
            </a:pP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(Theo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9</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NXB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Nam, 2020, tr. 128)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lính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8650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603AF9A-45A5-4191-865B-1F3F325EC7AE}"/>
              </a:ext>
            </a:extLst>
          </p:cNvPr>
          <p:cNvSpPr txBox="1"/>
          <p:nvPr/>
        </p:nvSpPr>
        <p:spPr>
          <a:xfrm>
            <a:off x="212271" y="753061"/>
            <a:ext cx="10844504" cy="461665"/>
          </a:xfrm>
          <a:prstGeom prst="rect">
            <a:avLst/>
          </a:prstGeom>
          <a:noFill/>
        </p:spPr>
        <p:txBody>
          <a:bodyPr wrap="square">
            <a:spAutoFit/>
          </a:bodyPr>
          <a:lstStyle/>
          <a:p>
            <a:r>
              <a:rPr lang="vi-VN" sz="2400" b="1" dirty="0">
                <a:effectLst/>
                <a:latin typeface="Times New Roman" panose="02020603050405020304" pitchFamily="18" charset="0"/>
                <a:ea typeface="Times New Roman" panose="02020603050405020304" pitchFamily="18" charset="0"/>
              </a:rPr>
              <a:t>Câu 1</a:t>
            </a:r>
            <a:r>
              <a:rPr lang="vi-VN"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Phương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luận</a:t>
            </a:r>
            <a:endParaRPr lang="en-US" sz="2400" dirty="0"/>
          </a:p>
        </p:txBody>
      </p:sp>
      <p:sp>
        <p:nvSpPr>
          <p:cNvPr id="7" name="TextBox 6">
            <a:extLst>
              <a:ext uri="{FF2B5EF4-FFF2-40B4-BE49-F238E27FC236}">
                <a16:creationId xmlns:a16="http://schemas.microsoft.com/office/drawing/2014/main" id="{ED1824D0-FB24-4D96-9E0B-FF1DE1C960E8}"/>
              </a:ext>
            </a:extLst>
          </p:cNvPr>
          <p:cNvSpPr txBox="1"/>
          <p:nvPr/>
        </p:nvSpPr>
        <p:spPr>
          <a:xfrm>
            <a:off x="212271" y="1244091"/>
            <a:ext cx="11908194" cy="1200329"/>
          </a:xfrm>
          <a:prstGeom prst="rect">
            <a:avLst/>
          </a:prstGeom>
          <a:noFill/>
        </p:spPr>
        <p:txBody>
          <a:bodyPr wrap="square">
            <a:spAutoFit/>
          </a:bodyPr>
          <a:lstStyle/>
          <a:p>
            <a:r>
              <a:rPr lang="vi-VN" sz="2400" b="1" dirty="0">
                <a:effectLst/>
                <a:latin typeface="Times New Roman" panose="02020603050405020304" pitchFamily="18" charset="0"/>
                <a:ea typeface="Times New Roman" panose="02020603050405020304" pitchFamily="18" charset="0"/>
              </a:rPr>
              <a:t>Câu 2</a:t>
            </a:r>
            <a:r>
              <a:rPr lang="vi-VN"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rPr>
              <a:t>“</a:t>
            </a:r>
            <a:r>
              <a:rPr lang="en-US" sz="2400" i="1" dirty="0" err="1">
                <a:effectLst/>
                <a:latin typeface="Times New Roman" panose="02020603050405020304" pitchFamily="18" charset="0"/>
                <a:ea typeface="Times New Roman" panose="02020603050405020304" pitchFamily="18" charset="0"/>
              </a:rPr>
              <a:t>lửa</a:t>
            </a:r>
            <a:r>
              <a:rPr lang="en-US" sz="2400" i="1" dirty="0">
                <a:effectLst/>
                <a:latin typeface="Times New Roman" panose="02020603050405020304" pitchFamily="18" charset="0"/>
                <a:ea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mang</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ẩn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dụ</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huyết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đam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mê</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vọng</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chí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niềm</a:t>
            </a:r>
            <a:r>
              <a:rPr lang="en-US" sz="2400" dirty="0">
                <a:effectLst/>
                <a:latin typeface="Times New Roman" panose="02020603050405020304" pitchFamily="18" charset="0"/>
                <a:ea typeface="Times New Roman" panose="02020603050405020304" pitchFamily="18" charset="0"/>
              </a:rPr>
              <a:t> tin,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thương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mãnh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ngọn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lửa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nuôi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dưỡng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tâm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hồn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truyền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này</a:t>
            </a:r>
            <a:r>
              <a:rPr lang="en-US" sz="2400" dirty="0">
                <a:effectLst/>
                <a:latin typeface="Times New Roman" panose="02020603050405020304" pitchFamily="18" charset="0"/>
                <a:ea typeface="Times New Roman" panose="02020603050405020304" pitchFamily="18" charset="0"/>
              </a:rPr>
              <a:t> sang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a:t>
            </a:r>
            <a:endParaRPr lang="en-US" sz="2400" dirty="0"/>
          </a:p>
        </p:txBody>
      </p:sp>
      <p:sp>
        <p:nvSpPr>
          <p:cNvPr id="9" name="TextBox 8">
            <a:extLst>
              <a:ext uri="{FF2B5EF4-FFF2-40B4-BE49-F238E27FC236}">
                <a16:creationId xmlns:a16="http://schemas.microsoft.com/office/drawing/2014/main" id="{7F4E4A30-72F0-47BF-91A9-7841BC54D459}"/>
              </a:ext>
            </a:extLst>
          </p:cNvPr>
          <p:cNvSpPr txBox="1"/>
          <p:nvPr/>
        </p:nvSpPr>
        <p:spPr>
          <a:xfrm>
            <a:off x="212270" y="2473785"/>
            <a:ext cx="11908193" cy="2308324"/>
          </a:xfrm>
          <a:prstGeom prst="rect">
            <a:avLst/>
          </a:prstGeom>
          <a:noFill/>
        </p:spPr>
        <p:txBody>
          <a:bodyPr wrap="square">
            <a:spAutoFit/>
          </a:bodyPr>
          <a:lstStyle/>
          <a:p>
            <a:r>
              <a:rPr lang="vi-VN" sz="2400" b="1" dirty="0">
                <a:effectLst/>
                <a:latin typeface="Times New Roman" panose="02020603050405020304" pitchFamily="18" charset="0"/>
                <a:ea typeface="Times New Roman" panose="02020603050405020304" pitchFamily="18" charset="0"/>
              </a:rPr>
              <a:t>Câu 3</a:t>
            </a:r>
            <a:r>
              <a:rPr lang="vi-VN" sz="240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a:t>
            </a:r>
            <a:r>
              <a:rPr lang="en-US" sz="2400" dirty="0" err="1">
                <a:effectLst/>
                <a:latin typeface="Times New Roman" panose="02020603050405020304" pitchFamily="18" charset="0"/>
                <a:ea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rPr>
              <a:t> ủ </a:t>
            </a:r>
            <a:r>
              <a:rPr lang="en-US" sz="2400" dirty="0" err="1">
                <a:effectLst/>
                <a:latin typeface="Times New Roman" panose="02020603050405020304" pitchFamily="18" charset="0"/>
                <a:ea typeface="Times New Roman" panose="02020603050405020304" pitchFamily="18" charset="0"/>
              </a:rPr>
              <a:t>lửa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giữ</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rPr>
              <a:t>Việt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rPr>
              <a:t> ủ </a:t>
            </a:r>
            <a:r>
              <a:rPr lang="en-US" sz="2400" dirty="0" err="1">
                <a:effectLst/>
                <a:latin typeface="Times New Roman" panose="02020603050405020304" pitchFamily="18" charset="0"/>
                <a:ea typeface="Times New Roman" panose="02020603050405020304" pitchFamily="18" charset="0"/>
              </a:rPr>
              <a:t>lửa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nhen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nhóm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nuôi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dưỡng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lửa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tâm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hồn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ngọn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lửa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đam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mê</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vọng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dám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dám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theo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đuổi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ước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bão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ngọn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lửa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chí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lực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sẽ</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mạnh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vượt</a:t>
            </a:r>
            <a:r>
              <a:rPr lang="en-US" sz="2400" dirty="0">
                <a:effectLst/>
                <a:latin typeface="Times New Roman" panose="02020603050405020304" pitchFamily="18" charset="0"/>
                <a:ea typeface="Times New Roman" panose="02020603050405020304" pitchFamily="18" charset="0"/>
              </a:rPr>
              <a:t> qua </a:t>
            </a:r>
            <a:r>
              <a:rPr lang="en-US" sz="2400" dirty="0" err="1">
                <a:effectLst/>
                <a:latin typeface="Times New Roman" panose="02020603050405020304" pitchFamily="18" charset="0"/>
                <a:ea typeface="Times New Roman" panose="02020603050405020304" pitchFamily="18" charset="0"/>
              </a:rPr>
              <a:t>khó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trở</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muốn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ngọn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lửa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thương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sẽ</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sẵn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sàng</a:t>
            </a:r>
            <a:r>
              <a:rPr lang="en-US" sz="2400" dirty="0">
                <a:effectLst/>
                <a:latin typeface="Times New Roman" panose="02020603050405020304" pitchFamily="18" charset="0"/>
                <a:ea typeface="Times New Roman" panose="02020603050405020304" pitchFamily="18" charset="0"/>
              </a:rPr>
              <a:t> hi </a:t>
            </a:r>
            <a:r>
              <a:rPr lang="en-US" sz="2400" dirty="0" err="1">
                <a:effectLst/>
                <a:latin typeface="Times New Roman" panose="02020603050405020304" pitchFamily="18" charset="0"/>
                <a:ea typeface="Times New Roman" panose="02020603050405020304" pitchFamily="18" charset="0"/>
              </a:rPr>
              <a:t>sinh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Ngọn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lửa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giúp</a:t>
            </a:r>
            <a:r>
              <a:rPr lang="en-US" sz="2400" dirty="0">
                <a:effectLst/>
                <a:latin typeface="Times New Roman" panose="02020603050405020304" pitchFamily="18" charset="0"/>
                <a:ea typeface="Times New Roman" panose="02020603050405020304" pitchFamily="18" charset="0"/>
              </a:rPr>
              <a:t> ta </a:t>
            </a:r>
            <a:r>
              <a:rPr lang="en-US" sz="2400" dirty="0" err="1">
                <a:effectLst/>
                <a:latin typeface="Times New Roman" panose="02020603050405020304" pitchFamily="18" charset="0"/>
                <a:ea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a:t>
            </a:r>
            <a:endParaRPr lang="en-US" sz="2400" dirty="0"/>
          </a:p>
        </p:txBody>
      </p:sp>
      <p:sp>
        <p:nvSpPr>
          <p:cNvPr id="11" name="TextBox 10">
            <a:extLst>
              <a:ext uri="{FF2B5EF4-FFF2-40B4-BE49-F238E27FC236}">
                <a16:creationId xmlns:a16="http://schemas.microsoft.com/office/drawing/2014/main" id="{8178AB20-27B5-4040-8BFF-DDCFC2739DF7}"/>
              </a:ext>
            </a:extLst>
          </p:cNvPr>
          <p:cNvSpPr txBox="1"/>
          <p:nvPr/>
        </p:nvSpPr>
        <p:spPr>
          <a:xfrm>
            <a:off x="212270" y="4782109"/>
            <a:ext cx="11908192" cy="1200329"/>
          </a:xfrm>
          <a:prstGeom prst="rect">
            <a:avLst/>
          </a:prstGeom>
          <a:noFill/>
        </p:spPr>
        <p:txBody>
          <a:bodyPr wrap="square">
            <a:spAutoFit/>
          </a:bodyPr>
          <a:lstStyle/>
          <a:p>
            <a:pPr algn="just"/>
            <a:r>
              <a:rPr lang="vi-VN" sz="2400" b="1" dirty="0">
                <a:effectLst/>
                <a:latin typeface="Times New Roman" panose="02020603050405020304" pitchFamily="18" charset="0"/>
                <a:ea typeface="Times New Roman" panose="02020603050405020304" pitchFamily="18" charset="0"/>
              </a:rPr>
              <a:t>Câu 4</a:t>
            </a:r>
            <a:r>
              <a:rPr lang="vi-VN" sz="2400" dirty="0">
                <a:effectLst/>
                <a:latin typeface="Times New Roman" panose="02020603050405020304" pitchFamily="18" charset="0"/>
                <a:ea typeface="Times New Roman" panose="02020603050405020304" pitchFamily="18" charset="0"/>
              </a:rPr>
              <a:t>: </a:t>
            </a:r>
            <a:r>
              <a:rPr lang="vi-VN" sz="2400" dirty="0">
                <a:latin typeface="Times New Roman" panose="02020603050405020304" pitchFamily="18" charset="0"/>
                <a:ea typeface="Times New Roman" panose="02020603050405020304" pitchFamily="18" charset="0"/>
              </a:rPr>
              <a:t>C</a:t>
            </a:r>
            <a:r>
              <a:rPr lang="en-US" sz="2400" dirty="0">
                <a:effectLst/>
                <a:latin typeface="Times New Roman" panose="02020603050405020304" pitchFamily="18" charset="0"/>
                <a:ea typeface="Times New Roman" panose="02020603050405020304" pitchFamily="18" charset="0"/>
              </a:rPr>
              <a:t>ó </a:t>
            </a:r>
            <a:r>
              <a:rPr lang="en-US" sz="2400" dirty="0" err="1">
                <a:effectLst/>
                <a:latin typeface="Times New Roman" panose="02020603050405020304" pitchFamily="18" charset="0"/>
                <a:ea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rút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điệp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nhau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bày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suy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thấm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thía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điệp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đó</a:t>
            </a:r>
            <a:r>
              <a:rPr lang="en-US" sz="2400" dirty="0">
                <a:effectLst/>
                <a:latin typeface="Times New Roman" panose="02020603050405020304" pitchFamily="18" charset="0"/>
                <a:ea typeface="Times New Roman" panose="02020603050405020304" pitchFamily="18" charset="0"/>
              </a:rPr>
              <a:t>.</a:t>
            </a:r>
          </a:p>
          <a:p>
            <a:r>
              <a:rPr lang="en-US" sz="2400" dirty="0" err="1">
                <a:effectLst/>
                <a:latin typeface="Times New Roman" panose="02020603050405020304" pitchFamily="18" charset="0"/>
                <a:ea typeface="Times New Roman" panose="02020603050405020304" pitchFamily="18" charset="0"/>
              </a:rPr>
              <a:t>Ví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dụ</a:t>
            </a:r>
            <a:r>
              <a:rPr lang="en-US" sz="2400" dirty="0">
                <a:effectLst/>
                <a:latin typeface="Times New Roman" panose="02020603050405020304" pitchFamily="18" charset="0"/>
                <a:ea typeface="Times New Roman" panose="02020603050405020304" pitchFamily="18" charset="0"/>
              </a:rPr>
              <a:t> : </a:t>
            </a:r>
            <a:r>
              <a:rPr lang="vi-VN" sz="2400" i="1" dirty="0">
                <a:effectLst/>
                <a:latin typeface="Times New Roman" panose="02020603050405020304" pitchFamily="18" charset="0"/>
                <a:ea typeface="Times New Roman" panose="02020603050405020304" pitchFamily="18" charset="0"/>
              </a:rPr>
              <a:t>K</a:t>
            </a:r>
            <a:r>
              <a:rPr lang="en-US" sz="2400" i="1" dirty="0" err="1">
                <a:effectLst/>
                <a:latin typeface="Times New Roman" panose="02020603050405020304" pitchFamily="18" charset="0"/>
                <a:ea typeface="Times New Roman" panose="02020603050405020304" pitchFamily="18" charset="0"/>
              </a:rPr>
              <a:t>hông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lửa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cuộc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sống</a:t>
            </a:r>
            <a:r>
              <a:rPr lang="en-US" sz="2400" i="1" dirty="0">
                <a:effectLst/>
                <a:latin typeface="Times New Roman" panose="02020603050405020304" pitchFamily="18" charset="0"/>
                <a:ea typeface="Times New Roman" panose="02020603050405020304" pitchFamily="18" charset="0"/>
              </a:rPr>
              <a:t> con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a:t>
            </a:r>
            <a:r>
              <a:rPr lang="vi-VN" sz="2400" i="1" dirty="0">
                <a:latin typeface="Times New Roman" panose="02020603050405020304" pitchFamily="18" charset="0"/>
                <a:ea typeface="Times New Roman" panose="02020603050405020304" pitchFamily="18" charset="0"/>
              </a:rPr>
              <a:t>ỉ</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còn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sự</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tồn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tại</a:t>
            </a:r>
            <a:r>
              <a:rPr lang="en-US" sz="2400" i="1" dirty="0">
                <a:effectLst/>
                <a:latin typeface="Times New Roman" panose="02020603050405020304" pitchFamily="18" charset="0"/>
                <a:ea typeface="Times New Roman" panose="02020603050405020304" pitchFamily="18" charset="0"/>
              </a:rPr>
              <a:t>.</a:t>
            </a:r>
            <a:endParaRPr lang="en-US" sz="2400" i="1" dirty="0"/>
          </a:p>
        </p:txBody>
      </p:sp>
      <p:sp>
        <p:nvSpPr>
          <p:cNvPr id="2" name="TextBox 1">
            <a:extLst>
              <a:ext uri="{FF2B5EF4-FFF2-40B4-BE49-F238E27FC236}">
                <a16:creationId xmlns:a16="http://schemas.microsoft.com/office/drawing/2014/main" id="{FA95E802-5AFF-F7F2-BC24-EDD46CC28872}"/>
              </a:ext>
            </a:extLst>
          </p:cNvPr>
          <p:cNvSpPr txBox="1"/>
          <p:nvPr/>
        </p:nvSpPr>
        <p:spPr>
          <a:xfrm>
            <a:off x="4991878" y="83976"/>
            <a:ext cx="2519265" cy="461665"/>
          </a:xfrm>
          <a:prstGeom prst="rect">
            <a:avLst/>
          </a:prstGeom>
          <a:noFill/>
        </p:spPr>
        <p:txBody>
          <a:bodyPr wrap="square" rtlCol="0">
            <a:spAutoFit/>
          </a:bodyPr>
          <a:lstStyle/>
          <a:p>
            <a:pPr algn="ctr"/>
            <a:r>
              <a:rPr lang="en-US" sz="2400" b="1" dirty="0">
                <a:solidFill>
                  <a:srgbClr val="002060"/>
                </a:solidFill>
                <a:latin typeface="Times New Roman" panose="02020603050405020304" pitchFamily="18" charset="0"/>
                <a:cs typeface="Times New Roman" panose="02020603050405020304" pitchFamily="18" charset="0"/>
              </a:rPr>
              <a:t>ĐÁP ÁN</a:t>
            </a:r>
          </a:p>
        </p:txBody>
      </p:sp>
    </p:spTree>
    <p:extLst>
      <p:ext uri="{BB962C8B-B14F-4D97-AF65-F5344CB8AC3E}">
        <p14:creationId xmlns:p14="http://schemas.microsoft.com/office/powerpoint/2010/main" val="4005043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arn(inVertical)">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barn(inVertical)">
                                      <p:cBhvr>
                                        <p:cTn id="17" dur="5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0151DDD-90B8-7370-B715-16045C9BD1CA}"/>
              </a:ext>
            </a:extLst>
          </p:cNvPr>
          <p:cNvSpPr txBox="1"/>
          <p:nvPr/>
        </p:nvSpPr>
        <p:spPr>
          <a:xfrm>
            <a:off x="297024" y="214864"/>
            <a:ext cx="11597951" cy="5632311"/>
          </a:xfrm>
          <a:prstGeom prst="rect">
            <a:avLst/>
          </a:prstGeom>
          <a:noFill/>
        </p:spPr>
        <p:txBody>
          <a:bodyPr wrap="square">
            <a:spAutoFit/>
          </a:bodyPr>
          <a:lstStyle/>
          <a:p>
            <a:pPr algn="l"/>
            <a:r>
              <a:rPr lang="vi-VN" b="1" i="0" dirty="0">
                <a:solidFill>
                  <a:srgbClr val="050505"/>
                </a:solidFill>
                <a:effectLst/>
                <a:latin typeface="+mj-lt"/>
              </a:rPr>
              <a:t>I.PHẦN ĐỌC HIỂU (3,0 điểm)</a:t>
            </a:r>
          </a:p>
          <a:p>
            <a:pPr algn="l"/>
            <a:r>
              <a:rPr lang="vi-VN" b="0" i="0" dirty="0">
                <a:solidFill>
                  <a:srgbClr val="050505"/>
                </a:solidFill>
                <a:effectLst/>
                <a:latin typeface="+mj-lt"/>
              </a:rPr>
              <a:t>Đọc đoạn trích sau và thực hiện các yêu cầu bên dưới:</a:t>
            </a:r>
          </a:p>
          <a:p>
            <a:pPr algn="l"/>
            <a:r>
              <a:rPr lang="vi-VN" b="0" i="0" dirty="0">
                <a:solidFill>
                  <a:srgbClr val="050505"/>
                </a:solidFill>
                <a:effectLst/>
                <a:latin typeface="+mj-lt"/>
              </a:rPr>
              <a:t>“Hòn đá có thể cho lửa, cành cây có thể cho lửa. Nhưng chỉ có con người mới biết nuôi lửa và truyền lửa. Lửa xuất hiện khi có tương tác, ít ra là hai vật thể tạo lửa. Lửa là kết quả của số nhiều. Cô bé bán diêm là số đơn. Cô đã chết vì thiếu lửa. Để rồi từ đó loài người đã cảnh giác thắp nến suốt mùa Giáng sinh để cho không còn em bé bán diêm nào phải chết vì thiếu lửa.</a:t>
            </a:r>
          </a:p>
          <a:p>
            <a:pPr algn="l"/>
            <a:r>
              <a:rPr lang="vi-VN" b="0" i="0" dirty="0">
                <a:solidFill>
                  <a:srgbClr val="050505"/>
                </a:solidFill>
                <a:effectLst/>
                <a:latin typeface="+mj-lt"/>
              </a:rPr>
              <a:t>Nước Việt hình chữ “S”, hiện thân của số nhiều, lẽ nào không biết nuôi lửa và truyền lửa, lẽ nào thiếu lửa? Không có lửa, con rồng chẳng phải là rồng, chỉ là con giun, con rắn. Không có lửa làm gì có “nồng” nàn, “nhiệt” tâm! Làm gì có “sốt” sắng, “nhiệt” tình, đuốc tuệ! Làm gì còn “nhiệt” huyết, “cháy” bỏng! Sẽ đâu rồi “lửa” yêu thương? Việc mẹ cha, việc nhà, việc nước, làm gì với đôi vai lạnh lẽo, ơ hờ? Không có lửa em lấy gì “hun” đúc ý chí, “nấu” sử sôi kinh? Em… sống đời thực vật vô tri như lưng cây, mắt lá, đầu cành, thân cỏ…. Cho nên: Biết ủ lửa để giữ nhân cách – người, nhân cách – Việt. Tuổi trẻ là mùa xuân của xã hội. Thế nhưng: Nếu không có lửa làm sao thành mùa xuân?”.</a:t>
            </a:r>
          </a:p>
          <a:p>
            <a:pPr algn="l"/>
            <a:r>
              <a:rPr lang="vi-VN" b="0" i="0" dirty="0">
                <a:solidFill>
                  <a:srgbClr val="050505"/>
                </a:solidFill>
                <a:effectLst/>
                <a:latin typeface="+mj-lt"/>
              </a:rPr>
              <a:t>(Trích Thắp mình để sang xuân, Nhà văn Đoàn Công Lê Huy)</a:t>
            </a:r>
          </a:p>
          <a:p>
            <a:pPr algn="l"/>
            <a:r>
              <a:rPr lang="vi-VN" b="0" i="0" dirty="0">
                <a:solidFill>
                  <a:srgbClr val="050505"/>
                </a:solidFill>
                <a:effectLst/>
                <a:latin typeface="+mj-lt"/>
              </a:rPr>
              <a:t>Câu 1. Xác phương thức biểu đạt chính trong đoạn trích trên. (0,5 điểm)</a:t>
            </a:r>
          </a:p>
          <a:p>
            <a:pPr algn="l"/>
            <a:r>
              <a:rPr lang="vi-VN" b="0" i="0" dirty="0">
                <a:solidFill>
                  <a:srgbClr val="050505"/>
                </a:solidFill>
                <a:effectLst/>
                <a:latin typeface="+mj-lt"/>
              </a:rPr>
              <a:t>Câu 2. Cho biết ý nghĩa của từ " lửa" được in đậm trong hai câu văn sau: " Hòn đá có thể cho lửa, cành cây có thể cho lửa. Nhưng chỉ có con người mới biết nuôi lửa và truyền lửa". (0,5 điểm)</a:t>
            </a:r>
          </a:p>
          <a:p>
            <a:pPr algn="l"/>
            <a:r>
              <a:rPr lang="vi-VN" b="0" i="0" dirty="0">
                <a:solidFill>
                  <a:srgbClr val="050505"/>
                </a:solidFill>
                <a:effectLst/>
                <a:latin typeface="+mj-lt"/>
              </a:rPr>
              <a:t>Câu 3. Tại sao tác giả lại nói: “ Biết ủ lửa để giữ nhân cách - người , nhân cách - Việt”? (1,0 điểm)</a:t>
            </a:r>
          </a:p>
          <a:p>
            <a:pPr algn="l"/>
            <a:r>
              <a:rPr lang="vi-VN" b="0" i="0" dirty="0">
                <a:solidFill>
                  <a:srgbClr val="050505"/>
                </a:solidFill>
                <a:effectLst/>
                <a:latin typeface="+mj-lt"/>
              </a:rPr>
              <a:t>Câu 4.Thông điệp có ý nghĩa nhất được rút ra từ đoạn văn bản trên là gì? (1,0 điểm)</a:t>
            </a:r>
          </a:p>
          <a:p>
            <a:pPr algn="l"/>
            <a:r>
              <a:rPr lang="vi-VN" b="1" i="0" dirty="0">
                <a:solidFill>
                  <a:srgbClr val="050505"/>
                </a:solidFill>
                <a:effectLst/>
                <a:latin typeface="+mj-lt"/>
              </a:rPr>
              <a:t>II.PHẦN LÀM VĂN (7,0 điểm)</a:t>
            </a:r>
          </a:p>
          <a:p>
            <a:pPr algn="l"/>
            <a:r>
              <a:rPr lang="vi-VN" b="0" i="0" dirty="0">
                <a:solidFill>
                  <a:srgbClr val="050505"/>
                </a:solidFill>
                <a:effectLst/>
                <a:latin typeface="+mj-lt"/>
              </a:rPr>
              <a:t>Câu 1 (2,0 điểm). Hãy viết một đoạn văn ( khoảng 200 chữ ), trình bày suy nghĩ về ý kiến được nêu ở đoạn trích trong phần Đọc hiểu: “Nếu không có lửa làm sao thành mùa xuân?".</a:t>
            </a:r>
          </a:p>
        </p:txBody>
      </p:sp>
      <p:sp>
        <p:nvSpPr>
          <p:cNvPr id="3" name="TextBox 2">
            <a:extLst>
              <a:ext uri="{FF2B5EF4-FFF2-40B4-BE49-F238E27FC236}">
                <a16:creationId xmlns:a16="http://schemas.microsoft.com/office/drawing/2014/main" id="{C8416FA4-E51F-FA79-0796-EF281150E375}"/>
              </a:ext>
            </a:extLst>
          </p:cNvPr>
          <p:cNvSpPr txBox="1"/>
          <p:nvPr/>
        </p:nvSpPr>
        <p:spPr>
          <a:xfrm>
            <a:off x="4229877" y="0"/>
            <a:ext cx="3732245" cy="400110"/>
          </a:xfrm>
          <a:prstGeom prst="rect">
            <a:avLst/>
          </a:prstGeom>
          <a:noFill/>
        </p:spPr>
        <p:txBody>
          <a:bodyPr wrap="square" rtlCol="0">
            <a:spAutoFit/>
          </a:bodyPr>
          <a:lstStyle/>
          <a:p>
            <a:pPr algn="ctr"/>
            <a:r>
              <a:rPr lang="en-US" sz="2000" b="1" dirty="0">
                <a:solidFill>
                  <a:srgbClr val="FF0000"/>
                </a:solidFill>
                <a:latin typeface="Times New Roman" panose="02020603050405020304" pitchFamily="18" charset="0"/>
                <a:cs typeface="Times New Roman" panose="02020603050405020304" pitchFamily="18" charset="0"/>
              </a:rPr>
              <a:t>ĐỀ SỐ 7</a:t>
            </a:r>
          </a:p>
        </p:txBody>
      </p:sp>
    </p:spTree>
    <p:extLst>
      <p:ext uri="{BB962C8B-B14F-4D97-AF65-F5344CB8AC3E}">
        <p14:creationId xmlns:p14="http://schemas.microsoft.com/office/powerpoint/2010/main" val="19213802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ED2DF3C-D9F2-26F8-02FA-7DD2A8FC9743}"/>
              </a:ext>
            </a:extLst>
          </p:cNvPr>
          <p:cNvSpPr txBox="1"/>
          <p:nvPr/>
        </p:nvSpPr>
        <p:spPr>
          <a:xfrm>
            <a:off x="102637" y="335846"/>
            <a:ext cx="11859208" cy="3847207"/>
          </a:xfrm>
          <a:prstGeom prst="rect">
            <a:avLst/>
          </a:prstGeom>
          <a:noFill/>
        </p:spPr>
        <p:txBody>
          <a:bodyPr wrap="square">
            <a:spAutoFit/>
          </a:bodyPr>
          <a:lstStyle/>
          <a:p>
            <a:pPr algn="l"/>
            <a:r>
              <a:rPr lang="en-US" sz="2800" b="1" dirty="0">
                <a:solidFill>
                  <a:srgbClr val="002060"/>
                </a:solidFill>
                <a:latin typeface="Times New Roman" panose="02020603050405020304" pitchFamily="18" charset="0"/>
                <a:cs typeface="Times New Roman" panose="02020603050405020304" pitchFamily="18" charset="0"/>
              </a:rPr>
              <a:t>                                                             ĐÁP ÁN</a:t>
            </a:r>
            <a:endParaRPr lang="vi-VN" sz="2800" b="1" i="0" dirty="0">
              <a:solidFill>
                <a:srgbClr val="002060"/>
              </a:solidFill>
              <a:effectLst/>
              <a:latin typeface="Times New Roman" panose="02020603050405020304" pitchFamily="18" charset="0"/>
              <a:cs typeface="Times New Roman" panose="02020603050405020304" pitchFamily="18" charset="0"/>
            </a:endParaRPr>
          </a:p>
          <a:p>
            <a:pPr algn="l"/>
            <a:r>
              <a:rPr lang="vi-VN" b="0" i="0" dirty="0">
                <a:solidFill>
                  <a:srgbClr val="050505"/>
                </a:solidFill>
                <a:effectLst/>
                <a:latin typeface="+mj-lt"/>
              </a:rPr>
              <a:t>Câu 1. Phương thức biểu đạt chính trong đoạn trích trên: nghị luận</a:t>
            </a:r>
          </a:p>
          <a:p>
            <a:pPr algn="l"/>
            <a:r>
              <a:rPr lang="vi-VN" b="0" i="0" dirty="0">
                <a:solidFill>
                  <a:srgbClr val="050505"/>
                </a:solidFill>
                <a:effectLst/>
                <a:latin typeface="+mj-lt"/>
              </a:rPr>
              <a:t>Câu 2. Từ “lửa” được nói đến trong câu văn mang ý nghĩa ẩn dụ, nó là: nhiệt huyết, đam mê, khát vọng, ý chí, niềm tin, là tình yêu thương mãnh liệt… ngọn lửa ấy được con người nuôi dưỡng trong tâm hồn và có thể lan truyền từ người này sang người khác.</a:t>
            </a:r>
          </a:p>
          <a:p>
            <a:pPr algn="l"/>
            <a:r>
              <a:rPr lang="vi-VN" b="0" i="0" dirty="0">
                <a:solidFill>
                  <a:srgbClr val="050505"/>
                </a:solidFill>
                <a:effectLst/>
                <a:latin typeface="+mj-lt"/>
              </a:rPr>
              <a:t>Câu 3. “Biết ủ lửa để giữ nhân cách – người, nhân cách – Việt” “Biết ủ lửa” tức là biết nhen nhóm, nuôi dưỡng lửa trong tâm hồn mình. Có ngọn lửa của đam mê, khát vọng mới dám sống hết mình, dám theo đuổi ước mơ hoài bão. Có ngọn lửa của ý chí, nghị lực sẽ có sức mạnh để vượt qua khó khăn trở ngại, đến được cái đích mà mình muốn. Có ngọn lửa của tình yêu thương sẽ sống nhân ái, nhân văn hơn, sẵn sàng hi sinh vì người khác. Ngọn lửa ấy giúp ta làm nên giá trị nhân cách con người.</a:t>
            </a:r>
          </a:p>
          <a:p>
            <a:pPr algn="l"/>
            <a:r>
              <a:rPr lang="vi-VN" b="0" i="0" dirty="0">
                <a:solidFill>
                  <a:srgbClr val="050505"/>
                </a:solidFill>
                <a:effectLst/>
                <a:latin typeface="+mj-lt"/>
              </a:rPr>
              <a:t>Câu 4. HS có thể rút ra những thông điệp khác nhau từ đoạn văn bản trên và trình bày suy nghĩ thấm thía của mình về thông điệp đó.</a:t>
            </a:r>
          </a:p>
          <a:p>
            <a:pPr algn="l"/>
            <a:r>
              <a:rPr lang="vi-VN" b="0" i="0" dirty="0">
                <a:solidFill>
                  <a:srgbClr val="050505"/>
                </a:solidFill>
                <a:effectLst/>
                <a:latin typeface="+mj-lt"/>
              </a:rPr>
              <a:t>Ví dụ : không có lửa cuộc sống con người chi còn là sự tồn tại.</a:t>
            </a:r>
          </a:p>
        </p:txBody>
      </p:sp>
    </p:spTree>
    <p:extLst>
      <p:ext uri="{BB962C8B-B14F-4D97-AF65-F5344CB8AC3E}">
        <p14:creationId xmlns:p14="http://schemas.microsoft.com/office/powerpoint/2010/main" val="1902668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8AFB3B5-F843-9E96-6CEE-777B5392C6A0}"/>
              </a:ext>
            </a:extLst>
          </p:cNvPr>
          <p:cNvSpPr txBox="1"/>
          <p:nvPr/>
        </p:nvSpPr>
        <p:spPr>
          <a:xfrm>
            <a:off x="177281" y="123435"/>
            <a:ext cx="12014719" cy="6565836"/>
          </a:xfrm>
          <a:prstGeom prst="rect">
            <a:avLst/>
          </a:prstGeom>
          <a:noFill/>
        </p:spPr>
        <p:txBody>
          <a:bodyPr wrap="square">
            <a:spAutoFit/>
          </a:bodyPr>
          <a:lstStyle/>
          <a:p>
            <a:pPr>
              <a:lnSpc>
                <a:spcPct val="107000"/>
              </a:lnSpc>
              <a:spcAft>
                <a:spcPts val="800"/>
              </a:spcAft>
            </a:pPr>
            <a:r>
              <a:rPr lang="en-US" sz="1600" b="1"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 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(4,0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Đọc</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bên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71600" indent="457200">
              <a:lnSpc>
                <a:spcPct val="107000"/>
              </a:lnSpc>
              <a:spcAft>
                <a:spcPts val="800"/>
              </a:spcAft>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đâu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con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71600" indent="457200">
              <a:lnSpc>
                <a:spcPct val="107000"/>
              </a:lnSpc>
              <a:spcAft>
                <a:spcPts val="800"/>
              </a:spcAft>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muốn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ngọt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tháng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nhựa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71600" indent="457200">
              <a:lnSpc>
                <a:spcPct val="107000"/>
              </a:lnSpc>
              <a:spcAft>
                <a:spcPts val="800"/>
              </a:spcAft>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Hoa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sẽ</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thơm</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khi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trải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nắng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lửa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71600" indent="457200">
              <a:lnSpc>
                <a:spcPct val="107000"/>
              </a:lnSpc>
              <a:spcAft>
                <a:spcPts val="800"/>
              </a:spcAft>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Mùa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bội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trải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nắng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sương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71600" indent="457200">
              <a:lnSpc>
                <a:spcPct val="107000"/>
              </a:lnSpc>
              <a:spcAft>
                <a:spcPts val="800"/>
              </a:spcAft>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dẫu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thường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71600" indent="457200">
              <a:lnSpc>
                <a:spcPct val="107000"/>
              </a:lnSpc>
              <a:spcAft>
                <a:spcPts val="800"/>
              </a:spcAft>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đôi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tay</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71600" indent="457200">
              <a:lnSpc>
                <a:spcPct val="107000"/>
              </a:lnSpc>
              <a:spcAft>
                <a:spcPts val="800"/>
              </a:spcAft>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chim</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suốt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chọn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hạt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71600" indent="457200">
              <a:lnSpc>
                <a:spcPct val="107000"/>
              </a:lnSpc>
              <a:spcAft>
                <a:spcPts val="800"/>
              </a:spcAft>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tháng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bao dung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nhưng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khắc</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nghiệt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lạ</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kỳ</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đâu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con –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Nguyễn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Đăng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Tấn,Tuyển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b="1" i="1" dirty="0" err="1">
                <a:effectLst/>
                <a:latin typeface="Times New Roman" panose="02020603050405020304" pitchFamily="18" charset="0"/>
                <a:ea typeface="Calibri" panose="020F0502020204030204" pitchFamily="34" charset="0"/>
                <a:cs typeface="Times New Roman" panose="02020603050405020304" pitchFamily="18" charset="0"/>
              </a:rPr>
              <a:t>Lời</a:t>
            </a:r>
            <a:r>
              <a:rPr lang="en-US" sz="16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b="1" i="1" dirty="0" err="1">
                <a:effectLst/>
                <a:latin typeface="Times New Roman" panose="02020603050405020304" pitchFamily="18" charset="0"/>
                <a:ea typeface="Calibri" panose="020F0502020204030204" pitchFamily="34" charset="0"/>
                <a:cs typeface="Times New Roman" panose="02020603050405020304" pitchFamily="18" charset="0"/>
              </a:rPr>
              <a:t>ru</a:t>
            </a:r>
            <a:r>
              <a:rPr lang="en-US" sz="16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b="1" i="1" dirty="0" err="1">
                <a:effectLst/>
                <a:latin typeface="Times New Roman" panose="02020603050405020304" pitchFamily="18" charset="0"/>
                <a:ea typeface="Calibri" panose="020F0502020204030204" pitchFamily="34" charset="0"/>
                <a:cs typeface="Times New Roman" panose="02020603050405020304" pitchFamily="18" charset="0"/>
              </a:rPr>
              <a:t>vầng</a:t>
            </a:r>
            <a:r>
              <a:rPr lang="en-US" sz="16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b="1" i="1" dirty="0" err="1">
                <a:effectLst/>
                <a:latin typeface="Times New Roman" panose="02020603050405020304" pitchFamily="18" charset="0"/>
                <a:ea typeface="Calibri" panose="020F0502020204030204" pitchFamily="34" charset="0"/>
                <a:cs typeface="Times New Roman" panose="02020603050405020304" pitchFamily="18" charset="0"/>
              </a:rPr>
              <a:t>trăng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XBN Lao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2000,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trang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42)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Câu 1.</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Câu 2.</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hiểu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71600" indent="457200">
              <a:lnSpc>
                <a:spcPct val="107000"/>
              </a:lnSpc>
              <a:spcAft>
                <a:spcPts val="800"/>
              </a:spcAft>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muốn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ngọt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tháng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nhựa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71600" indent="457200">
              <a:lnSpc>
                <a:spcPct val="107000"/>
              </a:lnSpc>
              <a:spcAft>
                <a:spcPts val="800"/>
              </a:spcAft>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Hoa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sẽ</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thơm</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khi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trải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nắng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lửa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371600" indent="457200">
              <a:lnSpc>
                <a:spcPct val="107000"/>
              </a:lnSpc>
              <a:spcAft>
                <a:spcPts val="800"/>
              </a:spcAft>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Mùa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bội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trải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nắng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sương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Câu 3.</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biện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chim</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suốt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chọn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hạt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Câu 4</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nỗi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lòng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cha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mẹ</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gửi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gắm</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khoảng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10-15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dòng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0F24E6B8-C29B-8E92-660C-19138B19D49B}"/>
              </a:ext>
            </a:extLst>
          </p:cNvPr>
          <p:cNvSpPr txBox="1"/>
          <p:nvPr/>
        </p:nvSpPr>
        <p:spPr>
          <a:xfrm>
            <a:off x="4229877" y="0"/>
            <a:ext cx="3732245" cy="400110"/>
          </a:xfrm>
          <a:prstGeom prst="rect">
            <a:avLst/>
          </a:prstGeom>
          <a:noFill/>
        </p:spPr>
        <p:txBody>
          <a:bodyPr wrap="square" rtlCol="0">
            <a:spAutoFit/>
          </a:bodyPr>
          <a:lstStyle/>
          <a:p>
            <a:pPr algn="ctr"/>
            <a:r>
              <a:rPr lang="en-US" sz="2000" b="1" dirty="0">
                <a:solidFill>
                  <a:srgbClr val="FF0000"/>
                </a:solidFill>
                <a:latin typeface="Times New Roman" panose="02020603050405020304" pitchFamily="18" charset="0"/>
                <a:cs typeface="Times New Roman" panose="02020603050405020304" pitchFamily="18" charset="0"/>
              </a:rPr>
              <a:t>ĐỀ SỐ 8</a:t>
            </a:r>
          </a:p>
        </p:txBody>
      </p:sp>
    </p:spTree>
    <p:extLst>
      <p:ext uri="{BB962C8B-B14F-4D97-AF65-F5344CB8AC3E}">
        <p14:creationId xmlns:p14="http://schemas.microsoft.com/office/powerpoint/2010/main" val="398359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C97114F-04F5-06AF-4E45-C60CEBCE16F0}"/>
              </a:ext>
            </a:extLst>
          </p:cNvPr>
          <p:cNvSpPr txBox="1"/>
          <p:nvPr/>
        </p:nvSpPr>
        <p:spPr>
          <a:xfrm>
            <a:off x="183502" y="490401"/>
            <a:ext cx="12008498" cy="6247864"/>
          </a:xfrm>
          <a:prstGeom prst="rect">
            <a:avLst/>
          </a:prstGeom>
          <a:noFill/>
        </p:spPr>
        <p:txBody>
          <a:bodyPr wrap="square">
            <a:spAutoFit/>
          </a:bodyPr>
          <a:lstStyle/>
          <a:p>
            <a:pPr>
              <a:spcBef>
                <a:spcPts val="5"/>
              </a:spcBef>
            </a:pPr>
            <a:r>
              <a:rPr lang="vi-VN" sz="2000" b="1" dirty="0">
                <a:effectLst/>
                <a:latin typeface="Times New Roman" panose="02020603050405020304" pitchFamily="18" charset="0"/>
                <a:ea typeface="Times New Roman" panose="02020603050405020304" pitchFamily="18" charset="0"/>
              </a:rPr>
              <a:t>I.ĐỌC HIỂU ( 3,0 điểm )</a:t>
            </a:r>
            <a:endParaRPr lang="en-US" sz="2000" dirty="0">
              <a:effectLst/>
              <a:latin typeface="Times New Roman" panose="02020603050405020304" pitchFamily="18" charset="0"/>
              <a:ea typeface="Times New Roman" panose="02020603050405020304" pitchFamily="18" charset="0"/>
            </a:endParaRPr>
          </a:p>
          <a:p>
            <a:pPr>
              <a:spcBef>
                <a:spcPts val="5"/>
              </a:spcBef>
            </a:pPr>
            <a:r>
              <a:rPr lang="vi-VN" sz="2000" b="1" dirty="0">
                <a:effectLst/>
                <a:latin typeface="Times New Roman" panose="02020603050405020304" pitchFamily="18" charset="0"/>
                <a:ea typeface="Times New Roman" panose="02020603050405020304" pitchFamily="18" charset="0"/>
              </a:rPr>
              <a:t>     </a:t>
            </a:r>
            <a:r>
              <a:rPr lang="vi-VN" sz="2000" dirty="0">
                <a:effectLst/>
                <a:latin typeface="Times New Roman" panose="02020603050405020304" pitchFamily="18" charset="0"/>
                <a:ea typeface="Times New Roman" panose="02020603050405020304" pitchFamily="18" charset="0"/>
              </a:rPr>
              <a:t>Tình yêu thương chân thật thường rất vị tha. Người có tình yêu chân thật thường nghĩ nhiều đến hạnh phúc của người khác hơn là bản thân mình. Tình yêu ấy làm cho chúng ta thay đổi bản thân và một ngày trưởng thành hơn. Tình yêu thương chân thành và sâu sắc bao giờ cũng trường tồn ngay cả sau khi người đó đã từ giã cuộc đời. Tuy nhiên, yêu thương không được bày tỏ thì không bao giờ đạt được ý nghĩa đích thực của nó ( ….)</a:t>
            </a:r>
            <a:endParaRPr lang="en-US" sz="2000" dirty="0">
              <a:effectLst/>
              <a:latin typeface="Times New Roman" panose="02020603050405020304" pitchFamily="18" charset="0"/>
              <a:ea typeface="Times New Roman" panose="02020603050405020304" pitchFamily="18" charset="0"/>
            </a:endParaRPr>
          </a:p>
          <a:p>
            <a:pPr>
              <a:spcBef>
                <a:spcPts val="5"/>
              </a:spcBef>
            </a:pPr>
            <a:r>
              <a:rPr lang="vi-VN" sz="2000" dirty="0">
                <a:effectLst/>
                <a:latin typeface="Times New Roman" panose="02020603050405020304" pitchFamily="18" charset="0"/>
                <a:ea typeface="Times New Roman" panose="02020603050405020304" pitchFamily="18" charset="0"/>
              </a:rPr>
              <a:t>     Hãy bày tỏ tình yêu thương với mọi người xung quanh ngay khi chúng ta còn hiện diện trong cuộc sống này. Hãy nhớ rằng tình yêu thương là ngọn lửa sưởi ấm cuộc đời của mỗi chúng ta. Bạn đừng ngần ngại khi muốn nói với ai đó rằng bạn rất yêu quý họ!</a:t>
            </a:r>
            <a:endParaRPr lang="en-US" sz="2000" dirty="0">
              <a:effectLst/>
              <a:latin typeface="Times New Roman" panose="02020603050405020304" pitchFamily="18" charset="0"/>
              <a:ea typeface="Times New Roman" panose="02020603050405020304" pitchFamily="18" charset="0"/>
            </a:endParaRPr>
          </a:p>
          <a:p>
            <a:pPr>
              <a:spcBef>
                <a:spcPts val="5"/>
              </a:spcBef>
            </a:pPr>
            <a:r>
              <a:rPr lang="vi-VN" sz="20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                                     </a:t>
            </a:r>
            <a:r>
              <a:rPr lang="vi-VN" sz="2000" dirty="0">
                <a:effectLst/>
                <a:latin typeface="Times New Roman" panose="02020603050405020304" pitchFamily="18" charset="0"/>
                <a:ea typeface="Times New Roman" panose="02020603050405020304" pitchFamily="18" charset="0"/>
              </a:rPr>
              <a:t>  (Trích </a:t>
            </a:r>
            <a:r>
              <a:rPr lang="vi-VN" sz="2000" i="1" dirty="0">
                <a:effectLst/>
                <a:latin typeface="Times New Roman" panose="02020603050405020304" pitchFamily="18" charset="0"/>
                <a:ea typeface="Times New Roman" panose="02020603050405020304" pitchFamily="18" charset="0"/>
              </a:rPr>
              <a:t>Cho đi là còn mãi</a:t>
            </a:r>
            <a:r>
              <a:rPr lang="vi-VN" sz="2000" dirty="0">
                <a:effectLst/>
                <a:latin typeface="Times New Roman" panose="02020603050405020304" pitchFamily="18" charset="0"/>
                <a:ea typeface="Times New Roman" panose="02020603050405020304" pitchFamily="18" charset="0"/>
              </a:rPr>
              <a:t>, Azim Jamal &amp; Harvey McKinnon, NXB Trẻ, 2010, tr. 56-57)</a:t>
            </a:r>
            <a:endParaRPr lang="en-US" sz="2000" dirty="0">
              <a:effectLst/>
              <a:latin typeface="Times New Roman" panose="02020603050405020304" pitchFamily="18" charset="0"/>
              <a:ea typeface="Times New Roman" panose="02020603050405020304" pitchFamily="18" charset="0"/>
            </a:endParaRPr>
          </a:p>
          <a:p>
            <a:pPr>
              <a:spcBef>
                <a:spcPts val="5"/>
              </a:spcBef>
            </a:pPr>
            <a:r>
              <a:rPr lang="vi-VN" sz="2000" dirty="0">
                <a:effectLst/>
                <a:latin typeface="Times New Roman" panose="02020603050405020304" pitchFamily="18" charset="0"/>
                <a:ea typeface="Times New Roman" panose="02020603050405020304" pitchFamily="18" charset="0"/>
              </a:rPr>
              <a:t> Thực hiện các yêu cầu sau:</a:t>
            </a:r>
            <a:endParaRPr lang="en-US" sz="2000" dirty="0">
              <a:effectLst/>
              <a:latin typeface="Times New Roman" panose="02020603050405020304" pitchFamily="18" charset="0"/>
              <a:ea typeface="Times New Roman" panose="02020603050405020304" pitchFamily="18" charset="0"/>
            </a:endParaRPr>
          </a:p>
          <a:p>
            <a:pPr>
              <a:spcBef>
                <a:spcPts val="5"/>
              </a:spcBef>
            </a:pPr>
            <a:r>
              <a:rPr lang="vi-VN" sz="2000" b="1" dirty="0">
                <a:effectLst/>
                <a:latin typeface="Times New Roman" panose="02020603050405020304" pitchFamily="18" charset="0"/>
                <a:ea typeface="Times New Roman" panose="02020603050405020304" pitchFamily="18" charset="0"/>
              </a:rPr>
              <a:t>Câu 1</a:t>
            </a:r>
            <a:r>
              <a:rPr lang="vi-VN" sz="2000" dirty="0">
                <a:effectLst/>
                <a:latin typeface="Times New Roman" panose="02020603050405020304" pitchFamily="18" charset="0"/>
                <a:ea typeface="Times New Roman" panose="02020603050405020304" pitchFamily="18" charset="0"/>
              </a:rPr>
              <a:t>: Xác định phương thức biểu đạt chính được sử dụng trong đoạn trích ?</a:t>
            </a:r>
            <a:endParaRPr lang="en-US" sz="2000" dirty="0">
              <a:effectLst/>
              <a:latin typeface="Times New Roman" panose="02020603050405020304" pitchFamily="18" charset="0"/>
              <a:ea typeface="Times New Roman" panose="02020603050405020304" pitchFamily="18" charset="0"/>
            </a:endParaRPr>
          </a:p>
          <a:p>
            <a:pPr>
              <a:spcBef>
                <a:spcPts val="5"/>
              </a:spcBef>
            </a:pPr>
            <a:r>
              <a:rPr lang="vi-VN" sz="2000" b="1" dirty="0">
                <a:effectLst/>
                <a:latin typeface="Times New Roman" panose="02020603050405020304" pitchFamily="18" charset="0"/>
                <a:ea typeface="Times New Roman" panose="02020603050405020304" pitchFamily="18" charset="0"/>
              </a:rPr>
              <a:t>Câu 2</a:t>
            </a:r>
            <a:r>
              <a:rPr lang="vi-VN" sz="2000" dirty="0">
                <a:effectLst/>
                <a:latin typeface="Times New Roman" panose="02020603050405020304" pitchFamily="18" charset="0"/>
                <a:ea typeface="Times New Roman" panose="02020603050405020304" pitchFamily="18" charset="0"/>
              </a:rPr>
              <a:t>: Theo đoạn trích, </a:t>
            </a:r>
            <a:r>
              <a:rPr lang="vi-VN" sz="2000" i="1" dirty="0">
                <a:effectLst/>
                <a:latin typeface="Times New Roman" panose="02020603050405020304" pitchFamily="18" charset="0"/>
                <a:ea typeface="Times New Roman" panose="02020603050405020304" pitchFamily="18" charset="0"/>
              </a:rPr>
              <a:t>người có tình yêu thương chân thật</a:t>
            </a:r>
            <a:r>
              <a:rPr lang="vi-VN" sz="2000" dirty="0">
                <a:effectLst/>
                <a:latin typeface="Times New Roman" panose="02020603050405020304" pitchFamily="18" charset="0"/>
                <a:ea typeface="Times New Roman" panose="02020603050405020304" pitchFamily="18" charset="0"/>
              </a:rPr>
              <a:t> thường nghĩ gì ?</a:t>
            </a:r>
            <a:endParaRPr lang="en-US" sz="2000" dirty="0">
              <a:effectLst/>
              <a:latin typeface="Times New Roman" panose="02020603050405020304" pitchFamily="18" charset="0"/>
              <a:ea typeface="Times New Roman" panose="02020603050405020304" pitchFamily="18" charset="0"/>
            </a:endParaRPr>
          </a:p>
          <a:p>
            <a:pPr>
              <a:spcBef>
                <a:spcPts val="5"/>
              </a:spcBef>
            </a:pPr>
            <a:r>
              <a:rPr lang="vi-VN" sz="2000" b="1" dirty="0">
                <a:effectLst/>
                <a:latin typeface="Times New Roman" panose="02020603050405020304" pitchFamily="18" charset="0"/>
                <a:ea typeface="Times New Roman" panose="02020603050405020304" pitchFamily="18" charset="0"/>
              </a:rPr>
              <a:t>Câu 3</a:t>
            </a:r>
            <a:r>
              <a:rPr lang="vi-VN" sz="2000" dirty="0">
                <a:effectLst/>
                <a:latin typeface="Times New Roman" panose="02020603050405020304" pitchFamily="18" charset="0"/>
                <a:ea typeface="Times New Roman" panose="02020603050405020304" pitchFamily="18" charset="0"/>
              </a:rPr>
              <a:t>: Nêu tác dụng của biện pháp tu từ so sánh được sử dụng: </a:t>
            </a:r>
            <a:r>
              <a:rPr lang="vi-VN" sz="2000" i="1" dirty="0">
                <a:effectLst/>
                <a:latin typeface="Times New Roman" panose="02020603050405020304" pitchFamily="18" charset="0"/>
                <a:ea typeface="Times New Roman" panose="02020603050405020304" pitchFamily="18" charset="0"/>
              </a:rPr>
              <a:t>Hãy nhớ rằng tình yêu thương là ngọn lửa sưởi ấm cuộc đời của mỗi chúng ta.</a:t>
            </a:r>
            <a:endParaRPr lang="en-US" sz="2000" dirty="0">
              <a:effectLst/>
              <a:latin typeface="Times New Roman" panose="02020603050405020304" pitchFamily="18" charset="0"/>
              <a:ea typeface="Times New Roman" panose="02020603050405020304" pitchFamily="18" charset="0"/>
            </a:endParaRPr>
          </a:p>
          <a:p>
            <a:pPr>
              <a:spcBef>
                <a:spcPts val="5"/>
              </a:spcBef>
            </a:pPr>
            <a:r>
              <a:rPr lang="en-US" sz="2000" b="1" dirty="0">
                <a:effectLst/>
                <a:latin typeface="Times New Roman" panose="02020603050405020304" pitchFamily="18" charset="0"/>
                <a:ea typeface="Times New Roman" panose="02020603050405020304" pitchFamily="18" charset="0"/>
              </a:rPr>
              <a:t>Câu 4</a:t>
            </a:r>
            <a:r>
              <a:rPr lang="en-US" sz="2000" dirty="0">
                <a:effectLst/>
                <a:latin typeface="Times New Roman" panose="02020603050405020304" pitchFamily="18" charset="0"/>
                <a:ea typeface="Times New Roman" panose="02020603050405020304" pitchFamily="18" charset="0"/>
              </a:rPr>
              <a:t>: Anh/ </a:t>
            </a:r>
            <a:r>
              <a:rPr lang="en-US" sz="2000" dirty="0" err="1">
                <a:effectLst/>
                <a:latin typeface="Times New Roman" panose="02020603050405020304" pitchFamily="18" charset="0"/>
                <a:ea typeface="Times New Roman" panose="02020603050405020304" pitchFamily="18" charset="0"/>
              </a:rPr>
              <a:t>chị</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đồng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với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nhận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định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giả</a:t>
            </a:r>
            <a:r>
              <a:rPr lang="en-US" sz="2000"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yêu</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thương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được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bày</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tỏ</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thì</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không</a:t>
            </a:r>
            <a:r>
              <a:rPr lang="en-US" sz="2000" i="1" dirty="0">
                <a:effectLst/>
                <a:latin typeface="Times New Roman" panose="02020603050405020304" pitchFamily="18" charset="0"/>
                <a:ea typeface="Times New Roman" panose="02020603050405020304" pitchFamily="18" charset="0"/>
              </a:rPr>
              <a:t> bao </a:t>
            </a:r>
            <a:r>
              <a:rPr lang="en-US" sz="2000" i="1" dirty="0" err="1">
                <a:effectLst/>
                <a:latin typeface="Times New Roman" panose="02020603050405020304" pitchFamily="18" charset="0"/>
                <a:ea typeface="Times New Roman" panose="02020603050405020304" pitchFamily="18" charset="0"/>
              </a:rPr>
              <a:t>giờ</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đạt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được</a:t>
            </a:r>
            <a:r>
              <a:rPr lang="en-US" sz="2000" i="1" dirty="0">
                <a:effectLst/>
                <a:latin typeface="Times New Roman" panose="02020603050405020304" pitchFamily="18" charset="0"/>
                <a:ea typeface="Times New Roman" panose="02020603050405020304" pitchFamily="18" charset="0"/>
              </a:rPr>
              <a:t> ý </a:t>
            </a:r>
            <a:r>
              <a:rPr lang="en-US" sz="2000" i="1" dirty="0" err="1">
                <a:effectLst/>
                <a:latin typeface="Times New Roman" panose="02020603050405020304" pitchFamily="18" charset="0"/>
                <a:ea typeface="Times New Roman" panose="02020603050405020304" pitchFamily="18" charset="0"/>
              </a:rPr>
              <a:t>nghĩa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đích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thị</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của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nó</a:t>
            </a:r>
            <a:r>
              <a:rPr lang="en-US" sz="2000" dirty="0">
                <a:effectLst/>
                <a:latin typeface="Times New Roman" panose="02020603050405020304" pitchFamily="18" charset="0"/>
                <a:ea typeface="Times New Roman" panose="02020603050405020304" pitchFamily="18" charset="0"/>
              </a:rPr>
              <a:t> ? </a:t>
            </a:r>
            <a:r>
              <a:rPr lang="en-US" sz="2000" dirty="0" err="1">
                <a:effectLst/>
                <a:latin typeface="Times New Roman" panose="02020603050405020304" pitchFamily="18" charset="0"/>
                <a:ea typeface="Times New Roman" panose="02020603050405020304" pitchFamily="18" charset="0"/>
              </a:rPr>
              <a:t>Vì</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sao</a:t>
            </a:r>
            <a:endParaRPr lang="en-US" sz="2000" dirty="0">
              <a:effectLst/>
              <a:latin typeface="Times New Roman" panose="02020603050405020304" pitchFamily="18" charset="0"/>
              <a:ea typeface="Times New Roman" panose="02020603050405020304" pitchFamily="18" charset="0"/>
            </a:endParaRPr>
          </a:p>
          <a:p>
            <a:pPr>
              <a:spcBef>
                <a:spcPts val="5"/>
              </a:spcBef>
            </a:pPr>
            <a:r>
              <a:rPr lang="en-US" sz="2000" b="1" dirty="0">
                <a:effectLst/>
                <a:latin typeface="Times New Roman" panose="02020603050405020304" pitchFamily="18" charset="0"/>
                <a:ea typeface="Times New Roman" panose="02020603050405020304" pitchFamily="18" charset="0"/>
              </a:rPr>
              <a:t>II. TẬP LÀM VĂN ( 7 </a:t>
            </a:r>
            <a:r>
              <a:rPr lang="en-US" sz="2000" b="1" dirty="0" err="1">
                <a:effectLst/>
                <a:latin typeface="Times New Roman" panose="02020603050405020304" pitchFamily="18" charset="0"/>
                <a:ea typeface="Times New Roman" panose="02020603050405020304" pitchFamily="18" charset="0"/>
              </a:rPr>
              <a:t>điểm</a:t>
            </a:r>
            <a:r>
              <a:rPr lang="en-US" sz="2000" b="1"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a:spcBef>
                <a:spcPts val="5"/>
              </a:spcBef>
            </a:pPr>
            <a:r>
              <a:rPr lang="en-US" sz="2000" b="1" dirty="0">
                <a:effectLst/>
                <a:latin typeface="Times New Roman" panose="02020603050405020304" pitchFamily="18" charset="0"/>
                <a:ea typeface="Times New Roman" panose="02020603050405020304" pitchFamily="18" charset="0"/>
              </a:rPr>
              <a:t>Câu 1: (2,0 </a:t>
            </a:r>
            <a:r>
              <a:rPr lang="en-US" sz="2000" b="1" dirty="0" err="1">
                <a:effectLst/>
                <a:latin typeface="Times New Roman" panose="02020603050405020304" pitchFamily="18" charset="0"/>
                <a:ea typeface="Times New Roman" panose="02020603050405020304" pitchFamily="18" charset="0"/>
              </a:rPr>
              <a:t>điểm</a:t>
            </a:r>
            <a:r>
              <a:rPr lang="en-US" sz="2000" b="1"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a:spcBef>
                <a:spcPts val="5"/>
              </a:spcBef>
            </a:pPr>
            <a:r>
              <a:rPr lang="en-US" sz="2000" dirty="0" err="1">
                <a:effectLst/>
                <a:latin typeface="Times New Roman" panose="02020603050405020304" pitchFamily="18" charset="0"/>
                <a:ea typeface="Times New Roman" panose="02020603050405020304" pitchFamily="18" charset="0"/>
              </a:rPr>
              <a:t>Từ</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nội</a:t>
            </a:r>
            <a:r>
              <a:rPr lang="en-US" sz="2000" dirty="0">
                <a:effectLst/>
                <a:latin typeface="Times New Roman" panose="02020603050405020304" pitchFamily="18" charset="0"/>
                <a:ea typeface="Times New Roman" panose="02020603050405020304" pitchFamily="18" charset="0"/>
              </a:rPr>
              <a:t> dung </a:t>
            </a:r>
            <a:r>
              <a:rPr lang="en-US" sz="2000" dirty="0" err="1">
                <a:effectLst/>
                <a:latin typeface="Times New Roman" panose="02020603050405020304" pitchFamily="18" charset="0"/>
                <a:ea typeface="Times New Roman" panose="02020603050405020304" pitchFamily="18" charset="0"/>
              </a:rPr>
              <a:t>đoạn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trích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phần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Đọc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hiểu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anh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chị</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viết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đoạn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rPr>
              <a:t> ( </a:t>
            </a:r>
            <a:r>
              <a:rPr lang="en-US" sz="2000" dirty="0" err="1">
                <a:effectLst/>
                <a:latin typeface="Times New Roman" panose="02020603050405020304" pitchFamily="18" charset="0"/>
                <a:ea typeface="Times New Roman" panose="02020603050405020304" pitchFamily="18" charset="0"/>
              </a:rPr>
              <a:t>khoảng</a:t>
            </a:r>
            <a:r>
              <a:rPr lang="en-US" sz="2000" dirty="0">
                <a:effectLst/>
                <a:latin typeface="Times New Roman" panose="02020603050405020304" pitchFamily="18" charset="0"/>
                <a:ea typeface="Times New Roman" panose="02020603050405020304" pitchFamily="18" charset="0"/>
              </a:rPr>
              <a:t> 200 </a:t>
            </a:r>
            <a:r>
              <a:rPr lang="en-US" sz="2000" dirty="0" err="1">
                <a:effectLst/>
                <a:latin typeface="Times New Roman" panose="02020603050405020304" pitchFamily="18" charset="0"/>
                <a:ea typeface="Times New Roman" panose="02020603050405020304" pitchFamily="18" charset="0"/>
              </a:rPr>
              <a:t>chữ</a:t>
            </a:r>
            <a:r>
              <a:rPr lang="en-US" sz="2000" dirty="0">
                <a:effectLst/>
                <a:latin typeface="Times New Roman" panose="02020603050405020304" pitchFamily="18" charset="0"/>
                <a:ea typeface="Times New Roman" panose="02020603050405020304" pitchFamily="18" charset="0"/>
              </a:rPr>
              <a:t> ) </a:t>
            </a:r>
            <a:r>
              <a:rPr lang="en-US" sz="2000" dirty="0" err="1">
                <a:effectLst/>
                <a:latin typeface="Times New Roman" panose="02020603050405020304" pitchFamily="18" charset="0"/>
                <a:ea typeface="Times New Roman" panose="02020603050405020304" pitchFamily="18" charset="0"/>
              </a:rPr>
              <a:t>trình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bày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suy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nghĩ</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về</a:t>
            </a:r>
            <a:r>
              <a:rPr lang="en-US" sz="2000" dirty="0">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sức</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mạnh</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của</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tình</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yêu</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thương</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trong</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cuộc</a:t>
            </a:r>
            <a:r>
              <a:rPr lang="en-US" sz="2000" dirty="0">
                <a:solidFill>
                  <a:srgbClr val="FF0000"/>
                </a:solidFill>
                <a:effectLst/>
                <a:latin typeface="Times New Roman" panose="02020603050405020304" pitchFamily="18" charset="0"/>
                <a:ea typeface="Times New Roman" panose="02020603050405020304" pitchFamily="18" charset="0"/>
              </a:rPr>
              <a:t> </a:t>
            </a:r>
            <a:r>
              <a:rPr lang="en-US" sz="2000" dirty="0" err="1">
                <a:solidFill>
                  <a:srgbClr val="FF0000"/>
                </a:solidFill>
                <a:effectLst/>
                <a:latin typeface="Times New Roman" panose="02020603050405020304" pitchFamily="18" charset="0"/>
                <a:ea typeface="Times New Roman" panose="02020603050405020304" pitchFamily="18" charset="0"/>
              </a:rPr>
              <a:t>sống</a:t>
            </a:r>
            <a:r>
              <a:rPr lang="en-US" sz="2000" dirty="0">
                <a:solidFill>
                  <a:srgbClr val="FF0000"/>
                </a:solidFill>
                <a:effectLst/>
                <a:latin typeface="Times New Roman" panose="02020603050405020304" pitchFamily="18" charset="0"/>
                <a:ea typeface="Times New Roman" panose="02020603050405020304" pitchFamily="18" charset="0"/>
              </a:rPr>
              <a:t>.</a:t>
            </a:r>
          </a:p>
        </p:txBody>
      </p:sp>
      <p:sp>
        <p:nvSpPr>
          <p:cNvPr id="6" name="TextBox 5">
            <a:extLst>
              <a:ext uri="{FF2B5EF4-FFF2-40B4-BE49-F238E27FC236}">
                <a16:creationId xmlns:a16="http://schemas.microsoft.com/office/drawing/2014/main" id="{52A09490-5415-82D4-9191-1061810214CA}"/>
              </a:ext>
            </a:extLst>
          </p:cNvPr>
          <p:cNvSpPr txBox="1"/>
          <p:nvPr/>
        </p:nvSpPr>
        <p:spPr>
          <a:xfrm>
            <a:off x="4229877" y="0"/>
            <a:ext cx="3732245" cy="400110"/>
          </a:xfrm>
          <a:prstGeom prst="rect">
            <a:avLst/>
          </a:prstGeom>
          <a:noFill/>
        </p:spPr>
        <p:txBody>
          <a:bodyPr wrap="square" rtlCol="0">
            <a:spAutoFit/>
          </a:bodyPr>
          <a:lstStyle/>
          <a:p>
            <a:pPr algn="ctr"/>
            <a:r>
              <a:rPr lang="en-US" sz="2000" b="1" dirty="0">
                <a:solidFill>
                  <a:srgbClr val="FF0000"/>
                </a:solidFill>
                <a:latin typeface="Times New Roman" panose="02020603050405020304" pitchFamily="18" charset="0"/>
                <a:cs typeface="Times New Roman" panose="02020603050405020304" pitchFamily="18" charset="0"/>
              </a:rPr>
              <a:t>ĐỀ SỐ 9</a:t>
            </a:r>
          </a:p>
        </p:txBody>
      </p:sp>
    </p:spTree>
    <p:extLst>
      <p:ext uri="{BB962C8B-B14F-4D97-AF65-F5344CB8AC3E}">
        <p14:creationId xmlns:p14="http://schemas.microsoft.com/office/powerpoint/2010/main" val="580633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819A884-84B6-75EA-9FB1-6506897E498A}"/>
              </a:ext>
            </a:extLst>
          </p:cNvPr>
          <p:cNvSpPr txBox="1"/>
          <p:nvPr/>
        </p:nvSpPr>
        <p:spPr>
          <a:xfrm>
            <a:off x="194387" y="327779"/>
            <a:ext cx="11803225" cy="5386090"/>
          </a:xfrm>
          <a:prstGeom prst="rect">
            <a:avLst/>
          </a:prstGeom>
          <a:noFill/>
        </p:spPr>
        <p:txBody>
          <a:bodyPr wrap="square">
            <a:spAutoFit/>
          </a:bodyPr>
          <a:lstStyle/>
          <a:p>
            <a:pPr algn="ctr"/>
            <a:r>
              <a:rPr lang="en-US" sz="3200" b="1" dirty="0">
                <a:solidFill>
                  <a:srgbClr val="4C4947"/>
                </a:solidFill>
                <a:latin typeface="Times New Roman" panose="02020603050405020304" pitchFamily="18" charset="0"/>
                <a:cs typeface="Times New Roman" panose="02020603050405020304" pitchFamily="18" charset="0"/>
              </a:rPr>
              <a:t>ĐÁP ÁN</a:t>
            </a:r>
            <a:endParaRPr lang="en-US" sz="3200" b="1" i="0" dirty="0">
              <a:solidFill>
                <a:srgbClr val="4C4947"/>
              </a:solidFill>
              <a:effectLst/>
              <a:latin typeface="Times New Roman" panose="02020603050405020304" pitchFamily="18" charset="0"/>
              <a:cs typeface="Times New Roman" panose="02020603050405020304" pitchFamily="18" charset="0"/>
            </a:endParaRPr>
          </a:p>
          <a:p>
            <a:pPr algn="l"/>
            <a:r>
              <a:rPr lang="vi-VN" sz="2400" b="1" i="0" dirty="0">
                <a:solidFill>
                  <a:srgbClr val="4C4947"/>
                </a:solidFill>
                <a:effectLst/>
                <a:latin typeface="+mj-lt"/>
              </a:rPr>
              <a:t>I. Đọc- Hiểu</a:t>
            </a:r>
          </a:p>
          <a:p>
            <a:pPr algn="l"/>
            <a:r>
              <a:rPr lang="vi-VN" sz="2400" b="1" i="0" dirty="0">
                <a:solidFill>
                  <a:srgbClr val="4C4947"/>
                </a:solidFill>
                <a:effectLst/>
                <a:latin typeface="+mj-lt"/>
              </a:rPr>
              <a:t>Câu 1</a:t>
            </a:r>
            <a:r>
              <a:rPr lang="vi-VN" sz="2400" b="0" i="0" dirty="0">
                <a:solidFill>
                  <a:srgbClr val="4C4947"/>
                </a:solidFill>
                <a:effectLst/>
                <a:latin typeface="+mj-lt"/>
              </a:rPr>
              <a:t>. Phương thức biểu đạt chính được sử dụng trong đoạn trích: nghị luận.</a:t>
            </a:r>
          </a:p>
          <a:p>
            <a:pPr algn="l"/>
            <a:r>
              <a:rPr lang="vi-VN" sz="2400" b="1" i="0" dirty="0">
                <a:solidFill>
                  <a:srgbClr val="4C4947"/>
                </a:solidFill>
                <a:effectLst/>
                <a:latin typeface="+mj-lt"/>
              </a:rPr>
              <a:t>Câu 2</a:t>
            </a:r>
            <a:r>
              <a:rPr lang="vi-VN" sz="2400" b="0" i="0" dirty="0">
                <a:solidFill>
                  <a:srgbClr val="4C4947"/>
                </a:solidFill>
                <a:effectLst/>
                <a:latin typeface="+mj-lt"/>
              </a:rPr>
              <a:t>. Theo đoạn trích, người có tình yêu thương chân thật thường nghĩ nhiều đến hạnh phúc của người khác hơn là bản thân mình.</a:t>
            </a:r>
          </a:p>
          <a:p>
            <a:pPr algn="l"/>
            <a:r>
              <a:rPr lang="vi-VN" sz="2400" b="1" i="0" dirty="0">
                <a:solidFill>
                  <a:srgbClr val="4C4947"/>
                </a:solidFill>
                <a:effectLst/>
                <a:latin typeface="+mj-lt"/>
              </a:rPr>
              <a:t>Câu 3</a:t>
            </a:r>
            <a:r>
              <a:rPr lang="vi-VN" sz="2400" b="0" i="0" dirty="0">
                <a:solidFill>
                  <a:srgbClr val="4C4947"/>
                </a:solidFill>
                <a:effectLst/>
                <a:latin typeface="+mj-lt"/>
              </a:rPr>
              <a:t>. Tác dụng của biện pháp tu từ so sánh được sử dụng trong câu: Hãy nhớ rằng tình yêu thương là ngọn lửa sưởi ấm cuộc đời mỗi chúng ta. có tác dụng cụ thể hóa và khẳng định vai trò, giá trị của tình yêu thương đối với cuộc sống con người.</a:t>
            </a:r>
          </a:p>
          <a:p>
            <a:pPr algn="l"/>
            <a:r>
              <a:rPr lang="vi-VN" sz="2400" b="1" i="0" dirty="0">
                <a:solidFill>
                  <a:srgbClr val="4C4947"/>
                </a:solidFill>
                <a:effectLst/>
                <a:latin typeface="+mj-lt"/>
              </a:rPr>
              <a:t>Câu 4</a:t>
            </a:r>
            <a:r>
              <a:rPr lang="vi-VN" sz="2400" b="0" i="0" dirty="0">
                <a:solidFill>
                  <a:srgbClr val="4C4947"/>
                </a:solidFill>
                <a:effectLst/>
                <a:latin typeface="+mj-lt"/>
              </a:rPr>
              <a:t>. Đây là câu hỏi mở. Học sinh thể hiện quan điểm cá nhân về nhận định của tác giả và có lý giải hợp lý.</a:t>
            </a:r>
          </a:p>
          <a:p>
            <a:pPr algn="l"/>
            <a:r>
              <a:rPr lang="vi-VN" sz="2400" b="0" i="0" dirty="0">
                <a:solidFill>
                  <a:srgbClr val="4C4947"/>
                </a:solidFill>
                <a:effectLst/>
                <a:latin typeface="+mj-lt"/>
              </a:rPr>
              <a:t>Sau đây là gợi ý:</a:t>
            </a:r>
          </a:p>
          <a:p>
            <a:pPr algn="l"/>
            <a:r>
              <a:rPr lang="vi-VN" sz="2400" b="0" i="0" dirty="0">
                <a:solidFill>
                  <a:srgbClr val="4C4947"/>
                </a:solidFill>
                <a:effectLst/>
                <a:latin typeface="+mj-lt"/>
              </a:rPr>
              <a:t>Tình yêu thương được bày tỏ bằng những hành động cụ thể sẽ khiến những người xung quanh cảm nhận được giá trị của tình yêu thương.</a:t>
            </a:r>
          </a:p>
          <a:p>
            <a:pPr algn="l"/>
            <a:r>
              <a:rPr lang="vi-VN" sz="2400" b="0" i="0" dirty="0">
                <a:solidFill>
                  <a:srgbClr val="4C4947"/>
                </a:solidFill>
                <a:effectLst/>
                <a:latin typeface="+mj-lt"/>
              </a:rPr>
              <a:t>Tình yêu thương được bày tỏ sẽ khiến cho tình cảm ấy được nâng niu, trân trọng.</a:t>
            </a:r>
          </a:p>
        </p:txBody>
      </p:sp>
    </p:spTree>
    <p:extLst>
      <p:ext uri="{BB962C8B-B14F-4D97-AF65-F5344CB8AC3E}">
        <p14:creationId xmlns:p14="http://schemas.microsoft.com/office/powerpoint/2010/main" val="1346016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819A884-84B6-75EA-9FB1-6506897E498A}"/>
              </a:ext>
            </a:extLst>
          </p:cNvPr>
          <p:cNvSpPr txBox="1"/>
          <p:nvPr/>
        </p:nvSpPr>
        <p:spPr>
          <a:xfrm>
            <a:off x="0" y="-5417"/>
            <a:ext cx="12260424" cy="6863417"/>
          </a:xfrm>
          <a:prstGeom prst="rect">
            <a:avLst/>
          </a:prstGeom>
          <a:noFill/>
        </p:spPr>
        <p:txBody>
          <a:bodyPr wrap="square">
            <a:spAutoFit/>
          </a:bodyPr>
          <a:lstStyle/>
          <a:p>
            <a:pPr algn="l"/>
            <a:r>
              <a:rPr lang="vi-VN" sz="2000" b="1" i="0" dirty="0">
                <a:solidFill>
                  <a:srgbClr val="4C4947"/>
                </a:solidFill>
                <a:effectLst/>
                <a:latin typeface="+mj-lt"/>
              </a:rPr>
              <a:t>II. Làm văn</a:t>
            </a:r>
            <a:r>
              <a:rPr lang="en-US" sz="2000" dirty="0">
                <a:solidFill>
                  <a:srgbClr val="4C4947"/>
                </a:solidFill>
                <a:latin typeface="+mj-lt"/>
              </a:rPr>
              <a:t> - </a:t>
            </a:r>
            <a:r>
              <a:rPr lang="vi-VN" sz="2000" b="1" i="0" dirty="0">
                <a:solidFill>
                  <a:srgbClr val="4C4947"/>
                </a:solidFill>
                <a:effectLst/>
                <a:latin typeface="+mj-lt"/>
              </a:rPr>
              <a:t>Câu 1.</a:t>
            </a:r>
            <a:endParaRPr lang="vi-VN" sz="2000" b="0" i="0" dirty="0">
              <a:solidFill>
                <a:srgbClr val="4C4947"/>
              </a:solidFill>
              <a:effectLst/>
              <a:latin typeface="+mj-lt"/>
            </a:endParaRPr>
          </a:p>
          <a:p>
            <a:pPr algn="l"/>
            <a:r>
              <a:rPr lang="vi-VN" sz="2000" b="1" i="0" dirty="0">
                <a:solidFill>
                  <a:srgbClr val="4C4947"/>
                </a:solidFill>
                <a:effectLst/>
                <a:latin typeface="+mj-lt"/>
              </a:rPr>
              <a:t>1. Về hình thức</a:t>
            </a:r>
          </a:p>
          <a:p>
            <a:pPr algn="l"/>
            <a:r>
              <a:rPr lang="vi-VN" sz="2000" b="0" i="0" dirty="0">
                <a:solidFill>
                  <a:srgbClr val="4C4947"/>
                </a:solidFill>
                <a:effectLst/>
                <a:latin typeface="+mj-lt"/>
              </a:rPr>
              <a:t>- Xác định đúng yêu cầu cần nghị luận.</a:t>
            </a:r>
          </a:p>
          <a:p>
            <a:pPr algn="l"/>
            <a:r>
              <a:rPr lang="vi-VN" sz="2000" b="0" i="0" dirty="0">
                <a:solidFill>
                  <a:srgbClr val="4C4947"/>
                </a:solidFill>
                <a:effectLst/>
                <a:latin typeface="+mj-lt"/>
              </a:rPr>
              <a:t>- Là đoạn văn đầy đủ dung lượng.</a:t>
            </a:r>
          </a:p>
          <a:p>
            <a:pPr algn="l"/>
            <a:r>
              <a:rPr lang="vi-VN" sz="2000" b="0" i="0" dirty="0">
                <a:solidFill>
                  <a:srgbClr val="4C4947"/>
                </a:solidFill>
                <a:effectLst/>
                <a:latin typeface="+mj-lt"/>
              </a:rPr>
              <a:t>- Bài làm sử dụng linh hoạt các thao tác lập luận, không mắc lỗi chính tả, lỗi diễn đạt, lỗi ngữ pháp.</a:t>
            </a:r>
          </a:p>
          <a:p>
            <a:pPr algn="l"/>
            <a:r>
              <a:rPr lang="vi-VN" sz="2000" b="0" i="0" dirty="0">
                <a:solidFill>
                  <a:srgbClr val="4C4947"/>
                </a:solidFill>
                <a:effectLst/>
                <a:latin typeface="+mj-lt"/>
              </a:rPr>
              <a:t>- Bài làm sáng tạo và giàu cảm xúc.</a:t>
            </a:r>
          </a:p>
          <a:p>
            <a:pPr algn="l"/>
            <a:r>
              <a:rPr lang="vi-VN" sz="2000" b="1" i="0" dirty="0">
                <a:solidFill>
                  <a:srgbClr val="4C4947"/>
                </a:solidFill>
                <a:effectLst/>
                <a:latin typeface="+mj-lt"/>
              </a:rPr>
              <a:t>2. Về nội dung</a:t>
            </a:r>
          </a:p>
          <a:p>
            <a:pPr algn="l"/>
            <a:r>
              <a:rPr lang="vi-VN" sz="2000" b="0" i="0" dirty="0">
                <a:solidFill>
                  <a:srgbClr val="4C4947"/>
                </a:solidFill>
                <a:effectLst/>
                <a:latin typeface="+mj-lt"/>
              </a:rPr>
              <a:t>a. Xác định vấn đề cần nghị luận</a:t>
            </a:r>
          </a:p>
          <a:p>
            <a:pPr algn="l"/>
            <a:r>
              <a:rPr lang="vi-VN" sz="2000" b="0" i="0" dirty="0">
                <a:solidFill>
                  <a:srgbClr val="4C4947"/>
                </a:solidFill>
                <a:effectLst/>
                <a:latin typeface="+mj-lt"/>
              </a:rPr>
              <a:t>Sức mạnh của tình yêu thương trong cuộc sống.</a:t>
            </a:r>
          </a:p>
          <a:p>
            <a:pPr algn="l"/>
            <a:r>
              <a:rPr lang="vi-VN" sz="2000" b="0" i="0" dirty="0">
                <a:solidFill>
                  <a:srgbClr val="4C4947"/>
                </a:solidFill>
                <a:effectLst/>
                <a:latin typeface="+mj-lt"/>
              </a:rPr>
              <a:t>b. Triển khai vấn đề</a:t>
            </a:r>
          </a:p>
          <a:p>
            <a:pPr algn="l"/>
            <a:r>
              <a:rPr lang="vi-VN" sz="2000" b="0" i="0" dirty="0">
                <a:solidFill>
                  <a:srgbClr val="4C4947"/>
                </a:solidFill>
                <a:effectLst/>
                <a:latin typeface="+mj-lt"/>
              </a:rPr>
              <a:t>- Giải thích: Tình yêu thương là tình cảm giữa người với người, thể hiện qua sự quan tâm, chăm sóc, đồng cảm, sẻ chia, gắn bó, hòa hợp,...</a:t>
            </a:r>
          </a:p>
          <a:p>
            <a:pPr algn="l"/>
            <a:r>
              <a:rPr lang="vi-VN" sz="2000" b="0" i="0" dirty="0">
                <a:solidFill>
                  <a:srgbClr val="4C4947"/>
                </a:solidFill>
                <a:effectLst/>
                <a:latin typeface="+mj-lt"/>
              </a:rPr>
              <a:t>- Sức mạnh của tình yêu thương:</a:t>
            </a:r>
          </a:p>
          <a:p>
            <a:pPr algn="l"/>
            <a:r>
              <a:rPr lang="vi-VN" sz="2000" b="0" i="0" dirty="0">
                <a:solidFill>
                  <a:srgbClr val="4C4947"/>
                </a:solidFill>
                <a:effectLst/>
                <a:latin typeface="+mj-lt"/>
              </a:rPr>
              <a:t>Tình yêu thương giúp con người bày tỏ, thể hiện tình cảm của mình với những người xung quanh.</a:t>
            </a:r>
          </a:p>
          <a:p>
            <a:pPr algn="l"/>
            <a:r>
              <a:rPr lang="vi-VN" sz="2000" b="0" i="0" dirty="0">
                <a:solidFill>
                  <a:srgbClr val="4C4947"/>
                </a:solidFill>
                <a:effectLst/>
                <a:latin typeface="+mj-lt"/>
              </a:rPr>
              <a:t>Tình yêu thương giúp con người vượt qua khó khăn, thử thách, hoạn nạn trong cuộc sống.</a:t>
            </a:r>
          </a:p>
          <a:p>
            <a:pPr algn="l"/>
            <a:r>
              <a:rPr lang="vi-VN" sz="2000" b="0" i="0" dirty="0">
                <a:solidFill>
                  <a:srgbClr val="4C4947"/>
                </a:solidFill>
                <a:effectLst/>
                <a:latin typeface="+mj-lt"/>
              </a:rPr>
              <a:t>Tình yêu thương thể hiện tinh thần dân tộc, sự đoàn kết, giúp con người xoa dịu nỗi đau, niềm bất hạnh.</a:t>
            </a:r>
          </a:p>
          <a:p>
            <a:pPr algn="l"/>
            <a:r>
              <a:rPr lang="vi-VN" sz="2000" b="0" i="0" dirty="0">
                <a:solidFill>
                  <a:srgbClr val="4C4947"/>
                </a:solidFill>
                <a:effectLst/>
                <a:latin typeface="+mj-lt"/>
              </a:rPr>
              <a:t>- Dẫn chứng:</a:t>
            </a:r>
          </a:p>
          <a:p>
            <a:pPr algn="l"/>
            <a:r>
              <a:rPr lang="vi-VN" sz="2000" b="0" i="0" dirty="0">
                <a:solidFill>
                  <a:srgbClr val="4C4947"/>
                </a:solidFill>
                <a:effectLst/>
                <a:latin typeface="+mj-lt"/>
              </a:rPr>
              <a:t>Trong thiên tai lũ lụt, nhân dân ta thể hiện tình yêu thương đến đồng bào các vùng chịu thiên tai.</a:t>
            </a:r>
          </a:p>
          <a:p>
            <a:pPr algn="l"/>
            <a:r>
              <a:rPr lang="vi-VN" sz="2000" b="0" i="0" dirty="0">
                <a:solidFill>
                  <a:srgbClr val="4C4947"/>
                </a:solidFill>
                <a:effectLst/>
                <a:latin typeface="+mj-lt"/>
              </a:rPr>
              <a:t>Trong đại dịch, Việt Nam chung tay phòng chống dịch Covid - 19 với nhiều cử chỉ, hành động cao đẹp bày tỏ tấm lòng yêu thương giữa người với người.</a:t>
            </a:r>
          </a:p>
          <a:p>
            <a:pPr algn="l"/>
            <a:r>
              <a:rPr lang="vi-VN" sz="2000" b="0" i="0" dirty="0">
                <a:solidFill>
                  <a:srgbClr val="4C4947"/>
                </a:solidFill>
                <a:effectLst/>
                <a:latin typeface="+mj-lt"/>
              </a:rPr>
              <a:t>- Liên hệ bản thân:</a:t>
            </a:r>
          </a:p>
          <a:p>
            <a:pPr algn="l"/>
            <a:r>
              <a:rPr lang="vi-VN" sz="2000" b="0" i="0" dirty="0">
                <a:solidFill>
                  <a:srgbClr val="4C4947"/>
                </a:solidFill>
                <a:effectLst/>
                <a:latin typeface="+mj-lt"/>
              </a:rPr>
              <a:t>Nhận thức cá nhân về việc gây dựng, lan tỏa và bày tỏ tình yêu thương trong cuộc sống.</a:t>
            </a:r>
          </a:p>
        </p:txBody>
      </p:sp>
    </p:spTree>
    <p:extLst>
      <p:ext uri="{BB962C8B-B14F-4D97-AF65-F5344CB8AC3E}">
        <p14:creationId xmlns:p14="http://schemas.microsoft.com/office/powerpoint/2010/main" val="4017838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7D86A-0B63-8C28-112C-F22A419E93E9}"/>
              </a:ext>
            </a:extLst>
          </p:cNvPr>
          <p:cNvSpPr>
            <a:spLocks noGrp="1"/>
          </p:cNvSpPr>
          <p:nvPr>
            <p:ph type="title"/>
          </p:nvPr>
        </p:nvSpPr>
        <p:spPr>
          <a:xfrm>
            <a:off x="166396" y="66546"/>
            <a:ext cx="11859208" cy="1325563"/>
          </a:xfrm>
        </p:spPr>
        <p:txBody>
          <a:bodyPr>
            <a:normAutofit/>
          </a:bodyPr>
          <a:lstStyle/>
          <a:p>
            <a:r>
              <a:rPr lang="en-US" sz="3600" dirty="0"/>
              <a:t>     </a:t>
            </a:r>
            <a:r>
              <a:rPr lang="en-US" sz="3600" dirty="0" err="1">
                <a:latin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yêu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thương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cuộc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một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mạnh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vô</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cùng</a:t>
            </a:r>
            <a:r>
              <a:rPr lang="en-US" sz="3600" dirty="0">
                <a:latin typeface="Times New Roman" panose="02020603050405020304" pitchFamily="18" charset="0"/>
                <a:cs typeface="Times New Roman" panose="02020603050405020304" pitchFamily="18" charset="0"/>
              </a:rPr>
              <a:t> to </a:t>
            </a:r>
            <a:r>
              <a:rPr lang="en-US" sz="3600" dirty="0" err="1">
                <a:latin typeface="Times New Roman" panose="02020603050405020304" pitchFamily="18" charset="0"/>
                <a:cs typeface="Times New Roman" panose="02020603050405020304" pitchFamily="18" charset="0"/>
              </a:rPr>
              <a:t>lớn</a:t>
            </a:r>
            <a:r>
              <a:rPr lang="en-US" sz="3600" dirty="0">
                <a:latin typeface="Times New Roman" panose="02020603050405020304" pitchFamily="18" charset="0"/>
                <a:cs typeface="Times New Roman" panose="02020603050405020304" pitchFamily="18" charset="0"/>
              </a:rPr>
              <a:t>.</a:t>
            </a:r>
          </a:p>
        </p:txBody>
      </p:sp>
      <p:sp>
        <p:nvSpPr>
          <p:cNvPr id="4" name="Title 1">
            <a:extLst>
              <a:ext uri="{FF2B5EF4-FFF2-40B4-BE49-F238E27FC236}">
                <a16:creationId xmlns:a16="http://schemas.microsoft.com/office/drawing/2014/main" id="{56A5FF4C-F7EA-C322-D8C7-CDE1D825F526}"/>
              </a:ext>
            </a:extLst>
          </p:cNvPr>
          <p:cNvSpPr txBox="1">
            <a:spLocks/>
          </p:cNvSpPr>
          <p:nvPr/>
        </p:nvSpPr>
        <p:spPr>
          <a:xfrm>
            <a:off x="393441" y="3479659"/>
            <a:ext cx="11405118" cy="3508970"/>
          </a:xfrm>
          <a:prstGeom prst="rect">
            <a:avLst/>
          </a:prstGeom>
          <a:ln>
            <a:solidFill>
              <a:srgbClr val="FF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b="1" dirty="0">
                <a:latin typeface="Times New Roman" panose="02020603050405020304" pitchFamily="18" charset="0"/>
                <a:cs typeface="Times New Roman" panose="02020603050405020304" pitchFamily="18" charset="0"/>
              </a:rPr>
              <a:t>     </a:t>
            </a:r>
            <a:r>
              <a:rPr lang="en-US" sz="1800" b="1" i="1" u="sng" dirty="0" err="1">
                <a:latin typeface="Times New Roman" panose="02020603050405020304" pitchFamily="18" charset="0"/>
                <a:cs typeface="Times New Roman" panose="02020603050405020304" pitchFamily="18" charset="0"/>
              </a:rPr>
              <a:t>Công</a:t>
            </a:r>
            <a:r>
              <a:rPr lang="en-US" sz="1800" b="1" i="1" u="sng" dirty="0">
                <a:latin typeface="Times New Roman" panose="02020603050405020304" pitchFamily="18" charset="0"/>
                <a:cs typeface="Times New Roman" panose="02020603050405020304" pitchFamily="18" charset="0"/>
              </a:rPr>
              <a:t> </a:t>
            </a:r>
            <a:r>
              <a:rPr lang="en-US" sz="1800" b="1" i="1" u="sng" dirty="0" err="1">
                <a:latin typeface="Times New Roman" panose="02020603050405020304" pitchFamily="18" charset="0"/>
                <a:cs typeface="Times New Roman" panose="02020603050405020304" pitchFamily="18" charset="0"/>
              </a:rPr>
              <a:t>thức</a:t>
            </a:r>
            <a:r>
              <a:rPr lang="en-US" sz="1800" b="1" i="1" u="sng" dirty="0">
                <a:latin typeface="Times New Roman" panose="02020603050405020304" pitchFamily="18" charset="0"/>
                <a:cs typeface="Times New Roman" panose="02020603050405020304" pitchFamily="18" charset="0"/>
              </a:rPr>
              <a:t> </a:t>
            </a:r>
            <a:r>
              <a:rPr lang="en-US" sz="1800" b="1" i="1" u="sng" dirty="0" err="1">
                <a:latin typeface="Times New Roman" panose="02020603050405020304" pitchFamily="18" charset="0"/>
                <a:cs typeface="Times New Roman" panose="02020603050405020304" pitchFamily="18" charset="0"/>
              </a:rPr>
              <a:t>câu</a:t>
            </a:r>
            <a:r>
              <a:rPr lang="en-US" sz="1800" b="1" i="1" u="sng" dirty="0">
                <a:latin typeface="Times New Roman" panose="02020603050405020304" pitchFamily="18" charset="0"/>
                <a:cs typeface="Times New Roman" panose="02020603050405020304" pitchFamily="18" charset="0"/>
              </a:rPr>
              <a:t> </a:t>
            </a:r>
            <a:r>
              <a:rPr lang="en-US" sz="1800" b="1" i="1" u="sng" dirty="0" err="1">
                <a:latin typeface="Times New Roman" panose="02020603050405020304" pitchFamily="18" charset="0"/>
                <a:cs typeface="Times New Roman" panose="02020603050405020304" pitchFamily="18" charset="0"/>
              </a:rPr>
              <a:t>chủ</a:t>
            </a:r>
            <a:r>
              <a:rPr lang="en-US" sz="1800" b="1" i="1" u="sng" dirty="0">
                <a:latin typeface="Times New Roman" panose="02020603050405020304" pitchFamily="18" charset="0"/>
                <a:cs typeface="Times New Roman" panose="02020603050405020304" pitchFamily="18" charset="0"/>
              </a:rPr>
              <a:t> </a:t>
            </a:r>
            <a:r>
              <a:rPr lang="en-US" sz="1800" b="1" i="1" u="sng" dirty="0" err="1">
                <a:latin typeface="Times New Roman" panose="02020603050405020304" pitchFamily="18" charset="0"/>
                <a:cs typeface="Times New Roman" panose="02020603050405020304" pitchFamily="18" charset="0"/>
              </a:rPr>
              <a:t>đề</a:t>
            </a:r>
            <a:r>
              <a:rPr lang="en-US" sz="1800" dirty="0"/>
              <a:t>: </a:t>
            </a:r>
            <a:r>
              <a:rPr lang="en-US" sz="1800" dirty="0" err="1">
                <a:latin typeface="Times New Roman" panose="02020603050405020304" pitchFamily="18" charset="0"/>
                <a:cs typeface="Times New Roman" panose="02020603050405020304" pitchFamily="18" charset="0"/>
              </a:rPr>
              <a:t>Đối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với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dạng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câu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chủ</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đề</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về</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trò</a:t>
            </a:r>
            <a:r>
              <a:rPr lang="en-US" sz="1800" dirty="0">
                <a:latin typeface="Times New Roman" panose="02020603050405020304" pitchFamily="18" charset="0"/>
                <a:cs typeface="Times New Roman" panose="02020603050405020304" pitchFamily="18" charset="0"/>
              </a:rPr>
              <a:t>, ý </a:t>
            </a:r>
            <a:r>
              <a:rPr lang="en-US" sz="1800" dirty="0" err="1">
                <a:latin typeface="Times New Roman" panose="02020603050405020304" pitchFamily="18" charset="0"/>
                <a:cs typeface="Times New Roman" panose="02020603050405020304" pitchFamily="18" charset="0"/>
              </a:rPr>
              <a:t>nghĩa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sức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mạnh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thì</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sau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câu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chủ</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đề</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có</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dạng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công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thức</a:t>
            </a:r>
            <a:r>
              <a:rPr lang="en-US" sz="1800" dirty="0">
                <a:latin typeface="Times New Roman" panose="02020603050405020304" pitchFamily="18" charset="0"/>
                <a:cs typeface="Times New Roman" panose="02020603050405020304" pitchFamily="18" charset="0"/>
              </a:rPr>
              <a:t>:</a:t>
            </a:r>
          </a:p>
          <a:p>
            <a:r>
              <a:rPr lang="en-US" sz="1800" dirty="0">
                <a:latin typeface="Times New Roman" panose="02020603050405020304" pitchFamily="18" charset="0"/>
                <a:cs typeface="Times New Roman" panose="02020603050405020304" pitchFamily="18" charset="0"/>
              </a:rPr>
              <a:t>1.</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VĐ … </a:t>
            </a:r>
            <a:r>
              <a:rPr lang="en-US" sz="1800" dirty="0" err="1">
                <a:latin typeface="Times New Roman" panose="02020603050405020304" pitchFamily="18" charset="0"/>
                <a:cs typeface="Times New Roman" panose="02020603050405020304" pitchFamily="18" charset="0"/>
              </a:rPr>
              <a:t>giữ</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một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trò</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vô</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cùng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quan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trọng</a:t>
            </a: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2. VĐ….</a:t>
            </a:r>
            <a:r>
              <a:rPr lang="en-US" sz="1800" dirty="0" err="1">
                <a:latin typeface="Times New Roman" panose="02020603050405020304" pitchFamily="18" charset="0"/>
                <a:cs typeface="Times New Roman" panose="02020603050405020304" pitchFamily="18" charset="0"/>
              </a:rPr>
              <a:t>có</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một</a:t>
            </a:r>
            <a:r>
              <a:rPr lang="en-US" sz="1800" dirty="0">
                <a:latin typeface="Times New Roman" panose="02020603050405020304" pitchFamily="18" charset="0"/>
                <a:cs typeface="Times New Roman" panose="02020603050405020304" pitchFamily="18" charset="0"/>
              </a:rPr>
              <a:t> ý </a:t>
            </a:r>
            <a:r>
              <a:rPr lang="en-US" sz="1800" dirty="0" err="1">
                <a:latin typeface="Times New Roman" panose="02020603050405020304" pitchFamily="18" charset="0"/>
                <a:cs typeface="Times New Roman" panose="02020603050405020304" pitchFamily="18" charset="0"/>
              </a:rPr>
              <a:t>nghĩa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vô</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cùng</a:t>
            </a:r>
            <a:r>
              <a:rPr lang="en-US" sz="1800" dirty="0">
                <a:latin typeface="Times New Roman" panose="02020603050405020304" pitchFamily="18" charset="0"/>
                <a:cs typeface="Times New Roman" panose="02020603050405020304" pitchFamily="18" charset="0"/>
              </a:rPr>
              <a:t> to </a:t>
            </a:r>
            <a:r>
              <a:rPr lang="en-US" sz="1800" dirty="0" err="1">
                <a:latin typeface="Times New Roman" panose="02020603050405020304" pitchFamily="18" charset="0"/>
                <a:cs typeface="Times New Roman" panose="02020603050405020304" pitchFamily="18" charset="0"/>
              </a:rPr>
              <a:t>lớn</a:t>
            </a: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3. VĐ…. </a:t>
            </a:r>
            <a:r>
              <a:rPr lang="en-US" sz="1800" dirty="0" err="1">
                <a:latin typeface="Times New Roman" panose="02020603050405020304" pitchFamily="18" charset="0"/>
                <a:cs typeface="Times New Roman" panose="02020603050405020304" pitchFamily="18" charset="0"/>
              </a:rPr>
              <a:t>Có</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một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sức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mạnh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vô</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cùng</a:t>
            </a:r>
            <a:r>
              <a:rPr lang="en-US" sz="1800" dirty="0">
                <a:latin typeface="Times New Roman" panose="02020603050405020304" pitchFamily="18" charset="0"/>
                <a:cs typeface="Times New Roman" panose="02020603050405020304" pitchFamily="18" charset="0"/>
              </a:rPr>
              <a:t> to </a:t>
            </a:r>
            <a:r>
              <a:rPr lang="en-US" sz="1800" dirty="0" err="1">
                <a:latin typeface="Times New Roman" panose="02020603050405020304" pitchFamily="18" charset="0"/>
                <a:cs typeface="Times New Roman" panose="02020603050405020304" pitchFamily="18" charset="0"/>
              </a:rPr>
              <a:t>lớn</a:t>
            </a:r>
            <a:r>
              <a:rPr lang="en-US" sz="1800" dirty="0">
                <a:latin typeface="Times New Roman" panose="02020603050405020304" pitchFamily="18" charset="0"/>
                <a:cs typeface="Times New Roman" panose="02020603050405020304" pitchFamily="18" charset="0"/>
              </a:rPr>
              <a:t>/</a:t>
            </a:r>
            <a:r>
              <a:rPr lang="en-US" sz="1800" dirty="0" err="1">
                <a:latin typeface="Times New Roman" panose="02020603050405020304" pitchFamily="18" charset="0"/>
                <a:cs typeface="Times New Roman" panose="02020603050405020304" pitchFamily="18" charset="0"/>
              </a:rPr>
              <a:t>mạnh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mẽ</a:t>
            </a:r>
            <a:r>
              <a:rPr lang="en-US" sz="1800" dirty="0">
                <a:latin typeface="Times New Roman" panose="02020603050405020304" pitchFamily="18" charset="0"/>
                <a:cs typeface="Times New Roman" panose="02020603050405020304" pitchFamily="18" charset="0"/>
              </a:rPr>
              <a:t>.</a:t>
            </a:r>
          </a:p>
          <a:p>
            <a:r>
              <a:rPr lang="en-US" sz="1800" dirty="0">
                <a:latin typeface="Times New Roman" panose="02020603050405020304" pitchFamily="18" charset="0"/>
                <a:cs typeface="Times New Roman" panose="02020603050405020304" pitchFamily="18" charset="0"/>
              </a:rPr>
              <a:t>    Sau </a:t>
            </a:r>
            <a:r>
              <a:rPr lang="en-US" sz="1800" dirty="0" err="1">
                <a:latin typeface="Times New Roman" panose="02020603050405020304" pitchFamily="18" charset="0"/>
                <a:cs typeface="Times New Roman" panose="02020603050405020304" pitchFamily="18" charset="0"/>
              </a:rPr>
              <a:t>câu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chủ</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đề</a:t>
            </a:r>
            <a:r>
              <a:rPr lang="en-US" sz="1800" dirty="0">
                <a:latin typeface="Times New Roman" panose="02020603050405020304" pitchFamily="18" charset="0"/>
                <a:cs typeface="Times New Roman" panose="02020603050405020304" pitchFamily="18" charset="0"/>
              </a:rPr>
              <a:t>:</a:t>
            </a:r>
          </a:p>
          <a:p>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niệm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của</a:t>
            </a:r>
            <a:r>
              <a:rPr lang="en-US" sz="1800" dirty="0">
                <a:latin typeface="Times New Roman" panose="02020603050405020304" pitchFamily="18" charset="0"/>
                <a:cs typeface="Times New Roman" panose="02020603050405020304" pitchFamily="18" charset="0"/>
              </a:rPr>
              <a:t> VĐ (</a:t>
            </a:r>
            <a:r>
              <a:rPr lang="en-US" sz="1800" dirty="0" err="1">
                <a:latin typeface="Times New Roman" panose="02020603050405020304" pitchFamily="18" charset="0"/>
                <a:cs typeface="Times New Roman" panose="02020603050405020304" pitchFamily="18" charset="0"/>
              </a:rPr>
              <a:t>biểu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hiện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của</a:t>
            </a:r>
            <a:r>
              <a:rPr lang="en-US" sz="1800" dirty="0">
                <a:latin typeface="Times New Roman" panose="02020603050405020304" pitchFamily="18" charset="0"/>
                <a:cs typeface="Times New Roman" panose="02020603050405020304" pitchFamily="18" charset="0"/>
              </a:rPr>
              <a:t> VĐ </a:t>
            </a:r>
            <a:r>
              <a:rPr lang="en-US" sz="1800" dirty="0" err="1">
                <a:latin typeface="Times New Roman" panose="02020603050405020304" pitchFamily="18" charset="0"/>
                <a:cs typeface="Times New Roman" panose="02020603050405020304" pitchFamily="18" charset="0"/>
              </a:rPr>
              <a:t>được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lồng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ghép</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với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niệm</a:t>
            </a:r>
            <a:r>
              <a:rPr lang="en-US" sz="1800" dirty="0">
                <a:latin typeface="Times New Roman" panose="02020603050405020304" pitchFamily="18" charset="0"/>
                <a:cs typeface="Times New Roman" panose="02020603050405020304" pitchFamily="18" charset="0"/>
              </a:rPr>
              <a:t>)</a:t>
            </a:r>
          </a:p>
          <a:p>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Tác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dụng</a:t>
            </a:r>
            <a:r>
              <a:rPr lang="en-US" sz="1800" dirty="0">
                <a:latin typeface="Times New Roman" panose="02020603050405020304" pitchFamily="18" charset="0"/>
                <a:cs typeface="Times New Roman" panose="02020603050405020304" pitchFamily="18" charset="0"/>
              </a:rPr>
              <a:t>/ý </a:t>
            </a:r>
            <a:r>
              <a:rPr lang="en-US" sz="1800" dirty="0" err="1">
                <a:latin typeface="Times New Roman" panose="02020603050405020304" pitchFamily="18" charset="0"/>
                <a:cs typeface="Times New Roman" panose="02020603050405020304" pitchFamily="18" charset="0"/>
              </a:rPr>
              <a:t>nghĩa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dẫn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chứng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để</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minh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họa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phép</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trình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bày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vấn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đề</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ngược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lại</a:t>
            </a:r>
            <a:r>
              <a:rPr lang="en-US" sz="1800" dirty="0">
                <a:latin typeface="Times New Roman" panose="02020603050405020304" pitchFamily="18" charset="0"/>
                <a:cs typeface="Times New Roman" panose="02020603050405020304" pitchFamily="18" charset="0"/>
              </a:rPr>
              <a:t> …</a:t>
            </a:r>
          </a:p>
          <a:p>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Lời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khuyên</a:t>
            </a:r>
            <a:r>
              <a:rPr lang="en-US" sz="1800" dirty="0">
                <a:latin typeface="Times New Roman" panose="02020603050405020304" pitchFamily="18" charset="0"/>
                <a:cs typeface="Times New Roman" panose="02020603050405020304" pitchFamily="18" charset="0"/>
              </a:rPr>
              <a:t> ….</a:t>
            </a:r>
          </a:p>
          <a:p>
            <a:r>
              <a:rPr lang="en-US" sz="1800" dirty="0">
                <a:latin typeface="Times New Roman" panose="02020603050405020304" pitchFamily="18" charset="0"/>
                <a:cs typeface="Times New Roman" panose="02020603050405020304" pitchFamily="18" charset="0"/>
                <a:sym typeface="Wingdings" panose="05000000000000000000" pitchFamily="2" charset="2"/>
              </a:rPr>
              <a:t> Câu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chủ</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đề</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mở</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đoạn</a:t>
            </a:r>
            <a:r>
              <a:rPr lang="en-US" sz="1800" dirty="0">
                <a:latin typeface="Times New Roman" panose="02020603050405020304" pitchFamily="18" charset="0"/>
                <a:cs typeface="Times New Roman" panose="02020603050405020304" pitchFamily="18" charset="0"/>
                <a:sym typeface="Wingdings" panose="05000000000000000000" pitchFamily="2" charset="2"/>
              </a:rPr>
              <a:t>)</a:t>
            </a:r>
          </a:p>
          <a:p>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Khái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niệm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biểu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hiện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tác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dụng</a:t>
            </a:r>
            <a:r>
              <a:rPr lang="en-US" sz="1800" dirty="0">
                <a:latin typeface="Times New Roman" panose="02020603050405020304" pitchFamily="18" charset="0"/>
                <a:cs typeface="Times New Roman" panose="02020603050405020304" pitchFamily="18" charset="0"/>
              </a:rPr>
              <a:t>/ý </a:t>
            </a:r>
            <a:r>
              <a:rPr lang="en-US" sz="1800" dirty="0" err="1">
                <a:latin typeface="Times New Roman" panose="02020603050405020304" pitchFamily="18" charset="0"/>
                <a:cs typeface="Times New Roman" panose="02020603050405020304" pitchFamily="18" charset="0"/>
              </a:rPr>
              <a:t>nghĩa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thân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đoạn</a:t>
            </a:r>
            <a:r>
              <a:rPr lang="en-US" sz="1800" dirty="0">
                <a:latin typeface="Times New Roman" panose="02020603050405020304" pitchFamily="18" charset="0"/>
                <a:cs typeface="Times New Roman" panose="02020603050405020304" pitchFamily="18" charset="0"/>
              </a:rPr>
              <a:t>)</a:t>
            </a:r>
          </a:p>
          <a:p>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Lời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khuyên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kết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đoạn</a:t>
            </a:r>
            <a:r>
              <a:rPr lang="en-US" sz="1800" dirty="0">
                <a:latin typeface="Times New Roman" panose="02020603050405020304" pitchFamily="18" charset="0"/>
                <a:cs typeface="Times New Roman" panose="02020603050405020304" pitchFamily="18" charset="0"/>
              </a:rPr>
              <a:t>)</a:t>
            </a: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3B5F6BD-3AFD-BE6C-3E42-A7EABD965E87}"/>
              </a:ext>
            </a:extLst>
          </p:cNvPr>
          <p:cNvSpPr txBox="1"/>
          <p:nvPr/>
        </p:nvSpPr>
        <p:spPr>
          <a:xfrm>
            <a:off x="339012" y="1293999"/>
            <a:ext cx="11513976" cy="1200329"/>
          </a:xfrm>
          <a:prstGeom prst="rect">
            <a:avLst/>
          </a:prstGeom>
          <a:noFill/>
        </p:spPr>
        <p:txBody>
          <a:bodyPr wrap="square">
            <a:spAutoFit/>
          </a:bodyPr>
          <a:lstStyle/>
          <a:p>
            <a:pPr>
              <a:spcBef>
                <a:spcPts val="5"/>
              </a:spcBef>
            </a:pPr>
            <a:r>
              <a:rPr lang="en-US" sz="2400" b="1" dirty="0">
                <a:effectLst/>
                <a:latin typeface="Times New Roman" panose="02020603050405020304" pitchFamily="18" charset="0"/>
                <a:ea typeface="Times New Roman" panose="02020603050405020304" pitchFamily="18" charset="0"/>
              </a:rPr>
              <a:t>Câu 1: (2,0 </a:t>
            </a:r>
            <a:r>
              <a:rPr lang="en-US" sz="2400" b="1" dirty="0" err="1">
                <a:effectLst/>
                <a:latin typeface="Times New Roman" panose="02020603050405020304" pitchFamily="18" charset="0"/>
                <a:ea typeface="Times New Roman" panose="02020603050405020304" pitchFamily="18" charset="0"/>
              </a:rPr>
              <a:t>điểm</a:t>
            </a:r>
            <a:r>
              <a:rPr lang="en-US" sz="2400" b="1"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spcBef>
                <a:spcPts val="5"/>
              </a:spcBef>
            </a:pP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nội</a:t>
            </a:r>
            <a:r>
              <a:rPr lang="en-US" sz="2400" dirty="0">
                <a:effectLst/>
                <a:latin typeface="Times New Roman" panose="02020603050405020304" pitchFamily="18" charset="0"/>
                <a:ea typeface="Times New Roman" panose="02020603050405020304" pitchFamily="18" charset="0"/>
              </a:rPr>
              <a:t> dung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Đọc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rPr>
              <a:t>khoảng</a:t>
            </a:r>
            <a:r>
              <a:rPr lang="en-US" sz="2400" dirty="0">
                <a:effectLst/>
                <a:latin typeface="Times New Roman" panose="02020603050405020304" pitchFamily="18" charset="0"/>
                <a:ea typeface="Times New Roman" panose="02020603050405020304" pitchFamily="18" charset="0"/>
              </a:rPr>
              <a:t> 200 </a:t>
            </a:r>
            <a:r>
              <a:rPr lang="en-US" sz="2400" dirty="0" err="1">
                <a:effectLst/>
                <a:latin typeface="Times New Roman" panose="02020603050405020304" pitchFamily="18" charset="0"/>
                <a:ea typeface="Times New Roman" panose="02020603050405020304" pitchFamily="18" charset="0"/>
              </a:rPr>
              <a:t>chữ</a:t>
            </a:r>
            <a:r>
              <a:rPr lang="en-US" sz="2400" dirty="0">
                <a:effectLst/>
                <a:latin typeface="Times New Roman" panose="02020603050405020304" pitchFamily="18" charset="0"/>
                <a:ea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rPr>
              <a:t>trình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bày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suy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nghĩ</a:t>
            </a:r>
            <a:r>
              <a:rPr lang="en-US" sz="2400" dirty="0">
                <a:effectLst/>
                <a:latin typeface="Times New Roman" panose="02020603050405020304" pitchFamily="18" charset="0"/>
                <a:ea typeface="Times New Roman" panose="02020603050405020304" pitchFamily="18" charset="0"/>
              </a:rPr>
              <a:t> </a:t>
            </a:r>
            <a:r>
              <a:rPr lang="en-US" sz="2400" b="1" u="sng"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highlight>
                  <a:srgbClr val="00FFFF"/>
                </a:highlight>
                <a:latin typeface="Times New Roman" panose="02020603050405020304" pitchFamily="18" charset="0"/>
                <a:ea typeface="Times New Roman" panose="02020603050405020304" pitchFamily="18" charset="0"/>
              </a:rPr>
              <a:t>sức</a:t>
            </a:r>
            <a:r>
              <a:rPr lang="en-US" sz="2400" dirty="0">
                <a:effectLst/>
                <a:highlight>
                  <a:srgbClr val="00FFFF"/>
                </a:highlight>
                <a:latin typeface="Times New Roman" panose="02020603050405020304" pitchFamily="18" charset="0"/>
                <a:ea typeface="Times New Roman" panose="02020603050405020304" pitchFamily="18" charset="0"/>
              </a:rPr>
              <a:t> </a:t>
            </a:r>
            <a:r>
              <a:rPr lang="en-US" sz="2400" dirty="0" err="1">
                <a:effectLst/>
                <a:highlight>
                  <a:srgbClr val="00FFFF"/>
                </a:highlight>
                <a:latin typeface="Times New Roman" panose="02020603050405020304" pitchFamily="18" charset="0"/>
                <a:ea typeface="Times New Roman" panose="02020603050405020304" pitchFamily="18" charset="0"/>
              </a:rPr>
              <a:t>mạnh</a:t>
            </a:r>
            <a:r>
              <a:rPr lang="en-US" sz="2400" dirty="0">
                <a:effectLst/>
                <a:highlight>
                  <a:srgbClr val="00FFFF"/>
                </a:highlight>
                <a:latin typeface="Times New Roman" panose="02020603050405020304" pitchFamily="18" charset="0"/>
                <a:ea typeface="Times New Roman" panose="02020603050405020304" pitchFamily="18" charset="0"/>
              </a:rPr>
              <a:t> </a:t>
            </a:r>
            <a:r>
              <a:rPr lang="en-US" sz="2400" dirty="0" err="1">
                <a:solidFill>
                  <a:srgbClr val="FF0000"/>
                </a:solidFill>
                <a:effectLst/>
                <a:latin typeface="Times New Roman" panose="02020603050405020304" pitchFamily="18" charset="0"/>
                <a:ea typeface="Times New Roman" panose="02020603050405020304" pitchFamily="18" charset="0"/>
              </a:rPr>
              <a:t>của</a:t>
            </a:r>
            <a:r>
              <a:rPr lang="en-US" sz="2400" dirty="0">
                <a:solidFill>
                  <a:srgbClr val="FF0000"/>
                </a:solidFill>
                <a:effectLst/>
                <a:latin typeface="Times New Roman" panose="02020603050405020304" pitchFamily="18" charset="0"/>
                <a:ea typeface="Times New Roman" panose="02020603050405020304" pitchFamily="18" charset="0"/>
              </a:rPr>
              <a:t> </a:t>
            </a:r>
            <a:r>
              <a:rPr lang="en-US" sz="2400" dirty="0" err="1">
                <a:solidFill>
                  <a:srgbClr val="FF0000"/>
                </a:solidFill>
                <a:effectLst/>
                <a:latin typeface="Times New Roman" panose="02020603050405020304" pitchFamily="18" charset="0"/>
                <a:ea typeface="Times New Roman" panose="02020603050405020304" pitchFamily="18" charset="0"/>
              </a:rPr>
              <a:t>tình</a:t>
            </a:r>
            <a:r>
              <a:rPr lang="en-US" sz="2400" dirty="0">
                <a:solidFill>
                  <a:srgbClr val="FF0000"/>
                </a:solidFill>
                <a:effectLst/>
                <a:latin typeface="Times New Roman" panose="02020603050405020304" pitchFamily="18" charset="0"/>
                <a:ea typeface="Times New Roman" panose="02020603050405020304" pitchFamily="18" charset="0"/>
              </a:rPr>
              <a:t> </a:t>
            </a:r>
            <a:r>
              <a:rPr lang="en-US" sz="2400" dirty="0" err="1">
                <a:solidFill>
                  <a:srgbClr val="FF0000"/>
                </a:solidFill>
                <a:effectLst/>
                <a:latin typeface="Times New Roman" panose="02020603050405020304" pitchFamily="18" charset="0"/>
                <a:ea typeface="Times New Roman" panose="02020603050405020304" pitchFamily="18" charset="0"/>
              </a:rPr>
              <a:t>yêu</a:t>
            </a:r>
            <a:r>
              <a:rPr lang="en-US" sz="2400" dirty="0">
                <a:solidFill>
                  <a:srgbClr val="FF0000"/>
                </a:solidFill>
                <a:effectLst/>
                <a:latin typeface="Times New Roman" panose="02020603050405020304" pitchFamily="18" charset="0"/>
                <a:ea typeface="Times New Roman" panose="02020603050405020304" pitchFamily="18" charset="0"/>
              </a:rPr>
              <a:t> </a:t>
            </a:r>
            <a:r>
              <a:rPr lang="en-US" sz="2400" dirty="0" err="1">
                <a:solidFill>
                  <a:srgbClr val="FF0000"/>
                </a:solidFill>
                <a:effectLst/>
                <a:latin typeface="Times New Roman" panose="02020603050405020304" pitchFamily="18" charset="0"/>
                <a:ea typeface="Times New Roman" panose="02020603050405020304" pitchFamily="18" charset="0"/>
              </a:rPr>
              <a:t>thương</a:t>
            </a:r>
            <a:r>
              <a:rPr lang="en-US" sz="2400" dirty="0">
                <a:solidFill>
                  <a:srgbClr val="FF0000"/>
                </a:solidFill>
                <a:effectLst/>
                <a:latin typeface="Times New Roman" panose="02020603050405020304" pitchFamily="18" charset="0"/>
                <a:ea typeface="Times New Roman" panose="02020603050405020304" pitchFamily="18" charset="0"/>
              </a:rPr>
              <a:t> </a:t>
            </a:r>
            <a:r>
              <a:rPr lang="en-US" sz="2400" dirty="0" err="1">
                <a:solidFill>
                  <a:srgbClr val="FF0000"/>
                </a:solidFill>
                <a:effectLst/>
                <a:latin typeface="Times New Roman" panose="02020603050405020304" pitchFamily="18" charset="0"/>
                <a:ea typeface="Times New Roman" panose="02020603050405020304" pitchFamily="18" charset="0"/>
              </a:rPr>
              <a:t>trong</a:t>
            </a:r>
            <a:r>
              <a:rPr lang="en-US" sz="2400" dirty="0">
                <a:solidFill>
                  <a:srgbClr val="FF0000"/>
                </a:solidFill>
                <a:effectLst/>
                <a:latin typeface="Times New Roman" panose="02020603050405020304" pitchFamily="18" charset="0"/>
                <a:ea typeface="Times New Roman" panose="02020603050405020304" pitchFamily="18" charset="0"/>
              </a:rPr>
              <a:t> </a:t>
            </a:r>
            <a:r>
              <a:rPr lang="en-US" sz="2400" dirty="0" err="1">
                <a:solidFill>
                  <a:srgbClr val="FF0000"/>
                </a:solidFill>
                <a:effectLst/>
                <a:latin typeface="Times New Roman" panose="02020603050405020304" pitchFamily="18" charset="0"/>
                <a:ea typeface="Times New Roman" panose="02020603050405020304" pitchFamily="18" charset="0"/>
              </a:rPr>
              <a:t>cuộc</a:t>
            </a:r>
            <a:r>
              <a:rPr lang="en-US" sz="2400" dirty="0">
                <a:solidFill>
                  <a:srgbClr val="FF0000"/>
                </a:solidFill>
                <a:effectLst/>
                <a:latin typeface="Times New Roman" panose="02020603050405020304" pitchFamily="18" charset="0"/>
                <a:ea typeface="Times New Roman" panose="02020603050405020304" pitchFamily="18" charset="0"/>
              </a:rPr>
              <a:t> </a:t>
            </a:r>
            <a:r>
              <a:rPr lang="en-US" sz="2400" dirty="0" err="1">
                <a:solidFill>
                  <a:srgbClr val="FF0000"/>
                </a:solidFill>
                <a:effectLst/>
                <a:latin typeface="Times New Roman" panose="02020603050405020304" pitchFamily="18" charset="0"/>
                <a:ea typeface="Times New Roman" panose="02020603050405020304" pitchFamily="18" charset="0"/>
              </a:rPr>
              <a:t>sống</a:t>
            </a:r>
            <a:r>
              <a:rPr lang="en-US" sz="2400" dirty="0">
                <a:solidFill>
                  <a:srgbClr val="FF0000"/>
                </a:solidFill>
                <a:effectLst/>
                <a:latin typeface="Times New Roman" panose="02020603050405020304" pitchFamily="18" charset="0"/>
                <a:ea typeface="Times New Roman" panose="02020603050405020304" pitchFamily="18" charset="0"/>
              </a:rPr>
              <a:t>.</a:t>
            </a:r>
          </a:p>
        </p:txBody>
      </p:sp>
      <p:sp>
        <p:nvSpPr>
          <p:cNvPr id="7" name="TextBox 6">
            <a:extLst>
              <a:ext uri="{FF2B5EF4-FFF2-40B4-BE49-F238E27FC236}">
                <a16:creationId xmlns:a16="http://schemas.microsoft.com/office/drawing/2014/main" id="{7AF98CB4-E9B2-A42D-9FC6-FCC2B417DD15}"/>
              </a:ext>
            </a:extLst>
          </p:cNvPr>
          <p:cNvSpPr txBox="1"/>
          <p:nvPr/>
        </p:nvSpPr>
        <p:spPr>
          <a:xfrm>
            <a:off x="1782145" y="2377440"/>
            <a:ext cx="1716833" cy="830997"/>
          </a:xfrm>
          <a:prstGeom prst="rect">
            <a:avLst/>
          </a:prstGeom>
          <a:noFill/>
        </p:spPr>
        <p:txBody>
          <a:bodyPr wrap="square" rtlCol="0">
            <a:spAutoFit/>
          </a:bodyPr>
          <a:lstStyle/>
          <a:p>
            <a:r>
              <a:rPr lang="en-US" sz="2400" dirty="0" err="1">
                <a:highlight>
                  <a:srgbClr val="00FFFF"/>
                </a:highlight>
                <a:latin typeface="Times New Roman" panose="02020603050405020304" pitchFamily="18" charset="0"/>
                <a:cs typeface="Times New Roman" panose="02020603050405020304" pitchFamily="18" charset="0"/>
              </a:rPr>
              <a:t>vai</a:t>
            </a:r>
            <a:r>
              <a:rPr lang="en-US" sz="2400" dirty="0">
                <a:highlight>
                  <a:srgbClr val="00FFFF"/>
                </a:highlight>
                <a:latin typeface="Times New Roman" panose="02020603050405020304" pitchFamily="18" charset="0"/>
                <a:cs typeface="Times New Roman" panose="02020603050405020304" pitchFamily="18" charset="0"/>
              </a:rPr>
              <a:t> </a:t>
            </a:r>
            <a:r>
              <a:rPr lang="en-US" sz="2400" dirty="0" err="1">
                <a:highlight>
                  <a:srgbClr val="00FFFF"/>
                </a:highlight>
                <a:latin typeface="Times New Roman" panose="02020603050405020304" pitchFamily="18" charset="0"/>
                <a:cs typeface="Times New Roman" panose="02020603050405020304" pitchFamily="18" charset="0"/>
              </a:rPr>
              <a:t>trò</a:t>
            </a:r>
            <a:endParaRPr lang="en-US" sz="2400" dirty="0">
              <a:highlight>
                <a:srgbClr val="00FFFF"/>
              </a:highlight>
              <a:latin typeface="Times New Roman" panose="02020603050405020304" pitchFamily="18" charset="0"/>
              <a:cs typeface="Times New Roman" panose="02020603050405020304" pitchFamily="18" charset="0"/>
            </a:endParaRPr>
          </a:p>
          <a:p>
            <a:r>
              <a:rPr lang="en-US" sz="2400" dirty="0">
                <a:highlight>
                  <a:srgbClr val="00FFFF"/>
                </a:highlight>
                <a:latin typeface="Times New Roman" panose="02020603050405020304" pitchFamily="18" charset="0"/>
                <a:cs typeface="Times New Roman" panose="02020603050405020304" pitchFamily="18" charset="0"/>
              </a:rPr>
              <a:t>ý </a:t>
            </a:r>
            <a:r>
              <a:rPr lang="en-US" sz="2400" dirty="0" err="1">
                <a:highlight>
                  <a:srgbClr val="00FFFF"/>
                </a:highlight>
                <a:latin typeface="Times New Roman" panose="02020603050405020304" pitchFamily="18" charset="0"/>
                <a:cs typeface="Times New Roman" panose="02020603050405020304" pitchFamily="18" charset="0"/>
              </a:rPr>
              <a:t>nghĩa</a:t>
            </a:r>
            <a:r>
              <a:rPr lang="en-US" sz="2400" dirty="0">
                <a:highlight>
                  <a:srgbClr val="00FFFF"/>
                </a:highligh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04127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4C6CA213-73F1-C450-72B8-4EB8CCCD7399}"/>
              </a:ext>
            </a:extLst>
          </p:cNvPr>
          <p:cNvSpPr>
            <a:spLocks noChangeArrowheads="1"/>
          </p:cNvSpPr>
          <p:nvPr/>
        </p:nvSpPr>
        <p:spPr bwMode="auto">
          <a:xfrm>
            <a:off x="0" y="473972"/>
            <a:ext cx="4441371" cy="175432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 ĐỌC HIỂU (3,0 </a:t>
            </a:r>
            <a:r>
              <a:rPr kumimoji="0" lang="en-US" altLang="en-US" b="1"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kumimoji="0" lang="en-US" altLang="en-US"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Con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mật</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hoa</a:t>
            </a:r>
            <a:b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bơi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chim</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ca,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trời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ơi</a:t>
            </a:r>
            <a:b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Rectangle 1">
            <a:extLst>
              <a:ext uri="{FF2B5EF4-FFF2-40B4-BE49-F238E27FC236}">
                <a16:creationId xmlns:a16="http://schemas.microsoft.com/office/drawing/2014/main" id="{DA918DAE-F92E-9385-ABB7-07570169F24E}"/>
              </a:ext>
            </a:extLst>
          </p:cNvPr>
          <p:cNvSpPr>
            <a:spLocks noChangeArrowheads="1"/>
          </p:cNvSpPr>
          <p:nvPr/>
        </p:nvSpPr>
        <p:spPr bwMode="auto">
          <a:xfrm>
            <a:off x="4529257" y="766359"/>
            <a:ext cx="3933609" cy="144655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đêm</a:t>
            </a:r>
            <a:b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lúa</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vàng</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chăng</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đốm</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lửa</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tàn</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Rectangle 1">
            <a:extLst>
              <a:ext uri="{FF2B5EF4-FFF2-40B4-BE49-F238E27FC236}">
                <a16:creationId xmlns:a16="http://schemas.microsoft.com/office/drawing/2014/main" id="{FEEEFE68-D058-F35E-0167-889DD2EE18AE}"/>
              </a:ext>
            </a:extLst>
          </p:cNvPr>
          <p:cNvSpPr>
            <a:spLocks noChangeArrowheads="1"/>
          </p:cNvSpPr>
          <p:nvPr/>
        </p:nvSpPr>
        <p:spPr bwMode="auto">
          <a:xfrm>
            <a:off x="0" y="2747178"/>
            <a:ext cx="11376327" cy="34163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1</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khổ</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a:t>
            </a:r>
            <a:endParaRPr kumimoji="0" lang="en-US" alt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2.</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thuộc</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vựng</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khổ</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a:t>
            </a:r>
            <a:endParaRPr kumimoji="0" lang="en-US" alt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3.</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biện</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mật</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hoa</a:t>
            </a:r>
            <a:b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bơi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chim</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ca,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trời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4.</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chăng</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đốm</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lửa</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tàn</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 LÀM VĂN (7,0 </a:t>
            </a:r>
            <a:r>
              <a:rPr kumimoji="0" lang="en-US" altLang="en-US" b="1"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kumimoji="0" lang="en-US" altLang="en-US"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1 (2,0 </a:t>
            </a:r>
            <a:r>
              <a:rPr kumimoji="0" lang="en-US" altLang="en-US" b="1"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kumimoji="0" lang="en-US" altLang="en-US"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khoảng</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150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chữ</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tương</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tương</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ái</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0" name="Rectangle 1">
            <a:extLst>
              <a:ext uri="{FF2B5EF4-FFF2-40B4-BE49-F238E27FC236}">
                <a16:creationId xmlns:a16="http://schemas.microsoft.com/office/drawing/2014/main" id="{14D3B3C1-79E2-95FC-DDE7-BCD26B276EEC}"/>
              </a:ext>
            </a:extLst>
          </p:cNvPr>
          <p:cNvSpPr>
            <a:spLocks noChangeArrowheads="1"/>
          </p:cNvSpPr>
          <p:nvPr/>
        </p:nvSpPr>
        <p:spPr bwMode="auto">
          <a:xfrm>
            <a:off x="8462866" y="766359"/>
            <a:ext cx="3933609" cy="120032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Núi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bởi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bồi</a:t>
            </a:r>
            <a:b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Núi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chê</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thấp</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núi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Muôn</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sông</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sâu</a:t>
            </a:r>
            <a:b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chê</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sông</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altLang="en-US"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CB52234F-B2EF-7B37-DEBF-B5529B1774A1}"/>
              </a:ext>
            </a:extLst>
          </p:cNvPr>
          <p:cNvSpPr>
            <a:spLocks noChangeArrowheads="1"/>
          </p:cNvSpPr>
          <p:nvPr/>
        </p:nvSpPr>
        <p:spPr bwMode="auto">
          <a:xfrm>
            <a:off x="3742377" y="2325459"/>
            <a:ext cx="5367412" cy="33855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altLang="en-US" sz="16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altLang="en-US" sz="16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ru</a:t>
            </a:r>
            <a:r>
              <a:rPr kumimoji="0" lang="en-US" altLang="en-US" sz="16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en-US" sz="16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a:t>
            </a:r>
            <a:r>
              <a:rPr kumimoji="0" lang="en-US" altLang="en-US" sz="16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Hữu</a:t>
            </a:r>
            <a:r>
              <a:rPr kumimoji="0" lang="en-US" altLang="en-US" sz="16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Gió</a:t>
            </a:r>
            <a:r>
              <a:rPr kumimoji="0" lang="en-US" altLang="en-US" sz="16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lộng</a:t>
            </a:r>
            <a:r>
              <a:rPr kumimoji="0" lang="en-US" altLang="en-US" sz="16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NXB </a:t>
            </a:r>
            <a:r>
              <a:rPr kumimoji="0" lang="en-US" altLang="en-US" sz="16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altLang="en-US" sz="16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altLang="en-US" sz="16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1981)</a:t>
            </a:r>
            <a:endParaRPr kumimoji="0" lang="en-US"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728325C2-FF89-14B2-558F-7EE37CEEE034}"/>
              </a:ext>
            </a:extLst>
          </p:cNvPr>
          <p:cNvSpPr txBox="1"/>
          <p:nvPr/>
        </p:nvSpPr>
        <p:spPr>
          <a:xfrm>
            <a:off x="4229877" y="0"/>
            <a:ext cx="3732245" cy="400110"/>
          </a:xfrm>
          <a:prstGeom prst="rect">
            <a:avLst/>
          </a:prstGeom>
          <a:noFill/>
        </p:spPr>
        <p:txBody>
          <a:bodyPr wrap="square" rtlCol="0">
            <a:spAutoFit/>
          </a:bodyPr>
          <a:lstStyle/>
          <a:p>
            <a:pPr algn="ctr"/>
            <a:r>
              <a:rPr lang="en-US" sz="2000" b="1" dirty="0">
                <a:solidFill>
                  <a:srgbClr val="FF0000"/>
                </a:solidFill>
                <a:latin typeface="Times New Roman" panose="02020603050405020304" pitchFamily="18" charset="0"/>
                <a:cs typeface="Times New Roman" panose="02020603050405020304" pitchFamily="18" charset="0"/>
              </a:rPr>
              <a:t>ĐỀ SỐ 8</a:t>
            </a:r>
          </a:p>
        </p:txBody>
      </p:sp>
    </p:spTree>
    <p:extLst>
      <p:ext uri="{BB962C8B-B14F-4D97-AF65-F5344CB8AC3E}">
        <p14:creationId xmlns:p14="http://schemas.microsoft.com/office/powerpoint/2010/main" val="36568259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C67F8-AB8F-F61B-8D32-F193D866EE14}"/>
              </a:ext>
            </a:extLst>
          </p:cNvPr>
          <p:cNvSpPr>
            <a:spLocks noGrp="1"/>
          </p:cNvSpPr>
          <p:nvPr>
            <p:ph type="title"/>
          </p:nvPr>
        </p:nvSpPr>
        <p:spPr>
          <a:xfrm>
            <a:off x="838200" y="159852"/>
            <a:ext cx="10515600" cy="483960"/>
          </a:xfrm>
        </p:spPr>
        <p:txBody>
          <a:bodyPr>
            <a:normAutofit fontScale="90000"/>
          </a:bodyPr>
          <a:lstStyle/>
          <a:p>
            <a:pPr algn="ctr"/>
            <a:r>
              <a:rPr lang="en-US" sz="3200" dirty="0">
                <a:solidFill>
                  <a:srgbClr val="FF0000"/>
                </a:solidFill>
                <a:latin typeface="Times New Roman" panose="02020603050405020304" pitchFamily="18" charset="0"/>
                <a:cs typeface="Times New Roman" panose="02020603050405020304" pitchFamily="18" charset="0"/>
              </a:rPr>
              <a:t>ĐÁP ÁN</a:t>
            </a:r>
          </a:p>
        </p:txBody>
      </p:sp>
      <p:sp>
        <p:nvSpPr>
          <p:cNvPr id="3" name="Content Placeholder 2">
            <a:extLst>
              <a:ext uri="{FF2B5EF4-FFF2-40B4-BE49-F238E27FC236}">
                <a16:creationId xmlns:a16="http://schemas.microsoft.com/office/drawing/2014/main" id="{4C7F3356-6A26-058A-1089-31F4F09EE411}"/>
              </a:ext>
            </a:extLst>
          </p:cNvPr>
          <p:cNvSpPr>
            <a:spLocks noGrp="1"/>
          </p:cNvSpPr>
          <p:nvPr>
            <p:ph idx="1"/>
          </p:nvPr>
        </p:nvSpPr>
        <p:spPr>
          <a:xfrm>
            <a:off x="185058" y="740148"/>
            <a:ext cx="12112690" cy="6023314"/>
          </a:xfrm>
        </p:spPr>
        <p:txBody>
          <a:bodyPr>
            <a:normAutofit/>
          </a:bodyPr>
          <a:lstStyle/>
          <a:p>
            <a:pPr marL="0" indent="0">
              <a:buNone/>
            </a:pPr>
            <a:r>
              <a:rPr lang="en-US" sz="2400" b="1" dirty="0">
                <a:latin typeface="Times New Roman" panose="02020603050405020304" pitchFamily="18" charset="0"/>
                <a:cs typeface="Times New Roman" panose="02020603050405020304" pitchFamily="18" charset="0"/>
              </a:rPr>
              <a:t>Câu 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gọi</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đáp</a:t>
            </a:r>
            <a:r>
              <a:rPr lang="en-US" sz="2400" dirty="0">
                <a:latin typeface="Times New Roman" panose="02020603050405020304" pitchFamily="18" charset="0"/>
                <a:cs typeface="Times New Roman" panose="02020603050405020304" pitchFamily="18" charset="0"/>
              </a:rPr>
              <a:t>.</a:t>
            </a:r>
          </a:p>
          <a:p>
            <a:pPr marL="0" indent="0">
              <a:buNone/>
            </a:pPr>
            <a:r>
              <a:rPr lang="en-US" sz="2400" b="1" dirty="0">
                <a:latin typeface="Times New Roman" panose="02020603050405020304" pitchFamily="18" charset="0"/>
                <a:cs typeface="Times New Roman" panose="02020603050405020304" pitchFamily="18" charset="0"/>
              </a:rPr>
              <a:t>Câu 2</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3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núi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nước</a:t>
            </a:r>
            <a:r>
              <a:rPr lang="en-US" sz="2400" dirty="0">
                <a:latin typeface="Times New Roman" panose="02020603050405020304" pitchFamily="18" charset="0"/>
                <a:cs typeface="Times New Roman" panose="02020603050405020304" pitchFamily="18" charset="0"/>
              </a:rPr>
              <a:t>.</a:t>
            </a:r>
          </a:p>
          <a:p>
            <a:pPr marL="0" indent="0">
              <a:buNone/>
            </a:pPr>
            <a:r>
              <a:rPr lang="en-US" sz="2400" b="1" dirty="0">
                <a:latin typeface="Times New Roman" panose="02020603050405020304" pitchFamily="18" charset="0"/>
                <a:cs typeface="Times New Roman" panose="02020603050405020304" pitchFamily="18" charset="0"/>
              </a:rPr>
              <a:t>Câu 3</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hóa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hóa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thêm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Song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a:t>
            </a:r>
          </a:p>
          <a:p>
            <a:pPr marL="0" indent="0">
              <a:buNone/>
            </a:pPr>
            <a:r>
              <a:rPr lang="en-US" sz="2400" b="1" dirty="0">
                <a:latin typeface="Times New Roman" panose="02020603050405020304" pitchFamily="18" charset="0"/>
                <a:cs typeface="Times New Roman" panose="02020603050405020304" pitchFamily="18" charset="0"/>
              </a:rPr>
              <a:t>Câu 4</a:t>
            </a:r>
            <a:r>
              <a:rPr lang="en-US" sz="2400" dirty="0">
                <a:latin typeface="Times New Roman" panose="02020603050405020304" pitchFamily="18" charset="0"/>
                <a:cs typeface="Times New Roman" panose="02020603050405020304" pitchFamily="18" charset="0"/>
              </a:rPr>
              <a:t>: Câu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muốn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hãy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hãy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mọi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khỏi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hội</a:t>
            </a:r>
            <a:r>
              <a:rPr lang="en-US" sz="2400" dirty="0">
                <a:latin typeface="Times New Roman" panose="02020603050405020304" pitchFamily="18" charset="0"/>
                <a:cs typeface="Times New Roman" panose="02020603050405020304" pitchFamily="18" charset="0"/>
              </a:rPr>
              <a:t>.</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2153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7F3356-6A26-058A-1089-31F4F09EE411}"/>
              </a:ext>
            </a:extLst>
          </p:cNvPr>
          <p:cNvSpPr>
            <a:spLocks noGrp="1"/>
          </p:cNvSpPr>
          <p:nvPr>
            <p:ph idx="1"/>
          </p:nvPr>
        </p:nvSpPr>
        <p:spPr>
          <a:xfrm>
            <a:off x="147736" y="180311"/>
            <a:ext cx="12112690" cy="6023314"/>
          </a:xfrm>
        </p:spPr>
        <p:txBody>
          <a:bodyPr>
            <a:normAutofit fontScale="92500" lnSpcReduction="20000"/>
          </a:bodyPr>
          <a:lstStyle/>
          <a:p>
            <a:pPr marL="0" indent="0">
              <a:buNone/>
            </a:pPr>
            <a:r>
              <a:rPr lang="en-US" sz="1600" b="1" dirty="0">
                <a:latin typeface="Times New Roman" panose="02020603050405020304" pitchFamily="18" charset="0"/>
                <a:cs typeface="Times New Roman" panose="02020603050405020304" pitchFamily="18" charset="0"/>
              </a:rPr>
              <a:t>TLV (</a:t>
            </a:r>
            <a:r>
              <a:rPr lang="en-US" sz="1600" b="1" dirty="0" err="1">
                <a:latin typeface="Times New Roman" panose="02020603050405020304" pitchFamily="18" charset="0"/>
                <a:cs typeface="Times New Roman" panose="02020603050405020304" pitchFamily="18" charset="0"/>
              </a:rPr>
              <a:t>câu</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viết</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đoạn</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văn</a:t>
            </a:r>
            <a:r>
              <a:rPr lang="en-US" sz="1600" b="1" dirty="0">
                <a:latin typeface="Times New Roman" panose="02020603050405020304" pitchFamily="18" charset="0"/>
                <a:cs typeface="Times New Roman" panose="02020603050405020304" pitchFamily="18" charset="0"/>
              </a:rPr>
              <a:t>)</a:t>
            </a:r>
          </a:p>
          <a:p>
            <a:pPr marL="0" indent="0">
              <a:buNone/>
            </a:pPr>
            <a:r>
              <a:rPr lang="en-US" sz="1600" b="1" dirty="0" err="1">
                <a:latin typeface="Times New Roman" panose="02020603050405020304" pitchFamily="18" charset="0"/>
                <a:cs typeface="Times New Roman" panose="02020603050405020304" pitchFamily="18" charset="0"/>
              </a:rPr>
              <a:t>Mở</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đoạn</a:t>
            </a:r>
            <a:r>
              <a:rPr lang="en-US" sz="1600" b="1"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truyền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quý</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báu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tộc</a:t>
            </a:r>
            <a:r>
              <a:rPr lang="en-US" sz="1600" dirty="0">
                <a:latin typeface="Times New Roman" panose="02020603050405020304" pitchFamily="18" charset="0"/>
                <a:cs typeface="Times New Roman" panose="02020603050405020304" pitchFamily="18" charset="0"/>
              </a:rPr>
              <a:t> ta.</a:t>
            </a:r>
          </a:p>
          <a:p>
            <a:pPr marL="0" indent="0">
              <a:buNone/>
            </a:pPr>
            <a:r>
              <a:rPr lang="en-US" sz="1600" b="1" dirty="0" err="1">
                <a:latin typeface="Times New Roman" panose="02020603050405020304" pitchFamily="18" charset="0"/>
                <a:cs typeface="Times New Roman" panose="02020603050405020304" pitchFamily="18" charset="0"/>
              </a:rPr>
              <a:t>Thân</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đoạn</a:t>
            </a:r>
            <a:r>
              <a:rPr lang="en-US" sz="1600" b="1" dirty="0">
                <a:latin typeface="Times New Roman" panose="02020603050405020304" pitchFamily="18" charset="0"/>
                <a:cs typeface="Times New Roman" panose="02020603050405020304" pitchFamily="18" charset="0"/>
              </a:rPr>
              <a:t>:</a:t>
            </a:r>
          </a:p>
          <a:p>
            <a:pPr marL="0" indent="0">
              <a:buNone/>
            </a:pPr>
            <a:r>
              <a:rPr lang="en-US" sz="1600" dirty="0">
                <a:latin typeface="Times New Roman" panose="02020603050405020304" pitchFamily="18" charset="0"/>
                <a:cs typeface="Times New Roman" panose="02020603050405020304" pitchFamily="18" charset="0"/>
              </a:rPr>
              <a:t>a. </a:t>
            </a:r>
            <a:r>
              <a:rPr lang="en-US" sz="1600" dirty="0" err="1">
                <a:latin typeface="Times New Roman" panose="02020603050405020304" pitchFamily="18" charset="0"/>
                <a:cs typeface="Times New Roman" panose="02020603050405020304" pitchFamily="18" charset="0"/>
              </a:rPr>
              <a:t>Thế</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nào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ái</a:t>
            </a:r>
            <a:r>
              <a:rPr lang="en-US" sz="1600" dirty="0">
                <a:latin typeface="Times New Roman" panose="02020603050405020304" pitchFamily="18" charset="0"/>
                <a:cs typeface="Times New Roman" panose="02020603050405020304" pitchFamily="18" charset="0"/>
              </a:rPr>
              <a:t>?</a:t>
            </a:r>
          </a:p>
          <a:p>
            <a:pPr marL="0" indent="0">
              <a:buNone/>
            </a:pP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sự</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tâm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yêu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giúp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lẫn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cuộc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giữa</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a:t>
            </a:r>
          </a:p>
          <a:p>
            <a:pPr marL="0" indent="0">
              <a:buNone/>
            </a:pPr>
            <a:r>
              <a:rPr lang="en-US" sz="1600" dirty="0">
                <a:latin typeface="Times New Roman" panose="02020603050405020304" pitchFamily="18" charset="0"/>
                <a:cs typeface="Times New Roman" panose="02020603050405020304" pitchFamily="18" charset="0"/>
              </a:rPr>
              <a:t>b. </a:t>
            </a:r>
            <a:r>
              <a:rPr lang="en-US" sz="1600" dirty="0" err="1">
                <a:latin typeface="Times New Roman" panose="02020603050405020304" pitchFamily="18" charset="0"/>
                <a:cs typeface="Times New Roman" panose="02020603050405020304" pitchFamily="18" charset="0"/>
              </a:rPr>
              <a:t>Biểu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ái</a:t>
            </a:r>
            <a:r>
              <a:rPr lang="en-US" sz="1600" dirty="0">
                <a:latin typeface="Times New Roman" panose="02020603050405020304" pitchFamily="18" charset="0"/>
                <a:cs typeface="Times New Roman" panose="02020603050405020304" pitchFamily="18" charset="0"/>
              </a:rPr>
              <a:t>.</a:t>
            </a:r>
          </a:p>
          <a:p>
            <a:pPr marL="0" indent="0">
              <a:buNone/>
            </a:pP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tấm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lòng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nghĩa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phẩm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đạo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tốt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đẹp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luôn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yêu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giúp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đỡ</a:t>
            </a:r>
            <a:r>
              <a:rPr lang="en-US" sz="1600" dirty="0">
                <a:latin typeface="Times New Roman" panose="02020603050405020304" pitchFamily="18" charset="0"/>
                <a:cs typeface="Times New Roman" panose="02020603050405020304" pitchFamily="18" charset="0"/>
              </a:rPr>
              <a:t>, chia </a:t>
            </a:r>
            <a:r>
              <a:rPr lang="en-US" sz="1600" dirty="0" err="1">
                <a:latin typeface="Times New Roman" panose="02020603050405020304" pitchFamily="18" charset="0"/>
                <a:cs typeface="Times New Roman" panose="02020603050405020304" pitchFamily="18" charset="0"/>
              </a:rPr>
              <a:t>sẻ</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khác</a:t>
            </a:r>
            <a:r>
              <a:rPr lang="en-US" sz="1600" dirty="0">
                <a:latin typeface="Times New Roman" panose="02020603050405020304" pitchFamily="18" charset="0"/>
                <a:cs typeface="Times New Roman" panose="02020603050405020304" pitchFamily="18" charset="0"/>
              </a:rPr>
              <a:t>.</a:t>
            </a:r>
          </a:p>
          <a:p>
            <a:pPr marL="0" indent="0">
              <a:buNone/>
            </a:pPr>
            <a:r>
              <a:rPr lang="en-US" sz="1600" dirty="0">
                <a:latin typeface="Times New Roman" panose="02020603050405020304" pitchFamily="18" charset="0"/>
                <a:cs typeface="Times New Roman" panose="02020603050405020304" pitchFamily="18" charset="0"/>
              </a:rPr>
              <a:t>b. </a:t>
            </a:r>
            <a:r>
              <a:rPr lang="en-US" sz="1600" dirty="0" err="1">
                <a:latin typeface="Times New Roman" panose="02020603050405020304" pitchFamily="18" charset="0"/>
                <a:cs typeface="Times New Roman" panose="02020603050405020304" pitchFamily="18" charset="0"/>
              </a:rPr>
              <a:t>Vì</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ái</a:t>
            </a:r>
            <a:r>
              <a:rPr lang="en-US" sz="1600" dirty="0">
                <a:latin typeface="Times New Roman" panose="02020603050405020304" pitchFamily="18" charset="0"/>
                <a:cs typeface="Times New Roman" panose="02020603050405020304" pitchFamily="18" charset="0"/>
              </a:rPr>
              <a:t>?</a:t>
            </a:r>
          </a:p>
          <a:p>
            <a:pPr>
              <a:buFontTx/>
              <a:buChar char="-"/>
            </a:pPr>
            <a:r>
              <a:rPr lang="en-US" sz="1600" dirty="0" err="1">
                <a:latin typeface="Times New Roman" panose="02020603050405020304" pitchFamily="18" charset="0"/>
                <a:cs typeface="Times New Roman" panose="02020603050405020304" pitchFamily="18" charset="0"/>
              </a:rPr>
              <a:t>Tinh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phẩm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cao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quý</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biểu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yêu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thương</a:t>
            </a:r>
            <a:r>
              <a:rPr lang="en-US" sz="1600" dirty="0">
                <a:latin typeface="Times New Roman" panose="02020603050405020304" pitchFamily="18" charset="0"/>
                <a:cs typeface="Times New Roman" panose="02020603050405020304" pitchFamily="18" charset="0"/>
              </a:rPr>
              <a:t>.</a:t>
            </a:r>
          </a:p>
          <a:p>
            <a:pPr>
              <a:buFontTx/>
              <a:buChar char="-"/>
            </a:pPr>
            <a:r>
              <a:rPr lang="en-US" sz="1600" dirty="0" err="1">
                <a:latin typeface="Times New Roman" panose="02020603050405020304" pitchFamily="18" charset="0"/>
                <a:cs typeface="Times New Roman" panose="02020603050405020304" pitchFamily="18" charset="0"/>
              </a:rPr>
              <a:t>Tinh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giúp</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hơn</a:t>
            </a:r>
            <a:r>
              <a:rPr lang="en-US" sz="1600" dirty="0">
                <a:latin typeface="Times New Roman" panose="02020603050405020304" pitchFamily="18" charset="0"/>
                <a:cs typeface="Times New Roman" panose="02020603050405020304" pitchFamily="18" charset="0"/>
              </a:rPr>
              <a:t>.</a:t>
            </a:r>
          </a:p>
          <a:p>
            <a:pPr>
              <a:buFontTx/>
              <a:buChar char="-"/>
            </a:pPr>
            <a:r>
              <a:rPr lang="en-US" sz="1600" dirty="0" err="1">
                <a:latin typeface="Times New Roman" panose="02020603050405020304" pitchFamily="18" charset="0"/>
                <a:cs typeface="Times New Roman" panose="02020603050405020304" pitchFamily="18" charset="0"/>
              </a:rPr>
              <a:t>Sống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hiện</a:t>
            </a:r>
            <a:r>
              <a:rPr lang="en-US" sz="1600" dirty="0">
                <a:latin typeface="Times New Roman" panose="02020603050405020304" pitchFamily="18" charset="0"/>
                <a:cs typeface="Times New Roman" panose="02020603050405020304" pitchFamily="18" charset="0"/>
              </a:rPr>
              <a:t> ở </a:t>
            </a:r>
            <a:r>
              <a:rPr lang="en-US" sz="1600" dirty="0" err="1">
                <a:latin typeface="Times New Roman" panose="02020603050405020304" pitchFamily="18" charset="0"/>
                <a:cs typeface="Times New Roman" panose="02020603050405020304" pitchFamily="18" charset="0"/>
              </a:rPr>
              <a:t>sự</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vô</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cảm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sẽ</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bị</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tách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biệt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khỏi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tập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thể</a:t>
            </a:r>
            <a:r>
              <a:rPr lang="en-US" sz="1600" dirty="0">
                <a:latin typeface="Times New Roman" panose="02020603050405020304" pitchFamily="18" charset="0"/>
                <a:cs typeface="Times New Roman" panose="02020603050405020304" pitchFamily="18" charset="0"/>
              </a:rPr>
              <a:t>.</a:t>
            </a:r>
          </a:p>
          <a:p>
            <a:pPr marL="0" indent="0">
              <a:buNone/>
            </a:pP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yêu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kính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trọng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bà</a:t>
            </a:r>
            <a:r>
              <a:rPr lang="en-US" sz="1600" dirty="0">
                <a:latin typeface="Times New Roman" panose="02020603050405020304" pitchFamily="18" charset="0"/>
                <a:cs typeface="Times New Roman" panose="02020603050405020304" pitchFamily="18" charset="0"/>
              </a:rPr>
              <a:t>, cha </a:t>
            </a:r>
            <a:r>
              <a:rPr lang="en-US" sz="1600" dirty="0" err="1">
                <a:latin typeface="Times New Roman" panose="02020603050405020304" pitchFamily="18" charset="0"/>
                <a:cs typeface="Times New Roman" panose="02020603050405020304" pitchFamily="18" charset="0"/>
              </a:rPr>
              <a:t>mẹ</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hòa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hợp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gắn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chị</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ruột</a:t>
            </a:r>
            <a:endParaRPr lang="en-US" sz="1600" dirty="0">
              <a:latin typeface="Times New Roman" panose="02020603050405020304" pitchFamily="18" charset="0"/>
              <a:cs typeface="Times New Roman" panose="02020603050405020304" pitchFamily="18" charset="0"/>
            </a:endParaRPr>
          </a:p>
          <a:p>
            <a:pPr marL="0" indent="0">
              <a:buNone/>
            </a:pP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trường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kính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trọng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yêu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thầy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cô</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giáo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tôn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trọng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giúp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bạn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bè</a:t>
            </a:r>
            <a:endParaRPr lang="en-US" sz="1600" dirty="0">
              <a:latin typeface="Times New Roman" panose="02020603050405020304" pitchFamily="18" charset="0"/>
              <a:cs typeface="Times New Roman" panose="02020603050405020304" pitchFamily="18" charset="0"/>
            </a:endParaRPr>
          </a:p>
          <a:p>
            <a:pPr marL="0" indent="0">
              <a:buNone/>
            </a:pP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Ngoài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hội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cảm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thông</a:t>
            </a:r>
            <a:r>
              <a:rPr lang="en-US" sz="1600" dirty="0">
                <a:latin typeface="Times New Roman" panose="02020603050405020304" pitchFamily="18" charset="0"/>
                <a:cs typeface="Times New Roman" panose="02020603050405020304" pitchFamily="18" charset="0"/>
              </a:rPr>
              <a:t>, chia </a:t>
            </a:r>
            <a:r>
              <a:rPr lang="en-US" sz="1600" dirty="0" err="1">
                <a:latin typeface="Times New Roman" panose="02020603050405020304" pitchFamily="18" charset="0"/>
                <a:cs typeface="Times New Roman" panose="02020603050405020304" pitchFamily="18" charset="0"/>
              </a:rPr>
              <a:t>sẻ</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khăn</a:t>
            </a:r>
            <a:endParaRPr lang="en-US" sz="1600" dirty="0">
              <a:latin typeface="Times New Roman" panose="02020603050405020304" pitchFamily="18" charset="0"/>
              <a:cs typeface="Times New Roman" panose="02020603050405020304" pitchFamily="18" charset="0"/>
            </a:endParaRPr>
          </a:p>
          <a:p>
            <a:pPr marL="0" indent="0">
              <a:buNone/>
            </a:pPr>
            <a:r>
              <a:rPr lang="en-US" sz="1600" dirty="0">
                <a:latin typeface="Times New Roman" panose="02020603050405020304" pitchFamily="18" charset="0"/>
                <a:cs typeface="Times New Roman" panose="02020603050405020304" pitchFamily="18" charset="0"/>
              </a:rPr>
              <a:t>b. </a:t>
            </a:r>
            <a:r>
              <a:rPr lang="en-US" sz="1600" dirty="0" err="1">
                <a:latin typeface="Times New Roman" panose="02020603050405020304" pitchFamily="18" charset="0"/>
                <a:cs typeface="Times New Roman" panose="02020603050405020304" pitchFamily="18" charset="0"/>
              </a:rPr>
              <a:t>Vì</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ái</a:t>
            </a:r>
            <a:r>
              <a:rPr lang="en-US" sz="1600" dirty="0">
                <a:latin typeface="Times New Roman" panose="02020603050405020304" pitchFamily="18" charset="0"/>
                <a:cs typeface="Times New Roman" panose="02020603050405020304" pitchFamily="18" charset="0"/>
              </a:rPr>
              <a:t>?</a:t>
            </a:r>
          </a:p>
          <a:p>
            <a:pPr>
              <a:buFontTx/>
              <a:buChar char="-"/>
            </a:pPr>
            <a:r>
              <a:rPr lang="en-US" sz="1600" dirty="0" err="1">
                <a:latin typeface="Times New Roman" panose="02020603050405020304" pitchFamily="18" charset="0"/>
                <a:cs typeface="Times New Roman" panose="02020603050405020304" pitchFamily="18" charset="0"/>
              </a:rPr>
              <a:t>Tinh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phẩm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cao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quý</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biểu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yêu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thương</a:t>
            </a:r>
            <a:r>
              <a:rPr lang="en-US" sz="1600" dirty="0">
                <a:latin typeface="Times New Roman" panose="02020603050405020304" pitchFamily="18" charset="0"/>
                <a:cs typeface="Times New Roman" panose="02020603050405020304" pitchFamily="18" charset="0"/>
              </a:rPr>
              <a:t>.</a:t>
            </a:r>
          </a:p>
          <a:p>
            <a:pPr>
              <a:buFontTx/>
              <a:buChar char="-"/>
            </a:pPr>
            <a:r>
              <a:rPr lang="en-US" sz="1600" dirty="0" err="1">
                <a:latin typeface="Times New Roman" panose="02020603050405020304" pitchFamily="18" charset="0"/>
                <a:cs typeface="Times New Roman" panose="02020603050405020304" pitchFamily="18" charset="0"/>
              </a:rPr>
              <a:t>Tinh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giúp</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hơn</a:t>
            </a:r>
            <a:r>
              <a:rPr lang="en-US" sz="1600" dirty="0">
                <a:latin typeface="Times New Roman" panose="02020603050405020304" pitchFamily="18" charset="0"/>
                <a:cs typeface="Times New Roman" panose="02020603050405020304" pitchFamily="18" charset="0"/>
              </a:rPr>
              <a:t>.</a:t>
            </a:r>
          </a:p>
          <a:p>
            <a:pPr>
              <a:buFontTx/>
              <a:buChar char="-"/>
            </a:pPr>
            <a:r>
              <a:rPr lang="en-US" sz="1600" dirty="0" err="1">
                <a:latin typeface="Times New Roman" panose="02020603050405020304" pitchFamily="18" charset="0"/>
                <a:cs typeface="Times New Roman" panose="02020603050405020304" pitchFamily="18" charset="0"/>
              </a:rPr>
              <a:t>Sống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hiện</a:t>
            </a:r>
            <a:r>
              <a:rPr lang="en-US" sz="1600" dirty="0">
                <a:latin typeface="Times New Roman" panose="02020603050405020304" pitchFamily="18" charset="0"/>
                <a:cs typeface="Times New Roman" panose="02020603050405020304" pitchFamily="18" charset="0"/>
              </a:rPr>
              <a:t> ở </a:t>
            </a:r>
            <a:r>
              <a:rPr lang="en-US" sz="1600" dirty="0" err="1">
                <a:latin typeface="Times New Roman" panose="02020603050405020304" pitchFamily="18" charset="0"/>
                <a:cs typeface="Times New Roman" panose="02020603050405020304" pitchFamily="18" charset="0"/>
              </a:rPr>
              <a:t>sự</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vô</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cảm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sẽ</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bị</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tách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biệt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khỏi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tập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thể</a:t>
            </a:r>
            <a:r>
              <a:rPr lang="en-US" sz="1600" dirty="0">
                <a:latin typeface="Times New Roman" panose="02020603050405020304" pitchFamily="18" charset="0"/>
                <a:cs typeface="Times New Roman" panose="02020603050405020304" pitchFamily="18" charset="0"/>
              </a:rPr>
              <a:t>.</a:t>
            </a:r>
          </a:p>
          <a:p>
            <a:pPr marL="0" indent="0">
              <a:buNone/>
            </a:pPr>
            <a:r>
              <a:rPr lang="en-US" sz="1600" b="1" dirty="0" err="1">
                <a:latin typeface="Times New Roman" panose="02020603050405020304" pitchFamily="18" charset="0"/>
                <a:cs typeface="Times New Roman" panose="02020603050405020304" pitchFamily="18" charset="0"/>
              </a:rPr>
              <a:t>Kết</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đoạn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khuyên</a:t>
            </a:r>
            <a:endParaRPr lang="en-US" sz="1600" dirty="0">
              <a:latin typeface="Times New Roman" panose="02020603050405020304" pitchFamily="18" charset="0"/>
              <a:cs typeface="Times New Roman" panose="02020603050405020304" pitchFamily="18" charset="0"/>
            </a:endParaRPr>
          </a:p>
          <a:p>
            <a:pPr marL="0" indent="0">
              <a:buNone/>
            </a:pP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Bởi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vậy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mỗi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chúng</a:t>
            </a:r>
            <a:r>
              <a:rPr lang="en-US" sz="1600" dirty="0">
                <a:latin typeface="Times New Roman" panose="02020603050405020304" pitchFamily="18" charset="0"/>
                <a:cs typeface="Times New Roman" panose="02020603050405020304" pitchFamily="18" charset="0"/>
              </a:rPr>
              <a:t> ta </a:t>
            </a:r>
            <a:r>
              <a:rPr lang="en-US" sz="1600" dirty="0" err="1">
                <a:latin typeface="Times New Roman" panose="02020603050405020304" pitchFamily="18" charset="0"/>
                <a:cs typeface="Times New Roman" panose="02020603050405020304" pitchFamily="18" charset="0"/>
              </a:rPr>
              <a:t>cần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phát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huy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hơn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nữa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tỏa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trị</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tốt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đẹp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cuộc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cộng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đồng</a:t>
            </a:r>
            <a:r>
              <a:rPr lang="en-US" sz="1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960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1F764D8-66A5-4BAA-BCB2-BCBB205D33B5}"/>
              </a:ext>
            </a:extLst>
          </p:cNvPr>
          <p:cNvSpPr txBox="1"/>
          <p:nvPr/>
        </p:nvSpPr>
        <p:spPr>
          <a:xfrm>
            <a:off x="226115" y="85636"/>
            <a:ext cx="11810172" cy="6524863"/>
          </a:xfrm>
          <a:prstGeom prst="rect">
            <a:avLst/>
          </a:prstGeom>
          <a:noFill/>
        </p:spPr>
        <p:txBody>
          <a:bodyPr wrap="square">
            <a:spAutoFit/>
          </a:bodyPr>
          <a:lstStyle/>
          <a:p>
            <a:pPr algn="just"/>
            <a:r>
              <a:rPr lang="vi-VN" sz="2200" b="1" dirty="0">
                <a:effectLst/>
                <a:latin typeface="Times New Roman" panose="02020603050405020304" pitchFamily="18" charset="0"/>
                <a:ea typeface="Times New Roman" panose="02020603050405020304" pitchFamily="18" charset="0"/>
              </a:rPr>
              <a:t>Câu 5:</a:t>
            </a:r>
          </a:p>
          <a:p>
            <a:pPr algn="just"/>
            <a:r>
              <a:rPr lang="fr-FR" sz="2200" b="1" dirty="0">
                <a:effectLst/>
                <a:latin typeface="Times New Roman" panose="02020603050405020304" pitchFamily="18" charset="0"/>
                <a:ea typeface="Times New Roman" panose="02020603050405020304" pitchFamily="18" charset="0"/>
              </a:rPr>
              <a:t>a.</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Đảm</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bảo</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hình</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thức</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đoạn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văn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nghị</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luận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xã</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hội</a:t>
            </a:r>
            <a:endParaRPr lang="en-US" sz="2200" dirty="0">
              <a:effectLst/>
              <a:latin typeface="Times New Roman" panose="02020603050405020304" pitchFamily="18" charset="0"/>
              <a:ea typeface="Times New Roman" panose="02020603050405020304" pitchFamily="18" charset="0"/>
            </a:endParaRPr>
          </a:p>
          <a:p>
            <a:pPr algn="just"/>
            <a:r>
              <a:rPr lang="en-US" sz="2200" b="1" dirty="0">
                <a:effectLst/>
                <a:latin typeface="Times New Roman" panose="02020603050405020304" pitchFamily="18" charset="0"/>
                <a:ea typeface="Times New Roman" panose="02020603050405020304" pitchFamily="18" charset="0"/>
              </a:rPr>
              <a:t>b.</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Xác</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định</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đúng</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vấn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đề</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cần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nghị</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luận</a:t>
            </a:r>
            <a:endParaRPr lang="en-US" sz="2200" dirty="0">
              <a:effectLst/>
              <a:latin typeface="Times New Roman" panose="02020603050405020304" pitchFamily="18" charset="0"/>
              <a:ea typeface="Times New Roman" panose="02020603050405020304" pitchFamily="18" charset="0"/>
            </a:endParaRPr>
          </a:p>
          <a:p>
            <a:pPr algn="just"/>
            <a:r>
              <a:rPr lang="en-US" sz="2200" b="1" dirty="0">
                <a:effectLst/>
                <a:latin typeface="Times New Roman" panose="02020603050405020304" pitchFamily="18" charset="0"/>
                <a:ea typeface="Times New Roman" panose="02020603050405020304" pitchFamily="18" charset="0"/>
              </a:rPr>
              <a:t>c.</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Triển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khai</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hợp</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lý</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nội</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dung</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đoạn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văn</a:t>
            </a:r>
            <a:r>
              <a:rPr lang="fr-FR" sz="2200" i="1" dirty="0">
                <a:effectLst/>
                <a:latin typeface="Times New Roman" panose="02020603050405020304" pitchFamily="18" charset="0"/>
                <a:ea typeface="Times New Roman" panose="02020603050405020304" pitchFamily="18" charset="0"/>
              </a:rPr>
              <a:t> : </a:t>
            </a:r>
            <a:r>
              <a:rPr lang="fr-FR" sz="2200" i="1" dirty="0" err="1">
                <a:effectLst/>
                <a:latin typeface="Times New Roman" panose="02020603050405020304" pitchFamily="18" charset="0"/>
                <a:ea typeface="Times New Roman" panose="02020603050405020304" pitchFamily="18" charset="0"/>
              </a:rPr>
              <a:t>Vận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dụng</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tốt</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các</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thao</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tác</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lập</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luận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kết</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hợp</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chặt</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chẽ</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giữa</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lý</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lẽ</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và</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dẫn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chứng</a:t>
            </a:r>
            <a:r>
              <a:rPr lang="fr-FR" sz="2200" i="1" dirty="0">
                <a:effectLst/>
                <a:latin typeface="Times New Roman" panose="02020603050405020304" pitchFamily="18" charset="0"/>
                <a:ea typeface="Times New Roman" panose="02020603050405020304" pitchFamily="18" charset="0"/>
              </a:rPr>
              <a:t>.</a:t>
            </a:r>
            <a:endParaRPr lang="vi-VN" sz="2200" i="1" dirty="0">
              <a:effectLst/>
              <a:latin typeface="Times New Roman" panose="02020603050405020304" pitchFamily="18" charset="0"/>
              <a:ea typeface="Times New Roman" panose="02020603050405020304" pitchFamily="18" charset="0"/>
            </a:endParaRPr>
          </a:p>
          <a:p>
            <a:pPr algn="just"/>
            <a:r>
              <a:rPr lang="fr-FR" sz="2200" b="1" dirty="0">
                <a:solidFill>
                  <a:srgbClr val="000000"/>
                </a:solidFill>
                <a:effectLst/>
                <a:latin typeface="Times New Roman" panose="02020603050405020304" pitchFamily="18" charset="0"/>
                <a:ea typeface="Times New Roman" panose="02020603050405020304" pitchFamily="18" charset="0"/>
              </a:rPr>
              <a:t>1. </a:t>
            </a:r>
            <a:r>
              <a:rPr lang="fr-FR" sz="2200" b="1" dirty="0" err="1">
                <a:solidFill>
                  <a:srgbClr val="000000"/>
                </a:solidFill>
                <a:effectLst/>
                <a:latin typeface="Times New Roman" panose="02020603050405020304" pitchFamily="18" charset="0"/>
                <a:ea typeface="Times New Roman" panose="02020603050405020304" pitchFamily="18" charset="0"/>
              </a:rPr>
              <a:t>Mở</a:t>
            </a:r>
            <a:r>
              <a:rPr lang="fr-FR" sz="2200" b="1" dirty="0">
                <a:solidFill>
                  <a:srgbClr val="000000"/>
                </a:solidFill>
                <a:effectLst/>
                <a:latin typeface="Times New Roman" panose="02020603050405020304" pitchFamily="18" charset="0"/>
                <a:ea typeface="Times New Roman" panose="02020603050405020304" pitchFamily="18" charset="0"/>
              </a:rPr>
              <a:t> </a:t>
            </a:r>
            <a:r>
              <a:rPr lang="fr-FR" sz="2200" b="1" dirty="0" err="1">
                <a:solidFill>
                  <a:srgbClr val="000000"/>
                </a:solidFill>
                <a:effectLst/>
                <a:latin typeface="Times New Roman" panose="02020603050405020304" pitchFamily="18" charset="0"/>
                <a:ea typeface="Times New Roman" panose="02020603050405020304" pitchFamily="18" charset="0"/>
              </a:rPr>
              <a:t>đoạn</a:t>
            </a:r>
            <a:r>
              <a:rPr lang="fr-FR" sz="2200" b="1" dirty="0">
                <a:solidFill>
                  <a:srgbClr val="000000"/>
                </a:solidFill>
                <a:effectLst/>
                <a:latin typeface="Times New Roman" panose="02020603050405020304" pitchFamily="18" charset="0"/>
                <a:ea typeface="Times New Roman" panose="02020603050405020304" pitchFamily="18" charset="0"/>
              </a:rPr>
              <a:t> :</a:t>
            </a:r>
            <a:r>
              <a:rPr lang="fr-FR" sz="2200" dirty="0">
                <a:solidFill>
                  <a:srgbClr val="000000"/>
                </a:solidFill>
                <a:effectLst/>
                <a:latin typeface="Times New Roman" panose="02020603050405020304" pitchFamily="18" charset="0"/>
                <a:ea typeface="Times New Roman" panose="02020603050405020304" pitchFamily="18" charset="0"/>
              </a:rPr>
              <a:t> </a:t>
            </a:r>
            <a:r>
              <a:rPr lang="fr-FR" sz="2200" dirty="0" err="1">
                <a:solidFill>
                  <a:srgbClr val="000000"/>
                </a:solidFill>
                <a:effectLst/>
                <a:latin typeface="Times New Roman" panose="02020603050405020304" pitchFamily="18" charset="0"/>
                <a:ea typeface="Times New Roman" panose="02020603050405020304" pitchFamily="18" charset="0"/>
              </a:rPr>
              <a:t>Giới</a:t>
            </a:r>
            <a:r>
              <a:rPr lang="fr-FR" sz="2200" dirty="0">
                <a:solidFill>
                  <a:srgbClr val="000000"/>
                </a:solidFill>
                <a:effectLst/>
                <a:latin typeface="Times New Roman" panose="02020603050405020304" pitchFamily="18" charset="0"/>
                <a:ea typeface="Times New Roman" panose="02020603050405020304" pitchFamily="18" charset="0"/>
              </a:rPr>
              <a:t> </a:t>
            </a:r>
            <a:r>
              <a:rPr lang="fr-FR" sz="2200" dirty="0" err="1">
                <a:solidFill>
                  <a:srgbClr val="000000"/>
                </a:solidFill>
                <a:effectLst/>
                <a:latin typeface="Times New Roman" panose="02020603050405020304" pitchFamily="18" charset="0"/>
                <a:ea typeface="Times New Roman" panose="02020603050405020304" pitchFamily="18" charset="0"/>
              </a:rPr>
              <a:t>thiệu</a:t>
            </a:r>
            <a:r>
              <a:rPr lang="fr-FR" sz="2200" dirty="0">
                <a:solidFill>
                  <a:srgbClr val="000000"/>
                </a:solidFill>
                <a:effectLst/>
                <a:latin typeface="Times New Roman" panose="02020603050405020304" pitchFamily="18" charset="0"/>
                <a:ea typeface="Times New Roman" panose="02020603050405020304" pitchFamily="18" charset="0"/>
              </a:rPr>
              <a:t> </a:t>
            </a:r>
            <a:r>
              <a:rPr lang="fr-FR" sz="2200" dirty="0" err="1">
                <a:solidFill>
                  <a:srgbClr val="000000"/>
                </a:solidFill>
                <a:effectLst/>
                <a:latin typeface="Times New Roman" panose="02020603050405020304" pitchFamily="18" charset="0"/>
                <a:ea typeface="Times New Roman" panose="02020603050405020304" pitchFamily="18" charset="0"/>
              </a:rPr>
              <a:t>vấn</a:t>
            </a:r>
            <a:r>
              <a:rPr lang="fr-FR" sz="2200" dirty="0">
                <a:solidFill>
                  <a:srgbClr val="000000"/>
                </a:solidFill>
                <a:effectLst/>
                <a:latin typeface="Times New Roman" panose="02020603050405020304" pitchFamily="18" charset="0"/>
                <a:ea typeface="Times New Roman" panose="02020603050405020304" pitchFamily="18" charset="0"/>
              </a:rPr>
              <a:t> </a:t>
            </a:r>
            <a:r>
              <a:rPr lang="fr-FR" sz="2200" dirty="0" err="1">
                <a:solidFill>
                  <a:srgbClr val="000000"/>
                </a:solidFill>
                <a:effectLst/>
                <a:latin typeface="Times New Roman" panose="02020603050405020304" pitchFamily="18" charset="0"/>
                <a:ea typeface="Times New Roman" panose="02020603050405020304" pitchFamily="18" charset="0"/>
              </a:rPr>
              <a:t>đề</a:t>
            </a:r>
            <a:endParaRPr lang="en-US" sz="2200" dirty="0">
              <a:effectLst/>
              <a:latin typeface="Times New Roman" panose="02020603050405020304" pitchFamily="18" charset="0"/>
              <a:ea typeface="Times New Roman" panose="02020603050405020304" pitchFamily="18" charset="0"/>
            </a:endParaRPr>
          </a:p>
          <a:p>
            <a:pPr algn="just"/>
            <a:r>
              <a:rPr lang="fr-FR" sz="2200" b="1" dirty="0">
                <a:solidFill>
                  <a:srgbClr val="000000"/>
                </a:solidFill>
                <a:effectLst/>
                <a:latin typeface="Times New Roman" panose="02020603050405020304" pitchFamily="18" charset="0"/>
                <a:ea typeface="Times New Roman" panose="02020603050405020304" pitchFamily="18" charset="0"/>
              </a:rPr>
              <a:t>2. </a:t>
            </a:r>
            <a:r>
              <a:rPr lang="fr-FR" sz="2200" b="1" dirty="0" err="1">
                <a:solidFill>
                  <a:srgbClr val="000000"/>
                </a:solidFill>
                <a:effectLst/>
                <a:latin typeface="Times New Roman" panose="02020603050405020304" pitchFamily="18" charset="0"/>
                <a:ea typeface="Times New Roman" panose="02020603050405020304" pitchFamily="18" charset="0"/>
              </a:rPr>
              <a:t>Thân</a:t>
            </a:r>
            <a:r>
              <a:rPr lang="fr-FR" sz="2200" b="1" dirty="0">
                <a:solidFill>
                  <a:srgbClr val="000000"/>
                </a:solidFill>
                <a:effectLst/>
                <a:latin typeface="Times New Roman" panose="02020603050405020304" pitchFamily="18" charset="0"/>
                <a:ea typeface="Times New Roman" panose="02020603050405020304" pitchFamily="18" charset="0"/>
              </a:rPr>
              <a:t> </a:t>
            </a:r>
            <a:r>
              <a:rPr lang="fr-FR" sz="2200" b="1" dirty="0" err="1">
                <a:solidFill>
                  <a:srgbClr val="000000"/>
                </a:solidFill>
                <a:effectLst/>
                <a:latin typeface="Times New Roman" panose="02020603050405020304" pitchFamily="18" charset="0"/>
                <a:ea typeface="Times New Roman" panose="02020603050405020304" pitchFamily="18" charset="0"/>
              </a:rPr>
              <a:t>đoạn</a:t>
            </a:r>
            <a:r>
              <a:rPr lang="fr-FR" sz="2200" b="1" dirty="0">
                <a:solidFill>
                  <a:srgbClr val="000000"/>
                </a:solidFill>
                <a:effectLst/>
                <a:latin typeface="Times New Roman" panose="02020603050405020304" pitchFamily="18" charset="0"/>
                <a:ea typeface="Times New Roman" panose="02020603050405020304" pitchFamily="18" charset="0"/>
              </a:rPr>
              <a:t> :</a:t>
            </a:r>
            <a:endParaRPr lang="en-US" sz="2200" dirty="0">
              <a:effectLst/>
              <a:latin typeface="Times New Roman" panose="02020603050405020304" pitchFamily="18" charset="0"/>
              <a:ea typeface="Times New Roman" panose="02020603050405020304" pitchFamily="18" charset="0"/>
            </a:endParaRPr>
          </a:p>
          <a:p>
            <a:pPr algn="just"/>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Mùa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xuân</a:t>
            </a:r>
            <a:r>
              <a:rPr lang="en-US" sz="2200" dirty="0">
                <a:effectLst/>
                <a:latin typeface="Times New Roman" panose="02020603050405020304" pitchFamily="18" charset="0"/>
                <a:ea typeface="Times New Roman" panose="02020603050405020304" pitchFamily="18" charset="0"/>
              </a:rPr>
              <a:t> – </a:t>
            </a:r>
            <a:r>
              <a:rPr lang="en-US" sz="2200" dirty="0" err="1">
                <a:effectLst/>
                <a:latin typeface="Times New Roman" panose="02020603050405020304" pitchFamily="18" charset="0"/>
                <a:ea typeface="Times New Roman" panose="02020603050405020304" pitchFamily="18" charset="0"/>
              </a:rPr>
              <a:t>mùa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khởi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đầu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của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một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năm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mùa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để</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vạn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vật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hồi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sinh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trỗi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dậy</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Yếu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tố</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làm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nên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mùa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xuân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của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đất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trời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là</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sức</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sống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còn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yếu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tố</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làm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nên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mùa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xuân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của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cuộc</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đời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của</a:t>
            </a:r>
            <a:r>
              <a:rPr lang="en-US" sz="2200" dirty="0">
                <a:effectLst/>
                <a:latin typeface="Times New Roman" panose="02020603050405020304" pitchFamily="18" charset="0"/>
                <a:ea typeface="Times New Roman" panose="02020603050405020304" pitchFamily="18" charset="0"/>
              </a:rPr>
              <a:t> con </a:t>
            </a:r>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là</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lửa</a:t>
            </a:r>
            <a:r>
              <a:rPr lang="en-US" sz="2200" dirty="0">
                <a:effectLst/>
                <a:latin typeface="Times New Roman" panose="02020603050405020304" pitchFamily="18" charset="0"/>
                <a:ea typeface="Times New Roman" panose="02020603050405020304" pitchFamily="18" charset="0"/>
              </a:rPr>
              <a:t>.</a:t>
            </a:r>
          </a:p>
          <a:p>
            <a:pPr algn="just"/>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Lửa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là</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nhiệt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huyết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khát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vọng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đam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mê</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là</a:t>
            </a:r>
            <a:r>
              <a:rPr lang="en-US" sz="2200" dirty="0">
                <a:effectLst/>
                <a:latin typeface="Times New Roman" panose="02020603050405020304" pitchFamily="18" charset="0"/>
                <a:ea typeface="Times New Roman" panose="02020603050405020304" pitchFamily="18" charset="0"/>
              </a:rPr>
              <a:t> ý </a:t>
            </a:r>
            <a:r>
              <a:rPr lang="en-US" sz="2200" dirty="0" err="1">
                <a:effectLst/>
                <a:latin typeface="Times New Roman" panose="02020603050405020304" pitchFamily="18" charset="0"/>
                <a:ea typeface="Times New Roman" panose="02020603050405020304" pitchFamily="18" charset="0"/>
              </a:rPr>
              <a:t>chí</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nghị</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lực</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niềm</a:t>
            </a:r>
            <a:r>
              <a:rPr lang="en-US" sz="2200" dirty="0">
                <a:effectLst/>
                <a:latin typeface="Times New Roman" panose="02020603050405020304" pitchFamily="18" charset="0"/>
                <a:ea typeface="Times New Roman" panose="02020603050405020304" pitchFamily="18" charset="0"/>
              </a:rPr>
              <a:t> tin; </a:t>
            </a:r>
            <a:r>
              <a:rPr lang="en-US" sz="2200" dirty="0" err="1">
                <a:effectLst/>
                <a:latin typeface="Times New Roman" panose="02020603050405020304" pitchFamily="18" charset="0"/>
                <a:ea typeface="Times New Roman" panose="02020603050405020304" pitchFamily="18" charset="0"/>
              </a:rPr>
              <a:t>là</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tình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yêu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thương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của</a:t>
            </a:r>
            <a:r>
              <a:rPr lang="en-US" sz="2200" dirty="0">
                <a:effectLst/>
                <a:latin typeface="Times New Roman" panose="02020603050405020304" pitchFamily="18" charset="0"/>
                <a:ea typeface="Times New Roman" panose="02020603050405020304" pitchFamily="18" charset="0"/>
              </a:rPr>
              <a:t> con </a:t>
            </a:r>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với</a:t>
            </a:r>
            <a:r>
              <a:rPr lang="en-US" sz="2200" dirty="0">
                <a:effectLst/>
                <a:latin typeface="Times New Roman" panose="02020603050405020304" pitchFamily="18" charset="0"/>
                <a:ea typeface="Times New Roman" panose="02020603050405020304" pitchFamily="18" charset="0"/>
              </a:rPr>
              <a:t> con </a:t>
            </a:r>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a:t>
            </a:r>
          </a:p>
          <a:p>
            <a:pPr algn="just"/>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Có</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lửa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để</a:t>
            </a:r>
            <a:r>
              <a:rPr lang="en-US" sz="2200" dirty="0">
                <a:effectLst/>
                <a:latin typeface="Times New Roman" panose="02020603050405020304" pitchFamily="18" charset="0"/>
                <a:ea typeface="Times New Roman" panose="02020603050405020304" pitchFamily="18" charset="0"/>
              </a:rPr>
              <a:t> con </a:t>
            </a:r>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mạnh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mẽ</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tự</a:t>
            </a:r>
            <a:r>
              <a:rPr lang="en-US" sz="2200" dirty="0">
                <a:effectLst/>
                <a:latin typeface="Times New Roman" panose="02020603050405020304" pitchFamily="18" charset="0"/>
                <a:ea typeface="Times New Roman" panose="02020603050405020304" pitchFamily="18" charset="0"/>
              </a:rPr>
              <a:t> tin, </a:t>
            </a:r>
            <a:r>
              <a:rPr lang="en-US" sz="2200" dirty="0" err="1">
                <a:effectLst/>
                <a:latin typeface="Times New Roman" panose="02020603050405020304" pitchFamily="18" charset="0"/>
                <a:ea typeface="Times New Roman" panose="02020603050405020304" pitchFamily="18" charset="0"/>
              </a:rPr>
              <a:t>dám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nghĩ</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dám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làm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dám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theo</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đuổi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ước</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mơ</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hoài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bão</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Có</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lửa</a:t>
            </a:r>
            <a:r>
              <a:rPr lang="en-US" sz="2200" dirty="0">
                <a:effectLst/>
                <a:latin typeface="Times New Roman" panose="02020603050405020304" pitchFamily="18" charset="0"/>
                <a:ea typeface="Times New Roman" panose="02020603050405020304" pitchFamily="18" charset="0"/>
              </a:rPr>
              <a:t> con </a:t>
            </a:r>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mới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sống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hết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mình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trong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cháy</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khát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đam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mê</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Có</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lửa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để</a:t>
            </a:r>
            <a:r>
              <a:rPr lang="en-US" sz="2200" dirty="0">
                <a:effectLst/>
                <a:latin typeface="Times New Roman" panose="02020603050405020304" pitchFamily="18" charset="0"/>
                <a:ea typeface="Times New Roman" panose="02020603050405020304" pitchFamily="18" charset="0"/>
              </a:rPr>
              <a:t> con </a:t>
            </a:r>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sống</a:t>
            </a:r>
            <a:r>
              <a:rPr lang="en-US" sz="2200" dirty="0">
                <a:effectLst/>
                <a:latin typeface="Times New Roman" panose="02020603050405020304" pitchFamily="18" charset="0"/>
                <a:ea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rPr>
              <a:t>ngườ</a:t>
            </a:r>
            <a:r>
              <a:rPr lang="en-US" sz="2200" dirty="0" err="1">
                <a:effectLst/>
                <a:latin typeface="Times New Roman" panose="02020603050405020304" pitchFamily="18" charset="0"/>
                <a:ea typeface="Times New Roman" panose="02020603050405020304" pitchFamily="18" charset="0"/>
              </a:rPr>
              <a:t>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hơn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nhân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văn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hơn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Lửa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thôi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thúc</a:t>
            </a:r>
            <a:r>
              <a:rPr lang="en-US" sz="2200" dirty="0">
                <a:effectLst/>
                <a:latin typeface="Times New Roman" panose="02020603050405020304" pitchFamily="18" charset="0"/>
                <a:ea typeface="Times New Roman" panose="02020603050405020304" pitchFamily="18" charset="0"/>
              </a:rPr>
              <a:t> ta </a:t>
            </a:r>
            <a:r>
              <a:rPr lang="en-US" sz="2200" dirty="0" err="1">
                <a:effectLst/>
                <a:latin typeface="Times New Roman" panose="02020603050405020304" pitchFamily="18" charset="0"/>
                <a:ea typeface="Times New Roman" panose="02020603050405020304" pitchFamily="18" charset="0"/>
              </a:rPr>
              <a:t>vươn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tới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những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tầm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cao</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mới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lửa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làm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nảy</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nở</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những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búp</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chồi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hạnh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phúc</a:t>
            </a:r>
            <a:r>
              <a:rPr lang="en-US" sz="2200" dirty="0">
                <a:effectLst/>
                <a:latin typeface="Times New Roman" panose="02020603050405020304" pitchFamily="18" charset="0"/>
                <a:ea typeface="Times New Roman" panose="02020603050405020304" pitchFamily="18" charset="0"/>
              </a:rPr>
              <a:t> …</a:t>
            </a:r>
          </a:p>
          <a:p>
            <a:pPr algn="just"/>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Nếu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lửa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chỉ</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cháy</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trong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một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cá</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nhân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chẳng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khác</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nào</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một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ngọn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nến</a:t>
            </a:r>
            <a:r>
              <a:rPr lang="en-US" sz="2200" dirty="0">
                <a:effectLst/>
                <a:latin typeface="Times New Roman" panose="02020603050405020304" pitchFamily="18" charset="0"/>
                <a:ea typeface="Times New Roman" panose="02020603050405020304" pitchFamily="18" charset="0"/>
              </a:rPr>
              <a:t> le </a:t>
            </a:r>
            <a:r>
              <a:rPr lang="en-US" sz="2200" dirty="0" err="1">
                <a:effectLst/>
                <a:latin typeface="Times New Roman" panose="02020603050405020304" pitchFamily="18" charset="0"/>
                <a:ea typeface="Times New Roman" panose="02020603050405020304" pitchFamily="18" charset="0"/>
              </a:rPr>
              <a:t>lói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trong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bóng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đêm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Ngọn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lửa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phải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lan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tỏa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chúng</a:t>
            </a:r>
            <a:r>
              <a:rPr lang="en-US" sz="2200" dirty="0">
                <a:effectLst/>
                <a:latin typeface="Times New Roman" panose="02020603050405020304" pitchFamily="18" charset="0"/>
                <a:ea typeface="Times New Roman" panose="02020603050405020304" pitchFamily="18" charset="0"/>
              </a:rPr>
              <a:t> ta </a:t>
            </a:r>
            <a:r>
              <a:rPr lang="en-US" sz="2200" dirty="0" err="1">
                <a:effectLst/>
                <a:latin typeface="Times New Roman" panose="02020603050405020304" pitchFamily="18" charset="0"/>
                <a:ea typeface="Times New Roman" panose="02020603050405020304" pitchFamily="18" charset="0"/>
              </a:rPr>
              <a:t>cùng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cháy</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mới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có</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thể</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thắp</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lên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mùa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xuân</a:t>
            </a:r>
            <a:r>
              <a:rPr lang="en-US" sz="2200" dirty="0">
                <a:effectLst/>
                <a:latin typeface="Times New Roman" panose="02020603050405020304" pitchFamily="18" charset="0"/>
                <a:ea typeface="Times New Roman" panose="02020603050405020304" pitchFamily="18" charset="0"/>
              </a:rPr>
              <a:t>”.</a:t>
            </a:r>
          </a:p>
          <a:p>
            <a:pPr algn="just"/>
            <a:r>
              <a:rPr lang="en-US" sz="2200" b="1" dirty="0">
                <a:effectLst/>
                <a:latin typeface="Times New Roman" panose="02020603050405020304" pitchFamily="18" charset="0"/>
                <a:ea typeface="Times New Roman" panose="02020603050405020304" pitchFamily="18" charset="0"/>
              </a:rPr>
              <a:t>3. </a:t>
            </a:r>
            <a:r>
              <a:rPr lang="en-US" sz="2200" b="1" dirty="0" err="1">
                <a:effectLst/>
                <a:latin typeface="Times New Roman" panose="02020603050405020304" pitchFamily="18" charset="0"/>
                <a:ea typeface="Times New Roman" panose="02020603050405020304" pitchFamily="18" charset="0"/>
              </a:rPr>
              <a:t>Kết</a:t>
            </a:r>
            <a:r>
              <a:rPr lang="en-US" sz="2200" b="1" dirty="0">
                <a:effectLst/>
                <a:latin typeface="Times New Roman" panose="02020603050405020304" pitchFamily="18" charset="0"/>
                <a:ea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rPr>
              <a:t>đoạn</a:t>
            </a:r>
            <a:r>
              <a:rPr lang="en-US" sz="2200" b="1" dirty="0">
                <a:effectLst/>
                <a:latin typeface="Times New Roman" panose="02020603050405020304" pitchFamily="18" charset="0"/>
                <a:ea typeface="Times New Roman" panose="02020603050405020304" pitchFamily="18" charset="0"/>
              </a:rPr>
              <a: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Khẳng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định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vấn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đề</a:t>
            </a:r>
            <a:endParaRPr lang="en-US" sz="2200" dirty="0">
              <a:effectLst/>
              <a:latin typeface="Times New Roman" panose="02020603050405020304" pitchFamily="18" charset="0"/>
              <a:ea typeface="Times New Roman" panose="02020603050405020304" pitchFamily="18" charset="0"/>
            </a:endParaRPr>
          </a:p>
          <a:p>
            <a:pPr algn="just"/>
            <a:r>
              <a:rPr lang="en-US" sz="2200" b="1" dirty="0">
                <a:effectLst/>
                <a:latin typeface="Times New Roman" panose="02020603050405020304" pitchFamily="18" charset="0"/>
                <a:ea typeface="Times New Roman" panose="02020603050405020304" pitchFamily="18" charset="0"/>
              </a:rPr>
              <a:t>d.</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Sáng</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tạo</a:t>
            </a:r>
            <a:r>
              <a:rPr lang="fr-FR" sz="2200" dirty="0">
                <a:effectLst/>
                <a:latin typeface="Times New Roman" panose="02020603050405020304" pitchFamily="18" charset="0"/>
                <a:ea typeface="Times New Roman" panose="02020603050405020304" pitchFamily="18" charset="0"/>
              </a:rPr>
              <a:t> : </a:t>
            </a:r>
            <a:r>
              <a:rPr lang="fr-FR" sz="2200" dirty="0" err="1">
                <a:effectLst/>
                <a:latin typeface="Times New Roman" panose="02020603050405020304" pitchFamily="18" charset="0"/>
                <a:ea typeface="Times New Roman" panose="02020603050405020304" pitchFamily="18" charset="0"/>
              </a:rPr>
              <a:t>Cách</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diễn</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đạt</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độc</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đáo</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có</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suy</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nghĩ</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riêng</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mới</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mẻ</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phù</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hợp</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với</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vấn</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đề</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nghị</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luận</a:t>
            </a:r>
            <a:r>
              <a:rPr lang="fr-FR" sz="2200" dirty="0">
                <a:effectLst/>
                <a:latin typeface="Times New Roman" panose="02020603050405020304" pitchFamily="18" charset="0"/>
                <a:ea typeface="Times New Roman" panose="02020603050405020304" pitchFamily="18" charset="0"/>
              </a:rPr>
              <a:t>.</a:t>
            </a:r>
            <a:endParaRPr lang="en-US" sz="2200" dirty="0">
              <a:effectLst/>
              <a:latin typeface="Times New Roman" panose="02020603050405020304" pitchFamily="18" charset="0"/>
              <a:ea typeface="Times New Roman" panose="02020603050405020304" pitchFamily="18" charset="0"/>
            </a:endParaRPr>
          </a:p>
          <a:p>
            <a:r>
              <a:rPr lang="en-US" sz="2200" b="1" dirty="0">
                <a:effectLst/>
                <a:latin typeface="Times New Roman" panose="02020603050405020304" pitchFamily="18" charset="0"/>
                <a:ea typeface="Times New Roman" panose="02020603050405020304" pitchFamily="18" charset="0"/>
              </a:rPr>
              <a:t>e.</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Chính</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tả</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dùng</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từ</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đặt</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câu</a:t>
            </a:r>
            <a:r>
              <a:rPr lang="fr-FR" sz="2200" dirty="0">
                <a:effectLst/>
                <a:latin typeface="Times New Roman" panose="02020603050405020304" pitchFamily="18" charset="0"/>
                <a:ea typeface="Times New Roman" panose="02020603050405020304" pitchFamily="18" charset="0"/>
              </a:rPr>
              <a:t> : </a:t>
            </a:r>
            <a:r>
              <a:rPr lang="fr-FR" sz="2200" dirty="0" err="1">
                <a:effectLst/>
                <a:latin typeface="Times New Roman" panose="02020603050405020304" pitchFamily="18" charset="0"/>
                <a:ea typeface="Times New Roman" panose="02020603050405020304" pitchFamily="18" charset="0"/>
              </a:rPr>
              <a:t>Đảm</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bảo</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chuẩn</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xác</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chính</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tả</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dùng</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từ</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đặt</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câu</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ngữ</a:t>
            </a:r>
            <a:r>
              <a:rPr lang="fr-FR" sz="2200" dirty="0">
                <a:effectLst/>
                <a:latin typeface="Times New Roman" panose="02020603050405020304" pitchFamily="18" charset="0"/>
                <a:ea typeface="Times New Roman" panose="02020603050405020304" pitchFamily="18" charset="0"/>
              </a:rPr>
              <a:t> </a:t>
            </a:r>
            <a:r>
              <a:rPr lang="fr-FR" sz="2200" dirty="0" err="1">
                <a:effectLst/>
                <a:latin typeface="Times New Roman" panose="02020603050405020304" pitchFamily="18" charset="0"/>
                <a:ea typeface="Times New Roman" panose="02020603050405020304" pitchFamily="18" charset="0"/>
              </a:rPr>
              <a:t>pháp</a:t>
            </a:r>
            <a:r>
              <a:rPr lang="fr-FR" sz="2200" dirty="0">
                <a:effectLst/>
                <a:latin typeface="Times New Roman" panose="02020603050405020304" pitchFamily="18" charset="0"/>
                <a:ea typeface="Times New Roman" panose="02020603050405020304" pitchFamily="18" charset="0"/>
              </a:rPr>
              <a:t>.</a:t>
            </a:r>
            <a:endParaRPr lang="en-US"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73489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arn(inVertic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arn(inVertic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arn(inVertical)">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arn(inVertical)">
                                      <p:cBhvr>
                                        <p:cTn id="62" dur="500"/>
                                        <p:tgtEl>
                                          <p:spTgt spid="5">
                                            <p:txEl>
                                              <p:pRg st="11" end="11"/>
                                            </p:txEl>
                                          </p:spTgt>
                                        </p:tgtEl>
                                      </p:cBhvr>
                                    </p:animEffect>
                                  </p:childTnLst>
                                </p:cTn>
                              </p:par>
                              <p:par>
                                <p:cTn id="63" presetID="16" presetClass="entr" presetSubtype="21" fill="hold" nodeType="withEffect">
                                  <p:stCondLst>
                                    <p:cond delay="0"/>
                                  </p:stCondLst>
                                  <p:childTnLst>
                                    <p:set>
                                      <p:cBhvr>
                                        <p:cTn id="64" dur="1" fill="hold">
                                          <p:stCondLst>
                                            <p:cond delay="0"/>
                                          </p:stCondLst>
                                        </p:cTn>
                                        <p:tgtEl>
                                          <p:spTgt spid="5">
                                            <p:txEl>
                                              <p:pRg st="12" end="12"/>
                                            </p:txEl>
                                          </p:spTgt>
                                        </p:tgtEl>
                                        <p:attrNameLst>
                                          <p:attrName>style.visibility</p:attrName>
                                        </p:attrNameLst>
                                      </p:cBhvr>
                                      <p:to>
                                        <p:strVal val="visible"/>
                                      </p:to>
                                    </p:set>
                                    <p:animEffect transition="in" filter="barn(inVertical)">
                                      <p:cBhvr>
                                        <p:cTn id="65"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86D0A42-FFAC-93FE-FF66-B777750DEE9B}"/>
              </a:ext>
            </a:extLst>
          </p:cNvPr>
          <p:cNvGraphicFramePr>
            <a:graphicFrameLocks noGrp="1"/>
          </p:cNvGraphicFramePr>
          <p:nvPr>
            <p:ph idx="1"/>
            <p:extLst>
              <p:ext uri="{D42A27DB-BD31-4B8C-83A1-F6EECF244321}">
                <p14:modId xmlns:p14="http://schemas.microsoft.com/office/powerpoint/2010/main" val="2187386202"/>
              </p:ext>
            </p:extLst>
          </p:nvPr>
        </p:nvGraphicFramePr>
        <p:xfrm>
          <a:off x="255037" y="71610"/>
          <a:ext cx="11681925" cy="12132438"/>
        </p:xfrm>
        <a:graphic>
          <a:graphicData uri="http://schemas.openxmlformats.org/drawingml/2006/table">
            <a:tbl>
              <a:tblPr firstRow="1" firstCol="1" bandRow="1">
                <a:tableStyleId>{5C22544A-7EE6-4342-B048-85BDC9FD1C3A}</a:tableStyleId>
              </a:tblPr>
              <a:tblGrid>
                <a:gridCol w="1051249">
                  <a:extLst>
                    <a:ext uri="{9D8B030D-6E8A-4147-A177-3AD203B41FA5}">
                      <a16:colId xmlns:a16="http://schemas.microsoft.com/office/drawing/2014/main" val="3448916737"/>
                    </a:ext>
                  </a:extLst>
                </a:gridCol>
                <a:gridCol w="9843255">
                  <a:extLst>
                    <a:ext uri="{9D8B030D-6E8A-4147-A177-3AD203B41FA5}">
                      <a16:colId xmlns:a16="http://schemas.microsoft.com/office/drawing/2014/main" val="1311877315"/>
                    </a:ext>
                  </a:extLst>
                </a:gridCol>
                <a:gridCol w="787421">
                  <a:extLst>
                    <a:ext uri="{9D8B030D-6E8A-4147-A177-3AD203B41FA5}">
                      <a16:colId xmlns:a16="http://schemas.microsoft.com/office/drawing/2014/main" val="2731124274"/>
                    </a:ext>
                  </a:extLst>
                </a:gridCol>
              </a:tblGrid>
              <a:tr h="77723">
                <a:tc>
                  <a:txBody>
                    <a:bodyPr/>
                    <a:lstStyle/>
                    <a:p>
                      <a:pPr>
                        <a:lnSpc>
                          <a:spcPct val="107000"/>
                        </a:lnSpc>
                        <a:spcAft>
                          <a:spcPts val="800"/>
                        </a:spcAft>
                      </a:pPr>
                      <a:r>
                        <a:rPr lang="en-US" sz="1600">
                          <a:effectLst/>
                          <a:latin typeface="Times New Roman" panose="02020603050405020304" pitchFamily="18" charset="0"/>
                          <a:cs typeface="Times New Roman" panose="02020603050405020304" pitchFamily="18" charset="0"/>
                        </a:rPr>
                        <a:t>PHẦN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28639" marR="28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600">
                          <a:effectLst/>
                          <a:latin typeface="Times New Roman" panose="02020603050405020304" pitchFamily="18" charset="0"/>
                          <a:cs typeface="Times New Roman" panose="02020603050405020304" pitchFamily="18" charset="0"/>
                        </a:rPr>
                        <a:t>YÊU CẦU CẦN ĐẠT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28639" marR="28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600">
                          <a:effectLst/>
                          <a:latin typeface="Times New Roman" panose="02020603050405020304" pitchFamily="18" charset="0"/>
                          <a:cs typeface="Times New Roman" panose="02020603050405020304" pitchFamily="18" charset="0"/>
                        </a:rPr>
                        <a:t>ĐIỂM</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28639" marR="28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7697166"/>
                  </a:ext>
                </a:extLst>
              </a:tr>
              <a:tr h="450191">
                <a:tc>
                  <a:txBody>
                    <a:bodyPr/>
                    <a:lstStyle/>
                    <a:p>
                      <a:pPr>
                        <a:lnSpc>
                          <a:spcPct val="107000"/>
                        </a:lnSpc>
                        <a:spcAft>
                          <a:spcPts val="800"/>
                        </a:spcAft>
                      </a:pPr>
                      <a:r>
                        <a:rPr lang="en-US" sz="1600">
                          <a:effectLst/>
                          <a:latin typeface="Times New Roman" panose="02020603050405020304" pitchFamily="18" charset="0"/>
                          <a:cs typeface="Times New Roman" panose="02020603050405020304" pitchFamily="18" charset="0"/>
                        </a:rPr>
                        <a:t>I</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28639" marR="28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600">
                          <a:effectLst/>
                          <a:latin typeface="Times New Roman" panose="02020603050405020304" pitchFamily="18" charset="0"/>
                          <a:cs typeface="Times New Roman" panose="02020603050405020304" pitchFamily="18" charset="0"/>
                        </a:rPr>
                        <a:t>Đọc đoạn thơ sau và thực hiện các yêu cầu bên dưới:</a:t>
                      </a:r>
                    </a:p>
                    <a:p>
                      <a:pPr>
                        <a:lnSpc>
                          <a:spcPct val="107000"/>
                        </a:lnSpc>
                        <a:spcAft>
                          <a:spcPts val="800"/>
                        </a:spcAft>
                      </a:pPr>
                      <a:r>
                        <a:rPr lang="en-US" sz="1600">
                          <a:effectLst/>
                          <a:latin typeface="Times New Roman" panose="02020603050405020304" pitchFamily="18" charset="0"/>
                          <a:cs typeface="Times New Roman" panose="02020603050405020304" pitchFamily="18" charset="0"/>
                        </a:rPr>
                        <a:t>Không có gì tự đến đâu con</a:t>
                      </a:r>
                    </a:p>
                    <a:p>
                      <a:pPr>
                        <a:lnSpc>
                          <a:spcPct val="107000"/>
                        </a:lnSpc>
                        <a:spcAft>
                          <a:spcPts val="800"/>
                        </a:spcAft>
                      </a:pPr>
                      <a:r>
                        <a:rPr lang="en-US" sz="1600">
                          <a:effectLst/>
                          <a:latin typeface="Times New Roman" panose="02020603050405020304" pitchFamily="18" charset="0"/>
                          <a:cs typeface="Times New Roman" panose="02020603050405020304" pitchFamily="18" charset="0"/>
                        </a:rPr>
                        <a:t>….Năm tháng bao dung nhưng khắc nghiệt lạ kỳ</a:t>
                      </a:r>
                    </a:p>
                    <a:p>
                      <a:pPr>
                        <a:lnSpc>
                          <a:spcPct val="107000"/>
                        </a:lnSpc>
                        <a:spcAft>
                          <a:spcPts val="80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28639" marR="28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600">
                          <a:effectLst/>
                          <a:latin typeface="Times New Roman" panose="02020603050405020304" pitchFamily="18" charset="0"/>
                          <a:cs typeface="Times New Roman" panose="02020603050405020304" pitchFamily="18" charset="0"/>
                        </a:rPr>
                        <a:t>(4.0)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28639" marR="28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35555228"/>
                  </a:ext>
                </a:extLst>
              </a:tr>
              <a:tr h="77723">
                <a:tc rowSpan="4">
                  <a:txBody>
                    <a:bodyPr/>
                    <a:lstStyle/>
                    <a:p>
                      <a:pPr>
                        <a:lnSpc>
                          <a:spcPct val="107000"/>
                        </a:lnSpc>
                        <a:spcAft>
                          <a:spcPts val="80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28639" marR="28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600">
                          <a:effectLst/>
                          <a:latin typeface="Times New Roman" panose="02020603050405020304" pitchFamily="18" charset="0"/>
                          <a:cs typeface="Times New Roman" panose="02020603050405020304" pitchFamily="18" charset="0"/>
                        </a:rPr>
                        <a:t>1. Phương thức biểu đạt chính: biểu cảm</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28639" marR="28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600">
                          <a:effectLst/>
                          <a:latin typeface="Times New Roman" panose="02020603050405020304" pitchFamily="18" charset="0"/>
                          <a:cs typeface="Times New Roman" panose="02020603050405020304" pitchFamily="18" charset="0"/>
                        </a:rPr>
                        <a:t>0.5</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28639" marR="28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981866"/>
                  </a:ext>
                </a:extLst>
              </a:tr>
              <a:tr h="861957">
                <a:tc vMerge="1">
                  <a:txBody>
                    <a:bodyPr/>
                    <a:lstStyle/>
                    <a:p>
                      <a:endParaRPr lang="en-US"/>
                    </a:p>
                  </a:txBody>
                  <a:tcPr/>
                </a:tc>
                <a:tc>
                  <a:txBody>
                    <a:bodyPr/>
                    <a:lstStyle/>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2. Qua 3 </a:t>
                      </a:r>
                      <a:r>
                        <a:rPr lang="en-US" sz="1600" dirty="0" err="1">
                          <a:effectLst/>
                          <a:latin typeface="Times New Roman" panose="02020603050405020304" pitchFamily="18" charset="0"/>
                          <a:cs typeface="Times New Roman" panose="02020603050405020304" pitchFamily="18" charset="0"/>
                        </a:rPr>
                        <a:t>câu</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thơ</a:t>
                      </a:r>
                      <a:r>
                        <a:rPr lang="en-US" sz="1600" dirty="0">
                          <a:effectLst/>
                          <a:latin typeface="Times New Roman" panose="02020603050405020304" pitchFamily="18" charset="0"/>
                          <a:cs typeface="Times New Roman" panose="02020603050405020304" pitchFamily="18" charset="0"/>
                        </a:rPr>
                        <a:t>:</a:t>
                      </a:r>
                    </a:p>
                    <a:p>
                      <a:pPr marL="1371600" indent="457200">
                        <a:lnSpc>
                          <a:spcPct val="107000"/>
                        </a:lnSpc>
                        <a:spcAft>
                          <a:spcPts val="800"/>
                        </a:spcAft>
                      </a:pPr>
                      <a:r>
                        <a:rPr lang="en-US" sz="1600" dirty="0" err="1">
                          <a:effectLst/>
                          <a:latin typeface="Times New Roman" panose="02020603050405020304" pitchFamily="18" charset="0"/>
                          <a:cs typeface="Times New Roman" panose="02020603050405020304" pitchFamily="18" charset="0"/>
                        </a:rPr>
                        <a:t>Quả</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muốn</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ngọt</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phải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tháng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ngày</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tích</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nhựa</a:t>
                      </a:r>
                      <a:endParaRPr lang="en-US" sz="1600" dirty="0">
                        <a:effectLst/>
                        <a:latin typeface="Times New Roman" panose="02020603050405020304" pitchFamily="18" charset="0"/>
                        <a:cs typeface="Times New Roman" panose="02020603050405020304" pitchFamily="18" charset="0"/>
                      </a:endParaRPr>
                    </a:p>
                    <a:p>
                      <a:pPr marL="1371600" indent="457200">
                        <a:lnSpc>
                          <a:spcPct val="107000"/>
                        </a:lnSpc>
                        <a:spcAft>
                          <a:spcPts val="800"/>
                        </a:spcAft>
                      </a:pPr>
                      <a:r>
                        <a:rPr lang="en-US" sz="1600" dirty="0" err="1">
                          <a:effectLst/>
                          <a:latin typeface="Times New Roman" panose="02020603050405020304" pitchFamily="18" charset="0"/>
                          <a:cs typeface="Times New Roman" panose="02020603050405020304" pitchFamily="18" charset="0"/>
                        </a:rPr>
                        <a:t>Hoa</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sẽ</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thơm</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khi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trải</a:t>
                      </a:r>
                      <a:r>
                        <a:rPr lang="en-US" sz="1600" dirty="0">
                          <a:effectLst/>
                          <a:latin typeface="Times New Roman" panose="02020603050405020304" pitchFamily="18" charset="0"/>
                          <a:cs typeface="Times New Roman" panose="02020603050405020304" pitchFamily="18" charset="0"/>
                        </a:rPr>
                        <a:t> qua </a:t>
                      </a:r>
                      <a:r>
                        <a:rPr lang="en-US" sz="1600" dirty="0" err="1">
                          <a:effectLst/>
                          <a:latin typeface="Times New Roman" panose="02020603050405020304" pitchFamily="18" charset="0"/>
                          <a:cs typeface="Times New Roman" panose="02020603050405020304" pitchFamily="18" charset="0"/>
                        </a:rPr>
                        <a:t>nắng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lửa</a:t>
                      </a:r>
                      <a:endParaRPr lang="en-US" sz="1600" dirty="0">
                        <a:effectLst/>
                        <a:latin typeface="Times New Roman" panose="02020603050405020304" pitchFamily="18" charset="0"/>
                        <a:cs typeface="Times New Roman" panose="02020603050405020304" pitchFamily="18" charset="0"/>
                      </a:endParaRPr>
                    </a:p>
                    <a:p>
                      <a:pPr marL="1371600" indent="457200">
                        <a:lnSpc>
                          <a:spcPct val="107000"/>
                        </a:lnSpc>
                        <a:spcAft>
                          <a:spcPts val="800"/>
                        </a:spcAft>
                      </a:pPr>
                      <a:r>
                        <a:rPr lang="en-US" sz="1600" dirty="0" err="1">
                          <a:effectLst/>
                          <a:latin typeface="Times New Roman" panose="02020603050405020304" pitchFamily="18" charset="0"/>
                          <a:cs typeface="Times New Roman" panose="02020603050405020304" pitchFamily="18" charset="0"/>
                        </a:rPr>
                        <a:t>Mùa</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bội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thu</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trải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một</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nắng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hai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sương</a:t>
                      </a:r>
                      <a:r>
                        <a:rPr lang="en-US" sz="1600" dirty="0">
                          <a:effectLst/>
                          <a:latin typeface="Times New Roman" panose="02020603050405020304" pitchFamily="18" charset="0"/>
                          <a:cs typeface="Times New Roman" panose="02020603050405020304" pitchFamily="18" charset="0"/>
                        </a:rPr>
                        <a:t>.</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en-US" sz="1600" dirty="0" err="1">
                          <a:effectLst/>
                          <a:latin typeface="Times New Roman" panose="02020603050405020304" pitchFamily="18" charset="0"/>
                          <a:cs typeface="Times New Roman" panose="02020603050405020304" pitchFamily="18" charset="0"/>
                        </a:rPr>
                        <a:t>Sự</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thành</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công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trong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cuộc</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đời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mỗi</a:t>
                      </a:r>
                      <a:r>
                        <a:rPr lang="en-US" sz="1600" dirty="0">
                          <a:effectLst/>
                          <a:latin typeface="Times New Roman" panose="02020603050405020304" pitchFamily="18" charset="0"/>
                          <a:cs typeface="Times New Roman" panose="02020603050405020304" pitchFamily="18" charset="0"/>
                        </a:rPr>
                        <a:t> con </a:t>
                      </a:r>
                      <a:r>
                        <a:rPr lang="en-US" sz="1600" dirty="0" err="1">
                          <a:effectLst/>
                          <a:latin typeface="Times New Roman" panose="02020603050405020304" pitchFamily="18" charset="0"/>
                          <a:cs typeface="Times New Roman" panose="02020603050405020304" pitchFamily="18" charset="0"/>
                        </a:rPr>
                        <a:t>người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không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có</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gì</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là</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dễ</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dàng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cả</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cuộc</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đời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luôn</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tồn</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tại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những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khó</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khăn</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thách</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thức</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trở</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ngại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muốn</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được</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thành</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công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thì</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phải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vượt</a:t>
                      </a:r>
                      <a:r>
                        <a:rPr lang="en-US" sz="1600" dirty="0">
                          <a:effectLst/>
                          <a:latin typeface="Times New Roman" panose="02020603050405020304" pitchFamily="18" charset="0"/>
                          <a:cs typeface="Times New Roman" panose="02020603050405020304" pitchFamily="18" charset="0"/>
                        </a:rPr>
                        <a:t> qua </a:t>
                      </a:r>
                      <a:r>
                        <a:rPr lang="en-US" sz="1600" dirty="0" err="1">
                          <a:effectLst/>
                          <a:latin typeface="Times New Roman" panose="02020603050405020304" pitchFamily="18" charset="0"/>
                          <a:cs typeface="Times New Roman" panose="02020603050405020304" pitchFamily="18" charset="0"/>
                        </a:rPr>
                        <a:t>nó</a:t>
                      </a:r>
                      <a:r>
                        <a:rPr lang="en-US" sz="1600" dirty="0">
                          <a:effectLst/>
                          <a:latin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39" marR="28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600">
                          <a:effectLst/>
                          <a:latin typeface="Times New Roman" panose="02020603050405020304" pitchFamily="18" charset="0"/>
                          <a:cs typeface="Times New Roman" panose="02020603050405020304" pitchFamily="18" charset="0"/>
                        </a:rPr>
                        <a:t>0.5</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28639" marR="28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570457"/>
                  </a:ext>
                </a:extLst>
              </a:tr>
              <a:tr h="819529">
                <a:tc vMerge="1">
                  <a:txBody>
                    <a:bodyPr/>
                    <a:lstStyle/>
                    <a:p>
                      <a:endParaRPr lang="en-US"/>
                    </a:p>
                  </a:txBody>
                  <a:tcPr/>
                </a:tc>
                <a:tc>
                  <a:txBody>
                    <a:bodyPr/>
                    <a:lstStyle/>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3. </a:t>
                      </a:r>
                      <a:r>
                        <a:rPr lang="en-US" sz="1600" dirty="0" err="1">
                          <a:effectLst/>
                          <a:latin typeface="Times New Roman" panose="02020603050405020304" pitchFamily="18" charset="0"/>
                          <a:cs typeface="Times New Roman" panose="02020603050405020304" pitchFamily="18" charset="0"/>
                        </a:rPr>
                        <a:t>Chỉ</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ra</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và</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nêu</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tác</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dụng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biện</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pháp</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tu</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từ</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được</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sử</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dụng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trong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câu</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thơ</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Như</a:t>
                      </a:r>
                      <a:r>
                        <a:rPr lang="en-US" sz="1600" dirty="0">
                          <a:effectLst/>
                          <a:latin typeface="Times New Roman" panose="02020603050405020304" pitchFamily="18" charset="0"/>
                          <a:cs typeface="Times New Roman" panose="02020603050405020304" pitchFamily="18" charset="0"/>
                        </a:rPr>
                        <a:t> con </a:t>
                      </a:r>
                      <a:r>
                        <a:rPr lang="en-US" sz="1600" dirty="0" err="1">
                          <a:effectLst/>
                          <a:latin typeface="Times New Roman" panose="02020603050405020304" pitchFamily="18" charset="0"/>
                          <a:cs typeface="Times New Roman" panose="02020603050405020304" pitchFamily="18" charset="0"/>
                        </a:rPr>
                        <a:t>chim</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suốt</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ngày</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chọn</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hạt</a:t>
                      </a:r>
                      <a:r>
                        <a:rPr lang="en-US" sz="1600" dirty="0">
                          <a:effectLst/>
                          <a:latin typeface="Times New Roman" panose="02020603050405020304" pitchFamily="18" charset="0"/>
                          <a:cs typeface="Times New Roman" panose="02020603050405020304" pitchFamily="18" charset="0"/>
                        </a:rPr>
                        <a:t>.</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Biện</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pháp</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tư</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từ</a:t>
                      </a:r>
                      <a:r>
                        <a:rPr lang="en-US" sz="1600" dirty="0">
                          <a:effectLst/>
                          <a:latin typeface="Times New Roman" panose="02020603050405020304" pitchFamily="18" charset="0"/>
                          <a:cs typeface="Times New Roman" panose="02020603050405020304" pitchFamily="18" charset="0"/>
                        </a:rPr>
                        <a:t>: so </a:t>
                      </a:r>
                      <a:r>
                        <a:rPr lang="en-US" sz="1600" dirty="0" err="1">
                          <a:effectLst/>
                          <a:latin typeface="Times New Roman" panose="02020603050405020304" pitchFamily="18" charset="0"/>
                          <a:cs typeface="Times New Roman" panose="02020603050405020304" pitchFamily="18" charset="0"/>
                        </a:rPr>
                        <a:t>sánh</a:t>
                      </a:r>
                      <a:r>
                        <a:rPr lang="en-US" sz="1600" dirty="0">
                          <a:effectLst/>
                          <a:latin typeface="Times New Roman" panose="02020603050405020304" pitchFamily="18" charset="0"/>
                          <a:cs typeface="Times New Roman" panose="02020603050405020304" pitchFamily="18" charset="0"/>
                        </a:rPr>
                        <a:t> (0.5)</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Hiệu</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quả</a:t>
                      </a:r>
                      <a:r>
                        <a:rPr lang="en-US" sz="1600" dirty="0">
                          <a:effectLst/>
                          <a:latin typeface="Times New Roman" panose="02020603050405020304" pitchFamily="18" charset="0"/>
                          <a:cs typeface="Times New Roman" panose="02020603050405020304" pitchFamily="18" charset="0"/>
                        </a:rPr>
                        <a:t>: (0.5)</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Tạo</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cho</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câu</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thơ</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thêm</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sinh</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động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gợi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cảm</a:t>
                      </a:r>
                      <a:endParaRPr lang="en-US" sz="16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 So </a:t>
                      </a:r>
                      <a:r>
                        <a:rPr lang="en-US" sz="1600" dirty="0" err="1">
                          <a:effectLst/>
                          <a:latin typeface="Times New Roman" panose="02020603050405020304" pitchFamily="18" charset="0"/>
                          <a:cs typeface="Times New Roman" panose="02020603050405020304" pitchFamily="18" charset="0"/>
                        </a:rPr>
                        <a:t>sánh</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hình</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ảnh</a:t>
                      </a:r>
                      <a:r>
                        <a:rPr lang="en-US" sz="1600" dirty="0">
                          <a:effectLst/>
                          <a:latin typeface="Times New Roman" panose="02020603050405020304" pitchFamily="18" charset="0"/>
                          <a:cs typeface="Times New Roman" panose="02020603050405020304" pitchFamily="18" charset="0"/>
                        </a:rPr>
                        <a:t> con </a:t>
                      </a:r>
                      <a:r>
                        <a:rPr lang="en-US" sz="1600" dirty="0" err="1">
                          <a:effectLst/>
                          <a:latin typeface="Times New Roman" panose="02020603050405020304" pitchFamily="18" charset="0"/>
                          <a:cs typeface="Times New Roman" panose="02020603050405020304" pitchFamily="18" charset="0"/>
                        </a:rPr>
                        <a:t>người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với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những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chú</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chim</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chăm</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chỉ</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làm</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việc</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cả</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ngày</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để</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nhấn</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mạnh</a:t>
                      </a:r>
                      <a:r>
                        <a:rPr lang="en-US" sz="1600" dirty="0">
                          <a:effectLst/>
                          <a:latin typeface="Times New Roman" panose="02020603050405020304" pitchFamily="18" charset="0"/>
                          <a:cs typeface="Times New Roman" panose="02020603050405020304" pitchFamily="18" charset="0"/>
                        </a:rPr>
                        <a:t> con </a:t>
                      </a:r>
                      <a:r>
                        <a:rPr lang="en-US" sz="1600" dirty="0" err="1">
                          <a:effectLst/>
                          <a:latin typeface="Times New Roman" panose="02020603050405020304" pitchFamily="18" charset="0"/>
                          <a:cs typeface="Times New Roman" panose="02020603050405020304" pitchFamily="18" charset="0"/>
                        </a:rPr>
                        <a:t>người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muốn</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gặt</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hái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thành</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công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thì</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phải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bằng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nghị</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lực</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và</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sự</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cố</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gắng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kiên</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trì</a:t>
                      </a:r>
                      <a:r>
                        <a:rPr lang="en-US" sz="1600" dirty="0">
                          <a:effectLst/>
                          <a:latin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39" marR="28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28639" marR="28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096761"/>
                  </a:ext>
                </a:extLst>
              </a:tr>
              <a:tr h="2064215">
                <a:tc vMerge="1">
                  <a:txBody>
                    <a:bodyPr/>
                    <a:lstStyle/>
                    <a:p>
                      <a:endParaRPr lang="en-US"/>
                    </a:p>
                  </a:txBody>
                  <a:tcPr/>
                </a:tc>
                <a:tc>
                  <a:txBody>
                    <a:bodyPr/>
                    <a:lstStyle/>
                    <a:p>
                      <a:pPr>
                        <a:lnSpc>
                          <a:spcPct val="107000"/>
                        </a:lnSpc>
                        <a:spcAft>
                          <a:spcPts val="800"/>
                        </a:spcAft>
                      </a:pPr>
                      <a:r>
                        <a:rPr lang="en-US" sz="1600">
                          <a:effectLst/>
                          <a:latin typeface="Times New Roman" panose="02020603050405020304" pitchFamily="18" charset="0"/>
                          <a:cs typeface="Times New Roman" panose="02020603050405020304" pitchFamily="18" charset="0"/>
                        </a:rPr>
                        <a:t>4. Viết một đoạn văn trình bày cảm nhận của em về nỗi lòng của cha mẹ được gửi gắm qua đoạn thơ (khoảng 10-15 dòng).</a:t>
                      </a:r>
                    </a:p>
                    <a:p>
                      <a:pPr>
                        <a:lnSpc>
                          <a:spcPct val="107000"/>
                        </a:lnSpc>
                        <a:spcAft>
                          <a:spcPts val="800"/>
                        </a:spcAft>
                      </a:pPr>
                      <a:r>
                        <a:rPr lang="en-US" sz="1600">
                          <a:effectLst/>
                          <a:latin typeface="Times New Roman" panose="02020603050405020304" pitchFamily="18" charset="0"/>
                          <a:cs typeface="Times New Roman" panose="02020603050405020304" pitchFamily="18" charset="0"/>
                        </a:rPr>
                        <a:t>* Đảm bảo yêu cầu về hình thức đoạn văn: Học sinh có thể trình bày đoạn văn theo cách diễn dịch, quy nạp, tổng phân hợp, móc xích hoặc song hành.</a:t>
                      </a:r>
                    </a:p>
                    <a:p>
                      <a:pPr>
                        <a:lnSpc>
                          <a:spcPct val="107000"/>
                        </a:lnSpc>
                        <a:spcAft>
                          <a:spcPts val="800"/>
                        </a:spcAft>
                      </a:pPr>
                      <a:r>
                        <a:rPr lang="en-US" sz="1600">
                          <a:effectLst/>
                          <a:latin typeface="Times New Roman" panose="02020603050405020304" pitchFamily="18" charset="0"/>
                          <a:cs typeface="Times New Roman" panose="02020603050405020304" pitchFamily="18" charset="0"/>
                        </a:rPr>
                        <a:t>* Xác định đúng vấn đề nghị luận: thể hiện được tình cảm chân thành, sâu sắc về nỗi lòng của cha mẹ dành cho con.</a:t>
                      </a:r>
                    </a:p>
                    <a:p>
                      <a:pPr>
                        <a:lnSpc>
                          <a:spcPct val="107000"/>
                        </a:lnSpc>
                        <a:spcAft>
                          <a:spcPts val="800"/>
                        </a:spcAft>
                      </a:pPr>
                      <a:r>
                        <a:rPr lang="en-US" sz="1600">
                          <a:effectLst/>
                          <a:latin typeface="Times New Roman" panose="02020603050405020304" pitchFamily="18" charset="0"/>
                          <a:cs typeface="Times New Roman" panose="02020603050405020304" pitchFamily="18" charset="0"/>
                        </a:rPr>
                        <a:t>* Triển khai vấn đề nghị luận: Thí sinh có thể lựa chọn các thao tác lập luận phù hợp để khai thác vấn đề nghị luận theo nhiều cách. Có thể theo hướng sau:</a:t>
                      </a:r>
                    </a:p>
                    <a:p>
                      <a:pPr>
                        <a:lnSpc>
                          <a:spcPct val="107000"/>
                        </a:lnSpc>
                        <a:spcAft>
                          <a:spcPts val="800"/>
                        </a:spcAft>
                      </a:pPr>
                      <a:r>
                        <a:rPr lang="en-US" sz="1600">
                          <a:effectLst/>
                          <a:latin typeface="Times New Roman" panose="02020603050405020304" pitchFamily="18" charset="0"/>
                          <a:cs typeface="Times New Roman" panose="02020603050405020304" pitchFamily="18" charset="0"/>
                        </a:rPr>
                        <a:t>- Những lời khuyên nhủ, chia sẻ nhẹ nhàng, tình cảm của bậc cha mẹ dành cho con. (0.25)</a:t>
                      </a:r>
                    </a:p>
                    <a:p>
                      <a:pPr>
                        <a:lnSpc>
                          <a:spcPct val="107000"/>
                        </a:lnSpc>
                        <a:spcAft>
                          <a:spcPts val="800"/>
                        </a:spcAft>
                      </a:pPr>
                      <a:r>
                        <a:rPr lang="en-US" sz="1600">
                          <a:effectLst/>
                          <a:latin typeface="Times New Roman" panose="02020603050405020304" pitchFamily="18" charset="0"/>
                          <a:cs typeface="Times New Roman" panose="02020603050405020304" pitchFamily="18" charset="0"/>
                        </a:rPr>
                        <a:t>- Thể hiện sự quan tâm, yêu thương sâu sắc của cha mẹ, sự lo lắng cho con trước những thử thách của cuộc đời. (0.5)</a:t>
                      </a:r>
                    </a:p>
                    <a:p>
                      <a:pPr>
                        <a:lnSpc>
                          <a:spcPct val="107000"/>
                        </a:lnSpc>
                        <a:spcAft>
                          <a:spcPts val="800"/>
                        </a:spcAft>
                      </a:pPr>
                      <a:r>
                        <a:rPr lang="en-US" sz="1600">
                          <a:effectLst/>
                          <a:latin typeface="Times New Roman" panose="02020603050405020304" pitchFamily="18" charset="0"/>
                          <a:cs typeface="Times New Roman" panose="02020603050405020304" pitchFamily="18" charset="0"/>
                        </a:rPr>
                        <a:t>- Niềm tin tưởng vào người con sẽ kiên trì đi đến mục tiêu cuộc đời.(0.25)</a:t>
                      </a:r>
                    </a:p>
                    <a:p>
                      <a:pPr>
                        <a:lnSpc>
                          <a:spcPct val="107000"/>
                        </a:lnSpc>
                        <a:spcAft>
                          <a:spcPts val="800"/>
                        </a:spcAft>
                      </a:pPr>
                      <a:r>
                        <a:rPr lang="en-US" sz="1600">
                          <a:effectLst/>
                          <a:latin typeface="Times New Roman" panose="02020603050405020304" pitchFamily="18" charset="0"/>
                          <a:cs typeface="Times New Roman" panose="02020603050405020304" pitchFamily="18" charset="0"/>
                        </a:rPr>
                        <a:t>* Chính tả, ngữ pháp: Đảm bảo chuẩn chính tả, ngữ pháp tiếng Việt.</a:t>
                      </a:r>
                    </a:p>
                    <a:p>
                      <a:pPr>
                        <a:lnSpc>
                          <a:spcPct val="107000"/>
                        </a:lnSpc>
                        <a:spcAft>
                          <a:spcPts val="800"/>
                        </a:spcAft>
                      </a:pPr>
                      <a:r>
                        <a:rPr lang="en-US" sz="1600">
                          <a:effectLst/>
                          <a:latin typeface="Times New Roman" panose="02020603050405020304" pitchFamily="18" charset="0"/>
                          <a:cs typeface="Times New Roman" panose="02020603050405020304" pitchFamily="18" charset="0"/>
                        </a:rPr>
                        <a:t>* Sáng tạo: Thể hiện cảm nhận sâu sắc về vấn đề nghị luận, có cách diễn đạt mới mẻ.</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28639" marR="28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2.0</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0.25</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0.25</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1.0</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0.25</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0.25</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39" marR="28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9363417"/>
                  </a:ext>
                </a:extLst>
              </a:tr>
            </a:tbl>
          </a:graphicData>
        </a:graphic>
      </p:graphicFrame>
    </p:spTree>
    <p:extLst>
      <p:ext uri="{BB962C8B-B14F-4D97-AF65-F5344CB8AC3E}">
        <p14:creationId xmlns:p14="http://schemas.microsoft.com/office/powerpoint/2010/main" val="20801908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3F1BC-6DBA-7089-91B8-59D620B1D89F}"/>
              </a:ext>
            </a:extLst>
          </p:cNvPr>
          <p:cNvSpPr>
            <a:spLocks noGrp="1"/>
          </p:cNvSpPr>
          <p:nvPr>
            <p:ph type="title"/>
          </p:nvPr>
        </p:nvSpPr>
        <p:spPr>
          <a:xfrm>
            <a:off x="362338" y="2700903"/>
            <a:ext cx="5282682" cy="1572517"/>
          </a:xfrm>
        </p:spPr>
        <p:txBody>
          <a:bodyPr>
            <a:noAutofit/>
          </a:bodyPr>
          <a:lstStyle/>
          <a:p>
            <a:pPr algn="l"/>
            <a:r>
              <a:rPr lang="vi-VN" sz="2000" b="0" i="0" dirty="0">
                <a:solidFill>
                  <a:srgbClr val="00264D"/>
                </a:solidFill>
                <a:effectLst/>
                <a:latin typeface="Times New Roman" panose="02020603050405020304" pitchFamily="18" charset="0"/>
                <a:cs typeface="Times New Roman" panose="02020603050405020304" pitchFamily="18" charset="0"/>
              </a:rPr>
              <a:t>Trên đời chẳng ai lo cho ta bằng mẹ</a:t>
            </a: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Cũng chẳng ai ta làm khổ nhiều như mẹ của ta</a:t>
            </a: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Mẹ ơi nếu con được sống lại tuổi thơ</a:t>
            </a: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Con sẽ chẳng bao giờ mải chơi trốn học</a:t>
            </a: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Đứa con trai nhiều lỗi lầm ương ngạnh</a:t>
            </a: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Sẽ không lần nào làm mẹ xót xa.</a:t>
            </a:r>
            <a:br>
              <a:rPr lang="vi-VN" sz="2000" b="0" i="0" dirty="0">
                <a:solidFill>
                  <a:srgbClr val="00264D"/>
                </a:solidFill>
                <a:effectLst/>
                <a:latin typeface="Times New Roman" panose="02020603050405020304" pitchFamily="18" charset="0"/>
                <a:cs typeface="Times New Roman" panose="02020603050405020304" pitchFamily="18" charset="0"/>
              </a:rPr>
            </a:b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Ước mẹ trẻ hoài như buổi mới gặp cha</a:t>
            </a: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Ước con được sống suốt đời bên mẹ</a:t>
            </a: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Mẹ muốn ăn cá thu con chẳng nề xuống bể</a:t>
            </a: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Chẳng ngại lên ngàn kiếm đọt măng mai</a:t>
            </a: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Nhưng xứ sở ta quân Mỹ tới rồi</a:t>
            </a: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Cùng bè bạn con lên đường đuổi giặc.</a:t>
            </a:r>
            <a:br>
              <a:rPr lang="vi-VN" sz="2000" b="0" i="0" dirty="0">
                <a:solidFill>
                  <a:srgbClr val="00264D"/>
                </a:solidFill>
                <a:effectLst/>
                <a:latin typeface="Times New Roman" panose="02020603050405020304" pitchFamily="18" charset="0"/>
                <a:cs typeface="Times New Roman" panose="02020603050405020304" pitchFamily="18" charset="0"/>
              </a:rPr>
            </a:br>
            <a:r>
              <a:rPr lang="en-US" sz="2000" dirty="0">
                <a:solidFill>
                  <a:srgbClr val="00264D"/>
                </a:solidFill>
                <a:latin typeface="Times New Roman" panose="02020603050405020304" pitchFamily="18" charset="0"/>
                <a:cs typeface="Times New Roman" panose="02020603050405020304" pitchFamily="18" charset="0"/>
              </a:rPr>
              <a:t>[…]</a:t>
            </a: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Lo trước mọi điều mẹ thường ít nói</a:t>
            </a: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Mắt tin yêu nhìn thấu tận đường xa</a:t>
            </a: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Mọi giả dối quanh co mọi tàn bạo hận thù</a:t>
            </a: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Đều nát vụn trước mắt hiền của mẹ.</a:t>
            </a:r>
            <a:br>
              <a:rPr lang="vi-VN" sz="2000" b="0" i="0" dirty="0">
                <a:solidFill>
                  <a:srgbClr val="00264D"/>
                </a:solidFill>
                <a:effectLst/>
                <a:latin typeface="Times New Roman" panose="02020603050405020304" pitchFamily="18" charset="0"/>
                <a:cs typeface="Times New Roman" panose="02020603050405020304" pitchFamily="18" charset="0"/>
              </a:rPr>
            </a:b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Dẫu cuộc đời là con đường dài thế</a:t>
            </a: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Con sẽ đi qua mọi đèo dốc trông gai</a:t>
            </a:r>
            <a:br>
              <a:rPr lang="vi-VN" sz="2000" b="0" i="0" dirty="0">
                <a:solidFill>
                  <a:srgbClr val="00264D"/>
                </a:solidFill>
                <a:effectLst/>
                <a:latin typeface="Times New Roman" panose="02020603050405020304" pitchFamily="18" charset="0"/>
                <a:cs typeface="Times New Roman" panose="02020603050405020304" pitchFamily="18" charset="0"/>
              </a:rPr>
            </a:br>
            <a:r>
              <a:rPr lang="vi-VN" sz="2000" b="0" i="0" dirty="0">
                <a:solidFill>
                  <a:srgbClr val="00264D"/>
                </a:solidFill>
                <a:effectLst/>
                <a:latin typeface="Times New Roman" panose="02020603050405020304" pitchFamily="18" charset="0"/>
                <a:cs typeface="Times New Roman" panose="02020603050405020304" pitchFamily="18" charset="0"/>
              </a:rPr>
              <a:t>Bằng đôi chân của mẹ, mẹ ơi.</a:t>
            </a:r>
            <a:br>
              <a:rPr lang="vi-VN" sz="2000" b="0" i="0" dirty="0">
                <a:solidFill>
                  <a:srgbClr val="00264D"/>
                </a:solidFill>
                <a:effectLst/>
                <a:latin typeface="Times New Roman" panose="02020603050405020304" pitchFamily="18" charset="0"/>
                <a:cs typeface="Times New Roman" panose="02020603050405020304" pitchFamily="18" charset="0"/>
              </a:rPr>
            </a:br>
            <a:r>
              <a:rPr lang="en-US" sz="2000" dirty="0">
                <a:solidFill>
                  <a:srgbClr val="00264D"/>
                </a:solidFill>
                <a:latin typeface="Times New Roman" panose="02020603050405020304" pitchFamily="18" charset="0"/>
                <a:cs typeface="Times New Roman" panose="02020603050405020304" pitchFamily="18" charset="0"/>
              </a:rPr>
              <a:t>(</a:t>
            </a:r>
            <a:r>
              <a:rPr lang="en-US" sz="2000" dirty="0" err="1">
                <a:solidFill>
                  <a:srgbClr val="00264D"/>
                </a:solidFill>
                <a:latin typeface="Times New Roman" panose="02020603050405020304" pitchFamily="18" charset="0"/>
                <a:cs typeface="Times New Roman" panose="02020603050405020304" pitchFamily="18" charset="0"/>
              </a:rPr>
              <a:t>Trích</a:t>
            </a:r>
            <a:r>
              <a:rPr lang="en-US" sz="2000" dirty="0">
                <a:solidFill>
                  <a:srgbClr val="00264D"/>
                </a:solidFill>
                <a:latin typeface="Times New Roman" panose="02020603050405020304" pitchFamily="18" charset="0"/>
                <a:cs typeface="Times New Roman" panose="02020603050405020304" pitchFamily="18" charset="0"/>
              </a:rPr>
              <a:t> </a:t>
            </a:r>
            <a:r>
              <a:rPr lang="en-US" sz="2000" dirty="0" err="1">
                <a:solidFill>
                  <a:srgbClr val="00264D"/>
                </a:solidFill>
                <a:latin typeface="Times New Roman" panose="02020603050405020304" pitchFamily="18" charset="0"/>
                <a:cs typeface="Times New Roman" panose="02020603050405020304" pitchFamily="18" charset="0"/>
              </a:rPr>
              <a:t>Gửi</a:t>
            </a:r>
            <a:r>
              <a:rPr lang="en-US" sz="2000" dirty="0">
                <a:solidFill>
                  <a:srgbClr val="00264D"/>
                </a:solidFill>
                <a:latin typeface="Times New Roman" panose="02020603050405020304" pitchFamily="18" charset="0"/>
                <a:cs typeface="Times New Roman" panose="02020603050405020304" pitchFamily="18" charset="0"/>
              </a:rPr>
              <a:t> </a:t>
            </a:r>
            <a:r>
              <a:rPr lang="en-US" sz="2000" dirty="0" err="1">
                <a:solidFill>
                  <a:srgbClr val="00264D"/>
                </a:solidFill>
                <a:latin typeface="Times New Roman" panose="02020603050405020304" pitchFamily="18" charset="0"/>
                <a:cs typeface="Times New Roman" panose="02020603050405020304" pitchFamily="18" charset="0"/>
              </a:rPr>
              <a:t>mẹ</a:t>
            </a:r>
            <a:r>
              <a:rPr lang="en-US" sz="2000" dirty="0">
                <a:solidFill>
                  <a:srgbClr val="00264D"/>
                </a:solidFill>
                <a:latin typeface="Times New Roman" panose="02020603050405020304" pitchFamily="18" charset="0"/>
                <a:cs typeface="Times New Roman" panose="02020603050405020304" pitchFamily="18" charset="0"/>
              </a:rPr>
              <a:t>, </a:t>
            </a:r>
            <a:r>
              <a:rPr lang="en-US" sz="2000" dirty="0" err="1">
                <a:solidFill>
                  <a:srgbClr val="00264D"/>
                </a:solidFill>
                <a:latin typeface="Times New Roman" panose="02020603050405020304" pitchFamily="18" charset="0"/>
                <a:cs typeface="Times New Roman" panose="02020603050405020304" pitchFamily="18" charset="0"/>
              </a:rPr>
              <a:t>Lưu</a:t>
            </a:r>
            <a:r>
              <a:rPr lang="en-US" sz="2000" dirty="0">
                <a:solidFill>
                  <a:srgbClr val="00264D"/>
                </a:solidFill>
                <a:latin typeface="Times New Roman" panose="02020603050405020304" pitchFamily="18" charset="0"/>
                <a:cs typeface="Times New Roman" panose="02020603050405020304" pitchFamily="18" charset="0"/>
              </a:rPr>
              <a:t> Quang </a:t>
            </a:r>
            <a:r>
              <a:rPr lang="en-US" sz="2000" dirty="0" err="1">
                <a:solidFill>
                  <a:srgbClr val="00264D"/>
                </a:solidFill>
                <a:latin typeface="Times New Roman" panose="02020603050405020304" pitchFamily="18" charset="0"/>
                <a:cs typeface="Times New Roman" panose="02020603050405020304" pitchFamily="18" charset="0"/>
              </a:rPr>
              <a:t>Vũ</a:t>
            </a:r>
            <a:r>
              <a:rPr lang="en-US" sz="2000" dirty="0">
                <a:solidFill>
                  <a:srgbClr val="00264D"/>
                </a:solidFill>
                <a:latin typeface="Times New Roman" panose="02020603050405020304" pitchFamily="18" charset="0"/>
                <a:cs typeface="Times New Roman" panose="02020603050405020304" pitchFamily="18" charset="0"/>
              </a:rPr>
              <a:t>)</a:t>
            </a:r>
            <a:br>
              <a:rPr lang="vi-VN" sz="2000" b="0" i="0" dirty="0">
                <a:solidFill>
                  <a:srgbClr val="00264D"/>
                </a:solidFill>
                <a:effectLst/>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451B9CC5-C093-DA18-2AF0-D70762353EDA}"/>
              </a:ext>
            </a:extLst>
          </p:cNvPr>
          <p:cNvSpPr txBox="1"/>
          <p:nvPr/>
        </p:nvSpPr>
        <p:spPr>
          <a:xfrm>
            <a:off x="5561046" y="65315"/>
            <a:ext cx="6630954" cy="4524315"/>
          </a:xfrm>
          <a:prstGeom prst="rect">
            <a:avLst/>
          </a:prstGeom>
          <a:noFill/>
          <a:ln>
            <a:solidFill>
              <a:srgbClr val="002060"/>
            </a:solidFill>
          </a:ln>
        </p:spPr>
        <p:txBody>
          <a:bodyPr wrap="square" rtlCol="0">
            <a:spAutoFit/>
          </a:bodyPr>
          <a:lstStyle/>
          <a:p>
            <a:r>
              <a:rPr lang="en-US" b="1" dirty="0">
                <a:latin typeface="Times New Roman" panose="02020603050405020304" pitchFamily="18" charset="0"/>
                <a:cs typeface="Times New Roman" panose="02020603050405020304" pitchFamily="18" charset="0"/>
              </a:rPr>
              <a:t>Câu 1</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a:t>
            </a:r>
          </a:p>
          <a:p>
            <a:r>
              <a:rPr lang="en-US" b="1" dirty="0">
                <a:latin typeface="Times New Roman" panose="02020603050405020304" pitchFamily="18" charset="0"/>
                <a:cs typeface="Times New Roman" panose="02020603050405020304" pitchFamily="18" charset="0"/>
              </a:rPr>
              <a:t>Câu 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khổ</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tỏ</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Câu 3</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vi-VN" sz="1800" b="0" i="0" dirty="0">
                <a:solidFill>
                  <a:srgbClr val="00264D"/>
                </a:solidFill>
                <a:effectLst/>
                <a:latin typeface="Times New Roman" panose="02020603050405020304" pitchFamily="18" charset="0"/>
                <a:cs typeface="Times New Roman" panose="02020603050405020304" pitchFamily="18" charset="0"/>
              </a:rPr>
              <a:t>Lo trước mọi điều mẹ thường ít nói</a:t>
            </a:r>
            <a:br>
              <a:rPr lang="vi-VN" sz="1800" b="0" i="0" dirty="0">
                <a:solidFill>
                  <a:srgbClr val="00264D"/>
                </a:solidFill>
                <a:effectLst/>
                <a:latin typeface="Times New Roman" panose="02020603050405020304" pitchFamily="18" charset="0"/>
                <a:cs typeface="Times New Roman" panose="02020603050405020304" pitchFamily="18" charset="0"/>
              </a:rPr>
            </a:br>
            <a:r>
              <a:rPr lang="vi-VN" sz="1800" b="0" i="0" dirty="0">
                <a:solidFill>
                  <a:srgbClr val="00264D"/>
                </a:solidFill>
                <a:effectLst/>
                <a:latin typeface="Times New Roman" panose="02020603050405020304" pitchFamily="18" charset="0"/>
                <a:cs typeface="Times New Roman" panose="02020603050405020304" pitchFamily="18" charset="0"/>
              </a:rPr>
              <a:t>Mắt tin yêu nhìn thấu tận đường xa</a:t>
            </a:r>
            <a:br>
              <a:rPr lang="vi-VN" sz="1800" b="0" i="0" dirty="0">
                <a:solidFill>
                  <a:srgbClr val="00264D"/>
                </a:solidFill>
                <a:effectLst/>
                <a:latin typeface="Times New Roman" panose="02020603050405020304" pitchFamily="18" charset="0"/>
                <a:cs typeface="Times New Roman" panose="02020603050405020304" pitchFamily="18" charset="0"/>
              </a:rPr>
            </a:br>
            <a:r>
              <a:rPr lang="vi-VN" sz="1800" b="0" i="0" dirty="0">
                <a:solidFill>
                  <a:srgbClr val="00264D"/>
                </a:solidFill>
                <a:effectLst/>
                <a:latin typeface="Times New Roman" panose="02020603050405020304" pitchFamily="18" charset="0"/>
                <a:cs typeface="Times New Roman" panose="02020603050405020304" pitchFamily="18" charset="0"/>
              </a:rPr>
              <a:t>Mọi giả dối quanh co mọi tàn bạo hận thù</a:t>
            </a:r>
            <a:br>
              <a:rPr lang="vi-VN" sz="1800" b="0" i="0" dirty="0">
                <a:solidFill>
                  <a:srgbClr val="00264D"/>
                </a:solidFill>
                <a:effectLst/>
                <a:latin typeface="Times New Roman" panose="02020603050405020304" pitchFamily="18" charset="0"/>
                <a:cs typeface="Times New Roman" panose="02020603050405020304" pitchFamily="18" charset="0"/>
              </a:rPr>
            </a:br>
            <a:r>
              <a:rPr lang="vi-VN" sz="1800" b="0" i="0" dirty="0">
                <a:solidFill>
                  <a:srgbClr val="00264D"/>
                </a:solidFill>
                <a:effectLst/>
                <a:latin typeface="Times New Roman" panose="02020603050405020304" pitchFamily="18" charset="0"/>
                <a:cs typeface="Times New Roman" panose="02020603050405020304" pitchFamily="18" charset="0"/>
              </a:rPr>
              <a:t>Đều nát vụn trước mắt hiền của mẹ.</a:t>
            </a:r>
            <a:br>
              <a:rPr lang="vi-VN" sz="1800" b="0" i="0" dirty="0">
                <a:solidFill>
                  <a:srgbClr val="00264D"/>
                </a:solidFill>
                <a:effectLst/>
                <a:latin typeface="Times New Roman" panose="02020603050405020304" pitchFamily="18" charset="0"/>
                <a:cs typeface="Times New Roman" panose="02020603050405020304" pitchFamily="18" charset="0"/>
              </a:rPr>
            </a:br>
            <a:r>
              <a:rPr lang="en-US" sz="1800" b="1" i="0" dirty="0">
                <a:solidFill>
                  <a:srgbClr val="00264D"/>
                </a:solidFill>
                <a:effectLst/>
                <a:latin typeface="Times New Roman" panose="02020603050405020304" pitchFamily="18" charset="0"/>
                <a:cs typeface="Times New Roman" panose="02020603050405020304" pitchFamily="18" charset="0"/>
              </a:rPr>
              <a:t>Câu 4</a:t>
            </a:r>
            <a:r>
              <a:rPr lang="en-US" sz="1800" b="0" i="0" dirty="0">
                <a:solidFill>
                  <a:srgbClr val="00264D"/>
                </a:solidFill>
                <a:effectLst/>
                <a:latin typeface="Times New Roman" panose="02020603050405020304" pitchFamily="18" charset="0"/>
                <a:cs typeface="Times New Roman" panose="02020603050405020304" pitchFamily="18" charset="0"/>
              </a:rPr>
              <a:t>: </a:t>
            </a:r>
            <a:r>
              <a:rPr lang="en-US" sz="1800" b="0" i="0" dirty="0" err="1">
                <a:solidFill>
                  <a:srgbClr val="00264D"/>
                </a:solidFill>
                <a:effectLst/>
                <a:latin typeface="Times New Roman" panose="02020603050405020304" pitchFamily="18" charset="0"/>
                <a:cs typeface="Times New Roman" panose="02020603050405020304" pitchFamily="18" charset="0"/>
              </a:rPr>
              <a:t>Nội</a:t>
            </a:r>
            <a:r>
              <a:rPr lang="en-US" sz="1800" b="0" i="0" dirty="0">
                <a:solidFill>
                  <a:srgbClr val="00264D"/>
                </a:solidFill>
                <a:effectLst/>
                <a:latin typeface="Times New Roman" panose="02020603050405020304" pitchFamily="18" charset="0"/>
                <a:cs typeface="Times New Roman" panose="02020603050405020304" pitchFamily="18" charset="0"/>
              </a:rPr>
              <a:t> dung </a:t>
            </a:r>
            <a:r>
              <a:rPr lang="en-US" sz="1800" b="0" i="0" dirty="0" err="1">
                <a:solidFill>
                  <a:srgbClr val="00264D"/>
                </a:solidFill>
                <a:effectLst/>
                <a:latin typeface="Times New Roman" panose="02020603050405020304" pitchFamily="18" charset="0"/>
                <a:cs typeface="Times New Roman" panose="02020603050405020304" pitchFamily="18" charset="0"/>
              </a:rPr>
              <a:t>của</a:t>
            </a:r>
            <a:r>
              <a:rPr lang="en-US" sz="1800" b="0" i="0" dirty="0">
                <a:solidFill>
                  <a:srgbClr val="00264D"/>
                </a:solidFill>
                <a:effectLst/>
                <a:latin typeface="Times New Roman" panose="02020603050405020304" pitchFamily="18" charset="0"/>
                <a:cs typeface="Times New Roman" panose="02020603050405020304" pitchFamily="18" charset="0"/>
              </a:rPr>
              <a:t> </a:t>
            </a:r>
            <a:r>
              <a:rPr lang="en-US" sz="1800" b="0" i="0" dirty="0" err="1">
                <a:solidFill>
                  <a:srgbClr val="00264D"/>
                </a:solidFill>
                <a:effectLst/>
                <a:latin typeface="Times New Roman" panose="02020603050405020304" pitchFamily="18" charset="0"/>
                <a:cs typeface="Times New Roman" panose="02020603050405020304" pitchFamily="18" charset="0"/>
              </a:rPr>
              <a:t>khổ</a:t>
            </a:r>
            <a:r>
              <a:rPr lang="en-US" sz="1800" b="0" i="0" dirty="0">
                <a:solidFill>
                  <a:srgbClr val="00264D"/>
                </a:solidFill>
                <a:effectLst/>
                <a:latin typeface="Times New Roman" panose="02020603050405020304" pitchFamily="18" charset="0"/>
                <a:cs typeface="Times New Roman" panose="02020603050405020304" pitchFamily="18" charset="0"/>
              </a:rPr>
              <a:t> </a:t>
            </a:r>
            <a:r>
              <a:rPr lang="en-US" sz="1800" b="0" i="0" dirty="0" err="1">
                <a:solidFill>
                  <a:srgbClr val="00264D"/>
                </a:solidFill>
                <a:effectLst/>
                <a:latin typeface="Times New Roman" panose="02020603050405020304" pitchFamily="18" charset="0"/>
                <a:cs typeface="Times New Roman" panose="02020603050405020304" pitchFamily="18" charset="0"/>
              </a:rPr>
              <a:t>thơ</a:t>
            </a:r>
            <a:r>
              <a:rPr lang="en-US" sz="1800" b="0" i="0" dirty="0">
                <a:solidFill>
                  <a:srgbClr val="00264D"/>
                </a:solidFill>
                <a:effectLst/>
                <a:latin typeface="Times New Roman" panose="02020603050405020304" pitchFamily="18" charset="0"/>
                <a:cs typeface="Times New Roman" panose="02020603050405020304" pitchFamily="18" charset="0"/>
              </a:rPr>
              <a:t> </a:t>
            </a:r>
            <a:r>
              <a:rPr lang="en-US" sz="1800" b="0" i="0" dirty="0" err="1">
                <a:solidFill>
                  <a:srgbClr val="00264D"/>
                </a:solidFill>
                <a:effectLst/>
                <a:latin typeface="Times New Roman" panose="02020603050405020304" pitchFamily="18" charset="0"/>
                <a:cs typeface="Times New Roman" panose="02020603050405020304" pitchFamily="18" charset="0"/>
              </a:rPr>
              <a:t>cuối</a:t>
            </a:r>
            <a:r>
              <a:rPr lang="en-US" sz="1800" b="0" i="0" dirty="0">
                <a:solidFill>
                  <a:srgbClr val="00264D"/>
                </a:solidFill>
                <a:effectLst/>
                <a:latin typeface="Times New Roman" panose="02020603050405020304" pitchFamily="18" charset="0"/>
                <a:cs typeface="Times New Roman" panose="02020603050405020304" pitchFamily="18" charset="0"/>
              </a:rPr>
              <a:t> </a:t>
            </a:r>
            <a:r>
              <a:rPr lang="en-US" sz="1800" b="0" i="0" dirty="0" err="1">
                <a:solidFill>
                  <a:srgbClr val="00264D"/>
                </a:solidFill>
                <a:effectLst/>
                <a:latin typeface="Times New Roman" panose="02020603050405020304" pitchFamily="18" charset="0"/>
                <a:cs typeface="Times New Roman" panose="02020603050405020304" pitchFamily="18" charset="0"/>
              </a:rPr>
              <a:t>trong</a:t>
            </a:r>
            <a:r>
              <a:rPr lang="en-US" sz="1800" b="0" i="0" dirty="0">
                <a:solidFill>
                  <a:srgbClr val="00264D"/>
                </a:solidFill>
                <a:effectLst/>
                <a:latin typeface="Times New Roman" panose="02020603050405020304" pitchFamily="18" charset="0"/>
                <a:cs typeface="Times New Roman" panose="02020603050405020304" pitchFamily="18" charset="0"/>
              </a:rPr>
              <a:t> </a:t>
            </a:r>
            <a:r>
              <a:rPr lang="en-US" sz="1800" b="0" i="0" dirty="0" err="1">
                <a:solidFill>
                  <a:srgbClr val="00264D"/>
                </a:solidFill>
                <a:effectLst/>
                <a:latin typeface="Times New Roman" panose="02020603050405020304" pitchFamily="18" charset="0"/>
                <a:cs typeface="Times New Roman" panose="02020603050405020304" pitchFamily="18" charset="0"/>
              </a:rPr>
              <a:t>đoạn</a:t>
            </a:r>
            <a:r>
              <a:rPr lang="en-US" sz="1800" b="0" i="0" dirty="0">
                <a:solidFill>
                  <a:srgbClr val="00264D"/>
                </a:solidFill>
                <a:effectLst/>
                <a:latin typeface="Times New Roman" panose="02020603050405020304" pitchFamily="18" charset="0"/>
                <a:cs typeface="Times New Roman" panose="02020603050405020304" pitchFamily="18" charset="0"/>
              </a:rPr>
              <a:t> </a:t>
            </a:r>
            <a:r>
              <a:rPr lang="en-US" sz="1800" b="0" i="0" dirty="0" err="1">
                <a:solidFill>
                  <a:srgbClr val="00264D"/>
                </a:solidFill>
                <a:effectLst/>
                <a:latin typeface="Times New Roman" panose="02020603050405020304" pitchFamily="18" charset="0"/>
                <a:cs typeface="Times New Roman" panose="02020603050405020304" pitchFamily="18" charset="0"/>
              </a:rPr>
              <a:t>trích</a:t>
            </a:r>
            <a:r>
              <a:rPr lang="en-US" sz="1800" b="0" i="0" dirty="0">
                <a:solidFill>
                  <a:srgbClr val="00264D"/>
                </a:solidFill>
                <a:effectLst/>
                <a:latin typeface="Times New Roman" panose="02020603050405020304" pitchFamily="18" charset="0"/>
                <a:cs typeface="Times New Roman" panose="02020603050405020304" pitchFamily="18" charset="0"/>
              </a:rPr>
              <a:t> </a:t>
            </a:r>
            <a:r>
              <a:rPr lang="en-US" sz="1800" b="0" i="0" dirty="0" err="1">
                <a:solidFill>
                  <a:srgbClr val="00264D"/>
                </a:solidFill>
                <a:effectLst/>
                <a:latin typeface="Times New Roman" panose="02020603050405020304" pitchFamily="18" charset="0"/>
                <a:cs typeface="Times New Roman" panose="02020603050405020304" pitchFamily="18" charset="0"/>
              </a:rPr>
              <a:t>có</a:t>
            </a:r>
            <a:r>
              <a:rPr lang="en-US" sz="1800" b="0" i="0" dirty="0">
                <a:solidFill>
                  <a:srgbClr val="00264D"/>
                </a:solidFill>
                <a:effectLst/>
                <a:latin typeface="Times New Roman" panose="02020603050405020304" pitchFamily="18" charset="0"/>
                <a:cs typeface="Times New Roman" panose="02020603050405020304" pitchFamily="18" charset="0"/>
              </a:rPr>
              <a:t> ý </a:t>
            </a:r>
            <a:r>
              <a:rPr lang="en-US" sz="1800" b="0" i="0" dirty="0" err="1">
                <a:solidFill>
                  <a:srgbClr val="00264D"/>
                </a:solidFill>
                <a:effectLst/>
                <a:latin typeface="Times New Roman" panose="02020603050405020304" pitchFamily="18" charset="0"/>
                <a:cs typeface="Times New Roman" panose="02020603050405020304" pitchFamily="18" charset="0"/>
              </a:rPr>
              <a:t>nghĩa</a:t>
            </a:r>
            <a:r>
              <a:rPr lang="en-US" sz="1800" b="0" i="0" dirty="0">
                <a:solidFill>
                  <a:srgbClr val="00264D"/>
                </a:solidFill>
                <a:effectLst/>
                <a:latin typeface="Times New Roman" panose="02020603050405020304" pitchFamily="18" charset="0"/>
                <a:cs typeface="Times New Roman" panose="02020603050405020304" pitchFamily="18" charset="0"/>
              </a:rPr>
              <a:t> </a:t>
            </a:r>
            <a:r>
              <a:rPr lang="en-US" sz="1800" b="0" i="0" dirty="0" err="1">
                <a:solidFill>
                  <a:srgbClr val="00264D"/>
                </a:solidFill>
                <a:effectLst/>
                <a:latin typeface="Times New Roman" panose="02020603050405020304" pitchFamily="18" charset="0"/>
                <a:cs typeface="Times New Roman" panose="02020603050405020304" pitchFamily="18" charset="0"/>
              </a:rPr>
              <a:t>gì</a:t>
            </a:r>
            <a:r>
              <a:rPr lang="en-US" sz="1800" b="0" i="0" dirty="0">
                <a:solidFill>
                  <a:srgbClr val="00264D"/>
                </a:solidFill>
                <a:effectLst/>
                <a:latin typeface="Times New Roman" panose="02020603050405020304" pitchFamily="18" charset="0"/>
                <a:cs typeface="Times New Roman" panose="02020603050405020304" pitchFamily="18" charset="0"/>
              </a:rPr>
              <a:t> </a:t>
            </a:r>
            <a:r>
              <a:rPr lang="en-US" sz="1800" b="0" i="0" dirty="0" err="1">
                <a:solidFill>
                  <a:srgbClr val="00264D"/>
                </a:solidFill>
                <a:effectLst/>
                <a:latin typeface="Times New Roman" panose="02020603050405020304" pitchFamily="18" charset="0"/>
                <a:cs typeface="Times New Roman" panose="02020603050405020304" pitchFamily="18" charset="0"/>
              </a:rPr>
              <a:t>đối</a:t>
            </a:r>
            <a:r>
              <a:rPr lang="en-US" sz="1800" b="0" i="0" dirty="0">
                <a:solidFill>
                  <a:srgbClr val="00264D"/>
                </a:solidFill>
                <a:effectLst/>
                <a:latin typeface="Times New Roman" panose="02020603050405020304" pitchFamily="18" charset="0"/>
                <a:cs typeface="Times New Roman" panose="02020603050405020304" pitchFamily="18" charset="0"/>
              </a:rPr>
              <a:t> </a:t>
            </a:r>
            <a:r>
              <a:rPr lang="en-US" sz="1800" b="0" i="0" dirty="0" err="1">
                <a:solidFill>
                  <a:srgbClr val="00264D"/>
                </a:solidFill>
                <a:effectLst/>
                <a:latin typeface="Times New Roman" panose="02020603050405020304" pitchFamily="18" charset="0"/>
                <a:cs typeface="Times New Roman" panose="02020603050405020304" pitchFamily="18" charset="0"/>
              </a:rPr>
              <a:t>với</a:t>
            </a:r>
            <a:r>
              <a:rPr lang="en-US" sz="1800" b="0" i="0" dirty="0">
                <a:solidFill>
                  <a:srgbClr val="00264D"/>
                </a:solidFill>
                <a:effectLst/>
                <a:latin typeface="Times New Roman" panose="02020603050405020304" pitchFamily="18" charset="0"/>
                <a:cs typeface="Times New Roman" panose="02020603050405020304" pitchFamily="18" charset="0"/>
              </a:rPr>
              <a:t> </a:t>
            </a:r>
            <a:r>
              <a:rPr lang="en-US" sz="1800" b="0" i="0" dirty="0" err="1">
                <a:solidFill>
                  <a:srgbClr val="00264D"/>
                </a:solidFill>
                <a:effectLst/>
                <a:latin typeface="Times New Roman" panose="02020603050405020304" pitchFamily="18" charset="0"/>
                <a:cs typeface="Times New Roman" panose="02020603050405020304" pitchFamily="18" charset="0"/>
              </a:rPr>
              <a:t>em</a:t>
            </a:r>
            <a:r>
              <a:rPr lang="en-US" sz="1800" b="0" i="0" dirty="0">
                <a:solidFill>
                  <a:srgbClr val="00264D"/>
                </a:solidFill>
                <a:effectLst/>
                <a:latin typeface="Times New Roman" panose="02020603050405020304" pitchFamily="18" charset="0"/>
                <a:cs typeface="Times New Roman" panose="02020603050405020304" pitchFamily="18" charset="0"/>
              </a:rPr>
              <a:t>?</a:t>
            </a:r>
          </a:p>
          <a:p>
            <a:r>
              <a:rPr lang="en-US" b="1" dirty="0">
                <a:solidFill>
                  <a:srgbClr val="00264D"/>
                </a:solidFill>
                <a:latin typeface="Times New Roman" panose="02020603050405020304" pitchFamily="18" charset="0"/>
                <a:cs typeface="Times New Roman" panose="02020603050405020304" pitchFamily="18" charset="0"/>
              </a:rPr>
              <a:t>Câu 5</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Từ</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nội</a:t>
            </a:r>
            <a:r>
              <a:rPr lang="en-US" dirty="0">
                <a:solidFill>
                  <a:srgbClr val="00264D"/>
                </a:solidFill>
                <a:latin typeface="Times New Roman" panose="02020603050405020304" pitchFamily="18" charset="0"/>
                <a:cs typeface="Times New Roman" panose="02020603050405020304" pitchFamily="18" charset="0"/>
              </a:rPr>
              <a:t> dung </a:t>
            </a:r>
            <a:r>
              <a:rPr lang="en-US" dirty="0" err="1">
                <a:solidFill>
                  <a:srgbClr val="00264D"/>
                </a:solidFill>
                <a:latin typeface="Times New Roman" panose="02020603050405020304" pitchFamily="18" charset="0"/>
                <a:cs typeface="Times New Roman" panose="02020603050405020304" pitchFamily="18" charset="0"/>
              </a:rPr>
              <a:t>đoạn</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trích</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hãy</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viết</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một</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đoạn</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văn</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khoảng</a:t>
            </a:r>
            <a:r>
              <a:rPr lang="en-US" dirty="0">
                <a:solidFill>
                  <a:srgbClr val="00264D"/>
                </a:solidFill>
                <a:latin typeface="Times New Roman" panose="02020603050405020304" pitchFamily="18" charset="0"/>
                <a:cs typeface="Times New Roman" panose="02020603050405020304" pitchFamily="18" charset="0"/>
              </a:rPr>
              <a:t> 200 </a:t>
            </a:r>
            <a:r>
              <a:rPr lang="en-US" dirty="0" err="1">
                <a:solidFill>
                  <a:srgbClr val="00264D"/>
                </a:solidFill>
                <a:latin typeface="Times New Roman" panose="02020603050405020304" pitchFamily="18" charset="0"/>
                <a:cs typeface="Times New Roman" panose="02020603050405020304" pitchFamily="18" charset="0"/>
              </a:rPr>
              <a:t>chữ</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trình</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bày</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suy</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nghĩ</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của</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em</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về</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thái</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độ</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ứng</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xử</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cần</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thiết</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của</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giới</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trẻ</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ngày</a:t>
            </a:r>
            <a:r>
              <a:rPr lang="en-US" dirty="0">
                <a:solidFill>
                  <a:srgbClr val="00264D"/>
                </a:solidFill>
                <a:latin typeface="Times New Roman" panose="02020603050405020304" pitchFamily="18" charset="0"/>
                <a:cs typeface="Times New Roman" panose="02020603050405020304" pitchFamily="18" charset="0"/>
              </a:rPr>
              <a:t> nay </a:t>
            </a:r>
            <a:r>
              <a:rPr lang="en-US" dirty="0" err="1">
                <a:solidFill>
                  <a:srgbClr val="00264D"/>
                </a:solidFill>
                <a:latin typeface="Times New Roman" panose="02020603050405020304" pitchFamily="18" charset="0"/>
                <a:cs typeface="Times New Roman" panose="02020603050405020304" pitchFamily="18" charset="0"/>
              </a:rPr>
              <a:t>đối</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với</a:t>
            </a:r>
            <a:r>
              <a:rPr lang="en-US" dirty="0">
                <a:solidFill>
                  <a:srgbClr val="00264D"/>
                </a:solidFill>
                <a:latin typeface="Times New Roman" panose="02020603050405020304" pitchFamily="18" charset="0"/>
                <a:cs typeface="Times New Roman" panose="02020603050405020304" pitchFamily="18" charset="0"/>
              </a:rPr>
              <a:t> cha </a:t>
            </a:r>
            <a:r>
              <a:rPr lang="en-US" dirty="0" err="1">
                <a:solidFill>
                  <a:srgbClr val="00264D"/>
                </a:solidFill>
                <a:latin typeface="Times New Roman" panose="02020603050405020304" pitchFamily="18" charset="0"/>
                <a:cs typeface="Times New Roman" panose="02020603050405020304" pitchFamily="18" charset="0"/>
              </a:rPr>
              <a:t>mẹ</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mình</a:t>
            </a:r>
            <a:r>
              <a:rPr lang="en-US" dirty="0">
                <a:solidFill>
                  <a:srgbClr val="00264D"/>
                </a:solidFill>
                <a:latin typeface="Times New Roman" panose="02020603050405020304" pitchFamily="18" charset="0"/>
                <a:cs typeface="Times New Roman" panose="02020603050405020304" pitchFamily="18" charset="0"/>
              </a:rPr>
              <a:t>.</a:t>
            </a:r>
            <a:br>
              <a:rPr lang="vi-VN" sz="1800" b="0" i="0" dirty="0">
                <a:solidFill>
                  <a:srgbClr val="00264D"/>
                </a:solidFill>
                <a:effectLst/>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E1CE7B95-5A93-07C5-8F48-049FB9E4B526}"/>
              </a:ext>
            </a:extLst>
          </p:cNvPr>
          <p:cNvSpPr/>
          <p:nvPr/>
        </p:nvSpPr>
        <p:spPr>
          <a:xfrm>
            <a:off x="0" y="65315"/>
            <a:ext cx="5253134" cy="6624734"/>
          </a:xfrm>
          <a:prstGeom prst="round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84304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34FFBE9-43BB-6887-716E-FC2D5A6C4E76}"/>
              </a:ext>
            </a:extLst>
          </p:cNvPr>
          <p:cNvSpPr txBox="1"/>
          <p:nvPr/>
        </p:nvSpPr>
        <p:spPr>
          <a:xfrm>
            <a:off x="559837" y="65315"/>
            <a:ext cx="11632163" cy="2862322"/>
          </a:xfrm>
          <a:prstGeom prst="rect">
            <a:avLst/>
          </a:prstGeom>
          <a:noFill/>
          <a:ln>
            <a:solidFill>
              <a:srgbClr val="002060"/>
            </a:solidFill>
          </a:ln>
        </p:spPr>
        <p:txBody>
          <a:bodyPr wrap="square" rtlCol="0">
            <a:spAutoFit/>
          </a:bodyPr>
          <a:lstStyle/>
          <a:p>
            <a:r>
              <a:rPr lang="en-US" b="1" dirty="0">
                <a:latin typeface="Times New Roman" panose="02020603050405020304" pitchFamily="18" charset="0"/>
                <a:cs typeface="Times New Roman" panose="02020603050405020304" pitchFamily="18" charset="0"/>
              </a:rPr>
              <a:t>Câu 1</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do</a:t>
            </a:r>
          </a:p>
          <a:p>
            <a:r>
              <a:rPr lang="en-US" b="1" dirty="0">
                <a:latin typeface="Times New Roman" panose="02020603050405020304" pitchFamily="18" charset="0"/>
                <a:cs typeface="Times New Roman" panose="02020603050405020304" pitchFamily="18" charset="0"/>
              </a:rPr>
              <a:t>Câu 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khổ</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tỏ</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ước</a:t>
            </a:r>
            <a:r>
              <a:rPr lang="en-US" dirty="0">
                <a:latin typeface="Times New Roman" panose="02020603050405020304" pitchFamily="18" charset="0"/>
                <a:cs typeface="Times New Roman" panose="02020603050405020304" pitchFamily="18" charset="0"/>
              </a:rPr>
              <a:t>:</a:t>
            </a:r>
          </a:p>
          <a:p>
            <a:pPr marL="285750" indent="-285750">
              <a:buFontTx/>
              <a:buChar char="-"/>
            </a:pPr>
            <a:r>
              <a:rPr lang="en-US" dirty="0" err="1">
                <a:latin typeface="Times New Roman" panose="02020603050405020304" pitchFamily="18" charset="0"/>
                <a:cs typeface="Times New Roman" panose="02020603050405020304" pitchFamily="18" charset="0"/>
              </a:rPr>
              <a:t>Mẹ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hoài</a:t>
            </a:r>
            <a:endParaRPr lang="en-US" dirty="0">
              <a:latin typeface="Times New Roman" panose="02020603050405020304" pitchFamily="18" charset="0"/>
              <a:cs typeface="Times New Roman" panose="02020603050405020304" pitchFamily="18" charset="0"/>
            </a:endParaRPr>
          </a:p>
          <a:p>
            <a:pPr marL="285750" indent="-285750">
              <a:buFontTx/>
              <a:buChar char="-"/>
            </a:pP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mẹ</a:t>
            </a:r>
            <a:endParaRPr lang="en-US" dirty="0">
              <a:latin typeface="Times New Roman" panose="02020603050405020304" pitchFamily="18" charset="0"/>
              <a:cs typeface="Times New Roman" panose="02020603050405020304" pitchFamily="18" charset="0"/>
            </a:endParaRPr>
          </a:p>
          <a:p>
            <a:pPr marL="285750" indent="-285750">
              <a:buFontTx/>
              <a:buChar char="-"/>
            </a:pPr>
            <a:r>
              <a:rPr lang="en-US" dirty="0" err="1">
                <a:latin typeface="Times New Roman" panose="02020603050405020304" pitchFamily="18" charset="0"/>
                <a:cs typeface="Times New Roman" panose="02020603050405020304" pitchFamily="18" charset="0"/>
              </a:rPr>
              <a:t>Vì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mình</a:t>
            </a: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Câu 3</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luôn</a:t>
            </a:r>
            <a:r>
              <a:rPr lang="en-US" dirty="0">
                <a:latin typeface="Times New Roman" panose="02020603050405020304" pitchFamily="18" charset="0"/>
                <a:cs typeface="Times New Roman" panose="02020603050405020304" pitchFamily="18" charset="0"/>
              </a:rPr>
              <a:t> lo </a:t>
            </a:r>
            <a:r>
              <a:rPr lang="en-US" dirty="0" err="1">
                <a:latin typeface="Times New Roman" panose="02020603050405020304" pitchFamily="18" charset="0"/>
                <a:cs typeface="Times New Roman" panose="02020603050405020304" pitchFamily="18" charset="0"/>
              </a:rPr>
              <a:t>lắng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con</a:t>
            </a:r>
          </a:p>
          <a:p>
            <a:r>
              <a:rPr lang="en-US" sz="1800" i="0" dirty="0">
                <a:solidFill>
                  <a:srgbClr val="00264D"/>
                </a:solidFill>
                <a:effectLst/>
                <a:latin typeface="Times New Roman" panose="02020603050405020304" pitchFamily="18" charset="0"/>
                <a:cs typeface="Times New Roman" panose="02020603050405020304" pitchFamily="18" charset="0"/>
              </a:rPr>
              <a:t>- </a:t>
            </a:r>
            <a:r>
              <a:rPr lang="en-US" sz="1800" i="0" dirty="0" err="1">
                <a:solidFill>
                  <a:srgbClr val="00264D"/>
                </a:solidFill>
                <a:effectLst/>
                <a:latin typeface="Times New Roman" panose="02020603050405020304" pitchFamily="18" charset="0"/>
                <a:cs typeface="Times New Roman" panose="02020603050405020304" pitchFamily="18" charset="0"/>
              </a:rPr>
              <a:t>Người</a:t>
            </a:r>
            <a:r>
              <a:rPr lang="en-US" sz="1800" i="0" dirty="0">
                <a:solidFill>
                  <a:srgbClr val="00264D"/>
                </a:solidFill>
                <a:effectLst/>
                <a:latin typeface="Times New Roman" panose="02020603050405020304" pitchFamily="18" charset="0"/>
                <a:cs typeface="Times New Roman" panose="02020603050405020304" pitchFamily="18" charset="0"/>
              </a:rPr>
              <a:t> </a:t>
            </a:r>
            <a:r>
              <a:rPr lang="en-US" sz="1800" i="0" dirty="0" err="1">
                <a:solidFill>
                  <a:srgbClr val="00264D"/>
                </a:solidFill>
                <a:effectLst/>
                <a:latin typeface="Times New Roman" panose="02020603050405020304" pitchFamily="18" charset="0"/>
                <a:cs typeface="Times New Roman" panose="02020603050405020304" pitchFamily="18" charset="0"/>
              </a:rPr>
              <a:t>m</a:t>
            </a:r>
            <a:r>
              <a:rPr lang="en-US" dirty="0" err="1">
                <a:solidFill>
                  <a:srgbClr val="00264D"/>
                </a:solidFill>
                <a:latin typeface="Times New Roman" panose="02020603050405020304" pitchFamily="18" charset="0"/>
                <a:cs typeface="Times New Roman" panose="02020603050405020304" pitchFamily="18" charset="0"/>
              </a:rPr>
              <a:t>ẹ</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biết</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nhìn</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xa</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trông</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rộng</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biết</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trước</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được</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mọi</a:t>
            </a:r>
            <a:r>
              <a:rPr lang="en-US" dirty="0">
                <a:solidFill>
                  <a:srgbClr val="00264D"/>
                </a:solidFill>
                <a:latin typeface="Times New Roman" panose="02020603050405020304" pitchFamily="18" charset="0"/>
                <a:cs typeface="Times New Roman" panose="02020603050405020304" pitchFamily="18" charset="0"/>
              </a:rPr>
              <a:t> </a:t>
            </a:r>
            <a:r>
              <a:rPr lang="en-US" dirty="0" err="1">
                <a:solidFill>
                  <a:srgbClr val="00264D"/>
                </a:solidFill>
                <a:latin typeface="Times New Roman" panose="02020603050405020304" pitchFamily="18" charset="0"/>
                <a:cs typeface="Times New Roman" panose="02020603050405020304" pitchFamily="18" charset="0"/>
              </a:rPr>
              <a:t>việc</a:t>
            </a:r>
            <a:endParaRPr lang="en-US" dirty="0">
              <a:solidFill>
                <a:srgbClr val="00264D"/>
              </a:solidFill>
              <a:latin typeface="Times New Roman" panose="02020603050405020304" pitchFamily="18" charset="0"/>
              <a:cs typeface="Times New Roman" panose="02020603050405020304" pitchFamily="18" charset="0"/>
            </a:endParaRPr>
          </a:p>
          <a:p>
            <a:r>
              <a:rPr lang="en-US" sz="1800" i="0" dirty="0">
                <a:solidFill>
                  <a:srgbClr val="00264D"/>
                </a:solidFill>
                <a:effectLst/>
                <a:latin typeface="Times New Roman" panose="02020603050405020304" pitchFamily="18" charset="0"/>
                <a:cs typeface="Times New Roman" panose="02020603050405020304" pitchFamily="18" charset="0"/>
              </a:rPr>
              <a:t>- </a:t>
            </a:r>
            <a:r>
              <a:rPr lang="en-US" sz="1800" i="0" dirty="0" err="1">
                <a:solidFill>
                  <a:srgbClr val="00264D"/>
                </a:solidFill>
                <a:effectLst/>
                <a:latin typeface="Times New Roman" panose="02020603050405020304" pitchFamily="18" charset="0"/>
                <a:cs typeface="Times New Roman" panose="02020603050405020304" pitchFamily="18" charset="0"/>
              </a:rPr>
              <a:t>Người</a:t>
            </a:r>
            <a:r>
              <a:rPr lang="en-US" sz="1800" i="0" dirty="0">
                <a:solidFill>
                  <a:srgbClr val="00264D"/>
                </a:solidFill>
                <a:effectLst/>
                <a:latin typeface="Times New Roman" panose="02020603050405020304" pitchFamily="18" charset="0"/>
                <a:cs typeface="Times New Roman" panose="02020603050405020304" pitchFamily="18" charset="0"/>
              </a:rPr>
              <a:t> </a:t>
            </a:r>
            <a:r>
              <a:rPr lang="en-US" sz="1800" i="0" dirty="0" err="1">
                <a:solidFill>
                  <a:srgbClr val="00264D"/>
                </a:solidFill>
                <a:effectLst/>
                <a:latin typeface="Times New Roman" panose="02020603050405020304" pitchFamily="18" charset="0"/>
                <a:cs typeface="Times New Roman" panose="02020603050405020304" pitchFamily="18" charset="0"/>
              </a:rPr>
              <a:t>mẹ</a:t>
            </a:r>
            <a:r>
              <a:rPr lang="en-US" sz="1800" i="0" dirty="0">
                <a:solidFill>
                  <a:srgbClr val="00264D"/>
                </a:solidFill>
                <a:effectLst/>
                <a:latin typeface="Times New Roman" panose="02020603050405020304" pitchFamily="18" charset="0"/>
                <a:cs typeface="Times New Roman" panose="02020603050405020304" pitchFamily="18" charset="0"/>
              </a:rPr>
              <a:t> </a:t>
            </a:r>
            <a:r>
              <a:rPr lang="en-US" sz="1800" i="0" dirty="0" err="1">
                <a:solidFill>
                  <a:srgbClr val="00264D"/>
                </a:solidFill>
                <a:effectLst/>
                <a:latin typeface="Times New Roman" panose="02020603050405020304" pitchFamily="18" charset="0"/>
                <a:cs typeface="Times New Roman" panose="02020603050405020304" pitchFamily="18" charset="0"/>
              </a:rPr>
              <a:t>hiền</a:t>
            </a:r>
            <a:r>
              <a:rPr lang="en-US" sz="1800" i="0" dirty="0">
                <a:solidFill>
                  <a:srgbClr val="00264D"/>
                </a:solidFill>
                <a:effectLst/>
                <a:latin typeface="Times New Roman" panose="02020603050405020304" pitchFamily="18" charset="0"/>
                <a:cs typeface="Times New Roman" panose="02020603050405020304" pitchFamily="18" charset="0"/>
              </a:rPr>
              <a:t> </a:t>
            </a:r>
            <a:r>
              <a:rPr lang="en-US" sz="1800" i="0" dirty="0" err="1">
                <a:solidFill>
                  <a:srgbClr val="00264D"/>
                </a:solidFill>
                <a:effectLst/>
                <a:latin typeface="Times New Roman" panose="02020603050405020304" pitchFamily="18" charset="0"/>
                <a:cs typeface="Times New Roman" panose="02020603050405020304" pitchFamily="18" charset="0"/>
              </a:rPr>
              <a:t>từ</a:t>
            </a:r>
            <a:r>
              <a:rPr lang="en-US" sz="1800" i="0" dirty="0">
                <a:solidFill>
                  <a:srgbClr val="00264D"/>
                </a:solidFill>
                <a:effectLst/>
                <a:latin typeface="Times New Roman" panose="02020603050405020304" pitchFamily="18" charset="0"/>
                <a:cs typeface="Times New Roman" panose="02020603050405020304" pitchFamily="18" charset="0"/>
              </a:rPr>
              <a:t>, </a:t>
            </a:r>
            <a:r>
              <a:rPr lang="en-US" sz="1800" i="0" dirty="0" err="1">
                <a:solidFill>
                  <a:srgbClr val="00264D"/>
                </a:solidFill>
                <a:effectLst/>
                <a:latin typeface="Times New Roman" panose="02020603050405020304" pitchFamily="18" charset="0"/>
                <a:cs typeface="Times New Roman" panose="02020603050405020304" pitchFamily="18" charset="0"/>
              </a:rPr>
              <a:t>nhân</a:t>
            </a:r>
            <a:r>
              <a:rPr lang="en-US" sz="1800" i="0" dirty="0">
                <a:solidFill>
                  <a:srgbClr val="00264D"/>
                </a:solidFill>
                <a:effectLst/>
                <a:latin typeface="Times New Roman" panose="02020603050405020304" pitchFamily="18" charset="0"/>
                <a:cs typeface="Times New Roman" panose="02020603050405020304" pitchFamily="18" charset="0"/>
              </a:rPr>
              <a:t> </a:t>
            </a:r>
            <a:r>
              <a:rPr lang="en-US" sz="1800" i="0" dirty="0" err="1">
                <a:solidFill>
                  <a:srgbClr val="00264D"/>
                </a:solidFill>
                <a:effectLst/>
                <a:latin typeface="Times New Roman" panose="02020603050405020304" pitchFamily="18" charset="0"/>
                <a:cs typeface="Times New Roman" panose="02020603050405020304" pitchFamily="18" charset="0"/>
              </a:rPr>
              <a:t>hậu</a:t>
            </a:r>
            <a:endParaRPr lang="en-US" sz="1800" i="0" dirty="0">
              <a:solidFill>
                <a:srgbClr val="00264D"/>
              </a:solidFill>
              <a:effectLst/>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69078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8DFF61C-50A5-79B7-267B-D21B19273B47}"/>
              </a:ext>
            </a:extLst>
          </p:cNvPr>
          <p:cNvSpPr txBox="1"/>
          <p:nvPr/>
        </p:nvSpPr>
        <p:spPr>
          <a:xfrm>
            <a:off x="231710" y="-42996"/>
            <a:ext cx="11728579" cy="6637523"/>
          </a:xfrm>
          <a:prstGeom prst="rect">
            <a:avLst/>
          </a:prstGeom>
          <a:noFill/>
        </p:spPr>
        <p:txBody>
          <a:bodyPr wrap="square">
            <a:spAutoFit/>
          </a:bodyPr>
          <a:lstStyle/>
          <a:p>
            <a:pPr>
              <a:lnSpc>
                <a:spcPct val="115000"/>
              </a:lnSpc>
              <a:spcAft>
                <a:spcPts val="500"/>
              </a:spcAft>
            </a:pPr>
            <a:r>
              <a:rPr lang="en-US" sz="1800" b="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Đọc</a:t>
            </a:r>
            <a:r>
              <a:rPr lang="en-US" sz="18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đoạn</a:t>
            </a:r>
            <a:r>
              <a:rPr lang="en-US" sz="18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trích</a:t>
            </a:r>
            <a:r>
              <a:rPr lang="en-US" sz="18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sau</a:t>
            </a:r>
            <a:r>
              <a:rPr lang="en-US" sz="18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và</a:t>
            </a:r>
            <a:r>
              <a:rPr lang="en-US" sz="18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thực</a:t>
            </a:r>
            <a:r>
              <a:rPr lang="en-US" sz="18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hiện</a:t>
            </a:r>
            <a:r>
              <a:rPr lang="en-US" sz="18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18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yêu</a:t>
            </a:r>
            <a:r>
              <a:rPr lang="en-US" sz="18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cầu</a:t>
            </a:r>
            <a:r>
              <a:rPr lang="en-US" sz="18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500"/>
              </a:spcAft>
            </a:pP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Năm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2010,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khi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mới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về</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dạy</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học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ở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Trường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tiểu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học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Võ</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Thị</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Sáu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tận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mắt</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chứng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kiến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sự</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thiếu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ăn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thiếu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mặc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của</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học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sinh</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tiểu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học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ở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vùng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này</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Huỳnh</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Thị</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Thùy</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Dung (33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tuổi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bắt</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đầu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xin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nhà</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hảo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tâm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Gặp</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gì</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xin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nấy</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từ</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tấm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áo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tập</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vở</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đến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loại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yếu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phẩm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học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trò</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Đa</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số</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em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là</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con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đồng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bào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Dao,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Tày</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suốt</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ngày</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lên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rẫy</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không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mấy</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quan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tâm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đến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con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em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Vì</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vậy</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em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không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chỉ</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thiếu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sách</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vở</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quần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áo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mà</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còn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thiếu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cả</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cơm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ăn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Dung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tiến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thêm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bước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nấu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ăn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miễn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phí</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lũ</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trẻ</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500"/>
              </a:spcAft>
            </a:pP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Dung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bắt</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đầu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nấu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buổi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trưa</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những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học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sinh</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có</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nhà</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ở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xa</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“Ban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đầu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chi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nấu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đồ</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ăn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thôi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còn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cơm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thì</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tụi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nhỏ</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tự</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mang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theo.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Nhưng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nhìn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mỗi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đứa</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mỗi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gói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cơm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mang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theo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khác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nhau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thấy</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tội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quá</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Nhiều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bé</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mang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cơm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trắng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nhiều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bé</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thì</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cơm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không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có</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màu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trắng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thậm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chí</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nhiều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bé</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không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có</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cơm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để</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mang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theo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Dung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nhớ</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lại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500"/>
              </a:spcAft>
            </a:pP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Bước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tiếp</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theo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Dung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gõ</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cửa</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nhà</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tài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trợ</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để</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có</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thể</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mỗi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tuần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nuôi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cơm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miễn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phí</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vài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ba</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bữa</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Ước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nguyện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của</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đã</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được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đền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đáp</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nhà</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hảo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tâm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đã</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giúp</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trở</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mỗi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tuần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ba</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bữa</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ăn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miễn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phí</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Nhưng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đến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lúc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đó</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lại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xuất</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hiện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nỗi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khổ</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khác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nhà</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bếp</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quá</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tạm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bợ</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nhiều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em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phải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ngồi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bệt</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xuống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nền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đất</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để</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ăn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Trông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cảnh</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ấy</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rất</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khó</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cầm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lòng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Thế</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rồi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cô</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Dung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lại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thêm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việc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mình</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xin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nhà</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hảo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tâm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để</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xây</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cháu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nhà</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ăn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thật</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đàng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hoàng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sạch</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sẽ</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500"/>
              </a:spcAft>
            </a:pP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Trích</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Nuôi</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cơm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miễn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phí</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học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sinh</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Thanh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Quân</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Báo</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Thanh </a:t>
            </a:r>
            <a:r>
              <a:rPr lang="en-US" sz="1800" b="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niên</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số</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86,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Thứ</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bảy</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27.3.2021)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500"/>
              </a:spcAft>
            </a:pP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Câu</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1 </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(0,5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điểm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Xác</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định</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phương</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thức</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biểu</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đạt</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chính</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của</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đoạn</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trích</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trên</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500"/>
              </a:spcAft>
            </a:pP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Câu</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2 </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(0,5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điểm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Nội</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dung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chính</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của</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đoạn</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trích</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trên</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là</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gì</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500"/>
              </a:spcAft>
            </a:pP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Câu</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3 </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(1,0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điểm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Nêu</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hiệu</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quả</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của</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biện</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pháp</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tu</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từ</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liệt</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kê</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được</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sử</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dụng</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câu</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văn</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Vì</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vậy</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em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không</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chỉ</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thiếu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sách</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vở</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quần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áo</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mà</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còn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thiếu</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cả</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cơm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ăn</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500"/>
              </a:spcAft>
            </a:pP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Câu</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4 </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(1,0 </a:t>
            </a:r>
            <a:r>
              <a:rPr lang="en-US" sz="1800" i="1"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điểm</a:t>
            </a:r>
            <a:r>
              <a:rPr lang="en-US" sz="1800" i="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Qua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đoạn</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trích</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trên</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tác</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giả</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gửi</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gắm</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những</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thông</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điệp</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nào</a:t>
            </a:r>
            <a:r>
              <a:rPr lang="en-US" sz="1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33563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2888B6A-02C1-BE73-01EC-53C850CC77EF}"/>
              </a:ext>
            </a:extLst>
          </p:cNvPr>
          <p:cNvSpPr txBox="1"/>
          <p:nvPr/>
        </p:nvSpPr>
        <p:spPr>
          <a:xfrm>
            <a:off x="0" y="0"/>
            <a:ext cx="12204442" cy="6740307"/>
          </a:xfrm>
          <a:prstGeom prst="rect">
            <a:avLst/>
          </a:prstGeom>
          <a:noFill/>
        </p:spPr>
        <p:txBody>
          <a:bodyPr wrap="square">
            <a:spAutoFit/>
          </a:bodyPr>
          <a:lstStyle/>
          <a:p>
            <a:pPr algn="l"/>
            <a:r>
              <a:rPr lang="en-US" b="1" dirty="0">
                <a:solidFill>
                  <a:srgbClr val="444444"/>
                </a:solidFill>
                <a:latin typeface="Times New Roman" panose="02020603050405020304" pitchFamily="18" charset="0"/>
                <a:cs typeface="Times New Roman" panose="02020603050405020304" pitchFamily="18" charset="0"/>
              </a:rPr>
              <a:t>I. ĐỌC – HIỂU VĂN BẢN</a:t>
            </a:r>
            <a:r>
              <a:rPr lang="en-US" dirty="0">
                <a:solidFill>
                  <a:srgbClr val="444444"/>
                </a:solidFill>
                <a:latin typeface="Times New Roman" panose="02020603050405020304" pitchFamily="18" charset="0"/>
                <a:cs typeface="Times New Roman" panose="02020603050405020304" pitchFamily="18" charset="0"/>
              </a:rPr>
              <a:t>: </a:t>
            </a:r>
            <a:r>
              <a:rPr lang="en-US" dirty="0" err="1">
                <a:solidFill>
                  <a:srgbClr val="444444"/>
                </a:solidFill>
                <a:latin typeface="Times New Roman" panose="02020603050405020304" pitchFamily="18" charset="0"/>
                <a:cs typeface="Times New Roman" panose="02020603050405020304" pitchFamily="18" charset="0"/>
              </a:rPr>
              <a:t>Đọc</a:t>
            </a:r>
            <a:r>
              <a:rPr lang="en-US" dirty="0">
                <a:solidFill>
                  <a:srgbClr val="444444"/>
                </a:solidFill>
                <a:latin typeface="Times New Roman" panose="02020603050405020304" pitchFamily="18" charset="0"/>
                <a:cs typeface="Times New Roman" panose="02020603050405020304" pitchFamily="18" charset="0"/>
              </a:rPr>
              <a:t> </a:t>
            </a:r>
            <a:r>
              <a:rPr lang="en-US" dirty="0" err="1">
                <a:solidFill>
                  <a:srgbClr val="444444"/>
                </a:solidFill>
                <a:latin typeface="Times New Roman" panose="02020603050405020304" pitchFamily="18" charset="0"/>
                <a:cs typeface="Times New Roman" panose="02020603050405020304" pitchFamily="18" charset="0"/>
              </a:rPr>
              <a:t>đoạn</a:t>
            </a:r>
            <a:r>
              <a:rPr lang="en-US" dirty="0">
                <a:solidFill>
                  <a:srgbClr val="444444"/>
                </a:solidFill>
                <a:latin typeface="Times New Roman" panose="02020603050405020304" pitchFamily="18" charset="0"/>
                <a:cs typeface="Times New Roman" panose="02020603050405020304" pitchFamily="18" charset="0"/>
              </a:rPr>
              <a:t> </a:t>
            </a:r>
            <a:r>
              <a:rPr lang="en-US" dirty="0" err="1">
                <a:solidFill>
                  <a:srgbClr val="444444"/>
                </a:solidFill>
                <a:latin typeface="Times New Roman" panose="02020603050405020304" pitchFamily="18" charset="0"/>
                <a:cs typeface="Times New Roman" panose="02020603050405020304" pitchFamily="18" charset="0"/>
              </a:rPr>
              <a:t>trích</a:t>
            </a:r>
            <a:r>
              <a:rPr lang="en-US" dirty="0">
                <a:solidFill>
                  <a:srgbClr val="444444"/>
                </a:solidFill>
                <a:latin typeface="Times New Roman" panose="02020603050405020304" pitchFamily="18" charset="0"/>
                <a:cs typeface="Times New Roman" panose="02020603050405020304" pitchFamily="18" charset="0"/>
              </a:rPr>
              <a:t> </a:t>
            </a:r>
            <a:r>
              <a:rPr lang="en-US" dirty="0" err="1">
                <a:solidFill>
                  <a:srgbClr val="444444"/>
                </a:solidFill>
                <a:latin typeface="Times New Roman" panose="02020603050405020304" pitchFamily="18" charset="0"/>
                <a:cs typeface="Times New Roman" panose="02020603050405020304" pitchFamily="18" charset="0"/>
              </a:rPr>
              <a:t>sau</a:t>
            </a:r>
            <a:r>
              <a:rPr lang="en-US" dirty="0">
                <a:solidFill>
                  <a:srgbClr val="444444"/>
                </a:solidFill>
                <a:latin typeface="Times New Roman" panose="02020603050405020304" pitchFamily="18" charset="0"/>
                <a:cs typeface="Times New Roman" panose="02020603050405020304" pitchFamily="18" charset="0"/>
              </a:rPr>
              <a:t> </a:t>
            </a:r>
            <a:r>
              <a:rPr lang="en-US" dirty="0" err="1">
                <a:solidFill>
                  <a:srgbClr val="444444"/>
                </a:solidFill>
                <a:latin typeface="Times New Roman" panose="02020603050405020304" pitchFamily="18" charset="0"/>
                <a:cs typeface="Times New Roman" panose="02020603050405020304" pitchFamily="18" charset="0"/>
              </a:rPr>
              <a:t>và</a:t>
            </a:r>
            <a:r>
              <a:rPr lang="en-US" dirty="0">
                <a:solidFill>
                  <a:srgbClr val="444444"/>
                </a:solidFill>
                <a:latin typeface="Times New Roman" panose="02020603050405020304" pitchFamily="18" charset="0"/>
                <a:cs typeface="Times New Roman" panose="02020603050405020304" pitchFamily="18" charset="0"/>
              </a:rPr>
              <a:t> </a:t>
            </a:r>
            <a:r>
              <a:rPr lang="en-US" dirty="0" err="1">
                <a:solidFill>
                  <a:srgbClr val="444444"/>
                </a:solidFill>
                <a:latin typeface="Times New Roman" panose="02020603050405020304" pitchFamily="18" charset="0"/>
                <a:cs typeface="Times New Roman" panose="02020603050405020304" pitchFamily="18" charset="0"/>
              </a:rPr>
              <a:t>trả</a:t>
            </a:r>
            <a:r>
              <a:rPr lang="en-US" dirty="0">
                <a:solidFill>
                  <a:srgbClr val="444444"/>
                </a:solidFill>
                <a:latin typeface="Times New Roman" panose="02020603050405020304" pitchFamily="18" charset="0"/>
                <a:cs typeface="Times New Roman" panose="02020603050405020304" pitchFamily="18" charset="0"/>
              </a:rPr>
              <a:t> </a:t>
            </a:r>
            <a:r>
              <a:rPr lang="en-US" dirty="0" err="1">
                <a:solidFill>
                  <a:srgbClr val="444444"/>
                </a:solidFill>
                <a:latin typeface="Times New Roman" panose="02020603050405020304" pitchFamily="18" charset="0"/>
                <a:cs typeface="Times New Roman" panose="02020603050405020304" pitchFamily="18" charset="0"/>
              </a:rPr>
              <a:t>lời</a:t>
            </a:r>
            <a:r>
              <a:rPr lang="en-US" dirty="0">
                <a:solidFill>
                  <a:srgbClr val="444444"/>
                </a:solidFill>
                <a:latin typeface="Times New Roman" panose="02020603050405020304" pitchFamily="18" charset="0"/>
                <a:cs typeface="Times New Roman" panose="02020603050405020304" pitchFamily="18" charset="0"/>
              </a:rPr>
              <a:t> </a:t>
            </a:r>
            <a:r>
              <a:rPr lang="en-US" dirty="0" err="1">
                <a:solidFill>
                  <a:srgbClr val="444444"/>
                </a:solidFill>
                <a:latin typeface="Times New Roman" panose="02020603050405020304" pitchFamily="18" charset="0"/>
                <a:cs typeface="Times New Roman" panose="02020603050405020304" pitchFamily="18" charset="0"/>
              </a:rPr>
              <a:t>câu</a:t>
            </a:r>
            <a:r>
              <a:rPr lang="en-US" dirty="0">
                <a:solidFill>
                  <a:srgbClr val="444444"/>
                </a:solidFill>
                <a:latin typeface="Times New Roman" panose="02020603050405020304" pitchFamily="18" charset="0"/>
                <a:cs typeface="Times New Roman" panose="02020603050405020304" pitchFamily="18" charset="0"/>
              </a:rPr>
              <a:t> </a:t>
            </a:r>
            <a:r>
              <a:rPr lang="en-US" dirty="0" err="1">
                <a:solidFill>
                  <a:srgbClr val="444444"/>
                </a:solidFill>
                <a:latin typeface="Times New Roman" panose="02020603050405020304" pitchFamily="18" charset="0"/>
                <a:cs typeface="Times New Roman" panose="02020603050405020304" pitchFamily="18" charset="0"/>
              </a:rPr>
              <a:t>hỏi</a:t>
            </a:r>
            <a:endParaRPr lang="vi-VN" b="0" i="0" dirty="0">
              <a:solidFill>
                <a:srgbClr val="444444"/>
              </a:solidFill>
              <a:effectLst/>
              <a:latin typeface="Times New Roman" panose="02020603050405020304" pitchFamily="18" charset="0"/>
              <a:cs typeface="Times New Roman" panose="02020603050405020304" pitchFamily="18" charset="0"/>
            </a:endParaRPr>
          </a:p>
          <a:p>
            <a:pPr algn="l"/>
            <a:r>
              <a:rPr lang="vi-VN" b="0" i="0" dirty="0">
                <a:solidFill>
                  <a:srgbClr val="444444"/>
                </a:solidFill>
                <a:effectLst/>
                <a:latin typeface="Times New Roman" panose="02020603050405020304" pitchFamily="18" charset="0"/>
                <a:cs typeface="Times New Roman" panose="02020603050405020304" pitchFamily="18" charset="0"/>
              </a:rPr>
              <a:t>"(...) chúng ta hãy biết trân quý vẻ đẹp tâm hồn, bởi đó là yếu tố tiên quyết làm nên giá trị chân chính của một con người. Con người là tổng h</a:t>
            </a:r>
            <a:r>
              <a:rPr lang="en-US" dirty="0">
                <a:solidFill>
                  <a:srgbClr val="444444"/>
                </a:solidFill>
                <a:latin typeface="Times New Roman" panose="02020603050405020304" pitchFamily="18" charset="0"/>
                <a:cs typeface="Times New Roman" panose="02020603050405020304" pitchFamily="18" charset="0"/>
              </a:rPr>
              <a:t>ò</a:t>
            </a:r>
            <a:r>
              <a:rPr lang="vi-VN" b="0" i="0" dirty="0">
                <a:solidFill>
                  <a:srgbClr val="444444"/>
                </a:solidFill>
                <a:effectLst/>
                <a:latin typeface="Times New Roman" panose="02020603050405020304" pitchFamily="18" charset="0"/>
                <a:cs typeface="Times New Roman" panose="02020603050405020304" pitchFamily="18" charset="0"/>
              </a:rPr>
              <a:t>a của vẻ đẹp hình thức bên ngoài lẫn tâm hồn bên trong (...). Với tôi, vẻ đẹp đáng được nâng niu, trân trọng được ngưỡng mộ hơn hết vẫn là nét đẹp toát lên từ tâm hồn mỗi người.</a:t>
            </a:r>
          </a:p>
          <a:p>
            <a:pPr algn="l"/>
            <a:r>
              <a:rPr lang="vi-VN" b="0" i="0" dirty="0">
                <a:solidFill>
                  <a:srgbClr val="444444"/>
                </a:solidFill>
                <a:effectLst/>
                <a:latin typeface="Times New Roman" panose="02020603050405020304" pitchFamily="18" charset="0"/>
                <a:cs typeface="Times New Roman" panose="02020603050405020304" pitchFamily="18" charset="0"/>
              </a:rPr>
              <a:t>Vẻ đẹp tâm hồn là vẻ đẹp tổng hòa của cảm xúc, nhận thức, lý trí và khát vọng của lòng nhân ái, bao dung, thấu hiểu và sẻ chia, của sự chân thành, hiểu biết, thái độ, cách suy nghĩ và sự lắng nghe trong cuộc sống. Một tâm hồn đẹp giúp ta biết yêu thương, biết sống đẹp, sống có ích. Vẻ đẹp tâm hồn như người ta vẫn nói, tuy nó không có hình hài nhưng thực sự sâu xa và bền vững. Bởi vậy, đó là cái đẹp đáng được quý trọng nhất.</a:t>
            </a:r>
          </a:p>
          <a:p>
            <a:pPr algn="l"/>
            <a:r>
              <a:rPr lang="vi-VN" b="0" i="0" dirty="0">
                <a:solidFill>
                  <a:srgbClr val="444444"/>
                </a:solidFill>
                <a:effectLst/>
                <a:latin typeface="Times New Roman" panose="02020603050405020304" pitchFamily="18" charset="0"/>
                <a:cs typeface="Times New Roman" panose="02020603050405020304" pitchFamily="18" charset="0"/>
              </a:rPr>
              <a:t>(...) Giống như lớp vỏ bên ngoài, như bình hoa hay một cô búp bê, khi ngắm mãi, (... ) ta cũng sẽ thấy chán. Vẻ đẹp hình thức của một con người cũng vậy. Dẫu đẹp, dấu ấn tượng đến mấy rồi cũng sẽ dễ dàng bị xóa nhòa nếu người đó chỉ là một con người nhạt nhẽo, vô duyên, hay ích kỷ, xấu xa... Nhưng vẻ đẹp tâm hồn thì khác. Nó luôn tạo nên được sức thu hút vô hình và mạnh mẽ nhất, là giá trị thực sự lâu bền của bản thân mỗi người. Một người có tâm hồn đẹp thì vẻ đẹp tâm hồn sẽ càng tôn vinh, bồi đắp cho vẻ đẹp hình thức của người ấy. Và muốn có được vẻ đẹp tâm hồn, mỗi người cần phải trải qua quá trình rèn luyện, tu dưỡng, học hỏi một cách thường xuyên (...)”.</a:t>
            </a:r>
            <a:endParaRPr lang="en-US" b="0" i="0" dirty="0">
              <a:solidFill>
                <a:srgbClr val="444444"/>
              </a:solidFill>
              <a:effectLst/>
              <a:latin typeface="Times New Roman" panose="02020603050405020304" pitchFamily="18" charset="0"/>
              <a:cs typeface="Times New Roman" panose="02020603050405020304" pitchFamily="18" charset="0"/>
            </a:endParaRPr>
          </a:p>
          <a:p>
            <a:pPr algn="l"/>
            <a:r>
              <a:rPr lang="en-US" dirty="0">
                <a:solidFill>
                  <a:srgbClr val="444444"/>
                </a:solidFill>
                <a:latin typeface="Times New Roman" panose="02020603050405020304" pitchFamily="18" charset="0"/>
                <a:cs typeface="Times New Roman" panose="02020603050405020304" pitchFamily="18" charset="0"/>
              </a:rPr>
              <a:t>                                                                                                                                        (</a:t>
            </a:r>
            <a:r>
              <a:rPr lang="en-US" dirty="0" err="1">
                <a:solidFill>
                  <a:srgbClr val="444444"/>
                </a:solidFill>
                <a:latin typeface="Times New Roman" panose="02020603050405020304" pitchFamily="18" charset="0"/>
                <a:cs typeface="Times New Roman" panose="02020603050405020304" pitchFamily="18" charset="0"/>
              </a:rPr>
              <a:t>Nguyễn</a:t>
            </a:r>
            <a:r>
              <a:rPr lang="en-US" dirty="0">
                <a:solidFill>
                  <a:srgbClr val="444444"/>
                </a:solidFill>
                <a:latin typeface="Times New Roman" panose="02020603050405020304" pitchFamily="18" charset="0"/>
                <a:cs typeface="Times New Roman" panose="02020603050405020304" pitchFamily="18" charset="0"/>
              </a:rPr>
              <a:t> </a:t>
            </a:r>
            <a:r>
              <a:rPr lang="en-US" dirty="0" err="1">
                <a:solidFill>
                  <a:srgbClr val="444444"/>
                </a:solidFill>
                <a:latin typeface="Times New Roman" panose="02020603050405020304" pitchFamily="18" charset="0"/>
                <a:cs typeface="Times New Roman" panose="02020603050405020304" pitchFamily="18" charset="0"/>
              </a:rPr>
              <a:t>Đình</a:t>
            </a:r>
            <a:r>
              <a:rPr lang="en-US" dirty="0">
                <a:solidFill>
                  <a:srgbClr val="444444"/>
                </a:solidFill>
                <a:latin typeface="Times New Roman" panose="02020603050405020304" pitchFamily="18" charset="0"/>
                <a:cs typeface="Times New Roman" panose="02020603050405020304" pitchFamily="18" charset="0"/>
              </a:rPr>
              <a:t> Thi, </a:t>
            </a:r>
            <a:r>
              <a:rPr lang="en-US" dirty="0" err="1">
                <a:solidFill>
                  <a:srgbClr val="444444"/>
                </a:solidFill>
                <a:latin typeface="Times New Roman" panose="02020603050405020304" pitchFamily="18" charset="0"/>
                <a:cs typeface="Times New Roman" panose="02020603050405020304" pitchFamily="18" charset="0"/>
              </a:rPr>
              <a:t>trích</a:t>
            </a:r>
            <a:r>
              <a:rPr lang="en-US" dirty="0">
                <a:solidFill>
                  <a:srgbClr val="444444"/>
                </a:solidFill>
                <a:latin typeface="Times New Roman" panose="02020603050405020304" pitchFamily="18" charset="0"/>
                <a:cs typeface="Times New Roman" panose="02020603050405020304" pitchFamily="18" charset="0"/>
              </a:rPr>
              <a:t> </a:t>
            </a:r>
            <a:r>
              <a:rPr lang="en-US" i="1" dirty="0" err="1">
                <a:solidFill>
                  <a:srgbClr val="444444"/>
                </a:solidFill>
                <a:latin typeface="Times New Roman" panose="02020603050405020304" pitchFamily="18" charset="0"/>
                <a:cs typeface="Times New Roman" panose="02020603050405020304" pitchFamily="18" charset="0"/>
              </a:rPr>
              <a:t>Vẻ</a:t>
            </a:r>
            <a:r>
              <a:rPr lang="en-US" i="1" dirty="0">
                <a:solidFill>
                  <a:srgbClr val="444444"/>
                </a:solidFill>
                <a:latin typeface="Times New Roman" panose="02020603050405020304" pitchFamily="18" charset="0"/>
                <a:cs typeface="Times New Roman" panose="02020603050405020304" pitchFamily="18" charset="0"/>
              </a:rPr>
              <a:t> </a:t>
            </a:r>
            <a:r>
              <a:rPr lang="en-US" i="1" dirty="0" err="1">
                <a:solidFill>
                  <a:srgbClr val="444444"/>
                </a:solidFill>
                <a:latin typeface="Times New Roman" panose="02020603050405020304" pitchFamily="18" charset="0"/>
                <a:cs typeface="Times New Roman" panose="02020603050405020304" pitchFamily="18" charset="0"/>
              </a:rPr>
              <a:t>đẹp</a:t>
            </a:r>
            <a:r>
              <a:rPr lang="en-US" i="1" dirty="0">
                <a:solidFill>
                  <a:srgbClr val="444444"/>
                </a:solidFill>
                <a:latin typeface="Times New Roman" panose="02020603050405020304" pitchFamily="18" charset="0"/>
                <a:cs typeface="Times New Roman" panose="02020603050405020304" pitchFamily="18" charset="0"/>
              </a:rPr>
              <a:t> </a:t>
            </a:r>
            <a:r>
              <a:rPr lang="en-US" i="1" dirty="0" err="1">
                <a:solidFill>
                  <a:srgbClr val="444444"/>
                </a:solidFill>
                <a:latin typeface="Times New Roman" panose="02020603050405020304" pitchFamily="18" charset="0"/>
                <a:cs typeface="Times New Roman" panose="02020603050405020304" pitchFamily="18" charset="0"/>
              </a:rPr>
              <a:t>tâm</a:t>
            </a:r>
            <a:r>
              <a:rPr lang="en-US" i="1" dirty="0">
                <a:solidFill>
                  <a:srgbClr val="444444"/>
                </a:solidFill>
                <a:latin typeface="Times New Roman" panose="02020603050405020304" pitchFamily="18" charset="0"/>
                <a:cs typeface="Times New Roman" panose="02020603050405020304" pitchFamily="18" charset="0"/>
              </a:rPr>
              <a:t> </a:t>
            </a:r>
            <a:r>
              <a:rPr lang="en-US" i="1" dirty="0" err="1">
                <a:solidFill>
                  <a:srgbClr val="444444"/>
                </a:solidFill>
                <a:latin typeface="Times New Roman" panose="02020603050405020304" pitchFamily="18" charset="0"/>
                <a:cs typeface="Times New Roman" panose="02020603050405020304" pitchFamily="18" charset="0"/>
              </a:rPr>
              <a:t>hồn</a:t>
            </a:r>
            <a:r>
              <a:rPr lang="en-US" dirty="0">
                <a:solidFill>
                  <a:srgbClr val="444444"/>
                </a:solidFill>
                <a:latin typeface="Times New Roman" panose="02020603050405020304" pitchFamily="18" charset="0"/>
                <a:cs typeface="Times New Roman" panose="02020603050405020304" pitchFamily="18" charset="0"/>
              </a:rPr>
              <a:t>)</a:t>
            </a:r>
            <a:br>
              <a:rPr lang="en-US" b="0" i="0" dirty="0">
                <a:solidFill>
                  <a:srgbClr val="444444"/>
                </a:solidFill>
                <a:effectLst/>
                <a:latin typeface="Times New Roman" panose="02020603050405020304" pitchFamily="18" charset="0"/>
                <a:cs typeface="Times New Roman" panose="02020603050405020304" pitchFamily="18" charset="0"/>
              </a:rPr>
            </a:br>
            <a:r>
              <a:rPr lang="en-US" b="1" i="0" dirty="0">
                <a:solidFill>
                  <a:srgbClr val="444444"/>
                </a:solidFill>
                <a:effectLst/>
                <a:latin typeface="Times New Roman" panose="02020603050405020304" pitchFamily="18" charset="0"/>
                <a:cs typeface="Times New Roman" panose="02020603050405020304" pitchFamily="18" charset="0"/>
              </a:rPr>
              <a:t>C</a:t>
            </a:r>
            <a:r>
              <a:rPr lang="vi-VN" b="1" i="0" dirty="0">
                <a:solidFill>
                  <a:srgbClr val="444444"/>
                </a:solidFill>
                <a:effectLst/>
                <a:latin typeface="Times New Roman" panose="02020603050405020304" pitchFamily="18" charset="0"/>
                <a:cs typeface="Times New Roman" panose="02020603050405020304" pitchFamily="18" charset="0"/>
              </a:rPr>
              <a:t>âu 1</a:t>
            </a:r>
            <a:r>
              <a:rPr lang="vi-VN" b="0" i="0" dirty="0">
                <a:solidFill>
                  <a:srgbClr val="444444"/>
                </a:solidFill>
                <a:effectLst/>
                <a:latin typeface="Times New Roman" panose="02020603050405020304" pitchFamily="18" charset="0"/>
                <a:cs typeface="Times New Roman" panose="02020603050405020304" pitchFamily="18" charset="0"/>
              </a:rPr>
              <a:t> (0,5 điểm): Phương thức biểu đạt chính của đoạn trích trên là gì?</a:t>
            </a:r>
          </a:p>
          <a:p>
            <a:pPr algn="l"/>
            <a:r>
              <a:rPr lang="vi-VN" b="1" i="0" dirty="0">
                <a:solidFill>
                  <a:srgbClr val="444444"/>
                </a:solidFill>
                <a:effectLst/>
                <a:latin typeface="Times New Roman" panose="02020603050405020304" pitchFamily="18" charset="0"/>
                <a:cs typeface="Times New Roman" panose="02020603050405020304" pitchFamily="18" charset="0"/>
              </a:rPr>
              <a:t>Câu 2</a:t>
            </a:r>
            <a:r>
              <a:rPr lang="vi-VN" b="0" i="0" dirty="0">
                <a:solidFill>
                  <a:srgbClr val="444444"/>
                </a:solidFill>
                <a:effectLst/>
                <a:latin typeface="Times New Roman" panose="02020603050405020304" pitchFamily="18" charset="0"/>
                <a:cs typeface="Times New Roman" panose="02020603050405020304" pitchFamily="18" charset="0"/>
              </a:rPr>
              <a:t> (0,5 điểm):</a:t>
            </a:r>
            <a:r>
              <a:rPr lang="en-US" b="0" i="0" dirty="0">
                <a:solidFill>
                  <a:srgbClr val="444444"/>
                </a:solidFill>
                <a:effectLst/>
                <a:latin typeface="Times New Roman" panose="02020603050405020304" pitchFamily="18" charset="0"/>
                <a:cs typeface="Times New Roman" panose="02020603050405020304" pitchFamily="18" charset="0"/>
              </a:rPr>
              <a:t> </a:t>
            </a:r>
            <a:r>
              <a:rPr lang="vi-VN" b="0" i="0" dirty="0">
                <a:solidFill>
                  <a:srgbClr val="444444"/>
                </a:solidFill>
                <a:effectLst/>
                <a:latin typeface="Times New Roman" panose="02020603050405020304" pitchFamily="18" charset="0"/>
                <a:cs typeface="Times New Roman" panose="02020603050405020304" pitchFamily="18" charset="0"/>
              </a:rPr>
              <a:t>Chỉ ra từ ngữ thể hiện phép nối giữa hai câu văn sau: “</a:t>
            </a:r>
            <a:r>
              <a:rPr lang="vi-VN" b="1" i="1" dirty="0">
                <a:solidFill>
                  <a:srgbClr val="444444"/>
                </a:solidFill>
                <a:effectLst/>
                <a:latin typeface="Times New Roman" panose="02020603050405020304" pitchFamily="18" charset="0"/>
                <a:cs typeface="Times New Roman" panose="02020603050405020304" pitchFamily="18" charset="0"/>
              </a:rPr>
              <a:t>Vẻ đẹp tâm hồn như người ta vẫn nói, tuy nó không có hình hài nhưng thực sự sâu xa và bền vững. Bởi vậy, đó là cái đẹp đáng được quý trọng nhất</a:t>
            </a:r>
            <a:r>
              <a:rPr lang="vi-VN" b="0" i="0" dirty="0">
                <a:solidFill>
                  <a:srgbClr val="444444"/>
                </a:solidFill>
                <a:effectLst/>
                <a:latin typeface="Times New Roman" panose="02020603050405020304" pitchFamily="18" charset="0"/>
                <a:cs typeface="Times New Roman" panose="02020603050405020304" pitchFamily="18" charset="0"/>
              </a:rPr>
              <a:t>”.</a:t>
            </a:r>
          </a:p>
          <a:p>
            <a:pPr algn="l"/>
            <a:r>
              <a:rPr lang="vi-VN" b="1" i="0" dirty="0">
                <a:solidFill>
                  <a:srgbClr val="444444"/>
                </a:solidFill>
                <a:effectLst/>
                <a:latin typeface="Times New Roman" panose="02020603050405020304" pitchFamily="18" charset="0"/>
                <a:cs typeface="Times New Roman" panose="02020603050405020304" pitchFamily="18" charset="0"/>
              </a:rPr>
              <a:t>Câu 3</a:t>
            </a:r>
            <a:r>
              <a:rPr lang="vi-VN" b="0" i="0" dirty="0">
                <a:solidFill>
                  <a:srgbClr val="444444"/>
                </a:solidFill>
                <a:effectLst/>
                <a:latin typeface="Times New Roman" panose="02020603050405020304" pitchFamily="18" charset="0"/>
                <a:cs typeface="Times New Roman" panose="02020603050405020304" pitchFamily="18" charset="0"/>
              </a:rPr>
              <a:t> (1,0 điểm):</a:t>
            </a:r>
            <a:r>
              <a:rPr lang="en-US" b="0" i="0" dirty="0">
                <a:solidFill>
                  <a:srgbClr val="444444"/>
                </a:solidFill>
                <a:effectLst/>
                <a:latin typeface="Times New Roman" panose="02020603050405020304" pitchFamily="18" charset="0"/>
                <a:cs typeface="Times New Roman" panose="02020603050405020304" pitchFamily="18" charset="0"/>
              </a:rPr>
              <a:t> </a:t>
            </a:r>
            <a:r>
              <a:rPr lang="vi-VN" b="0" i="0" dirty="0">
                <a:solidFill>
                  <a:srgbClr val="444444"/>
                </a:solidFill>
                <a:effectLst/>
                <a:latin typeface="Times New Roman" panose="02020603050405020304" pitchFamily="18" charset="0"/>
                <a:cs typeface="Times New Roman" panose="02020603050405020304" pitchFamily="18" charset="0"/>
              </a:rPr>
              <a:t>Em hiểu như thế nào về nội dung của câu văn: “Một tâm hồn đẹp giúp ta biết yêu thương, biết sống đẹp, sống có ích”?</a:t>
            </a:r>
          </a:p>
          <a:p>
            <a:pPr algn="l"/>
            <a:r>
              <a:rPr lang="vi-VN" b="1" i="0" dirty="0">
                <a:solidFill>
                  <a:srgbClr val="444444"/>
                </a:solidFill>
                <a:effectLst/>
                <a:latin typeface="Times New Roman" panose="02020603050405020304" pitchFamily="18" charset="0"/>
                <a:cs typeface="Times New Roman" panose="02020603050405020304" pitchFamily="18" charset="0"/>
              </a:rPr>
              <a:t>Câu 4</a:t>
            </a:r>
            <a:r>
              <a:rPr lang="vi-VN" b="0" i="0" dirty="0">
                <a:solidFill>
                  <a:srgbClr val="444444"/>
                </a:solidFill>
                <a:effectLst/>
                <a:latin typeface="Times New Roman" panose="02020603050405020304" pitchFamily="18" charset="0"/>
                <a:cs typeface="Times New Roman" panose="02020603050405020304" pitchFamily="18" charset="0"/>
              </a:rPr>
              <a:t> (1,0 điểm):</a:t>
            </a:r>
            <a:r>
              <a:rPr lang="en-US" b="0" i="0" dirty="0">
                <a:solidFill>
                  <a:srgbClr val="444444"/>
                </a:solidFill>
                <a:effectLst/>
                <a:latin typeface="Times New Roman" panose="02020603050405020304" pitchFamily="18" charset="0"/>
                <a:cs typeface="Times New Roman" panose="02020603050405020304" pitchFamily="18" charset="0"/>
              </a:rPr>
              <a:t> “</a:t>
            </a:r>
            <a:r>
              <a:rPr lang="vi-VN" b="0" i="0" dirty="0">
                <a:solidFill>
                  <a:srgbClr val="444444"/>
                </a:solidFill>
                <a:effectLst/>
                <a:latin typeface="Times New Roman" panose="02020603050405020304" pitchFamily="18" charset="0"/>
                <a:cs typeface="Times New Roman" panose="02020603050405020304" pitchFamily="18" charset="0"/>
              </a:rPr>
              <a:t>Một người có tâm hồn đẹp thì vẻ đẹp tâm hồn sẽ càng tôn vinh, bồi đắp cho vẻ đẹp hình thức của người ấy”. Em có đồng tình với quan điểm này của tác giả không? Vì sao?</a:t>
            </a:r>
          </a:p>
          <a:p>
            <a:pPr algn="l"/>
            <a:r>
              <a:rPr lang="vi-VN" b="1" i="0" dirty="0">
                <a:solidFill>
                  <a:srgbClr val="444444"/>
                </a:solidFill>
                <a:effectLst/>
                <a:latin typeface="Times New Roman" panose="02020603050405020304" pitchFamily="18" charset="0"/>
                <a:cs typeface="Times New Roman" panose="02020603050405020304" pitchFamily="18" charset="0"/>
              </a:rPr>
              <a:t>II. LÀM VĂN (7,0 điểm)</a:t>
            </a:r>
            <a:endParaRPr lang="vi-VN" b="0" i="0" dirty="0">
              <a:solidFill>
                <a:srgbClr val="444444"/>
              </a:solidFill>
              <a:effectLst/>
              <a:latin typeface="Times New Roman" panose="02020603050405020304" pitchFamily="18" charset="0"/>
              <a:cs typeface="Times New Roman" panose="02020603050405020304" pitchFamily="18" charset="0"/>
            </a:endParaRPr>
          </a:p>
          <a:p>
            <a:pPr algn="l"/>
            <a:r>
              <a:rPr lang="vi-VN" b="1" i="0" dirty="0">
                <a:solidFill>
                  <a:srgbClr val="444444"/>
                </a:solidFill>
                <a:effectLst/>
                <a:latin typeface="Times New Roman" panose="02020603050405020304" pitchFamily="18" charset="0"/>
                <a:cs typeface="Times New Roman" panose="02020603050405020304" pitchFamily="18" charset="0"/>
              </a:rPr>
              <a:t>Câu 1</a:t>
            </a:r>
            <a:r>
              <a:rPr lang="vi-VN" b="0" i="0" dirty="0">
                <a:solidFill>
                  <a:srgbClr val="444444"/>
                </a:solidFill>
                <a:effectLst/>
                <a:latin typeface="Times New Roman" panose="02020603050405020304" pitchFamily="18" charset="0"/>
                <a:cs typeface="Times New Roman" panose="02020603050405020304" pitchFamily="18" charset="0"/>
              </a:rPr>
              <a:t> (2,0 điểm): Viết đoạn văn khoảng 200 chữ bàn về cách thức để con người rèn luyện, tu dưỡng vẻ đẹp tâm hồn.</a:t>
            </a:r>
          </a:p>
        </p:txBody>
      </p:sp>
    </p:spTree>
    <p:extLst>
      <p:ext uri="{BB962C8B-B14F-4D97-AF65-F5344CB8AC3E}">
        <p14:creationId xmlns:p14="http://schemas.microsoft.com/office/powerpoint/2010/main" val="1474549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EC8D1F0-9F38-5312-192F-06F9BC6894EB}"/>
              </a:ext>
            </a:extLst>
          </p:cNvPr>
          <p:cNvSpPr txBox="1"/>
          <p:nvPr/>
        </p:nvSpPr>
        <p:spPr>
          <a:xfrm>
            <a:off x="147734" y="132406"/>
            <a:ext cx="11635274" cy="5632311"/>
          </a:xfrm>
          <a:prstGeom prst="rect">
            <a:avLst/>
          </a:prstGeom>
          <a:noFill/>
        </p:spPr>
        <p:txBody>
          <a:bodyPr wrap="square">
            <a:spAutoFit/>
          </a:bodyPr>
          <a:lstStyle/>
          <a:p>
            <a:pPr algn="ctr"/>
            <a:r>
              <a:rPr lang="en-US" sz="2400" b="1" dirty="0">
                <a:solidFill>
                  <a:srgbClr val="444444"/>
                </a:solidFill>
                <a:latin typeface="Times New Roman" panose="02020603050405020304" pitchFamily="18" charset="0"/>
                <a:cs typeface="Times New Roman" panose="02020603050405020304" pitchFamily="18" charset="0"/>
              </a:rPr>
              <a:t>ĐÁP ÁN</a:t>
            </a:r>
            <a:endParaRPr lang="vi-VN" sz="2400" b="1" i="0" dirty="0">
              <a:solidFill>
                <a:srgbClr val="444444"/>
              </a:solidFill>
              <a:effectLst/>
              <a:latin typeface="Times New Roman" panose="02020603050405020304" pitchFamily="18" charset="0"/>
              <a:cs typeface="Times New Roman" panose="02020603050405020304" pitchFamily="18" charset="0"/>
            </a:endParaRPr>
          </a:p>
          <a:p>
            <a:pPr algn="l"/>
            <a:r>
              <a:rPr lang="vi-VN" sz="2400" b="1" i="0" dirty="0">
                <a:solidFill>
                  <a:srgbClr val="444444"/>
                </a:solidFill>
                <a:effectLst/>
                <a:latin typeface="Times New Roman" panose="02020603050405020304" pitchFamily="18" charset="0"/>
                <a:cs typeface="Times New Roman" panose="02020603050405020304" pitchFamily="18" charset="0"/>
              </a:rPr>
              <a:t>I. ĐỌC HIỂU</a:t>
            </a:r>
            <a:endParaRPr lang="vi-VN" sz="2400" b="0" i="0" dirty="0">
              <a:solidFill>
                <a:srgbClr val="444444"/>
              </a:solidFill>
              <a:effectLst/>
              <a:latin typeface="Times New Roman" panose="02020603050405020304" pitchFamily="18" charset="0"/>
              <a:cs typeface="Times New Roman" panose="02020603050405020304" pitchFamily="18" charset="0"/>
            </a:endParaRPr>
          </a:p>
          <a:p>
            <a:pPr algn="l"/>
            <a:r>
              <a:rPr lang="vi-VN" sz="2400" b="1" i="0" dirty="0">
                <a:solidFill>
                  <a:srgbClr val="444444"/>
                </a:solidFill>
                <a:effectLst/>
                <a:latin typeface="Times New Roman" panose="02020603050405020304" pitchFamily="18" charset="0"/>
                <a:cs typeface="Times New Roman" panose="02020603050405020304" pitchFamily="18" charset="0"/>
              </a:rPr>
              <a:t>Câu 1:</a:t>
            </a:r>
            <a:r>
              <a:rPr lang="en-US" sz="2400" dirty="0">
                <a:solidFill>
                  <a:srgbClr val="444444"/>
                </a:solidFill>
                <a:latin typeface="Times New Roman" panose="02020603050405020304" pitchFamily="18" charset="0"/>
                <a:cs typeface="Times New Roman" panose="02020603050405020304" pitchFamily="18" charset="0"/>
              </a:rPr>
              <a:t> </a:t>
            </a:r>
            <a:r>
              <a:rPr lang="vi-VN" sz="2400" b="0" i="0" dirty="0">
                <a:solidFill>
                  <a:srgbClr val="444444"/>
                </a:solidFill>
                <a:effectLst/>
                <a:latin typeface="Times New Roman" panose="02020603050405020304" pitchFamily="18" charset="0"/>
                <a:cs typeface="Times New Roman" panose="02020603050405020304" pitchFamily="18" charset="0"/>
              </a:rPr>
              <a:t>Phương thức biểu đạt: Nghị luận</a:t>
            </a:r>
          </a:p>
          <a:p>
            <a:pPr algn="l"/>
            <a:r>
              <a:rPr lang="vi-VN" sz="2400" b="1" i="0" dirty="0">
                <a:solidFill>
                  <a:srgbClr val="444444"/>
                </a:solidFill>
                <a:effectLst/>
                <a:latin typeface="Times New Roman" panose="02020603050405020304" pitchFamily="18" charset="0"/>
                <a:cs typeface="Times New Roman" panose="02020603050405020304" pitchFamily="18" charset="0"/>
              </a:rPr>
              <a:t>Câu 2:</a:t>
            </a:r>
            <a:r>
              <a:rPr lang="en-US" sz="2400" dirty="0">
                <a:solidFill>
                  <a:srgbClr val="444444"/>
                </a:solidFill>
                <a:latin typeface="Times New Roman" panose="02020603050405020304" pitchFamily="18" charset="0"/>
                <a:cs typeface="Times New Roman" panose="02020603050405020304" pitchFamily="18" charset="0"/>
              </a:rPr>
              <a:t> </a:t>
            </a:r>
            <a:r>
              <a:rPr lang="vi-VN" sz="2400" b="0" i="0" dirty="0">
                <a:solidFill>
                  <a:srgbClr val="444444"/>
                </a:solidFill>
                <a:effectLst/>
                <a:latin typeface="Times New Roman" panose="02020603050405020304" pitchFamily="18" charset="0"/>
                <a:cs typeface="Times New Roman" panose="02020603050405020304" pitchFamily="18" charset="0"/>
              </a:rPr>
              <a:t>Những từ ngữ thể hiện phép nối: </a:t>
            </a:r>
            <a:r>
              <a:rPr lang="en-US" sz="2400" b="0" i="0" dirty="0">
                <a:solidFill>
                  <a:srgbClr val="444444"/>
                </a:solidFill>
                <a:effectLst/>
                <a:latin typeface="Times New Roman" panose="02020603050405020304" pitchFamily="18" charset="0"/>
                <a:cs typeface="Times New Roman" panose="02020603050405020304" pitchFamily="18" charset="0"/>
              </a:rPr>
              <a:t>“</a:t>
            </a:r>
            <a:r>
              <a:rPr lang="vi-VN" sz="2400" b="0" i="0" dirty="0">
                <a:solidFill>
                  <a:srgbClr val="444444"/>
                </a:solidFill>
                <a:effectLst/>
                <a:latin typeface="Times New Roman" panose="02020603050405020304" pitchFamily="18" charset="0"/>
                <a:cs typeface="Times New Roman" panose="02020603050405020304" pitchFamily="18" charset="0"/>
              </a:rPr>
              <a:t>Tuy...nhưng, bởi vậy</a:t>
            </a:r>
            <a:r>
              <a:rPr lang="en-US" sz="2400" b="0" i="0" dirty="0">
                <a:solidFill>
                  <a:srgbClr val="444444"/>
                </a:solidFill>
                <a:effectLst/>
                <a:latin typeface="Times New Roman" panose="02020603050405020304" pitchFamily="18" charset="0"/>
                <a:cs typeface="Times New Roman" panose="02020603050405020304" pitchFamily="18" charset="0"/>
              </a:rPr>
              <a:t>”.</a:t>
            </a:r>
            <a:endParaRPr lang="vi-VN" sz="2400" b="0" i="0" dirty="0">
              <a:solidFill>
                <a:srgbClr val="444444"/>
              </a:solidFill>
              <a:effectLst/>
              <a:latin typeface="Times New Roman" panose="02020603050405020304" pitchFamily="18" charset="0"/>
              <a:cs typeface="Times New Roman" panose="02020603050405020304" pitchFamily="18" charset="0"/>
            </a:endParaRPr>
          </a:p>
          <a:p>
            <a:pPr algn="l"/>
            <a:r>
              <a:rPr lang="vi-VN" sz="2400" b="1" i="0" dirty="0">
                <a:solidFill>
                  <a:srgbClr val="444444"/>
                </a:solidFill>
                <a:effectLst/>
                <a:latin typeface="Times New Roman" panose="02020603050405020304" pitchFamily="18" charset="0"/>
                <a:cs typeface="Times New Roman" panose="02020603050405020304" pitchFamily="18" charset="0"/>
              </a:rPr>
              <a:t>Câu 3:</a:t>
            </a:r>
            <a:r>
              <a:rPr lang="en-US" sz="2400" dirty="0">
                <a:solidFill>
                  <a:srgbClr val="444444"/>
                </a:solidFill>
                <a:latin typeface="Times New Roman" panose="02020603050405020304" pitchFamily="18" charset="0"/>
                <a:cs typeface="Times New Roman" panose="02020603050405020304" pitchFamily="18" charset="0"/>
              </a:rPr>
              <a:t> </a:t>
            </a:r>
            <a:r>
              <a:rPr lang="vi-VN" sz="2400" b="0" i="0" dirty="0">
                <a:solidFill>
                  <a:srgbClr val="444444"/>
                </a:solidFill>
                <a:effectLst/>
                <a:latin typeface="Times New Roman" panose="02020603050405020304" pitchFamily="18" charset="0"/>
                <a:cs typeface="Times New Roman" panose="02020603050405020304" pitchFamily="18" charset="0"/>
              </a:rPr>
              <a:t>Học sinh có thể giải thích theo ý hiểu của mình, có lý giải</a:t>
            </a:r>
          </a:p>
          <a:p>
            <a:pPr algn="l"/>
            <a:r>
              <a:rPr lang="vi-VN" sz="2400" b="0" i="0" dirty="0">
                <a:solidFill>
                  <a:srgbClr val="444444"/>
                </a:solidFill>
                <a:effectLst/>
                <a:latin typeface="Times New Roman" panose="02020603050405020304" pitchFamily="18" charset="0"/>
                <a:cs typeface="Times New Roman" panose="02020603050405020304" pitchFamily="18" charset="0"/>
              </a:rPr>
              <a:t>Gợi ý:</a:t>
            </a:r>
          </a:p>
          <a:p>
            <a:pPr algn="l"/>
            <a:r>
              <a:rPr lang="vi-VN" sz="2400" b="0" i="0" dirty="0">
                <a:solidFill>
                  <a:srgbClr val="444444"/>
                </a:solidFill>
                <a:effectLst/>
                <a:latin typeface="Times New Roman" panose="02020603050405020304" pitchFamily="18" charset="0"/>
                <a:cs typeface="Times New Roman" panose="02020603050405020304" pitchFamily="18" charset="0"/>
              </a:rPr>
              <a:t>“Một tâm hồn đẹp giúp ta biết yêu thương, biết sống đẹp, sống có ích” là nhận định chính xác bởi khi có một tâm hồn đẹp con người không chỉ biết yêu thương mà còn biết sẻ chia có thái độ và cách suy nghĩa thấu đáo,.. nhờ vậy lối sống trở thành sống đẹp, cuộc sống trở nên có ý nghĩa hơn.</a:t>
            </a:r>
          </a:p>
          <a:p>
            <a:pPr algn="l"/>
            <a:r>
              <a:rPr lang="vi-VN" sz="2400" b="1" i="0" dirty="0">
                <a:solidFill>
                  <a:srgbClr val="444444"/>
                </a:solidFill>
                <a:effectLst/>
                <a:latin typeface="Times New Roman" panose="02020603050405020304" pitchFamily="18" charset="0"/>
                <a:cs typeface="Times New Roman" panose="02020603050405020304" pitchFamily="18" charset="0"/>
              </a:rPr>
              <a:t>Câu 4:</a:t>
            </a:r>
            <a:r>
              <a:rPr lang="en-US" sz="2400" dirty="0">
                <a:solidFill>
                  <a:srgbClr val="444444"/>
                </a:solidFill>
                <a:latin typeface="Times New Roman" panose="02020603050405020304" pitchFamily="18" charset="0"/>
                <a:cs typeface="Times New Roman" panose="02020603050405020304" pitchFamily="18" charset="0"/>
              </a:rPr>
              <a:t> </a:t>
            </a:r>
            <a:r>
              <a:rPr lang="vi-VN" sz="2400" b="0" i="0" dirty="0">
                <a:solidFill>
                  <a:srgbClr val="444444"/>
                </a:solidFill>
                <a:effectLst/>
                <a:latin typeface="Times New Roman" panose="02020603050405020304" pitchFamily="18" charset="0"/>
                <a:cs typeface="Times New Roman" panose="02020603050405020304" pitchFamily="18" charset="0"/>
              </a:rPr>
              <a:t>Học sinh trình bày quan điểm của mình, có lý giải.</a:t>
            </a:r>
          </a:p>
          <a:p>
            <a:pPr algn="l"/>
            <a:r>
              <a:rPr lang="vi-VN" sz="2400" b="0" i="0" dirty="0">
                <a:solidFill>
                  <a:srgbClr val="444444"/>
                </a:solidFill>
                <a:effectLst/>
                <a:latin typeface="Times New Roman" panose="02020603050405020304" pitchFamily="18" charset="0"/>
                <a:cs typeface="Times New Roman" panose="02020603050405020304" pitchFamily="18" charset="0"/>
              </a:rPr>
              <a:t>Gợi ý:</a:t>
            </a:r>
          </a:p>
          <a:p>
            <a:pPr algn="l"/>
            <a:r>
              <a:rPr lang="en-US" sz="2400" dirty="0" err="1">
                <a:solidFill>
                  <a:srgbClr val="444444"/>
                </a:solidFill>
                <a:latin typeface="Times New Roman" panose="02020603050405020304" pitchFamily="18" charset="0"/>
                <a:cs typeface="Times New Roman" panose="02020603050405020304" pitchFamily="18" charset="0"/>
              </a:rPr>
              <a:t>Đồng</a:t>
            </a:r>
            <a:r>
              <a:rPr lang="en-US" sz="2400" dirty="0">
                <a:solidFill>
                  <a:srgbClr val="444444"/>
                </a:solidFill>
                <a:latin typeface="Times New Roman" panose="02020603050405020304" pitchFamily="18" charset="0"/>
                <a:cs typeface="Times New Roman" panose="02020603050405020304" pitchFamily="18" charset="0"/>
              </a:rPr>
              <a:t> ý </a:t>
            </a:r>
            <a:r>
              <a:rPr lang="en-US" sz="2400" dirty="0" err="1">
                <a:solidFill>
                  <a:srgbClr val="444444"/>
                </a:solidFill>
                <a:latin typeface="Times New Roman" panose="02020603050405020304" pitchFamily="18" charset="0"/>
                <a:cs typeface="Times New Roman" panose="02020603050405020304" pitchFamily="18" charset="0"/>
              </a:rPr>
              <a:t>vì</a:t>
            </a:r>
            <a:r>
              <a:rPr lang="en-US" sz="2400" dirty="0">
                <a:solidFill>
                  <a:srgbClr val="444444"/>
                </a:solidFill>
                <a:latin typeface="Times New Roman" panose="02020603050405020304" pitchFamily="18" charset="0"/>
                <a:cs typeface="Times New Roman" panose="02020603050405020304" pitchFamily="18" charset="0"/>
              </a:rPr>
              <a:t> </a:t>
            </a:r>
            <a:r>
              <a:rPr lang="en-US" sz="2400" dirty="0" err="1">
                <a:solidFill>
                  <a:srgbClr val="444444"/>
                </a:solidFill>
                <a:latin typeface="Times New Roman" panose="02020603050405020304" pitchFamily="18" charset="0"/>
                <a:cs typeface="Times New Roman" panose="02020603050405020304" pitchFamily="18" charset="0"/>
              </a:rPr>
              <a:t>vẻ</a:t>
            </a:r>
            <a:r>
              <a:rPr lang="en-US" sz="2400" dirty="0">
                <a:solidFill>
                  <a:srgbClr val="444444"/>
                </a:solidFill>
                <a:latin typeface="Times New Roman" panose="02020603050405020304" pitchFamily="18" charset="0"/>
                <a:cs typeface="Times New Roman" panose="02020603050405020304" pitchFamily="18" charset="0"/>
              </a:rPr>
              <a:t> </a:t>
            </a:r>
            <a:r>
              <a:rPr lang="en-US" sz="2400" dirty="0" err="1">
                <a:solidFill>
                  <a:srgbClr val="444444"/>
                </a:solidFill>
                <a:latin typeface="Times New Roman" panose="02020603050405020304" pitchFamily="18" charset="0"/>
                <a:cs typeface="Times New Roman" panose="02020603050405020304" pitchFamily="18" charset="0"/>
              </a:rPr>
              <a:t>đẹp</a:t>
            </a:r>
            <a:r>
              <a:rPr lang="en-US" sz="2400" dirty="0">
                <a:solidFill>
                  <a:srgbClr val="444444"/>
                </a:solidFill>
                <a:latin typeface="Times New Roman" panose="02020603050405020304" pitchFamily="18" charset="0"/>
                <a:cs typeface="Times New Roman" panose="02020603050405020304" pitchFamily="18" charset="0"/>
              </a:rPr>
              <a:t> </a:t>
            </a:r>
            <a:r>
              <a:rPr lang="en-US" sz="2400" dirty="0" err="1">
                <a:solidFill>
                  <a:srgbClr val="444444"/>
                </a:solidFill>
                <a:latin typeface="Times New Roman" panose="02020603050405020304" pitchFamily="18" charset="0"/>
                <a:cs typeface="Times New Roman" panose="02020603050405020304" pitchFamily="18" charset="0"/>
              </a:rPr>
              <a:t>tâm</a:t>
            </a:r>
            <a:r>
              <a:rPr lang="en-US" sz="2400" dirty="0">
                <a:solidFill>
                  <a:srgbClr val="444444"/>
                </a:solidFill>
                <a:latin typeface="Times New Roman" panose="02020603050405020304" pitchFamily="18" charset="0"/>
                <a:cs typeface="Times New Roman" panose="02020603050405020304" pitchFamily="18" charset="0"/>
              </a:rPr>
              <a:t> </a:t>
            </a:r>
            <a:r>
              <a:rPr lang="en-US" sz="2400" dirty="0" err="1">
                <a:solidFill>
                  <a:srgbClr val="444444"/>
                </a:solidFill>
                <a:latin typeface="Times New Roman" panose="02020603050405020304" pitchFamily="18" charset="0"/>
                <a:cs typeface="Times New Roman" panose="02020603050405020304" pitchFamily="18" charset="0"/>
              </a:rPr>
              <a:t>hồn</a:t>
            </a:r>
            <a:r>
              <a:rPr lang="en-US" sz="2400" dirty="0">
                <a:solidFill>
                  <a:srgbClr val="444444"/>
                </a:solidFill>
                <a:latin typeface="Times New Roman" panose="02020603050405020304" pitchFamily="18" charset="0"/>
                <a:cs typeface="Times New Roman" panose="02020603050405020304" pitchFamily="18" charset="0"/>
              </a:rPr>
              <a:t> </a:t>
            </a:r>
            <a:r>
              <a:rPr lang="en-US" sz="2400" dirty="0" err="1">
                <a:solidFill>
                  <a:srgbClr val="444444"/>
                </a:solidFill>
                <a:latin typeface="Times New Roman" panose="02020603050405020304" pitchFamily="18" charset="0"/>
                <a:cs typeface="Times New Roman" panose="02020603050405020304" pitchFamily="18" charset="0"/>
              </a:rPr>
              <a:t>sẽ</a:t>
            </a:r>
            <a:r>
              <a:rPr lang="en-US" sz="2400" dirty="0">
                <a:solidFill>
                  <a:srgbClr val="444444"/>
                </a:solidFill>
                <a:latin typeface="Times New Roman" panose="02020603050405020304" pitchFamily="18" charset="0"/>
                <a:cs typeface="Times New Roman" panose="02020603050405020304" pitchFamily="18" charset="0"/>
              </a:rPr>
              <a:t> </a:t>
            </a:r>
            <a:r>
              <a:rPr lang="en-US" sz="2400" dirty="0" err="1">
                <a:solidFill>
                  <a:srgbClr val="444444"/>
                </a:solidFill>
                <a:latin typeface="Times New Roman" panose="02020603050405020304" pitchFamily="18" charset="0"/>
                <a:cs typeface="Times New Roman" panose="02020603050405020304" pitchFamily="18" charset="0"/>
              </a:rPr>
              <a:t>mang</a:t>
            </a:r>
            <a:r>
              <a:rPr lang="en-US" sz="2400" dirty="0">
                <a:solidFill>
                  <a:srgbClr val="444444"/>
                </a:solidFill>
                <a:latin typeface="Times New Roman" panose="02020603050405020304" pitchFamily="18" charset="0"/>
                <a:cs typeface="Times New Roman" panose="02020603050405020304" pitchFamily="18" charset="0"/>
              </a:rPr>
              <a:t> </a:t>
            </a:r>
            <a:r>
              <a:rPr lang="en-US" sz="2400" dirty="0" err="1">
                <a:solidFill>
                  <a:srgbClr val="444444"/>
                </a:solidFill>
                <a:latin typeface="Times New Roman" panose="02020603050405020304" pitchFamily="18" charset="0"/>
                <a:cs typeface="Times New Roman" panose="02020603050405020304" pitchFamily="18" charset="0"/>
              </a:rPr>
              <a:t>lại</a:t>
            </a:r>
            <a:r>
              <a:rPr lang="en-US" sz="2400" dirty="0">
                <a:solidFill>
                  <a:srgbClr val="444444"/>
                </a:solidFill>
                <a:latin typeface="Times New Roman" panose="02020603050405020304" pitchFamily="18" charset="0"/>
                <a:cs typeface="Times New Roman" panose="02020603050405020304" pitchFamily="18" charset="0"/>
              </a:rPr>
              <a:t> </a:t>
            </a:r>
            <a:r>
              <a:rPr lang="en-US" sz="2400" dirty="0" err="1">
                <a:solidFill>
                  <a:srgbClr val="444444"/>
                </a:solidFill>
                <a:latin typeface="Times New Roman" panose="02020603050405020304" pitchFamily="18" charset="0"/>
                <a:cs typeface="Times New Roman" panose="02020603050405020304" pitchFamily="18" charset="0"/>
              </a:rPr>
              <a:t>nhiều</a:t>
            </a:r>
            <a:r>
              <a:rPr lang="en-US" sz="2400" dirty="0">
                <a:solidFill>
                  <a:srgbClr val="444444"/>
                </a:solidFill>
                <a:latin typeface="Times New Roman" panose="02020603050405020304" pitchFamily="18" charset="0"/>
                <a:cs typeface="Times New Roman" panose="02020603050405020304" pitchFamily="18" charset="0"/>
              </a:rPr>
              <a:t> </a:t>
            </a:r>
            <a:r>
              <a:rPr lang="en-US" sz="2400" dirty="0" err="1">
                <a:solidFill>
                  <a:srgbClr val="444444"/>
                </a:solidFill>
                <a:latin typeface="Times New Roman" panose="02020603050405020304" pitchFamily="18" charset="0"/>
                <a:cs typeface="Times New Roman" panose="02020603050405020304" pitchFamily="18" charset="0"/>
              </a:rPr>
              <a:t>giá</a:t>
            </a:r>
            <a:r>
              <a:rPr lang="en-US" sz="2400" dirty="0">
                <a:solidFill>
                  <a:srgbClr val="444444"/>
                </a:solidFill>
                <a:latin typeface="Times New Roman" panose="02020603050405020304" pitchFamily="18" charset="0"/>
                <a:cs typeface="Times New Roman" panose="02020603050405020304" pitchFamily="18" charset="0"/>
              </a:rPr>
              <a:t> </a:t>
            </a:r>
            <a:r>
              <a:rPr lang="en-US" sz="2400" dirty="0" err="1">
                <a:solidFill>
                  <a:srgbClr val="444444"/>
                </a:solidFill>
                <a:latin typeface="Times New Roman" panose="02020603050405020304" pitchFamily="18" charset="0"/>
                <a:cs typeface="Times New Roman" panose="02020603050405020304" pitchFamily="18" charset="0"/>
              </a:rPr>
              <a:t>trị</a:t>
            </a:r>
            <a:r>
              <a:rPr lang="en-US" sz="2400" dirty="0">
                <a:solidFill>
                  <a:srgbClr val="444444"/>
                </a:solidFill>
                <a:latin typeface="Times New Roman" panose="02020603050405020304" pitchFamily="18" charset="0"/>
                <a:cs typeface="Times New Roman" panose="02020603050405020304" pitchFamily="18" charset="0"/>
              </a:rPr>
              <a:t> </a:t>
            </a:r>
            <a:r>
              <a:rPr lang="en-US" sz="2400" dirty="0" err="1">
                <a:solidFill>
                  <a:srgbClr val="444444"/>
                </a:solidFill>
                <a:latin typeface="Times New Roman" panose="02020603050405020304" pitchFamily="18" charset="0"/>
                <a:cs typeface="Times New Roman" panose="02020603050405020304" pitchFamily="18" charset="0"/>
              </a:rPr>
              <a:t>cho</a:t>
            </a:r>
            <a:r>
              <a:rPr lang="en-US" sz="2400" dirty="0">
                <a:solidFill>
                  <a:srgbClr val="444444"/>
                </a:solidFill>
                <a:latin typeface="Times New Roman" panose="02020603050405020304" pitchFamily="18" charset="0"/>
                <a:cs typeface="Times New Roman" panose="02020603050405020304" pitchFamily="18" charset="0"/>
              </a:rPr>
              <a:t> </a:t>
            </a:r>
            <a:r>
              <a:rPr lang="en-US" sz="2400" dirty="0" err="1">
                <a:solidFill>
                  <a:srgbClr val="444444"/>
                </a:solidFill>
                <a:latin typeface="Times New Roman" panose="02020603050405020304" pitchFamily="18" charset="0"/>
                <a:cs typeface="Times New Roman" panose="02020603050405020304" pitchFamily="18" charset="0"/>
              </a:rPr>
              <a:t>cộng</a:t>
            </a:r>
            <a:r>
              <a:rPr lang="en-US" sz="2400" dirty="0">
                <a:solidFill>
                  <a:srgbClr val="444444"/>
                </a:solidFill>
                <a:latin typeface="Times New Roman" panose="02020603050405020304" pitchFamily="18" charset="0"/>
                <a:cs typeface="Times New Roman" panose="02020603050405020304" pitchFamily="18" charset="0"/>
              </a:rPr>
              <a:t> </a:t>
            </a:r>
            <a:r>
              <a:rPr lang="en-US" sz="2400" dirty="0" err="1">
                <a:solidFill>
                  <a:srgbClr val="444444"/>
                </a:solidFill>
                <a:latin typeface="Times New Roman" panose="02020603050405020304" pitchFamily="18" charset="0"/>
                <a:cs typeface="Times New Roman" panose="02020603050405020304" pitchFamily="18" charset="0"/>
              </a:rPr>
              <a:t>đồng</a:t>
            </a:r>
            <a:r>
              <a:rPr lang="en-US" sz="2400" dirty="0">
                <a:solidFill>
                  <a:srgbClr val="444444"/>
                </a:solidFill>
                <a:latin typeface="Times New Roman" panose="02020603050405020304" pitchFamily="18" charset="0"/>
                <a:cs typeface="Times New Roman" panose="02020603050405020304" pitchFamily="18" charset="0"/>
              </a:rPr>
              <a:t>, </a:t>
            </a:r>
            <a:r>
              <a:rPr lang="en-US" sz="2400" dirty="0" err="1">
                <a:solidFill>
                  <a:srgbClr val="444444"/>
                </a:solidFill>
                <a:latin typeface="Times New Roman" panose="02020603050405020304" pitchFamily="18" charset="0"/>
                <a:cs typeface="Times New Roman" panose="02020603050405020304" pitchFamily="18" charset="0"/>
              </a:rPr>
              <a:t>không</a:t>
            </a:r>
            <a:r>
              <a:rPr lang="en-US" sz="2400" dirty="0">
                <a:solidFill>
                  <a:srgbClr val="444444"/>
                </a:solidFill>
                <a:latin typeface="Times New Roman" panose="02020603050405020304" pitchFamily="18" charset="0"/>
                <a:cs typeface="Times New Roman" panose="02020603050405020304" pitchFamily="18" charset="0"/>
              </a:rPr>
              <a:t> </a:t>
            </a:r>
            <a:r>
              <a:rPr lang="en-US" sz="2400" dirty="0" err="1">
                <a:solidFill>
                  <a:srgbClr val="444444"/>
                </a:solidFill>
                <a:latin typeface="Times New Roman" panose="02020603050405020304" pitchFamily="18" charset="0"/>
                <a:cs typeface="Times New Roman" panose="02020603050405020304" pitchFamily="18" charset="0"/>
              </a:rPr>
              <a:t>những</a:t>
            </a:r>
            <a:r>
              <a:rPr lang="en-US" sz="2400" dirty="0">
                <a:solidFill>
                  <a:srgbClr val="444444"/>
                </a:solidFill>
                <a:latin typeface="Times New Roman" panose="02020603050405020304" pitchFamily="18" charset="0"/>
                <a:cs typeface="Times New Roman" panose="02020603050405020304" pitchFamily="18" charset="0"/>
              </a:rPr>
              <a:t> </a:t>
            </a:r>
            <a:r>
              <a:rPr lang="en-US" sz="2400" dirty="0" err="1">
                <a:solidFill>
                  <a:srgbClr val="444444"/>
                </a:solidFill>
                <a:latin typeface="Times New Roman" panose="02020603050405020304" pitchFamily="18" charset="0"/>
                <a:cs typeface="Times New Roman" panose="02020603050405020304" pitchFamily="18" charset="0"/>
              </a:rPr>
              <a:t>thế</a:t>
            </a:r>
            <a:r>
              <a:rPr lang="vi-VN" sz="2400" b="0" i="0" dirty="0">
                <a:solidFill>
                  <a:srgbClr val="444444"/>
                </a:solidFill>
                <a:effectLst/>
                <a:latin typeface="Times New Roman" panose="02020603050405020304" pitchFamily="18" charset="0"/>
                <a:cs typeface="Times New Roman" panose="02020603050405020304" pitchFamily="18" charset="0"/>
              </a:rPr>
              <a:t> </a:t>
            </a:r>
            <a:r>
              <a:rPr lang="en-US" sz="2400" dirty="0">
                <a:solidFill>
                  <a:srgbClr val="444444"/>
                </a:solidFill>
                <a:latin typeface="Times New Roman" panose="02020603050405020304" pitchFamily="18" charset="0"/>
                <a:cs typeface="Times New Roman" panose="02020603050405020304" pitchFamily="18" charset="0"/>
              </a:rPr>
              <a:t>v</a:t>
            </a:r>
            <a:r>
              <a:rPr lang="vi-VN" sz="2400" b="0" i="0" dirty="0">
                <a:solidFill>
                  <a:srgbClr val="444444"/>
                </a:solidFill>
                <a:effectLst/>
                <a:latin typeface="Times New Roman" panose="02020603050405020304" pitchFamily="18" charset="0"/>
                <a:cs typeface="Times New Roman" panose="02020603050405020304" pitchFamily="18" charset="0"/>
              </a:rPr>
              <a:t>ẻ đẹp tâm hồn tạo nên sức hút vô cùng mạnh mẽ và bền vững. Nó chính là một trong yếu tố quan trọng làm nên vẻ đẹp hình thức hoàn thiện nhất.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967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arn(inVertical)">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barn(inVertical)">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arn(inVertic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arn(inVertical)">
                                      <p:cBhvr>
                                        <p:cTn id="22" dur="500"/>
                                        <p:tgtEl>
                                          <p:spTgt spid="5">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arn(inVertical)">
                                      <p:cBhvr>
                                        <p:cTn id="25" dur="500"/>
                                        <p:tgtEl>
                                          <p:spTgt spid="5">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5">
                                            <p:txEl>
                                              <p:pRg st="7" end="7"/>
                                            </p:txEl>
                                          </p:spTgt>
                                        </p:tgtEl>
                                        <p:attrNameLst>
                                          <p:attrName>style.visibility</p:attrName>
                                        </p:attrNameLst>
                                      </p:cBhvr>
                                      <p:to>
                                        <p:strVal val="visible"/>
                                      </p:to>
                                    </p:set>
                                    <p:animEffect transition="in" filter="barn(inVertical)">
                                      <p:cBhvr>
                                        <p:cTn id="30" dur="500"/>
                                        <p:tgtEl>
                                          <p:spTgt spid="5">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barn(inVertical)">
                                      <p:cBhvr>
                                        <p:cTn id="35" dur="500"/>
                                        <p:tgtEl>
                                          <p:spTgt spid="5">
                                            <p:txEl>
                                              <p:pRg st="8" end="8"/>
                                            </p:txEl>
                                          </p:spTgt>
                                        </p:tgtEl>
                                      </p:cBhvr>
                                    </p:animEffect>
                                  </p:childTnLst>
                                </p:cTn>
                              </p:par>
                              <p:par>
                                <p:cTn id="36" presetID="16" presetClass="entr" presetSubtype="21" fill="hold" nodeType="withEffect">
                                  <p:stCondLst>
                                    <p:cond delay="0"/>
                                  </p:stCondLst>
                                  <p:childTnLst>
                                    <p:set>
                                      <p:cBhvr>
                                        <p:cTn id="37" dur="1" fill="hold">
                                          <p:stCondLst>
                                            <p:cond delay="0"/>
                                          </p:stCondLst>
                                        </p:cTn>
                                        <p:tgtEl>
                                          <p:spTgt spid="5">
                                            <p:txEl>
                                              <p:pRg st="9" end="9"/>
                                            </p:txEl>
                                          </p:spTgt>
                                        </p:tgtEl>
                                        <p:attrNameLst>
                                          <p:attrName>style.visibility</p:attrName>
                                        </p:attrNameLst>
                                      </p:cBhvr>
                                      <p:to>
                                        <p:strVal val="visible"/>
                                      </p:to>
                                    </p:set>
                                    <p:animEffect transition="in" filter="barn(inVertical)">
                                      <p:cBhvr>
                                        <p:cTn id="38"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EC8D1F0-9F38-5312-192F-06F9BC6894EB}"/>
              </a:ext>
            </a:extLst>
          </p:cNvPr>
          <p:cNvSpPr txBox="1"/>
          <p:nvPr/>
        </p:nvSpPr>
        <p:spPr>
          <a:xfrm>
            <a:off x="-1" y="-41553"/>
            <a:ext cx="12111135" cy="6463308"/>
          </a:xfrm>
          <a:prstGeom prst="rect">
            <a:avLst/>
          </a:prstGeom>
          <a:noFill/>
        </p:spPr>
        <p:txBody>
          <a:bodyPr wrap="square">
            <a:spAutoFit/>
          </a:bodyPr>
          <a:lstStyle/>
          <a:p>
            <a:pPr algn="l"/>
            <a:r>
              <a:rPr lang="vi-VN" b="1" i="0" dirty="0">
                <a:solidFill>
                  <a:srgbClr val="444444"/>
                </a:solidFill>
                <a:effectLst/>
                <a:latin typeface="Times New Roman" panose="02020603050405020304" pitchFamily="18" charset="0"/>
                <a:cs typeface="Times New Roman" panose="02020603050405020304" pitchFamily="18" charset="0"/>
              </a:rPr>
              <a:t>II. LÀM VĂN</a:t>
            </a:r>
            <a:endParaRPr lang="vi-VN" b="0" i="0" dirty="0">
              <a:solidFill>
                <a:srgbClr val="444444"/>
              </a:solidFill>
              <a:effectLst/>
              <a:latin typeface="Times New Roman" panose="02020603050405020304" pitchFamily="18" charset="0"/>
              <a:cs typeface="Times New Roman" panose="02020603050405020304" pitchFamily="18" charset="0"/>
            </a:endParaRPr>
          </a:p>
          <a:p>
            <a:pPr algn="l"/>
            <a:r>
              <a:rPr lang="vi-VN" b="1" i="0" dirty="0">
                <a:solidFill>
                  <a:srgbClr val="444444"/>
                </a:solidFill>
                <a:effectLst/>
                <a:latin typeface="Times New Roman" panose="02020603050405020304" pitchFamily="18" charset="0"/>
                <a:cs typeface="Times New Roman" panose="02020603050405020304" pitchFamily="18" charset="0"/>
              </a:rPr>
              <a:t>Câu 1:</a:t>
            </a:r>
            <a:endParaRPr lang="vi-VN" b="0" i="0" dirty="0">
              <a:solidFill>
                <a:srgbClr val="444444"/>
              </a:solidFill>
              <a:effectLst/>
              <a:latin typeface="Times New Roman" panose="02020603050405020304" pitchFamily="18" charset="0"/>
              <a:cs typeface="Times New Roman" panose="02020603050405020304" pitchFamily="18" charset="0"/>
            </a:endParaRPr>
          </a:p>
          <a:p>
            <a:pPr algn="l"/>
            <a:r>
              <a:rPr lang="vi-VN" b="0" i="0" dirty="0">
                <a:solidFill>
                  <a:srgbClr val="444444"/>
                </a:solidFill>
                <a:effectLst/>
                <a:latin typeface="Times New Roman" panose="02020603050405020304" pitchFamily="18" charset="0"/>
                <a:cs typeface="Times New Roman" panose="02020603050405020304" pitchFamily="18" charset="0"/>
              </a:rPr>
              <a:t>1. Mở đoạn Giới thiệu vấn đề cần nghị luận: tầm quan trọng của việc nuôi dưỡng vẻ đẹp tâm hồn.</a:t>
            </a:r>
          </a:p>
          <a:p>
            <a:pPr algn="l"/>
            <a:r>
              <a:rPr lang="vi-VN" b="0" i="0" dirty="0">
                <a:solidFill>
                  <a:srgbClr val="444444"/>
                </a:solidFill>
                <a:effectLst/>
                <a:latin typeface="Times New Roman" panose="02020603050405020304" pitchFamily="18" charset="0"/>
                <a:cs typeface="Times New Roman" panose="02020603050405020304" pitchFamily="18" charset="0"/>
              </a:rPr>
              <a:t>Lưu ý: Học sinh tự lựa chọn cách viết mở bài trực tiếp hoặc gián tiếp tùy thuộc vào năng lực của bản thân mình.</a:t>
            </a:r>
          </a:p>
          <a:p>
            <a:pPr algn="l"/>
            <a:r>
              <a:rPr lang="vi-VN" b="0" i="0" dirty="0">
                <a:solidFill>
                  <a:srgbClr val="444444"/>
                </a:solidFill>
                <a:effectLst/>
                <a:latin typeface="Times New Roman" panose="02020603050405020304" pitchFamily="18" charset="0"/>
                <a:cs typeface="Times New Roman" panose="02020603050405020304" pitchFamily="18" charset="0"/>
              </a:rPr>
              <a:t>2. Thân đoạn</a:t>
            </a:r>
          </a:p>
          <a:p>
            <a:pPr algn="l"/>
            <a:r>
              <a:rPr lang="vi-VN" b="0" i="0" dirty="0">
                <a:solidFill>
                  <a:srgbClr val="444444"/>
                </a:solidFill>
                <a:effectLst/>
                <a:latin typeface="Times New Roman" panose="02020603050405020304" pitchFamily="18" charset="0"/>
                <a:cs typeface="Times New Roman" panose="02020603050405020304" pitchFamily="18" charset="0"/>
              </a:rPr>
              <a:t>a. Giải thích Vẻ đẹp tâm hồn: là vẻ đẹp bên trong mỗi con người, là nhân cách, phẩm chất tốt đẹp, những đức tính quý báu mà mỗi chúng ta cần rèn luyện, trau dồi để hoàn thiện bản thân mình.</a:t>
            </a:r>
          </a:p>
          <a:p>
            <a:pPr algn="l"/>
            <a:r>
              <a:rPr lang="vi-VN" b="0" i="0" dirty="0">
                <a:solidFill>
                  <a:srgbClr val="444444"/>
                </a:solidFill>
                <a:effectLst/>
                <a:latin typeface="Times New Roman" panose="02020603050405020304" pitchFamily="18" charset="0"/>
                <a:cs typeface="Times New Roman" panose="02020603050405020304" pitchFamily="18" charset="0"/>
              </a:rPr>
              <a:t>=&gt;Khẳng định: con người rèn luyện, tu dưỡng vẻ đẹp tâm hồn. b. Phân tích - Mỗi con người có một khả năng riêng, thế mạnh riêng, chúng ta cần phải nhận ra giá trị của bản thân mình và tự tin vào bản thân mình, đó sẽ là động lực quan trọng góp phần giúp ta cố gắng thực hiện những mục tiêu trong cuộc sống và đạt được những điều chúng ta mong muốn.</a:t>
            </a:r>
          </a:p>
          <a:p>
            <a:pPr algn="l"/>
            <a:r>
              <a:rPr lang="vi-VN" b="0" i="0" dirty="0">
                <a:solidFill>
                  <a:srgbClr val="444444"/>
                </a:solidFill>
                <a:effectLst/>
                <a:latin typeface="Times New Roman" panose="02020603050405020304" pitchFamily="18" charset="0"/>
                <a:cs typeface="Times New Roman" panose="02020603050405020304" pitchFamily="18" charset="0"/>
              </a:rPr>
              <a:t>- Con người sống và đối xử với nhau bằng tính cách, bằng suy nghĩ và hành động, không phải bằng vẻ bề ngoài, vì vậy, để trở thành người tốt được mọi người yêu quý, trọng dụng, chúng ta cần phải rèn luyện cho bản thân mình vẻ đẹp tâm hồn và những đức tính tốt đẹp.</a:t>
            </a:r>
          </a:p>
          <a:p>
            <a:pPr algn="l"/>
            <a:r>
              <a:rPr lang="vi-VN" b="0" i="0" dirty="0">
                <a:solidFill>
                  <a:srgbClr val="444444"/>
                </a:solidFill>
                <a:effectLst/>
                <a:latin typeface="Times New Roman" panose="02020603050405020304" pitchFamily="18" charset="0"/>
                <a:cs typeface="Times New Roman" panose="02020603050405020304" pitchFamily="18" charset="0"/>
              </a:rPr>
              <a:t>- Người có đạo đức, nhân phẩm tốt sẽ được mọi người yêu quý, tôn trọng, sẽ có được nhiều cơ hội quý báu hơn trong cuộc sống.</a:t>
            </a:r>
          </a:p>
          <a:p>
            <a:pPr algn="l"/>
            <a:r>
              <a:rPr lang="vi-VN" b="0" i="0" dirty="0">
                <a:solidFill>
                  <a:srgbClr val="444444"/>
                </a:solidFill>
                <a:effectLst/>
                <a:latin typeface="Times New Roman" panose="02020603050405020304" pitchFamily="18" charset="0"/>
                <a:cs typeface="Times New Roman" panose="02020603050405020304" pitchFamily="18" charset="0"/>
              </a:rPr>
              <a:t>c. Chứng minh Học sinh tự lấy dẫn chứng về những con người nuôi dưỡng vẻ đẹp tâm hồn thành công và trở thành người có ích cho xã hội để minh họa cho bài làm văn của mình.</a:t>
            </a:r>
          </a:p>
          <a:p>
            <a:pPr algn="l"/>
            <a:r>
              <a:rPr lang="vi-VN" b="0" i="0" dirty="0">
                <a:solidFill>
                  <a:srgbClr val="444444"/>
                </a:solidFill>
                <a:effectLst/>
                <a:latin typeface="Times New Roman" panose="02020603050405020304" pitchFamily="18" charset="0"/>
                <a:cs typeface="Times New Roman" panose="02020603050405020304" pitchFamily="18" charset="0"/>
              </a:rPr>
              <a:t>Lưu ý: Dẫn chứng phải tiêu biểu, xác thực và được nhiều người biết đến.</a:t>
            </a:r>
          </a:p>
          <a:p>
            <a:pPr algn="l"/>
            <a:r>
              <a:rPr lang="vi-VN" b="0" i="0" dirty="0">
                <a:solidFill>
                  <a:srgbClr val="444444"/>
                </a:solidFill>
                <a:effectLst/>
                <a:latin typeface="Times New Roman" panose="02020603050405020304" pitchFamily="18" charset="0"/>
                <a:cs typeface="Times New Roman" panose="02020603050405020304" pitchFamily="18" charset="0"/>
              </a:rPr>
              <a:t>d. Phản biện</a:t>
            </a:r>
            <a:br>
              <a:rPr lang="vi-VN" b="0" i="0" dirty="0">
                <a:solidFill>
                  <a:srgbClr val="444444"/>
                </a:solidFill>
                <a:effectLst/>
                <a:latin typeface="Times New Roman" panose="02020603050405020304" pitchFamily="18" charset="0"/>
                <a:cs typeface="Times New Roman" panose="02020603050405020304" pitchFamily="18" charset="0"/>
              </a:rPr>
            </a:br>
            <a:r>
              <a:rPr lang="vi-VN" b="0" i="0" dirty="0">
                <a:solidFill>
                  <a:srgbClr val="444444"/>
                </a:solidFill>
                <a:effectLst/>
                <a:latin typeface="Times New Roman" panose="02020603050405020304" pitchFamily="18" charset="0"/>
                <a:cs typeface="Times New Roman" panose="02020603050405020304" pitchFamily="18" charset="0"/>
              </a:rPr>
              <a:t>Trong cuộc sống vẫn còn có nhiều người quá tự cao tự đại, ảo tưởng về sức mạnh của bản thân mà không chịu trau dồi, tiến bộ. Lại có những người đề cao vẻ đẹp về ngoại hình, hình thức hơn vẻ đẹp tâm hồn, nhân cách,... những người này đáng bị xã hội thẳng thắn phê phán và chỉ trích.</a:t>
            </a:r>
          </a:p>
          <a:p>
            <a:pPr algn="l"/>
            <a:r>
              <a:rPr lang="vi-VN" b="0" i="0" dirty="0">
                <a:solidFill>
                  <a:srgbClr val="444444"/>
                </a:solidFill>
                <a:effectLst/>
                <a:latin typeface="Times New Roman" panose="02020603050405020304" pitchFamily="18" charset="0"/>
                <a:cs typeface="Times New Roman" panose="02020603050405020304" pitchFamily="18" charset="0"/>
              </a:rPr>
              <a:t>3. Kết đoạn</a:t>
            </a:r>
          </a:p>
          <a:p>
            <a:pPr algn="l"/>
            <a:r>
              <a:rPr lang="vi-VN" b="0" i="0" dirty="0">
                <a:solidFill>
                  <a:srgbClr val="444444"/>
                </a:solidFill>
                <a:effectLst/>
                <a:latin typeface="Times New Roman" panose="02020603050405020304" pitchFamily="18" charset="0"/>
                <a:cs typeface="Times New Roman" panose="02020603050405020304" pitchFamily="18" charset="0"/>
              </a:rPr>
              <a:t>Khái quát lại vấn đề nghị luận: tầm quan trọng của việc nuôi dưỡng vẻ đẹp tâm hồn; đồng thời rút ra bài học và liên hệ bản thân.</a:t>
            </a:r>
          </a:p>
        </p:txBody>
      </p:sp>
    </p:spTree>
    <p:extLst>
      <p:ext uri="{BB962C8B-B14F-4D97-AF65-F5344CB8AC3E}">
        <p14:creationId xmlns:p14="http://schemas.microsoft.com/office/powerpoint/2010/main" val="18325723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E410618-FF70-F25D-3F4A-B50B85CE4410}"/>
              </a:ext>
            </a:extLst>
          </p:cNvPr>
          <p:cNvSpPr txBox="1"/>
          <p:nvPr/>
        </p:nvSpPr>
        <p:spPr>
          <a:xfrm>
            <a:off x="194388" y="0"/>
            <a:ext cx="11803224" cy="6288388"/>
          </a:xfrm>
          <a:prstGeom prst="rect">
            <a:avLst/>
          </a:prstGeom>
          <a:noFill/>
        </p:spPr>
        <p:txBody>
          <a:bodyPr wrap="square">
            <a:spAutoFit/>
          </a:bodyPr>
          <a:lstStyle/>
          <a:p>
            <a:pPr>
              <a:lnSpc>
                <a:spcPct val="107000"/>
              </a:lnSpc>
              <a:spcAft>
                <a:spcPts val="800"/>
              </a:spcAft>
            </a:pPr>
            <a:r>
              <a:rPr lang="en-US" sz="1500" b="1" dirty="0">
                <a:effectLst/>
                <a:latin typeface="Times New Roman" panose="02020603050405020304" pitchFamily="18" charset="0"/>
                <a:ea typeface="Calibri" panose="020F0502020204030204" pitchFamily="34" charset="0"/>
                <a:cs typeface="Times New Roman" panose="02020603050405020304" pitchFamily="18" charset="0"/>
              </a:rPr>
              <a:t>I. ĐỌC HIỂU ( 3,0 </a:t>
            </a:r>
            <a:r>
              <a:rPr lang="en-US" sz="15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5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500" b="1" dirty="0">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Đọc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bên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a:t>
            </a:r>
          </a:p>
          <a:p>
            <a:pPr indent="457200">
              <a:lnSpc>
                <a:spcPct val="107000"/>
              </a:lnSpc>
              <a:spcAft>
                <a:spcPts val="800"/>
              </a:spcAft>
            </a:pP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Chúng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nuôi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dưỡng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loại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ăn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bổ</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dưỡng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lành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nhưng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rất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ít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khi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nuôi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dưỡng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hồn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Thật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hồn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cũng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nuôi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dưỡng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xét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khía</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cạnh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hồn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chú</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hơn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rất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hồn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sáng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khỏe</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mang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yên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vui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hạnh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phúc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ngay</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khi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gặp</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nghịch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cảnh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khó</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khăn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457200">
              <a:lnSpc>
                <a:spcPct val="107000"/>
              </a:lnSpc>
              <a:spcAft>
                <a:spcPts val="800"/>
              </a:spcAft>
            </a:pP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quanh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nhiêu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tốt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đẹp</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đáng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quý</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trân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khéo</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léo</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chọn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lọc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chúng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hề</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thiếu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thốn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hạt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giống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tốt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đẹp</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gieo</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trồng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Mặt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cũng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đầy</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rẫy</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cỏ</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dại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xấu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xa</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buông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trôi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thiếu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hiểu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sẽ</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trả</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u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ám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tối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tăm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kéo</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dài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a:t>
            </a:r>
          </a:p>
          <a:p>
            <a:pPr indent="457200">
              <a:lnSpc>
                <a:spcPct val="107000"/>
              </a:lnSpc>
              <a:spcAft>
                <a:spcPts val="800"/>
              </a:spcAft>
            </a:pP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hồn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tươi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đẹp</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đầy</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hoa</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thơm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trái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quý</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hay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hoang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vắng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cỏ</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dại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lan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tràn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hoàn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tùy</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thuộc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nỗ</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c</a:t>
            </a:r>
            <a:r>
              <a:rPr lang="vi-VN" sz="1500" dirty="0">
                <a:effectLst/>
                <a:latin typeface="Times New Roman" panose="02020603050405020304" pitchFamily="18" charset="0"/>
                <a:ea typeface="Calibri" panose="020F0502020204030204" pitchFamily="34" charset="0"/>
                <a:cs typeface="Times New Roman" panose="02020603050405020304" pitchFamily="18" charset="0"/>
              </a:rPr>
              <a:t>hính chúng ta, không phụ thuộc vào bất kỳ ai khác.</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nSpc>
                <a:spcPct val="107000"/>
              </a:lnSpc>
              <a:spcAft>
                <a:spcPts val="800"/>
              </a:spcAft>
            </a:pPr>
            <a:r>
              <a:rPr lang="vi-VN" sz="1500" dirty="0">
                <a:effectLst/>
                <a:latin typeface="Times New Roman" panose="02020603050405020304" pitchFamily="18" charset="0"/>
                <a:ea typeface="Calibri" panose="020F0502020204030204" pitchFamily="34" charset="0"/>
                <a:cs typeface="Times New Roman" panose="02020603050405020304" pitchFamily="18" charset="0"/>
              </a:rPr>
              <a:t>Nuôi dưỡng tâm hồn cũng quan trọng, cần thiết không kém gì nuôi dưỡng thể xác, nhưng chúng ta rất thường lãng quên không chú ý đến việc này. Chúng ta đôi khi bỏ mặc tâm hồn mình khô cằn hoặc mọc đầy cỏ dại. Nếu ý thức được điều này và bắt đầu chăm sóc gieo trồng những hạt giống tốt lành, chắc chắn bạn sẽ có được một cuộc sống tươi vui và hạnh phúc hơn nhiều.</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a:lnSpc>
                <a:spcPct val="107000"/>
              </a:lnSpc>
              <a:spcAft>
                <a:spcPts val="800"/>
              </a:spcAft>
            </a:pP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Nuôi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dưỡng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hồn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nơi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http://www.kynang.edu.vn/ky-nang-mem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800"/>
              </a:spcAft>
            </a:pPr>
            <a:r>
              <a:rPr lang="en-US" sz="15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500" b="1" dirty="0">
                <a:effectLst/>
                <a:latin typeface="Times New Roman" panose="02020603050405020304" pitchFamily="18" charset="0"/>
                <a:ea typeface="Calibri" panose="020F0502020204030204" pitchFamily="34" charset="0"/>
                <a:cs typeface="Times New Roman" panose="02020603050405020304" pitchFamily="18" charset="0"/>
              </a:rPr>
              <a:t> 1: (0,5 </a:t>
            </a:r>
            <a:r>
              <a:rPr lang="en-US" sz="15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5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trích</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15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500" b="1" dirty="0">
                <a:effectLst/>
                <a:latin typeface="Times New Roman" panose="02020603050405020304" pitchFamily="18" charset="0"/>
                <a:ea typeface="Calibri" panose="020F0502020204030204" pitchFamily="34" charset="0"/>
                <a:cs typeface="Times New Roman" panose="02020603050405020304" pitchFamily="18" charset="0"/>
              </a:rPr>
              <a:t> 2: (0,5 </a:t>
            </a:r>
            <a:r>
              <a:rPr lang="en-US" sz="15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5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Theo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hồn</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sáng</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khỏe</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mang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buông</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trôi</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thiếu</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hiểu</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sẽ</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hậu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800"/>
              </a:spcAft>
            </a:pPr>
            <a:r>
              <a:rPr lang="en-US" sz="15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500" b="1" dirty="0">
                <a:effectLst/>
                <a:latin typeface="Times New Roman" panose="02020603050405020304" pitchFamily="18" charset="0"/>
                <a:ea typeface="Calibri" panose="020F0502020204030204" pitchFamily="34" charset="0"/>
                <a:cs typeface="Times New Roman" panose="02020603050405020304" pitchFamily="18" charset="0"/>
              </a:rPr>
              <a:t> 3: (1,0 </a:t>
            </a:r>
            <a:r>
              <a:rPr lang="en-US" sz="15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5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ẩn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dụ</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Chúng</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đôi</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khi</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bỏ</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mặc</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hồn</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mình</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khô</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cằn</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hoặc</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mọc</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đầy</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cỏ</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i="1" dirty="0" err="1">
                <a:effectLst/>
                <a:latin typeface="Times New Roman" panose="02020603050405020304" pitchFamily="18" charset="0"/>
                <a:ea typeface="Calibri" panose="020F0502020204030204" pitchFamily="34" charset="0"/>
                <a:cs typeface="Times New Roman" panose="02020603050405020304" pitchFamily="18" charset="0"/>
              </a:rPr>
              <a:t>dại</a:t>
            </a:r>
            <a:r>
              <a:rPr lang="en-US" sz="15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nghĩa</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ẩn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dụ</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800"/>
              </a:spcAft>
            </a:pPr>
            <a:r>
              <a:rPr lang="en-US" sz="15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500" b="1" dirty="0">
                <a:effectLst/>
                <a:latin typeface="Times New Roman" panose="02020603050405020304" pitchFamily="18" charset="0"/>
                <a:ea typeface="Calibri" panose="020F0502020204030204" pitchFamily="34" charset="0"/>
                <a:cs typeface="Times New Roman" panose="02020603050405020304" pitchFamily="18" charset="0"/>
              </a:rPr>
              <a:t> 4: (1,0 </a:t>
            </a:r>
            <a:r>
              <a:rPr lang="en-US" sz="15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5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500" i="1" dirty="0">
                <a:effectLst/>
                <a:latin typeface="Times New Roman" panose="02020603050405020304" pitchFamily="18" charset="0"/>
                <a:ea typeface="Calibri" panose="020F0502020204030204" pitchFamily="34" charset="0"/>
                <a:cs typeface="Times New Roman" panose="02020603050405020304" pitchFamily="18" charset="0"/>
              </a:rPr>
              <a:t>Nuôi dưỡng tâm hồn cũng quan trọng, cần thiết không kém gì nuôi dưỡng thể xác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sao</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r>
              <a:rPr lang="en-US" sz="15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500" b="1" dirty="0">
                <a:effectLst/>
                <a:latin typeface="Times New Roman" panose="02020603050405020304" pitchFamily="18" charset="0"/>
                <a:ea typeface="Calibri" panose="020F0502020204030204" pitchFamily="34" charset="0"/>
                <a:cs typeface="Times New Roman" panose="02020603050405020304" pitchFamily="18" charset="0"/>
              </a:rPr>
              <a:t> 1: (2,0 </a:t>
            </a:r>
            <a:r>
              <a:rPr lang="en-US" sz="15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5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đọc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hiểu</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hãy</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khoảng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200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chữ</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suy</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nghĩ</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nuôi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dưỡng</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hồn</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tươi</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đẹp</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5224864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22D3D4-9B50-AC86-141E-FB48749C8DAC}"/>
              </a:ext>
            </a:extLst>
          </p:cNvPr>
          <p:cNvSpPr txBox="1"/>
          <p:nvPr/>
        </p:nvSpPr>
        <p:spPr>
          <a:xfrm>
            <a:off x="143069" y="0"/>
            <a:ext cx="11905861" cy="5379229"/>
          </a:xfrm>
          <a:prstGeom prst="rect">
            <a:avLst/>
          </a:prstGeom>
          <a:noFill/>
        </p:spPr>
        <p:txBody>
          <a:bodyPr wrap="square">
            <a:spAutoFit/>
          </a:bodyPr>
          <a:lstStyle/>
          <a:p>
            <a:pPr algn="ctr">
              <a:lnSpc>
                <a:spcPct val="115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HƯỚNG DẪN CHẤM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1 (2,0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Lục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(0,5đ)</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Hai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(0,5đ)</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hóa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Ẩn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3.Thí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Nam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(1,0đ)</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cù</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chịu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thương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chịu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phi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thương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27839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B5A5478-4C4A-77CC-583B-3510D9686B57}"/>
              </a:ext>
            </a:extLst>
          </p:cNvPr>
          <p:cNvSpPr txBox="1"/>
          <p:nvPr/>
        </p:nvSpPr>
        <p:spPr>
          <a:xfrm>
            <a:off x="115077" y="0"/>
            <a:ext cx="11961845" cy="6697026"/>
          </a:xfrm>
          <a:prstGeom prst="rect">
            <a:avLst/>
          </a:prstGeom>
          <a:noFill/>
        </p:spPr>
        <p:txBody>
          <a:bodyPr wrap="square">
            <a:spAutoFit/>
          </a:bodyPr>
          <a:lstStyle/>
          <a:p>
            <a:pPr>
              <a:lnSpc>
                <a:spcPct val="115000"/>
              </a:lnSpc>
              <a:spcAft>
                <a:spcPts val="800"/>
              </a:spcAft>
            </a:pPr>
            <a:r>
              <a:rPr lang="vi-VN"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1. (2.0 điểm)</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Đọc đoạn trích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200"/>
              </a:spcAft>
            </a:pPr>
            <a:endPar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200"/>
              </a:spcAft>
            </a:pPr>
            <a:endPar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200"/>
              </a:spcAft>
            </a:pPr>
            <a:endPar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200"/>
              </a:spcAft>
            </a:pPr>
            <a:endPar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200"/>
              </a:spcAft>
            </a:pP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Đoạn trích trên được viết theo thể thơ nào?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200"/>
              </a:spcAft>
            </a:pP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Nêu 02 biện pháp tu từ được sử dụng trong hai câu thơ sau:</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200"/>
              </a:spcAft>
            </a:pP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Vươn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gió</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tre</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đu</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200"/>
              </a:spcAft>
            </a:pP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kham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vẫn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hát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ru</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lá</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cành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2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tre</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(3.0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2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250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(5.0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200"/>
              </a:spcAft>
            </a:pP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con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A02E1D5F-9D5E-E008-891F-C93AC08A66DD}"/>
              </a:ext>
            </a:extLst>
          </p:cNvPr>
          <p:cNvSpPr txBox="1"/>
          <p:nvPr/>
        </p:nvSpPr>
        <p:spPr>
          <a:xfrm>
            <a:off x="184280" y="394645"/>
            <a:ext cx="6097554" cy="1599733"/>
          </a:xfrm>
          <a:prstGeom prst="rect">
            <a:avLst/>
          </a:prstGeom>
          <a:noFill/>
        </p:spPr>
        <p:txBody>
          <a:bodyPr wrap="square">
            <a:spAutoFit/>
          </a:bodyPr>
          <a:lstStyle/>
          <a:p>
            <a:pPr algn="ctr">
              <a:lnSpc>
                <a:spcPct val="115000"/>
              </a:lnSpc>
              <a:spcAft>
                <a:spcPts val="800"/>
              </a:spcAft>
            </a:pPr>
            <a:r>
              <a:rPr lang="vi-VN"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 gì đâu, có gì đâu</a:t>
            </a:r>
            <a:b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vi-VN"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Mỡ màu ít chắt dồn lâu hoá nhiều</a:t>
            </a:r>
            <a:b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vi-VN"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Rễ siêng không ngại đất nghèo</a:t>
            </a:r>
            <a:b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vi-VN"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Tre bao nhiêu rễ bấy nhiêu cần cù</a:t>
            </a:r>
            <a:b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44D06C36-3F4C-6D70-2416-9DC94245403A}"/>
              </a:ext>
            </a:extLst>
          </p:cNvPr>
          <p:cNvSpPr txBox="1"/>
          <p:nvPr/>
        </p:nvSpPr>
        <p:spPr>
          <a:xfrm>
            <a:off x="5356548" y="0"/>
            <a:ext cx="6097554" cy="2723118"/>
          </a:xfrm>
          <a:prstGeom prst="rect">
            <a:avLst/>
          </a:prstGeom>
          <a:noFill/>
        </p:spPr>
        <p:txBody>
          <a:bodyPr wrap="square">
            <a:spAutoFit/>
          </a:bodyPr>
          <a:lstStyle/>
          <a:p>
            <a:pPr algn="ctr">
              <a:lnSpc>
                <a:spcPct val="115000"/>
              </a:lnSpc>
              <a:spcAft>
                <a:spcPts val="800"/>
              </a:spcAft>
            </a:pPr>
            <a:r>
              <a:rPr lang="vi-VN"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Vươn mình trong gió tre đu</a:t>
            </a:r>
            <a:b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vi-VN"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Cây kham khổ vẫn hát ru lá cành</a:t>
            </a:r>
            <a:b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vi-VN"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 nhiều nắng nỏ trời xanh</a:t>
            </a:r>
            <a:b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vi-VN"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Tre xanh không đứng khuất mình bóng râm</a:t>
            </a:r>
            <a:b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vi-VN"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Bão bùng thân bọc lấy thân</a:t>
            </a:r>
            <a:b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vi-VN"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 ôm tay níu tre gần nhau thêm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15000"/>
              </a:lnSpc>
              <a:spcAft>
                <a:spcPts val="800"/>
              </a:spcAft>
            </a:pPr>
            <a:r>
              <a:rPr lang="vi-VN"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vi-VN"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Tre Việt Nam </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 tập</a:t>
            </a:r>
            <a:r>
              <a:rPr lang="vi-VN"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Cát trắng, </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Nguyễn Duy</a:t>
            </a:r>
            <a:r>
              <a:rPr lang="vi-VN"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NXB Quân đội nhân dân, Hà Nội, 1973).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8692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1A89EA4-C67D-4E1E-8224-6389F13A35D6}"/>
              </a:ext>
            </a:extLst>
          </p:cNvPr>
          <p:cNvSpPr txBox="1"/>
          <p:nvPr/>
        </p:nvSpPr>
        <p:spPr>
          <a:xfrm>
            <a:off x="0" y="147097"/>
            <a:ext cx="12192000" cy="6889065"/>
          </a:xfrm>
          <a:prstGeom prst="rect">
            <a:avLst/>
          </a:prstGeom>
          <a:noFill/>
        </p:spPr>
        <p:txBody>
          <a:bodyPr wrap="square">
            <a:spAutoFit/>
          </a:bodyPr>
          <a:lstStyle/>
          <a:p>
            <a:pPr algn="just">
              <a:lnSpc>
                <a:spcPts val="1650"/>
              </a:lnSpc>
              <a:spcAft>
                <a:spcPts val="900"/>
              </a:spcAft>
            </a:pPr>
            <a:r>
              <a:rPr lang="vi-VN" sz="2000" b="1" dirty="0">
                <a:solidFill>
                  <a:srgbClr val="FF0000"/>
                </a:solidFill>
                <a:latin typeface="Times New Roman" panose="02020603050405020304" pitchFamily="18" charset="0"/>
                <a:ea typeface="Times New Roman" panose="02020603050405020304" pitchFamily="18" charset="0"/>
              </a:rPr>
              <a:t>ĐỀ SỐ 2</a:t>
            </a:r>
            <a:r>
              <a:rPr lang="vi-VN" sz="2000" b="1" dirty="0">
                <a:solidFill>
                  <a:srgbClr val="0070C0"/>
                </a:solidFill>
                <a:latin typeface="Times New Roman" panose="02020603050405020304" pitchFamily="18" charset="0"/>
                <a:ea typeface="Times New Roman" panose="02020603050405020304" pitchFamily="18" charset="0"/>
              </a:rPr>
              <a:t>: </a:t>
            </a:r>
            <a:r>
              <a:rPr lang="en-US" sz="2000" b="1" dirty="0">
                <a:solidFill>
                  <a:srgbClr val="0070C0"/>
                </a:solidFill>
                <a:effectLst/>
                <a:latin typeface="Times New Roman" panose="02020603050405020304" pitchFamily="18" charset="0"/>
                <a:ea typeface="Times New Roman" panose="02020603050405020304" pitchFamily="18" charset="0"/>
              </a:rPr>
              <a:t>PHẦN ĐỌC HIỂU</a:t>
            </a:r>
            <a:r>
              <a:rPr lang="en-US" sz="2000" dirty="0">
                <a:solidFill>
                  <a:srgbClr val="0070C0"/>
                </a:solidFill>
                <a:effectLst/>
                <a:latin typeface="Times New Roman" panose="02020603050405020304" pitchFamily="18" charset="0"/>
                <a:ea typeface="Times New Roman" panose="02020603050405020304" pitchFamily="18" charset="0"/>
              </a:rPr>
              <a:t> (3,0 </a:t>
            </a:r>
            <a:r>
              <a:rPr lang="en-US" sz="2000" dirty="0" err="1">
                <a:solidFill>
                  <a:srgbClr val="0070C0"/>
                </a:solidFill>
                <a:effectLst/>
                <a:latin typeface="Times New Roman" panose="02020603050405020304" pitchFamily="18" charset="0"/>
                <a:ea typeface="Times New Roman" panose="02020603050405020304" pitchFamily="18" charset="0"/>
              </a:rPr>
              <a:t>điểm</a:t>
            </a:r>
            <a:r>
              <a:rPr lang="en-US" sz="2000" dirty="0">
                <a:solidFill>
                  <a:srgbClr val="0070C0"/>
                </a:solidFill>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r>
              <a:rPr lang="en-US" sz="2000" b="1" dirty="0" err="1">
                <a:effectLst/>
                <a:latin typeface="Times New Roman" panose="02020603050405020304" pitchFamily="18" charset="0"/>
                <a:ea typeface="Times New Roman" panose="02020603050405020304" pitchFamily="18" charset="0"/>
              </a:rPr>
              <a:t>Đọc</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đoạn</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trích</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sau</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và</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thực</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hiện</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các</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yêu</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cầu</a:t>
            </a:r>
            <a:r>
              <a:rPr lang="en-US" sz="2000" b="1" dirty="0">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a:t>
            </a:r>
            <a:r>
              <a:rPr lang="en-US" sz="2000" dirty="0" err="1">
                <a:effectLst/>
                <a:latin typeface="Times New Roman" panose="02020603050405020304" pitchFamily="18" charset="0"/>
                <a:ea typeface="Times New Roman" panose="02020603050405020304" pitchFamily="18" charset="0"/>
              </a:rPr>
              <a:t>Cuộc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sống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vẫn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yên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mỗi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căn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nhà</a:t>
            </a:r>
            <a:endParaRPr lang="en-US" sz="2000" dirty="0">
              <a:effectLst/>
              <a:latin typeface="Times New Roman" panose="02020603050405020304" pitchFamily="18" charset="0"/>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Con </a:t>
            </a:r>
            <a:r>
              <a:rPr lang="en-US" sz="2000" dirty="0" err="1">
                <a:effectLst/>
                <a:latin typeface="Times New Roman" panose="02020603050405020304" pitchFamily="18" charset="0"/>
                <a:ea typeface="Times New Roman" panose="02020603050405020304" pitchFamily="18" charset="0"/>
              </a:rPr>
              <a:t>vẫn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học</a:t>
            </a:r>
            <a:r>
              <a:rPr lang="en-US" sz="2000" dirty="0">
                <a:effectLst/>
                <a:latin typeface="Times New Roman" panose="02020603050405020304" pitchFamily="18" charset="0"/>
                <a:ea typeface="Times New Roman" panose="02020603050405020304" pitchFamily="18" charset="0"/>
              </a:rPr>
              <a:t> qua online </a:t>
            </a:r>
            <a:r>
              <a:rPr lang="en-US" sz="2000" dirty="0" err="1">
                <a:effectLst/>
                <a:latin typeface="Times New Roman" panose="02020603050405020304" pitchFamily="18" charset="0"/>
                <a:ea typeface="Times New Roman" panose="02020603050405020304" pitchFamily="18" charset="0"/>
              </a:rPr>
              <a:t>trực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tuyến</a:t>
            </a:r>
            <a:endParaRPr lang="en-US" sz="2000" dirty="0">
              <a:effectLst/>
              <a:latin typeface="Times New Roman" panose="02020603050405020304" pitchFamily="18" charset="0"/>
              <a:ea typeface="Times New Roman" panose="02020603050405020304" pitchFamily="18" charset="0"/>
            </a:endParaRPr>
          </a:p>
          <a:p>
            <a:pPr algn="just"/>
            <a:r>
              <a:rPr lang="en-US" sz="2000" dirty="0" err="1">
                <a:effectLst/>
                <a:latin typeface="Times New Roman" panose="02020603050405020304" pitchFamily="18" charset="0"/>
                <a:ea typeface="Times New Roman" panose="02020603050405020304" pitchFamily="18" charset="0"/>
              </a:rPr>
              <a:t>Bố</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mẹ</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giao</a:t>
            </a:r>
            <a:r>
              <a:rPr lang="en-US" sz="2000" dirty="0">
                <a:effectLst/>
                <a:latin typeface="Times New Roman" panose="02020603050405020304" pitchFamily="18" charset="0"/>
                <a:ea typeface="Times New Roman" panose="02020603050405020304" pitchFamily="18" charset="0"/>
              </a:rPr>
              <a:t> ban </a:t>
            </a:r>
            <a:r>
              <a:rPr lang="en-US" sz="2000" dirty="0" err="1">
                <a:effectLst/>
                <a:latin typeface="Times New Roman" panose="02020603050405020304" pitchFamily="18" charset="0"/>
                <a:ea typeface="Times New Roman" panose="02020603050405020304" pitchFamily="18" charset="0"/>
              </a:rPr>
              <a:t>cơ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quan</a:t>
            </a:r>
            <a:r>
              <a:rPr lang="en-US" sz="2000" dirty="0">
                <a:effectLst/>
                <a:latin typeface="Times New Roman" panose="02020603050405020304" pitchFamily="18" charset="0"/>
                <a:ea typeface="Times New Roman" panose="02020603050405020304" pitchFamily="18" charset="0"/>
              </a:rPr>
              <a:t> qua </a:t>
            </a:r>
            <a:r>
              <a:rPr lang="en-US" sz="2000" dirty="0" err="1">
                <a:effectLst/>
                <a:latin typeface="Times New Roman" panose="02020603050405020304" pitchFamily="18" charset="0"/>
                <a:ea typeface="Times New Roman" panose="02020603050405020304" pitchFamily="18" charset="0"/>
              </a:rPr>
              <a:t>máy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tính</a:t>
            </a:r>
            <a:endParaRPr lang="en-US" sz="2000" dirty="0">
              <a:effectLst/>
              <a:latin typeface="Times New Roman" panose="02020603050405020304" pitchFamily="18" charset="0"/>
              <a:ea typeface="Times New Roman" panose="02020603050405020304" pitchFamily="18" charset="0"/>
            </a:endParaRPr>
          </a:p>
          <a:p>
            <a:pPr algn="just"/>
            <a:r>
              <a:rPr lang="en-US" sz="2000" dirty="0" err="1">
                <a:effectLst/>
                <a:latin typeface="Times New Roman" panose="02020603050405020304" pitchFamily="18" charset="0"/>
                <a:ea typeface="Times New Roman" panose="02020603050405020304" pitchFamily="18" charset="0"/>
              </a:rPr>
              <a:t>Cả</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nước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đồng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lòng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đẩy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lui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cuộc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chiến</a:t>
            </a:r>
            <a:endParaRPr lang="en-US" sz="2000" dirty="0">
              <a:effectLst/>
              <a:latin typeface="Times New Roman" panose="02020603050405020304" pitchFamily="18" charset="0"/>
              <a:ea typeface="Times New Roman" panose="02020603050405020304" pitchFamily="18" charset="0"/>
            </a:endParaRPr>
          </a:p>
          <a:p>
            <a:pPr algn="just"/>
            <a:r>
              <a:rPr lang="en-US" sz="2000" dirty="0" err="1">
                <a:effectLst/>
                <a:latin typeface="Times New Roman" panose="02020603050405020304" pitchFamily="18" charset="0"/>
                <a:ea typeface="Times New Roman" panose="02020603050405020304" pitchFamily="18" charset="0"/>
              </a:rPr>
              <a:t>Hiện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màn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ảnh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ti</a:t>
            </a:r>
            <a:r>
              <a:rPr lang="en-US" sz="2000" dirty="0">
                <a:effectLst/>
                <a:latin typeface="Times New Roman" panose="02020603050405020304" pitchFamily="18" charset="0"/>
                <a:ea typeface="Times New Roman" panose="02020603050405020304" pitchFamily="18" charset="0"/>
              </a:rPr>
              <a:t>-vi...</a:t>
            </a:r>
          </a:p>
          <a:p>
            <a:pPr algn="just"/>
            <a:r>
              <a:rPr lang="en-US" sz="2000" dirty="0" err="1">
                <a:effectLst/>
                <a:latin typeface="Times New Roman" panose="02020603050405020304" pitchFamily="18" charset="0"/>
                <a:ea typeface="Times New Roman" panose="02020603050405020304" pitchFamily="18" charset="0"/>
              </a:rPr>
              <a:t>Phía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ngoài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bệnh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trầm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tư</a:t>
            </a:r>
            <a:endParaRPr lang="en-US" sz="2000" dirty="0">
              <a:effectLst/>
              <a:latin typeface="Times New Roman" panose="02020603050405020304" pitchFamily="18" charset="0"/>
              <a:ea typeface="Times New Roman" panose="02020603050405020304" pitchFamily="18" charset="0"/>
            </a:endParaRPr>
          </a:p>
          <a:p>
            <a:pPr algn="just"/>
            <a:r>
              <a:rPr lang="en-US" sz="2000" dirty="0" err="1">
                <a:effectLst/>
                <a:latin typeface="Times New Roman" panose="02020603050405020304" pitchFamily="18" charset="0"/>
                <a:ea typeface="Times New Roman" panose="02020603050405020304" pitchFamily="18" charset="0"/>
              </a:rPr>
              <a:t>Nhưng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nhịp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hối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hả</a:t>
            </a:r>
            <a:endParaRPr lang="en-US" sz="2000" dirty="0">
              <a:effectLst/>
              <a:latin typeface="Times New Roman" panose="02020603050405020304" pitchFamily="18" charset="0"/>
              <a:ea typeface="Times New Roman" panose="02020603050405020304" pitchFamily="18" charset="0"/>
            </a:endParaRPr>
          </a:p>
          <a:p>
            <a:pPr algn="just"/>
            <a:r>
              <a:rPr lang="en-US" sz="2000" dirty="0" err="1">
                <a:effectLst/>
                <a:latin typeface="Times New Roman" panose="02020603050405020304" pitchFamily="18" charset="0"/>
                <a:ea typeface="Times New Roman" panose="02020603050405020304" pitchFamily="18" charset="0"/>
              </a:rPr>
              <a:t>Vì</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sống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hàng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trăm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bệnh</a:t>
            </a:r>
            <a:endParaRPr lang="en-US" sz="2000" dirty="0">
              <a:effectLst/>
              <a:latin typeface="Times New Roman" panose="02020603050405020304" pitchFamily="18" charset="0"/>
              <a:ea typeface="Times New Roman" panose="02020603050405020304" pitchFamily="18" charset="0"/>
            </a:endParaRPr>
          </a:p>
          <a:p>
            <a:pPr algn="just"/>
            <a:r>
              <a:rPr lang="en-US" sz="2000" dirty="0" err="1">
                <a:effectLst/>
                <a:latin typeface="Times New Roman" panose="02020603050405020304" pitchFamily="18" charset="0"/>
                <a:ea typeface="Times New Roman" panose="02020603050405020304" pitchFamily="18" charset="0"/>
              </a:rPr>
              <a:t>Thầy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thuốc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đâu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quản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gian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nguy</a:t>
            </a:r>
            <a:endParaRPr lang="en-US" sz="2000" dirty="0">
              <a:effectLst/>
              <a:latin typeface="Times New Roman" panose="02020603050405020304" pitchFamily="18" charset="0"/>
              <a:ea typeface="Times New Roman" panose="02020603050405020304" pitchFamily="18" charset="0"/>
            </a:endParaRPr>
          </a:p>
          <a:p>
            <a:pPr algn="just"/>
            <a:r>
              <a:rPr lang="en-US" sz="2000" dirty="0" err="1">
                <a:effectLst/>
                <a:latin typeface="Times New Roman" panose="02020603050405020304" pitchFamily="18" charset="0"/>
                <a:ea typeface="Times New Roman" panose="02020603050405020304" pitchFamily="18" charset="0"/>
              </a:rPr>
              <a:t>Vẫn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biết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lưỡi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tử</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thần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không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ngoại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trừ</a:t>
            </a:r>
            <a:r>
              <a:rPr lang="en-US" sz="2000" dirty="0">
                <a:effectLst/>
                <a:latin typeface="Times New Roman" panose="02020603050405020304" pitchFamily="18" charset="0"/>
                <a:ea typeface="Times New Roman" panose="02020603050405020304" pitchFamily="18" charset="0"/>
              </a:rPr>
              <a:t> ai </a:t>
            </a:r>
            <a:r>
              <a:rPr lang="en-US" sz="2000" dirty="0" err="1">
                <a:effectLst/>
                <a:latin typeface="Times New Roman" panose="02020603050405020304" pitchFamily="18" charset="0"/>
                <a:ea typeface="Times New Roman" panose="02020603050405020304" pitchFamily="18" charset="0"/>
              </a:rPr>
              <a:t>hết</a:t>
            </a:r>
            <a:r>
              <a:rPr lang="en-US" sz="2000" dirty="0">
                <a:effectLst/>
                <a:latin typeface="Times New Roman" panose="02020603050405020304" pitchFamily="18" charset="0"/>
                <a:ea typeface="Times New Roman" panose="02020603050405020304" pitchFamily="18" charset="0"/>
              </a:rPr>
              <a:t>!</a:t>
            </a:r>
          </a:p>
          <a:p>
            <a:pPr algn="ctr"/>
            <a:r>
              <a:rPr lang="en-US" sz="2000" i="1" dirty="0">
                <a:effectLst/>
                <a:latin typeface="Times New Roman" panose="02020603050405020304" pitchFamily="18" charset="0"/>
                <a:ea typeface="Times New Roman" panose="02020603050405020304" pitchFamily="18" charset="0"/>
              </a:rPr>
              <a:t>(</a:t>
            </a:r>
            <a:r>
              <a:rPr lang="en-US" sz="2000" i="1" dirty="0" err="1">
                <a:effectLst/>
                <a:latin typeface="Times New Roman" panose="02020603050405020304" pitchFamily="18" charset="0"/>
                <a:ea typeface="Times New Roman" panose="02020603050405020304" pitchFamily="18" charset="0"/>
              </a:rPr>
              <a:t>Trích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Lặng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lẽ</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để</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hồi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sinh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Nguyễn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Hồng</a:t>
            </a:r>
            <a:r>
              <a:rPr lang="en-US" sz="2000" i="1" dirty="0">
                <a:effectLst/>
                <a:latin typeface="Times New Roman" panose="02020603050405020304" pitchFamily="18" charset="0"/>
                <a:ea typeface="Times New Roman" panose="02020603050405020304" pitchFamily="18" charset="0"/>
              </a:rPr>
              <a:t> Vinh, </a:t>
            </a:r>
            <a:r>
              <a:rPr lang="en-US" sz="2000" i="1" dirty="0" err="1">
                <a:effectLst/>
                <a:latin typeface="Times New Roman" panose="02020603050405020304" pitchFamily="18" charset="0"/>
                <a:ea typeface="Times New Roman" panose="02020603050405020304" pitchFamily="18" charset="0"/>
              </a:rPr>
              <a:t>Hà</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Nội</a:t>
            </a:r>
            <a:r>
              <a:rPr lang="en-US" sz="2000" i="1" dirty="0">
                <a:effectLst/>
                <a:latin typeface="Times New Roman" panose="02020603050405020304" pitchFamily="18" charset="0"/>
                <a:ea typeface="Times New Roman" panose="02020603050405020304" pitchFamily="18" charset="0"/>
              </a:rPr>
              <a:t>, 4/4/2020)</a:t>
            </a:r>
            <a:endParaRPr lang="en-US" sz="2000" dirty="0">
              <a:effectLst/>
              <a:latin typeface="Times New Roman" panose="02020603050405020304" pitchFamily="18" charset="0"/>
              <a:ea typeface="Times New Roman" panose="02020603050405020304" pitchFamily="18" charset="0"/>
            </a:endParaRPr>
          </a:p>
          <a:p>
            <a:pPr algn="just"/>
            <a:r>
              <a:rPr lang="en-US" sz="2000" b="1" dirty="0">
                <a:effectLst/>
                <a:latin typeface="Times New Roman" panose="02020603050405020304" pitchFamily="18" charset="0"/>
                <a:ea typeface="Times New Roman" panose="02020603050405020304" pitchFamily="18" charset="0"/>
              </a:rPr>
              <a:t>Câu 1 (0.5 </a:t>
            </a:r>
            <a:r>
              <a:rPr lang="en-US" sz="2000" b="1" dirty="0" err="1">
                <a:effectLst/>
                <a:latin typeface="Times New Roman" panose="02020603050405020304" pitchFamily="18" charset="0"/>
                <a:ea typeface="Times New Roman" panose="02020603050405020304" pitchFamily="18" charset="0"/>
              </a:rPr>
              <a:t>điểm</a:t>
            </a:r>
            <a:r>
              <a:rPr lang="en-US" sz="2000" b="1" dirty="0">
                <a:effectLst/>
                <a:latin typeface="Times New Roman" panose="02020603050405020304" pitchFamily="18" charset="0"/>
                <a:ea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Đoạn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trích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được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viết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theo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nào</a:t>
            </a:r>
            <a:r>
              <a:rPr lang="en-US" sz="2000" dirty="0">
                <a:effectLst/>
                <a:latin typeface="Times New Roman" panose="02020603050405020304" pitchFamily="18" charset="0"/>
                <a:ea typeface="Times New Roman" panose="02020603050405020304" pitchFamily="18" charset="0"/>
              </a:rPr>
              <a:t>?</a:t>
            </a:r>
          </a:p>
          <a:p>
            <a:pPr algn="just"/>
            <a:r>
              <a:rPr lang="en-US" sz="2000" b="1" dirty="0">
                <a:effectLst/>
                <a:latin typeface="Times New Roman" panose="02020603050405020304" pitchFamily="18" charset="0"/>
                <a:ea typeface="Times New Roman" panose="02020603050405020304" pitchFamily="18" charset="0"/>
              </a:rPr>
              <a:t>Câu 2 (0.5 </a:t>
            </a:r>
            <a:r>
              <a:rPr lang="en-US" sz="2000" b="1" dirty="0" err="1">
                <a:effectLst/>
                <a:latin typeface="Times New Roman" panose="02020603050405020304" pitchFamily="18" charset="0"/>
                <a:ea typeface="Times New Roman" panose="02020603050405020304" pitchFamily="18" charset="0"/>
              </a:rPr>
              <a:t>điểm</a:t>
            </a:r>
            <a:r>
              <a:rPr lang="en-US" sz="2000" b="1" dirty="0">
                <a:effectLst/>
                <a:latin typeface="Times New Roman" panose="02020603050405020304" pitchFamily="18" charset="0"/>
                <a:ea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Chỉ</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ra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những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việc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sự</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đồng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lòng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cả</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nước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đẩy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lùi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dịch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bệnh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đoạn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trích</a:t>
            </a:r>
            <a:r>
              <a:rPr lang="en-US" sz="2000" dirty="0">
                <a:effectLst/>
                <a:latin typeface="Times New Roman" panose="02020603050405020304" pitchFamily="18" charset="0"/>
                <a:ea typeface="Times New Roman" panose="02020603050405020304" pitchFamily="18" charset="0"/>
              </a:rPr>
              <a:t>?</a:t>
            </a:r>
          </a:p>
          <a:p>
            <a:pPr algn="just"/>
            <a:r>
              <a:rPr lang="en-US" sz="2000" b="1" dirty="0">
                <a:effectLst/>
                <a:latin typeface="Times New Roman" panose="02020603050405020304" pitchFamily="18" charset="0"/>
                <a:ea typeface="Times New Roman" panose="02020603050405020304" pitchFamily="18" charset="0"/>
              </a:rPr>
              <a:t>Câu 3 (1.0 </a:t>
            </a:r>
            <a:r>
              <a:rPr lang="en-US" sz="2000" b="1" dirty="0" err="1">
                <a:effectLst/>
                <a:latin typeface="Times New Roman" panose="02020603050405020304" pitchFamily="18" charset="0"/>
                <a:ea typeface="Times New Roman" panose="02020603050405020304" pitchFamily="18" charset="0"/>
              </a:rPr>
              <a:t>điểm</a:t>
            </a:r>
            <a:r>
              <a:rPr lang="en-US" sz="2000" b="1" dirty="0">
                <a:effectLst/>
                <a:latin typeface="Times New Roman" panose="02020603050405020304" pitchFamily="18" charset="0"/>
                <a:ea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hiểu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như</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thế</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nào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dòng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thơ</a:t>
            </a:r>
            <a:r>
              <a:rPr lang="en-US" sz="2000"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Lặng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lẽ</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để</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hồi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sinh</a:t>
            </a:r>
            <a:r>
              <a:rPr lang="en-US" sz="2000" dirty="0">
                <a:effectLst/>
                <a:latin typeface="Times New Roman" panose="02020603050405020304" pitchFamily="18" charset="0"/>
                <a:ea typeface="Times New Roman" panose="02020603050405020304" pitchFamily="18" charset="0"/>
              </a:rPr>
              <a:t>”?</a:t>
            </a:r>
          </a:p>
          <a:p>
            <a:pPr algn="just"/>
            <a:r>
              <a:rPr lang="en-US" sz="2000" b="1" dirty="0">
                <a:effectLst/>
                <a:latin typeface="Times New Roman" panose="02020603050405020304" pitchFamily="18" charset="0"/>
                <a:ea typeface="Times New Roman" panose="02020603050405020304" pitchFamily="18" charset="0"/>
              </a:rPr>
              <a:t>Câu 4 (1.0 </a:t>
            </a:r>
            <a:r>
              <a:rPr lang="en-US" sz="2000" b="1" dirty="0" err="1">
                <a:effectLst/>
                <a:latin typeface="Times New Roman" panose="02020603050405020304" pitchFamily="18" charset="0"/>
                <a:ea typeface="Times New Roman" panose="02020603050405020304" pitchFamily="18" charset="0"/>
              </a:rPr>
              <a:t>điểm</a:t>
            </a:r>
            <a:r>
              <a:rPr lang="en-US" sz="2000" b="1" dirty="0">
                <a:effectLst/>
                <a:latin typeface="Times New Roman" panose="02020603050405020304" pitchFamily="18" charset="0"/>
                <a:ea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Thông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điệp</a:t>
            </a:r>
            <a:r>
              <a:rPr lang="en-US" sz="2000" dirty="0">
                <a:effectLst/>
                <a:latin typeface="Times New Roman" panose="02020603050405020304" pitchFamily="18" charset="0"/>
                <a:ea typeface="Times New Roman" panose="02020603050405020304" pitchFamily="18" charset="0"/>
              </a:rPr>
              <a:t> ý </a:t>
            </a:r>
            <a:r>
              <a:rPr lang="en-US" sz="2000" dirty="0" err="1">
                <a:effectLst/>
                <a:latin typeface="Times New Roman" panose="02020603050405020304" pitchFamily="18" charset="0"/>
                <a:ea typeface="Times New Roman" panose="02020603050405020304" pitchFamily="18" charset="0"/>
              </a:rPr>
              <a:t>nghĩa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nhất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rút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ra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được</a:t>
            </a:r>
            <a:r>
              <a:rPr lang="en-US" sz="2000" dirty="0">
                <a:effectLst/>
                <a:latin typeface="Times New Roman" panose="02020603050405020304" pitchFamily="18" charset="0"/>
                <a:ea typeface="Times New Roman" panose="02020603050405020304" pitchFamily="18" charset="0"/>
              </a:rPr>
              <a:t> qua </a:t>
            </a:r>
            <a:r>
              <a:rPr lang="en-US" sz="2000" dirty="0" err="1">
                <a:effectLst/>
                <a:latin typeface="Times New Roman" panose="02020603050405020304" pitchFamily="18" charset="0"/>
                <a:ea typeface="Times New Roman" panose="02020603050405020304" pitchFamily="18" charset="0"/>
              </a:rPr>
              <a:t>đoạn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trích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gì</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Vì</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sao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chọn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thông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điệp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đó</a:t>
            </a:r>
            <a:r>
              <a:rPr lang="en-US" sz="2000" dirty="0">
                <a:effectLst/>
                <a:latin typeface="Times New Roman" panose="02020603050405020304" pitchFamily="18" charset="0"/>
                <a:ea typeface="Times New Roman" panose="02020603050405020304" pitchFamily="18" charset="0"/>
              </a:rPr>
              <a:t>?</a:t>
            </a:r>
          </a:p>
          <a:p>
            <a:pPr algn="just"/>
            <a:r>
              <a:rPr lang="en-US" sz="2000" b="1" dirty="0">
                <a:solidFill>
                  <a:srgbClr val="0070C0"/>
                </a:solidFill>
                <a:effectLst/>
                <a:latin typeface="Times New Roman" panose="02020603050405020304" pitchFamily="18" charset="0"/>
                <a:ea typeface="Times New Roman" panose="02020603050405020304" pitchFamily="18" charset="0"/>
              </a:rPr>
              <a:t>II. PHẦN LÀM VĂN (7,0 </a:t>
            </a:r>
            <a:r>
              <a:rPr lang="en-US" sz="2000" b="1" dirty="0" err="1">
                <a:solidFill>
                  <a:srgbClr val="0070C0"/>
                </a:solidFill>
                <a:effectLst/>
                <a:latin typeface="Times New Roman" panose="02020603050405020304" pitchFamily="18" charset="0"/>
                <a:ea typeface="Times New Roman" panose="02020603050405020304" pitchFamily="18" charset="0"/>
              </a:rPr>
              <a:t>điểm</a:t>
            </a:r>
            <a:r>
              <a:rPr lang="en-US" sz="2000" b="1" dirty="0">
                <a:solidFill>
                  <a:srgbClr val="0070C0"/>
                </a:solidFill>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r>
              <a:rPr lang="en-US" sz="2000" b="1" dirty="0">
                <a:effectLst/>
                <a:latin typeface="Times New Roman" panose="02020603050405020304" pitchFamily="18" charset="0"/>
                <a:ea typeface="Times New Roman" panose="02020603050405020304" pitchFamily="18" charset="0"/>
              </a:rPr>
              <a:t>Câu 1 (2.0 </a:t>
            </a:r>
            <a:r>
              <a:rPr lang="en-US" sz="2000" b="1" dirty="0" err="1">
                <a:effectLst/>
                <a:latin typeface="Times New Roman" panose="02020603050405020304" pitchFamily="18" charset="0"/>
                <a:ea typeface="Times New Roman" panose="02020603050405020304" pitchFamily="18" charset="0"/>
              </a:rPr>
              <a:t>điểm</a:t>
            </a:r>
            <a:r>
              <a:rPr lang="en-US" sz="2000" b="1" dirty="0">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r>
              <a:rPr lang="en-US" sz="2000" dirty="0" err="1">
                <a:effectLst/>
                <a:latin typeface="Times New Roman" panose="02020603050405020304" pitchFamily="18" charset="0"/>
                <a:ea typeface="Times New Roman" panose="02020603050405020304" pitchFamily="18" charset="0"/>
              </a:rPr>
              <a:t>Từ</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nội</a:t>
            </a:r>
            <a:r>
              <a:rPr lang="en-US" sz="2000" dirty="0">
                <a:effectLst/>
                <a:latin typeface="Times New Roman" panose="02020603050405020304" pitchFamily="18" charset="0"/>
                <a:ea typeface="Times New Roman" panose="02020603050405020304" pitchFamily="18" charset="0"/>
              </a:rPr>
              <a:t> dung </a:t>
            </a:r>
            <a:r>
              <a:rPr lang="en-US" sz="2000" dirty="0" err="1">
                <a:effectLst/>
                <a:latin typeface="Times New Roman" panose="02020603050405020304" pitchFamily="18" charset="0"/>
                <a:ea typeface="Times New Roman" panose="02020603050405020304" pitchFamily="18" charset="0"/>
              </a:rPr>
              <a:t>phần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Đọc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hiểu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hãy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viết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một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đoạn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khoảng</a:t>
            </a:r>
            <a:r>
              <a:rPr lang="en-US" sz="2000" dirty="0">
                <a:effectLst/>
                <a:latin typeface="Times New Roman" panose="02020603050405020304" pitchFamily="18" charset="0"/>
                <a:ea typeface="Times New Roman" panose="02020603050405020304" pitchFamily="18" charset="0"/>
              </a:rPr>
              <a:t> 200 </a:t>
            </a:r>
            <a:r>
              <a:rPr lang="en-US" sz="2000" dirty="0" err="1">
                <a:effectLst/>
                <a:latin typeface="Times New Roman" panose="02020603050405020304" pitchFamily="18" charset="0"/>
                <a:ea typeface="Times New Roman" panose="02020603050405020304" pitchFamily="18" charset="0"/>
              </a:rPr>
              <a:t>chữ</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theo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cấu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trúc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tổng</a:t>
            </a:r>
            <a:r>
              <a:rPr lang="en-US" sz="2000" b="1" i="1"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phân</a:t>
            </a:r>
            <a:r>
              <a:rPr lang="en-US" sz="2000" dirty="0">
                <a:effectLst/>
                <a:latin typeface="Times New Roman" panose="02020603050405020304" pitchFamily="18" charset="0"/>
                <a:ea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hợp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bày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suy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nghĩ</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về</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ý </a:t>
            </a:r>
            <a:r>
              <a:rPr lang="en-US" sz="2000" i="1" dirty="0" err="1">
                <a:effectLst/>
                <a:latin typeface="Times New Roman" panose="02020603050405020304" pitchFamily="18" charset="0"/>
                <a:ea typeface="Times New Roman" panose="02020603050405020304" pitchFamily="18" charset="0"/>
              </a:rPr>
              <a:t>nghĩa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của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tinh</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thần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đoàn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kết</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tương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thân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tương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ái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của</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nhân</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dân</a:t>
            </a:r>
            <a:r>
              <a:rPr lang="en-US" sz="2000" i="1" dirty="0">
                <a:effectLst/>
                <a:latin typeface="Times New Roman" panose="02020603050405020304" pitchFamily="18" charset="0"/>
                <a:ea typeface="Times New Roman" panose="02020603050405020304" pitchFamily="18" charset="0"/>
              </a:rPr>
              <a:t> ta </a:t>
            </a:r>
            <a:r>
              <a:rPr lang="en-US" sz="2000" i="1" dirty="0" err="1">
                <a:effectLst/>
                <a:latin typeface="Times New Roman" panose="02020603050405020304" pitchFamily="18" charset="0"/>
                <a:ea typeface="Times New Roman" panose="02020603050405020304" pitchFamily="18" charset="0"/>
              </a:rPr>
              <a:t>trong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việc</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phòng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chống</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đại</a:t>
            </a:r>
            <a:r>
              <a:rPr lang="en-US" sz="2000" i="1"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rPr>
              <a:t>dịch</a:t>
            </a:r>
            <a:r>
              <a:rPr lang="en-US" sz="2000" i="1" dirty="0">
                <a:effectLst/>
                <a:latin typeface="Times New Roman" panose="02020603050405020304" pitchFamily="18" charset="0"/>
                <a:ea typeface="Times New Roman" panose="02020603050405020304" pitchFamily="18" charset="0"/>
              </a:rPr>
              <a:t> Covid 19.</a:t>
            </a:r>
            <a:endParaRPr lang="en-US" sz="20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55D0EA8D-7B56-4D8C-A6B8-A9D8BED2CC39}"/>
              </a:ext>
            </a:extLst>
          </p:cNvPr>
          <p:cNvSpPr txBox="1"/>
          <p:nvPr/>
        </p:nvSpPr>
        <p:spPr>
          <a:xfrm>
            <a:off x="6224379" y="535491"/>
            <a:ext cx="6147352" cy="2554545"/>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a:t>
            </a:r>
          </a:p>
          <a:p>
            <a:pPr algn="just"/>
            <a:r>
              <a:rPr lang="en-US" sz="2000" dirty="0" err="1">
                <a:effectLst/>
                <a:latin typeface="Times New Roman" panose="02020603050405020304" pitchFamily="18" charset="0"/>
                <a:ea typeface="Times New Roman" panose="02020603050405020304" pitchFamily="18" charset="0"/>
              </a:rPr>
              <a:t>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mỗi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rPr>
              <a:t> con </a:t>
            </a:r>
            <a:r>
              <a:rPr lang="en-US" sz="2000" dirty="0" err="1">
                <a:effectLst/>
                <a:latin typeface="Times New Roman" panose="02020603050405020304" pitchFamily="18" charset="0"/>
                <a:ea typeface="Times New Roman" panose="02020603050405020304" pitchFamily="18" charset="0"/>
              </a:rPr>
              <a:t>đất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Việt</a:t>
            </a:r>
            <a:endParaRPr lang="en-US" sz="2000" dirty="0">
              <a:effectLst/>
              <a:latin typeface="Times New Roman" panose="02020603050405020304" pitchFamily="18" charset="0"/>
              <a:ea typeface="Times New Roman" panose="02020603050405020304" pitchFamily="18" charset="0"/>
            </a:endParaRPr>
          </a:p>
          <a:p>
            <a:pPr algn="just"/>
            <a:r>
              <a:rPr lang="en-US" sz="2000" dirty="0" err="1">
                <a:effectLst/>
                <a:latin typeface="Times New Roman" panose="02020603050405020304" pitchFamily="18" charset="0"/>
                <a:ea typeface="Times New Roman" panose="02020603050405020304" pitchFamily="18" charset="0"/>
              </a:rPr>
              <a:t>Đã</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từng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chiến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thắng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ngoại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xâm</a:t>
            </a:r>
            <a:endParaRPr lang="en-US" sz="2000" dirty="0">
              <a:effectLst/>
              <a:latin typeface="Times New Roman" panose="02020603050405020304" pitchFamily="18" charset="0"/>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Nay </a:t>
            </a:r>
            <a:r>
              <a:rPr lang="en-US" sz="2000" dirty="0" err="1">
                <a:effectLst/>
                <a:latin typeface="Times New Roman" panose="02020603050405020304" pitchFamily="18" charset="0"/>
                <a:ea typeface="Times New Roman" panose="02020603050405020304" pitchFamily="18" charset="0"/>
              </a:rPr>
              <a:t>thấm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thía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tâm</a:t>
            </a:r>
            <a:r>
              <a:rPr lang="en-US" sz="2000" dirty="0">
                <a:effectLst/>
                <a:latin typeface="Times New Roman" panose="02020603050405020304" pitchFamily="18" charset="0"/>
                <a:ea typeface="Times New Roman" panose="02020603050405020304" pitchFamily="18" charset="0"/>
              </a:rPr>
              <a:t>:</a:t>
            </a:r>
          </a:p>
          <a:p>
            <a:pPr algn="just"/>
            <a:r>
              <a:rPr lang="en-US" sz="2000" dirty="0" err="1">
                <a:effectLst/>
                <a:latin typeface="Times New Roman" panose="02020603050405020304" pitchFamily="18" charset="0"/>
                <a:ea typeface="Times New Roman" panose="02020603050405020304" pitchFamily="18" charset="0"/>
              </a:rPr>
              <a:t>Tự</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nguyện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ly</a:t>
            </a:r>
            <a:endParaRPr lang="en-US" sz="2000" dirty="0">
              <a:effectLst/>
              <a:latin typeface="Times New Roman" panose="02020603050405020304" pitchFamily="18" charset="0"/>
              <a:ea typeface="Times New Roman" panose="02020603050405020304" pitchFamily="18" charset="0"/>
            </a:endParaRPr>
          </a:p>
          <a:p>
            <a:pPr algn="just"/>
            <a:r>
              <a:rPr lang="en-US" sz="2000" dirty="0" err="1">
                <a:effectLst/>
                <a:latin typeface="Times New Roman" panose="02020603050405020304" pitchFamily="18" charset="0"/>
                <a:ea typeface="Times New Roman" panose="02020603050405020304" pitchFamily="18" charset="0"/>
              </a:rPr>
              <a:t>Vì</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trường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tồn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cuộc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sống</a:t>
            </a:r>
            <a:endParaRPr lang="en-US" sz="2000" dirty="0">
              <a:effectLst/>
              <a:latin typeface="Times New Roman" panose="02020603050405020304" pitchFamily="18" charset="0"/>
              <a:ea typeface="Times New Roman" panose="02020603050405020304" pitchFamily="18" charset="0"/>
            </a:endParaRPr>
          </a:p>
          <a:p>
            <a:pPr algn="just"/>
            <a:r>
              <a:rPr lang="en-US" sz="2000" dirty="0" err="1">
                <a:effectLst/>
                <a:latin typeface="Times New Roman" panose="02020603050405020304" pitchFamily="18" charset="0"/>
                <a:ea typeface="Times New Roman" panose="02020603050405020304" pitchFamily="18" charset="0"/>
              </a:rPr>
              <a:t>Lặng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lẽ</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hồi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sinh</a:t>
            </a:r>
            <a:endParaRPr lang="en-US" sz="2000" dirty="0">
              <a:effectLst/>
              <a:latin typeface="Times New Roman" panose="02020603050405020304" pitchFamily="18" charset="0"/>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Cho </a:t>
            </a:r>
            <a:r>
              <a:rPr lang="en-US" sz="2000" dirty="0" err="1">
                <a:effectLst/>
                <a:latin typeface="Times New Roman" panose="02020603050405020304" pitchFamily="18" charset="0"/>
                <a:ea typeface="Times New Roman" panose="02020603050405020304" pitchFamily="18" charset="0"/>
              </a:rPr>
              <a:t>những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ngày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thắng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dịch</a:t>
            </a:r>
            <a:endParaRPr lang="en-US" sz="2000" dirty="0">
              <a:effectLst/>
              <a:latin typeface="Times New Roman" panose="02020603050405020304" pitchFamily="18" charset="0"/>
              <a:ea typeface="Times New Roman" panose="02020603050405020304" pitchFamily="18" charset="0"/>
            </a:endParaRPr>
          </a:p>
        </p:txBody>
      </p:sp>
      <p:cxnSp>
        <p:nvCxnSpPr>
          <p:cNvPr id="10" name="Straight Arrow Connector 9">
            <a:extLst>
              <a:ext uri="{FF2B5EF4-FFF2-40B4-BE49-F238E27FC236}">
                <a16:creationId xmlns:a16="http://schemas.microsoft.com/office/drawing/2014/main" id="{56DCCE3F-4FEA-4593-B2AA-8C9BC39FE877}"/>
              </a:ext>
            </a:extLst>
          </p:cNvPr>
          <p:cNvCxnSpPr>
            <a:cxnSpLocks/>
          </p:cNvCxnSpPr>
          <p:nvPr/>
        </p:nvCxnSpPr>
        <p:spPr>
          <a:xfrm>
            <a:off x="6096000" y="616226"/>
            <a:ext cx="0" cy="312088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2589940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22D3D4-9B50-AC86-141E-FB48749C8DAC}"/>
              </a:ext>
            </a:extLst>
          </p:cNvPr>
          <p:cNvSpPr txBox="1"/>
          <p:nvPr/>
        </p:nvSpPr>
        <p:spPr>
          <a:xfrm>
            <a:off x="143069" y="382555"/>
            <a:ext cx="11905861" cy="5239191"/>
          </a:xfrm>
          <a:prstGeom prst="rect">
            <a:avLst/>
          </a:prstGeom>
          <a:noFill/>
        </p:spPr>
        <p:txBody>
          <a:bodyPr wrap="square">
            <a:spAutoFit/>
          </a:bodyPr>
          <a:lstStyle/>
          <a:p>
            <a:pPr marL="228600">
              <a:lnSpc>
                <a:spcPct val="115000"/>
              </a:lnSpc>
              <a:spcAft>
                <a:spcPts val="800"/>
              </a:spcAft>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2 (3,0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kĩ</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rõ</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chặt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chẽ</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loát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mắc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lỗi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dùng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400" b="1" i="1" dirty="0">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nhau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nhưng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LcPeriod"/>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cấu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trúc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(0,25đ)</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LcPeriod"/>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đúng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(0,25đ)</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800"/>
              </a:spcAft>
              <a:buFont typeface="+mj-lt"/>
              <a:buAutoNum type="alphaLcPeriod"/>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khai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luận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thiệu</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(0,25đ)</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thích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(0,25đ)</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kiên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chọn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vọng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vươn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45066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22D3D4-9B50-AC86-141E-FB48749C8DAC}"/>
              </a:ext>
            </a:extLst>
          </p:cNvPr>
          <p:cNvSpPr txBox="1"/>
          <p:nvPr/>
        </p:nvSpPr>
        <p:spPr>
          <a:xfrm>
            <a:off x="143069" y="0"/>
            <a:ext cx="11905861" cy="5671104"/>
          </a:xfrm>
          <a:prstGeom prst="rect">
            <a:avLst/>
          </a:prstGeom>
          <a:noFill/>
        </p:spPr>
        <p:txBody>
          <a:bodyPr wrap="square">
            <a:spAutoFit/>
          </a:bodyPr>
          <a:lstStyle/>
          <a:p>
            <a:pPr marL="228600">
              <a:lnSpc>
                <a:spcPct val="115000"/>
              </a:lnSpc>
              <a:spcAft>
                <a:spcPts val="800"/>
              </a:spcAft>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2 (3,0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kĩ</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Bàn</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(1,25đ)</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Times New Roman" panose="02020603050405020304" pitchFamily="18" charset="0"/>
              <a:buChar char="-"/>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tránh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khỏi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xem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trắc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trở</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rèn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luyện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trưởng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Times New Roman" panose="02020603050405020304" pitchFamily="18" charset="0"/>
              <a:buChar char="-"/>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sẽ</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lĩnh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đẹp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hồn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lớn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tin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vượt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nắm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bắt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vươn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giúp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khám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800"/>
              </a:spcAft>
              <a:buFont typeface="Times New Roman" panose="02020603050405020304" pitchFamily="18" charset="0"/>
              <a:buChar char="-"/>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Phê</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dẫm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thiếu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vươn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(0,25đ)</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rèn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luyện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dưỡng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đẹp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800"/>
              </a:spcAft>
              <a:buFont typeface="+mj-lt"/>
              <a:buAutoNum type="alphaLcPeriod"/>
            </a:pP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tả</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dùng</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đặt</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(0,25đ)</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nghĩa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800"/>
              </a:spcAft>
              <a:buFont typeface="+mj-lt"/>
              <a:buAutoNum type="alphaLcPeriod"/>
            </a:pP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Sáng</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(0,25đ)</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mẻ</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sâu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sắc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78397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4644FC5-29C9-CEF0-AFBB-6FA09F5888B7}"/>
              </a:ext>
            </a:extLst>
          </p:cNvPr>
          <p:cNvGraphicFramePr>
            <a:graphicFrameLocks noGrp="1"/>
          </p:cNvGraphicFramePr>
          <p:nvPr>
            <p:ph idx="1"/>
            <p:extLst>
              <p:ext uri="{D42A27DB-BD31-4B8C-83A1-F6EECF244321}">
                <p14:modId xmlns:p14="http://schemas.microsoft.com/office/powerpoint/2010/main" val="3946191322"/>
              </p:ext>
            </p:extLst>
          </p:nvPr>
        </p:nvGraphicFramePr>
        <p:xfrm>
          <a:off x="195943" y="193244"/>
          <a:ext cx="11747241" cy="6434526"/>
        </p:xfrm>
        <a:graphic>
          <a:graphicData uri="http://schemas.openxmlformats.org/drawingml/2006/table">
            <a:tbl>
              <a:tblPr firstRow="1" firstCol="1" bandRow="1">
                <a:tableStyleId>{5C22544A-7EE6-4342-B048-85BDC9FD1C3A}</a:tableStyleId>
              </a:tblPr>
              <a:tblGrid>
                <a:gridCol w="822336">
                  <a:extLst>
                    <a:ext uri="{9D8B030D-6E8A-4147-A177-3AD203B41FA5}">
                      <a16:colId xmlns:a16="http://schemas.microsoft.com/office/drawing/2014/main" val="2000145782"/>
                    </a:ext>
                  </a:extLst>
                </a:gridCol>
                <a:gridCol w="10215778">
                  <a:extLst>
                    <a:ext uri="{9D8B030D-6E8A-4147-A177-3AD203B41FA5}">
                      <a16:colId xmlns:a16="http://schemas.microsoft.com/office/drawing/2014/main" val="1337869818"/>
                    </a:ext>
                  </a:extLst>
                </a:gridCol>
                <a:gridCol w="709127">
                  <a:extLst>
                    <a:ext uri="{9D8B030D-6E8A-4147-A177-3AD203B41FA5}">
                      <a16:colId xmlns:a16="http://schemas.microsoft.com/office/drawing/2014/main" val="3761834331"/>
                    </a:ext>
                  </a:extLst>
                </a:gridCol>
              </a:tblGrid>
              <a:tr h="286739">
                <a:tc>
                  <a:txBody>
                    <a:bodyPr/>
                    <a:lstStyle/>
                    <a:p>
                      <a:pPr algn="ctr">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CÂU</a:t>
                      </a:r>
                      <a:endParaRPr lang="en-US"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292" marR="272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YÊU CẦU CẦN ĐẠT</a:t>
                      </a:r>
                      <a:endParaRPr lang="en-US"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292" marR="272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ĐIỂM</a:t>
                      </a:r>
                      <a:endParaRPr lang="en-US"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292" marR="272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8125559"/>
                  </a:ext>
                </a:extLst>
              </a:tr>
              <a:tr h="533598">
                <a:tc>
                  <a:txBody>
                    <a:bodyPr/>
                    <a:lstStyle/>
                    <a:p>
                      <a:pPr algn="ctr">
                        <a:lnSpc>
                          <a:spcPct val="115000"/>
                        </a:lnSpc>
                      </a:pPr>
                      <a:r>
                        <a:rPr lang="en-US" sz="1800">
                          <a:solidFill>
                            <a:schemeClr val="tx1"/>
                          </a:solidFill>
                          <a:effectLst/>
                          <a:latin typeface="Times New Roman" panose="02020603050405020304" pitchFamily="18" charset="0"/>
                          <a:cs typeface="Times New Roman" panose="02020603050405020304" pitchFamily="18" charset="0"/>
                        </a:rPr>
                        <a:t>1</a:t>
                      </a:r>
                      <a:endParaRPr lang="en-US"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292" marR="272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1000"/>
                        </a:spcAft>
                      </a:pPr>
                      <a:r>
                        <a:rPr lang="en-US" sz="1800">
                          <a:solidFill>
                            <a:schemeClr val="tx1"/>
                          </a:solidFill>
                          <a:effectLst/>
                          <a:latin typeface="Times New Roman" panose="02020603050405020304" pitchFamily="18" charset="0"/>
                          <a:cs typeface="Times New Roman" panose="02020603050405020304" pitchFamily="18" charset="0"/>
                        </a:rPr>
                        <a:t>Phương thức biểu đạt chính</a:t>
                      </a:r>
                      <a:r>
                        <a:rPr lang="vi-VN" sz="1800">
                          <a:solidFill>
                            <a:schemeClr val="tx1"/>
                          </a:solidFill>
                          <a:effectLst/>
                          <a:latin typeface="Times New Roman" panose="02020603050405020304" pitchFamily="18" charset="0"/>
                          <a:cs typeface="Times New Roman" panose="02020603050405020304" pitchFamily="18" charset="0"/>
                        </a:rPr>
                        <a:t>: tự sự</a:t>
                      </a:r>
                      <a:endParaRPr lang="en-US"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292" marR="272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vi-VN" sz="1800">
                          <a:solidFill>
                            <a:schemeClr val="tx1"/>
                          </a:solidFill>
                          <a:effectLst/>
                          <a:latin typeface="Times New Roman" panose="02020603050405020304" pitchFamily="18" charset="0"/>
                          <a:cs typeface="Times New Roman" panose="02020603050405020304" pitchFamily="18" charset="0"/>
                        </a:rPr>
                        <a:t>0,5</a:t>
                      </a:r>
                      <a:endParaRPr lang="en-US"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292" marR="272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8234554"/>
                  </a:ext>
                </a:extLst>
              </a:tr>
              <a:tr h="209348">
                <a:tc>
                  <a:txBody>
                    <a:bodyPr/>
                    <a:lstStyle/>
                    <a:p>
                      <a:pPr algn="ctr">
                        <a:lnSpc>
                          <a:spcPct val="115000"/>
                        </a:lnSpc>
                      </a:pPr>
                      <a:r>
                        <a:rPr lang="en-US" sz="1800">
                          <a:solidFill>
                            <a:schemeClr val="tx1"/>
                          </a:solidFill>
                          <a:effectLst/>
                          <a:latin typeface="Times New Roman" panose="02020603050405020304" pitchFamily="18" charset="0"/>
                          <a:cs typeface="Times New Roman" panose="02020603050405020304" pitchFamily="18" charset="0"/>
                        </a:rPr>
                        <a:t>2</a:t>
                      </a:r>
                      <a:endParaRPr lang="en-US"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292" marR="272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r>
                        <a:rPr lang="en-US" sz="1800">
                          <a:solidFill>
                            <a:schemeClr val="tx1"/>
                          </a:solidFill>
                          <a:effectLst/>
                          <a:latin typeface="Times New Roman" panose="02020603050405020304" pitchFamily="18" charset="0"/>
                          <a:cs typeface="Times New Roman" panose="02020603050405020304" pitchFamily="18" charset="0"/>
                        </a:rPr>
                        <a:t>Nội dung chính</a:t>
                      </a:r>
                      <a:r>
                        <a:rPr lang="vi-VN" sz="1800">
                          <a:solidFill>
                            <a:schemeClr val="tx1"/>
                          </a:solidFill>
                          <a:effectLst/>
                          <a:latin typeface="Times New Roman" panose="02020603050405020304" pitchFamily="18" charset="0"/>
                          <a:cs typeface="Times New Roman" panose="02020603050405020304" pitchFamily="18" charset="0"/>
                        </a:rPr>
                        <a:t>: </a:t>
                      </a:r>
                      <a:r>
                        <a:rPr lang="en-US" sz="1800">
                          <a:solidFill>
                            <a:schemeClr val="tx1"/>
                          </a:solidFill>
                          <a:effectLst/>
                          <a:latin typeface="Times New Roman" panose="02020603050405020304" pitchFamily="18" charset="0"/>
                          <a:cs typeface="Times New Roman" panose="02020603050405020304" pitchFamily="18" charset="0"/>
                        </a:rPr>
                        <a:t>N</a:t>
                      </a:r>
                      <a:r>
                        <a:rPr lang="vi-VN" sz="1800">
                          <a:solidFill>
                            <a:schemeClr val="tx1"/>
                          </a:solidFill>
                          <a:effectLst/>
                          <a:latin typeface="Times New Roman" panose="02020603050405020304" pitchFamily="18" charset="0"/>
                          <a:cs typeface="Times New Roman" panose="02020603050405020304" pitchFamily="18" charset="0"/>
                        </a:rPr>
                        <a:t>hững việc làm nhân ái của cô giáo Huỳnh Thị Thùy Dung</a:t>
                      </a:r>
                      <a:r>
                        <a:rPr lang="en-US" sz="1800">
                          <a:solidFill>
                            <a:schemeClr val="tx1"/>
                          </a:solidFill>
                          <a:effectLst/>
                          <a:latin typeface="Times New Roman" panose="02020603050405020304" pitchFamily="18" charset="0"/>
                          <a:cs typeface="Times New Roman" panose="02020603050405020304" pitchFamily="18" charset="0"/>
                        </a:rPr>
                        <a:t> dành cho học trò nghèo.</a:t>
                      </a:r>
                      <a:endParaRPr lang="en-US"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292" marR="272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vi-VN" sz="1800">
                          <a:solidFill>
                            <a:schemeClr val="tx1"/>
                          </a:solidFill>
                          <a:effectLst/>
                          <a:latin typeface="Times New Roman" panose="02020603050405020304" pitchFamily="18" charset="0"/>
                          <a:cs typeface="Times New Roman" panose="02020603050405020304" pitchFamily="18" charset="0"/>
                        </a:rPr>
                        <a:t>0,5</a:t>
                      </a:r>
                      <a:endParaRPr lang="en-US"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292" marR="272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9324680"/>
                  </a:ext>
                </a:extLst>
              </a:tr>
              <a:tr h="1172400">
                <a:tc>
                  <a:txBody>
                    <a:bodyPr/>
                    <a:lstStyle/>
                    <a:p>
                      <a:pPr algn="ctr">
                        <a:lnSpc>
                          <a:spcPct val="115000"/>
                        </a:lnSpc>
                      </a:pPr>
                      <a:r>
                        <a:rPr lang="en-US" sz="1800">
                          <a:solidFill>
                            <a:schemeClr val="tx1"/>
                          </a:solidFill>
                          <a:effectLst/>
                          <a:latin typeface="Times New Roman" panose="02020603050405020304" pitchFamily="18" charset="0"/>
                          <a:cs typeface="Times New Roman" panose="02020603050405020304" pitchFamily="18" charset="0"/>
                        </a:rPr>
                        <a:t>3</a:t>
                      </a:r>
                      <a:endParaRPr lang="en-US"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292" marR="272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Biện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pháp</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tu</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từ</a:t>
                      </a:r>
                      <a:r>
                        <a:rPr lang="vi-VN" sz="1800" dirty="0">
                          <a:solidFill>
                            <a:schemeClr val="tx1"/>
                          </a:solidFill>
                          <a:effectLst/>
                          <a:latin typeface="Times New Roman" panose="02020603050405020304" pitchFamily="18" charset="0"/>
                          <a:cs typeface="Times New Roman" panose="02020603050405020304" pitchFamily="18" charset="0"/>
                        </a:rPr>
                        <a:t> liệt kê: </a:t>
                      </a:r>
                      <a:r>
                        <a:rPr lang="en-US" sz="1800" dirty="0" err="1">
                          <a:solidFill>
                            <a:schemeClr val="tx1"/>
                          </a:solidFill>
                          <a:effectLst/>
                          <a:latin typeface="Times New Roman" panose="02020603050405020304" pitchFamily="18" charset="0"/>
                          <a:cs typeface="Times New Roman" panose="02020603050405020304" pitchFamily="18" charset="0"/>
                        </a:rPr>
                        <a:t>thiếu</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sách</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vở</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quần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áo</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thiếu</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cả</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cơm</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ăn</a:t>
                      </a:r>
                      <a:r>
                        <a:rPr lang="en-US" sz="1800" dirty="0">
                          <a:solidFill>
                            <a:schemeClr val="tx1"/>
                          </a:solidFill>
                          <a:effectLst/>
                          <a:latin typeface="Times New Roman" panose="02020603050405020304" pitchFamily="18" charset="0"/>
                          <a:cs typeface="Times New Roman" panose="02020603050405020304" pitchFamily="18" charset="0"/>
                        </a:rPr>
                        <a:t>. </a:t>
                      </a:r>
                    </a:p>
                    <a:p>
                      <a:pPr algn="just">
                        <a:lnSpc>
                          <a:spcPct val="115000"/>
                        </a:lnSpc>
                        <a:spcAft>
                          <a:spcPts val="1000"/>
                        </a:spcAft>
                      </a:pP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Hiệu</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quả</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nghệ</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thuật</a:t>
                      </a:r>
                      <a:r>
                        <a:rPr lang="vi-VN" sz="1800" dirty="0">
                          <a:solidFill>
                            <a:schemeClr val="tx1"/>
                          </a:solidFill>
                          <a:effectLst/>
                          <a:latin typeface="Times New Roman" panose="02020603050405020304" pitchFamily="18" charset="0"/>
                          <a:cs typeface="Times New Roman" panose="02020603050405020304" pitchFamily="18" charset="0"/>
                        </a:rPr>
                        <a:t>:</a:t>
                      </a:r>
                      <a:endParaRPr lang="en-US" sz="1800" dirty="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vi-VN"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Làm</a:t>
                      </a:r>
                      <a:r>
                        <a:rPr lang="en-US" sz="1800" dirty="0">
                          <a:solidFill>
                            <a:schemeClr val="tx1"/>
                          </a:solidFill>
                          <a:effectLst/>
                          <a:latin typeface="Times New Roman" panose="02020603050405020304" pitchFamily="18" charset="0"/>
                          <a:cs typeface="Times New Roman" panose="02020603050405020304" pitchFamily="18" charset="0"/>
                        </a:rPr>
                        <a:t> </a:t>
                      </a:r>
                      <a:r>
                        <a:rPr lang="vi-VN" sz="1800" dirty="0">
                          <a:solidFill>
                            <a:schemeClr val="tx1"/>
                          </a:solidFill>
                          <a:effectLst/>
                          <a:latin typeface="Times New Roman" panose="02020603050405020304" pitchFamily="18" charset="0"/>
                          <a:cs typeface="Times New Roman" panose="02020603050405020304" pitchFamily="18" charset="0"/>
                        </a:rPr>
                        <a:t>cho câu văn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sinh</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động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gợi</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cảm</a:t>
                      </a:r>
                      <a:r>
                        <a:rPr lang="vi-VN" sz="1800" dirty="0">
                          <a:solidFill>
                            <a:schemeClr val="tx1"/>
                          </a:solidFill>
                          <a:effectLst/>
                          <a:latin typeface="Times New Roman" panose="02020603050405020304" pitchFamily="18" charset="0"/>
                          <a:cs typeface="Times New Roman" panose="02020603050405020304" pitchFamily="18" charset="0"/>
                        </a:rPr>
                        <a:t>, gây ấn tượng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với</a:t>
                      </a:r>
                      <a:r>
                        <a:rPr lang="en-US" sz="1800" dirty="0">
                          <a:solidFill>
                            <a:schemeClr val="tx1"/>
                          </a:solidFill>
                          <a:effectLst/>
                          <a:latin typeface="Times New Roman" panose="02020603050405020304" pitchFamily="18" charset="0"/>
                          <a:cs typeface="Times New Roman" panose="02020603050405020304" pitchFamily="18" charset="0"/>
                        </a:rPr>
                        <a:t> </a:t>
                      </a:r>
                      <a:r>
                        <a:rPr lang="vi-VN" sz="1800" dirty="0">
                          <a:solidFill>
                            <a:schemeClr val="tx1"/>
                          </a:solidFill>
                          <a:effectLst/>
                          <a:latin typeface="Times New Roman" panose="02020603050405020304" pitchFamily="18" charset="0"/>
                          <a:cs typeface="Times New Roman" panose="02020603050405020304" pitchFamily="18" charset="0"/>
                        </a:rPr>
                        <a:t>người đọc</a:t>
                      </a:r>
                      <a:r>
                        <a:rPr lang="en-US" sz="1800" dirty="0">
                          <a:solidFill>
                            <a:schemeClr val="tx1"/>
                          </a:solidFill>
                          <a:effectLst/>
                          <a:latin typeface="Times New Roman" panose="02020603050405020304" pitchFamily="18" charset="0"/>
                          <a:cs typeface="Times New Roman" panose="02020603050405020304" pitchFamily="18" charset="0"/>
                        </a:rPr>
                        <a:t>,</a:t>
                      </a:r>
                      <a:r>
                        <a:rPr lang="vi-VN" sz="1800" dirty="0">
                          <a:solidFill>
                            <a:schemeClr val="tx1"/>
                          </a:solidFill>
                          <a:effectLst/>
                          <a:latin typeface="Times New Roman" panose="02020603050405020304" pitchFamily="18" charset="0"/>
                          <a:cs typeface="Times New Roman" panose="02020603050405020304" pitchFamily="18" charset="0"/>
                        </a:rPr>
                        <a:t> người nghe.</a:t>
                      </a:r>
                      <a:endParaRPr lang="en-US" sz="1800" dirty="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vi-VN" sz="1800" dirty="0">
                          <a:solidFill>
                            <a:schemeClr val="tx1"/>
                          </a:solidFill>
                          <a:effectLst/>
                          <a:latin typeface="Times New Roman" panose="02020603050405020304" pitchFamily="18" charset="0"/>
                          <a:cs typeface="Times New Roman" panose="02020603050405020304" pitchFamily="18" charset="0"/>
                        </a:rPr>
                        <a:t>+ Diễn tả đầy đủ, </a:t>
                      </a:r>
                      <a:r>
                        <a:rPr lang="en-US" sz="1800" dirty="0" err="1">
                          <a:solidFill>
                            <a:schemeClr val="tx1"/>
                          </a:solidFill>
                          <a:effectLst/>
                          <a:latin typeface="Times New Roman" panose="02020603050405020304" pitchFamily="18" charset="0"/>
                          <a:cs typeface="Times New Roman" panose="02020603050405020304" pitchFamily="18" charset="0"/>
                        </a:rPr>
                        <a:t>cụ</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thể</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sự</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thiếu</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thốn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về</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mọi</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mặt</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của</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học</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trò</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miền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núi</a:t>
                      </a:r>
                      <a:r>
                        <a:rPr lang="en-US" sz="1800" dirty="0">
                          <a:solidFill>
                            <a:schemeClr val="tx1"/>
                          </a:solidFill>
                          <a:effectLst/>
                          <a:latin typeface="Times New Roman" panose="02020603050405020304" pitchFamily="18" charset="0"/>
                          <a:cs typeface="Times New Roman" panose="02020603050405020304" pitchFamily="18" charset="0"/>
                        </a:rPr>
                        <a:t>. Qua </a:t>
                      </a:r>
                      <a:r>
                        <a:rPr lang="en-US" sz="1800" dirty="0" err="1">
                          <a:solidFill>
                            <a:schemeClr val="tx1"/>
                          </a:solidFill>
                          <a:effectLst/>
                          <a:latin typeface="Times New Roman" panose="02020603050405020304" pitchFamily="18" charset="0"/>
                          <a:cs typeface="Times New Roman" panose="02020603050405020304" pitchFamily="18" charset="0"/>
                        </a:rPr>
                        <a:t>đó</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thấy</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được</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hoàn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cảnh</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đáng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thương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của</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các</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em</a:t>
                      </a:r>
                      <a:r>
                        <a:rPr lang="en-US" sz="1800" dirty="0">
                          <a:solidFill>
                            <a:schemeClr val="tx1"/>
                          </a:solidFill>
                          <a:effectLst/>
                          <a:latin typeface="Times New Roman" panose="02020603050405020304" pitchFamily="18" charset="0"/>
                          <a:cs typeface="Times New Roman" panose="02020603050405020304" pitchFamily="18" charset="0"/>
                        </a:rPr>
                        <a:t>.</a:t>
                      </a:r>
                    </a:p>
                    <a:p>
                      <a:pPr algn="just">
                        <a:lnSpc>
                          <a:spcPct val="115000"/>
                        </a:lnSpc>
                      </a:pPr>
                      <a:r>
                        <a:rPr lang="vi-VN" sz="1800" dirty="0">
                          <a:solidFill>
                            <a:schemeClr val="tx1"/>
                          </a:solidFill>
                          <a:effectLst/>
                          <a:latin typeface="Times New Roman" panose="02020603050405020304" pitchFamily="18" charset="0"/>
                          <a:cs typeface="Times New Roman" panose="02020603050405020304" pitchFamily="18" charset="0"/>
                        </a:rPr>
                        <a:t>+ Thể hiện </a:t>
                      </a:r>
                      <a:r>
                        <a:rPr lang="en-US" sz="1800" dirty="0" err="1">
                          <a:solidFill>
                            <a:schemeClr val="tx1"/>
                          </a:solidFill>
                          <a:effectLst/>
                          <a:latin typeface="Times New Roman" panose="02020603050405020304" pitchFamily="18" charset="0"/>
                          <a:cs typeface="Times New Roman" panose="02020603050405020304" pitchFamily="18" charset="0"/>
                        </a:rPr>
                        <a:t>thái</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độ</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cảm</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thông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của</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người</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viết</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trước</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hoàn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cảnh</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khó</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khăn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của</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các</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em</a:t>
                      </a:r>
                      <a:r>
                        <a:rPr lang="en-US" sz="1800" dirty="0">
                          <a:solidFill>
                            <a:schemeClr val="tx1"/>
                          </a:solidFill>
                          <a:effectLst/>
                          <a:latin typeface="Times New Roman" panose="02020603050405020304" pitchFamily="18" charset="0"/>
                          <a:cs typeface="Times New Roman" panose="02020603050405020304" pitchFamily="18" charset="0"/>
                        </a:rPr>
                        <a:t>.</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292" marR="272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vi-VN" sz="1800" dirty="0">
                          <a:solidFill>
                            <a:schemeClr val="tx1"/>
                          </a:solidFill>
                          <a:effectLst/>
                          <a:latin typeface="Times New Roman" panose="02020603050405020304" pitchFamily="18" charset="0"/>
                          <a:cs typeface="Times New Roman" panose="02020603050405020304" pitchFamily="18" charset="0"/>
                        </a:rPr>
                        <a:t>0,25 </a:t>
                      </a:r>
                      <a:endParaRPr lang="en-US" sz="1800" dirty="0">
                        <a:solidFill>
                          <a:schemeClr val="tx1"/>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endParaRPr lang="en-US" sz="1800" dirty="0">
                        <a:solidFill>
                          <a:schemeClr val="tx1"/>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vi-VN" sz="1800" dirty="0">
                          <a:solidFill>
                            <a:schemeClr val="tx1"/>
                          </a:solidFill>
                          <a:effectLst/>
                          <a:latin typeface="Times New Roman" panose="02020603050405020304" pitchFamily="18" charset="0"/>
                          <a:cs typeface="Times New Roman" panose="02020603050405020304" pitchFamily="18" charset="0"/>
                        </a:rPr>
                        <a:t>0,25</a:t>
                      </a:r>
                      <a:r>
                        <a:rPr lang="en-US" sz="1800" dirty="0">
                          <a:solidFill>
                            <a:schemeClr val="tx1"/>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vi-VN" sz="1800" dirty="0">
                          <a:solidFill>
                            <a:schemeClr val="tx1"/>
                          </a:solidFill>
                          <a:effectLst/>
                          <a:latin typeface="Times New Roman" panose="02020603050405020304" pitchFamily="18" charset="0"/>
                          <a:cs typeface="Times New Roman" panose="02020603050405020304" pitchFamily="18" charset="0"/>
                        </a:rPr>
                        <a:t>0,25</a:t>
                      </a:r>
                      <a:endParaRPr lang="en-US" sz="1800" dirty="0">
                        <a:solidFill>
                          <a:schemeClr val="tx1"/>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vi-VN" sz="1800" dirty="0">
                          <a:solidFill>
                            <a:schemeClr val="tx1"/>
                          </a:solidFill>
                          <a:effectLst/>
                          <a:latin typeface="Times New Roman" panose="02020603050405020304" pitchFamily="18" charset="0"/>
                          <a:cs typeface="Times New Roman" panose="02020603050405020304" pitchFamily="18" charset="0"/>
                        </a:rPr>
                        <a:t>0,25</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292" marR="272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9935044"/>
                  </a:ext>
                </a:extLst>
              </a:tr>
              <a:tr h="2600255">
                <a:tc>
                  <a:txBody>
                    <a:bodyPr/>
                    <a:lstStyle/>
                    <a:p>
                      <a:pPr algn="ctr">
                        <a:lnSpc>
                          <a:spcPct val="115000"/>
                        </a:lnSpc>
                      </a:pPr>
                      <a:r>
                        <a:rPr lang="en-US" sz="1800">
                          <a:solidFill>
                            <a:schemeClr val="tx1"/>
                          </a:solidFill>
                          <a:effectLst/>
                          <a:latin typeface="Times New Roman" panose="02020603050405020304" pitchFamily="18" charset="0"/>
                          <a:cs typeface="Times New Roman" panose="02020603050405020304" pitchFamily="18" charset="0"/>
                        </a:rPr>
                        <a:t>4</a:t>
                      </a:r>
                      <a:endParaRPr lang="en-US"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292" marR="272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Bef>
                          <a:spcPts val="600"/>
                        </a:spcBef>
                        <a:spcAft>
                          <a:spcPts val="1000"/>
                        </a:spcAft>
                      </a:pPr>
                      <a:r>
                        <a:rPr lang="en-US" sz="1800" b="1" dirty="0" err="1">
                          <a:solidFill>
                            <a:schemeClr val="tx1"/>
                          </a:solidFill>
                          <a:effectLst/>
                          <a:latin typeface="Times New Roman" panose="02020603050405020304" pitchFamily="18" charset="0"/>
                          <a:cs typeface="Times New Roman" panose="02020603050405020304" pitchFamily="18" charset="0"/>
                        </a:rPr>
                        <a:t>Thông</a:t>
                      </a:r>
                      <a:r>
                        <a:rPr lang="en-US" sz="1800" b="1" dirty="0">
                          <a:solidFill>
                            <a:schemeClr val="tx1"/>
                          </a:solidFill>
                          <a:effectLst/>
                          <a:latin typeface="Times New Roman" panose="02020603050405020304" pitchFamily="18" charset="0"/>
                          <a:cs typeface="Times New Roman" panose="02020603050405020304" pitchFamily="18" charset="0"/>
                        </a:rPr>
                        <a:t> </a:t>
                      </a:r>
                      <a:r>
                        <a:rPr lang="en-US" sz="1800" b="1" dirty="0" err="1">
                          <a:solidFill>
                            <a:schemeClr val="tx1"/>
                          </a:solidFill>
                          <a:effectLst/>
                          <a:latin typeface="Times New Roman" panose="02020603050405020304" pitchFamily="18" charset="0"/>
                          <a:cs typeface="Times New Roman" panose="02020603050405020304" pitchFamily="18" charset="0"/>
                        </a:rPr>
                        <a:t>điệp</a:t>
                      </a:r>
                      <a:r>
                        <a:rPr lang="en-US" sz="1800" dirty="0">
                          <a:solidFill>
                            <a:schemeClr val="tx1"/>
                          </a:solidFill>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Trẻ</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em</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nghèo</a:t>
                      </a:r>
                      <a:r>
                        <a:rPr lang="en-US" sz="1800" dirty="0">
                          <a:solidFill>
                            <a:schemeClr val="tx1"/>
                          </a:solidFill>
                          <a:effectLst/>
                          <a:latin typeface="Times New Roman" panose="02020603050405020304" pitchFamily="18" charset="0"/>
                          <a:cs typeface="Times New Roman" panose="02020603050405020304" pitchFamily="18" charset="0"/>
                        </a:rPr>
                        <a:t> ở </a:t>
                      </a:r>
                      <a:r>
                        <a:rPr lang="en-US" sz="1800" dirty="0" err="1">
                          <a:solidFill>
                            <a:schemeClr val="tx1"/>
                          </a:solidFill>
                          <a:effectLst/>
                          <a:latin typeface="Times New Roman" panose="02020603050405020304" pitchFamily="18" charset="0"/>
                          <a:cs typeface="Times New Roman" panose="02020603050405020304" pitchFamily="18" charset="0"/>
                        </a:rPr>
                        <a:t>vùng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sâu</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vùng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xa</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cần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được</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cộng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đồng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quan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tâm</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giúp</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đỡ</a:t>
                      </a:r>
                      <a:r>
                        <a:rPr lang="en-US" sz="1800" dirty="0">
                          <a:solidFill>
                            <a:schemeClr val="tx1"/>
                          </a:solidFill>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vi-VN" sz="1800" dirty="0">
                          <a:solidFill>
                            <a:schemeClr val="tx1"/>
                          </a:solidFill>
                          <a:effectLst/>
                          <a:latin typeface="Times New Roman" panose="02020603050405020304" pitchFamily="18" charset="0"/>
                          <a:cs typeface="Times New Roman" panose="02020603050405020304" pitchFamily="18" charset="0"/>
                        </a:rPr>
                        <a:t>- </a:t>
                      </a:r>
                      <a:r>
                        <a:rPr lang="en-US" sz="1800" dirty="0">
                          <a:solidFill>
                            <a:schemeClr val="tx1"/>
                          </a:solidFill>
                          <a:effectLst/>
                          <a:latin typeface="Times New Roman" panose="02020603050405020304" pitchFamily="18" charset="0"/>
                          <a:cs typeface="Times New Roman" panose="02020603050405020304" pitchFamily="18" charset="0"/>
                        </a:rPr>
                        <a:t>T</a:t>
                      </a:r>
                      <a:r>
                        <a:rPr lang="vi-VN" sz="1800" dirty="0">
                          <a:solidFill>
                            <a:schemeClr val="tx1"/>
                          </a:solidFill>
                          <a:effectLst/>
                          <a:latin typeface="Times New Roman" panose="02020603050405020304" pitchFamily="18" charset="0"/>
                          <a:cs typeface="Times New Roman" panose="02020603050405020304" pitchFamily="18" charset="0"/>
                        </a:rPr>
                        <a:t>ình yêu thương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là</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điều</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tốt</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đẹp</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và</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quan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trọng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trong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cuộc</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sống</a:t>
                      </a:r>
                      <a:r>
                        <a:rPr lang="en-US" sz="1800" dirty="0">
                          <a:solidFill>
                            <a:schemeClr val="tx1"/>
                          </a:solidFill>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vi-VN"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Tình</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yêu</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thương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cần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được</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thể</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hiện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bằng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những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hành</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động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thiết</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thực</a:t>
                      </a:r>
                      <a:r>
                        <a:rPr lang="en-US" sz="1800" dirty="0">
                          <a:solidFill>
                            <a:schemeClr val="tx1"/>
                          </a:solidFill>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Cần</a:t>
                      </a:r>
                      <a:r>
                        <a:rPr lang="en-US" sz="1800" dirty="0">
                          <a:solidFill>
                            <a:schemeClr val="tx1"/>
                          </a:solidFill>
                          <a:effectLst/>
                          <a:latin typeface="Times New Roman" panose="02020603050405020304" pitchFamily="18" charset="0"/>
                          <a:cs typeface="Times New Roman" panose="02020603050405020304" pitchFamily="18" charset="0"/>
                        </a:rPr>
                        <a:t> </a:t>
                      </a:r>
                      <a:r>
                        <a:rPr lang="vi-VN" sz="1800" dirty="0">
                          <a:solidFill>
                            <a:schemeClr val="tx1"/>
                          </a:solidFill>
                          <a:effectLst/>
                          <a:latin typeface="Times New Roman" panose="02020603050405020304" pitchFamily="18" charset="0"/>
                          <a:cs typeface="Times New Roman" panose="02020603050405020304" pitchFamily="18" charset="0"/>
                        </a:rPr>
                        <a:t>trân trọng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những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tấm</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lòng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nhân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ái</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và</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lan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tỏa</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những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việc</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làm</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tốt</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đẹp</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trong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cộng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đồng</a:t>
                      </a:r>
                      <a:r>
                        <a:rPr lang="en-US" sz="1800" dirty="0">
                          <a:solidFill>
                            <a:schemeClr val="tx1"/>
                          </a:solidFill>
                          <a:effectLst/>
                          <a:latin typeface="Times New Roman" panose="02020603050405020304" pitchFamily="18" charset="0"/>
                          <a:cs typeface="Times New Roman" panose="02020603050405020304" pitchFamily="18" charset="0"/>
                        </a:rPr>
                        <a:t>. </a:t>
                      </a:r>
                    </a:p>
                    <a:p>
                      <a:pPr algn="just">
                        <a:lnSpc>
                          <a:spcPct val="115000"/>
                        </a:lnSpc>
                        <a:spcAft>
                          <a:spcPts val="1000"/>
                        </a:spcAft>
                      </a:pP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Cần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sẻ</a:t>
                      </a:r>
                      <a:r>
                        <a:rPr lang="en-US" sz="1800" dirty="0">
                          <a:solidFill>
                            <a:schemeClr val="tx1"/>
                          </a:solidFill>
                          <a:effectLst/>
                          <a:latin typeface="Times New Roman" panose="02020603050405020304" pitchFamily="18" charset="0"/>
                          <a:cs typeface="Times New Roman" panose="02020603050405020304" pitchFamily="18" charset="0"/>
                        </a:rPr>
                        <a:t> chia, </a:t>
                      </a:r>
                      <a:r>
                        <a:rPr lang="en-US" sz="1800" dirty="0" err="1">
                          <a:solidFill>
                            <a:schemeClr val="tx1"/>
                          </a:solidFill>
                          <a:effectLst/>
                          <a:latin typeface="Times New Roman" panose="02020603050405020304" pitchFamily="18" charset="0"/>
                          <a:cs typeface="Times New Roman" panose="02020603050405020304" pitchFamily="18" charset="0"/>
                        </a:rPr>
                        <a:t>hỗ</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trợ</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những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người</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có</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hoàn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cảnh</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khó</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khăn</a:t>
                      </a:r>
                      <a:r>
                        <a:rPr lang="en-US" sz="1800" dirty="0">
                          <a:solidFill>
                            <a:schemeClr val="tx1"/>
                          </a:solidFill>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Thầy</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cô</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cần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yêu</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thương</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và</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quan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tâm</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tới</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học</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trò</a:t>
                      </a:r>
                      <a:r>
                        <a:rPr lang="en-US" sz="1800">
                          <a:solidFill>
                            <a:schemeClr val="tx1"/>
                          </a:solidFill>
                          <a:effectLst/>
                          <a:latin typeface="Times New Roman" panose="02020603050405020304" pitchFamily="18" charset="0"/>
                          <a:cs typeface="Times New Roman" panose="02020603050405020304" pitchFamily="18" charset="0"/>
                        </a:rPr>
                        <a:t>.</a:t>
                      </a:r>
                      <a:endParaRPr lang="en-US" sz="1800" dirty="0">
                        <a:solidFill>
                          <a:schemeClr val="tx1"/>
                        </a:solidFill>
                        <a:effectLst/>
                        <a:latin typeface="Times New Roman" panose="02020603050405020304" pitchFamily="18" charset="0"/>
                        <a:cs typeface="Times New Roman" panose="02020603050405020304" pitchFamily="18" charset="0"/>
                      </a:endParaRPr>
                    </a:p>
                  </a:txBody>
                  <a:tcPr marL="27292" marR="272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pPr>
                      <a:r>
                        <a:rPr lang="en-US" sz="1800" dirty="0">
                          <a:solidFill>
                            <a:schemeClr val="tx1"/>
                          </a:solidFill>
                          <a:effectLst/>
                          <a:latin typeface="Times New Roman" panose="02020603050405020304" pitchFamily="18" charset="0"/>
                          <a:cs typeface="Times New Roman" panose="02020603050405020304" pitchFamily="18" charset="0"/>
                        </a:rPr>
                        <a:t>1,0</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292" marR="272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6792423"/>
                  </a:ext>
                </a:extLst>
              </a:tr>
            </a:tbl>
          </a:graphicData>
        </a:graphic>
      </p:graphicFrame>
    </p:spTree>
    <p:extLst>
      <p:ext uri="{BB962C8B-B14F-4D97-AF65-F5344CB8AC3E}">
        <p14:creationId xmlns:p14="http://schemas.microsoft.com/office/powerpoint/2010/main" val="36360594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227B9-FAF6-FAAB-4024-8ED4A5E0C989}"/>
              </a:ext>
            </a:extLst>
          </p:cNvPr>
          <p:cNvSpPr>
            <a:spLocks noGrp="1"/>
          </p:cNvSpPr>
          <p:nvPr>
            <p:ph type="title"/>
          </p:nvPr>
        </p:nvSpPr>
        <p:spPr>
          <a:xfrm>
            <a:off x="185057" y="75779"/>
            <a:ext cx="10515600" cy="605258"/>
          </a:xfrm>
        </p:spPr>
        <p:txBody>
          <a:bodyPr>
            <a:normAutofit fontScale="90000"/>
          </a:bodyPr>
          <a:lstStyle/>
          <a:p>
            <a:pPr algn="ctr"/>
            <a:r>
              <a:rPr lang="en-US" dirty="0">
                <a:solidFill>
                  <a:srgbClr val="002060"/>
                </a:solidFill>
                <a:latin typeface="Times New Roman" panose="02020603050405020304" pitchFamily="18" charset="0"/>
                <a:cs typeface="Times New Roman" panose="02020603050405020304" pitchFamily="18" charset="0"/>
              </a:rPr>
              <a:t>NHÂN VẬT ANH THANH NIÊN</a:t>
            </a:r>
          </a:p>
        </p:txBody>
      </p:sp>
      <p:sp>
        <p:nvSpPr>
          <p:cNvPr id="7" name="TextBox 6">
            <a:extLst>
              <a:ext uri="{FF2B5EF4-FFF2-40B4-BE49-F238E27FC236}">
                <a16:creationId xmlns:a16="http://schemas.microsoft.com/office/drawing/2014/main" id="{CE4F8DD0-1F85-BD60-46F3-CE140E999C87}"/>
              </a:ext>
            </a:extLst>
          </p:cNvPr>
          <p:cNvSpPr txBox="1"/>
          <p:nvPr/>
        </p:nvSpPr>
        <p:spPr>
          <a:xfrm>
            <a:off x="185056" y="613463"/>
            <a:ext cx="6825343" cy="523220"/>
          </a:xfrm>
          <a:prstGeom prst="rect">
            <a:avLst/>
          </a:prstGeom>
          <a:noFill/>
        </p:spPr>
        <p:txBody>
          <a:bodyPr wrap="square" rtlCol="0">
            <a:spAutoFit/>
          </a:bodyPr>
          <a:lstStyle/>
          <a:p>
            <a:r>
              <a:rPr lang="en-US" sz="2800" b="1" dirty="0" err="1">
                <a:latin typeface="Times New Roman" panose="02020603050405020304" pitchFamily="18" charset="0"/>
                <a:cs typeface="Times New Roman" panose="02020603050405020304" pitchFamily="18" charset="0"/>
              </a:rPr>
              <a:t>Mở</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7146024-276F-90D4-E267-B08F942F88DF}"/>
              </a:ext>
            </a:extLst>
          </p:cNvPr>
          <p:cNvSpPr txBox="1"/>
          <p:nvPr/>
        </p:nvSpPr>
        <p:spPr>
          <a:xfrm>
            <a:off x="146177" y="1136683"/>
            <a:ext cx="11711475" cy="3785652"/>
          </a:xfrm>
          <a:prstGeom prst="rect">
            <a:avLst/>
          </a:prstGeom>
          <a:noFill/>
        </p:spPr>
        <p:txBody>
          <a:bodyPr wrap="square" rtlCol="0">
            <a:spAutoFit/>
          </a:bodyPr>
          <a:lstStyle/>
          <a:p>
            <a:r>
              <a:rPr lang="en-US" sz="2400" b="1" dirty="0" err="1">
                <a:latin typeface="Times New Roman" panose="02020603050405020304" pitchFamily="18" charset="0"/>
                <a:cs typeface="Times New Roman" panose="02020603050405020304" pitchFamily="18" charset="0"/>
              </a:rPr>
              <a:t>Thân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a:t>
            </a:r>
            <a:br>
              <a:rPr lang="en-US" sz="2400" dirty="0">
                <a:latin typeface="Times New Roman" panose="02020603050405020304" pitchFamily="18" charset="0"/>
                <a:cs typeface="Times New Roman" panose="02020603050405020304" pitchFamily="18" charset="0"/>
              </a:rPr>
            </a:br>
            <a:r>
              <a:rPr lang="en-US" sz="2400" b="1" dirty="0">
                <a:solidFill>
                  <a:srgbClr val="0070C0"/>
                </a:solidFill>
                <a:latin typeface="Times New Roman" panose="02020603050405020304" pitchFamily="18" charset="0"/>
                <a:cs typeface="Times New Roman" panose="02020603050405020304" pitchFamily="18" charset="0"/>
              </a:rPr>
              <a:t>LĐ 1: </a:t>
            </a:r>
            <a:r>
              <a:rPr lang="en-US" sz="2400" b="1" dirty="0" err="1">
                <a:solidFill>
                  <a:srgbClr val="0070C0"/>
                </a:solidFill>
                <a:latin typeface="Times New Roman" panose="02020603050405020304" pitchFamily="18" charset="0"/>
                <a:cs typeface="Times New Roman" panose="02020603050405020304" pitchFamily="18" charset="0"/>
              </a:rPr>
              <a:t>Giới</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thiệu</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chung</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về</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nhân</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vật</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ngắn</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gọn</a:t>
            </a:r>
            <a:r>
              <a:rPr lang="en-US" sz="2400" b="1" dirty="0">
                <a:solidFill>
                  <a:srgbClr val="0070C0"/>
                </a:solidFill>
                <a:latin typeface="Times New Roman" panose="02020603050405020304" pitchFamily="18" charset="0"/>
                <a:cs typeface="Times New Roman" panose="02020603050405020304" pitchFamily="18" charset="0"/>
              </a:rPr>
              <a:t>)</a:t>
            </a:r>
          </a:p>
          <a:p>
            <a:r>
              <a:rPr lang="en-US" sz="2400" b="1" dirty="0">
                <a:solidFill>
                  <a:srgbClr val="7030A0"/>
                </a:solidFill>
                <a:latin typeface="Times New Roman" panose="02020603050405020304" pitchFamily="18" charset="0"/>
                <a:cs typeface="Times New Roman" panose="02020603050405020304" pitchFamily="18" charset="0"/>
              </a:rPr>
              <a:t>CT 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ngôi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u="sng" dirty="0">
                <a:solidFill>
                  <a:srgbClr val="FF0000"/>
                </a:solidFill>
                <a:latin typeface="Times New Roman" panose="02020603050405020304" pitchFamily="18" charset="0"/>
                <a:cs typeface="Times New Roman" panose="02020603050405020304" pitchFamily="18" charset="0"/>
              </a:rPr>
              <a:t>TÊN NHÂN VẬT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a:t>
            </a:r>
          </a:p>
          <a:p>
            <a:r>
              <a:rPr lang="en-US" sz="2400" b="1" dirty="0">
                <a:solidFill>
                  <a:srgbClr val="7030A0"/>
                </a:solidFill>
                <a:latin typeface="Times New Roman" panose="02020603050405020304" pitchFamily="18" charset="0"/>
                <a:cs typeface="Times New Roman" panose="02020603050405020304" pitchFamily="18" charset="0"/>
              </a:rPr>
              <a:t>CT 2</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ngôi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p>
          <a:p>
            <a:r>
              <a:rPr lang="en-US" sz="2400" u="sng" dirty="0">
                <a:solidFill>
                  <a:srgbClr val="FF0000"/>
                </a:solidFill>
                <a:latin typeface="Times New Roman" panose="02020603050405020304" pitchFamily="18" charset="0"/>
                <a:cs typeface="Times New Roman" panose="02020603050405020304" pitchFamily="18" charset="0"/>
              </a:rPr>
              <a:t>TÊN NHÂN VẬT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vừa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vừa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00674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227B9-FAF6-FAAB-4024-8ED4A5E0C989}"/>
              </a:ext>
            </a:extLst>
          </p:cNvPr>
          <p:cNvSpPr>
            <a:spLocks noGrp="1"/>
          </p:cNvSpPr>
          <p:nvPr>
            <p:ph type="title"/>
          </p:nvPr>
        </p:nvSpPr>
        <p:spPr>
          <a:xfrm>
            <a:off x="185057" y="75779"/>
            <a:ext cx="10515600" cy="605258"/>
          </a:xfrm>
        </p:spPr>
        <p:txBody>
          <a:bodyPr>
            <a:normAutofit fontScale="90000"/>
          </a:bodyPr>
          <a:lstStyle/>
          <a:p>
            <a:pPr algn="ctr"/>
            <a:r>
              <a:rPr lang="en-US" dirty="0">
                <a:solidFill>
                  <a:srgbClr val="002060"/>
                </a:solidFill>
                <a:latin typeface="Times New Roman" panose="02020603050405020304" pitchFamily="18" charset="0"/>
                <a:cs typeface="Times New Roman" panose="02020603050405020304" pitchFamily="18" charset="0"/>
              </a:rPr>
              <a:t>NHÂN VẬT ANH THANH NIÊN</a:t>
            </a:r>
          </a:p>
        </p:txBody>
      </p:sp>
      <p:sp>
        <p:nvSpPr>
          <p:cNvPr id="3" name="Content Placeholder 2">
            <a:extLst>
              <a:ext uri="{FF2B5EF4-FFF2-40B4-BE49-F238E27FC236}">
                <a16:creationId xmlns:a16="http://schemas.microsoft.com/office/drawing/2014/main" id="{E58BD25D-85D2-A336-0862-71B555AE5B84}"/>
              </a:ext>
            </a:extLst>
          </p:cNvPr>
          <p:cNvSpPr>
            <a:spLocks noGrp="1"/>
          </p:cNvSpPr>
          <p:nvPr>
            <p:ph idx="1"/>
          </p:nvPr>
        </p:nvSpPr>
        <p:spPr>
          <a:xfrm>
            <a:off x="185055" y="3462991"/>
            <a:ext cx="12081523" cy="3175583"/>
          </a:xfrm>
        </p:spPr>
        <p:txBody>
          <a:bodyPr>
            <a:normAutofit fontScale="92500" lnSpcReduction="10000"/>
          </a:bodyPr>
          <a:lstStyle/>
          <a:p>
            <a:pPr marL="0" indent="0">
              <a:buNone/>
            </a:pPr>
            <a:r>
              <a:rPr lang="en-US" sz="2400" b="1" dirty="0">
                <a:latin typeface="Times New Roman" panose="02020603050405020304" pitchFamily="18" charset="0"/>
                <a:cs typeface="Times New Roman" panose="02020603050405020304" pitchFamily="18" charset="0"/>
              </a:rPr>
              <a:t>LĐ 2: </a:t>
            </a:r>
            <a:r>
              <a:rPr lang="en-US" sz="2400" b="1" dirty="0" err="1">
                <a:latin typeface="Times New Roman" panose="02020603050405020304" pitchFamily="18" charset="0"/>
                <a:cs typeface="Times New Roman" panose="02020603050405020304" pitchFamily="18" charset="0"/>
              </a:rPr>
              <a:t>Hoàn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cảnh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sống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làm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việc</a:t>
            </a:r>
            <a:endParaRPr lang="en-US" sz="2400" b="1"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Anh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đỉnh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cs typeface="Times New Roman" panose="02020603050405020304" pitchFamily="18" charset="0"/>
              </a:rPr>
              <a:t> 2600m.</a:t>
            </a:r>
          </a:p>
          <a:p>
            <a:pPr marL="0" indent="0">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ốp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đúng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giờ</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mưa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rồi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tân</a:t>
            </a:r>
            <a:r>
              <a:rPr lang="en-US" sz="2400" dirty="0">
                <a:latin typeface="Times New Roman" panose="02020603050405020304" pitchFamily="18" charset="0"/>
                <a:cs typeface="Times New Roman" panose="02020603050405020304" pitchFamily="18" charset="0"/>
              </a:rPr>
              <a:t> ta.</a:t>
            </a:r>
          </a:p>
          <a:p>
            <a:pPr>
              <a:buFont typeface="Wingdings" panose="05000000000000000000" pitchFamily="2" charset="2"/>
              <a:buChar char="à"/>
            </a:pPr>
            <a:r>
              <a:rPr lang="en-US" sz="2400" dirty="0" err="1">
                <a:latin typeface="Times New Roman" panose="02020603050405020304" pitchFamily="18" charset="0"/>
                <a:cs typeface="Times New Roman" panose="02020603050405020304" pitchFamily="18" charset="0"/>
                <a:sym typeface="Wingdings" panose="05000000000000000000" pitchFamily="2" charset="2"/>
              </a:rPr>
              <a:t>Công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việc</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không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nặng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nhọc</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nhưng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đòi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hòi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tính</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chính</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xác</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cao</a:t>
            </a:r>
            <a:r>
              <a:rPr lang="en-US" sz="24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anh</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hoàn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thành</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xuất</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sắc</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p>
          <a:p>
            <a:pPr marL="0" indent="0">
              <a:buNone/>
            </a:pPr>
            <a:r>
              <a:rPr lang="en-US" sz="2400" dirty="0">
                <a:latin typeface="Times New Roman" panose="02020603050405020304" pitchFamily="18" charset="0"/>
                <a:cs typeface="Times New Roman" panose="02020603050405020304" pitchFamily="18" charset="0"/>
              </a:rPr>
              <a:t>+ Anh </a:t>
            </a:r>
            <a:r>
              <a:rPr lang="en-US" sz="2400" dirty="0" err="1">
                <a:latin typeface="Times New Roman" panose="02020603050405020304" pitchFamily="18" charset="0"/>
                <a:cs typeface="Times New Roman" panose="02020603050405020304" pitchFamily="18" charset="0"/>
              </a:rPr>
              <a:t>đang</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tuổi</a:t>
            </a:r>
            <a:r>
              <a:rPr lang="en-US" sz="2400" dirty="0">
                <a:latin typeface="Times New Roman" panose="02020603050405020304" pitchFamily="18" charset="0"/>
                <a:cs typeface="Times New Roman" panose="02020603050405020304" pitchFamily="18" charset="0"/>
              </a:rPr>
              <a:t> 27 – </a:t>
            </a:r>
            <a:r>
              <a:rPr lang="en-US" sz="2400" dirty="0" err="1">
                <a:latin typeface="Times New Roman" panose="02020603050405020304" pitchFamily="18" charset="0"/>
                <a:cs typeface="Times New Roman" panose="02020603050405020304" pitchFamily="18" charset="0"/>
              </a:rPr>
              <a:t>cái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a:t>
            </a:r>
          </a:p>
          <a:p>
            <a:pPr marL="0" indent="0">
              <a:buNone/>
            </a:pP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Trong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hoàn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cảnh</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đó</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ngoài</a:t>
            </a:r>
            <a:r>
              <a:rPr lang="en-US" sz="2400" dirty="0">
                <a:latin typeface="Times New Roman" panose="02020603050405020304" pitchFamily="18" charset="0"/>
                <a:cs typeface="Times New Roman" panose="02020603050405020304" pitchFamily="18" charset="0"/>
                <a:sym typeface="Wingdings" panose="05000000000000000000" pitchFamily="2" charset="2"/>
              </a:rPr>
              <a:t> cv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ốp</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đúng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giờ</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anh</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còn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trồng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hoa</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nuôi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gà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đọc</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sách</a:t>
            </a:r>
            <a:r>
              <a:rPr lang="en-US" sz="2400" dirty="0">
                <a:latin typeface="Times New Roman" panose="02020603050405020304" pitchFamily="18" charset="0"/>
                <a:cs typeface="Times New Roman" panose="02020603050405020304" pitchFamily="18" charset="0"/>
                <a:sym typeface="Wingdings" panose="05000000000000000000" pitchFamily="2" charset="2"/>
              </a:rPr>
              <a:t> 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người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biết</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sắp</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xếp</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thời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gian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hợp</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lí</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grpSp>
        <p:nvGrpSpPr>
          <p:cNvPr id="9" name="Group 8">
            <a:extLst>
              <a:ext uri="{FF2B5EF4-FFF2-40B4-BE49-F238E27FC236}">
                <a16:creationId xmlns:a16="http://schemas.microsoft.com/office/drawing/2014/main" id="{965B6C7D-91BE-F8D1-4829-4288EEA7F091}"/>
              </a:ext>
            </a:extLst>
          </p:cNvPr>
          <p:cNvGrpSpPr/>
          <p:nvPr/>
        </p:nvGrpSpPr>
        <p:grpSpPr>
          <a:xfrm>
            <a:off x="185055" y="834510"/>
            <a:ext cx="11922969" cy="2445300"/>
            <a:chOff x="185055" y="834510"/>
            <a:chExt cx="11922969" cy="2445300"/>
          </a:xfrm>
        </p:grpSpPr>
        <p:grpSp>
          <p:nvGrpSpPr>
            <p:cNvPr id="6" name="Group 5">
              <a:extLst>
                <a:ext uri="{FF2B5EF4-FFF2-40B4-BE49-F238E27FC236}">
                  <a16:creationId xmlns:a16="http://schemas.microsoft.com/office/drawing/2014/main" id="{4ABB7A22-DF5E-9340-C455-11DB57CCDE8A}"/>
                </a:ext>
              </a:extLst>
            </p:cNvPr>
            <p:cNvGrpSpPr/>
            <p:nvPr/>
          </p:nvGrpSpPr>
          <p:grpSpPr>
            <a:xfrm>
              <a:off x="185055" y="834510"/>
              <a:ext cx="11922968" cy="2445300"/>
              <a:chOff x="83976" y="837398"/>
              <a:chExt cx="11922968" cy="2445300"/>
            </a:xfrm>
          </p:grpSpPr>
          <p:sp>
            <p:nvSpPr>
              <p:cNvPr id="7" name="TextBox 6">
                <a:extLst>
                  <a:ext uri="{FF2B5EF4-FFF2-40B4-BE49-F238E27FC236}">
                    <a16:creationId xmlns:a16="http://schemas.microsoft.com/office/drawing/2014/main" id="{CE4F8DD0-1F85-BD60-46F3-CE140E999C87}"/>
                  </a:ext>
                </a:extLst>
              </p:cNvPr>
              <p:cNvSpPr txBox="1"/>
              <p:nvPr/>
            </p:nvSpPr>
            <p:spPr>
              <a:xfrm>
                <a:off x="185056" y="837398"/>
                <a:ext cx="6825343" cy="523220"/>
              </a:xfrm>
              <a:prstGeom prst="rect">
                <a:avLst/>
              </a:prstGeom>
              <a:noFill/>
            </p:spPr>
            <p:txBody>
              <a:bodyPr wrap="square" rtlCol="0">
                <a:spAutoFit/>
              </a:bodyPr>
              <a:lstStyle/>
              <a:p>
                <a:r>
                  <a:rPr lang="en-US" sz="2800" b="1" dirty="0" err="1">
                    <a:latin typeface="Times New Roman" panose="02020603050405020304" pitchFamily="18" charset="0"/>
                    <a:cs typeface="Times New Roman" panose="02020603050405020304" pitchFamily="18" charset="0"/>
                  </a:rPr>
                  <a:t>Mở</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7146024-276F-90D4-E267-B08F942F88DF}"/>
                  </a:ext>
                </a:extLst>
              </p:cNvPr>
              <p:cNvSpPr txBox="1"/>
              <p:nvPr/>
            </p:nvSpPr>
            <p:spPr>
              <a:xfrm>
                <a:off x="185056" y="1274401"/>
                <a:ext cx="11711475" cy="1938992"/>
              </a:xfrm>
              <a:prstGeom prst="rect">
                <a:avLst/>
              </a:prstGeom>
              <a:noFill/>
            </p:spPr>
            <p:txBody>
              <a:bodyPr wrap="square" rtlCol="0">
                <a:spAutoFit/>
              </a:bodyPr>
              <a:lstStyle/>
              <a:p>
                <a:r>
                  <a:rPr lang="en-US" sz="2400" b="1" dirty="0" err="1">
                    <a:latin typeface="Times New Roman" panose="02020603050405020304" pitchFamily="18" charset="0"/>
                    <a:cs typeface="Times New Roman" panose="02020603050405020304" pitchFamily="18" charset="0"/>
                  </a:rPr>
                  <a:t>Thân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a:t>
                </a:r>
                <a:br>
                  <a:rPr lang="en-US" sz="2400" dirty="0">
                    <a:latin typeface="Times New Roman" panose="02020603050405020304" pitchFamily="18" charset="0"/>
                    <a:cs typeface="Times New Roman" panose="02020603050405020304" pitchFamily="18" charset="0"/>
                  </a:rPr>
                </a:br>
                <a:r>
                  <a:rPr lang="en-US" sz="2400" b="1" dirty="0">
                    <a:solidFill>
                      <a:srgbClr val="0070C0"/>
                    </a:solidFill>
                    <a:latin typeface="Times New Roman" panose="02020603050405020304" pitchFamily="18" charset="0"/>
                    <a:cs typeface="Times New Roman" panose="02020603050405020304" pitchFamily="18" charset="0"/>
                  </a:rPr>
                  <a:t>LĐ 1: </a:t>
                </a:r>
                <a:r>
                  <a:rPr lang="en-US" sz="2400" b="1" dirty="0" err="1">
                    <a:solidFill>
                      <a:srgbClr val="0070C0"/>
                    </a:solidFill>
                    <a:latin typeface="Times New Roman" panose="02020603050405020304" pitchFamily="18" charset="0"/>
                    <a:cs typeface="Times New Roman" panose="02020603050405020304" pitchFamily="18" charset="0"/>
                  </a:rPr>
                  <a:t>Giới</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thiệu</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chung</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về</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nhân</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vật</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ngắn</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gọn</a:t>
                </a:r>
                <a:r>
                  <a:rPr lang="en-US" sz="2400" b="1" dirty="0">
                    <a:solidFill>
                      <a:srgbClr val="0070C0"/>
                    </a:solidFill>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CT 1: </a:t>
                </a:r>
                <a:r>
                  <a:rPr lang="en-US" sz="2400" u="sng" dirty="0">
                    <a:solidFill>
                      <a:srgbClr val="FF0000"/>
                    </a:solidFill>
                    <a:latin typeface="Times New Roman" panose="02020603050405020304" pitchFamily="18" charset="0"/>
                    <a:cs typeface="Times New Roman" panose="02020603050405020304" pitchFamily="18" charset="0"/>
                  </a:rPr>
                  <a:t>TÊN NHÂN VẬT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CT 2:  </a:t>
                </a:r>
                <a:r>
                  <a:rPr lang="en-US" sz="2400" u="sng" dirty="0">
                    <a:solidFill>
                      <a:srgbClr val="FF0000"/>
                    </a:solidFill>
                    <a:latin typeface="Times New Roman" panose="02020603050405020304" pitchFamily="18" charset="0"/>
                    <a:cs typeface="Times New Roman" panose="02020603050405020304" pitchFamily="18" charset="0"/>
                  </a:rPr>
                  <a:t>TÊN NHÂN VẬT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vừa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vừa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a:t>
                </a:r>
              </a:p>
            </p:txBody>
          </p:sp>
          <p:sp>
            <p:nvSpPr>
              <p:cNvPr id="4" name="Rectangle: Rounded Corners 3">
                <a:extLst>
                  <a:ext uri="{FF2B5EF4-FFF2-40B4-BE49-F238E27FC236}">
                    <a16:creationId xmlns:a16="http://schemas.microsoft.com/office/drawing/2014/main" id="{A21A2AAE-5201-9AB7-16DC-8571A153EF41}"/>
                  </a:ext>
                </a:extLst>
              </p:cNvPr>
              <p:cNvSpPr/>
              <p:nvPr/>
            </p:nvSpPr>
            <p:spPr>
              <a:xfrm>
                <a:off x="83976" y="837398"/>
                <a:ext cx="11922968" cy="2445300"/>
              </a:xfrm>
              <a:prstGeom prst="roundRect">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extBox 4">
              <a:extLst>
                <a:ext uri="{FF2B5EF4-FFF2-40B4-BE49-F238E27FC236}">
                  <a16:creationId xmlns:a16="http://schemas.microsoft.com/office/drawing/2014/main" id="{76B16DDE-9EED-C1DF-144B-D27756D1F9B5}"/>
                </a:ext>
              </a:extLst>
            </p:cNvPr>
            <p:cNvSpPr txBox="1"/>
            <p:nvPr/>
          </p:nvSpPr>
          <p:spPr>
            <a:xfrm>
              <a:off x="7744407" y="834510"/>
              <a:ext cx="4363617" cy="369332"/>
            </a:xfrm>
            <a:prstGeom prst="rect">
              <a:avLst/>
            </a:prstGeom>
            <a:noFill/>
          </p:spPr>
          <p:txBody>
            <a:bodyPr wrap="square" rtlCol="0">
              <a:spAutoFit/>
            </a:bodyPr>
            <a:lstStyle/>
            <a:p>
              <a:r>
                <a:rPr lang="en-US" i="1" u="sng" dirty="0" err="1">
                  <a:solidFill>
                    <a:srgbClr val="0070C0"/>
                  </a:solidFill>
                  <a:latin typeface="Times New Roman" panose="02020603050405020304" pitchFamily="18" charset="0"/>
                  <a:cs typeface="Times New Roman" panose="02020603050405020304" pitchFamily="18" charset="0"/>
                </a:rPr>
                <a:t>Áp</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chung</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cho</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kiểu</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bài</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phân</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tích</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nhân</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vật</a:t>
              </a:r>
              <a:endParaRPr lang="en-US" i="1" u="sng" dirty="0">
                <a:solidFill>
                  <a:srgbClr val="0070C0"/>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1391888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227B9-FAF6-FAAB-4024-8ED4A5E0C989}"/>
              </a:ext>
            </a:extLst>
          </p:cNvPr>
          <p:cNvSpPr>
            <a:spLocks noGrp="1"/>
          </p:cNvSpPr>
          <p:nvPr>
            <p:ph type="title"/>
          </p:nvPr>
        </p:nvSpPr>
        <p:spPr>
          <a:xfrm>
            <a:off x="185057" y="75779"/>
            <a:ext cx="10515600" cy="605258"/>
          </a:xfrm>
        </p:spPr>
        <p:txBody>
          <a:bodyPr>
            <a:normAutofit fontScale="90000"/>
          </a:bodyPr>
          <a:lstStyle/>
          <a:p>
            <a:pPr algn="ctr"/>
            <a:r>
              <a:rPr lang="en-US" dirty="0">
                <a:solidFill>
                  <a:srgbClr val="002060"/>
                </a:solidFill>
                <a:latin typeface="Times New Roman" panose="02020603050405020304" pitchFamily="18" charset="0"/>
                <a:cs typeface="Times New Roman" panose="02020603050405020304" pitchFamily="18" charset="0"/>
              </a:rPr>
              <a:t>NHÂN VẬT ANH THANH NIÊN</a:t>
            </a:r>
          </a:p>
        </p:txBody>
      </p:sp>
      <p:sp>
        <p:nvSpPr>
          <p:cNvPr id="3" name="Content Placeholder 2">
            <a:extLst>
              <a:ext uri="{FF2B5EF4-FFF2-40B4-BE49-F238E27FC236}">
                <a16:creationId xmlns:a16="http://schemas.microsoft.com/office/drawing/2014/main" id="{E58BD25D-85D2-A336-0862-71B555AE5B84}"/>
              </a:ext>
            </a:extLst>
          </p:cNvPr>
          <p:cNvSpPr>
            <a:spLocks noGrp="1"/>
          </p:cNvSpPr>
          <p:nvPr>
            <p:ph idx="1"/>
          </p:nvPr>
        </p:nvSpPr>
        <p:spPr>
          <a:xfrm>
            <a:off x="185055" y="3462991"/>
            <a:ext cx="12081523" cy="3175583"/>
          </a:xfrm>
        </p:spPr>
        <p:txBody>
          <a:bodyPr>
            <a:normAutofit/>
          </a:bodyPr>
          <a:lstStyle/>
          <a:p>
            <a:pPr marL="0" indent="0">
              <a:buNone/>
            </a:pPr>
            <a:r>
              <a:rPr lang="en-US" sz="2400" b="1" dirty="0">
                <a:latin typeface="Times New Roman" panose="02020603050405020304" pitchFamily="18" charset="0"/>
                <a:cs typeface="Times New Roman" panose="02020603050405020304" pitchFamily="18" charset="0"/>
              </a:rPr>
              <a:t>LĐ 3: TRONG SUY NGHĨ</a:t>
            </a:r>
          </a:p>
          <a:p>
            <a:pPr marL="0" indent="0">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gọi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a:t>
            </a:r>
          </a:p>
          <a:p>
            <a:pPr marL="0" indent="0">
              <a:buNone/>
            </a:pPr>
            <a:r>
              <a:rPr lang="en-US" sz="2400" dirty="0">
                <a:latin typeface="Times New Roman" panose="02020603050405020304" pitchFamily="18" charset="0"/>
                <a:cs typeface="Times New Roman" panose="02020603050405020304" pitchFamily="18" charset="0"/>
                <a:sym typeface="Wingdings" panose="05000000000000000000" pitchFamily="2" charset="2"/>
              </a:rPr>
              <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niềm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quang</a:t>
            </a:r>
            <a:r>
              <a:rPr lang="en-US" sz="2400" dirty="0">
                <a:latin typeface="Times New Roman" panose="02020603050405020304" pitchFamily="18" charset="0"/>
                <a:cs typeface="Times New Roman" panose="02020603050405020304" pitchFamily="18" charset="0"/>
              </a:rPr>
              <a:t>.</a:t>
            </a:r>
          </a:p>
          <a:p>
            <a:pPr marL="0" indent="0">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Xét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ai </a:t>
            </a:r>
            <a:r>
              <a:rPr lang="en-US" sz="2400" dirty="0" err="1">
                <a:latin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a:t>
            </a:r>
          </a:p>
          <a:p>
            <a:pPr marL="0" indent="0">
              <a:buNone/>
            </a:pP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Đây</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cách</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nghĩ</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của</a:t>
            </a:r>
            <a:r>
              <a:rPr lang="en-US" sz="2400" dirty="0">
                <a:latin typeface="Times New Roman" panose="02020603050405020304" pitchFamily="18" charset="0"/>
                <a:cs typeface="Times New Roman" panose="02020603050405020304" pitchFamily="18" charset="0"/>
                <a:sym typeface="Wingdings" panose="05000000000000000000" pitchFamily="2" charset="2"/>
              </a:rPr>
              <a:t> con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người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sống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vì</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mọi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người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luôn</a:t>
            </a:r>
            <a:r>
              <a:rPr lang="en-US" sz="2400" dirty="0">
                <a:latin typeface="Times New Roman" panose="02020603050405020304" pitchFamily="18" charset="0"/>
                <a:cs typeface="Times New Roman" panose="02020603050405020304" pitchFamily="18" charset="0"/>
                <a:sym typeface="Wingdings" panose="05000000000000000000" pitchFamily="2" charset="2"/>
              </a:rPr>
              <a:t> hi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sinh</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cái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tôi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để</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đề</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cao</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cái</a:t>
            </a:r>
            <a:r>
              <a:rPr lang="en-US" sz="2400" dirty="0">
                <a:latin typeface="Times New Roman" panose="02020603050405020304" pitchFamily="18" charset="0"/>
                <a:cs typeface="Times New Roman" panose="02020603050405020304" pitchFamily="18" charset="0"/>
                <a:sym typeface="Wingdings" panose="05000000000000000000" pitchFamily="2" charset="2"/>
              </a:rPr>
              <a:t> ta.</a:t>
            </a:r>
            <a:endParaRPr lang="en-US" sz="2400" dirty="0">
              <a:latin typeface="Times New Roman" panose="02020603050405020304" pitchFamily="18" charset="0"/>
              <a:cs typeface="Times New Roman" panose="02020603050405020304" pitchFamily="18" charset="0"/>
            </a:endParaRPr>
          </a:p>
        </p:txBody>
      </p:sp>
      <p:grpSp>
        <p:nvGrpSpPr>
          <p:cNvPr id="9" name="Group 8">
            <a:extLst>
              <a:ext uri="{FF2B5EF4-FFF2-40B4-BE49-F238E27FC236}">
                <a16:creationId xmlns:a16="http://schemas.microsoft.com/office/drawing/2014/main" id="{965B6C7D-91BE-F8D1-4829-4288EEA7F091}"/>
              </a:ext>
            </a:extLst>
          </p:cNvPr>
          <p:cNvGrpSpPr/>
          <p:nvPr/>
        </p:nvGrpSpPr>
        <p:grpSpPr>
          <a:xfrm>
            <a:off x="185055" y="834510"/>
            <a:ext cx="11922969" cy="2445300"/>
            <a:chOff x="185055" y="834510"/>
            <a:chExt cx="11922969" cy="2445300"/>
          </a:xfrm>
        </p:grpSpPr>
        <p:grpSp>
          <p:nvGrpSpPr>
            <p:cNvPr id="6" name="Group 5">
              <a:extLst>
                <a:ext uri="{FF2B5EF4-FFF2-40B4-BE49-F238E27FC236}">
                  <a16:creationId xmlns:a16="http://schemas.microsoft.com/office/drawing/2014/main" id="{4ABB7A22-DF5E-9340-C455-11DB57CCDE8A}"/>
                </a:ext>
              </a:extLst>
            </p:cNvPr>
            <p:cNvGrpSpPr/>
            <p:nvPr/>
          </p:nvGrpSpPr>
          <p:grpSpPr>
            <a:xfrm>
              <a:off x="185055" y="834510"/>
              <a:ext cx="11922968" cy="2445300"/>
              <a:chOff x="83976" y="837398"/>
              <a:chExt cx="11922968" cy="2445300"/>
            </a:xfrm>
          </p:grpSpPr>
          <p:sp>
            <p:nvSpPr>
              <p:cNvPr id="7" name="TextBox 6">
                <a:extLst>
                  <a:ext uri="{FF2B5EF4-FFF2-40B4-BE49-F238E27FC236}">
                    <a16:creationId xmlns:a16="http://schemas.microsoft.com/office/drawing/2014/main" id="{CE4F8DD0-1F85-BD60-46F3-CE140E999C87}"/>
                  </a:ext>
                </a:extLst>
              </p:cNvPr>
              <p:cNvSpPr txBox="1"/>
              <p:nvPr/>
            </p:nvSpPr>
            <p:spPr>
              <a:xfrm>
                <a:off x="185056" y="837398"/>
                <a:ext cx="6825343" cy="523220"/>
              </a:xfrm>
              <a:prstGeom prst="rect">
                <a:avLst/>
              </a:prstGeom>
              <a:noFill/>
            </p:spPr>
            <p:txBody>
              <a:bodyPr wrap="square" rtlCol="0">
                <a:spAutoFit/>
              </a:bodyPr>
              <a:lstStyle/>
              <a:p>
                <a:r>
                  <a:rPr lang="en-US" sz="2800" b="1" dirty="0" err="1">
                    <a:latin typeface="Times New Roman" panose="02020603050405020304" pitchFamily="18" charset="0"/>
                    <a:cs typeface="Times New Roman" panose="02020603050405020304" pitchFamily="18" charset="0"/>
                  </a:rPr>
                  <a:t>Mở</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7146024-276F-90D4-E267-B08F942F88DF}"/>
                  </a:ext>
                </a:extLst>
              </p:cNvPr>
              <p:cNvSpPr txBox="1"/>
              <p:nvPr/>
            </p:nvSpPr>
            <p:spPr>
              <a:xfrm>
                <a:off x="185056" y="1274401"/>
                <a:ext cx="11711475" cy="1938992"/>
              </a:xfrm>
              <a:prstGeom prst="rect">
                <a:avLst/>
              </a:prstGeom>
              <a:noFill/>
            </p:spPr>
            <p:txBody>
              <a:bodyPr wrap="square" rtlCol="0">
                <a:spAutoFit/>
              </a:bodyPr>
              <a:lstStyle/>
              <a:p>
                <a:r>
                  <a:rPr lang="en-US" sz="2400" b="1" dirty="0" err="1">
                    <a:latin typeface="Times New Roman" panose="02020603050405020304" pitchFamily="18" charset="0"/>
                    <a:cs typeface="Times New Roman" panose="02020603050405020304" pitchFamily="18" charset="0"/>
                  </a:rPr>
                  <a:t>Thân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a:t>
                </a: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LĐ 1: </a:t>
                </a:r>
                <a:r>
                  <a:rPr lang="en-US" sz="2400" b="1" dirty="0" err="1">
                    <a:latin typeface="Times New Roman" panose="02020603050405020304" pitchFamily="18" charset="0"/>
                    <a:cs typeface="Times New Roman" panose="02020603050405020304" pitchFamily="18" charset="0"/>
                  </a:rPr>
                  <a:t>Giới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thiệu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chung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về</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nhân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vật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ngắn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gọn</a:t>
                </a:r>
                <a:r>
                  <a:rPr lang="en-US" sz="2400" b="1"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CT 1: </a:t>
                </a:r>
                <a:r>
                  <a:rPr lang="en-US" sz="2400" u="sng" dirty="0">
                    <a:solidFill>
                      <a:srgbClr val="FF0000"/>
                    </a:solidFill>
                    <a:latin typeface="Times New Roman" panose="02020603050405020304" pitchFamily="18" charset="0"/>
                    <a:cs typeface="Times New Roman" panose="02020603050405020304" pitchFamily="18" charset="0"/>
                  </a:rPr>
                  <a:t>TÊN NHÂN VẬT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CT 2:  </a:t>
                </a:r>
                <a:r>
                  <a:rPr lang="en-US" sz="2400" u="sng" dirty="0">
                    <a:solidFill>
                      <a:srgbClr val="FF0000"/>
                    </a:solidFill>
                    <a:latin typeface="Times New Roman" panose="02020603050405020304" pitchFamily="18" charset="0"/>
                    <a:cs typeface="Times New Roman" panose="02020603050405020304" pitchFamily="18" charset="0"/>
                  </a:rPr>
                  <a:t>TÊN NHÂN VẬT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vừa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vừa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a:t>
                </a:r>
              </a:p>
            </p:txBody>
          </p:sp>
          <p:sp>
            <p:nvSpPr>
              <p:cNvPr id="4" name="Rectangle: Rounded Corners 3">
                <a:extLst>
                  <a:ext uri="{FF2B5EF4-FFF2-40B4-BE49-F238E27FC236}">
                    <a16:creationId xmlns:a16="http://schemas.microsoft.com/office/drawing/2014/main" id="{A21A2AAE-5201-9AB7-16DC-8571A153EF41}"/>
                  </a:ext>
                </a:extLst>
              </p:cNvPr>
              <p:cNvSpPr/>
              <p:nvPr/>
            </p:nvSpPr>
            <p:spPr>
              <a:xfrm>
                <a:off x="83976" y="837398"/>
                <a:ext cx="11922968" cy="2445300"/>
              </a:xfrm>
              <a:prstGeom prst="roundRect">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extBox 4">
              <a:extLst>
                <a:ext uri="{FF2B5EF4-FFF2-40B4-BE49-F238E27FC236}">
                  <a16:creationId xmlns:a16="http://schemas.microsoft.com/office/drawing/2014/main" id="{76B16DDE-9EED-C1DF-144B-D27756D1F9B5}"/>
                </a:ext>
              </a:extLst>
            </p:cNvPr>
            <p:cNvSpPr txBox="1"/>
            <p:nvPr/>
          </p:nvSpPr>
          <p:spPr>
            <a:xfrm>
              <a:off x="7744407" y="834510"/>
              <a:ext cx="4363617" cy="369332"/>
            </a:xfrm>
            <a:prstGeom prst="rect">
              <a:avLst/>
            </a:prstGeom>
            <a:noFill/>
          </p:spPr>
          <p:txBody>
            <a:bodyPr wrap="square" rtlCol="0">
              <a:spAutoFit/>
            </a:bodyPr>
            <a:lstStyle/>
            <a:p>
              <a:r>
                <a:rPr lang="en-US" i="1" u="sng" dirty="0" err="1">
                  <a:solidFill>
                    <a:srgbClr val="0070C0"/>
                  </a:solidFill>
                  <a:latin typeface="Times New Roman" panose="02020603050405020304" pitchFamily="18" charset="0"/>
                  <a:cs typeface="Times New Roman" panose="02020603050405020304" pitchFamily="18" charset="0"/>
                </a:rPr>
                <a:t>Áp</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chung</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cho</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kiểu</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bài</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phân</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tích</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nhân</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vật</a:t>
              </a:r>
              <a:endParaRPr lang="en-US" i="1" u="sng" dirty="0">
                <a:solidFill>
                  <a:srgbClr val="0070C0"/>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6355494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227B9-FAF6-FAAB-4024-8ED4A5E0C989}"/>
              </a:ext>
            </a:extLst>
          </p:cNvPr>
          <p:cNvSpPr>
            <a:spLocks noGrp="1"/>
          </p:cNvSpPr>
          <p:nvPr>
            <p:ph type="title"/>
          </p:nvPr>
        </p:nvSpPr>
        <p:spPr>
          <a:xfrm>
            <a:off x="716902" y="46071"/>
            <a:ext cx="10515600" cy="605258"/>
          </a:xfrm>
        </p:spPr>
        <p:txBody>
          <a:bodyPr>
            <a:normAutofit fontScale="90000"/>
          </a:bodyPr>
          <a:lstStyle/>
          <a:p>
            <a:pPr algn="ctr"/>
            <a:r>
              <a:rPr lang="en-US" dirty="0">
                <a:solidFill>
                  <a:srgbClr val="002060"/>
                </a:solidFill>
                <a:latin typeface="Times New Roman" panose="02020603050405020304" pitchFamily="18" charset="0"/>
                <a:cs typeface="Times New Roman" panose="02020603050405020304" pitchFamily="18" charset="0"/>
              </a:rPr>
              <a:t>NHÂN VẬT ANH THANH NIÊN</a:t>
            </a:r>
          </a:p>
        </p:txBody>
      </p:sp>
      <p:sp>
        <p:nvSpPr>
          <p:cNvPr id="3" name="Content Placeholder 2">
            <a:extLst>
              <a:ext uri="{FF2B5EF4-FFF2-40B4-BE49-F238E27FC236}">
                <a16:creationId xmlns:a16="http://schemas.microsoft.com/office/drawing/2014/main" id="{E58BD25D-85D2-A336-0862-71B555AE5B84}"/>
              </a:ext>
            </a:extLst>
          </p:cNvPr>
          <p:cNvSpPr>
            <a:spLocks noGrp="1"/>
          </p:cNvSpPr>
          <p:nvPr>
            <p:ph idx="1"/>
          </p:nvPr>
        </p:nvSpPr>
        <p:spPr>
          <a:xfrm>
            <a:off x="134516" y="794436"/>
            <a:ext cx="11922968" cy="4225433"/>
          </a:xfrm>
        </p:spPr>
        <p:txBody>
          <a:bodyPr>
            <a:normAutofit/>
          </a:bodyPr>
          <a:lstStyle/>
          <a:p>
            <a:pPr marL="0" indent="0">
              <a:buNone/>
            </a:pPr>
            <a:r>
              <a:rPr lang="en-US" sz="2400" b="1" dirty="0">
                <a:latin typeface="Times New Roman" panose="02020603050405020304" pitchFamily="18" charset="0"/>
                <a:cs typeface="Times New Roman" panose="02020603050405020304" pitchFamily="18" charset="0"/>
              </a:rPr>
              <a:t>LĐ 4: TRONG GIAO TIẾP</a:t>
            </a:r>
          </a:p>
          <a:p>
            <a:pPr>
              <a:buFontTx/>
              <a:buChar char="-"/>
            </a:pP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hỏi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khỏe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gửi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ít</a:t>
            </a:r>
            <a:r>
              <a:rPr lang="en-US" sz="2400" dirty="0">
                <a:latin typeface="Times New Roman" panose="02020603050405020304" pitchFamily="18" charset="0"/>
                <a:cs typeface="Times New Roman" panose="02020603050405020304" pitchFamily="18" charset="0"/>
              </a:rPr>
              <a:t> tam </a:t>
            </a:r>
            <a:r>
              <a:rPr lang="en-US" sz="2400" dirty="0" err="1">
                <a:latin typeface="Times New Roman" panose="02020603050405020304" pitchFamily="18" charset="0"/>
                <a:cs typeface="Times New Roman" panose="02020603050405020304" pitchFamily="18" charset="0"/>
              </a:rPr>
              <a:t>thất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quà</a:t>
            </a:r>
            <a:r>
              <a:rPr lang="en-US" sz="24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à"/>
            </a:pPr>
            <a:r>
              <a:rPr lang="en-US" sz="2400" dirty="0">
                <a:latin typeface="Times New Roman" panose="02020603050405020304" pitchFamily="18" charset="0"/>
                <a:cs typeface="Times New Roman" panose="02020603050405020304" pitchFamily="18" charset="0"/>
                <a:sym typeface="Wingdings" panose="05000000000000000000" pitchFamily="2" charset="2"/>
              </a:rPr>
              <a:t>Anh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người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biết</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quan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tâm</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2400" dirty="0">
                <a:latin typeface="Times New Roman" panose="02020603050405020304" pitchFamily="18" charset="0"/>
                <a:cs typeface="Times New Roman" panose="02020603050405020304" pitchFamily="18" charset="0"/>
                <a:sym typeface="Wingdings" panose="05000000000000000000" pitchFamily="2" charset="2"/>
              </a:rPr>
              <a:t> chia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sẻ</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với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mọi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người</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p>
          <a:p>
            <a:pPr>
              <a:buFontTx/>
              <a:buChar char="-"/>
            </a:pPr>
            <a:r>
              <a:rPr lang="en-US" sz="2400" dirty="0" err="1">
                <a:latin typeface="Times New Roman" panose="02020603050405020304" pitchFamily="18" charset="0"/>
                <a:cs typeface="Times New Roman" panose="02020603050405020304" pitchFamily="18" charset="0"/>
                <a:sym typeface="Wingdings" panose="05000000000000000000" pitchFamily="2" charset="2"/>
              </a:rPr>
              <a:t>Với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ông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họa</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sĩ</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già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cô</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kĩ</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sư</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trẻ</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tặng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hoa</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cho</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cô</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gái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pha</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trà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mời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họ</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uống</a:t>
            </a:r>
            <a:r>
              <a:rPr lang="en-US" sz="2400" dirty="0">
                <a:latin typeface="Times New Roman" panose="02020603050405020304" pitchFamily="18" charset="0"/>
                <a:cs typeface="Times New Roman" panose="02020603050405020304" pitchFamily="18" charset="0"/>
                <a:sym typeface="Wingdings" panose="05000000000000000000" pitchFamily="2" charset="2"/>
              </a:rPr>
              <a:t>…. Khi chia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tay</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anh</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không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quên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tặng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làn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trứng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tươi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để</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làm</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quà</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p>
          <a:p>
            <a:pPr>
              <a:buFont typeface="Wingdings" panose="05000000000000000000" pitchFamily="2" charset="2"/>
              <a:buChar char="à"/>
            </a:pPr>
            <a:r>
              <a:rPr lang="en-US" sz="2400" dirty="0">
                <a:latin typeface="Times New Roman" panose="02020603050405020304" pitchFamily="18" charset="0"/>
                <a:cs typeface="Times New Roman" panose="02020603050405020304" pitchFamily="18" charset="0"/>
                <a:sym typeface="Wingdings" panose="05000000000000000000" pitchFamily="2" charset="2"/>
              </a:rPr>
              <a:t>Anh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người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chân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thành</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cởi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mở</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mến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khách</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p>
          <a:p>
            <a:pPr>
              <a:buFontTx/>
              <a:buChar char="-"/>
            </a:pPr>
            <a:r>
              <a:rPr lang="en-US" sz="2400" dirty="0">
                <a:latin typeface="Times New Roman" panose="02020603050405020304" pitchFamily="18" charset="0"/>
                <a:cs typeface="Times New Roman" panose="02020603050405020304" pitchFamily="18" charset="0"/>
                <a:sym typeface="Wingdings" panose="05000000000000000000" pitchFamily="2" charset="2"/>
              </a:rPr>
              <a:t>Khi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ông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họa</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sĩ</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ngỏ</a:t>
            </a:r>
            <a:r>
              <a:rPr lang="en-US" sz="2400" dirty="0">
                <a:latin typeface="Times New Roman" panose="02020603050405020304" pitchFamily="18" charset="0"/>
                <a:cs typeface="Times New Roman" panose="02020603050405020304" pitchFamily="18" charset="0"/>
                <a:sym typeface="Wingdings" panose="05000000000000000000" pitchFamily="2" charset="2"/>
              </a:rPr>
              <a:t> ý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muốn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vẽ</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anh</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vì</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coi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anh</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người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cô</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độc</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nhất</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thế</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gian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thì</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anh</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vội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vàng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từ</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chối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giới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thiệu</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người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bạn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khác</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ông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kĩ</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sư</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vườn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rau</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anh</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bạn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nghiên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cứu</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sét</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p>
          <a:p>
            <a:pPr marL="0" indent="0">
              <a:buNone/>
            </a:pPr>
            <a:r>
              <a:rPr lang="en-US" sz="2400" dirty="0">
                <a:latin typeface="Times New Roman" panose="02020603050405020304" pitchFamily="18" charset="0"/>
                <a:cs typeface="Times New Roman" panose="02020603050405020304" pitchFamily="18" charset="0"/>
                <a:sym typeface="Wingdings" panose="05000000000000000000" pitchFamily="2" charset="2"/>
              </a:rPr>
              <a:t> Anh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người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khiêm</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nhường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không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tự</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cao</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tự</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đại</a:t>
            </a:r>
            <a:endParaRPr lang="en-US" sz="2400" dirty="0">
              <a:latin typeface="Times New Roman" panose="02020603050405020304" pitchFamily="18" charset="0"/>
              <a:cs typeface="Times New Roman" panose="02020603050405020304" pitchFamily="18" charset="0"/>
            </a:endParaRPr>
          </a:p>
        </p:txBody>
      </p:sp>
      <p:grpSp>
        <p:nvGrpSpPr>
          <p:cNvPr id="13" name="Group 12">
            <a:extLst>
              <a:ext uri="{FF2B5EF4-FFF2-40B4-BE49-F238E27FC236}">
                <a16:creationId xmlns:a16="http://schemas.microsoft.com/office/drawing/2014/main" id="{F7701261-D0CD-960C-2F38-31F4A9573805}"/>
              </a:ext>
            </a:extLst>
          </p:cNvPr>
          <p:cNvGrpSpPr/>
          <p:nvPr/>
        </p:nvGrpSpPr>
        <p:grpSpPr>
          <a:xfrm>
            <a:off x="134516" y="4993211"/>
            <a:ext cx="12188112" cy="1678177"/>
            <a:chOff x="134516" y="4993211"/>
            <a:chExt cx="12188112" cy="1678177"/>
          </a:xfrm>
        </p:grpSpPr>
        <p:sp>
          <p:nvSpPr>
            <p:cNvPr id="10" name="Content Placeholder 2">
              <a:extLst>
                <a:ext uri="{FF2B5EF4-FFF2-40B4-BE49-F238E27FC236}">
                  <a16:creationId xmlns:a16="http://schemas.microsoft.com/office/drawing/2014/main" id="{E46D7224-AA99-2A79-B386-4E526284C171}"/>
                </a:ext>
              </a:extLst>
            </p:cNvPr>
            <p:cNvSpPr txBox="1">
              <a:spLocks/>
            </p:cNvSpPr>
            <p:nvPr/>
          </p:nvSpPr>
          <p:spPr>
            <a:xfrm>
              <a:off x="134516" y="5088331"/>
              <a:ext cx="11922968" cy="14710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b="1" dirty="0">
                  <a:latin typeface="Times New Roman" panose="02020603050405020304" pitchFamily="18" charset="0"/>
                  <a:cs typeface="Times New Roman" panose="02020603050405020304" pitchFamily="18" charset="0"/>
                </a:rPr>
                <a:t>LĐ </a:t>
              </a:r>
              <a:r>
                <a:rPr lang="en-US" sz="2400" b="1" dirty="0" err="1">
                  <a:latin typeface="Times New Roman" panose="02020603050405020304" pitchFamily="18" charset="0"/>
                  <a:cs typeface="Times New Roman" panose="02020603050405020304" pitchFamily="18" charset="0"/>
                </a:rPr>
                <a:t>cuối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cùng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Tóm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lại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về</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nhân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vật</a:t>
              </a:r>
              <a:endParaRPr lang="en-US" sz="2400" b="1"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en-US" sz="2400" b="1" dirty="0">
                  <a:latin typeface="Times New Roman" panose="02020603050405020304" pitchFamily="18" charset="0"/>
                  <a:cs typeface="Times New Roman" panose="02020603050405020304" pitchFamily="18" charset="0"/>
                </a:rPr>
                <a:t>CT: </a:t>
              </a:r>
              <a:r>
                <a:rPr lang="en-US" sz="2400" dirty="0" err="1">
                  <a:latin typeface="Times New Roman" panose="02020603050405020304" pitchFamily="18" charset="0"/>
                  <a:cs typeface="Times New Roman" panose="02020603050405020304" pitchFamily="18" charset="0"/>
                </a:rPr>
                <a:t>Tóm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cs typeface="Times New Roman" panose="02020603050405020304" pitchFamily="18" charset="0"/>
                </a:rPr>
                <a:t> TÊN NHÂN VẬT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hệ</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tầng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a:t>
              </a:r>
            </a:p>
          </p:txBody>
        </p:sp>
        <p:sp>
          <p:nvSpPr>
            <p:cNvPr id="11" name="Rectangle: Rounded Corners 10">
              <a:extLst>
                <a:ext uri="{FF2B5EF4-FFF2-40B4-BE49-F238E27FC236}">
                  <a16:creationId xmlns:a16="http://schemas.microsoft.com/office/drawing/2014/main" id="{058BBB07-11B4-10AC-60C9-88418AF9D5DF}"/>
                </a:ext>
              </a:extLst>
            </p:cNvPr>
            <p:cNvSpPr/>
            <p:nvPr/>
          </p:nvSpPr>
          <p:spPr>
            <a:xfrm>
              <a:off x="134516" y="5019869"/>
              <a:ext cx="11922968" cy="1651519"/>
            </a:xfrm>
            <a:prstGeom prst="roundRect">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2F1EA86-0127-CB4E-EC7D-4637E6831C3C}"/>
                </a:ext>
              </a:extLst>
            </p:cNvPr>
            <p:cNvSpPr txBox="1"/>
            <p:nvPr/>
          </p:nvSpPr>
          <p:spPr>
            <a:xfrm>
              <a:off x="7959011" y="4993211"/>
              <a:ext cx="4363617" cy="369332"/>
            </a:xfrm>
            <a:prstGeom prst="rect">
              <a:avLst/>
            </a:prstGeom>
            <a:noFill/>
          </p:spPr>
          <p:txBody>
            <a:bodyPr wrap="square" rtlCol="0">
              <a:spAutoFit/>
            </a:bodyPr>
            <a:lstStyle/>
            <a:p>
              <a:r>
                <a:rPr lang="en-US" i="1" u="sng" dirty="0" err="1">
                  <a:solidFill>
                    <a:srgbClr val="0070C0"/>
                  </a:solidFill>
                  <a:latin typeface="Times New Roman" panose="02020603050405020304" pitchFamily="18" charset="0"/>
                  <a:cs typeface="Times New Roman" panose="02020603050405020304" pitchFamily="18" charset="0"/>
                </a:rPr>
                <a:t>Áp</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chung</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cho</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kiểu</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bài</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phân</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tích</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nhân</a:t>
              </a:r>
              <a:r>
                <a:rPr lang="en-US" i="1" u="sng" dirty="0">
                  <a:solidFill>
                    <a:srgbClr val="0070C0"/>
                  </a:solidFill>
                  <a:latin typeface="Times New Roman" panose="02020603050405020304" pitchFamily="18" charset="0"/>
                  <a:cs typeface="Times New Roman" panose="02020603050405020304" pitchFamily="18" charset="0"/>
                </a:rPr>
                <a:t> </a:t>
              </a:r>
              <a:r>
                <a:rPr lang="en-US" i="1" u="sng" dirty="0" err="1">
                  <a:solidFill>
                    <a:srgbClr val="0070C0"/>
                  </a:solidFill>
                  <a:latin typeface="Times New Roman" panose="02020603050405020304" pitchFamily="18" charset="0"/>
                  <a:cs typeface="Times New Roman" panose="02020603050405020304" pitchFamily="18" charset="0"/>
                </a:rPr>
                <a:t>vật</a:t>
              </a:r>
              <a:endParaRPr lang="en-US" i="1" u="sng" dirty="0">
                <a:solidFill>
                  <a:srgbClr val="0070C0"/>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5738423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0F429-D0CF-7269-FFED-43E53E2EDA0B}"/>
              </a:ext>
            </a:extLst>
          </p:cNvPr>
          <p:cNvSpPr>
            <a:spLocks noGrp="1"/>
          </p:cNvSpPr>
          <p:nvPr>
            <p:ph type="title"/>
          </p:nvPr>
        </p:nvSpPr>
        <p:spPr>
          <a:xfrm>
            <a:off x="0" y="-297348"/>
            <a:ext cx="10515600" cy="1325563"/>
          </a:xfrm>
        </p:spPr>
        <p:txBody>
          <a:bodyPr>
            <a:normAutofit/>
          </a:bodyPr>
          <a:lstStyle/>
          <a:p>
            <a:r>
              <a:rPr lang="en-US" sz="2800" b="1" dirty="0" err="1">
                <a:latin typeface="Times New Roman" panose="02020603050405020304" pitchFamily="18" charset="0"/>
                <a:cs typeface="Times New Roman" panose="02020603050405020304" pitchFamily="18" charset="0"/>
              </a:rPr>
              <a:t>Mở</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23AB6B5-7D47-B4DF-F7FE-741B2D987724}"/>
              </a:ext>
            </a:extLst>
          </p:cNvPr>
          <p:cNvSpPr>
            <a:spLocks noGrp="1"/>
          </p:cNvSpPr>
          <p:nvPr>
            <p:ph idx="1"/>
          </p:nvPr>
        </p:nvSpPr>
        <p:spPr>
          <a:xfrm>
            <a:off x="0" y="612646"/>
            <a:ext cx="10515600" cy="4351338"/>
          </a:xfrm>
        </p:spPr>
        <p:txBody>
          <a:bodyPr>
            <a:normAutofit/>
          </a:bodyPr>
          <a:lstStyle/>
          <a:p>
            <a:pPr marL="0" indent="0">
              <a:buNone/>
            </a:pPr>
            <a:r>
              <a:rPr lang="en-US" b="1" dirty="0" err="1">
                <a:latin typeface="Times New Roman" panose="02020603050405020304" pitchFamily="18" charset="0"/>
                <a:cs typeface="Times New Roman" panose="02020603050405020304" pitchFamily="18" charset="0"/>
              </a:rPr>
              <a:t>Thân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bài</a:t>
            </a:r>
            <a:r>
              <a:rPr lang="en-US" b="1" dirty="0">
                <a:latin typeface="Times New Roman" panose="02020603050405020304" pitchFamily="18" charset="0"/>
                <a:cs typeface="Times New Roman" panose="02020603050405020304" pitchFamily="18" charset="0"/>
              </a:rPr>
              <a:t>: </a:t>
            </a:r>
          </a:p>
          <a:p>
            <a:pPr marL="0" indent="0">
              <a:buNone/>
            </a:pPr>
            <a:r>
              <a:rPr lang="en-US" b="1" dirty="0">
                <a:latin typeface="Times New Roman" panose="02020603050405020304" pitchFamily="18" charset="0"/>
                <a:cs typeface="Times New Roman" panose="02020603050405020304" pitchFamily="18" charset="0"/>
              </a:rPr>
              <a:t>LĐ 1</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CT1 </a:t>
            </a:r>
            <a:r>
              <a:rPr lang="en-US" dirty="0" err="1">
                <a:latin typeface="Times New Roman" panose="02020603050405020304" pitchFamily="18" charset="0"/>
                <a:cs typeface="Times New Roman" panose="02020603050405020304" pitchFamily="18" charset="0"/>
              </a:rPr>
              <a:t>hoặc</a:t>
            </a:r>
            <a:r>
              <a:rPr lang="en-US" dirty="0">
                <a:latin typeface="Times New Roman" panose="02020603050405020304" pitchFamily="18" charset="0"/>
                <a:cs typeface="Times New Roman" panose="02020603050405020304" pitchFamily="18" charset="0"/>
              </a:rPr>
              <a:t> CT2)</a:t>
            </a:r>
          </a:p>
          <a:p>
            <a:pPr marL="0" indent="0">
              <a:buNone/>
            </a:pPr>
            <a:r>
              <a:rPr lang="en-US" dirty="0">
                <a:latin typeface="Times New Roman" panose="02020603050405020304" pitchFamily="18" charset="0"/>
                <a:cs typeface="Times New Roman" panose="02020603050405020304" pitchFamily="18" charset="0"/>
              </a:rPr>
              <a:t>LĐ 2</a:t>
            </a:r>
          </a:p>
          <a:p>
            <a:pPr marL="0" indent="0">
              <a:buNone/>
            </a:pPr>
            <a:r>
              <a:rPr lang="en-US" dirty="0">
                <a:latin typeface="Times New Roman" panose="02020603050405020304" pitchFamily="18" charset="0"/>
                <a:cs typeface="Times New Roman" panose="02020603050405020304" pitchFamily="18" charset="0"/>
              </a:rPr>
              <a:t>LĐ 3</a:t>
            </a:r>
          </a:p>
          <a:p>
            <a:pPr marL="0" indent="0">
              <a:buNone/>
            </a:pPr>
            <a:r>
              <a:rPr lang="en-US" dirty="0">
                <a:latin typeface="Times New Roman" panose="02020603050405020304" pitchFamily="18" charset="0"/>
                <a:cs typeface="Times New Roman" panose="02020603050405020304" pitchFamily="18" charset="0"/>
              </a:rPr>
              <a:t>…..</a:t>
            </a:r>
          </a:p>
          <a:p>
            <a:pPr marL="0" indent="0">
              <a:buNone/>
            </a:pPr>
            <a:r>
              <a:rPr lang="en-US" b="1" dirty="0" err="1">
                <a:latin typeface="Times New Roman" panose="02020603050405020304" pitchFamily="18" charset="0"/>
                <a:cs typeface="Times New Roman" panose="02020603050405020304" pitchFamily="18" charset="0"/>
              </a:rPr>
              <a:t>Kết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89357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408C798-2A2A-8F5E-6080-29C235382E20}"/>
              </a:ext>
            </a:extLst>
          </p:cNvPr>
          <p:cNvGraphicFramePr>
            <a:graphicFrameLocks noGrp="1"/>
          </p:cNvGraphicFramePr>
          <p:nvPr>
            <p:extLst>
              <p:ext uri="{D42A27DB-BD31-4B8C-83A1-F6EECF244321}">
                <p14:modId xmlns:p14="http://schemas.microsoft.com/office/powerpoint/2010/main" val="2398702345"/>
              </p:ext>
            </p:extLst>
          </p:nvPr>
        </p:nvGraphicFramePr>
        <p:xfrm>
          <a:off x="55984" y="32634"/>
          <a:ext cx="12080032" cy="6427126"/>
        </p:xfrm>
        <a:graphic>
          <a:graphicData uri="http://schemas.openxmlformats.org/drawingml/2006/table">
            <a:tbl>
              <a:tblPr firstRow="1" bandRow="1">
                <a:tableStyleId>{5C22544A-7EE6-4342-B048-85BDC9FD1C3A}</a:tableStyleId>
              </a:tblPr>
              <a:tblGrid>
                <a:gridCol w="615820">
                  <a:extLst>
                    <a:ext uri="{9D8B030D-6E8A-4147-A177-3AD203B41FA5}">
                      <a16:colId xmlns:a16="http://schemas.microsoft.com/office/drawing/2014/main" val="2507247358"/>
                    </a:ext>
                  </a:extLst>
                </a:gridCol>
                <a:gridCol w="2883159">
                  <a:extLst>
                    <a:ext uri="{9D8B030D-6E8A-4147-A177-3AD203B41FA5}">
                      <a16:colId xmlns:a16="http://schemas.microsoft.com/office/drawing/2014/main" val="2396746763"/>
                    </a:ext>
                  </a:extLst>
                </a:gridCol>
                <a:gridCol w="2715208">
                  <a:extLst>
                    <a:ext uri="{9D8B030D-6E8A-4147-A177-3AD203B41FA5}">
                      <a16:colId xmlns:a16="http://schemas.microsoft.com/office/drawing/2014/main" val="1210308309"/>
                    </a:ext>
                  </a:extLst>
                </a:gridCol>
                <a:gridCol w="5865845">
                  <a:extLst>
                    <a:ext uri="{9D8B030D-6E8A-4147-A177-3AD203B41FA5}">
                      <a16:colId xmlns:a16="http://schemas.microsoft.com/office/drawing/2014/main" val="3865151391"/>
                    </a:ext>
                  </a:extLst>
                </a:gridCol>
              </a:tblGrid>
              <a:tr h="193762">
                <a:tc>
                  <a:txBody>
                    <a:bodyPr/>
                    <a:lstStyle/>
                    <a:p>
                      <a:pPr algn="ctr"/>
                      <a:r>
                        <a:rPr lang="en-US" sz="1400" dirty="0">
                          <a:solidFill>
                            <a:srgbClr val="002060"/>
                          </a:solidFill>
                          <a:latin typeface="Times New Roman" panose="02020603050405020304" pitchFamily="18" charset="0"/>
                          <a:cs typeface="Times New Roman" panose="02020603050405020304" pitchFamily="18" charset="0"/>
                        </a:rPr>
                        <a:t>NV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err="1">
                          <a:solidFill>
                            <a:srgbClr val="002060"/>
                          </a:solidFill>
                          <a:latin typeface="Times New Roman" panose="02020603050405020304" pitchFamily="18" charset="0"/>
                          <a:cs typeface="Times New Roman" panose="02020603050405020304" pitchFamily="18" charset="0"/>
                        </a:rPr>
                        <a:t>Ông</a:t>
                      </a:r>
                      <a:r>
                        <a:rPr lang="en-US" sz="1400" dirty="0">
                          <a:solidFill>
                            <a:srgbClr val="002060"/>
                          </a:solidFill>
                          <a:latin typeface="Times New Roman" panose="02020603050405020304" pitchFamily="18" charset="0"/>
                          <a:cs typeface="Times New Roman" panose="02020603050405020304" pitchFamily="18" charset="0"/>
                        </a:rPr>
                        <a:t> </a:t>
                      </a:r>
                      <a:r>
                        <a:rPr lang="en-US" sz="1400" dirty="0" err="1">
                          <a:solidFill>
                            <a:srgbClr val="002060"/>
                          </a:solidFill>
                          <a:latin typeface="Times New Roman" panose="02020603050405020304" pitchFamily="18" charset="0"/>
                          <a:cs typeface="Times New Roman" panose="02020603050405020304" pitchFamily="18" charset="0"/>
                        </a:rPr>
                        <a:t>Sáu</a:t>
                      </a:r>
                      <a:endParaRPr lang="en-US" sz="14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err="1">
                          <a:solidFill>
                            <a:srgbClr val="002060"/>
                          </a:solidFill>
                          <a:latin typeface="Times New Roman" panose="02020603050405020304" pitchFamily="18" charset="0"/>
                          <a:cs typeface="Times New Roman" panose="02020603050405020304" pitchFamily="18" charset="0"/>
                        </a:rPr>
                        <a:t>Bé</a:t>
                      </a:r>
                      <a:r>
                        <a:rPr lang="en-US" sz="1400" dirty="0">
                          <a:solidFill>
                            <a:srgbClr val="002060"/>
                          </a:solidFill>
                          <a:latin typeface="Times New Roman" panose="02020603050405020304" pitchFamily="18" charset="0"/>
                          <a:cs typeface="Times New Roman" panose="02020603050405020304" pitchFamily="18" charset="0"/>
                        </a:rPr>
                        <a:t> Thu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err="1">
                          <a:solidFill>
                            <a:srgbClr val="002060"/>
                          </a:solidFill>
                          <a:latin typeface="Times New Roman" panose="02020603050405020304" pitchFamily="18" charset="0"/>
                          <a:cs typeface="Times New Roman" panose="02020603050405020304" pitchFamily="18" charset="0"/>
                        </a:rPr>
                        <a:t>Ông</a:t>
                      </a:r>
                      <a:r>
                        <a:rPr lang="en-US" sz="1400" dirty="0">
                          <a:solidFill>
                            <a:srgbClr val="002060"/>
                          </a:solidFill>
                          <a:latin typeface="Times New Roman" panose="02020603050405020304" pitchFamily="18" charset="0"/>
                          <a:cs typeface="Times New Roman" panose="02020603050405020304" pitchFamily="18" charset="0"/>
                        </a:rPr>
                        <a:t> Hai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203271"/>
                  </a:ext>
                </a:extLst>
              </a:tr>
              <a:tr h="862061">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846250"/>
                  </a:ext>
                </a:extLst>
              </a:tr>
              <a:tr h="862061">
                <a:tc rowSpan="4">
                  <a:txBody>
                    <a:bodyPr/>
                    <a:lstStyle/>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r>
                        <a:rPr lang="en-US" sz="1200" b="1" dirty="0" err="1">
                          <a:solidFill>
                            <a:srgbClr val="002060"/>
                          </a:solidFill>
                          <a:latin typeface="Times New Roman" panose="02020603050405020304" pitchFamily="18" charset="0"/>
                          <a:cs typeface="Times New Roman" panose="02020603050405020304" pitchFamily="18" charset="0"/>
                        </a:rPr>
                        <a:t>Thân</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bài</a:t>
                      </a:r>
                      <a:endParaRPr lang="en-US" sz="12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898217"/>
                  </a:ext>
                </a:extLst>
              </a:tr>
              <a:tr h="862061">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1907497"/>
                  </a:ext>
                </a:extLst>
              </a:tr>
              <a:tr h="1607282">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60272"/>
                  </a:ext>
                </a:extLst>
              </a:tr>
              <a:tr h="862061">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9714147"/>
                  </a:ext>
                </a:extLst>
              </a:tr>
              <a:tr h="862061">
                <a:tc>
                  <a:txBody>
                    <a:bodyPr/>
                    <a:lstStyle/>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r>
                        <a:rPr lang="en-US" sz="1200" b="1" dirty="0" err="1">
                          <a:solidFill>
                            <a:srgbClr val="002060"/>
                          </a:solidFill>
                          <a:latin typeface="Times New Roman" panose="02020603050405020304" pitchFamily="18" charset="0"/>
                          <a:cs typeface="Times New Roman" panose="02020603050405020304" pitchFamily="18" charset="0"/>
                        </a:rPr>
                        <a:t>Kết</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bài</a:t>
                      </a:r>
                      <a:endParaRPr lang="en-US" sz="12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6647549"/>
                  </a:ext>
                </a:extLst>
              </a:tr>
            </a:tbl>
          </a:graphicData>
        </a:graphic>
      </p:graphicFrame>
      <p:sp>
        <p:nvSpPr>
          <p:cNvPr id="5" name="TextBox 4">
            <a:extLst>
              <a:ext uri="{FF2B5EF4-FFF2-40B4-BE49-F238E27FC236}">
                <a16:creationId xmlns:a16="http://schemas.microsoft.com/office/drawing/2014/main" id="{E0AA7C2A-3DCF-AFA0-8288-3EE6B561289B}"/>
              </a:ext>
            </a:extLst>
          </p:cNvPr>
          <p:cNvSpPr txBox="1"/>
          <p:nvPr/>
        </p:nvSpPr>
        <p:spPr>
          <a:xfrm>
            <a:off x="643812" y="281189"/>
            <a:ext cx="5756987" cy="1169551"/>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    NQS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văn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trưởng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thành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cuộc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chiến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chống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Pháp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chống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Mĩ</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các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tác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phẩm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thường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viết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về</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cuộc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sống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và</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người</a:t>
            </a:r>
            <a:r>
              <a:rPr lang="en-US" sz="1400" dirty="0">
                <a:latin typeface="Times New Roman" panose="02020603050405020304" pitchFamily="18" charset="0"/>
                <a:cs typeface="Times New Roman" panose="02020603050405020304" pitchFamily="18" charset="0"/>
              </a:rPr>
              <a:t> Nam </a:t>
            </a:r>
            <a:r>
              <a:rPr lang="en-US" sz="1400" dirty="0" err="1">
                <a:latin typeface="Times New Roman" panose="02020603050405020304" pitchFamily="18" charset="0"/>
                <a:cs typeface="Times New Roman" panose="02020603050405020304" pitchFamily="18" charset="0"/>
              </a:rPr>
              <a:t>Bộ</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chiến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cũng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như</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hòa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bình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Truyện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ngắn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Chiếc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một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truyện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ngắn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tiêu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biểu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cách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tác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ấy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Đặc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biệt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nhân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vật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Sáu</a:t>
            </a: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bé</a:t>
            </a:r>
            <a:r>
              <a:rPr lang="en-US" sz="1400" dirty="0">
                <a:latin typeface="Times New Roman" panose="02020603050405020304" pitchFamily="18" charset="0"/>
                <a:cs typeface="Times New Roman" panose="02020603050405020304" pitchFamily="18" charset="0"/>
              </a:rPr>
              <a:t> Thu</a:t>
            </a:r>
          </a:p>
        </p:txBody>
      </p:sp>
      <p:sp>
        <p:nvSpPr>
          <p:cNvPr id="6" name="TextBox 5">
            <a:extLst>
              <a:ext uri="{FF2B5EF4-FFF2-40B4-BE49-F238E27FC236}">
                <a16:creationId xmlns:a16="http://schemas.microsoft.com/office/drawing/2014/main" id="{4BAB9E6F-779E-28F3-E358-DA27873DF0D1}"/>
              </a:ext>
            </a:extLst>
          </p:cNvPr>
          <p:cNvSpPr txBox="1"/>
          <p:nvPr/>
        </p:nvSpPr>
        <p:spPr>
          <a:xfrm>
            <a:off x="6288831" y="281189"/>
            <a:ext cx="5847185" cy="1169551"/>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     Kim </a:t>
            </a:r>
            <a:r>
              <a:rPr lang="en-US" sz="1400" dirty="0" err="1">
                <a:latin typeface="Times New Roman" panose="02020603050405020304" pitchFamily="18" charset="0"/>
                <a:cs typeface="Times New Roman" panose="02020603050405020304" pitchFamily="18" charset="0"/>
              </a:rPr>
              <a:t>Lân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Nguyễn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Văn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Tài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quê</a:t>
            </a:r>
            <a:r>
              <a:rPr lang="en-US" sz="1400" dirty="0">
                <a:latin typeface="Times New Roman" panose="02020603050405020304" pitchFamily="18" charset="0"/>
                <a:cs typeface="Times New Roman" panose="02020603050405020304" pitchFamily="18" charset="0"/>
              </a:rPr>
              <a:t> ở </a:t>
            </a:r>
            <a:r>
              <a:rPr lang="en-US" sz="1400" dirty="0" err="1">
                <a:latin typeface="Times New Roman" panose="02020603050405020304" pitchFamily="18" charset="0"/>
                <a:cs typeface="Times New Roman" panose="02020603050405020304" pitchFamily="18" charset="0"/>
              </a:rPr>
              <a:t>huyện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Từ</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Sơn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tỉnh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Bắc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Ninh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mệnh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văn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dân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tác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phẩm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thường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viết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về</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hoạt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quê</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cảnh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ngộ</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người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dân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Truyện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ngắn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viết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vào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những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năm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đầu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cuộc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chiến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chống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Pháp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hiện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rõ</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cách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tác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Tiêu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biểu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nhân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vật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ông</a:t>
            </a:r>
            <a:r>
              <a:rPr lang="en-US" sz="1400" dirty="0">
                <a:latin typeface="Times New Roman" panose="02020603050405020304" pitchFamily="18" charset="0"/>
                <a:cs typeface="Times New Roman" panose="02020603050405020304" pitchFamily="18" charset="0"/>
              </a:rPr>
              <a:t> Hai</a:t>
            </a:r>
          </a:p>
        </p:txBody>
      </p:sp>
    </p:spTree>
    <p:extLst>
      <p:ext uri="{BB962C8B-B14F-4D97-AF65-F5344CB8AC3E}">
        <p14:creationId xmlns:p14="http://schemas.microsoft.com/office/powerpoint/2010/main" val="16943174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408C798-2A2A-8F5E-6080-29C235382E20}"/>
              </a:ext>
            </a:extLst>
          </p:cNvPr>
          <p:cNvGraphicFramePr>
            <a:graphicFrameLocks noGrp="1"/>
          </p:cNvGraphicFramePr>
          <p:nvPr>
            <p:extLst>
              <p:ext uri="{D42A27DB-BD31-4B8C-83A1-F6EECF244321}">
                <p14:modId xmlns:p14="http://schemas.microsoft.com/office/powerpoint/2010/main" val="2705311905"/>
              </p:ext>
            </p:extLst>
          </p:nvPr>
        </p:nvGraphicFramePr>
        <p:xfrm>
          <a:off x="55984" y="32633"/>
          <a:ext cx="11980506" cy="6489465"/>
        </p:xfrm>
        <a:graphic>
          <a:graphicData uri="http://schemas.openxmlformats.org/drawingml/2006/table">
            <a:tbl>
              <a:tblPr firstRow="1" bandRow="1">
                <a:tableStyleId>{5C22544A-7EE6-4342-B048-85BDC9FD1C3A}</a:tableStyleId>
              </a:tblPr>
              <a:tblGrid>
                <a:gridCol w="858416">
                  <a:extLst>
                    <a:ext uri="{9D8B030D-6E8A-4147-A177-3AD203B41FA5}">
                      <a16:colId xmlns:a16="http://schemas.microsoft.com/office/drawing/2014/main" val="2507247358"/>
                    </a:ext>
                  </a:extLst>
                </a:gridCol>
                <a:gridCol w="11122090">
                  <a:extLst>
                    <a:ext uri="{9D8B030D-6E8A-4147-A177-3AD203B41FA5}">
                      <a16:colId xmlns:a16="http://schemas.microsoft.com/office/drawing/2014/main" val="2396746763"/>
                    </a:ext>
                  </a:extLst>
                </a:gridCol>
              </a:tblGrid>
              <a:tr h="356657">
                <a:tc>
                  <a:txBody>
                    <a:bodyPr/>
                    <a:lstStyle/>
                    <a:p>
                      <a:pPr algn="ctr"/>
                      <a:r>
                        <a:rPr lang="en-US" sz="1300" dirty="0">
                          <a:solidFill>
                            <a:schemeClr val="tx1"/>
                          </a:solidFill>
                          <a:latin typeface="Times New Roman" panose="02020603050405020304" pitchFamily="18" charset="0"/>
                          <a:cs typeface="Times New Roman" panose="02020603050405020304" pitchFamily="18" charset="0"/>
                        </a:rPr>
                        <a:t>NV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300" dirty="0" err="1">
                          <a:solidFill>
                            <a:schemeClr val="tx1"/>
                          </a:solidFill>
                          <a:latin typeface="Times New Roman" panose="02020603050405020304" pitchFamily="18" charset="0"/>
                          <a:cs typeface="Times New Roman" panose="02020603050405020304" pitchFamily="18" charset="0"/>
                        </a:rPr>
                        <a:t>Ông</a:t>
                      </a:r>
                      <a:r>
                        <a:rPr lang="en-US" sz="1300" dirty="0">
                          <a:solidFill>
                            <a:schemeClr val="tx1"/>
                          </a:solidFill>
                          <a:latin typeface="Times New Roman" panose="02020603050405020304" pitchFamily="18" charset="0"/>
                          <a:cs typeface="Times New Roman" panose="02020603050405020304" pitchFamily="18" charset="0"/>
                        </a:rPr>
                        <a:t> </a:t>
                      </a:r>
                      <a:r>
                        <a:rPr lang="en-US" sz="1300" dirty="0" err="1">
                          <a:solidFill>
                            <a:schemeClr val="tx1"/>
                          </a:solidFill>
                          <a:latin typeface="Times New Roman" panose="02020603050405020304" pitchFamily="18" charset="0"/>
                          <a:cs typeface="Times New Roman" panose="02020603050405020304" pitchFamily="18" charset="0"/>
                        </a:rPr>
                        <a:t>Sáu</a:t>
                      </a:r>
                      <a:endParaRPr lang="en-US" sz="13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203271"/>
                  </a:ext>
                </a:extLst>
              </a:tr>
              <a:tr h="758375">
                <a:tc>
                  <a:txBody>
                    <a:bodyPr/>
                    <a:lstStyle/>
                    <a:p>
                      <a:pPr algn="ctr"/>
                      <a:endParaRPr lang="en-US" sz="1300" dirty="0">
                        <a:solidFill>
                          <a:schemeClr val="tx1"/>
                        </a:solidFill>
                        <a:latin typeface="Times New Roman" panose="02020603050405020304" pitchFamily="18" charset="0"/>
                        <a:cs typeface="Times New Roman" panose="02020603050405020304" pitchFamily="18" charset="0"/>
                      </a:endParaRPr>
                    </a:p>
                    <a:p>
                      <a:pPr algn="ctr"/>
                      <a:r>
                        <a:rPr lang="en-US" sz="1300" dirty="0">
                          <a:solidFill>
                            <a:schemeClr val="tx1"/>
                          </a:solidFill>
                          <a:latin typeface="Times New Roman" panose="02020603050405020304" pitchFamily="18" charset="0"/>
                          <a:cs typeface="Times New Roman" panose="02020603050405020304" pitchFamily="18" charset="0"/>
                        </a:rPr>
                        <a:t> </a:t>
                      </a:r>
                      <a:r>
                        <a:rPr lang="en-US" sz="1300" b="1" dirty="0" err="1">
                          <a:solidFill>
                            <a:schemeClr val="tx1"/>
                          </a:solidFill>
                          <a:latin typeface="Times New Roman" panose="02020603050405020304" pitchFamily="18" charset="0"/>
                          <a:cs typeface="Times New Roman" panose="02020603050405020304" pitchFamily="18" charset="0"/>
                        </a:rPr>
                        <a:t>Mở</a:t>
                      </a:r>
                      <a:r>
                        <a:rPr lang="en-US" sz="1300" b="1" dirty="0">
                          <a:solidFill>
                            <a:schemeClr val="tx1"/>
                          </a:solidFill>
                          <a:latin typeface="Times New Roman" panose="02020603050405020304" pitchFamily="18" charset="0"/>
                          <a:cs typeface="Times New Roman" panose="02020603050405020304" pitchFamily="18" charset="0"/>
                        </a:rPr>
                        <a:t> </a:t>
                      </a:r>
                      <a:r>
                        <a:rPr lang="en-US" sz="1300" b="1" dirty="0" err="1">
                          <a:solidFill>
                            <a:schemeClr val="tx1"/>
                          </a:solidFill>
                          <a:latin typeface="Times New Roman" panose="02020603050405020304" pitchFamily="18" charset="0"/>
                          <a:cs typeface="Times New Roman" panose="02020603050405020304" pitchFamily="18" charset="0"/>
                        </a:rPr>
                        <a:t>bài</a:t>
                      </a:r>
                      <a:endParaRPr lang="en-US" sz="13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3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846250"/>
                  </a:ext>
                </a:extLst>
              </a:tr>
              <a:tr h="554723">
                <a:tc rowSpan="5">
                  <a:txBody>
                    <a:bodyPr/>
                    <a:lstStyle/>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r>
                        <a:rPr lang="en-US" sz="1300" b="1" dirty="0" err="1">
                          <a:solidFill>
                            <a:schemeClr val="tx1"/>
                          </a:solidFill>
                          <a:latin typeface="Times New Roman" panose="02020603050405020304" pitchFamily="18" charset="0"/>
                          <a:cs typeface="Times New Roman" panose="02020603050405020304" pitchFamily="18" charset="0"/>
                        </a:rPr>
                        <a:t>Thân</a:t>
                      </a:r>
                      <a:r>
                        <a:rPr lang="en-US" sz="1300" b="1" dirty="0">
                          <a:solidFill>
                            <a:schemeClr val="tx1"/>
                          </a:solidFill>
                          <a:latin typeface="Times New Roman" panose="02020603050405020304" pitchFamily="18" charset="0"/>
                          <a:cs typeface="Times New Roman" panose="02020603050405020304" pitchFamily="18" charset="0"/>
                        </a:rPr>
                        <a:t> </a:t>
                      </a:r>
                      <a:r>
                        <a:rPr lang="en-US" sz="1300" b="1" dirty="0" err="1">
                          <a:solidFill>
                            <a:schemeClr val="tx1"/>
                          </a:solidFill>
                          <a:latin typeface="Times New Roman" panose="02020603050405020304" pitchFamily="18" charset="0"/>
                          <a:cs typeface="Times New Roman" panose="02020603050405020304" pitchFamily="18" charset="0"/>
                        </a:rPr>
                        <a:t>bài</a:t>
                      </a: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300" dirty="0">
                          <a:solidFill>
                            <a:schemeClr val="tx1"/>
                          </a:solidFill>
                          <a:latin typeface="Times New Roman" panose="02020603050405020304" pitchFamily="18" charset="0"/>
                          <a:cs typeface="Times New Roman" panose="02020603050405020304"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898217"/>
                  </a:ext>
                </a:extLst>
              </a:tr>
              <a:tr h="867557">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300" dirty="0">
                        <a:solidFill>
                          <a:schemeClr val="tx1"/>
                        </a:solidFill>
                        <a:latin typeface="Times New Roman" panose="02020603050405020304" pitchFamily="18" charset="0"/>
                        <a:cs typeface="Times New Roman" panose="02020603050405020304" pitchFamily="18" charset="0"/>
                      </a:endParaRPr>
                    </a:p>
                    <a:p>
                      <a:pPr algn="ctr"/>
                      <a:endParaRPr lang="en-US" sz="1300" dirty="0">
                        <a:solidFill>
                          <a:schemeClr val="tx1"/>
                        </a:solidFill>
                        <a:latin typeface="Times New Roman" panose="02020603050405020304" pitchFamily="18" charset="0"/>
                        <a:cs typeface="Times New Roman" panose="02020603050405020304" pitchFamily="18" charset="0"/>
                      </a:endParaRPr>
                    </a:p>
                    <a:p>
                      <a:pPr algn="ctr"/>
                      <a:endParaRPr lang="en-US" sz="13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1907497"/>
                  </a:ext>
                </a:extLst>
              </a:tr>
              <a:tr h="1026367">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300" dirty="0">
                        <a:solidFill>
                          <a:schemeClr val="tx1"/>
                        </a:solidFill>
                        <a:latin typeface="Times New Roman" panose="02020603050405020304" pitchFamily="18" charset="0"/>
                        <a:cs typeface="Times New Roman" panose="02020603050405020304" pitchFamily="18" charset="0"/>
                      </a:endParaRPr>
                    </a:p>
                    <a:p>
                      <a:pPr algn="ctr"/>
                      <a:endParaRPr lang="en-US" sz="1300" dirty="0">
                        <a:solidFill>
                          <a:schemeClr val="tx1"/>
                        </a:solidFill>
                        <a:latin typeface="Times New Roman" panose="02020603050405020304" pitchFamily="18" charset="0"/>
                        <a:cs typeface="Times New Roman" panose="02020603050405020304" pitchFamily="18" charset="0"/>
                      </a:endParaRPr>
                    </a:p>
                    <a:p>
                      <a:pPr algn="ctr"/>
                      <a:endParaRPr lang="en-US" sz="13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60272"/>
                  </a:ext>
                </a:extLst>
              </a:tr>
              <a:tr h="755779">
                <a:tc vMerge="1">
                  <a:txBody>
                    <a:bodyPr/>
                    <a:lstStyle/>
                    <a:p>
                      <a:endParaRPr lang="en-US"/>
                    </a:p>
                  </a:txBody>
                  <a:tcPr/>
                </a:tc>
                <a:tc>
                  <a:txBody>
                    <a:bodyPr/>
                    <a:lstStyle/>
                    <a:p>
                      <a:pPr algn="ctr"/>
                      <a:endParaRPr lang="en-US" sz="13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8838014"/>
                  </a:ext>
                </a:extLst>
              </a:tr>
              <a:tr h="755779">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300" dirty="0">
                        <a:solidFill>
                          <a:schemeClr val="tx1"/>
                        </a:solidFill>
                        <a:latin typeface="Times New Roman" panose="02020603050405020304" pitchFamily="18" charset="0"/>
                        <a:cs typeface="Times New Roman" panose="02020603050405020304" pitchFamily="18" charset="0"/>
                      </a:endParaRPr>
                    </a:p>
                    <a:p>
                      <a:pPr algn="ctr"/>
                      <a:endParaRPr lang="en-US" sz="1300" dirty="0">
                        <a:solidFill>
                          <a:schemeClr val="tx1"/>
                        </a:solidFill>
                        <a:latin typeface="Times New Roman" panose="02020603050405020304" pitchFamily="18" charset="0"/>
                        <a:cs typeface="Times New Roman" panose="02020603050405020304" pitchFamily="18" charset="0"/>
                      </a:endParaRPr>
                    </a:p>
                    <a:p>
                      <a:pPr algn="ctr"/>
                      <a:endParaRPr lang="en-US" sz="13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9714147"/>
                  </a:ext>
                </a:extLst>
              </a:tr>
              <a:tr h="726233">
                <a:tc>
                  <a:txBody>
                    <a:bodyPr/>
                    <a:lstStyle/>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r>
                        <a:rPr lang="en-US" sz="1300" b="1" dirty="0" err="1">
                          <a:solidFill>
                            <a:schemeClr val="tx1"/>
                          </a:solidFill>
                          <a:latin typeface="Times New Roman" panose="02020603050405020304" pitchFamily="18" charset="0"/>
                          <a:cs typeface="Times New Roman" panose="02020603050405020304" pitchFamily="18" charset="0"/>
                        </a:rPr>
                        <a:t>Kết</a:t>
                      </a:r>
                      <a:r>
                        <a:rPr lang="en-US" sz="1300" b="1" dirty="0">
                          <a:solidFill>
                            <a:schemeClr val="tx1"/>
                          </a:solidFill>
                          <a:latin typeface="Times New Roman" panose="02020603050405020304" pitchFamily="18" charset="0"/>
                          <a:cs typeface="Times New Roman" panose="02020603050405020304" pitchFamily="18" charset="0"/>
                        </a:rPr>
                        <a:t> </a:t>
                      </a:r>
                      <a:r>
                        <a:rPr lang="en-US" sz="1300" b="1" dirty="0" err="1">
                          <a:solidFill>
                            <a:schemeClr val="tx1"/>
                          </a:solidFill>
                          <a:latin typeface="Times New Roman" panose="02020603050405020304" pitchFamily="18" charset="0"/>
                          <a:cs typeface="Times New Roman" panose="02020603050405020304" pitchFamily="18" charset="0"/>
                        </a:rPr>
                        <a:t>bài</a:t>
                      </a:r>
                      <a:endParaRPr lang="en-US" sz="13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3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6647549"/>
                  </a:ext>
                </a:extLst>
              </a:tr>
            </a:tbl>
          </a:graphicData>
        </a:graphic>
      </p:graphicFrame>
      <p:sp>
        <p:nvSpPr>
          <p:cNvPr id="5" name="TextBox 4">
            <a:extLst>
              <a:ext uri="{FF2B5EF4-FFF2-40B4-BE49-F238E27FC236}">
                <a16:creationId xmlns:a16="http://schemas.microsoft.com/office/drawing/2014/main" id="{E0AA7C2A-3DCF-AFA0-8288-3EE6B561289B}"/>
              </a:ext>
            </a:extLst>
          </p:cNvPr>
          <p:cNvSpPr txBox="1"/>
          <p:nvPr/>
        </p:nvSpPr>
        <p:spPr>
          <a:xfrm>
            <a:off x="923732" y="374499"/>
            <a:ext cx="11038114" cy="738664"/>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Nguyễn</a:t>
            </a:r>
            <a:r>
              <a:rPr lang="en-US" sz="1400" dirty="0">
                <a:latin typeface="Times New Roman" panose="02020603050405020304" pitchFamily="18" charset="0"/>
                <a:cs typeface="Times New Roman" panose="02020603050405020304" pitchFamily="18" charset="0"/>
              </a:rPr>
              <a:t> Quang </a:t>
            </a:r>
            <a:r>
              <a:rPr lang="en-US" sz="1400" dirty="0" err="1">
                <a:latin typeface="Times New Roman" panose="02020603050405020304" pitchFamily="18" charset="0"/>
                <a:cs typeface="Times New Roman" panose="02020603050405020304" pitchFamily="18" charset="0"/>
              </a:rPr>
              <a:t>Sáng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văn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trưởng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thành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cuộc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chiến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chống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Pháp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chống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Mĩ</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các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tác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phẩm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thường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viết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về</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cuộc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sống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và</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người</a:t>
            </a:r>
            <a:r>
              <a:rPr lang="en-US" sz="1400" dirty="0">
                <a:latin typeface="Times New Roman" panose="02020603050405020304" pitchFamily="18" charset="0"/>
                <a:cs typeface="Times New Roman" panose="02020603050405020304" pitchFamily="18" charset="0"/>
              </a:rPr>
              <a:t> Nam </a:t>
            </a:r>
            <a:r>
              <a:rPr lang="en-US" sz="1400" dirty="0" err="1">
                <a:latin typeface="Times New Roman" panose="02020603050405020304" pitchFamily="18" charset="0"/>
                <a:cs typeface="Times New Roman" panose="02020603050405020304" pitchFamily="18" charset="0"/>
              </a:rPr>
              <a:t>Bộ</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chiến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cũng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như</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hòa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bình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Truyện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ngắn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Chiếc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một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truyện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ngắn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tiêu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biểu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cách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tác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ấy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Đặc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biệt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nhân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vật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Sáu</a:t>
            </a: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bé</a:t>
            </a:r>
            <a:r>
              <a:rPr lang="en-US" sz="1400" dirty="0">
                <a:latin typeface="Times New Roman" panose="02020603050405020304" pitchFamily="18" charset="0"/>
                <a:cs typeface="Times New Roman" panose="02020603050405020304" pitchFamily="18" charset="0"/>
              </a:rPr>
              <a:t> Thu.</a:t>
            </a:r>
          </a:p>
        </p:txBody>
      </p:sp>
      <p:sp>
        <p:nvSpPr>
          <p:cNvPr id="7" name="TextBox 6">
            <a:extLst>
              <a:ext uri="{FF2B5EF4-FFF2-40B4-BE49-F238E27FC236}">
                <a16:creationId xmlns:a16="http://schemas.microsoft.com/office/drawing/2014/main" id="{D6B1B6A3-0D52-1C7C-8761-7A19DB4DE004}"/>
              </a:ext>
            </a:extLst>
          </p:cNvPr>
          <p:cNvSpPr txBox="1"/>
          <p:nvPr/>
        </p:nvSpPr>
        <p:spPr>
          <a:xfrm>
            <a:off x="867962" y="1108083"/>
            <a:ext cx="11112759" cy="523220"/>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 </a:t>
            </a:r>
            <a:r>
              <a:rPr lang="en-US" sz="1400" b="1" dirty="0">
                <a:latin typeface="Times New Roman" panose="02020603050405020304" pitchFamily="18" charset="0"/>
                <a:cs typeface="Times New Roman" panose="02020603050405020304" pitchFamily="18" charset="0"/>
              </a:rPr>
              <a:t>1. Anh </a:t>
            </a:r>
            <a:r>
              <a:rPr lang="en-US" sz="1400" b="1" dirty="0" err="1">
                <a:latin typeface="Times New Roman" panose="02020603050405020304" pitchFamily="18" charset="0"/>
                <a:cs typeface="Times New Roman" panose="02020603050405020304" pitchFamily="18" charset="0"/>
              </a:rPr>
              <a:t>Sáu</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là</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một</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nông</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dân</a:t>
            </a:r>
            <a:r>
              <a:rPr lang="en-US" sz="1400" b="1" dirty="0">
                <a:latin typeface="Times New Roman" panose="02020603050405020304" pitchFamily="18" charset="0"/>
                <a:cs typeface="Times New Roman" panose="02020603050405020304" pitchFamily="18" charset="0"/>
              </a:rPr>
              <a:t> Nam </a:t>
            </a:r>
            <a:r>
              <a:rPr lang="en-US" sz="1400" b="1" dirty="0" err="1">
                <a:latin typeface="Times New Roman" panose="02020603050405020304" pitchFamily="18" charset="0"/>
                <a:cs typeface="Times New Roman" panose="02020603050405020304" pitchFamily="18" charset="0"/>
              </a:rPr>
              <a:t>Bộ</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yêu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nước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chiến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đứa</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gái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bé</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bỏng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chưa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tròn</a:t>
            </a:r>
            <a:r>
              <a:rPr lang="en-US" sz="1400" dirty="0">
                <a:latin typeface="Times New Roman" panose="02020603050405020304" pitchFamily="18" charset="0"/>
                <a:cs typeface="Times New Roman" panose="02020603050405020304" pitchFamily="18" charset="0"/>
              </a:rPr>
              <a:t> 1 </a:t>
            </a:r>
            <a:r>
              <a:rPr lang="en-US" sz="1400" dirty="0" err="1">
                <a:latin typeface="Times New Roman" panose="02020603050405020304" pitchFamily="18" charset="0"/>
                <a:cs typeface="Times New Roman" panose="02020603050405020304" pitchFamily="18" charset="0"/>
              </a:rPr>
              <a:t>tuổi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Điểm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nổi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bật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lại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ấn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tượng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đối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với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người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đọc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chính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tình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yêu</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vô</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bờ</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Tình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yêu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ấy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hiện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lần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đầu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gặp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mặt</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sau</a:t>
            </a:r>
            <a:r>
              <a:rPr lang="en-US" sz="1400" dirty="0">
                <a:latin typeface="Times New Roman" panose="02020603050405020304" pitchFamily="18" charset="0"/>
                <a:cs typeface="Times New Roman" panose="02020603050405020304" pitchFamily="18" charset="0"/>
              </a:rPr>
              <a:t> bao </a:t>
            </a:r>
            <a:r>
              <a:rPr lang="en-US" sz="1400" dirty="0" err="1">
                <a:latin typeface="Times New Roman" panose="02020603050405020304" pitchFamily="18" charset="0"/>
                <a:cs typeface="Times New Roman" panose="02020603050405020304" pitchFamily="18" charset="0"/>
              </a:rPr>
              <a:t>năm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cách</a:t>
            </a:r>
            <a:r>
              <a:rPr lang="en-US" sz="1400" dirty="0">
                <a:latin typeface="Times New Roman" panose="02020603050405020304" pitchFamily="18" charset="0"/>
                <a:cs typeface="Times New Roman" panose="02020603050405020304" pitchFamily="18" charset="0"/>
              </a:rPr>
              <a:t>.</a:t>
            </a:r>
          </a:p>
        </p:txBody>
      </p:sp>
      <p:sp>
        <p:nvSpPr>
          <p:cNvPr id="8" name="TextBox 7">
            <a:extLst>
              <a:ext uri="{FF2B5EF4-FFF2-40B4-BE49-F238E27FC236}">
                <a16:creationId xmlns:a16="http://schemas.microsoft.com/office/drawing/2014/main" id="{C78A496C-D4BA-7CFD-E8C1-59DB3D9E0D02}"/>
              </a:ext>
            </a:extLst>
          </p:cNvPr>
          <p:cNvSpPr txBox="1"/>
          <p:nvPr/>
        </p:nvSpPr>
        <p:spPr>
          <a:xfrm>
            <a:off x="853806" y="1678428"/>
            <a:ext cx="11168528" cy="738664"/>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  2. </a:t>
            </a:r>
            <a:r>
              <a:rPr lang="en-US" sz="1400" b="1" dirty="0" err="1">
                <a:latin typeface="Times New Roman" panose="02020603050405020304" pitchFamily="18" charset="0"/>
                <a:cs typeface="Times New Roman" panose="02020603050405020304" pitchFamily="18" charset="0"/>
              </a:rPr>
              <a:t>Trong</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lần</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đầu</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gặp</a:t>
            </a:r>
            <a:r>
              <a:rPr lang="en-US" sz="1400" b="1" dirty="0">
                <a:latin typeface="Times New Roman" panose="02020603050405020304" pitchFamily="18" charset="0"/>
                <a:cs typeface="Times New Roman" panose="02020603050405020304" pitchFamily="18" charset="0"/>
              </a:rPr>
              <a:t> con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thuyền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chưa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cập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Sáu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nhảy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thót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bờ</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xô</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chiếc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thuyền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khiến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bác</a:t>
            </a:r>
            <a:r>
              <a:rPr lang="en-US" sz="1400" dirty="0">
                <a:latin typeface="Times New Roman" panose="02020603050405020304" pitchFamily="18" charset="0"/>
                <a:cs typeface="Times New Roman" panose="02020603050405020304" pitchFamily="18" charset="0"/>
              </a:rPr>
              <a:t> Ba </a:t>
            </a:r>
            <a:r>
              <a:rPr lang="en-US" sz="1400" dirty="0" err="1">
                <a:latin typeface="Times New Roman" panose="02020603050405020304" pitchFamily="18" charset="0"/>
                <a:cs typeface="Times New Roman" panose="02020603050405020304" pitchFamily="18" charset="0"/>
              </a:rPr>
              <a:t>phải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chới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Rồi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bước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những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bước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dài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về</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phía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trước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khom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lưng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như</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muốn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đón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chờ</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đứa</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gái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bé</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bỏng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Bé</a:t>
            </a:r>
            <a:r>
              <a:rPr lang="en-US" sz="1400" dirty="0">
                <a:latin typeface="Times New Roman" panose="02020603050405020304" pitchFamily="18" charset="0"/>
                <a:cs typeface="Times New Roman" panose="02020603050405020304" pitchFamily="18" charset="0"/>
              </a:rPr>
              <a:t> Thu </a:t>
            </a:r>
            <a:r>
              <a:rPr lang="en-US" sz="1400" dirty="0" err="1">
                <a:latin typeface="Times New Roman" panose="02020603050405020304" pitchFamily="18" charset="0"/>
                <a:cs typeface="Times New Roman" panose="02020603050405020304" pitchFamily="18" charset="0"/>
              </a:rPr>
              <a:t>bỗng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vụt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chạy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thét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kêu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má</a:t>
            </a: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má</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khiến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hụt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hẫng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vô</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cùng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buông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xuống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như</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bị</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gãy</a:t>
            </a:r>
            <a:r>
              <a:rPr lang="en-US" sz="140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nỗi</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đau</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trong</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tâm</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hồn</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anh</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chẳng</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khác</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nào</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nỗi</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đau</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thể</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xác</a:t>
            </a:r>
            <a:r>
              <a:rPr lang="en-US" sz="1400" dirty="0">
                <a:latin typeface="Times New Roman" panose="02020603050405020304" pitchFamily="18" charset="0"/>
                <a:cs typeface="Times New Roman" panose="02020603050405020304" pitchFamily="18" charset="0"/>
                <a:sym typeface="Wingdings" panose="05000000000000000000" pitchFamily="2" charset="2"/>
              </a:rPr>
              <a:t>.</a:t>
            </a:r>
            <a:endParaRPr lang="en-US" sz="1400"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F953E33-8518-C92C-F4B7-230E2F9A301B}"/>
              </a:ext>
            </a:extLst>
          </p:cNvPr>
          <p:cNvSpPr txBox="1"/>
          <p:nvPr/>
        </p:nvSpPr>
        <p:spPr>
          <a:xfrm>
            <a:off x="853806" y="2495735"/>
            <a:ext cx="11168528" cy="95410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  3. </a:t>
            </a:r>
            <a:r>
              <a:rPr lang="en-US" sz="1400" b="1" dirty="0" err="1">
                <a:latin typeface="Times New Roman" panose="02020603050405020304" pitchFamily="18" charset="0"/>
                <a:cs typeface="Times New Roman" panose="02020603050405020304" pitchFamily="18" charset="0"/>
              </a:rPr>
              <a:t>Trong</a:t>
            </a:r>
            <a:r>
              <a:rPr lang="en-US" sz="1400" b="1" dirty="0">
                <a:latin typeface="Times New Roman" panose="02020603050405020304" pitchFamily="18" charset="0"/>
                <a:cs typeface="Times New Roman" panose="02020603050405020304" pitchFamily="18" charset="0"/>
              </a:rPr>
              <a:t> 3 </a:t>
            </a:r>
            <a:r>
              <a:rPr lang="en-US" sz="1400" b="1" dirty="0" err="1">
                <a:latin typeface="Times New Roman" panose="02020603050405020304" pitchFamily="18" charset="0"/>
                <a:cs typeface="Times New Roman" panose="02020603050405020304" pitchFamily="18" charset="0"/>
              </a:rPr>
              <a:t>ngày</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nghỉ</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phép</a:t>
            </a:r>
            <a:r>
              <a:rPr lang="en-US" sz="1400" b="1"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đâu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chỉ</a:t>
            </a:r>
            <a:r>
              <a:rPr lang="en-US" sz="1400" dirty="0">
                <a:latin typeface="Times New Roman" panose="02020603050405020304" pitchFamily="18" charset="0"/>
                <a:cs typeface="Times New Roman" panose="02020603050405020304" pitchFamily="18" charset="0"/>
              </a:rPr>
              <a:t> ở </a:t>
            </a:r>
            <a:r>
              <a:rPr lang="en-US" sz="1400" dirty="0" err="1">
                <a:latin typeface="Times New Roman" panose="02020603050405020304" pitchFamily="18" charset="0"/>
                <a:cs typeface="Times New Roman" panose="02020603050405020304" pitchFamily="18" charset="0"/>
              </a:rPr>
              <a:t>nhà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quanh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quẩn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bên</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bé</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vẫn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với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một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niềm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mỏi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nghe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gọi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tiếng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Nhưng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Sáu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càng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vỗ</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về</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thì</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bé</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càng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đẩy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càng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cố</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gắng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thì</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càng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chấp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nhận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thậm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chí</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còn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gọi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người</a:t>
            </a:r>
            <a:r>
              <a:rPr lang="en-US" sz="1400" dirty="0">
                <a:latin typeface="Times New Roman" panose="02020603050405020304" pitchFamily="18" charset="0"/>
                <a:cs typeface="Times New Roman" panose="02020603050405020304" pitchFamily="18" charset="0"/>
              </a:rPr>
              <a:t> ta”, </a:t>
            </a:r>
            <a:r>
              <a:rPr lang="en-US" sz="1400" dirty="0" err="1">
                <a:latin typeface="Times New Roman" panose="02020603050405020304" pitchFamily="18" charset="0"/>
                <a:cs typeface="Times New Roman" panose="02020603050405020304" pitchFamily="18" charset="0"/>
              </a:rPr>
              <a:t>điều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này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chỉ</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biết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lắc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đầu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khẽ</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cười</a:t>
            </a:r>
            <a:r>
              <a:rPr lang="en-US" sz="1400" dirty="0">
                <a:latin typeface="Times New Roman" panose="02020603050405020304" pitchFamily="18" charset="0"/>
                <a:cs typeface="Times New Roman" panose="02020603050405020304" pitchFamily="18" charset="0"/>
              </a:rPr>
              <a:t>.</a:t>
            </a:r>
            <a:r>
              <a:rPr lang="en-US" sz="1400" b="1"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bữa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cơm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Sáu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gắp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cái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trứng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cá</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cho</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thì</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bé</a:t>
            </a:r>
            <a:r>
              <a:rPr lang="en-US" sz="1400" dirty="0">
                <a:latin typeface="Times New Roman" panose="02020603050405020304" pitchFamily="18" charset="0"/>
                <a:cs typeface="Times New Roman" panose="02020603050405020304" pitchFamily="18" charset="0"/>
              </a:rPr>
              <a:t> Thu </a:t>
            </a:r>
            <a:r>
              <a:rPr lang="en-US" sz="1400" dirty="0" err="1">
                <a:latin typeface="Times New Roman" panose="02020603050405020304" pitchFamily="18" charset="0"/>
                <a:cs typeface="Times New Roman" panose="02020603050405020304" pitchFamily="18" charset="0"/>
              </a:rPr>
              <a:t>hất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khỏi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bát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điều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này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khiến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tức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giận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liền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đánh</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chính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bởi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vậy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xa</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luôn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cảm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thấy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hối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hận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Tất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cả</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đều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hiện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tình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yêu</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thương</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vô</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bờ</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người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làm</a:t>
            </a:r>
            <a:r>
              <a:rPr lang="en-US" sz="1400" dirty="0">
                <a:latin typeface="Times New Roman" panose="02020603050405020304" pitchFamily="18" charset="0"/>
                <a:cs typeface="Times New Roman" panose="02020603050405020304" pitchFamily="18" charset="0"/>
              </a:rPr>
              <a:t> cha.</a:t>
            </a:r>
          </a:p>
        </p:txBody>
      </p:sp>
      <p:sp>
        <p:nvSpPr>
          <p:cNvPr id="10" name="TextBox 9">
            <a:extLst>
              <a:ext uri="{FF2B5EF4-FFF2-40B4-BE49-F238E27FC236}">
                <a16:creationId xmlns:a16="http://schemas.microsoft.com/office/drawing/2014/main" id="{3FD4BBF2-6B83-2568-51F8-278FBF413055}"/>
              </a:ext>
            </a:extLst>
          </p:cNvPr>
          <p:cNvSpPr txBox="1"/>
          <p:nvPr/>
        </p:nvSpPr>
        <p:spPr>
          <a:xfrm>
            <a:off x="853806" y="3528485"/>
            <a:ext cx="11168528" cy="738664"/>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  4. </a:t>
            </a:r>
            <a:r>
              <a:rPr lang="en-US" sz="1400" b="1" dirty="0" err="1">
                <a:latin typeface="Times New Roman" panose="02020603050405020304" pitchFamily="18" charset="0"/>
                <a:cs typeface="Times New Roman" panose="02020603050405020304" pitchFamily="18" charset="0"/>
              </a:rPr>
              <a:t>Trong</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giờ</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phút</a:t>
            </a:r>
            <a:r>
              <a:rPr lang="en-US" sz="1400" b="1" dirty="0">
                <a:latin typeface="Times New Roman" panose="02020603050405020304" pitchFamily="18" charset="0"/>
                <a:cs typeface="Times New Roman" panose="02020603050405020304" pitchFamily="18" charset="0"/>
              </a:rPr>
              <a:t> chia </a:t>
            </a:r>
            <a:r>
              <a:rPr lang="en-US" sz="1400" b="1" dirty="0" err="1">
                <a:latin typeface="Times New Roman" panose="02020603050405020304" pitchFamily="18" charset="0"/>
                <a:cs typeface="Times New Roman" panose="02020603050405020304" pitchFamily="18" charset="0"/>
              </a:rPr>
              <a:t>tay</a:t>
            </a:r>
            <a:r>
              <a:rPr lang="en-US" sz="1400" b="1"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dám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tới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gần</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vì</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sợ</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bỏ</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chạy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Xúc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động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nhất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đoạn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bé</a:t>
            </a:r>
            <a:r>
              <a:rPr lang="en-US" sz="1400" dirty="0">
                <a:latin typeface="Times New Roman" panose="02020603050405020304" pitchFamily="18" charset="0"/>
                <a:cs typeface="Times New Roman" panose="02020603050405020304" pitchFamily="18" charset="0"/>
              </a:rPr>
              <a:t> Thu </a:t>
            </a:r>
            <a:r>
              <a:rPr lang="en-US" sz="1400" dirty="0" err="1">
                <a:latin typeface="Times New Roman" panose="02020603050405020304" pitchFamily="18" charset="0"/>
                <a:cs typeface="Times New Roman" panose="02020603050405020304" pitchFamily="18" charset="0"/>
              </a:rPr>
              <a:t>bất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ngờ</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nhận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Điều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này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khiến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Sáu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hạnh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phúc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xúc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động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rơi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nước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mắt</a:t>
            </a:r>
            <a:r>
              <a:rPr lang="en-US" sz="1400" dirty="0">
                <a:latin typeface="Times New Roman" panose="02020603050405020304" pitchFamily="18" charset="0"/>
                <a:cs typeface="Times New Roman" panose="02020603050405020304" pitchFamily="18" charset="0"/>
              </a:rPr>
              <a:t> -&gt; </a:t>
            </a:r>
            <a:r>
              <a:rPr lang="en-US" sz="1400" dirty="0" err="1">
                <a:latin typeface="Times New Roman" panose="02020603050405020304" pitchFamily="18" charset="0"/>
                <a:cs typeface="Times New Roman" panose="02020603050405020304" pitchFamily="18" charset="0"/>
              </a:rPr>
              <a:t>giọt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nước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mắt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hạnh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phúc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vô</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bờ</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người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làm</a:t>
            </a:r>
            <a:r>
              <a:rPr lang="en-US" sz="1400" dirty="0">
                <a:latin typeface="Times New Roman" panose="02020603050405020304" pitchFamily="18" charset="0"/>
                <a:cs typeface="Times New Roman" panose="02020603050405020304" pitchFamily="18" charset="0"/>
              </a:rPr>
              <a:t> cha </a:t>
            </a:r>
            <a:r>
              <a:rPr lang="en-US" sz="1400" dirty="0" err="1">
                <a:latin typeface="Times New Roman" panose="02020603050405020304" pitchFamily="18" charset="0"/>
                <a:cs typeface="Times New Roman" panose="02020603050405020304" pitchFamily="18" charset="0"/>
              </a:rPr>
              <a:t>ấy</a:t>
            </a:r>
            <a:r>
              <a:rPr lang="en-US" sz="1400" dirty="0">
                <a:latin typeface="Times New Roman" panose="02020603050405020304" pitchFamily="18" charset="0"/>
                <a:cs typeface="Times New Roman" panose="02020603050405020304" pitchFamily="18" charset="0"/>
              </a:rPr>
              <a:t>. Anh </a:t>
            </a:r>
            <a:r>
              <a:rPr lang="en-US" sz="1400" dirty="0" err="1">
                <a:latin typeface="Times New Roman" panose="02020603050405020304" pitchFamily="18" charset="0"/>
                <a:cs typeface="Times New Roman" panose="02020603050405020304" pitchFamily="18" charset="0"/>
              </a:rPr>
              <a:t>đâu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ngờ</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rằng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tiếng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gọi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đầu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cũng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tiếng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gọi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cuối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cùng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cuộc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đời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làm</a:t>
            </a:r>
            <a:r>
              <a:rPr lang="en-US" sz="1400" dirty="0">
                <a:latin typeface="Times New Roman" panose="02020603050405020304" pitchFamily="18" charset="0"/>
                <a:cs typeface="Times New Roman" panose="02020603050405020304" pitchFamily="18" charset="0"/>
              </a:rPr>
              <a:t> cha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a:t>
            </a:r>
          </a:p>
        </p:txBody>
      </p:sp>
      <p:sp>
        <p:nvSpPr>
          <p:cNvPr id="11" name="TextBox 10">
            <a:extLst>
              <a:ext uri="{FF2B5EF4-FFF2-40B4-BE49-F238E27FC236}">
                <a16:creationId xmlns:a16="http://schemas.microsoft.com/office/drawing/2014/main" id="{8F9189BB-0FDF-BE83-FBE6-CB26E8852CAA}"/>
              </a:ext>
            </a:extLst>
          </p:cNvPr>
          <p:cNvSpPr txBox="1"/>
          <p:nvPr/>
        </p:nvSpPr>
        <p:spPr>
          <a:xfrm>
            <a:off x="853806" y="4345792"/>
            <a:ext cx="11168528" cy="1169551"/>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  5. </a:t>
            </a:r>
            <a:r>
              <a:rPr lang="en-US" sz="1400" b="1" dirty="0" err="1">
                <a:latin typeface="Times New Roman" panose="02020603050405020304" pitchFamily="18" charset="0"/>
                <a:cs typeface="Times New Roman" panose="02020603050405020304" pitchFamily="18" charset="0"/>
              </a:rPr>
              <a:t>Lúc</a:t>
            </a:r>
            <a:r>
              <a:rPr lang="en-US" sz="1400" b="1" dirty="0">
                <a:latin typeface="Times New Roman" panose="02020603050405020304" pitchFamily="18" charset="0"/>
                <a:cs typeface="Times New Roman" panose="02020603050405020304" pitchFamily="18" charset="0"/>
              </a:rPr>
              <a:t> ở </a:t>
            </a:r>
            <a:r>
              <a:rPr lang="en-US" sz="1400" b="1" dirty="0" err="1">
                <a:latin typeface="Times New Roman" panose="02020603050405020304" pitchFamily="18" charset="0"/>
                <a:cs typeface="Times New Roman" panose="02020603050405020304" pitchFamily="18" charset="0"/>
              </a:rPr>
              <a:t>chiến</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khu</a:t>
            </a:r>
            <a:endParaRPr lang="en-US" sz="1400" b="1"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Khi </a:t>
            </a:r>
            <a:r>
              <a:rPr lang="en-US" sz="1400" dirty="0" err="1">
                <a:latin typeface="Times New Roman" panose="02020603050405020304" pitchFamily="18" charset="0"/>
                <a:cs typeface="Times New Roman" panose="02020603050405020304" pitchFamily="18" charset="0"/>
              </a:rPr>
              <a:t>được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khúc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ngà</a:t>
            </a:r>
            <a:r>
              <a:rPr lang="en-US" sz="1400" dirty="0">
                <a:latin typeface="Times New Roman" panose="02020603050405020304" pitchFamily="18" charset="0"/>
                <a:cs typeface="Times New Roman" panose="02020603050405020304" pitchFamily="18" charset="0"/>
              </a:rPr>
              <a:t> -&gt; </a:t>
            </a:r>
            <a:r>
              <a:rPr lang="en-US" sz="1400" dirty="0" err="1">
                <a:latin typeface="Times New Roman" panose="02020603050405020304" pitchFamily="18" charset="0"/>
                <a:cs typeface="Times New Roman" panose="02020603050405020304" pitchFamily="18" charset="0"/>
              </a:rPr>
              <a:t>mặt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hớn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hở</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như</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một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đứa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trẻ</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quà</a:t>
            </a:r>
            <a:r>
              <a:rPr lang="en-US" sz="1400" dirty="0">
                <a:latin typeface="Times New Roman" panose="02020603050405020304" pitchFamily="18" charset="0"/>
                <a:cs typeface="Times New Roman" panose="02020603050405020304" pitchFamily="18" charset="0"/>
              </a:rPr>
              <a:t>. Khi </a:t>
            </a:r>
            <a:r>
              <a:rPr lang="en-US" sz="1400" dirty="0" err="1">
                <a:latin typeface="Times New Roman" panose="02020603050405020304" pitchFamily="18" charset="0"/>
                <a:cs typeface="Times New Roman" panose="02020603050405020304" pitchFamily="18" charset="0"/>
              </a:rPr>
              <a:t>làm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chăm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chút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cưa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từng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chiế</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răng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tỉ</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mỉ</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khắc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từng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nét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chữ</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Thương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nhớ</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tặng</a:t>
            </a:r>
            <a:r>
              <a:rPr lang="en-US" sz="1400" dirty="0">
                <a:latin typeface="Times New Roman" panose="02020603050405020304" pitchFamily="18" charset="0"/>
                <a:cs typeface="Times New Roman" panose="02020603050405020304" pitchFamily="18" charset="0"/>
              </a:rPr>
              <a:t> Thu – con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a:t>
            </a:r>
            <a:r>
              <a:rPr lang="en-US" sz="1400" dirty="0">
                <a:latin typeface="Times New Roman" panose="02020603050405020304" pitchFamily="18" charset="0"/>
                <a:cs typeface="Times New Roman" panose="02020603050405020304" pitchFamily="18" charset="0"/>
              </a:rPr>
              <a:t>”.</a:t>
            </a:r>
          </a:p>
          <a:p>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Trước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lúc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hi </a:t>
            </a:r>
            <a:r>
              <a:rPr lang="en-US" sz="1400" dirty="0" err="1">
                <a:latin typeface="Times New Roman" panose="02020603050405020304" pitchFamily="18" charset="0"/>
                <a:cs typeface="Times New Roman" panose="02020603050405020304" pitchFamily="18" charset="0"/>
              </a:rPr>
              <a:t>sinh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giây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phút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sắp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phải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từ</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giã</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cuộc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đời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trăng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trối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lại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với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bác</a:t>
            </a:r>
            <a:r>
              <a:rPr lang="en-US" sz="1400" dirty="0">
                <a:latin typeface="Times New Roman" panose="02020603050405020304" pitchFamily="18" charset="0"/>
                <a:cs typeface="Times New Roman" panose="02020603050405020304" pitchFamily="18" charset="0"/>
              </a:rPr>
              <a:t> Ba – </a:t>
            </a:r>
            <a:r>
              <a:rPr lang="en-US" sz="1400" dirty="0" err="1">
                <a:latin typeface="Times New Roman" panose="02020603050405020304" pitchFamily="18" charset="0"/>
                <a:cs typeface="Times New Roman" panose="02020603050405020304" pitchFamily="18" charset="0"/>
              </a:rPr>
              <a:t>người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đồng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hãy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trao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chiếc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tận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đứa</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gái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bé</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bỏng</a:t>
            </a:r>
            <a:r>
              <a:rPr lang="en-US" sz="1400" dirty="0">
                <a:latin typeface="Times New Roman" panose="02020603050405020304" pitchFamily="18" charset="0"/>
                <a:cs typeface="Times New Roman" panose="02020603050405020304" pitchFamily="18" charset="0"/>
              </a:rPr>
              <a:t> – </a:t>
            </a:r>
            <a:r>
              <a:rPr lang="en-US" sz="1400" dirty="0" err="1">
                <a:latin typeface="Times New Roman" panose="02020603050405020304" pitchFamily="18" charset="0"/>
                <a:cs typeface="Times New Roman" panose="02020603050405020304" pitchFamily="18" charset="0"/>
              </a:rPr>
              <a:t>chiếc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luôn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để</a:t>
            </a:r>
            <a:r>
              <a:rPr lang="en-US" sz="1400" dirty="0">
                <a:latin typeface="Times New Roman" panose="02020603050405020304" pitchFamily="18" charset="0"/>
                <a:cs typeface="Times New Roman" panose="02020603050405020304" pitchFamily="18" charset="0"/>
              </a:rPr>
              <a:t> ở </a:t>
            </a:r>
            <a:r>
              <a:rPr lang="en-US" sz="1400" dirty="0" err="1">
                <a:latin typeface="Times New Roman" panose="02020603050405020304" pitchFamily="18" charset="0"/>
                <a:cs typeface="Times New Roman" panose="02020603050405020304" pitchFamily="18" charset="0"/>
              </a:rPr>
              <a:t>túi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áo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ngực</a:t>
            </a:r>
            <a:r>
              <a:rPr lang="en-US" sz="1400" dirty="0">
                <a:latin typeface="Times New Roman" panose="02020603050405020304" pitchFamily="18" charset="0"/>
                <a:cs typeface="Times New Roman" panose="02020603050405020304" pitchFamily="18" charset="0"/>
              </a:rPr>
              <a:t> – </a:t>
            </a:r>
            <a:r>
              <a:rPr lang="en-US" sz="1400" dirty="0" err="1">
                <a:latin typeface="Times New Roman" panose="02020603050405020304" pitchFamily="18" charset="0"/>
                <a:cs typeface="Times New Roman" panose="02020603050405020304" pitchFamily="18" charset="0"/>
              </a:rPr>
              <a:t>nơi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trái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Chiếc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trở</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thành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biểu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tượng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tình</a:t>
            </a:r>
            <a:r>
              <a:rPr lang="en-US" sz="1400" dirty="0">
                <a:latin typeface="Times New Roman" panose="02020603050405020304" pitchFamily="18" charset="0"/>
                <a:cs typeface="Times New Roman" panose="02020603050405020304" pitchFamily="18" charset="0"/>
              </a:rPr>
              <a:t> cha con </a:t>
            </a:r>
            <a:r>
              <a:rPr lang="en-US" sz="1400" dirty="0" err="1">
                <a:latin typeface="Times New Roman" panose="02020603050405020304" pitchFamily="18" charset="0"/>
                <a:cs typeface="Times New Roman" panose="02020603050405020304" pitchFamily="18" charset="0"/>
              </a:rPr>
              <a:t>sâu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nặng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p>
        </p:txBody>
      </p:sp>
      <p:sp>
        <p:nvSpPr>
          <p:cNvPr id="3" name="TextBox 2">
            <a:extLst>
              <a:ext uri="{FF2B5EF4-FFF2-40B4-BE49-F238E27FC236}">
                <a16:creationId xmlns:a16="http://schemas.microsoft.com/office/drawing/2014/main" id="{6E42DA22-EA01-F8E1-BA04-736B45948F3D}"/>
              </a:ext>
            </a:extLst>
          </p:cNvPr>
          <p:cNvSpPr txBox="1"/>
          <p:nvPr/>
        </p:nvSpPr>
        <p:spPr>
          <a:xfrm>
            <a:off x="923732" y="5749917"/>
            <a:ext cx="11168528" cy="738664"/>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Tóm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lại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nói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bằng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nghệ</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thuật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xây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dựng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tình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huống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truyện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độc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đáo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cách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chuyện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tự</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nhiên</a:t>
            </a:r>
            <a:r>
              <a:rPr lang="en-US" sz="1400" dirty="0">
                <a:latin typeface="Times New Roman" panose="02020603050405020304" pitchFamily="18" charset="0"/>
                <a:cs typeface="Times New Roman" panose="02020603050405020304" pitchFamily="18" charset="0"/>
              </a:rPr>
              <a:t> ở </a:t>
            </a:r>
            <a:r>
              <a:rPr lang="en-US" sz="1400" dirty="0" err="1">
                <a:latin typeface="Times New Roman" panose="02020603050405020304" pitchFamily="18" charset="0"/>
                <a:cs typeface="Times New Roman" panose="02020603050405020304" pitchFamily="18" charset="0"/>
              </a:rPr>
              <a:t>ngôi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thứ</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nhất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văn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Nguyễn</a:t>
            </a:r>
            <a:r>
              <a:rPr lang="en-US" sz="1400" dirty="0">
                <a:latin typeface="Times New Roman" panose="02020603050405020304" pitchFamily="18" charset="0"/>
                <a:cs typeface="Times New Roman" panose="02020603050405020304" pitchFamily="18" charset="0"/>
              </a:rPr>
              <a:t> Quang </a:t>
            </a:r>
            <a:r>
              <a:rPr lang="en-US" sz="1400" dirty="0" err="1">
                <a:latin typeface="Times New Roman" panose="02020603050405020304" pitchFamily="18" charset="0"/>
                <a:cs typeface="Times New Roman" panose="02020603050405020304" pitchFamily="18" charset="0"/>
              </a:rPr>
              <a:t>Sáng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đã</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xây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dựng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thành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nhân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vật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Sáu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nhằm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nổi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bật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tình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cảm</a:t>
            </a:r>
            <a:r>
              <a:rPr lang="en-US" sz="1400" dirty="0">
                <a:latin typeface="Times New Roman" panose="02020603050405020304" pitchFamily="18" charset="0"/>
                <a:cs typeface="Times New Roman" panose="02020603050405020304" pitchFamily="18" charset="0"/>
              </a:rPr>
              <a:t> cha con </a:t>
            </a:r>
            <a:r>
              <a:rPr lang="en-US" sz="1400" dirty="0" err="1">
                <a:latin typeface="Times New Roman" panose="02020603050405020304" pitchFamily="18" charset="0"/>
                <a:cs typeface="Times New Roman" panose="02020603050405020304" pitchFamily="18" charset="0"/>
              </a:rPr>
              <a:t>sâu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nặng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dành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cho</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Tình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cảm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ấy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khiến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người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đọc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xúc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động</a:t>
            </a:r>
            <a:r>
              <a:rPr lang="en-US" sz="1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70965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EBB7F04-9D0E-4883-9504-015B761999F7}"/>
              </a:ext>
            </a:extLst>
          </p:cNvPr>
          <p:cNvSpPr txBox="1"/>
          <p:nvPr/>
        </p:nvSpPr>
        <p:spPr>
          <a:xfrm>
            <a:off x="106845" y="472232"/>
            <a:ext cx="9434720" cy="1785104"/>
          </a:xfrm>
          <a:prstGeom prst="rect">
            <a:avLst/>
          </a:prstGeom>
          <a:noFill/>
        </p:spPr>
        <p:txBody>
          <a:bodyPr wrap="square">
            <a:spAutoFit/>
          </a:bodyPr>
          <a:lstStyle/>
          <a:p>
            <a:pPr algn="just"/>
            <a:r>
              <a:rPr lang="vi-VN" sz="2200" b="1" dirty="0">
                <a:effectLst/>
                <a:latin typeface="Times New Roman" panose="02020603050405020304" pitchFamily="18" charset="0"/>
                <a:ea typeface="Times New Roman" panose="02020603050405020304" pitchFamily="18" charset="0"/>
              </a:rPr>
              <a:t>Câu 1: </a:t>
            </a:r>
            <a:r>
              <a:rPr lang="vi-VN" sz="2200" dirty="0">
                <a:effectLst/>
                <a:latin typeface="Times New Roman" panose="02020603050405020304" pitchFamily="18" charset="0"/>
                <a:ea typeface="Times New Roman" panose="02020603050405020304" pitchFamily="18" charset="0"/>
              </a:rPr>
              <a:t>Đoạn thơ được viết theo thể thơ tự do </a:t>
            </a:r>
          </a:p>
          <a:p>
            <a:pPr algn="just"/>
            <a:r>
              <a:rPr lang="vi-VN" sz="2200" b="1" dirty="0">
                <a:effectLst/>
                <a:latin typeface="Times New Roman" panose="02020603050405020304" pitchFamily="18" charset="0"/>
                <a:ea typeface="Times New Roman" panose="02020603050405020304" pitchFamily="18" charset="0"/>
              </a:rPr>
              <a:t>Câu 2</a:t>
            </a:r>
            <a:r>
              <a:rPr lang="vi-VN"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Những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hành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động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thể</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hiện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cả</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nước</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đồng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lòng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chống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dịch</a:t>
            </a:r>
            <a:r>
              <a:rPr lang="en-US" sz="2200" dirty="0">
                <a:effectLst/>
                <a:latin typeface="Times New Roman" panose="02020603050405020304" pitchFamily="18" charset="0"/>
                <a:ea typeface="Times New Roman" panose="02020603050405020304" pitchFamily="18" charset="0"/>
              </a:rPr>
              <a:t>: </a:t>
            </a:r>
          </a:p>
          <a:p>
            <a:pPr algn="just"/>
            <a:r>
              <a:rPr lang="en-US" sz="2200" dirty="0">
                <a:effectLst/>
                <a:latin typeface="Times New Roman" panose="02020603050405020304" pitchFamily="18" charset="0"/>
                <a:ea typeface="Times New Roman" panose="02020603050405020304" pitchFamily="18" charset="0"/>
              </a:rPr>
              <a:t>-</a:t>
            </a:r>
            <a:r>
              <a:rPr lang="en-US" sz="2200" dirty="0" err="1">
                <a:effectLst/>
                <a:latin typeface="Times New Roman" panose="02020603050405020304" pitchFamily="18" charset="0"/>
                <a:ea typeface="Times New Roman" panose="02020603050405020304" pitchFamily="18" charset="0"/>
              </a:rPr>
              <a:t>Tự</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nguyện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khai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báo</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cách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ly</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tập</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trung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tránh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tụ</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tập</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đông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người</a:t>
            </a:r>
            <a:endParaRPr lang="en-US" sz="2200" dirty="0">
              <a:effectLst/>
              <a:latin typeface="Times New Roman" panose="02020603050405020304" pitchFamily="18" charset="0"/>
              <a:ea typeface="Times New Roman" panose="02020603050405020304" pitchFamily="18" charset="0"/>
            </a:endParaRPr>
          </a:p>
          <a:p>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Hành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động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hy</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sinh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thầm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lặng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của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các</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vị</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bác</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sĩ</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những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chiến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sĩ</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công</a:t>
            </a:r>
            <a:r>
              <a:rPr lang="en-US" sz="2200" dirty="0">
                <a:effectLst/>
                <a:latin typeface="Times New Roman" panose="02020603050405020304" pitchFamily="18" charset="0"/>
                <a:ea typeface="Times New Roman" panose="02020603050405020304" pitchFamily="18" charset="0"/>
              </a:rPr>
              <a:t> an </a:t>
            </a:r>
            <a:r>
              <a:rPr lang="en-US" sz="2200" dirty="0" err="1">
                <a:effectLst/>
                <a:latin typeface="Times New Roman" panose="02020603050405020304" pitchFamily="18" charset="0"/>
                <a:ea typeface="Times New Roman" panose="02020603050405020304" pitchFamily="18" charset="0"/>
              </a:rPr>
              <a:t>nơi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tuyến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đầu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chống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dịch</a:t>
            </a:r>
            <a:r>
              <a:rPr lang="en-US" sz="2200" dirty="0">
                <a:effectLst/>
                <a:latin typeface="Times New Roman" panose="02020603050405020304" pitchFamily="18" charset="0"/>
                <a:ea typeface="Times New Roman" panose="02020603050405020304" pitchFamily="18" charset="0"/>
              </a:rPr>
              <a:t>….</a:t>
            </a:r>
            <a:endParaRPr lang="en-US" sz="2200" dirty="0"/>
          </a:p>
        </p:txBody>
      </p:sp>
      <p:sp>
        <p:nvSpPr>
          <p:cNvPr id="10" name="TextBox 9">
            <a:extLst>
              <a:ext uri="{FF2B5EF4-FFF2-40B4-BE49-F238E27FC236}">
                <a16:creationId xmlns:a16="http://schemas.microsoft.com/office/drawing/2014/main" id="{21468D8A-7A0F-4718-9C06-53F9B56CBA79}"/>
              </a:ext>
            </a:extLst>
          </p:cNvPr>
          <p:cNvSpPr txBox="1"/>
          <p:nvPr/>
        </p:nvSpPr>
        <p:spPr>
          <a:xfrm>
            <a:off x="106845" y="2257336"/>
            <a:ext cx="11999016" cy="769441"/>
          </a:xfrm>
          <a:prstGeom prst="rect">
            <a:avLst/>
          </a:prstGeom>
          <a:noFill/>
        </p:spPr>
        <p:txBody>
          <a:bodyPr wrap="square">
            <a:spAutoFit/>
          </a:bodyPr>
          <a:lstStyle/>
          <a:p>
            <a:r>
              <a:rPr lang="vi-VN" sz="2200" b="1" dirty="0">
                <a:effectLst/>
                <a:latin typeface="Times New Roman" panose="02020603050405020304" pitchFamily="18" charset="0"/>
                <a:ea typeface="Times New Roman" panose="02020603050405020304" pitchFamily="18" charset="0"/>
              </a:rPr>
              <a:t>Câu 3: </a:t>
            </a:r>
            <a:r>
              <a:rPr lang="en-US" sz="2200" b="1" dirty="0">
                <a:effectLst/>
                <a:latin typeface="Times New Roman" panose="02020603050405020304" pitchFamily="18" charset="0"/>
                <a:ea typeface="Times New Roman" panose="02020603050405020304" pitchFamily="18" charset="0"/>
              </a:rPr>
              <a:t>“</a:t>
            </a:r>
            <a:r>
              <a:rPr lang="en-US" sz="2200" b="1" dirty="0" err="1">
                <a:effectLst/>
                <a:latin typeface="Times New Roman" panose="02020603050405020304" pitchFamily="18" charset="0"/>
                <a:ea typeface="Times New Roman" panose="02020603050405020304" pitchFamily="18" charset="0"/>
              </a:rPr>
              <a:t>Lặng</a:t>
            </a:r>
            <a:r>
              <a:rPr lang="en-US" sz="2200" b="1" dirty="0">
                <a:effectLst/>
                <a:latin typeface="Times New Roman" panose="02020603050405020304" pitchFamily="18" charset="0"/>
                <a:ea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rPr>
              <a:t>lẽ</a:t>
            </a:r>
            <a:r>
              <a:rPr lang="en-US" sz="2200" b="1" dirty="0">
                <a:effectLst/>
                <a:latin typeface="Times New Roman" panose="02020603050405020304" pitchFamily="18" charset="0"/>
                <a:ea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rPr>
              <a:t>để</a:t>
            </a:r>
            <a:r>
              <a:rPr lang="en-US" sz="2200" b="1" dirty="0">
                <a:effectLst/>
                <a:latin typeface="Times New Roman" panose="02020603050405020304" pitchFamily="18" charset="0"/>
                <a:ea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rPr>
              <a:t>hồi</a:t>
            </a:r>
            <a:r>
              <a:rPr lang="en-US" sz="2200" b="1" dirty="0">
                <a:effectLst/>
                <a:latin typeface="Times New Roman" panose="02020603050405020304" pitchFamily="18" charset="0"/>
                <a:ea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rPr>
              <a:t>sinh</a:t>
            </a:r>
            <a:r>
              <a:rPr lang="en-US" sz="2200" b="1" dirty="0">
                <a:effectLst/>
                <a:latin typeface="Times New Roman" panose="02020603050405020304" pitchFamily="18" charset="0"/>
                <a:ea typeface="Times New Roman" panose="02020603050405020304" pitchFamily="18" charset="0"/>
              </a:rPr>
              <a: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Những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việc</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làm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âm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thầm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lặng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lẽ</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tự</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nguyện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dù</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nhỏ</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bé</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nhưng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lại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góp</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phần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làm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nên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chiến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thắng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đại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dịch</a:t>
            </a:r>
            <a:r>
              <a:rPr lang="en-US" sz="2200" dirty="0">
                <a:effectLst/>
                <a:latin typeface="Times New Roman" panose="02020603050405020304" pitchFamily="18" charset="0"/>
                <a:ea typeface="Times New Roman" panose="02020603050405020304" pitchFamily="18" charset="0"/>
              </a:rPr>
              <a:t>.</a:t>
            </a:r>
            <a:endParaRPr lang="en-US" sz="2200" dirty="0"/>
          </a:p>
        </p:txBody>
      </p:sp>
      <p:sp>
        <p:nvSpPr>
          <p:cNvPr id="12" name="TextBox 11">
            <a:extLst>
              <a:ext uri="{FF2B5EF4-FFF2-40B4-BE49-F238E27FC236}">
                <a16:creationId xmlns:a16="http://schemas.microsoft.com/office/drawing/2014/main" id="{E9C0BF79-FFDA-4455-B0A9-3253F8E2561D}"/>
              </a:ext>
            </a:extLst>
          </p:cNvPr>
          <p:cNvSpPr txBox="1"/>
          <p:nvPr/>
        </p:nvSpPr>
        <p:spPr>
          <a:xfrm>
            <a:off x="106846" y="2953367"/>
            <a:ext cx="11999015" cy="1446550"/>
          </a:xfrm>
          <a:prstGeom prst="rect">
            <a:avLst/>
          </a:prstGeom>
          <a:noFill/>
        </p:spPr>
        <p:txBody>
          <a:bodyPr wrap="square">
            <a:spAutoFit/>
          </a:bodyPr>
          <a:lstStyle/>
          <a:p>
            <a:pPr algn="just"/>
            <a:r>
              <a:rPr lang="vi-VN" sz="2200" b="1" dirty="0">
                <a:effectLst/>
                <a:latin typeface="Times New Roman" panose="02020603050405020304" pitchFamily="18" charset="0"/>
                <a:ea typeface="Times New Roman" panose="02020603050405020304" pitchFamily="18" charset="0"/>
              </a:rPr>
              <a:t>Câu 4</a:t>
            </a:r>
            <a:r>
              <a:rPr lang="vi-VN" sz="220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HS </a:t>
            </a:r>
            <a:r>
              <a:rPr lang="en-US" sz="2200" dirty="0" err="1">
                <a:effectLst/>
                <a:latin typeface="Times New Roman" panose="02020603050405020304" pitchFamily="18" charset="0"/>
                <a:ea typeface="Times New Roman" panose="02020603050405020304" pitchFamily="18" charset="0"/>
              </a:rPr>
              <a:t>có</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thể</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lựa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chọn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bất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kì</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thông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điệp</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nào</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và</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lý</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giải</a:t>
            </a:r>
            <a:r>
              <a:rPr lang="en-US" sz="2200" dirty="0">
                <a:effectLst/>
                <a:latin typeface="Times New Roman" panose="02020603050405020304" pitchFamily="18" charset="0"/>
                <a:ea typeface="Times New Roman" panose="02020603050405020304" pitchFamily="18" charset="0"/>
              </a:rPr>
              <a:t>.</a:t>
            </a:r>
          </a:p>
          <a:p>
            <a:pPr algn="just"/>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Thông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điệp</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Chúng</a:t>
            </a:r>
            <a:r>
              <a:rPr lang="en-US" sz="2200" dirty="0">
                <a:effectLst/>
                <a:latin typeface="Times New Roman" panose="02020603050405020304" pitchFamily="18" charset="0"/>
                <a:ea typeface="Times New Roman" panose="02020603050405020304" pitchFamily="18" charset="0"/>
              </a:rPr>
              <a:t> ta </a:t>
            </a:r>
            <a:r>
              <a:rPr lang="en-US" sz="2200" dirty="0" err="1">
                <a:effectLst/>
                <a:latin typeface="Times New Roman" panose="02020603050405020304" pitchFamily="18" charset="0"/>
                <a:ea typeface="Times New Roman" panose="02020603050405020304" pitchFamily="18" charset="0"/>
              </a:rPr>
              <a:t>cần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phát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huy</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tinh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thần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đoàn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kết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đồng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sức</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đồng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lòng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chiến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đấu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chống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đại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dịch</a:t>
            </a:r>
            <a:r>
              <a:rPr lang="en-US" sz="2200" dirty="0">
                <a:effectLst/>
                <a:latin typeface="Times New Roman" panose="02020603050405020304" pitchFamily="18" charset="0"/>
                <a:ea typeface="Times New Roman" panose="02020603050405020304" pitchFamily="18" charset="0"/>
              </a:rPr>
              <a:t>. </a:t>
            </a:r>
          </a:p>
          <a:p>
            <a:r>
              <a:rPr lang="en-US" sz="2200" dirty="0">
                <a:effectLst/>
                <a:latin typeface="Times New Roman" panose="02020603050405020304" pitchFamily="18" charset="0"/>
                <a:ea typeface="Times New Roman" panose="02020603050405020304" pitchFamily="18" charset="0"/>
              </a:rPr>
              <a:t>-</a:t>
            </a:r>
            <a:r>
              <a:rPr lang="en-US" sz="2200" dirty="0" err="1">
                <a:effectLst/>
                <a:latin typeface="Times New Roman" panose="02020603050405020304" pitchFamily="18" charset="0"/>
                <a:ea typeface="Times New Roman" panose="02020603050405020304" pitchFamily="18" charset="0"/>
              </a:rPr>
              <a:t>Giải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thích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Đoàn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kết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tạo</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nên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sức</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mạnh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dân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tộc</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đó</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là</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truyền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thống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quý</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báu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của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dân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tộc</a:t>
            </a:r>
            <a:r>
              <a:rPr lang="en-US" sz="2200" dirty="0">
                <a:effectLst/>
                <a:latin typeface="Times New Roman" panose="02020603050405020304" pitchFamily="18" charset="0"/>
                <a:ea typeface="Times New Roman" panose="02020603050405020304" pitchFamily="18" charset="0"/>
              </a:rPr>
              <a:t> ta. </a:t>
            </a:r>
            <a:r>
              <a:rPr lang="en-US" sz="2200" dirty="0" err="1">
                <a:effectLst/>
                <a:latin typeface="Times New Roman" panose="02020603050405020304" pitchFamily="18" charset="0"/>
                <a:ea typeface="Times New Roman" panose="02020603050405020304" pitchFamily="18" charset="0"/>
              </a:rPr>
              <a:t>Ngay</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lúc</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này</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tInh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thần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đoàn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kết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vô</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cùng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cần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thiết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để</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chiến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thắng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đại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dịch</a:t>
            </a:r>
            <a:r>
              <a:rPr lang="en-US" sz="2200" dirty="0">
                <a:effectLst/>
                <a:latin typeface="Times New Roman" panose="02020603050405020304" pitchFamily="18" charset="0"/>
                <a:ea typeface="Times New Roman" panose="02020603050405020304" pitchFamily="18" charset="0"/>
              </a:rPr>
              <a:t>.</a:t>
            </a:r>
            <a:endParaRPr lang="en-US" sz="2200" dirty="0"/>
          </a:p>
        </p:txBody>
      </p:sp>
      <p:sp>
        <p:nvSpPr>
          <p:cNvPr id="13" name="TextBox 12">
            <a:extLst>
              <a:ext uri="{FF2B5EF4-FFF2-40B4-BE49-F238E27FC236}">
                <a16:creationId xmlns:a16="http://schemas.microsoft.com/office/drawing/2014/main" id="{9834C82F-4F4E-4332-8A30-F67725545EF9}"/>
              </a:ext>
            </a:extLst>
          </p:cNvPr>
          <p:cNvSpPr txBox="1"/>
          <p:nvPr/>
        </p:nvSpPr>
        <p:spPr>
          <a:xfrm>
            <a:off x="106845" y="4399917"/>
            <a:ext cx="11767931" cy="1785104"/>
          </a:xfrm>
          <a:prstGeom prst="rect">
            <a:avLst/>
          </a:prstGeom>
          <a:noFill/>
        </p:spPr>
        <p:txBody>
          <a:bodyPr wrap="square">
            <a:spAutoFit/>
          </a:bodyPr>
          <a:lstStyle/>
          <a:p>
            <a:pPr algn="just"/>
            <a:r>
              <a:rPr lang="vi-VN" sz="2200" b="1" dirty="0">
                <a:effectLst/>
                <a:latin typeface="Times New Roman" panose="02020603050405020304" pitchFamily="18" charset="0"/>
                <a:ea typeface="Times New Roman" panose="02020603050405020304" pitchFamily="18" charset="0"/>
              </a:rPr>
              <a:t>Câu 5: </a:t>
            </a:r>
          </a:p>
          <a:p>
            <a:pPr algn="just"/>
            <a:r>
              <a:rPr lang="fr-FR" sz="2200" b="1" dirty="0">
                <a:effectLst/>
                <a:latin typeface="Times New Roman" panose="02020603050405020304" pitchFamily="18" charset="0"/>
                <a:ea typeface="Times New Roman" panose="02020603050405020304" pitchFamily="18" charset="0"/>
              </a:rPr>
              <a:t>a.</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Đảm</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bảo</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hình</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thức</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đoạn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văn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nghị</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luận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xã</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hội</a:t>
            </a:r>
            <a:endParaRPr lang="en-US" sz="2200" dirty="0">
              <a:effectLst/>
              <a:latin typeface="Times New Roman" panose="02020603050405020304" pitchFamily="18" charset="0"/>
              <a:ea typeface="Times New Roman" panose="02020603050405020304" pitchFamily="18" charset="0"/>
            </a:endParaRPr>
          </a:p>
          <a:p>
            <a:pPr algn="just"/>
            <a:r>
              <a:rPr lang="en-US" sz="2200" b="1" dirty="0">
                <a:effectLst/>
                <a:latin typeface="Times New Roman" panose="02020603050405020304" pitchFamily="18" charset="0"/>
                <a:ea typeface="Times New Roman" panose="02020603050405020304" pitchFamily="18" charset="0"/>
              </a:rPr>
              <a:t>b.</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Xác</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định</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đúng</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vấn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đề</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cần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nghị</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luận</a:t>
            </a:r>
            <a:endParaRPr lang="en-US" sz="2200" dirty="0">
              <a:effectLst/>
              <a:latin typeface="Times New Roman" panose="02020603050405020304" pitchFamily="18" charset="0"/>
              <a:ea typeface="Times New Roman" panose="02020603050405020304" pitchFamily="18" charset="0"/>
            </a:endParaRPr>
          </a:p>
          <a:p>
            <a:pPr algn="just"/>
            <a:r>
              <a:rPr lang="en-US" sz="2200" b="1" dirty="0">
                <a:effectLst/>
                <a:latin typeface="Times New Roman" panose="02020603050405020304" pitchFamily="18" charset="0"/>
                <a:ea typeface="Times New Roman" panose="02020603050405020304" pitchFamily="18" charset="0"/>
              </a:rPr>
              <a:t>c.</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Triển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khai</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hợp</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lý</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nội</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dung</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đoạn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văn</a:t>
            </a:r>
            <a:r>
              <a:rPr lang="fr-FR" sz="2200" i="1" dirty="0">
                <a:effectLst/>
                <a:latin typeface="Times New Roman" panose="02020603050405020304" pitchFamily="18" charset="0"/>
                <a:ea typeface="Times New Roman" panose="02020603050405020304" pitchFamily="18" charset="0"/>
              </a:rPr>
              <a:t> : </a:t>
            </a:r>
            <a:r>
              <a:rPr lang="fr-FR" sz="2200" i="1" dirty="0" err="1">
                <a:effectLst/>
                <a:latin typeface="Times New Roman" panose="02020603050405020304" pitchFamily="18" charset="0"/>
                <a:ea typeface="Times New Roman" panose="02020603050405020304" pitchFamily="18" charset="0"/>
              </a:rPr>
              <a:t>Vận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dụng</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tốt</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các</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thao</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tác</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lập</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luận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kết</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hợp</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chặt</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chẽ</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giữa</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lý</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lẽ</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và</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dẫn</a:t>
            </a:r>
            <a:r>
              <a:rPr lang="fr-FR" sz="2200" i="1" dirty="0">
                <a:effectLst/>
                <a:latin typeface="Times New Roman" panose="02020603050405020304" pitchFamily="18" charset="0"/>
                <a:ea typeface="Times New Roman" panose="02020603050405020304" pitchFamily="18" charset="0"/>
              </a:rPr>
              <a:t> </a:t>
            </a:r>
            <a:r>
              <a:rPr lang="fr-FR" sz="2200" i="1" dirty="0" err="1">
                <a:effectLst/>
                <a:latin typeface="Times New Roman" panose="02020603050405020304" pitchFamily="18" charset="0"/>
                <a:ea typeface="Times New Roman" panose="02020603050405020304" pitchFamily="18" charset="0"/>
              </a:rPr>
              <a:t>chứng</a:t>
            </a:r>
            <a:r>
              <a:rPr lang="fr-FR" sz="2200" i="1" dirty="0">
                <a:effectLst/>
                <a:latin typeface="Times New Roman" panose="02020603050405020304" pitchFamily="18" charset="0"/>
                <a:ea typeface="Times New Roman" panose="02020603050405020304" pitchFamily="18" charset="0"/>
              </a:rPr>
              <a:t>.</a:t>
            </a:r>
            <a:endParaRPr lang="en-US" sz="22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00954465-07A9-4968-76D7-B7FDEC86F369}"/>
              </a:ext>
            </a:extLst>
          </p:cNvPr>
          <p:cNvSpPr txBox="1"/>
          <p:nvPr/>
        </p:nvSpPr>
        <p:spPr>
          <a:xfrm>
            <a:off x="4991878" y="83976"/>
            <a:ext cx="2519265" cy="461665"/>
          </a:xfrm>
          <a:prstGeom prst="rect">
            <a:avLst/>
          </a:prstGeom>
          <a:noFill/>
        </p:spPr>
        <p:txBody>
          <a:bodyPr wrap="square" rtlCol="0">
            <a:spAutoFit/>
          </a:bodyPr>
          <a:lstStyle/>
          <a:p>
            <a:pPr algn="ctr"/>
            <a:r>
              <a:rPr lang="en-US" sz="2400" b="1" dirty="0">
                <a:solidFill>
                  <a:srgbClr val="002060"/>
                </a:solidFill>
                <a:latin typeface="Times New Roman" panose="02020603050405020304" pitchFamily="18" charset="0"/>
                <a:cs typeface="Times New Roman" panose="02020603050405020304" pitchFamily="18" charset="0"/>
              </a:rPr>
              <a:t>ĐÁP ÁN</a:t>
            </a:r>
          </a:p>
        </p:txBody>
      </p:sp>
    </p:spTree>
    <p:extLst>
      <p:ext uri="{BB962C8B-B14F-4D97-AF65-F5344CB8AC3E}">
        <p14:creationId xmlns:p14="http://schemas.microsoft.com/office/powerpoint/2010/main" val="389305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arn(inVertical)">
                                      <p:cBhvr>
                                        <p:cTn id="12" dur="500"/>
                                        <p:tgtEl>
                                          <p:spTgt spid="8">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barn(inVertical)">
                                      <p:cBhvr>
                                        <p:cTn id="15" dur="500"/>
                                        <p:tgtEl>
                                          <p:spTgt spid="8">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barn(inVertical)">
                                      <p:cBhvr>
                                        <p:cTn id="18" dur="500"/>
                                        <p:tgtEl>
                                          <p:spTgt spid="8">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animEffect transition="in" filter="barn(inVertical)">
                                      <p:cBhvr>
                                        <p:cTn id="23" dur="500"/>
                                        <p:tgtEl>
                                          <p:spTgt spid="10">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12">
                                            <p:txEl>
                                              <p:pRg st="0" end="0"/>
                                            </p:txEl>
                                          </p:spTgt>
                                        </p:tgtEl>
                                        <p:attrNameLst>
                                          <p:attrName>style.visibility</p:attrName>
                                        </p:attrNameLst>
                                      </p:cBhvr>
                                      <p:to>
                                        <p:strVal val="visible"/>
                                      </p:to>
                                    </p:set>
                                    <p:animEffect transition="in" filter="barn(inVertical)">
                                      <p:cBhvr>
                                        <p:cTn id="28" dur="500"/>
                                        <p:tgtEl>
                                          <p:spTgt spid="12">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12">
                                            <p:txEl>
                                              <p:pRg st="1" end="1"/>
                                            </p:txEl>
                                          </p:spTgt>
                                        </p:tgtEl>
                                        <p:attrNameLst>
                                          <p:attrName>style.visibility</p:attrName>
                                        </p:attrNameLst>
                                      </p:cBhvr>
                                      <p:to>
                                        <p:strVal val="visible"/>
                                      </p:to>
                                    </p:set>
                                    <p:animEffect transition="in" filter="barn(inVertical)">
                                      <p:cBhvr>
                                        <p:cTn id="33" dur="500"/>
                                        <p:tgtEl>
                                          <p:spTgt spid="12">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12">
                                            <p:txEl>
                                              <p:pRg st="2" end="2"/>
                                            </p:txEl>
                                          </p:spTgt>
                                        </p:tgtEl>
                                        <p:attrNameLst>
                                          <p:attrName>style.visibility</p:attrName>
                                        </p:attrNameLst>
                                      </p:cBhvr>
                                      <p:to>
                                        <p:strVal val="visible"/>
                                      </p:to>
                                    </p:set>
                                    <p:animEffect transition="in" filter="barn(inVertical)">
                                      <p:cBhvr>
                                        <p:cTn id="38" dur="500"/>
                                        <p:tgtEl>
                                          <p:spTgt spid="12">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barn(inVertical)">
                                      <p:cBhvr>
                                        <p:cTn id="4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408C798-2A2A-8F5E-6080-29C235382E20}"/>
              </a:ext>
            </a:extLst>
          </p:cNvPr>
          <p:cNvGraphicFramePr>
            <a:graphicFrameLocks noGrp="1"/>
          </p:cNvGraphicFramePr>
          <p:nvPr>
            <p:extLst>
              <p:ext uri="{D42A27DB-BD31-4B8C-83A1-F6EECF244321}">
                <p14:modId xmlns:p14="http://schemas.microsoft.com/office/powerpoint/2010/main" val="2450964952"/>
              </p:ext>
            </p:extLst>
          </p:nvPr>
        </p:nvGraphicFramePr>
        <p:xfrm>
          <a:off x="70784" y="85207"/>
          <a:ext cx="12050432" cy="6489465"/>
        </p:xfrm>
        <a:graphic>
          <a:graphicData uri="http://schemas.openxmlformats.org/drawingml/2006/table">
            <a:tbl>
              <a:tblPr firstRow="1" bandRow="1">
                <a:tableStyleId>{5C22544A-7EE6-4342-B048-85BDC9FD1C3A}</a:tableStyleId>
              </a:tblPr>
              <a:tblGrid>
                <a:gridCol w="648637">
                  <a:extLst>
                    <a:ext uri="{9D8B030D-6E8A-4147-A177-3AD203B41FA5}">
                      <a16:colId xmlns:a16="http://schemas.microsoft.com/office/drawing/2014/main" val="2507247358"/>
                    </a:ext>
                  </a:extLst>
                </a:gridCol>
                <a:gridCol w="11401795">
                  <a:extLst>
                    <a:ext uri="{9D8B030D-6E8A-4147-A177-3AD203B41FA5}">
                      <a16:colId xmlns:a16="http://schemas.microsoft.com/office/drawing/2014/main" val="2396746763"/>
                    </a:ext>
                  </a:extLst>
                </a:gridCol>
              </a:tblGrid>
              <a:tr h="356657">
                <a:tc>
                  <a:txBody>
                    <a:bodyPr/>
                    <a:lstStyle/>
                    <a:p>
                      <a:pPr algn="ctr"/>
                      <a:r>
                        <a:rPr lang="en-US" sz="1300" dirty="0">
                          <a:solidFill>
                            <a:schemeClr val="tx1"/>
                          </a:solidFill>
                          <a:latin typeface="Times New Roman" panose="02020603050405020304" pitchFamily="18" charset="0"/>
                          <a:cs typeface="Times New Roman" panose="02020603050405020304" pitchFamily="18" charset="0"/>
                        </a:rPr>
                        <a:t>NV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300" dirty="0" err="1">
                          <a:solidFill>
                            <a:schemeClr val="tx1"/>
                          </a:solidFill>
                          <a:latin typeface="Times New Roman" panose="02020603050405020304" pitchFamily="18" charset="0"/>
                          <a:cs typeface="Times New Roman" panose="02020603050405020304" pitchFamily="18" charset="0"/>
                        </a:rPr>
                        <a:t>Bé</a:t>
                      </a:r>
                      <a:r>
                        <a:rPr lang="en-US" sz="1300" dirty="0">
                          <a:solidFill>
                            <a:schemeClr val="tx1"/>
                          </a:solidFill>
                          <a:latin typeface="Times New Roman" panose="02020603050405020304" pitchFamily="18" charset="0"/>
                          <a:cs typeface="Times New Roman" panose="02020603050405020304" pitchFamily="18" charset="0"/>
                        </a:rPr>
                        <a:t> Thu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203271"/>
                  </a:ext>
                </a:extLst>
              </a:tr>
              <a:tr h="758375">
                <a:tc>
                  <a:txBody>
                    <a:bodyPr/>
                    <a:lstStyle/>
                    <a:p>
                      <a:pPr algn="ctr"/>
                      <a:endParaRPr lang="en-US" sz="1300" dirty="0">
                        <a:solidFill>
                          <a:schemeClr val="tx1"/>
                        </a:solidFill>
                        <a:latin typeface="Times New Roman" panose="02020603050405020304" pitchFamily="18" charset="0"/>
                        <a:cs typeface="Times New Roman" panose="02020603050405020304" pitchFamily="18" charset="0"/>
                      </a:endParaRPr>
                    </a:p>
                    <a:p>
                      <a:pPr algn="ctr"/>
                      <a:r>
                        <a:rPr lang="en-US" sz="1300" dirty="0">
                          <a:solidFill>
                            <a:schemeClr val="tx1"/>
                          </a:solidFill>
                          <a:latin typeface="Times New Roman" panose="02020603050405020304" pitchFamily="18" charset="0"/>
                          <a:cs typeface="Times New Roman" panose="02020603050405020304" pitchFamily="18" charset="0"/>
                        </a:rPr>
                        <a:t> </a:t>
                      </a:r>
                      <a:r>
                        <a:rPr lang="en-US" sz="1300" b="1" dirty="0" err="1">
                          <a:solidFill>
                            <a:schemeClr val="tx1"/>
                          </a:solidFill>
                          <a:latin typeface="Times New Roman" panose="02020603050405020304" pitchFamily="18" charset="0"/>
                          <a:cs typeface="Times New Roman" panose="02020603050405020304" pitchFamily="18" charset="0"/>
                        </a:rPr>
                        <a:t>Mở</a:t>
                      </a:r>
                      <a:r>
                        <a:rPr lang="en-US" sz="1300" b="1" dirty="0">
                          <a:solidFill>
                            <a:schemeClr val="tx1"/>
                          </a:solidFill>
                          <a:latin typeface="Times New Roman" panose="02020603050405020304" pitchFamily="18" charset="0"/>
                          <a:cs typeface="Times New Roman" panose="02020603050405020304" pitchFamily="18" charset="0"/>
                        </a:rPr>
                        <a:t> </a:t>
                      </a:r>
                      <a:r>
                        <a:rPr lang="en-US" sz="1300" b="1" dirty="0" err="1">
                          <a:solidFill>
                            <a:schemeClr val="tx1"/>
                          </a:solidFill>
                          <a:latin typeface="Times New Roman" panose="02020603050405020304" pitchFamily="18" charset="0"/>
                          <a:cs typeface="Times New Roman" panose="02020603050405020304" pitchFamily="18" charset="0"/>
                        </a:rPr>
                        <a:t>bài</a:t>
                      </a:r>
                      <a:endParaRPr lang="en-US" sz="13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3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846250"/>
                  </a:ext>
                </a:extLst>
              </a:tr>
              <a:tr h="563247">
                <a:tc rowSpan="3">
                  <a:txBody>
                    <a:bodyPr/>
                    <a:lstStyle/>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r>
                        <a:rPr lang="en-US" sz="1300" b="1" dirty="0" err="1">
                          <a:solidFill>
                            <a:schemeClr val="tx1"/>
                          </a:solidFill>
                          <a:latin typeface="Times New Roman" panose="02020603050405020304" pitchFamily="18" charset="0"/>
                          <a:cs typeface="Times New Roman" panose="02020603050405020304" pitchFamily="18" charset="0"/>
                        </a:rPr>
                        <a:t>Thân</a:t>
                      </a:r>
                      <a:r>
                        <a:rPr lang="en-US" sz="1300" b="1" dirty="0">
                          <a:solidFill>
                            <a:schemeClr val="tx1"/>
                          </a:solidFill>
                          <a:latin typeface="Times New Roman" panose="02020603050405020304" pitchFamily="18" charset="0"/>
                          <a:cs typeface="Times New Roman" panose="02020603050405020304" pitchFamily="18" charset="0"/>
                        </a:rPr>
                        <a:t> </a:t>
                      </a:r>
                      <a:r>
                        <a:rPr lang="en-US" sz="1300" b="1" dirty="0" err="1">
                          <a:solidFill>
                            <a:schemeClr val="tx1"/>
                          </a:solidFill>
                          <a:latin typeface="Times New Roman" panose="02020603050405020304" pitchFamily="18" charset="0"/>
                          <a:cs typeface="Times New Roman" panose="02020603050405020304" pitchFamily="18" charset="0"/>
                        </a:rPr>
                        <a:t>bài</a:t>
                      </a: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endParaRPr lang="en-US" sz="13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300" dirty="0">
                          <a:solidFill>
                            <a:schemeClr val="tx1"/>
                          </a:solidFill>
                          <a:latin typeface="Times New Roman" panose="02020603050405020304" pitchFamily="18" charset="0"/>
                          <a:cs typeface="Times New Roman" panose="02020603050405020304"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898217"/>
                  </a:ext>
                </a:extLst>
              </a:tr>
              <a:tr h="1306285">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300" dirty="0">
                        <a:solidFill>
                          <a:schemeClr val="tx1"/>
                        </a:solidFill>
                        <a:latin typeface="Times New Roman" panose="02020603050405020304" pitchFamily="18" charset="0"/>
                        <a:cs typeface="Times New Roman" panose="02020603050405020304" pitchFamily="18" charset="0"/>
                      </a:endParaRPr>
                    </a:p>
                    <a:p>
                      <a:pPr algn="ctr"/>
                      <a:endParaRPr lang="en-US" sz="1300" dirty="0">
                        <a:solidFill>
                          <a:schemeClr val="tx1"/>
                        </a:solidFill>
                        <a:latin typeface="Times New Roman" panose="02020603050405020304" pitchFamily="18" charset="0"/>
                        <a:cs typeface="Times New Roman" panose="02020603050405020304" pitchFamily="18" charset="0"/>
                      </a:endParaRPr>
                    </a:p>
                    <a:p>
                      <a:pPr algn="ctr"/>
                      <a:endParaRPr lang="en-US" sz="13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1907497"/>
                  </a:ext>
                </a:extLst>
              </a:tr>
              <a:tr h="2089411">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300" dirty="0">
                        <a:solidFill>
                          <a:schemeClr val="tx1"/>
                        </a:solidFill>
                        <a:latin typeface="Times New Roman" panose="02020603050405020304" pitchFamily="18" charset="0"/>
                        <a:cs typeface="Times New Roman" panose="02020603050405020304" pitchFamily="18" charset="0"/>
                      </a:endParaRPr>
                    </a:p>
                    <a:p>
                      <a:pPr algn="ctr"/>
                      <a:endParaRPr lang="en-US" sz="1300" dirty="0">
                        <a:solidFill>
                          <a:schemeClr val="tx1"/>
                        </a:solidFill>
                        <a:latin typeface="Times New Roman" panose="02020603050405020304" pitchFamily="18" charset="0"/>
                        <a:cs typeface="Times New Roman" panose="02020603050405020304" pitchFamily="18" charset="0"/>
                      </a:endParaRPr>
                    </a:p>
                    <a:p>
                      <a:pPr algn="ctr"/>
                      <a:endParaRPr lang="en-US" sz="1300" dirty="0">
                        <a:solidFill>
                          <a:schemeClr val="tx1"/>
                        </a:solidFill>
                        <a:latin typeface="Times New Roman" panose="02020603050405020304" pitchFamily="18" charset="0"/>
                        <a:cs typeface="Times New Roman" panose="02020603050405020304" pitchFamily="18" charset="0"/>
                      </a:endParaRPr>
                    </a:p>
                    <a:p>
                      <a:pPr algn="ctr"/>
                      <a:endParaRPr lang="en-US" sz="1300" dirty="0">
                        <a:solidFill>
                          <a:schemeClr val="tx1"/>
                        </a:solidFill>
                        <a:latin typeface="Times New Roman" panose="02020603050405020304" pitchFamily="18" charset="0"/>
                        <a:cs typeface="Times New Roman" panose="02020603050405020304" pitchFamily="18" charset="0"/>
                      </a:endParaRPr>
                    </a:p>
                    <a:p>
                      <a:pPr algn="ctr"/>
                      <a:endParaRPr lang="en-US" sz="1300" dirty="0">
                        <a:solidFill>
                          <a:schemeClr val="tx1"/>
                        </a:solidFill>
                        <a:latin typeface="Times New Roman" panose="02020603050405020304" pitchFamily="18" charset="0"/>
                        <a:cs typeface="Times New Roman" panose="02020603050405020304" pitchFamily="18" charset="0"/>
                      </a:endParaRPr>
                    </a:p>
                    <a:p>
                      <a:pPr algn="ctr"/>
                      <a:endParaRPr lang="en-US" sz="13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60272"/>
                  </a:ext>
                </a:extLst>
              </a:tr>
              <a:tr h="726233">
                <a:tc>
                  <a:txBody>
                    <a:bodyPr/>
                    <a:lstStyle/>
                    <a:p>
                      <a:pPr algn="ctr"/>
                      <a:endParaRPr lang="en-US" sz="1300" b="1" dirty="0">
                        <a:solidFill>
                          <a:schemeClr val="tx1"/>
                        </a:solidFill>
                        <a:latin typeface="Times New Roman" panose="02020603050405020304" pitchFamily="18" charset="0"/>
                        <a:cs typeface="Times New Roman" panose="02020603050405020304" pitchFamily="18" charset="0"/>
                      </a:endParaRPr>
                    </a:p>
                    <a:p>
                      <a:pPr algn="ctr"/>
                      <a:r>
                        <a:rPr lang="en-US" sz="1300" b="1" dirty="0" err="1">
                          <a:solidFill>
                            <a:schemeClr val="tx1"/>
                          </a:solidFill>
                          <a:latin typeface="Times New Roman" panose="02020603050405020304" pitchFamily="18" charset="0"/>
                          <a:cs typeface="Times New Roman" panose="02020603050405020304" pitchFamily="18" charset="0"/>
                        </a:rPr>
                        <a:t>Kết</a:t>
                      </a:r>
                      <a:r>
                        <a:rPr lang="en-US" sz="1300" b="1" dirty="0">
                          <a:solidFill>
                            <a:schemeClr val="tx1"/>
                          </a:solidFill>
                          <a:latin typeface="Times New Roman" panose="02020603050405020304" pitchFamily="18" charset="0"/>
                          <a:cs typeface="Times New Roman" panose="02020603050405020304" pitchFamily="18" charset="0"/>
                        </a:rPr>
                        <a:t> </a:t>
                      </a:r>
                      <a:r>
                        <a:rPr lang="en-US" sz="1300" b="1" dirty="0" err="1">
                          <a:solidFill>
                            <a:schemeClr val="tx1"/>
                          </a:solidFill>
                          <a:latin typeface="Times New Roman" panose="02020603050405020304" pitchFamily="18" charset="0"/>
                          <a:cs typeface="Times New Roman" panose="02020603050405020304" pitchFamily="18" charset="0"/>
                        </a:rPr>
                        <a:t>bài</a:t>
                      </a:r>
                      <a:endParaRPr lang="en-US" sz="13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3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6647549"/>
                  </a:ext>
                </a:extLst>
              </a:tr>
            </a:tbl>
          </a:graphicData>
        </a:graphic>
      </p:graphicFrame>
      <p:sp>
        <p:nvSpPr>
          <p:cNvPr id="5" name="TextBox 4">
            <a:extLst>
              <a:ext uri="{FF2B5EF4-FFF2-40B4-BE49-F238E27FC236}">
                <a16:creationId xmlns:a16="http://schemas.microsoft.com/office/drawing/2014/main" id="{E0AA7C2A-3DCF-AFA0-8288-3EE6B561289B}"/>
              </a:ext>
            </a:extLst>
          </p:cNvPr>
          <p:cNvSpPr txBox="1"/>
          <p:nvPr/>
        </p:nvSpPr>
        <p:spPr>
          <a:xfrm>
            <a:off x="776747" y="406119"/>
            <a:ext cx="11462495" cy="830997"/>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Nguyễn</a:t>
            </a:r>
            <a:r>
              <a:rPr lang="en-US" sz="1600" dirty="0">
                <a:latin typeface="Times New Roman" panose="02020603050405020304" pitchFamily="18" charset="0"/>
                <a:cs typeface="Times New Roman" panose="02020603050405020304" pitchFamily="18" charset="0"/>
              </a:rPr>
              <a:t> Quang </a:t>
            </a:r>
            <a:r>
              <a:rPr lang="en-US" sz="1600" dirty="0" err="1">
                <a:latin typeface="Times New Roman" panose="02020603050405020304" pitchFamily="18" charset="0"/>
                <a:cs typeface="Times New Roman" panose="02020603050405020304" pitchFamily="18" charset="0"/>
              </a:rPr>
              <a:t>Sáng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văn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trưởng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thành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cuộc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Pháp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phẩm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thường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cuộc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Nam </a:t>
            </a:r>
            <a:r>
              <a:rPr lang="en-US" sz="1600" dirty="0" err="1">
                <a:latin typeface="Times New Roman" panose="02020603050405020304" pitchFamily="18" charset="0"/>
                <a:cs typeface="Times New Roman" panose="02020603050405020304" pitchFamily="18" charset="0"/>
              </a:rPr>
              <a:t>Bộ</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như</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hòa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Truyện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ngắn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Chiếc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một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truyện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ngắn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tiêu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biểu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ấy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Đặc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biệt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vật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Sáu</a:t>
            </a:r>
            <a:r>
              <a:rPr lang="en-US"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Thu.</a:t>
            </a:r>
          </a:p>
        </p:txBody>
      </p:sp>
      <p:sp>
        <p:nvSpPr>
          <p:cNvPr id="7" name="TextBox 6">
            <a:extLst>
              <a:ext uri="{FF2B5EF4-FFF2-40B4-BE49-F238E27FC236}">
                <a16:creationId xmlns:a16="http://schemas.microsoft.com/office/drawing/2014/main" id="{D6B1B6A3-0D52-1C7C-8761-7A19DB4DE004}"/>
              </a:ext>
            </a:extLst>
          </p:cNvPr>
          <p:cNvSpPr txBox="1"/>
          <p:nvPr/>
        </p:nvSpPr>
        <p:spPr>
          <a:xfrm>
            <a:off x="776747" y="1331679"/>
            <a:ext cx="11112759" cy="338554"/>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1. </a:t>
            </a:r>
            <a:r>
              <a:rPr lang="en-US" sz="1600" b="1" dirty="0" err="1">
                <a:latin typeface="Times New Roman" panose="02020603050405020304" pitchFamily="18" charset="0"/>
                <a:cs typeface="Times New Roman" panose="02020603050405020304" pitchFamily="18" charset="0"/>
              </a:rPr>
              <a:t>Bé</a:t>
            </a:r>
            <a:r>
              <a:rPr lang="en-US" sz="1600" b="1" dirty="0">
                <a:latin typeface="Times New Roman" panose="02020603050405020304" pitchFamily="18" charset="0"/>
                <a:cs typeface="Times New Roman" panose="02020603050405020304" pitchFamily="18" charset="0"/>
              </a:rPr>
              <a:t> Thu </a:t>
            </a:r>
            <a:r>
              <a:rPr lang="en-US" sz="1600" b="1" dirty="0" err="1">
                <a:latin typeface="Times New Roman" panose="02020603050405020304" pitchFamily="18" charset="0"/>
                <a:cs typeface="Times New Roman" panose="02020603050405020304" pitchFamily="18" charset="0"/>
              </a:rPr>
              <a:t>là</a:t>
            </a:r>
            <a:r>
              <a:rPr lang="en-US" sz="1600" b="1"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vật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trọng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tâm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chuyện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khắc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họa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tế</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nhạy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bén</a:t>
            </a:r>
            <a:r>
              <a:rPr lang="en-US" sz="1600" dirty="0">
                <a:latin typeface="Times New Roman" panose="02020603050405020304" pitchFamily="18" charset="0"/>
                <a:cs typeface="Times New Roman" panose="02020603050405020304" pitchFamily="18" charset="0"/>
              </a:rPr>
              <a:t>.</a:t>
            </a:r>
          </a:p>
        </p:txBody>
      </p:sp>
      <p:sp>
        <p:nvSpPr>
          <p:cNvPr id="8" name="TextBox 7">
            <a:extLst>
              <a:ext uri="{FF2B5EF4-FFF2-40B4-BE49-F238E27FC236}">
                <a16:creationId xmlns:a16="http://schemas.microsoft.com/office/drawing/2014/main" id="{C78A496C-D4BA-7CFD-E8C1-59DB3D9E0D02}"/>
              </a:ext>
            </a:extLst>
          </p:cNvPr>
          <p:cNvSpPr txBox="1"/>
          <p:nvPr/>
        </p:nvSpPr>
        <p:spPr>
          <a:xfrm>
            <a:off x="748862" y="1731291"/>
            <a:ext cx="11343398" cy="1323439"/>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  2. </a:t>
            </a:r>
            <a:r>
              <a:rPr lang="en-US" sz="1600" b="1" dirty="0" err="1">
                <a:latin typeface="Times New Roman" panose="02020603050405020304" pitchFamily="18" charset="0"/>
                <a:cs typeface="Times New Roman" panose="02020603050405020304" pitchFamily="18" charset="0"/>
              </a:rPr>
              <a:t>Bé</a:t>
            </a:r>
            <a:r>
              <a:rPr lang="en-US" sz="1600" b="1" dirty="0">
                <a:latin typeface="Times New Roman" panose="02020603050405020304" pitchFamily="18" charset="0"/>
                <a:cs typeface="Times New Roman" panose="02020603050405020304" pitchFamily="18" charset="0"/>
              </a:rPr>
              <a:t> Thu </a:t>
            </a:r>
            <a:r>
              <a:rPr lang="en-US" sz="1600" b="1" dirty="0" err="1">
                <a:latin typeface="Times New Roman" panose="02020603050405020304" pitchFamily="18" charset="0"/>
                <a:cs typeface="Times New Roman" panose="02020603050405020304" pitchFamily="18" charset="0"/>
              </a:rPr>
              <a:t>là</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một</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cô</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bé</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có</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cá</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tính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mạnh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mẽ</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ương</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ngạnh</a:t>
            </a:r>
            <a:r>
              <a:rPr lang="en-US" sz="1600" b="1"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điều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này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hiện</a:t>
            </a:r>
            <a:r>
              <a:rPr lang="en-US" sz="1600" dirty="0">
                <a:latin typeface="Times New Roman" panose="02020603050405020304" pitchFamily="18" charset="0"/>
                <a:cs typeface="Times New Roman" panose="02020603050405020304" pitchFamily="18" charset="0"/>
              </a:rPr>
              <a:t> ở </a:t>
            </a:r>
            <a:r>
              <a:rPr lang="en-US" sz="1600" dirty="0" err="1">
                <a:latin typeface="Times New Roman" panose="02020603050405020304" pitchFamily="18" charset="0"/>
                <a:cs typeface="Times New Roman" panose="02020603050405020304" pitchFamily="18" charset="0"/>
              </a:rPr>
              <a:t>việc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Thu </a:t>
            </a:r>
            <a:r>
              <a:rPr lang="en-US" sz="1600" dirty="0" err="1">
                <a:latin typeface="Times New Roman" panose="02020603050405020304" pitchFamily="18" charset="0"/>
                <a:cs typeface="Times New Roman" panose="02020603050405020304" pitchFamily="18" charset="0"/>
              </a:rPr>
              <a:t>nhất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định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chịu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gọi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Sáu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Bị</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dồn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thế</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bí</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vẫn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chắt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nước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nồi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cơm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Bị</a:t>
            </a:r>
            <a:r>
              <a:rPr lang="en-US" sz="1600" dirty="0">
                <a:latin typeface="Times New Roman" panose="02020603050405020304" pitchFamily="18" charset="0"/>
                <a:cs typeface="Times New Roman" panose="02020603050405020304" pitchFamily="18" charset="0"/>
              </a:rPr>
              <a:t> cha </a:t>
            </a:r>
            <a:r>
              <a:rPr lang="en-US" sz="1600" dirty="0" err="1">
                <a:latin typeface="Times New Roman" panose="02020603050405020304" pitchFamily="18" charset="0"/>
                <a:cs typeface="Times New Roman" panose="02020603050405020304" pitchFamily="18" charset="0"/>
              </a:rPr>
              <a:t>đánh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chèo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xuồng</a:t>
            </a:r>
            <a:r>
              <a:rPr lang="en-US" sz="1600" dirty="0">
                <a:latin typeface="Times New Roman" panose="02020603050405020304" pitchFamily="18" charset="0"/>
                <a:cs typeface="Times New Roman" panose="02020603050405020304" pitchFamily="18" charset="0"/>
              </a:rPr>
              <a:t> qua </a:t>
            </a:r>
            <a:r>
              <a:rPr lang="en-US" sz="1600" dirty="0" err="1">
                <a:latin typeface="Times New Roman" panose="02020603050405020304" pitchFamily="18" charset="0"/>
                <a:cs typeface="Times New Roman" panose="02020603050405020304" pitchFamily="18" charset="0"/>
              </a:rPr>
              <a:t>nhà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ngoại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nhảy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xuống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xuồng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mở</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lòi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tói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thật</a:t>
            </a:r>
            <a:r>
              <a:rPr lang="en-US" sz="1600" dirty="0">
                <a:latin typeface="Times New Roman" panose="02020603050405020304" pitchFamily="18" charset="0"/>
                <a:cs typeface="Times New Roman" panose="02020603050405020304" pitchFamily="18" charset="0"/>
              </a:rPr>
              <a:t> to </a:t>
            </a:r>
            <a:r>
              <a:rPr lang="en-US" sz="1600" dirty="0" err="1">
                <a:latin typeface="Times New Roman" panose="02020603050405020304" pitchFamily="18" charset="0"/>
                <a:cs typeface="Times New Roman" panose="02020603050405020304" pitchFamily="18" charset="0"/>
              </a:rPr>
              <a:t>rồi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lấy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dầm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bơi</a:t>
            </a:r>
            <a:r>
              <a:rPr lang="en-US" sz="1600" dirty="0">
                <a:latin typeface="Times New Roman" panose="02020603050405020304" pitchFamily="18" charset="0"/>
                <a:cs typeface="Times New Roman" panose="02020603050405020304" pitchFamily="18" charset="0"/>
              </a:rPr>
              <a:t> qua </a:t>
            </a:r>
            <a:r>
              <a:rPr lang="en-US" sz="1600" dirty="0" err="1">
                <a:latin typeface="Times New Roman" panose="02020603050405020304" pitchFamily="18" charset="0"/>
                <a:cs typeface="Times New Roman" panose="02020603050405020304" pitchFamily="18" charset="0"/>
              </a:rPr>
              <a:t>sông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Thu </a:t>
            </a:r>
            <a:r>
              <a:rPr lang="en-US" sz="1600" dirty="0" err="1">
                <a:latin typeface="Times New Roman" panose="02020603050405020304" pitchFamily="18" charset="0"/>
                <a:cs typeface="Times New Roman" panose="02020603050405020304" pitchFamily="18" charset="0"/>
              </a:rPr>
              <a:t>bỏ</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bữa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cơm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nhưng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cố</a:t>
            </a:r>
            <a:r>
              <a:rPr lang="en-US" sz="1600" dirty="0">
                <a:latin typeface="Times New Roman" panose="02020603050405020304" pitchFamily="18" charset="0"/>
                <a:cs typeface="Times New Roman" panose="02020603050405020304" pitchFamily="18" charset="0"/>
              </a:rPr>
              <a:t> ý </a:t>
            </a:r>
            <a:r>
              <a:rPr lang="en-US" sz="1600" dirty="0" err="1">
                <a:latin typeface="Times New Roman" panose="02020603050405020304" pitchFamily="18" charset="0"/>
                <a:cs typeface="Times New Roman" panose="02020603050405020304" pitchFamily="18" charset="0"/>
              </a:rPr>
              <a:t>tạo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tiếng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động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gây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sự</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chú</a:t>
            </a:r>
            <a:r>
              <a:rPr lang="en-US" sz="1600" dirty="0">
                <a:latin typeface="Times New Roman" panose="02020603050405020304" pitchFamily="18" charset="0"/>
                <a:cs typeface="Times New Roman" panose="02020603050405020304" pitchFamily="18" charset="0"/>
              </a:rPr>
              <a:t> ý.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lẽ</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muốn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mọi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nhày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chạy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vỗ</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dỗ</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dành</a:t>
            </a:r>
            <a:r>
              <a:rPr lang="en-US" sz="1600" dirty="0">
                <a:latin typeface="Times New Roman" panose="02020603050405020304" pitchFamily="18" charset="0"/>
                <a:cs typeface="Times New Roman" panose="02020603050405020304" pitchFamily="18" charset="0"/>
              </a:rPr>
              <a:t>…Qua </a:t>
            </a:r>
            <a:r>
              <a:rPr lang="en-US" sz="1600" dirty="0" err="1">
                <a:latin typeface="Times New Roman" panose="02020603050405020304" pitchFamily="18" charset="0"/>
                <a:cs typeface="Times New Roman" panose="02020603050405020304" pitchFamily="18" charset="0"/>
              </a:rPr>
              <a:t>đó</a:t>
            </a:r>
            <a:r>
              <a:rPr lang="en-US" sz="1600" dirty="0">
                <a:latin typeface="Times New Roman" panose="02020603050405020304" pitchFamily="18" charset="0"/>
                <a:cs typeface="Times New Roman" panose="02020603050405020304" pitchFamily="18" charset="0"/>
              </a:rPr>
              <a:t> ta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thấy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Thu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chỉ</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một</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bướng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bỉnh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góc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còn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một</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đứa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trẻ</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hồn</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nhiên</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ngây</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thơ</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thích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được</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yêu</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thương</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vỗ</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về</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như</a:t>
            </a:r>
            <a:r>
              <a:rPr lang="en-US" sz="1600" b="1" dirty="0">
                <a:latin typeface="Times New Roman" panose="02020603050405020304" pitchFamily="18" charset="0"/>
                <a:cs typeface="Times New Roman" panose="02020603050405020304" pitchFamily="18" charset="0"/>
              </a:rPr>
              <a:t> bao </a:t>
            </a:r>
            <a:r>
              <a:rPr lang="en-US" sz="1600" b="1" dirty="0" err="1">
                <a:latin typeface="Times New Roman" panose="02020603050405020304" pitchFamily="18" charset="0"/>
                <a:cs typeface="Times New Roman" panose="02020603050405020304" pitchFamily="18" charset="0"/>
              </a:rPr>
              <a:t>đứa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trẻ</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khá</a:t>
            </a:r>
            <a:r>
              <a:rPr lang="en-US" sz="1600" dirty="0" err="1">
                <a:latin typeface="Times New Roman" panose="02020603050405020304" pitchFamily="18" charset="0"/>
                <a:cs typeface="Times New Roman" panose="02020603050405020304" pitchFamily="18" charset="0"/>
              </a:rPr>
              <a:t>c</a:t>
            </a:r>
            <a:r>
              <a:rPr lang="en-US" sz="1600" dirty="0">
                <a:latin typeface="Times New Roman" panose="02020603050405020304" pitchFamily="18" charset="0"/>
                <a:cs typeface="Times New Roman" panose="02020603050405020304" pitchFamily="18" charset="0"/>
              </a:rPr>
              <a:t>.</a:t>
            </a:r>
          </a:p>
        </p:txBody>
      </p:sp>
      <p:sp>
        <p:nvSpPr>
          <p:cNvPr id="9" name="TextBox 8">
            <a:extLst>
              <a:ext uri="{FF2B5EF4-FFF2-40B4-BE49-F238E27FC236}">
                <a16:creationId xmlns:a16="http://schemas.microsoft.com/office/drawing/2014/main" id="{0F953E33-8518-C92C-F4B7-230E2F9A301B}"/>
              </a:ext>
            </a:extLst>
          </p:cNvPr>
          <p:cNvSpPr txBox="1"/>
          <p:nvPr/>
        </p:nvSpPr>
        <p:spPr>
          <a:xfrm>
            <a:off x="647485" y="3054730"/>
            <a:ext cx="11371281" cy="2800767"/>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  3. </a:t>
            </a:r>
            <a:r>
              <a:rPr lang="en-US" sz="1600" b="1" dirty="0" err="1">
                <a:latin typeface="Times New Roman" panose="02020603050405020304" pitchFamily="18" charset="0"/>
                <a:cs typeface="Times New Roman" panose="02020603050405020304" pitchFamily="18" charset="0"/>
              </a:rPr>
              <a:t>Tình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yêu</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vô</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hạn</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của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bé</a:t>
            </a:r>
            <a:r>
              <a:rPr lang="en-US" sz="1600" b="1" dirty="0">
                <a:latin typeface="Times New Roman" panose="02020603050405020304" pitchFamily="18" charset="0"/>
                <a:cs typeface="Times New Roman" panose="02020603050405020304" pitchFamily="18" charset="0"/>
              </a:rPr>
              <a:t> Thu</a:t>
            </a:r>
          </a:p>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Thu </a:t>
            </a:r>
            <a:r>
              <a:rPr lang="en-US" sz="1600" dirty="0" err="1">
                <a:latin typeface="Times New Roman" panose="02020603050405020304" pitchFamily="18" charset="0"/>
                <a:cs typeface="Times New Roman" panose="02020603050405020304" pitchFamily="18" charset="0"/>
              </a:rPr>
              <a:t>nhất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định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chịu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nhận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Sáu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tưởng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như</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vô</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lí</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nhưng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vô</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cùng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hợp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lí</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bởi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nghĩ</a:t>
            </a:r>
            <a:r>
              <a:rPr lang="en-US" sz="1600" dirty="0">
                <a:latin typeface="Times New Roman" panose="02020603050405020304" pitchFamily="18" charset="0"/>
                <a:cs typeface="Times New Roman" panose="02020603050405020304" pitchFamily="18" charset="0"/>
              </a:rPr>
              <a:t> non </a:t>
            </a:r>
            <a:r>
              <a:rPr lang="en-US" sz="1600" dirty="0" err="1">
                <a:latin typeface="Times New Roman" panose="02020603050405020304" pitchFamily="18" charset="0"/>
                <a:cs typeface="Times New Roman" panose="02020603050405020304" pitchFamily="18" charset="0"/>
              </a:rPr>
              <a:t>nớt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Thu, </a:t>
            </a:r>
            <a:r>
              <a:rPr lang="en-US" sz="1600" dirty="0" err="1">
                <a:latin typeface="Times New Roman" panose="02020603050405020304" pitchFamily="18" charset="0"/>
                <a:cs typeface="Times New Roman" panose="02020603050405020304" pitchFamily="18" charset="0"/>
              </a:rPr>
              <a:t>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Sáu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đàn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lạ</a:t>
            </a:r>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Xúc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động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đoạn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Thu </a:t>
            </a:r>
            <a:r>
              <a:rPr lang="en-US" sz="1600" dirty="0" err="1">
                <a:latin typeface="Times New Roman" panose="02020603050405020304" pitchFamily="18" charset="0"/>
                <a:cs typeface="Times New Roman" panose="02020603050405020304" pitchFamily="18" charset="0"/>
              </a:rPr>
              <a:t>nhận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phút</a:t>
            </a:r>
            <a:r>
              <a:rPr lang="en-US" sz="1600" dirty="0">
                <a:latin typeface="Times New Roman" panose="02020603050405020304" pitchFamily="18" charset="0"/>
                <a:cs typeface="Times New Roman" panose="02020603050405020304" pitchFamily="18" charset="0"/>
              </a:rPr>
              <a:t> chia </a:t>
            </a:r>
            <a:r>
              <a:rPr lang="en-US" sz="1600" dirty="0" err="1">
                <a:latin typeface="Times New Roman" panose="02020603050405020304" pitchFamily="18" charset="0"/>
                <a:cs typeface="Times New Roman" panose="02020603050405020304" pitchFamily="18" charset="0"/>
              </a:rPr>
              <a:t>tay</a:t>
            </a:r>
            <a:r>
              <a:rPr lang="en-US" sz="1600" dirty="0">
                <a:latin typeface="Times New Roman" panose="02020603050405020304" pitchFamily="18" charset="0"/>
                <a:cs typeface="Times New Roman" panose="02020603050405020304" pitchFamily="18" charset="0"/>
              </a:rPr>
              <a:t>.</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Đêm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hôm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trước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ngủ</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ngoại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ngoại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thích</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nằm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thở</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dài</a:t>
            </a: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Buổi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hôm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theo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ngoại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đứng</a:t>
            </a:r>
            <a:r>
              <a:rPr lang="en-US" sz="1600" dirty="0">
                <a:latin typeface="Times New Roman" panose="02020603050405020304" pitchFamily="18" charset="0"/>
                <a:cs typeface="Times New Roman" panose="02020603050405020304" pitchFamily="18" charset="0"/>
              </a:rPr>
              <a:t> ở </a:t>
            </a:r>
            <a:r>
              <a:rPr lang="en-US" sz="1600" dirty="0" err="1">
                <a:latin typeface="Times New Roman" panose="02020603050405020304" pitchFamily="18" charset="0"/>
                <a:cs typeface="Times New Roman" panose="02020603050405020304" pitchFamily="18" charset="0"/>
              </a:rPr>
              <a:t>góc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lúc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tựa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cửa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nhìn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mọi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vây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quanh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a:t>
            </a:r>
            <a:r>
              <a:rPr lang="en-US" sz="1600" dirty="0">
                <a:latin typeface="Times New Roman" panose="02020603050405020304" pitchFamily="18" charset="0"/>
                <a:cs typeface="Times New Roman" panose="02020603050405020304" pitchFamily="18" charset="0"/>
              </a:rPr>
              <a:t>.</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Sáu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chào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thì</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bỗng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thét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gọi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tiếng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bật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từ</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thẳm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tim</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tiếng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gọi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a:t>
            </a:r>
            <a:r>
              <a:rPr lang="en-US" sz="1600" dirty="0">
                <a:latin typeface="Times New Roman" panose="02020603050405020304" pitchFamily="18" charset="0"/>
                <a:cs typeface="Times New Roman" panose="02020603050405020304" pitchFamily="18" charset="0"/>
              </a:rPr>
              <a:t> khao </a:t>
            </a:r>
            <a:r>
              <a:rPr lang="en-US" sz="1600" dirty="0" err="1">
                <a:latin typeface="Times New Roman" panose="02020603050405020304" pitchFamily="18" charset="0"/>
                <a:cs typeface="Times New Roman" panose="02020603050405020304" pitchFamily="18" charset="0"/>
              </a:rPr>
              <a:t>khát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bấy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lâu</a:t>
            </a:r>
            <a:r>
              <a:rPr lang="en-US" sz="1600" dirty="0">
                <a:latin typeface="Times New Roman" panose="02020603050405020304" pitchFamily="18" charset="0"/>
                <a:cs typeface="Times New Roman" panose="02020603050405020304" pitchFamily="18" charset="0"/>
              </a:rPr>
              <a:t> nay </a:t>
            </a:r>
            <a:r>
              <a:rPr lang="en-US" sz="1600" dirty="0" err="1">
                <a:latin typeface="Times New Roman" panose="02020603050405020304" pitchFamily="18" charset="0"/>
                <a:cs typeface="Times New Roman" panose="02020603050405020304" pitchFamily="18" charset="0"/>
              </a:rPr>
              <a:t>giờ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như</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òa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Thu </a:t>
            </a:r>
            <a:r>
              <a:rPr lang="en-US" sz="1600" dirty="0" err="1">
                <a:latin typeface="Times New Roman" panose="02020603050405020304" pitchFamily="18" charset="0"/>
                <a:cs typeface="Times New Roman" panose="02020603050405020304" pitchFamily="18" charset="0"/>
              </a:rPr>
              <a:t>đâu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rằng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tiếng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gọi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đầu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tiếng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gọi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cuối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cùng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cuộc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làm</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a:t>
            </a:r>
            <a:r>
              <a:rPr lang="en-US" sz="1600" dirty="0">
                <a:latin typeface="Times New Roman" panose="02020603050405020304" pitchFamily="18" charset="0"/>
                <a:cs typeface="Times New Roman" panose="02020603050405020304" pitchFamily="18" charset="0"/>
              </a:rPr>
              <a:t>.</a:t>
            </a:r>
          </a:p>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yêu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Thu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trở</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thành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ngọn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lửa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căm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hờn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xâm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chính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yêu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ấy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khiến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cô</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theo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sự</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nghiệp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mình</a:t>
            </a:r>
            <a:r>
              <a:rPr lang="en-US" sz="1600" dirty="0">
                <a:latin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6E42DA22-EA01-F8E1-BA04-736B45948F3D}"/>
              </a:ext>
            </a:extLst>
          </p:cNvPr>
          <p:cNvSpPr txBox="1"/>
          <p:nvPr/>
        </p:nvSpPr>
        <p:spPr>
          <a:xfrm>
            <a:off x="720978" y="5780782"/>
            <a:ext cx="11168528" cy="738664"/>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Tóm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lại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bằng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nghệ</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thuật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tạo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dựng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tình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huống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truyện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độc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đáo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kết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hợp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với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lối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chuyện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tự</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nhiên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đậm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chất</a:t>
            </a:r>
            <a:r>
              <a:rPr lang="en-US" sz="1400" dirty="0">
                <a:latin typeface="Times New Roman" panose="02020603050405020304" pitchFamily="18" charset="0"/>
                <a:cs typeface="Times New Roman" panose="02020603050405020304" pitchFamily="18" charset="0"/>
              </a:rPr>
              <a:t> Nam </a:t>
            </a:r>
            <a:r>
              <a:rPr lang="en-US" sz="1400" dirty="0" err="1">
                <a:latin typeface="Times New Roman" panose="02020603050405020304" pitchFamily="18" charset="0"/>
                <a:cs typeface="Times New Roman" panose="02020603050405020304" pitchFamily="18" charset="0"/>
              </a:rPr>
              <a:t>Bộ</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văn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Nguyễn</a:t>
            </a:r>
            <a:r>
              <a:rPr lang="en-US" sz="1400" dirty="0">
                <a:latin typeface="Times New Roman" panose="02020603050405020304" pitchFamily="18" charset="0"/>
                <a:cs typeface="Times New Roman" panose="02020603050405020304" pitchFamily="18" charset="0"/>
              </a:rPr>
              <a:t> Quang </a:t>
            </a:r>
            <a:r>
              <a:rPr lang="en-US" sz="1400" dirty="0" err="1">
                <a:latin typeface="Times New Roman" panose="02020603050405020304" pitchFamily="18" charset="0"/>
                <a:cs typeface="Times New Roman" panose="02020603050405020304" pitchFamily="18" charset="0"/>
              </a:rPr>
              <a:t>Sáng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đã</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khắc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họa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thành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nhân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vật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bé</a:t>
            </a:r>
            <a:r>
              <a:rPr lang="en-US" sz="1400" dirty="0">
                <a:latin typeface="Times New Roman" panose="02020603050405020304" pitchFamily="18" charset="0"/>
                <a:cs typeface="Times New Roman" panose="02020603050405020304" pitchFamily="18" charset="0"/>
              </a:rPr>
              <a:t> Thu </a:t>
            </a:r>
            <a:r>
              <a:rPr lang="en-US" sz="1400" dirty="0" err="1">
                <a:latin typeface="Times New Roman" panose="02020603050405020304" pitchFamily="18" charset="0"/>
                <a:cs typeface="Times New Roman" panose="02020603050405020304" pitchFamily="18" charset="0"/>
              </a:rPr>
              <a:t>với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những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nét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tính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cách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vô</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cùng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yêu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chỉ</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cô</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bé</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bướng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bỉnh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góc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còn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một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đứa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trẻ</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hồn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nhiên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ngây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thơ</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đặc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biệt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yêu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vô</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hạn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tình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yêu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ấy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thổi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bùng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ngọn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lửa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căm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hờn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rồi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này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bé</a:t>
            </a:r>
            <a:r>
              <a:rPr lang="en-US" sz="1400" dirty="0">
                <a:latin typeface="Times New Roman" panose="02020603050405020304" pitchFamily="18" charset="0"/>
                <a:cs typeface="Times New Roman" panose="02020603050405020304" pitchFamily="18" charset="0"/>
              </a:rPr>
              <a:t> Thu </a:t>
            </a:r>
            <a:r>
              <a:rPr lang="en-US" sz="1400" dirty="0" err="1">
                <a:latin typeface="Times New Roman" panose="02020603050405020304" pitchFamily="18" charset="0"/>
                <a:cs typeface="Times New Roman" panose="02020603050405020304" pitchFamily="18" charset="0"/>
              </a:rPr>
              <a:t>đi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theo</a:t>
            </a:r>
            <a:r>
              <a:rPr lang="en-US" sz="1400" dirty="0">
                <a:latin typeface="Times New Roman" panose="02020603050405020304" pitchFamily="18" charset="0"/>
                <a:cs typeface="Times New Roman" panose="02020603050405020304" pitchFamily="18" charset="0"/>
              </a:rPr>
              <a:t> con </a:t>
            </a:r>
            <a:r>
              <a:rPr lang="en-US" sz="1400" dirty="0" err="1">
                <a:latin typeface="Times New Roman" panose="02020603050405020304" pitchFamily="18" charset="0"/>
                <a:cs typeface="Times New Roman" panose="02020603050405020304" pitchFamily="18" charset="0"/>
              </a:rPr>
              <a:t>đường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cha </a:t>
            </a:r>
            <a:r>
              <a:rPr lang="en-US" sz="1400" dirty="0" err="1">
                <a:latin typeface="Times New Roman" panose="02020603050405020304" pitchFamily="18" charset="0"/>
                <a:cs typeface="Times New Roman" panose="02020603050405020304" pitchFamily="18" charset="0"/>
              </a:rPr>
              <a:t>mình</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55221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408C798-2A2A-8F5E-6080-29C235382E20}"/>
              </a:ext>
            </a:extLst>
          </p:cNvPr>
          <p:cNvGraphicFramePr>
            <a:graphicFrameLocks noGrp="1"/>
          </p:cNvGraphicFramePr>
          <p:nvPr>
            <p:extLst>
              <p:ext uri="{D42A27DB-BD31-4B8C-83A1-F6EECF244321}">
                <p14:modId xmlns:p14="http://schemas.microsoft.com/office/powerpoint/2010/main" val="141098512"/>
              </p:ext>
            </p:extLst>
          </p:nvPr>
        </p:nvGraphicFramePr>
        <p:xfrm>
          <a:off x="74645" y="110066"/>
          <a:ext cx="12008498" cy="6427126"/>
        </p:xfrm>
        <a:graphic>
          <a:graphicData uri="http://schemas.openxmlformats.org/drawingml/2006/table">
            <a:tbl>
              <a:tblPr firstRow="1" bandRow="1">
                <a:tableStyleId>{5C22544A-7EE6-4342-B048-85BDC9FD1C3A}</a:tableStyleId>
              </a:tblPr>
              <a:tblGrid>
                <a:gridCol w="522514">
                  <a:extLst>
                    <a:ext uri="{9D8B030D-6E8A-4147-A177-3AD203B41FA5}">
                      <a16:colId xmlns:a16="http://schemas.microsoft.com/office/drawing/2014/main" val="2507247358"/>
                    </a:ext>
                  </a:extLst>
                </a:gridCol>
                <a:gridCol w="5673012">
                  <a:extLst>
                    <a:ext uri="{9D8B030D-6E8A-4147-A177-3AD203B41FA5}">
                      <a16:colId xmlns:a16="http://schemas.microsoft.com/office/drawing/2014/main" val="1053088120"/>
                    </a:ext>
                  </a:extLst>
                </a:gridCol>
                <a:gridCol w="5812972">
                  <a:extLst>
                    <a:ext uri="{9D8B030D-6E8A-4147-A177-3AD203B41FA5}">
                      <a16:colId xmlns:a16="http://schemas.microsoft.com/office/drawing/2014/main" val="2641675350"/>
                    </a:ext>
                  </a:extLst>
                </a:gridCol>
              </a:tblGrid>
              <a:tr h="193762">
                <a:tc>
                  <a:txBody>
                    <a:bodyPr/>
                    <a:lstStyle/>
                    <a:p>
                      <a:pPr algn="ctr"/>
                      <a:r>
                        <a:rPr lang="en-US" sz="1400" dirty="0">
                          <a:solidFill>
                            <a:srgbClr val="002060"/>
                          </a:solidFill>
                          <a:latin typeface="Times New Roman" panose="02020603050405020304" pitchFamily="18" charset="0"/>
                          <a:cs typeface="Times New Roman" panose="02020603050405020304" pitchFamily="18" charset="0"/>
                        </a:rPr>
                        <a:t>NV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latin typeface="Times New Roman" panose="02020603050405020304" pitchFamily="18" charset="0"/>
                          <a:cs typeface="Times New Roman" panose="02020603050405020304" pitchFamily="18" charset="0"/>
                        </a:rPr>
                        <a:t>Anh </a:t>
                      </a:r>
                      <a:r>
                        <a:rPr lang="en-US" sz="1400" dirty="0" err="1">
                          <a:solidFill>
                            <a:srgbClr val="002060"/>
                          </a:solidFill>
                          <a:latin typeface="Times New Roman" panose="02020603050405020304" pitchFamily="18" charset="0"/>
                          <a:cs typeface="Times New Roman" panose="02020603050405020304" pitchFamily="18" charset="0"/>
                        </a:rPr>
                        <a:t>thanh</a:t>
                      </a:r>
                      <a:r>
                        <a:rPr lang="en-US" sz="1400" dirty="0">
                          <a:solidFill>
                            <a:srgbClr val="002060"/>
                          </a:solidFill>
                          <a:latin typeface="Times New Roman" panose="02020603050405020304" pitchFamily="18" charset="0"/>
                          <a:cs typeface="Times New Roman" panose="02020603050405020304" pitchFamily="18" charset="0"/>
                        </a:rPr>
                        <a:t> </a:t>
                      </a:r>
                      <a:r>
                        <a:rPr lang="en-US" sz="1400" dirty="0" err="1">
                          <a:solidFill>
                            <a:srgbClr val="002060"/>
                          </a:solidFill>
                          <a:latin typeface="Times New Roman" panose="02020603050405020304" pitchFamily="18" charset="0"/>
                          <a:cs typeface="Times New Roman" panose="02020603050405020304" pitchFamily="18" charset="0"/>
                        </a:rPr>
                        <a:t>niên</a:t>
                      </a:r>
                      <a:endParaRPr lang="en-US" sz="14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err="1">
                          <a:solidFill>
                            <a:srgbClr val="002060"/>
                          </a:solidFill>
                          <a:latin typeface="Times New Roman" panose="02020603050405020304" pitchFamily="18" charset="0"/>
                          <a:cs typeface="Times New Roman" panose="02020603050405020304" pitchFamily="18" charset="0"/>
                        </a:rPr>
                        <a:t>Phương</a:t>
                      </a:r>
                      <a:r>
                        <a:rPr lang="en-US" sz="1400" dirty="0">
                          <a:solidFill>
                            <a:srgbClr val="002060"/>
                          </a:solidFill>
                          <a:latin typeface="Times New Roman" panose="02020603050405020304" pitchFamily="18" charset="0"/>
                          <a:cs typeface="Times New Roman" panose="02020603050405020304" pitchFamily="18" charset="0"/>
                        </a:rPr>
                        <a:t> </a:t>
                      </a:r>
                      <a:r>
                        <a:rPr lang="en-US" sz="1400" dirty="0" err="1">
                          <a:solidFill>
                            <a:srgbClr val="002060"/>
                          </a:solidFill>
                          <a:latin typeface="Times New Roman" panose="02020603050405020304" pitchFamily="18" charset="0"/>
                          <a:cs typeface="Times New Roman" panose="02020603050405020304" pitchFamily="18" charset="0"/>
                        </a:rPr>
                        <a:t>Định</a:t>
                      </a:r>
                      <a:endParaRPr lang="en-US" sz="14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203271"/>
                  </a:ext>
                </a:extLst>
              </a:tr>
              <a:tr h="862061">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846250"/>
                  </a:ext>
                </a:extLst>
              </a:tr>
              <a:tr h="862061">
                <a:tc rowSpan="4">
                  <a:txBody>
                    <a:bodyPr/>
                    <a:lstStyle/>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r>
                        <a:rPr lang="en-US" sz="1200" b="1" dirty="0" err="1">
                          <a:solidFill>
                            <a:srgbClr val="002060"/>
                          </a:solidFill>
                          <a:latin typeface="Times New Roman" panose="02020603050405020304" pitchFamily="18" charset="0"/>
                          <a:cs typeface="Times New Roman" panose="02020603050405020304" pitchFamily="18" charset="0"/>
                        </a:rPr>
                        <a:t>Thân</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bài</a:t>
                      </a:r>
                      <a:endParaRPr lang="en-US" sz="12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898217"/>
                  </a:ext>
                </a:extLst>
              </a:tr>
              <a:tr h="862061">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1907497"/>
                  </a:ext>
                </a:extLst>
              </a:tr>
              <a:tr h="1607282">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60272"/>
                  </a:ext>
                </a:extLst>
              </a:tr>
              <a:tr h="862061">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9714147"/>
                  </a:ext>
                </a:extLst>
              </a:tr>
              <a:tr h="862061">
                <a:tc>
                  <a:txBody>
                    <a:bodyPr/>
                    <a:lstStyle/>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r>
                        <a:rPr lang="en-US" sz="1200" b="1" dirty="0" err="1">
                          <a:solidFill>
                            <a:srgbClr val="002060"/>
                          </a:solidFill>
                          <a:latin typeface="Times New Roman" panose="02020603050405020304" pitchFamily="18" charset="0"/>
                          <a:cs typeface="Times New Roman" panose="02020603050405020304" pitchFamily="18" charset="0"/>
                        </a:rPr>
                        <a:t>Kết</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bài</a:t>
                      </a:r>
                      <a:endParaRPr lang="en-US" sz="12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6647549"/>
                  </a:ext>
                </a:extLst>
              </a:tr>
            </a:tbl>
          </a:graphicData>
        </a:graphic>
      </p:graphicFrame>
      <p:sp>
        <p:nvSpPr>
          <p:cNvPr id="5" name="TextBox 4">
            <a:extLst>
              <a:ext uri="{FF2B5EF4-FFF2-40B4-BE49-F238E27FC236}">
                <a16:creationId xmlns:a16="http://schemas.microsoft.com/office/drawing/2014/main" id="{E0AA7C2A-3DCF-AFA0-8288-3EE6B561289B}"/>
              </a:ext>
            </a:extLst>
          </p:cNvPr>
          <p:cNvSpPr txBox="1"/>
          <p:nvPr/>
        </p:nvSpPr>
        <p:spPr>
          <a:xfrm>
            <a:off x="575215" y="320808"/>
            <a:ext cx="5816254" cy="1169551"/>
          </a:xfrm>
          <a:prstGeom prst="rect">
            <a:avLst/>
          </a:prstGeom>
          <a:noFill/>
        </p:spPr>
        <p:txBody>
          <a:bodyPr wrap="square" rtlCol="0">
            <a:spAutoFit/>
          </a:bodyPr>
          <a:lstStyle/>
          <a:p>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Nguyễn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Thành</a:t>
            </a:r>
            <a:r>
              <a:rPr lang="en-US" sz="1300" dirty="0">
                <a:latin typeface="Times New Roman" panose="02020603050405020304" pitchFamily="18" charset="0"/>
                <a:cs typeface="Times New Roman" panose="02020603050405020304" pitchFamily="18" charset="0"/>
              </a:rPr>
              <a:t> Long </a:t>
            </a:r>
            <a:r>
              <a:rPr lang="en-US" sz="1300" dirty="0" err="1">
                <a:latin typeface="Times New Roman" panose="02020603050405020304" pitchFamily="18" charset="0"/>
                <a:cs typeface="Times New Roman" panose="02020603050405020304" pitchFamily="18" charset="0"/>
              </a:rPr>
              <a:t>là</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cây</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bút</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chuyên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viết</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về</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truyện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ngắn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và</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kí</a:t>
            </a:r>
            <a:r>
              <a:rPr lang="en-US" sz="1300" dirty="0">
                <a:latin typeface="Times New Roman" panose="02020603050405020304" pitchFamily="18" charset="0"/>
                <a:cs typeface="Times New Roman" panose="02020603050405020304" pitchFamily="18" charset="0"/>
              </a:rPr>
              <a:t>. </a:t>
            </a:r>
            <a:r>
              <a:rPr lang="vi-VN" sz="1400" b="0" i="0" dirty="0">
                <a:effectLst/>
                <a:latin typeface="Times New Roman" panose="02020603050405020304" pitchFamily="18" charset="0"/>
                <a:cs typeface="Times New Roman" panose="02020603050405020304" pitchFamily="18" charset="0"/>
              </a:rPr>
              <a:t>Nét đặc sắc trong truyện ngắn của ông là luôn tạo được hình tượng đẹp, ngôn ngữ ngọt ngào, giọng văn trong trẻo, nhẹ nhàng, gần gũi. Truyện ngắn </a:t>
            </a:r>
            <a:r>
              <a:rPr lang="vi-VN" sz="1400" b="0" i="0" u="none" strike="noStrike" dirty="0">
                <a:effectLst/>
                <a:latin typeface="Times New Roman" panose="02020603050405020304" pitchFamily="18" charset="0"/>
                <a:cs typeface="Times New Roman" panose="02020603050405020304" pitchFamily="18" charset="0"/>
                <a:hlinkClick r:id="rId2" tooltip="Lặng lẽ Sa Pa">
                  <a:extLst>
                    <a:ext uri="{A12FA001-AC4F-418D-AE19-62706E023703}">
                      <ahyp:hlinkClr xmlns:ahyp="http://schemas.microsoft.com/office/drawing/2018/hyperlinkcolor" val="tx"/>
                    </a:ext>
                  </a:extLst>
                </a:hlinkClick>
              </a:rPr>
              <a:t>Lặng lẽ Sa Pa</a:t>
            </a:r>
            <a:r>
              <a:rPr lang="vi-VN" sz="1400" b="0" i="0" dirty="0">
                <a:effectLst/>
                <a:latin typeface="Times New Roman" panose="02020603050405020304" pitchFamily="18" charset="0"/>
                <a:cs typeface="Times New Roman" panose="02020603050405020304" pitchFamily="18" charset="0"/>
              </a:rPr>
              <a:t> viết năm 1970, sau chuyến đi thực tế Lào Cai</a:t>
            </a:r>
            <a:r>
              <a:rPr lang="en-US" sz="1400" b="0" i="0" dirty="0">
                <a:effectLst/>
                <a:latin typeface="Times New Roman" panose="02020603050405020304" pitchFamily="18" charset="0"/>
                <a:cs typeface="Times New Roman" panose="02020603050405020304" pitchFamily="18" charset="0"/>
              </a:rPr>
              <a:t>. </a:t>
            </a:r>
            <a:r>
              <a:rPr lang="vi-VN" sz="1400" b="0" i="0" dirty="0">
                <a:effectLst/>
                <a:latin typeface="Times New Roman" panose="02020603050405020304" pitchFamily="18" charset="0"/>
                <a:cs typeface="Times New Roman" panose="02020603050405020304" pitchFamily="18" charset="0"/>
              </a:rPr>
              <a:t>Đây là truyện ngắn tiêu biểu cho phong cách </a:t>
            </a:r>
            <a:r>
              <a:rPr lang="en-US" sz="1400" b="0" i="0" dirty="0" err="1">
                <a:effectLst/>
                <a:latin typeface="Times New Roman" panose="02020603050405020304" pitchFamily="18" charset="0"/>
                <a:cs typeface="Times New Roman" panose="02020603050405020304" pitchFamily="18" charset="0"/>
              </a:rPr>
              <a:t>sáng</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tác</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của</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ông</a:t>
            </a:r>
            <a:r>
              <a:rPr lang="en-US" sz="1400" b="0" i="0" dirty="0">
                <a:effectLst/>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Đặt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biệt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nhân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vật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niên</a:t>
            </a:r>
            <a:r>
              <a:rPr lang="en-US" sz="1400" dirty="0">
                <a:latin typeface="Times New Roman" panose="02020603050405020304" pitchFamily="18" charset="0"/>
                <a:cs typeface="Times New Roman" panose="02020603050405020304" pitchFamily="18" charset="0"/>
              </a:rPr>
              <a:t>.</a:t>
            </a:r>
            <a:endParaRPr lang="en-US" sz="13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441C54D-3829-015B-0533-0C21A8223A13}"/>
              </a:ext>
            </a:extLst>
          </p:cNvPr>
          <p:cNvSpPr txBox="1"/>
          <p:nvPr/>
        </p:nvSpPr>
        <p:spPr>
          <a:xfrm>
            <a:off x="6251510" y="430054"/>
            <a:ext cx="5940491" cy="1092607"/>
          </a:xfrm>
          <a:prstGeom prst="rect">
            <a:avLst/>
          </a:prstGeom>
          <a:noFill/>
        </p:spPr>
        <p:txBody>
          <a:bodyPr wrap="square" rtlCol="0">
            <a:spAutoFit/>
          </a:bodyPr>
          <a:lstStyle/>
          <a:p>
            <a:r>
              <a:rPr lang="en-US" sz="1300" dirty="0">
                <a:latin typeface="Times New Roman" panose="02020603050405020304" pitchFamily="18" charset="0"/>
                <a:cs typeface="Times New Roman" panose="02020603050405020304" pitchFamily="18" charset="0"/>
              </a:rPr>
              <a:t>    Lê Minh </a:t>
            </a:r>
            <a:r>
              <a:rPr lang="en-US" sz="1300" dirty="0" err="1">
                <a:latin typeface="Times New Roman" panose="02020603050405020304" pitchFamily="18" charset="0"/>
                <a:cs typeface="Times New Roman" panose="02020603050405020304" pitchFamily="18" charset="0"/>
              </a:rPr>
              <a:t>Khuê</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quê</a:t>
            </a:r>
            <a:r>
              <a:rPr lang="en-US" sz="1300" dirty="0">
                <a:latin typeface="Times New Roman" panose="02020603050405020304" pitchFamily="18" charset="0"/>
                <a:cs typeface="Times New Roman" panose="02020603050405020304" pitchFamily="18" charset="0"/>
              </a:rPr>
              <a:t> ở </a:t>
            </a:r>
            <a:r>
              <a:rPr lang="en-US" sz="1300" dirty="0" err="1">
                <a:latin typeface="Times New Roman" panose="02020603050405020304" pitchFamily="18" charset="0"/>
                <a:cs typeface="Times New Roman" panose="02020603050405020304" pitchFamily="18" charset="0"/>
              </a:rPr>
              <a:t>Tĩnh</a:t>
            </a:r>
            <a:r>
              <a:rPr lang="en-US" sz="1300" dirty="0">
                <a:latin typeface="Times New Roman" panose="02020603050405020304" pitchFamily="18" charset="0"/>
                <a:cs typeface="Times New Roman" panose="02020603050405020304" pitchFamily="18" charset="0"/>
              </a:rPr>
              <a:t> Gia </a:t>
            </a:r>
            <a:r>
              <a:rPr lang="en-US" sz="1300" dirty="0" err="1">
                <a:latin typeface="Times New Roman" panose="02020603050405020304" pitchFamily="18" charset="0"/>
                <a:cs typeface="Times New Roman" panose="02020603050405020304" pitchFamily="18" charset="0"/>
              </a:rPr>
              <a:t>tỉnh</a:t>
            </a:r>
            <a:r>
              <a:rPr lang="en-US" sz="1300" dirty="0">
                <a:latin typeface="Times New Roman" panose="02020603050405020304" pitchFamily="18" charset="0"/>
                <a:cs typeface="Times New Roman" panose="02020603050405020304" pitchFamily="18" charset="0"/>
              </a:rPr>
              <a:t> Thanh </a:t>
            </a:r>
            <a:r>
              <a:rPr lang="en-US" sz="1300" dirty="0" err="1">
                <a:latin typeface="Times New Roman" panose="02020603050405020304" pitchFamily="18" charset="0"/>
                <a:cs typeface="Times New Roman" panose="02020603050405020304" pitchFamily="18" charset="0"/>
              </a:rPr>
              <a:t>Hóa</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bà</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là</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một</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cây</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bút</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chuyên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viết</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về</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truyện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ngắn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Trong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các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tác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phẩm</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của</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bà</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thường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viết</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về</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cuộc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sống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chiến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đấu</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của</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tuổi</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trẻ</a:t>
            </a:r>
            <a:r>
              <a:rPr lang="en-US" sz="1300" dirty="0">
                <a:latin typeface="Times New Roman" panose="02020603050405020304" pitchFamily="18" charset="0"/>
                <a:cs typeface="Times New Roman" panose="02020603050405020304" pitchFamily="18" charset="0"/>
              </a:rPr>
              <a:t> ở </a:t>
            </a:r>
            <a:r>
              <a:rPr lang="en-US" sz="1300" dirty="0" err="1">
                <a:latin typeface="Times New Roman" panose="02020603050405020304" pitchFamily="18" charset="0"/>
                <a:cs typeface="Times New Roman" panose="02020603050405020304" pitchFamily="18" charset="0"/>
              </a:rPr>
              <a:t>tuyến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đường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Trường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Sơn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Những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ngôi</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sao</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xa</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xôi</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là</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truyện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ngắn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tiêu</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biểu</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cho</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phong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cách</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sáng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tác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ấy</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Tác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phẩm</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viết</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vào</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năm</a:t>
            </a:r>
            <a:r>
              <a:rPr lang="en-US" sz="1300" dirty="0">
                <a:latin typeface="Times New Roman" panose="02020603050405020304" pitchFamily="18" charset="0"/>
                <a:cs typeface="Times New Roman" panose="02020603050405020304" pitchFamily="18" charset="0"/>
              </a:rPr>
              <a:t> 1971, </a:t>
            </a:r>
            <a:r>
              <a:rPr lang="en-US" sz="1300" dirty="0" err="1">
                <a:latin typeface="Times New Roman" panose="02020603050405020304" pitchFamily="18" charset="0"/>
                <a:cs typeface="Times New Roman" panose="02020603050405020304" pitchFamily="18" charset="0"/>
              </a:rPr>
              <a:t>trong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cuộc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kháng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chiến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chống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Mĩ</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diễn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ra</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ác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liệt</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Tiêu</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biểu</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là</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nhân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vật</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Phương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Định</a:t>
            </a:r>
            <a:r>
              <a:rPr lang="en-US" sz="13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3435903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408C798-2A2A-8F5E-6080-29C235382E20}"/>
              </a:ext>
            </a:extLst>
          </p:cNvPr>
          <p:cNvGraphicFramePr>
            <a:graphicFrameLocks noGrp="1"/>
          </p:cNvGraphicFramePr>
          <p:nvPr>
            <p:extLst>
              <p:ext uri="{D42A27DB-BD31-4B8C-83A1-F6EECF244321}">
                <p14:modId xmlns:p14="http://schemas.microsoft.com/office/powerpoint/2010/main" val="2311258229"/>
              </p:ext>
            </p:extLst>
          </p:nvPr>
        </p:nvGraphicFramePr>
        <p:xfrm>
          <a:off x="74644" y="100735"/>
          <a:ext cx="12117355" cy="6691951"/>
        </p:xfrm>
        <a:graphic>
          <a:graphicData uri="http://schemas.openxmlformats.org/drawingml/2006/table">
            <a:tbl>
              <a:tblPr firstRow="1" bandRow="1">
                <a:tableStyleId>{5C22544A-7EE6-4342-B048-85BDC9FD1C3A}</a:tableStyleId>
              </a:tblPr>
              <a:tblGrid>
                <a:gridCol w="793103">
                  <a:extLst>
                    <a:ext uri="{9D8B030D-6E8A-4147-A177-3AD203B41FA5}">
                      <a16:colId xmlns:a16="http://schemas.microsoft.com/office/drawing/2014/main" val="2507247358"/>
                    </a:ext>
                  </a:extLst>
                </a:gridCol>
                <a:gridCol w="11324252">
                  <a:extLst>
                    <a:ext uri="{9D8B030D-6E8A-4147-A177-3AD203B41FA5}">
                      <a16:colId xmlns:a16="http://schemas.microsoft.com/office/drawing/2014/main" val="1053088120"/>
                    </a:ext>
                  </a:extLst>
                </a:gridCol>
              </a:tblGrid>
              <a:tr h="320488">
                <a:tc>
                  <a:txBody>
                    <a:bodyPr/>
                    <a:lstStyle/>
                    <a:p>
                      <a:pPr algn="ctr"/>
                      <a:r>
                        <a:rPr lang="en-US" sz="1400" b="1" dirty="0">
                          <a:solidFill>
                            <a:srgbClr val="002060"/>
                          </a:solidFill>
                          <a:latin typeface="Times New Roman" panose="02020603050405020304" pitchFamily="18" charset="0"/>
                          <a:cs typeface="Times New Roman" panose="02020603050405020304" pitchFamily="18" charset="0"/>
                        </a:rPr>
                        <a:t>NV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tabLst>
                          <a:tab pos="2341563" algn="l"/>
                        </a:tabLst>
                      </a:pPr>
                      <a:r>
                        <a:rPr lang="en-US" sz="1400" b="1" dirty="0">
                          <a:solidFill>
                            <a:srgbClr val="002060"/>
                          </a:solidFill>
                          <a:latin typeface="Times New Roman" panose="02020603050405020304" pitchFamily="18" charset="0"/>
                          <a:cs typeface="Times New Roman" panose="02020603050405020304" pitchFamily="18" charset="0"/>
                        </a:rPr>
                        <a:t>Anh </a:t>
                      </a:r>
                      <a:r>
                        <a:rPr lang="en-US" sz="1400" b="1" dirty="0" err="1">
                          <a:solidFill>
                            <a:srgbClr val="002060"/>
                          </a:solidFill>
                          <a:latin typeface="Times New Roman" panose="02020603050405020304" pitchFamily="18" charset="0"/>
                          <a:cs typeface="Times New Roman" panose="02020603050405020304" pitchFamily="18" charset="0"/>
                        </a:rPr>
                        <a:t>thanh</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niên</a:t>
                      </a: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203271"/>
                  </a:ext>
                </a:extLst>
              </a:tr>
              <a:tr h="754434">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r>
                        <a:rPr lang="en-US" sz="1400" b="1" dirty="0" err="1">
                          <a:solidFill>
                            <a:srgbClr val="002060"/>
                          </a:solidFill>
                          <a:latin typeface="Times New Roman" panose="02020603050405020304" pitchFamily="18" charset="0"/>
                          <a:cs typeface="Times New Roman" panose="02020603050405020304" pitchFamily="18" charset="0"/>
                        </a:rPr>
                        <a:t>Thân</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bài</a:t>
                      </a: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846250"/>
                  </a:ext>
                </a:extLst>
              </a:tr>
              <a:tr h="578498">
                <a:tc rowSpan="4">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r>
                        <a:rPr lang="en-US" sz="1400" b="1" dirty="0" err="1">
                          <a:solidFill>
                            <a:srgbClr val="002060"/>
                          </a:solidFill>
                          <a:latin typeface="Times New Roman" panose="02020603050405020304" pitchFamily="18" charset="0"/>
                          <a:cs typeface="Times New Roman" panose="02020603050405020304" pitchFamily="18" charset="0"/>
                        </a:rPr>
                        <a:t>Thân</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bài</a:t>
                      </a: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898217"/>
                  </a:ext>
                </a:extLst>
              </a:tr>
              <a:tr h="1576874">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1907497"/>
                  </a:ext>
                </a:extLst>
              </a:tr>
              <a:tr h="914400">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60272"/>
                  </a:ext>
                </a:extLst>
              </a:tr>
              <a:tr h="1847461">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9714147"/>
                  </a:ext>
                </a:extLst>
              </a:tr>
              <a:tr h="699796">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r>
                        <a:rPr lang="en-US" sz="1400" b="1" dirty="0" err="1">
                          <a:solidFill>
                            <a:srgbClr val="002060"/>
                          </a:solidFill>
                          <a:latin typeface="Times New Roman" panose="02020603050405020304" pitchFamily="18" charset="0"/>
                          <a:cs typeface="Times New Roman" panose="02020603050405020304" pitchFamily="18" charset="0"/>
                        </a:rPr>
                        <a:t>Kết</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bài</a:t>
                      </a: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6647549"/>
                  </a:ext>
                </a:extLst>
              </a:tr>
            </a:tbl>
          </a:graphicData>
        </a:graphic>
      </p:graphicFrame>
      <p:sp>
        <p:nvSpPr>
          <p:cNvPr id="5" name="TextBox 4">
            <a:extLst>
              <a:ext uri="{FF2B5EF4-FFF2-40B4-BE49-F238E27FC236}">
                <a16:creationId xmlns:a16="http://schemas.microsoft.com/office/drawing/2014/main" id="{E0AA7C2A-3DCF-AFA0-8288-3EE6B561289B}"/>
              </a:ext>
            </a:extLst>
          </p:cNvPr>
          <p:cNvSpPr txBox="1"/>
          <p:nvPr/>
        </p:nvSpPr>
        <p:spPr>
          <a:xfrm>
            <a:off x="817810" y="413596"/>
            <a:ext cx="11154920" cy="738664"/>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Nguyễn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Thành</a:t>
            </a:r>
            <a:r>
              <a:rPr lang="en-US" sz="1400" dirty="0">
                <a:latin typeface="Times New Roman" panose="02020603050405020304" pitchFamily="18" charset="0"/>
                <a:cs typeface="Times New Roman" panose="02020603050405020304" pitchFamily="18" charset="0"/>
              </a:rPr>
              <a:t> Long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cây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bút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chuyên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viết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về</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truyện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ngắn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kí</a:t>
            </a:r>
            <a:r>
              <a:rPr lang="en-US" sz="1400" dirty="0">
                <a:latin typeface="Times New Roman" panose="02020603050405020304" pitchFamily="18" charset="0"/>
                <a:cs typeface="Times New Roman" panose="02020603050405020304" pitchFamily="18" charset="0"/>
              </a:rPr>
              <a:t>. </a:t>
            </a:r>
            <a:r>
              <a:rPr lang="vi-VN" sz="1400" b="0" i="0" dirty="0">
                <a:effectLst/>
                <a:latin typeface="Times New Roman" panose="02020603050405020304" pitchFamily="18" charset="0"/>
                <a:cs typeface="Times New Roman" panose="02020603050405020304" pitchFamily="18" charset="0"/>
              </a:rPr>
              <a:t>Nét đặc sắc trong truyện ngắn của ông là luôn tạo được hình tượng đẹp, ngôn ngữ ngọt ngào, giọng văn trong trẻo, nhẹ nhàng, gần gũi. Truyện ngắn </a:t>
            </a:r>
            <a:r>
              <a:rPr lang="vi-VN" sz="1400" b="0" i="0" u="none" strike="noStrike" dirty="0">
                <a:effectLst/>
                <a:latin typeface="Times New Roman" panose="02020603050405020304" pitchFamily="18" charset="0"/>
                <a:cs typeface="Times New Roman" panose="02020603050405020304" pitchFamily="18" charset="0"/>
                <a:hlinkClick r:id="rId2" tooltip="Lặng lẽ Sa Pa">
                  <a:extLst>
                    <a:ext uri="{A12FA001-AC4F-418D-AE19-62706E023703}">
                      <ahyp:hlinkClr xmlns:ahyp="http://schemas.microsoft.com/office/drawing/2018/hyperlinkcolor" val="tx"/>
                    </a:ext>
                  </a:extLst>
                </a:hlinkClick>
              </a:rPr>
              <a:t>Lặng lẽ Sa Pa</a:t>
            </a:r>
            <a:r>
              <a:rPr lang="vi-VN" sz="1400" b="0" i="0" dirty="0">
                <a:effectLst/>
                <a:latin typeface="Times New Roman" panose="02020603050405020304" pitchFamily="18" charset="0"/>
                <a:cs typeface="Times New Roman" panose="02020603050405020304" pitchFamily="18" charset="0"/>
              </a:rPr>
              <a:t> viết năm 1970, sau chuyến đi thực tế Lào Cai</a:t>
            </a:r>
            <a:r>
              <a:rPr lang="en-US" sz="1400" b="0" i="0" dirty="0">
                <a:effectLst/>
                <a:latin typeface="Times New Roman" panose="02020603050405020304" pitchFamily="18" charset="0"/>
                <a:cs typeface="Times New Roman" panose="02020603050405020304" pitchFamily="18" charset="0"/>
              </a:rPr>
              <a:t>. </a:t>
            </a:r>
            <a:r>
              <a:rPr lang="vi-VN" sz="1400" b="0" i="0" dirty="0">
                <a:effectLst/>
                <a:latin typeface="Times New Roman" panose="02020603050405020304" pitchFamily="18" charset="0"/>
                <a:cs typeface="Times New Roman" panose="02020603050405020304" pitchFamily="18" charset="0"/>
              </a:rPr>
              <a:t>Đây là truyện ngắn tiêu biểu cho phong cách </a:t>
            </a:r>
            <a:r>
              <a:rPr lang="en-US" sz="1400" b="0" i="0" dirty="0" err="1">
                <a:effectLst/>
                <a:latin typeface="Times New Roman" panose="02020603050405020304" pitchFamily="18" charset="0"/>
                <a:cs typeface="Times New Roman" panose="02020603050405020304" pitchFamily="18" charset="0"/>
              </a:rPr>
              <a:t>sáng</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tác</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của</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ông</a:t>
            </a:r>
            <a:r>
              <a:rPr lang="en-US" sz="1400" b="0" i="0" dirty="0">
                <a:effectLst/>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Đặt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biệt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nhân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vật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thanh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niên</a:t>
            </a:r>
            <a:r>
              <a:rPr lang="en-US" sz="1400" dirty="0">
                <a:latin typeface="Times New Roman" panose="02020603050405020304" pitchFamily="18" charset="0"/>
                <a:cs typeface="Times New Roman" panose="02020603050405020304" pitchFamily="18" charset="0"/>
              </a:rPr>
              <a:t>.</a:t>
            </a:r>
          </a:p>
        </p:txBody>
      </p:sp>
      <p:sp>
        <p:nvSpPr>
          <p:cNvPr id="2" name="TextBox 1">
            <a:extLst>
              <a:ext uri="{FF2B5EF4-FFF2-40B4-BE49-F238E27FC236}">
                <a16:creationId xmlns:a16="http://schemas.microsoft.com/office/drawing/2014/main" id="{15562174-7AE8-4BE2-BDBF-62DEE350016D}"/>
              </a:ext>
            </a:extLst>
          </p:cNvPr>
          <p:cNvSpPr txBox="1"/>
          <p:nvPr/>
        </p:nvSpPr>
        <p:spPr>
          <a:xfrm>
            <a:off x="817809" y="1152260"/>
            <a:ext cx="11069391" cy="523220"/>
          </a:xfrm>
          <a:prstGeom prst="rect">
            <a:avLst/>
          </a:prstGeom>
          <a:noFill/>
        </p:spPr>
        <p:txBody>
          <a:bodyPr wrap="square" rtlCol="0">
            <a:spAutoFit/>
          </a:bodyPr>
          <a:lstStyle/>
          <a:p>
            <a:r>
              <a:rPr lang="en-US" sz="1400" b="1" dirty="0">
                <a:latin typeface="Times New Roman" panose="02020603050405020304" pitchFamily="18" charset="0"/>
                <a:ea typeface="Tahoma" panose="020B0604030504040204" pitchFamily="34" charset="0"/>
                <a:cs typeface="Times New Roman" panose="02020603050405020304" pitchFamily="18" charset="0"/>
              </a:rPr>
              <a:t>1. Anh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thanh</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niên</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nhân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vật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chính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tác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phẩm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được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văn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Nguyễn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Thành</a:t>
            </a:r>
            <a:r>
              <a:rPr lang="en-US" sz="1400" dirty="0">
                <a:latin typeface="Times New Roman" panose="02020603050405020304" pitchFamily="18" charset="0"/>
                <a:ea typeface="Tahoma" panose="020B0604030504040204" pitchFamily="34" charset="0"/>
                <a:cs typeface="Times New Roman" panose="02020603050405020304" pitchFamily="18" charset="0"/>
              </a:rPr>
              <a:t> Long </a:t>
            </a:r>
            <a:r>
              <a:rPr lang="en-US" sz="1400" dirty="0" err="1">
                <a:latin typeface="Times New Roman" panose="02020603050405020304" pitchFamily="18" charset="0"/>
                <a:ea typeface="Tahoma" panose="020B0604030504040204" pitchFamily="34" charset="0"/>
                <a:cs typeface="Times New Roman" panose="02020603050405020304" pitchFamily="18" charset="0"/>
              </a:rPr>
              <a:t>khắc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họa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một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cách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chân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thực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sinh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động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việc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suy</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nghĩ</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giao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tiếp</a:t>
            </a:r>
            <a:endParaRPr lang="en-US" sz="1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112336B9-24B8-F66D-E718-A037E66F11AB}"/>
              </a:ext>
            </a:extLst>
          </p:cNvPr>
          <p:cNvSpPr txBox="1"/>
          <p:nvPr/>
        </p:nvSpPr>
        <p:spPr>
          <a:xfrm>
            <a:off x="847356" y="1724858"/>
            <a:ext cx="11270000" cy="1815882"/>
          </a:xfrm>
          <a:prstGeom prst="rect">
            <a:avLst/>
          </a:prstGeom>
          <a:noFill/>
        </p:spPr>
        <p:txBody>
          <a:bodyPr wrap="square" rtlCol="0">
            <a:spAutoFit/>
          </a:bodyPr>
          <a:lstStyle/>
          <a:p>
            <a:r>
              <a:rPr lang="en-US" sz="1400" b="1" dirty="0">
                <a:latin typeface="Times New Roman" panose="02020603050405020304" pitchFamily="18" charset="0"/>
                <a:ea typeface="Tahoma" panose="020B0604030504040204" pitchFamily="34" charset="0"/>
                <a:cs typeface="Times New Roman" panose="02020603050405020304" pitchFamily="18" charset="0"/>
              </a:rPr>
              <a:t>2.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Trong</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công</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việc</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a:latin typeface="Times New Roman" panose="02020603050405020304" pitchFamily="18" charset="0"/>
                <a:ea typeface="Tahoma" panose="020B0604030504040204" pitchFamily="34" charset="0"/>
                <a:cs typeface="Times New Roman" panose="02020603050405020304" pitchFamily="18" charset="0"/>
              </a:rPr>
              <a:t>Anh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sống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việc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một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mình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trên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đỉnh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Yên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Sơn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cao</a:t>
            </a:r>
            <a:r>
              <a:rPr lang="en-US" sz="1400" dirty="0">
                <a:latin typeface="Times New Roman" panose="02020603050405020304" pitchFamily="18" charset="0"/>
                <a:ea typeface="Tahoma" panose="020B0604030504040204" pitchFamily="34" charset="0"/>
                <a:cs typeface="Times New Roman" panose="02020603050405020304" pitchFamily="18" charset="0"/>
              </a:rPr>
              <a:t> 2600 </a:t>
            </a:r>
            <a:r>
              <a:rPr lang="en-US" sz="1400" dirty="0" err="1">
                <a:latin typeface="Times New Roman" panose="02020603050405020304" pitchFamily="18" charset="0"/>
                <a:ea typeface="Tahoma" panose="020B0604030504040204" pitchFamily="34" charset="0"/>
                <a:cs typeface="Times New Roman" panose="02020603050405020304" pitchFamily="18" charset="0"/>
              </a:rPr>
              <a:t>mét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việc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ốp</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đúng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giờ</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gió</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mưa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tính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mây</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tính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nắng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chấn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động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mặt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đất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rồi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báo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về</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trung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tâm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góp</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phần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dự</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báo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thời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tiết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phục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vụ</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đời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sống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sản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xuất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chiến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đấu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quân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dân</a:t>
            </a:r>
            <a:r>
              <a:rPr lang="en-US" sz="1400" dirty="0">
                <a:latin typeface="Times New Roman" panose="02020603050405020304" pitchFamily="18" charset="0"/>
                <a:ea typeface="Tahoma" panose="020B0604030504040204" pitchFamily="34" charset="0"/>
                <a:cs typeface="Times New Roman" panose="02020603050405020304" pitchFamily="18" charset="0"/>
              </a:rPr>
              <a:t> ta </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Công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việc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tuy</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không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nặng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nhọc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đòi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hỏi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tính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chính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xác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cao</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thanh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niên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đã</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hoàn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thành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xuất</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sắc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nhiệm</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vụ</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được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giao</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bằng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chứng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phát</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hiện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ra</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đám</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mây</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khô</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giúp</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cho</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quân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ta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hạ</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nhiều</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máy</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bay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phản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lực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của</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địch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người</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có</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tinh</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thần</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trách</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nhiệm</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cao</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t>
            </a:r>
          </a:p>
          <a:p>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đáng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sợ</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nhất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việc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đó</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sống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một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mình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khi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niên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đang</a:t>
            </a:r>
            <a:r>
              <a:rPr lang="en-US" sz="1400" dirty="0">
                <a:latin typeface="Times New Roman" panose="02020603050405020304" pitchFamily="18" charset="0"/>
                <a:ea typeface="Tahoma" panose="020B0604030504040204" pitchFamily="34" charset="0"/>
                <a:cs typeface="Times New Roman" panose="02020603050405020304" pitchFamily="18" charset="0"/>
              </a:rPr>
              <a:t> ở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độ</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tuổi</a:t>
            </a:r>
            <a:r>
              <a:rPr lang="en-US" sz="1400" dirty="0">
                <a:latin typeface="Times New Roman" panose="02020603050405020304" pitchFamily="18" charset="0"/>
                <a:ea typeface="Tahoma" panose="020B0604030504040204" pitchFamily="34" charset="0"/>
                <a:cs typeface="Times New Roman" panose="02020603050405020304" pitchFamily="18" charset="0"/>
              </a:rPr>
              <a:t> 27 –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tuổi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sôi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nổi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tràn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đầy</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nhiệt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huyết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thích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giao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lưu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thì</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việc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sống</a:t>
            </a:r>
            <a:r>
              <a:rPr lang="en-US" sz="1400" dirty="0">
                <a:latin typeface="Times New Roman" panose="02020603050405020304" pitchFamily="18" charset="0"/>
                <a:ea typeface="Tahoma" panose="020B0604030504040204" pitchFamily="34" charset="0"/>
                <a:cs typeface="Times New Roman" panose="02020603050405020304" pitchFamily="18" charset="0"/>
              </a:rPr>
              <a:t> ở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độ</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cao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như</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vậy</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quả</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không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hề</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dễ</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dàng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ngoài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cv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ốp</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ra</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trồng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hoa</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nuôi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gà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đọc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sách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người</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biết</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sắp</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xếp</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thời</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gian</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và</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công</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việc</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một</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cách</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hợp</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lí</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t>
            </a:r>
            <a:endPar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endParaRPr>
          </a:p>
          <a:p>
            <a:endParaRPr lang="en-US" sz="1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EC9C7980-D100-343A-6DAA-88A2E05EBADA}"/>
              </a:ext>
            </a:extLst>
          </p:cNvPr>
          <p:cNvSpPr txBox="1"/>
          <p:nvPr/>
        </p:nvSpPr>
        <p:spPr>
          <a:xfrm>
            <a:off x="860575" y="3300527"/>
            <a:ext cx="11069390" cy="954107"/>
          </a:xfrm>
          <a:prstGeom prst="rect">
            <a:avLst/>
          </a:prstGeom>
          <a:noFill/>
        </p:spPr>
        <p:txBody>
          <a:bodyPr wrap="square" rtlCol="0">
            <a:spAutoFit/>
          </a:bodyPr>
          <a:lstStyle/>
          <a:p>
            <a:r>
              <a:rPr lang="en-US" sz="1400" b="1" dirty="0">
                <a:latin typeface="Times New Roman" panose="02020603050405020304" pitchFamily="18" charset="0"/>
                <a:ea typeface="Tahoma" panose="020B0604030504040204" pitchFamily="34" charset="0"/>
                <a:cs typeface="Times New Roman" panose="02020603050405020304" pitchFamily="18" charset="0"/>
              </a:rPr>
              <a:t>3.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Trong</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suy</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nghĩ</a:t>
            </a:r>
            <a:r>
              <a:rPr lang="en-US" sz="1400" b="1" dirty="0">
                <a:latin typeface="Times New Roman" panose="02020603050405020304" pitchFamily="18" charset="0"/>
                <a:ea typeface="Tahoma" panose="020B0604030504040204" pitchFamily="34" charset="0"/>
                <a:cs typeface="Times New Roman" panose="02020603050405020304" pitchFamily="18" charset="0"/>
              </a:rPr>
              <a:t>:</a:t>
            </a:r>
            <a:br>
              <a:rPr lang="en-US" sz="1400" b="1" dirty="0">
                <a:latin typeface="Times New Roman" panose="02020603050405020304" pitchFamily="18" charset="0"/>
                <a:ea typeface="Tahoma" panose="020B0604030504040204" pitchFamily="34" charset="0"/>
                <a:cs typeface="Times New Roman" panose="02020603050405020304" pitchFamily="18" charset="0"/>
              </a:rPr>
            </a:b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việc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luôn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nghĩ</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mình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với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việc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đôi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sao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gọi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một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mình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được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đó</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cách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nghĩ</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của</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một</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luôn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đề</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cao</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công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việc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coi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công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việc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niềm</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vui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hạnh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phúc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coi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lao</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động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vinh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quang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t>
            </a:r>
          </a:p>
          <a:p>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Xét</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về</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mục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đích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làm</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việc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luôn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nghĩ</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mình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vì</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ai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làm</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việc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đó</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cách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nghĩ</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của</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một</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con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sống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vì</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mọi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t>
            </a:r>
            <a:endParaRPr lang="en-US" sz="1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46C71B92-4061-8E4D-31E4-CD9A11F6E0D3}"/>
              </a:ext>
            </a:extLst>
          </p:cNvPr>
          <p:cNvSpPr txBox="1"/>
          <p:nvPr/>
        </p:nvSpPr>
        <p:spPr>
          <a:xfrm>
            <a:off x="847356" y="4220045"/>
            <a:ext cx="11154921" cy="1815882"/>
          </a:xfrm>
          <a:prstGeom prst="rect">
            <a:avLst/>
          </a:prstGeom>
          <a:noFill/>
        </p:spPr>
        <p:txBody>
          <a:bodyPr wrap="square" rtlCol="0">
            <a:spAutoFit/>
          </a:bodyPr>
          <a:lstStyle/>
          <a:p>
            <a:r>
              <a:rPr lang="en-US" sz="1400" b="1" dirty="0">
                <a:latin typeface="Times New Roman" panose="02020603050405020304" pitchFamily="18" charset="0"/>
                <a:ea typeface="Tahoma" panose="020B0604030504040204" pitchFamily="34" charset="0"/>
                <a:cs typeface="Times New Roman" panose="02020603050405020304" pitchFamily="18" charset="0"/>
              </a:rPr>
              <a:t>4.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Trong</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giao</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tiếp</a:t>
            </a:r>
            <a:r>
              <a:rPr lang="en-US" sz="1400" b="1" dirty="0">
                <a:latin typeface="Times New Roman" panose="02020603050405020304" pitchFamily="18" charset="0"/>
                <a:ea typeface="Tahoma" panose="020B0604030504040204" pitchFamily="34" charset="0"/>
                <a:cs typeface="Times New Roman" panose="02020603050405020304" pitchFamily="18" charset="0"/>
              </a:rPr>
              <a:t>:</a:t>
            </a:r>
            <a:br>
              <a:rPr lang="en-US" sz="1400" b="1" dirty="0">
                <a:latin typeface="Times New Roman" panose="02020603050405020304" pitchFamily="18" charset="0"/>
                <a:ea typeface="Tahoma" panose="020B0604030504040204" pitchFamily="34" charset="0"/>
                <a:cs typeface="Times New Roman" panose="02020603050405020304" pitchFamily="18" charset="0"/>
              </a:rPr>
            </a:b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Với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bác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xe</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bằng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một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vài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lời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hỏi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thăm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sk</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bác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gửi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bác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một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ít</a:t>
            </a:r>
            <a:r>
              <a:rPr lang="en-US" sz="1400" dirty="0">
                <a:latin typeface="Times New Roman" panose="02020603050405020304" pitchFamily="18" charset="0"/>
                <a:ea typeface="Tahoma" panose="020B0604030504040204" pitchFamily="34" charset="0"/>
                <a:cs typeface="Times New Roman" panose="02020603050405020304" pitchFamily="18" charset="0"/>
              </a:rPr>
              <a:t> tam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thất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quà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biết</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quan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tâm</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chia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sẻ</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với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mọi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t>
            </a:r>
          </a:p>
          <a:p>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Với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ông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họa</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sĩ</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già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cô</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kĩ</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sư</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trẻ</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tặng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hoa</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cho</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cô</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gái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pha</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trà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mời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họ</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uống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trân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quý</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từng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giây</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phút</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ở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bên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họ</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Khi chia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tay</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không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quên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tặng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ông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họa</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sĩ</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già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cô</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kĩ</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sư</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trẻ</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1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trứng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tươi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để</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làm</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quà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chân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thành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cởi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mở</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mến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khách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t>
            </a:r>
          </a:p>
          <a:p>
            <a:r>
              <a:rPr lang="en-US" sz="1400" dirty="0">
                <a:latin typeface="Times New Roman" panose="02020603050405020304" pitchFamily="18" charset="0"/>
                <a:ea typeface="Tahoma" panose="020B0604030504040204" pitchFamily="34" charset="0"/>
                <a:cs typeface="Times New Roman" panose="02020603050405020304" pitchFamily="18" charset="0"/>
              </a:rPr>
              <a:t>+ Anh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trả</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chiếc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khăn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tay</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khiến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đỏ</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mặt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thật</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thà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t>
            </a:r>
          </a:p>
          <a:p>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Khi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ông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họa</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sĩ</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ngỏ</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ý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muốn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vẽ</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vì</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cho</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rằng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cô</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độc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nhất</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thế</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gian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thì</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vôi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vàng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từ</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chối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giới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thiệu</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cho</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ông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một</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khác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ông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kĩ</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sư</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vườn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rau</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bạn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nghiên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cứu</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sét</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những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cho</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rằng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họ</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khiến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cho</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cuộc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đời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này</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đẹp</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quá</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khiêm</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nhường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giản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dị</a:t>
            </a:r>
            <a:endParaRPr lang="en-US" sz="1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643F2EDB-61FA-ED44-AFD9-A05790D9C258}"/>
              </a:ext>
            </a:extLst>
          </p:cNvPr>
          <p:cNvSpPr txBox="1"/>
          <p:nvPr/>
        </p:nvSpPr>
        <p:spPr>
          <a:xfrm>
            <a:off x="860575" y="6035927"/>
            <a:ext cx="11465164" cy="954107"/>
          </a:xfrm>
          <a:prstGeom prst="rect">
            <a:avLst/>
          </a:prstGeom>
          <a:noFill/>
        </p:spPr>
        <p:txBody>
          <a:bodyPr wrap="square" rtlCol="0">
            <a:spAutoFit/>
          </a:bodyPr>
          <a:lstStyle/>
          <a:p>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Tóm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có</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nói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bằng</a:t>
            </a:r>
            <a:r>
              <a:rPr lang="en-US" sz="1400" dirty="0">
                <a:latin typeface="Times New Roman" panose="02020603050405020304" pitchFamily="18" charset="0"/>
                <a:ea typeface="Tahoma" panose="020B0604030504040204" pitchFamily="34" charset="0"/>
                <a:cs typeface="Times New Roman" panose="02020603050405020304" pitchFamily="18" charset="0"/>
              </a:rPr>
              <a:t> NT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chuyện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khéo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léo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tự</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nhiên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văn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Nguyễn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Thành</a:t>
            </a:r>
            <a:r>
              <a:rPr lang="en-US" sz="1400" dirty="0">
                <a:latin typeface="Times New Roman" panose="02020603050405020304" pitchFamily="18" charset="0"/>
                <a:ea typeface="Tahoma" panose="020B0604030504040204" pitchFamily="34" charset="0"/>
                <a:cs typeface="Times New Roman" panose="02020603050405020304" pitchFamily="18" charset="0"/>
              </a:rPr>
              <a:t> Long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đã</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khắc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họa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thành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nhân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vật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niên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với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những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phẩm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chất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vô</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cùng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tốt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đẹp</a:t>
            </a:r>
            <a:r>
              <a:rPr lang="en-US" sz="1400" dirty="0">
                <a:latin typeface="Times New Roman" panose="02020603050405020304" pitchFamily="18" charset="0"/>
                <a:ea typeface="Tahoma" panose="020B0604030504040204" pitchFamily="34" charset="0"/>
                <a:cs typeface="Times New Roman" panose="02020603050405020304" pitchFamily="18" charset="0"/>
              </a:rPr>
              <a:t>. Anh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diện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thế</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hệ</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niên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tuổi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trẻ</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với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tinh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thần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đâu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cần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niên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có</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đâu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khó</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có</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niên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Chính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bởi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vậy</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có</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tên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gọi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niên</a:t>
            </a:r>
            <a:r>
              <a:rPr lang="en-US" sz="1400" dirty="0">
                <a:latin typeface="Times New Roman" panose="02020603050405020304" pitchFamily="18" charset="0"/>
                <a:ea typeface="Tahoma" panose="020B0604030504040204" pitchFamily="34" charset="0"/>
                <a:cs typeface="Times New Roman" panose="02020603050405020304" pitchFamily="18" charset="0"/>
              </a:rPr>
              <a:t> – </a:t>
            </a:r>
            <a:r>
              <a:rPr lang="en-US" sz="1400" dirty="0" err="1">
                <a:latin typeface="Times New Roman" panose="02020603050405020304" pitchFamily="18" charset="0"/>
                <a:ea typeface="Tahoma" panose="020B0604030504040204" pitchFamily="34" charset="0"/>
                <a:cs typeface="Times New Roman" panose="02020603050405020304" pitchFamily="18" charset="0"/>
              </a:rPr>
              <a:t>tên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gọi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thế</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hện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niên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tuổi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trẻ</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thế</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hệ</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niên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chúng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em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hôm</a:t>
            </a:r>
            <a:r>
              <a:rPr lang="en-US" sz="1400" dirty="0">
                <a:latin typeface="Times New Roman" panose="02020603050405020304" pitchFamily="18" charset="0"/>
                <a:ea typeface="Tahoma" panose="020B0604030504040204" pitchFamily="34" charset="0"/>
                <a:cs typeface="Times New Roman" panose="02020603050405020304" pitchFamily="18" charset="0"/>
              </a:rPr>
              <a:t> nay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nguyện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sẽ</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học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tập</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hết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mình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cống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hiến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sự</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nghiệp</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xây</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dựng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đất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nước</a:t>
            </a:r>
            <a:r>
              <a:rPr lang="en-US" sz="1400" dirty="0">
                <a:latin typeface="Times New Roman" panose="02020603050405020304" pitchFamily="18" charset="0"/>
                <a:ea typeface="Tahoma" panose="020B0604030504040204" pitchFamily="34" charset="0"/>
                <a:cs typeface="Times New Roman" panose="02020603050405020304" pitchFamily="18" charset="0"/>
              </a:rPr>
              <a:t>.</a:t>
            </a:r>
          </a:p>
        </p:txBody>
      </p:sp>
    </p:spTree>
    <p:extLst>
      <p:ext uri="{BB962C8B-B14F-4D97-AF65-F5344CB8AC3E}">
        <p14:creationId xmlns:p14="http://schemas.microsoft.com/office/powerpoint/2010/main" val="318068388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408C798-2A2A-8F5E-6080-29C235382E20}"/>
              </a:ext>
            </a:extLst>
          </p:cNvPr>
          <p:cNvGraphicFramePr>
            <a:graphicFrameLocks noGrp="1"/>
          </p:cNvGraphicFramePr>
          <p:nvPr>
            <p:extLst>
              <p:ext uri="{D42A27DB-BD31-4B8C-83A1-F6EECF244321}">
                <p14:modId xmlns:p14="http://schemas.microsoft.com/office/powerpoint/2010/main" val="728828017"/>
              </p:ext>
            </p:extLst>
          </p:nvPr>
        </p:nvGraphicFramePr>
        <p:xfrm>
          <a:off x="74644" y="100735"/>
          <a:ext cx="12117355" cy="6591802"/>
        </p:xfrm>
        <a:graphic>
          <a:graphicData uri="http://schemas.openxmlformats.org/drawingml/2006/table">
            <a:tbl>
              <a:tblPr firstRow="1" bandRow="1">
                <a:tableStyleId>{5C22544A-7EE6-4342-B048-85BDC9FD1C3A}</a:tableStyleId>
              </a:tblPr>
              <a:tblGrid>
                <a:gridCol w="793103">
                  <a:extLst>
                    <a:ext uri="{9D8B030D-6E8A-4147-A177-3AD203B41FA5}">
                      <a16:colId xmlns:a16="http://schemas.microsoft.com/office/drawing/2014/main" val="2507247358"/>
                    </a:ext>
                  </a:extLst>
                </a:gridCol>
                <a:gridCol w="11324252">
                  <a:extLst>
                    <a:ext uri="{9D8B030D-6E8A-4147-A177-3AD203B41FA5}">
                      <a16:colId xmlns:a16="http://schemas.microsoft.com/office/drawing/2014/main" val="1053088120"/>
                    </a:ext>
                  </a:extLst>
                </a:gridCol>
              </a:tblGrid>
              <a:tr h="320488">
                <a:tc>
                  <a:txBody>
                    <a:bodyPr/>
                    <a:lstStyle/>
                    <a:p>
                      <a:pPr algn="ctr"/>
                      <a:r>
                        <a:rPr lang="en-US" sz="1400" b="1" dirty="0">
                          <a:solidFill>
                            <a:srgbClr val="002060"/>
                          </a:solidFill>
                          <a:latin typeface="Times New Roman" panose="02020603050405020304" pitchFamily="18" charset="0"/>
                          <a:cs typeface="Times New Roman" panose="02020603050405020304" pitchFamily="18" charset="0"/>
                        </a:rPr>
                        <a:t>NV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tabLst>
                          <a:tab pos="2341563" algn="l"/>
                        </a:tabLst>
                      </a:pPr>
                      <a:r>
                        <a:rPr lang="en-US" sz="1400" b="1" dirty="0" err="1">
                          <a:solidFill>
                            <a:srgbClr val="002060"/>
                          </a:solidFill>
                          <a:latin typeface="Times New Roman" panose="02020603050405020304" pitchFamily="18" charset="0"/>
                          <a:cs typeface="Times New Roman" panose="02020603050405020304" pitchFamily="18" charset="0"/>
                        </a:rPr>
                        <a:t>Phương</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Định</a:t>
                      </a: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203271"/>
                  </a:ext>
                </a:extLst>
              </a:tr>
              <a:tr h="754434">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r>
                        <a:rPr lang="en-US" sz="1400" b="1" dirty="0" err="1">
                          <a:solidFill>
                            <a:srgbClr val="002060"/>
                          </a:solidFill>
                          <a:latin typeface="Times New Roman" panose="02020603050405020304" pitchFamily="18" charset="0"/>
                          <a:cs typeface="Times New Roman" panose="02020603050405020304" pitchFamily="18" charset="0"/>
                        </a:rPr>
                        <a:t>Thân</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bài</a:t>
                      </a: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846250"/>
                  </a:ext>
                </a:extLst>
              </a:tr>
              <a:tr h="578498">
                <a:tc rowSpan="3">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r>
                        <a:rPr lang="en-US" sz="1400" b="1" dirty="0" err="1">
                          <a:solidFill>
                            <a:srgbClr val="002060"/>
                          </a:solidFill>
                          <a:latin typeface="Times New Roman" panose="02020603050405020304" pitchFamily="18" charset="0"/>
                          <a:cs typeface="Times New Roman" panose="02020603050405020304" pitchFamily="18" charset="0"/>
                        </a:rPr>
                        <a:t>Thân</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bài</a:t>
                      </a: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898217"/>
                  </a:ext>
                </a:extLst>
              </a:tr>
              <a:tr h="1231641">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1907497"/>
                  </a:ext>
                </a:extLst>
              </a:tr>
              <a:tr h="1660849">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60272"/>
                  </a:ext>
                </a:extLst>
              </a:tr>
              <a:tr h="699796">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r>
                        <a:rPr lang="en-US" sz="1400" b="1" dirty="0" err="1">
                          <a:solidFill>
                            <a:srgbClr val="002060"/>
                          </a:solidFill>
                          <a:latin typeface="Times New Roman" panose="02020603050405020304" pitchFamily="18" charset="0"/>
                          <a:cs typeface="Times New Roman" panose="02020603050405020304" pitchFamily="18" charset="0"/>
                        </a:rPr>
                        <a:t>Kết</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bài</a:t>
                      </a: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6647549"/>
                  </a:ext>
                </a:extLst>
              </a:tr>
            </a:tbl>
          </a:graphicData>
        </a:graphic>
      </p:graphicFrame>
      <p:sp>
        <p:nvSpPr>
          <p:cNvPr id="2" name="TextBox 1">
            <a:extLst>
              <a:ext uri="{FF2B5EF4-FFF2-40B4-BE49-F238E27FC236}">
                <a16:creationId xmlns:a16="http://schemas.microsoft.com/office/drawing/2014/main" id="{15562174-7AE8-4BE2-BDBF-62DEE350016D}"/>
              </a:ext>
            </a:extLst>
          </p:cNvPr>
          <p:cNvSpPr txBox="1"/>
          <p:nvPr/>
        </p:nvSpPr>
        <p:spPr>
          <a:xfrm>
            <a:off x="817809" y="1152260"/>
            <a:ext cx="11069391" cy="523220"/>
          </a:xfrm>
          <a:prstGeom prst="rect">
            <a:avLst/>
          </a:prstGeom>
          <a:noFill/>
        </p:spPr>
        <p:txBody>
          <a:bodyPr wrap="square" rtlCol="0">
            <a:spAutoFit/>
          </a:bodyPr>
          <a:lstStyle/>
          <a:p>
            <a:r>
              <a:rPr lang="en-US" sz="1400" b="1" dirty="0">
                <a:latin typeface="Times New Roman" panose="02020603050405020304" pitchFamily="18" charset="0"/>
                <a:ea typeface="Tahoma" panose="020B0604030504040204" pitchFamily="34" charset="0"/>
                <a:cs typeface="Times New Roman" panose="02020603050405020304" pitchFamily="18" charset="0"/>
              </a:rPr>
              <a:t>1.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Phương</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Định</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chính</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đồng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thời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cũng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nhân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vật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trung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tâm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câu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chuyện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chuyện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được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tác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giả</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khắc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họa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chân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thực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sinh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động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Ấn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tượng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đầu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tiên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Phương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ĐỊnh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đọc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đó</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chính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dirty="0">
                <a:latin typeface="Times New Roman" panose="02020603050405020304" pitchFamily="18" charset="0"/>
                <a:ea typeface="Tahoma" panose="020B0604030504040204" pitchFamily="34" charset="0"/>
                <a:cs typeface="Times New Roman" panose="02020603050405020304" pitchFamily="18" charset="0"/>
              </a:rPr>
              <a:t>:</a:t>
            </a:r>
          </a:p>
        </p:txBody>
      </p:sp>
      <p:sp>
        <p:nvSpPr>
          <p:cNvPr id="6" name="TextBox 5">
            <a:extLst>
              <a:ext uri="{FF2B5EF4-FFF2-40B4-BE49-F238E27FC236}">
                <a16:creationId xmlns:a16="http://schemas.microsoft.com/office/drawing/2014/main" id="{112336B9-24B8-F66D-E718-A037E66F11AB}"/>
              </a:ext>
            </a:extLst>
          </p:cNvPr>
          <p:cNvSpPr txBox="1"/>
          <p:nvPr/>
        </p:nvSpPr>
        <p:spPr>
          <a:xfrm>
            <a:off x="817809" y="1751798"/>
            <a:ext cx="11270000" cy="1169551"/>
          </a:xfrm>
          <a:prstGeom prst="rect">
            <a:avLst/>
          </a:prstGeom>
          <a:noFill/>
        </p:spPr>
        <p:txBody>
          <a:bodyPr wrap="square" rtlCol="0">
            <a:spAutoFit/>
          </a:bodyPr>
          <a:lstStyle/>
          <a:p>
            <a:r>
              <a:rPr lang="en-US" sz="1400" b="1" dirty="0">
                <a:latin typeface="Times New Roman" panose="02020603050405020304" pitchFamily="18" charset="0"/>
                <a:ea typeface="Tahoma" panose="020B0604030504040204" pitchFamily="34" charset="0"/>
                <a:cs typeface="Times New Roman" panose="02020603050405020304" pitchFamily="18" charset="0"/>
              </a:rPr>
              <a:t>2.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Vẻ</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đẹp</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ngoại</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hình</a:t>
            </a:r>
            <a:r>
              <a:rPr lang="en-US" sz="1400" b="1" dirty="0">
                <a:latin typeface="Times New Roman" panose="02020603050405020304" pitchFamily="18" charset="0"/>
                <a:ea typeface="Tahoma" panose="020B0604030504040204" pitchFamily="34" charset="0"/>
                <a:cs typeface="Times New Roman" panose="02020603050405020304" pitchFamily="18" charset="0"/>
              </a:rPr>
              <a:t>: Qua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lời</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tự</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giới</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thiệu</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về</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bản</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thân</a:t>
            </a:r>
            <a:r>
              <a:rPr lang="en-US" sz="1400" b="1" dirty="0">
                <a:latin typeface="Times New Roman" panose="02020603050405020304" pitchFamily="18" charset="0"/>
                <a:ea typeface="Tahoma" panose="020B0604030504040204" pitchFamily="34" charset="0"/>
                <a:cs typeface="Times New Roman" panose="02020603050405020304" pitchFamily="18" charset="0"/>
              </a:rPr>
              <a:t>, PĐ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từng</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khẳng</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định</a:t>
            </a:r>
            <a:r>
              <a:rPr lang="en-US" sz="1400" b="1" dirty="0">
                <a:latin typeface="Times New Roman" panose="02020603050405020304" pitchFamily="18" charset="0"/>
                <a:ea typeface="Tahoma" panose="020B0604030504040204" pitchFamily="34" charset="0"/>
                <a:cs typeface="Times New Roman" panose="02020603050405020304" pitchFamily="18" charset="0"/>
              </a:rPr>
              <a:t>:</a:t>
            </a:r>
            <a:br>
              <a:rPr lang="en-US" sz="1400" b="1" dirty="0">
                <a:latin typeface="Times New Roman" panose="02020603050405020304" pitchFamily="18" charset="0"/>
                <a:ea typeface="Tahoma" panose="020B0604030504040204" pitchFamily="34" charset="0"/>
                <a:cs typeface="Times New Roman" panose="02020603050405020304" pitchFamily="18" charset="0"/>
              </a:rPr>
            </a:b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Tôi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một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khá</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với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hai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bím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tóc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dày</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mềm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cổ</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cao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kiêu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hãnh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như</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đài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hoa</a:t>
            </a:r>
            <a:r>
              <a:rPr lang="en-US" sz="1400" dirty="0">
                <a:latin typeface="Times New Roman" panose="02020603050405020304" pitchFamily="18" charset="0"/>
                <a:ea typeface="Tahoma" panose="020B0604030504040204" pitchFamily="34" charset="0"/>
                <a:cs typeface="Times New Roman" panose="02020603050405020304" pitchFamily="18" charset="0"/>
              </a:rPr>
              <a:t> loa </a:t>
            </a:r>
            <a:r>
              <a:rPr lang="en-US" sz="1400" dirty="0" err="1">
                <a:latin typeface="Times New Roman" panose="02020603050405020304" pitchFamily="18" charset="0"/>
                <a:ea typeface="Tahoma" panose="020B0604030504040204" pitchFamily="34" charset="0"/>
                <a:cs typeface="Times New Roman" panose="02020603050405020304" pitchFamily="18" charset="0"/>
              </a:rPr>
              <a:t>kèn</a:t>
            </a:r>
            <a:r>
              <a:rPr lang="en-US" sz="1400" dirty="0">
                <a:latin typeface="Times New Roman" panose="02020603050405020304" pitchFamily="18" charset="0"/>
                <a:ea typeface="Tahoma" panose="020B0604030504040204" pitchFamily="34" charset="0"/>
                <a:cs typeface="Times New Roman" panose="02020603050405020304" pitchFamily="18" charset="0"/>
              </a:rPr>
              <a:t>…</a:t>
            </a:r>
          </a:p>
          <a:p>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Đôi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mắt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màu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nâu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nhìn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như</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chói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nắng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theo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lời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các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lính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thì</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có</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nhìn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sao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xa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xăm</a:t>
            </a:r>
            <a:r>
              <a:rPr lang="en-US" sz="1400" dirty="0">
                <a:latin typeface="Times New Roman" panose="02020603050405020304" pitchFamily="18" charset="0"/>
                <a:ea typeface="Tahoma" panose="020B0604030504040204" pitchFamily="34" charset="0"/>
                <a:cs typeface="Times New Roman" panose="02020603050405020304" pitchFamily="18" charset="0"/>
              </a:rPr>
              <a:t>”..</a:t>
            </a:r>
          </a:p>
          <a:p>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Phương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Định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một</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cô</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gái</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xinh</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đẹp</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trẻ</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trung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năng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động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đáng</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yêu</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t>
            </a:r>
            <a:endParaRPr lang="en-US" sz="1400" dirty="0">
              <a:latin typeface="Times New Roman" panose="02020603050405020304" pitchFamily="18" charset="0"/>
              <a:ea typeface="Tahoma" panose="020B0604030504040204" pitchFamily="34" charset="0"/>
              <a:cs typeface="Times New Roman" panose="02020603050405020304" pitchFamily="18" charset="0"/>
            </a:endParaRPr>
          </a:p>
          <a:p>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Chuyển</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đoạn</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Song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có</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lẽ</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ấn</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tượng</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hơn</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cả</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mà</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PĐ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để</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lại</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cho</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người</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đọc</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đó</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chính</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là</a:t>
            </a:r>
            <a:r>
              <a:rPr lang="en-US" sz="1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a:t>
            </a:r>
          </a:p>
        </p:txBody>
      </p:sp>
      <p:sp>
        <p:nvSpPr>
          <p:cNvPr id="7" name="TextBox 6">
            <a:extLst>
              <a:ext uri="{FF2B5EF4-FFF2-40B4-BE49-F238E27FC236}">
                <a16:creationId xmlns:a16="http://schemas.microsoft.com/office/drawing/2014/main" id="{EC9C7980-D100-343A-6DAA-88A2E05EBADA}"/>
              </a:ext>
            </a:extLst>
          </p:cNvPr>
          <p:cNvSpPr txBox="1"/>
          <p:nvPr/>
        </p:nvSpPr>
        <p:spPr>
          <a:xfrm>
            <a:off x="860574" y="2997668"/>
            <a:ext cx="11465163" cy="2246769"/>
          </a:xfrm>
          <a:prstGeom prst="rect">
            <a:avLst/>
          </a:prstGeom>
          <a:noFill/>
        </p:spPr>
        <p:txBody>
          <a:bodyPr wrap="square" rtlCol="0">
            <a:spAutoFit/>
          </a:bodyPr>
          <a:lstStyle/>
          <a:p>
            <a:r>
              <a:rPr lang="en-US" sz="1400" b="1" dirty="0">
                <a:latin typeface="Times New Roman" panose="02020603050405020304" pitchFamily="18" charset="0"/>
                <a:ea typeface="Tahoma" panose="020B0604030504040204" pitchFamily="34" charset="0"/>
                <a:cs typeface="Times New Roman" panose="02020603050405020304" pitchFamily="18" charset="0"/>
              </a:rPr>
              <a:t>3.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Vẻ</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đẹp</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tâm</a:t>
            </a:r>
            <a:r>
              <a:rPr lang="en-US" sz="1400" b="1" dirty="0">
                <a:latin typeface="Times New Roman" panose="02020603050405020304" pitchFamily="18" charset="0"/>
                <a:ea typeface="Tahoma" panose="020B0604030504040204" pitchFamily="34" charset="0"/>
                <a:cs typeface="Times New Roman" panose="02020603050405020304" pitchFamily="18" charset="0"/>
              </a:rPr>
              <a:t> </a:t>
            </a:r>
            <a:r>
              <a:rPr lang="en-US" sz="1400" b="1" dirty="0" err="1">
                <a:latin typeface="Times New Roman" panose="02020603050405020304" pitchFamily="18" charset="0"/>
                <a:ea typeface="Tahoma" panose="020B0604030504040204" pitchFamily="34" charset="0"/>
                <a:cs typeface="Times New Roman" panose="02020603050405020304" pitchFamily="18" charset="0"/>
              </a:rPr>
              <a:t>hồn</a:t>
            </a:r>
            <a:r>
              <a:rPr lang="en-US" sz="1400" b="1" dirty="0">
                <a:latin typeface="Times New Roman" panose="02020603050405020304" pitchFamily="18" charset="0"/>
                <a:ea typeface="Tahoma" panose="020B0604030504040204" pitchFamily="34" charset="0"/>
                <a:cs typeface="Times New Roman" panose="02020603050405020304" pitchFamily="18" charset="0"/>
              </a:rPr>
              <a:t>:</a:t>
            </a:r>
          </a:p>
          <a:p>
            <a:r>
              <a:rPr lang="en-US" sz="1400" dirty="0">
                <a:latin typeface="Times New Roman" panose="02020603050405020304" pitchFamily="18" charset="0"/>
                <a:ea typeface="Tahoma" panose="020B0604030504040204" pitchFamily="34" charset="0"/>
                <a:cs typeface="Times New Roman" panose="02020603050405020304" pitchFamily="18" charset="0"/>
              </a:rPr>
              <a:t>- PĐ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sẵn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sàng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từ</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bỏ</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gia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đình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tp</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thân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yêu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vào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chiến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trường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Một</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cô</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gái</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có</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lí</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tưởng</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sống</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cao</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đẹp</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và</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giàu</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lòng</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yêu</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nước</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thiết</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tha</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1400" dirty="0">
                <a:latin typeface="Times New Roman" panose="02020603050405020304" pitchFamily="18" charset="0"/>
                <a:ea typeface="Tahoma" panose="020B0604030504040204" pitchFamily="34" charset="0"/>
                <a:cs typeface="Times New Roman" panose="02020603050405020304" pitchFamily="18" charset="0"/>
              </a:rPr>
              <a:t>(</a:t>
            </a:r>
            <a:r>
              <a:rPr lang="en-US" sz="1400" dirty="0" err="1">
                <a:latin typeface="Times New Roman" panose="02020603050405020304" pitchFamily="18" charset="0"/>
                <a:ea typeface="Tahoma" panose="020B0604030504040204" pitchFamily="34" charset="0"/>
                <a:cs typeface="Times New Roman" panose="02020603050405020304" pitchFamily="18" charset="0"/>
              </a:rPr>
              <a:t>Phân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tích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thêm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hai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câu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thơ</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thơ</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Tố</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Hữu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Xẻ</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dọc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Trường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Sơn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cứu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nước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lòng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phơi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phới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dậy</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tương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lai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khái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quát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được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lí</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tưởng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sống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thế</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hệ</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trẻ</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lúc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bấy</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giờ</a:t>
            </a:r>
            <a:r>
              <a:rPr lang="en-US" sz="1400" dirty="0">
                <a:latin typeface="Times New Roman" panose="02020603050405020304" pitchFamily="18" charset="0"/>
                <a:ea typeface="Tahoma" panose="020B0604030504040204" pitchFamily="34" charset="0"/>
                <a:cs typeface="Times New Roman" panose="02020603050405020304" pitchFamily="18" charset="0"/>
              </a:rPr>
              <a:t>.</a:t>
            </a:r>
          </a:p>
          <a:p>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Thích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hát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thích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ngắm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mình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gương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thích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mưa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đá</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sau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mỗi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trận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mưa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đá</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nhớ</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nhớ</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kỉ</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niệm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thời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thơ</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ấu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có</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tâm</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hồn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lạc</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quan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yêu</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đời</a:t>
            </a:r>
            <a:endPar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endParaRPr>
          </a:p>
          <a:p>
            <a:r>
              <a:rPr lang="en-US" sz="1400" dirty="0">
                <a:latin typeface="Times New Roman" panose="02020603050405020304" pitchFamily="18" charset="0"/>
                <a:ea typeface="Tahoma" panose="020B0604030504040204" pitchFamily="34" charset="0"/>
                <a:cs typeface="Times New Roman" panose="02020603050405020304" pitchFamily="18" charset="0"/>
              </a:rPr>
              <a:t>- Qua </a:t>
            </a:r>
            <a:r>
              <a:rPr lang="en-US" sz="1400" dirty="0" err="1">
                <a:latin typeface="Times New Roman" panose="02020603050405020304" pitchFamily="18" charset="0"/>
                <a:ea typeface="Tahoma" panose="020B0604030504040204" pitchFamily="34" charset="0"/>
                <a:cs typeface="Times New Roman" panose="02020603050405020304" pitchFamily="18" charset="0"/>
              </a:rPr>
              <a:t>suy</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nghĩ</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PĐ,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luôn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nghĩ</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những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đẹp</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nhất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cao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thượng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nhất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những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có</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ngôi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sao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trên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mũ</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mặc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quân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phục</a:t>
            </a:r>
            <a:r>
              <a:rPr lang="en-US" sz="1400" dirty="0">
                <a:latin typeface="Times New Roman" panose="02020603050405020304" pitchFamily="18" charset="0"/>
                <a:ea typeface="Tahoma" panose="020B0604030504040204" pitchFamily="34" charset="0"/>
                <a:cs typeface="Times New Roman" panose="02020603050405020304" pitchFamily="18" charset="0"/>
              </a:rPr>
              <a:t>. Khi </a:t>
            </a:r>
            <a:r>
              <a:rPr lang="en-US" sz="1400" dirty="0" err="1">
                <a:latin typeface="Times New Roman" panose="02020603050405020304" pitchFamily="18" charset="0"/>
                <a:ea typeface="Tahoma" panose="020B0604030504040204" pitchFamily="34" charset="0"/>
                <a:cs typeface="Times New Roman" panose="02020603050405020304" pitchFamily="18" charset="0"/>
              </a:rPr>
              <a:t>kể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về</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chị</a:t>
            </a:r>
            <a:r>
              <a:rPr lang="en-US" sz="1400" dirty="0">
                <a:latin typeface="Times New Roman" panose="02020603050405020304" pitchFamily="18" charset="0"/>
                <a:ea typeface="Tahoma" panose="020B0604030504040204" pitchFamily="34" charset="0"/>
                <a:cs typeface="Times New Roman" panose="02020603050405020304" pitchFamily="18" charset="0"/>
              </a:rPr>
              <a:t> Thao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Nho</a:t>
            </a:r>
            <a:r>
              <a:rPr lang="en-US" sz="1400" dirty="0">
                <a:latin typeface="Times New Roman" panose="02020603050405020304" pitchFamily="18" charset="0"/>
                <a:ea typeface="Tahoma" panose="020B0604030504040204" pitchFamily="34" charset="0"/>
                <a:cs typeface="Times New Roman" panose="02020603050405020304" pitchFamily="18" charset="0"/>
              </a:rPr>
              <a:t>, PĐ </a:t>
            </a:r>
            <a:r>
              <a:rPr lang="en-US" sz="1400" dirty="0" err="1">
                <a:latin typeface="Times New Roman" panose="02020603050405020304" pitchFamily="18" charset="0"/>
                <a:ea typeface="Tahoma" panose="020B0604030504040204" pitchFamily="34" charset="0"/>
                <a:cs typeface="Times New Roman" panose="02020603050405020304" pitchFamily="18" charset="0"/>
              </a:rPr>
              <a:t>kể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bằng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cả</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tình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cảm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yêu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thương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cùng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sự</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thấu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hiểu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trân</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trọng</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đồng</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đội</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và</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tôn</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thờ</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người</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chiến</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sĩ</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t>
            </a:r>
          </a:p>
          <a:p>
            <a:r>
              <a:rPr lang="en-US" sz="1400" dirty="0">
                <a:latin typeface="Times New Roman" panose="02020603050405020304" pitchFamily="18" charset="0"/>
                <a:ea typeface="Tahoma" panose="020B0604030504040204" pitchFamily="34" charset="0"/>
                <a:cs typeface="Times New Roman" panose="02020603050405020304" pitchFamily="18" charset="0"/>
              </a:rPr>
              <a:t>- Khi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bị</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thương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một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lần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phá</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bom</a:t>
            </a:r>
            <a:r>
              <a:rPr lang="en-US" sz="1400" dirty="0">
                <a:latin typeface="Times New Roman" panose="02020603050405020304" pitchFamily="18" charset="0"/>
                <a:ea typeface="Tahoma" panose="020B0604030504040204" pitchFamily="34" charset="0"/>
                <a:cs typeface="Times New Roman" panose="02020603050405020304" pitchFamily="18" charset="0"/>
              </a:rPr>
              <a:t>, PĐ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hết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sức</a:t>
            </a:r>
            <a:r>
              <a:rPr lang="en-US" sz="1400" dirty="0">
                <a:latin typeface="Times New Roman" panose="02020603050405020304" pitchFamily="18" charset="0"/>
                <a:ea typeface="Tahoma" panose="020B0604030504040204" pitchFamily="34" charset="0"/>
                <a:cs typeface="Times New Roman" panose="02020603050405020304" pitchFamily="18" charset="0"/>
              </a:rPr>
              <a:t> lo </a:t>
            </a:r>
            <a:r>
              <a:rPr lang="en-US" sz="1400" dirty="0" err="1">
                <a:latin typeface="Times New Roman" panose="02020603050405020304" pitchFamily="18" charset="0"/>
                <a:ea typeface="Tahoma" panose="020B0604030504040204" pitchFamily="34" charset="0"/>
                <a:cs typeface="Times New Roman" panose="02020603050405020304" pitchFamily="18" charset="0"/>
              </a:rPr>
              <a:t>lắng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chăm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sóc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những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thân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ruột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thịt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người</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có</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tinh</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thần</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đoàn</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kết</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gắn</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bó</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yêu</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thương</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đồng</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đội</a:t>
            </a:r>
            <a:r>
              <a:rPr lang="en-US" sz="1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t>
            </a:r>
          </a:p>
          <a:p>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một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lần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phá</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bom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có</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chút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sợ</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hãi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nhưng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rồi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đã</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vượt</a:t>
            </a:r>
            <a:r>
              <a:rPr lang="en-US" sz="1400" dirty="0">
                <a:latin typeface="Times New Roman" panose="02020603050405020304" pitchFamily="18" charset="0"/>
                <a:ea typeface="Tahoma" panose="020B0604030504040204" pitchFamily="34" charset="0"/>
                <a:cs typeface="Times New Roman" panose="02020603050405020304" pitchFamily="18" charset="0"/>
              </a:rPr>
              <a:t> qua </a:t>
            </a:r>
            <a:r>
              <a:rPr lang="en-US" sz="1400" dirty="0" err="1">
                <a:latin typeface="Times New Roman" panose="02020603050405020304" pitchFamily="18" charset="0"/>
                <a:ea typeface="Tahoma" panose="020B0604030504040204" pitchFamily="34" charset="0"/>
                <a:cs typeface="Times New Roman" panose="02020603050405020304" pitchFamily="18" charset="0"/>
              </a:rPr>
              <a:t>lỗi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sợ</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hãi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hoàn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thành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nhiệm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vụ</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Có</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lúc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từng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nghĩ</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đến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chét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nhưng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đó</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chỉ</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chết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mờ</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nhạt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hiện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ra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tâm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trí</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Cô</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là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một</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nữ</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chiến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sĩ</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dung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cảm</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gan</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dạ</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và</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đầy</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tự</a:t>
            </a:r>
            <a:r>
              <a:rPr lang="en-US" sz="1400" dirty="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 tin.</a:t>
            </a:r>
            <a:endParaRPr lang="en-US" sz="1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643F2EDB-61FA-ED44-AFD9-A05790D9C258}"/>
              </a:ext>
            </a:extLst>
          </p:cNvPr>
          <p:cNvSpPr txBox="1"/>
          <p:nvPr/>
        </p:nvSpPr>
        <p:spPr>
          <a:xfrm>
            <a:off x="860573" y="5479257"/>
            <a:ext cx="11465164" cy="1169551"/>
          </a:xfrm>
          <a:prstGeom prst="rect">
            <a:avLst/>
          </a:prstGeom>
          <a:noFill/>
        </p:spPr>
        <p:txBody>
          <a:bodyPr wrap="square" rtlCol="0">
            <a:spAutoFit/>
          </a:bodyPr>
          <a:lstStyle/>
          <a:p>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Tóm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có</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nói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bằng</a:t>
            </a:r>
            <a:r>
              <a:rPr lang="en-US" sz="1400" dirty="0">
                <a:latin typeface="Times New Roman" panose="02020603050405020304" pitchFamily="18" charset="0"/>
                <a:ea typeface="Tahoma" panose="020B0604030504040204" pitchFamily="34" charset="0"/>
                <a:cs typeface="Times New Roman" panose="02020603050405020304" pitchFamily="18" charset="0"/>
              </a:rPr>
              <a:t>  NT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sử</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dụng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ngôi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thứ</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nhất</a:t>
            </a:r>
            <a:r>
              <a:rPr lang="en-US" sz="1400" dirty="0">
                <a:latin typeface="Times New Roman" panose="02020603050405020304" pitchFamily="18" charset="0"/>
                <a:ea typeface="Tahoma" panose="020B0604030504040204" pitchFamily="34" charset="0"/>
                <a:cs typeface="Times New Roman" panose="02020603050405020304" pitchFamily="18" charset="0"/>
              </a:rPr>
              <a:t> qua </a:t>
            </a:r>
            <a:r>
              <a:rPr lang="en-US" sz="1400" dirty="0" err="1">
                <a:latin typeface="Times New Roman" panose="02020603050405020304" pitchFamily="18" charset="0"/>
                <a:ea typeface="Tahoma" panose="020B0604030504040204" pitchFamily="34" charset="0"/>
                <a:cs typeface="Times New Roman" panose="02020603050405020304" pitchFamily="18" charset="0"/>
              </a:rPr>
              <a:t>lời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PĐ,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văn</a:t>
            </a:r>
            <a:r>
              <a:rPr lang="en-US" sz="1400" dirty="0">
                <a:latin typeface="Times New Roman" panose="02020603050405020304" pitchFamily="18" charset="0"/>
                <a:ea typeface="Tahoma" panose="020B0604030504040204" pitchFamily="34" charset="0"/>
                <a:cs typeface="Times New Roman" panose="02020603050405020304" pitchFamily="18" charset="0"/>
              </a:rPr>
              <a:t> Lê Minh </a:t>
            </a:r>
            <a:r>
              <a:rPr lang="en-US" sz="1400" dirty="0" err="1">
                <a:latin typeface="Times New Roman" panose="02020603050405020304" pitchFamily="18" charset="0"/>
                <a:ea typeface="Tahoma" panose="020B0604030504040204" pitchFamily="34" charset="0"/>
                <a:cs typeface="Times New Roman" panose="02020603050405020304" pitchFamily="18" charset="0"/>
              </a:rPr>
              <a:t>Khuê</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đã</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khắc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họa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thành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nhân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vật</a:t>
            </a:r>
            <a:r>
              <a:rPr lang="en-US" sz="1400" dirty="0">
                <a:latin typeface="Times New Roman" panose="02020603050405020304" pitchFamily="18" charset="0"/>
                <a:ea typeface="Tahoma" panose="020B0604030504040204" pitchFamily="34" charset="0"/>
                <a:cs typeface="Times New Roman" panose="02020603050405020304" pitchFamily="18" charset="0"/>
              </a:rPr>
              <a:t> PĐ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với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nhiều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nét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đáng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yêu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đáng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trân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trọng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Đó</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không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chỉ</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một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trẻ</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trung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xinh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đẹp</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còn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một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chiến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sĩ</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dũng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cảm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gan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dạ</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một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thiếu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nữ</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lạc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quan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yêu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đời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giàu</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tinh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thần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đoàn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kết</a:t>
            </a:r>
            <a:r>
              <a:rPr lang="en-US" sz="1400" dirty="0">
                <a:latin typeface="Times New Roman" panose="02020603050405020304" pitchFamily="18" charset="0"/>
                <a:ea typeface="Tahoma" panose="020B0604030504040204" pitchFamily="34" charset="0"/>
                <a:cs typeface="Times New Roman" panose="02020603050405020304" pitchFamily="18" charset="0"/>
              </a:rPr>
              <a:t>. PĐ </a:t>
            </a:r>
            <a:r>
              <a:rPr lang="en-US" sz="1400" dirty="0" err="1">
                <a:latin typeface="Times New Roman" panose="02020603050405020304" pitchFamily="18" charset="0"/>
                <a:ea typeface="Tahoma" panose="020B0604030504040204" pitchFamily="34" charset="0"/>
                <a:cs typeface="Times New Roman" panose="02020603050405020304" pitchFamily="18" charset="0"/>
              </a:rPr>
              <a:t>là</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đại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diện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thế</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hệ</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niên</a:t>
            </a:r>
            <a:r>
              <a:rPr lang="en-US" sz="1400" dirty="0">
                <a:latin typeface="Times New Roman" panose="02020603050405020304" pitchFamily="18" charset="0"/>
                <a:ea typeface="Tahoma" panose="020B0604030504040204" pitchFamily="34" charset="0"/>
                <a:cs typeface="Times New Roman" panose="02020603050405020304" pitchFamily="18" charset="0"/>
              </a:rPr>
              <a:t> VN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thời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chiến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Hình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ảnh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khiến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chúng</a:t>
            </a:r>
            <a:r>
              <a:rPr lang="en-US" sz="1400" dirty="0">
                <a:latin typeface="Times New Roman" panose="02020603050405020304" pitchFamily="18" charset="0"/>
                <a:ea typeface="Tahoma" panose="020B0604030504040204" pitchFamily="34" charset="0"/>
                <a:cs typeface="Times New Roman" panose="02020603050405020304" pitchFamily="18" charset="0"/>
              </a:rPr>
              <a:t> ta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nhớ</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tới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hình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ảnh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những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cô</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nữ</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thanh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niên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xung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phong</a:t>
            </a:r>
            <a:r>
              <a:rPr lang="en-US" sz="1400" dirty="0">
                <a:latin typeface="Times New Roman" panose="02020603050405020304" pitchFamily="18" charset="0"/>
                <a:ea typeface="Tahoma" panose="020B0604030504040204" pitchFamily="34" charset="0"/>
                <a:cs typeface="Times New Roman" panose="02020603050405020304" pitchFamily="18" charset="0"/>
              </a:rPr>
              <a:t> ở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ngã</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ba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Đồng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Lộc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năm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nào</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Các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chị</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sẵn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sàng</a:t>
            </a:r>
            <a:r>
              <a:rPr lang="en-US" sz="1400" dirty="0">
                <a:latin typeface="Times New Roman" panose="02020603050405020304" pitchFamily="18" charset="0"/>
                <a:ea typeface="Tahoma" panose="020B0604030504040204" pitchFamily="34" charset="0"/>
                <a:cs typeface="Times New Roman" panose="02020603050405020304" pitchFamily="18" charset="0"/>
              </a:rPr>
              <a:t> hi </a:t>
            </a:r>
            <a:r>
              <a:rPr lang="en-US" sz="1400" dirty="0" err="1">
                <a:latin typeface="Times New Roman" panose="02020603050405020304" pitchFamily="18" charset="0"/>
                <a:ea typeface="Tahoma" panose="020B0604030504040204" pitchFamily="34" charset="0"/>
                <a:cs typeface="Times New Roman" panose="02020603050405020304" pitchFamily="18" charset="0"/>
              </a:rPr>
              <a:t>sinh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tuổi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trẻ</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thậm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chí</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cả</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tính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mạng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mình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vì</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tổ</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quốc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Thế</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hệ</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trẻ</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chúng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em</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hôm</a:t>
            </a:r>
            <a:r>
              <a:rPr lang="en-US" sz="1400" dirty="0">
                <a:latin typeface="Times New Roman" panose="02020603050405020304" pitchFamily="18" charset="0"/>
                <a:ea typeface="Tahoma" panose="020B0604030504040204" pitchFamily="34" charset="0"/>
                <a:cs typeface="Times New Roman" panose="02020603050405020304" pitchFamily="18" charset="0"/>
              </a:rPr>
              <a:t> nay,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nguyện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sẽ</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học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tập</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hết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mình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để</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dựng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xây</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đất</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nước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xứng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đáng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với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những</a:t>
            </a:r>
            <a:r>
              <a:rPr lang="en-US" sz="1400" dirty="0">
                <a:latin typeface="Times New Roman" panose="02020603050405020304" pitchFamily="18" charset="0"/>
                <a:ea typeface="Tahoma" panose="020B0604030504040204" pitchFamily="34" charset="0"/>
                <a:cs typeface="Times New Roman" panose="02020603050405020304" pitchFamily="18" charset="0"/>
              </a:rPr>
              <a:t> con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người</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đã</a:t>
            </a:r>
            <a:r>
              <a:rPr lang="en-US" sz="1400" dirty="0">
                <a:latin typeface="Times New Roman" panose="02020603050405020304" pitchFamily="18" charset="0"/>
                <a:ea typeface="Tahoma" panose="020B0604030504040204" pitchFamily="34" charset="0"/>
                <a:cs typeface="Times New Roman" panose="02020603050405020304" pitchFamily="18" charset="0"/>
              </a:rPr>
              <a:t> hi </a:t>
            </a:r>
            <a:r>
              <a:rPr lang="en-US" sz="1400" dirty="0" err="1">
                <a:latin typeface="Times New Roman" panose="02020603050405020304" pitchFamily="18" charset="0"/>
                <a:ea typeface="Tahoma" panose="020B0604030504040204" pitchFamily="34" charset="0"/>
                <a:cs typeface="Times New Roman" panose="02020603050405020304" pitchFamily="18" charset="0"/>
              </a:rPr>
              <a:t>sinh</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ngã</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xuống</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vì</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tổ</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quốc</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Việt</a:t>
            </a:r>
            <a:r>
              <a:rPr lang="en-US" sz="1400" dirty="0">
                <a:latin typeface="Times New Roman" panose="02020603050405020304" pitchFamily="18" charset="0"/>
                <a:ea typeface="Tahoma" panose="020B0604030504040204" pitchFamily="34" charset="0"/>
                <a:cs typeface="Times New Roman" panose="02020603050405020304" pitchFamily="18" charset="0"/>
              </a:rPr>
              <a:t> Nam </a:t>
            </a:r>
            <a:r>
              <a:rPr lang="en-US" sz="1400" dirty="0" err="1">
                <a:latin typeface="Times New Roman" panose="02020603050405020304" pitchFamily="18" charset="0"/>
                <a:ea typeface="Tahoma" panose="020B0604030504040204" pitchFamily="34" charset="0"/>
                <a:cs typeface="Times New Roman" panose="02020603050405020304" pitchFamily="18" charset="0"/>
              </a:rPr>
              <a:t>thân</a:t>
            </a:r>
            <a:r>
              <a:rPr lang="en-US" sz="1400" dirty="0">
                <a:latin typeface="Times New Roman" panose="02020603050405020304" pitchFamily="18" charset="0"/>
                <a:ea typeface="Tahoma" panose="020B0604030504040204" pitchFamily="34" charset="0"/>
                <a:cs typeface="Times New Roman" panose="02020603050405020304" pitchFamily="18" charset="0"/>
              </a:rPr>
              <a:t> </a:t>
            </a:r>
            <a:r>
              <a:rPr lang="en-US" sz="1400" dirty="0" err="1">
                <a:latin typeface="Times New Roman" panose="02020603050405020304" pitchFamily="18" charset="0"/>
                <a:ea typeface="Tahoma" panose="020B0604030504040204" pitchFamily="34" charset="0"/>
                <a:cs typeface="Times New Roman" panose="02020603050405020304" pitchFamily="18" charset="0"/>
              </a:rPr>
              <a:t>yêu</a:t>
            </a:r>
            <a:r>
              <a:rPr lang="en-US" sz="1400" dirty="0">
                <a:latin typeface="Times New Roman" panose="02020603050405020304" pitchFamily="18" charset="0"/>
                <a:ea typeface="Tahoma" panose="020B0604030504040204" pitchFamily="34" charset="0"/>
                <a:cs typeface="Times New Roman" panose="02020603050405020304" pitchFamily="18" charset="0"/>
              </a:rPr>
              <a:t>.</a:t>
            </a:r>
          </a:p>
        </p:txBody>
      </p:sp>
      <p:sp>
        <p:nvSpPr>
          <p:cNvPr id="10" name="TextBox 9">
            <a:extLst>
              <a:ext uri="{FF2B5EF4-FFF2-40B4-BE49-F238E27FC236}">
                <a16:creationId xmlns:a16="http://schemas.microsoft.com/office/drawing/2014/main" id="{65CE8E53-A5DA-DBBB-9E57-107FDA9FBE79}"/>
              </a:ext>
            </a:extLst>
          </p:cNvPr>
          <p:cNvSpPr txBox="1"/>
          <p:nvPr/>
        </p:nvSpPr>
        <p:spPr>
          <a:xfrm>
            <a:off x="817810" y="430054"/>
            <a:ext cx="11374192" cy="692497"/>
          </a:xfrm>
          <a:prstGeom prst="rect">
            <a:avLst/>
          </a:prstGeom>
          <a:noFill/>
        </p:spPr>
        <p:txBody>
          <a:bodyPr wrap="square" rtlCol="0">
            <a:spAutoFit/>
          </a:bodyPr>
          <a:lstStyle/>
          <a:p>
            <a:r>
              <a:rPr lang="en-US" sz="1300" dirty="0">
                <a:latin typeface="Times New Roman" panose="02020603050405020304" pitchFamily="18" charset="0"/>
                <a:cs typeface="Times New Roman" panose="02020603050405020304" pitchFamily="18" charset="0"/>
              </a:rPr>
              <a:t>    Lê Minh </a:t>
            </a:r>
            <a:r>
              <a:rPr lang="en-US" sz="1300" dirty="0" err="1">
                <a:latin typeface="Times New Roman" panose="02020603050405020304" pitchFamily="18" charset="0"/>
                <a:cs typeface="Times New Roman" panose="02020603050405020304" pitchFamily="18" charset="0"/>
              </a:rPr>
              <a:t>Khuê</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quê</a:t>
            </a:r>
            <a:r>
              <a:rPr lang="en-US" sz="1300" dirty="0">
                <a:latin typeface="Times New Roman" panose="02020603050405020304" pitchFamily="18" charset="0"/>
                <a:cs typeface="Times New Roman" panose="02020603050405020304" pitchFamily="18" charset="0"/>
              </a:rPr>
              <a:t> ở </a:t>
            </a:r>
            <a:r>
              <a:rPr lang="en-US" sz="1300" dirty="0" err="1">
                <a:latin typeface="Times New Roman" panose="02020603050405020304" pitchFamily="18" charset="0"/>
                <a:cs typeface="Times New Roman" panose="02020603050405020304" pitchFamily="18" charset="0"/>
              </a:rPr>
              <a:t>Tĩnh</a:t>
            </a:r>
            <a:r>
              <a:rPr lang="en-US" sz="1300" dirty="0">
                <a:latin typeface="Times New Roman" panose="02020603050405020304" pitchFamily="18" charset="0"/>
                <a:cs typeface="Times New Roman" panose="02020603050405020304" pitchFamily="18" charset="0"/>
              </a:rPr>
              <a:t> Gia </a:t>
            </a:r>
            <a:r>
              <a:rPr lang="en-US" sz="1300" dirty="0" err="1">
                <a:latin typeface="Times New Roman" panose="02020603050405020304" pitchFamily="18" charset="0"/>
                <a:cs typeface="Times New Roman" panose="02020603050405020304" pitchFamily="18" charset="0"/>
              </a:rPr>
              <a:t>tỉnh</a:t>
            </a:r>
            <a:r>
              <a:rPr lang="en-US" sz="1300" dirty="0">
                <a:latin typeface="Times New Roman" panose="02020603050405020304" pitchFamily="18" charset="0"/>
                <a:cs typeface="Times New Roman" panose="02020603050405020304" pitchFamily="18" charset="0"/>
              </a:rPr>
              <a:t> Thanh </a:t>
            </a:r>
            <a:r>
              <a:rPr lang="en-US" sz="1300" dirty="0" err="1">
                <a:latin typeface="Times New Roman" panose="02020603050405020304" pitchFamily="18" charset="0"/>
                <a:cs typeface="Times New Roman" panose="02020603050405020304" pitchFamily="18" charset="0"/>
              </a:rPr>
              <a:t>Hóa</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bà</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là</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một</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cây</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bút</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chuyên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viết</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về</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truyện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ngắn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Trong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các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tác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phẩm</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của</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bà</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thường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viết</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về</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cuộc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sống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chiến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đấu</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của</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tuổi</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trẻ</a:t>
            </a:r>
            <a:r>
              <a:rPr lang="en-US" sz="1300" dirty="0">
                <a:latin typeface="Times New Roman" panose="02020603050405020304" pitchFamily="18" charset="0"/>
                <a:cs typeface="Times New Roman" panose="02020603050405020304" pitchFamily="18" charset="0"/>
              </a:rPr>
              <a:t> ở </a:t>
            </a:r>
            <a:r>
              <a:rPr lang="en-US" sz="1300" dirty="0" err="1">
                <a:latin typeface="Times New Roman" panose="02020603050405020304" pitchFamily="18" charset="0"/>
                <a:cs typeface="Times New Roman" panose="02020603050405020304" pitchFamily="18" charset="0"/>
              </a:rPr>
              <a:t>tuyến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đường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Trường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Sơn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Những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ngôi</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sao</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xa</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xôi</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là</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truyện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ngắn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tiêu</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biểu</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cho</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phong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cách</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sáng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tác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ấy</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Tác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phẩm</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viết</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vào</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năm</a:t>
            </a:r>
            <a:r>
              <a:rPr lang="en-US" sz="1300" dirty="0">
                <a:latin typeface="Times New Roman" panose="02020603050405020304" pitchFamily="18" charset="0"/>
                <a:cs typeface="Times New Roman" panose="02020603050405020304" pitchFamily="18" charset="0"/>
              </a:rPr>
              <a:t> 1971, </a:t>
            </a:r>
            <a:r>
              <a:rPr lang="en-US" sz="1300" dirty="0" err="1">
                <a:latin typeface="Times New Roman" panose="02020603050405020304" pitchFamily="18" charset="0"/>
                <a:cs typeface="Times New Roman" panose="02020603050405020304" pitchFamily="18" charset="0"/>
              </a:rPr>
              <a:t>trong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cuộc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kháng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chiến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chống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Mĩ</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diễn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ra</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ác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liệt</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Tiêu</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biểu</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là</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nhân</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vật</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Phương</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Định</a:t>
            </a:r>
            <a:r>
              <a:rPr lang="en-US" sz="13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3426336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227B9-FAF6-FAAB-4024-8ED4A5E0C989}"/>
              </a:ext>
            </a:extLst>
          </p:cNvPr>
          <p:cNvSpPr>
            <a:spLocks noGrp="1"/>
          </p:cNvSpPr>
          <p:nvPr>
            <p:ph type="title"/>
          </p:nvPr>
        </p:nvSpPr>
        <p:spPr>
          <a:xfrm>
            <a:off x="1195875" y="-9331"/>
            <a:ext cx="10515600" cy="605258"/>
          </a:xfrm>
        </p:spPr>
        <p:txBody>
          <a:bodyPr>
            <a:noAutofit/>
          </a:bodyPr>
          <a:lstStyle/>
          <a:p>
            <a:pPr algn="ctr"/>
            <a:r>
              <a:rPr lang="en-US" sz="3200" b="1" dirty="0">
                <a:solidFill>
                  <a:srgbClr val="002060"/>
                </a:solidFill>
                <a:latin typeface="Times New Roman" panose="02020603050405020304" pitchFamily="18" charset="0"/>
                <a:cs typeface="Times New Roman" panose="02020603050405020304" pitchFamily="18" charset="0"/>
              </a:rPr>
              <a:t>DẠNG CÂU PHÂN TÍCH ĐOẠN THƠ</a:t>
            </a:r>
          </a:p>
        </p:txBody>
      </p:sp>
      <p:sp>
        <p:nvSpPr>
          <p:cNvPr id="3" name="Content Placeholder 2">
            <a:extLst>
              <a:ext uri="{FF2B5EF4-FFF2-40B4-BE49-F238E27FC236}">
                <a16:creationId xmlns:a16="http://schemas.microsoft.com/office/drawing/2014/main" id="{E58BD25D-85D2-A336-0862-71B555AE5B84}"/>
              </a:ext>
            </a:extLst>
          </p:cNvPr>
          <p:cNvSpPr>
            <a:spLocks noGrp="1"/>
          </p:cNvSpPr>
          <p:nvPr>
            <p:ph idx="1"/>
          </p:nvPr>
        </p:nvSpPr>
        <p:spPr>
          <a:xfrm>
            <a:off x="185057" y="2873703"/>
            <a:ext cx="12081523" cy="653858"/>
          </a:xfrm>
        </p:spPr>
        <p:txBody>
          <a:bodyPr>
            <a:normAutofit fontScale="85000" lnSpcReduction="20000"/>
          </a:bodyPr>
          <a:lstStyle/>
          <a:p>
            <a:pPr marL="0" indent="0">
              <a:buNone/>
            </a:pPr>
            <a:r>
              <a:rPr lang="en-US" sz="2400" b="1" dirty="0">
                <a:latin typeface="Times New Roman" panose="02020603050405020304" pitchFamily="18" charset="0"/>
                <a:cs typeface="Times New Roman" panose="02020603050405020304" pitchFamily="18" charset="0"/>
              </a:rPr>
              <a:t>LĐ 1: </a:t>
            </a:r>
            <a:r>
              <a:rPr lang="en-US" sz="2400" dirty="0" err="1">
                <a:latin typeface="Times New Roman" panose="02020603050405020304" pitchFamily="18" charset="0"/>
                <a:cs typeface="Times New Roman" panose="02020603050405020304" pitchFamily="18" charset="0"/>
              </a:rPr>
              <a:t>giới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solidFill>
                  <a:srgbClr val="FF0000"/>
                </a:solidFill>
                <a:latin typeface="Times New Roman" panose="02020603050405020304" pitchFamily="18" charset="0"/>
                <a:cs typeface="Times New Roman" panose="02020603050405020304" pitchFamily="18" charset="0"/>
              </a:rPr>
              <a:t>CT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khổ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khổ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lên</a:t>
            </a:r>
            <a:r>
              <a:rPr lang="en-US" sz="2400" dirty="0">
                <a:latin typeface="Times New Roman" panose="02020603050405020304" pitchFamily="18" charset="0"/>
                <a:cs typeface="Times New Roman" panose="02020603050405020304" pitchFamily="18" charset="0"/>
              </a:rPr>
              <a:t>…</a:t>
            </a:r>
            <a:r>
              <a:rPr lang="en-US" sz="2400" dirty="0">
                <a:solidFill>
                  <a:srgbClr val="FF0000"/>
                </a:solidFill>
                <a:latin typeface="Times New Roman" panose="02020603050405020304" pitchFamily="18" charset="0"/>
                <a:cs typeface="Times New Roman" panose="02020603050405020304" pitchFamily="18" charset="0"/>
              </a:rPr>
              <a:t>NDKQ</a:t>
            </a:r>
            <a:r>
              <a:rPr lang="en-US" sz="2400" dirty="0">
                <a:latin typeface="Times New Roman" panose="02020603050405020304" pitchFamily="18" charset="0"/>
                <a:cs typeface="Times New Roman" panose="02020603050405020304" pitchFamily="18" charset="0"/>
              </a:rPr>
              <a:t>…</a:t>
            </a:r>
          </a:p>
        </p:txBody>
      </p:sp>
      <p:grpSp>
        <p:nvGrpSpPr>
          <p:cNvPr id="9" name="Group 8">
            <a:extLst>
              <a:ext uri="{FF2B5EF4-FFF2-40B4-BE49-F238E27FC236}">
                <a16:creationId xmlns:a16="http://schemas.microsoft.com/office/drawing/2014/main" id="{965B6C7D-91BE-F8D1-4829-4288EEA7F091}"/>
              </a:ext>
            </a:extLst>
          </p:cNvPr>
          <p:cNvGrpSpPr/>
          <p:nvPr/>
        </p:nvGrpSpPr>
        <p:grpSpPr>
          <a:xfrm>
            <a:off x="0" y="681037"/>
            <a:ext cx="12433040" cy="2519595"/>
            <a:chOff x="83977" y="834510"/>
            <a:chExt cx="12433040" cy="2519595"/>
          </a:xfrm>
        </p:grpSpPr>
        <p:grpSp>
          <p:nvGrpSpPr>
            <p:cNvPr id="6" name="Group 5">
              <a:extLst>
                <a:ext uri="{FF2B5EF4-FFF2-40B4-BE49-F238E27FC236}">
                  <a16:creationId xmlns:a16="http://schemas.microsoft.com/office/drawing/2014/main" id="{4ABB7A22-DF5E-9340-C455-11DB57CCDE8A}"/>
                </a:ext>
              </a:extLst>
            </p:cNvPr>
            <p:cNvGrpSpPr/>
            <p:nvPr/>
          </p:nvGrpSpPr>
          <p:grpSpPr>
            <a:xfrm>
              <a:off x="83977" y="834510"/>
              <a:ext cx="12433040" cy="2519595"/>
              <a:chOff x="-17102" y="837398"/>
              <a:chExt cx="12433040" cy="2519595"/>
            </a:xfrm>
          </p:grpSpPr>
          <p:sp>
            <p:nvSpPr>
              <p:cNvPr id="7" name="TextBox 6">
                <a:extLst>
                  <a:ext uri="{FF2B5EF4-FFF2-40B4-BE49-F238E27FC236}">
                    <a16:creationId xmlns:a16="http://schemas.microsoft.com/office/drawing/2014/main" id="{CE4F8DD0-1F85-BD60-46F3-CE140E999C87}"/>
                  </a:ext>
                </a:extLst>
              </p:cNvPr>
              <p:cNvSpPr txBox="1"/>
              <p:nvPr/>
            </p:nvSpPr>
            <p:spPr>
              <a:xfrm>
                <a:off x="189722" y="928158"/>
                <a:ext cx="12226216" cy="1815882"/>
              </a:xfrm>
              <a:prstGeom prst="rect">
                <a:avLst/>
              </a:prstGeom>
              <a:noFill/>
            </p:spPr>
            <p:txBody>
              <a:bodyPr wrap="square" rtlCol="0">
                <a:spAutoFit/>
              </a:bodyPr>
              <a:lstStyle/>
              <a:p>
                <a:r>
                  <a:rPr lang="en-US" sz="2800" b="1" dirty="0" err="1">
                    <a:latin typeface="Times New Roman" panose="02020603050405020304" pitchFamily="18" charset="0"/>
                    <a:cs typeface="Times New Roman" panose="02020603050405020304" pitchFamily="18" charset="0"/>
                  </a:rPr>
                  <a:t>Mở</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p>
              <a:p>
                <a:r>
                  <a:rPr lang="en-US" sz="2800" dirty="0">
                    <a:solidFill>
                      <a:srgbClr val="FF0000"/>
                    </a:solidFill>
                    <a:latin typeface="Times New Roman" panose="02020603050405020304" pitchFamily="18" charset="0"/>
                    <a:cs typeface="Times New Roman" panose="02020603050405020304" pitchFamily="18" charset="0"/>
                  </a:rPr>
                  <a:t>CT1</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 PCST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a:p>
                <a:r>
                  <a:rPr lang="en-US" sz="2800" dirty="0">
                    <a:solidFill>
                      <a:srgbClr val="FF0000"/>
                    </a:solidFill>
                    <a:latin typeface="Times New Roman" panose="02020603050405020304" pitchFamily="18" charset="0"/>
                    <a:cs typeface="Times New Roman" panose="02020603050405020304" pitchFamily="18" charset="0"/>
                  </a:rPr>
                  <a:t>CT2</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hoàn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7146024-276F-90D4-E267-B08F942F88DF}"/>
                  </a:ext>
                </a:extLst>
              </p:cNvPr>
              <p:cNvSpPr txBox="1"/>
              <p:nvPr/>
            </p:nvSpPr>
            <p:spPr>
              <a:xfrm>
                <a:off x="-17102" y="2525996"/>
                <a:ext cx="11711475" cy="830997"/>
              </a:xfrm>
              <a:prstGeom prst="rect">
                <a:avLst/>
              </a:prstGeom>
              <a:noFill/>
            </p:spPr>
            <p:txBody>
              <a:bodyPr wrap="square" rtlCol="0">
                <a:spAutoFit/>
              </a:bodyPr>
              <a:lstStyle/>
              <a:p>
                <a:r>
                  <a:rPr lang="en-US" sz="2400" b="1" dirty="0" err="1">
                    <a:latin typeface="Times New Roman" panose="02020603050405020304" pitchFamily="18" charset="0"/>
                    <a:cs typeface="Times New Roman" panose="02020603050405020304" pitchFamily="18" charset="0"/>
                  </a:rPr>
                  <a:t>Thân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a:t>
                </a:r>
                <a:br>
                  <a:rPr lang="en-US" sz="2400" dirty="0">
                    <a:latin typeface="Times New Roman" panose="02020603050405020304" pitchFamily="18" charset="0"/>
                    <a:cs typeface="Times New Roman" panose="02020603050405020304" pitchFamily="18" charset="0"/>
                  </a:rPr>
                </a:br>
                <a:endParaRPr lang="en-US" sz="2400" b="1" dirty="0">
                  <a:latin typeface="Times New Roman" panose="02020603050405020304" pitchFamily="18"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A21A2AAE-5201-9AB7-16DC-8571A153EF41}"/>
                  </a:ext>
                </a:extLst>
              </p:cNvPr>
              <p:cNvSpPr/>
              <p:nvPr/>
            </p:nvSpPr>
            <p:spPr>
              <a:xfrm>
                <a:off x="83976" y="837398"/>
                <a:ext cx="11922968" cy="1712747"/>
              </a:xfrm>
              <a:prstGeom prst="roundRect">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extBox 4">
              <a:extLst>
                <a:ext uri="{FF2B5EF4-FFF2-40B4-BE49-F238E27FC236}">
                  <a16:creationId xmlns:a16="http://schemas.microsoft.com/office/drawing/2014/main" id="{76B16DDE-9EED-C1DF-144B-D27756D1F9B5}"/>
                </a:ext>
              </a:extLst>
            </p:cNvPr>
            <p:cNvSpPr txBox="1"/>
            <p:nvPr/>
          </p:nvSpPr>
          <p:spPr>
            <a:xfrm>
              <a:off x="7744407" y="834510"/>
              <a:ext cx="4363617" cy="369332"/>
            </a:xfrm>
            <a:prstGeom prst="rect">
              <a:avLst/>
            </a:prstGeom>
            <a:noFill/>
          </p:spPr>
          <p:txBody>
            <a:bodyPr wrap="square" rtlCol="0">
              <a:spAutoFit/>
            </a:bodyPr>
            <a:lstStyle/>
            <a:p>
              <a:endParaRPr lang="en-US" i="1" u="sng" dirty="0">
                <a:solidFill>
                  <a:srgbClr val="0070C0"/>
                </a:solidFill>
                <a:latin typeface="Times New Roman" panose="02020603050405020304" pitchFamily="18" charset="0"/>
                <a:cs typeface="Times New Roman" panose="02020603050405020304" pitchFamily="18" charset="0"/>
              </a:endParaRPr>
            </a:p>
          </p:txBody>
        </p:sp>
      </p:grpSp>
      <p:sp>
        <p:nvSpPr>
          <p:cNvPr id="10" name="Content Placeholder 2">
            <a:extLst>
              <a:ext uri="{FF2B5EF4-FFF2-40B4-BE49-F238E27FC236}">
                <a16:creationId xmlns:a16="http://schemas.microsoft.com/office/drawing/2014/main" id="{2B612A33-2A39-692E-1B20-F24E22B33818}"/>
              </a:ext>
            </a:extLst>
          </p:cNvPr>
          <p:cNvSpPr txBox="1">
            <a:spLocks/>
          </p:cNvSpPr>
          <p:nvPr/>
        </p:nvSpPr>
        <p:spPr>
          <a:xfrm>
            <a:off x="206824" y="3657369"/>
            <a:ext cx="12081523" cy="2519594"/>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latin typeface="Times New Roman" panose="02020603050405020304" pitchFamily="18" charset="0"/>
                <a:cs typeface="Times New Roman" panose="02020603050405020304" pitchFamily="18" charset="0"/>
              </a:rPr>
              <a:t>LĐ 2: </a:t>
            </a:r>
            <a:r>
              <a:rPr lang="en-US" sz="2000" dirty="0" err="1">
                <a:latin typeface="Times New Roman" panose="02020603050405020304" pitchFamily="18" charset="0"/>
                <a:cs typeface="Times New Roman" panose="02020603050405020304" pitchFamily="18" charset="0"/>
              </a:rPr>
              <a:t>Phân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tích</a:t>
            </a:r>
            <a:r>
              <a:rPr lang="en-US" sz="2000" dirty="0">
                <a:latin typeface="Times New Roman" panose="02020603050405020304" pitchFamily="18" charset="0"/>
                <a:cs typeface="Times New Roman" panose="02020603050405020304" pitchFamily="18" charset="0"/>
              </a:rPr>
              <a:t> ý </a:t>
            </a:r>
            <a:r>
              <a:rPr lang="en-US" sz="2000" dirty="0" err="1">
                <a:latin typeface="Times New Roman" panose="02020603050405020304" pitchFamily="18" charset="0"/>
                <a:cs typeface="Times New Roman" panose="02020603050405020304" pitchFamily="18" charset="0"/>
              </a:rPr>
              <a:t>thứ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LĐ 1.</a:t>
            </a:r>
          </a:p>
          <a:p>
            <a:pPr marL="0" indent="0">
              <a:buFont typeface="Arial" panose="020B0604020202020204" pitchFamily="34" charset="0"/>
              <a:buNone/>
            </a:pPr>
            <a:r>
              <a:rPr lang="en-US" sz="2000" i="1" u="sng" dirty="0" err="1">
                <a:solidFill>
                  <a:srgbClr val="002060"/>
                </a:solidFill>
                <a:latin typeface="Times New Roman" panose="02020603050405020304" pitchFamily="18" charset="0"/>
                <a:cs typeface="Times New Roman" panose="02020603050405020304" pitchFamily="18" charset="0"/>
              </a:rPr>
              <a:t>Trường</a:t>
            </a:r>
            <a:r>
              <a:rPr lang="en-US" sz="2000" i="1" u="sng" dirty="0">
                <a:solidFill>
                  <a:srgbClr val="002060"/>
                </a:solidFill>
                <a:latin typeface="Times New Roman" panose="02020603050405020304" pitchFamily="18" charset="0"/>
                <a:cs typeface="Times New Roman" panose="02020603050405020304" pitchFamily="18" charset="0"/>
              </a:rPr>
              <a:t> </a:t>
            </a:r>
            <a:r>
              <a:rPr lang="en-US" sz="2000" i="1" u="sng" dirty="0" err="1">
                <a:solidFill>
                  <a:srgbClr val="002060"/>
                </a:solidFill>
                <a:latin typeface="Times New Roman" panose="02020603050405020304" pitchFamily="18" charset="0"/>
                <a:cs typeface="Times New Roman" panose="02020603050405020304" pitchFamily="18" charset="0"/>
              </a:rPr>
              <a:t>hợp</a:t>
            </a:r>
            <a:r>
              <a:rPr lang="en-US" sz="2000" i="1" u="sng" dirty="0">
                <a:solidFill>
                  <a:srgbClr val="002060"/>
                </a:solidFill>
                <a:latin typeface="Times New Roman" panose="02020603050405020304" pitchFamily="18" charset="0"/>
                <a:cs typeface="Times New Roman" panose="02020603050405020304" pitchFamily="18" charset="0"/>
              </a:rPr>
              <a:t> 1: </a:t>
            </a:r>
            <a:r>
              <a:rPr lang="en-US" sz="2000" i="1" u="sng" dirty="0" err="1">
                <a:solidFill>
                  <a:srgbClr val="002060"/>
                </a:solidFill>
                <a:latin typeface="Times New Roman" panose="02020603050405020304" pitchFamily="18" charset="0"/>
                <a:cs typeface="Times New Roman" panose="02020603050405020304" pitchFamily="18" charset="0"/>
              </a:rPr>
              <a:t>Đề</a:t>
            </a:r>
            <a:r>
              <a:rPr lang="en-US" sz="2000" i="1" u="sng" dirty="0">
                <a:solidFill>
                  <a:srgbClr val="002060"/>
                </a:solidFill>
                <a:latin typeface="Times New Roman" panose="02020603050405020304" pitchFamily="18" charset="0"/>
                <a:cs typeface="Times New Roman" panose="02020603050405020304" pitchFamily="18" charset="0"/>
              </a:rPr>
              <a:t> </a:t>
            </a:r>
            <a:r>
              <a:rPr lang="en-US" sz="2000" i="1" u="sng" dirty="0" err="1">
                <a:solidFill>
                  <a:srgbClr val="002060"/>
                </a:solidFill>
                <a:latin typeface="Times New Roman" panose="02020603050405020304" pitchFamily="18" charset="0"/>
                <a:cs typeface="Times New Roman" panose="02020603050405020304" pitchFamily="18" charset="0"/>
              </a:rPr>
              <a:t>ra</a:t>
            </a:r>
            <a:r>
              <a:rPr lang="en-US" sz="2000" i="1" u="sng" dirty="0">
                <a:solidFill>
                  <a:srgbClr val="002060"/>
                </a:solidFill>
                <a:latin typeface="Times New Roman" panose="02020603050405020304" pitchFamily="18" charset="0"/>
                <a:cs typeface="Times New Roman" panose="02020603050405020304" pitchFamily="18" charset="0"/>
              </a:rPr>
              <a:t> </a:t>
            </a:r>
            <a:r>
              <a:rPr lang="en-US" sz="2000" i="1" u="sng" dirty="0" err="1">
                <a:solidFill>
                  <a:srgbClr val="002060"/>
                </a:solidFill>
                <a:latin typeface="Times New Roman" panose="02020603050405020304" pitchFamily="18" charset="0"/>
                <a:cs typeface="Times New Roman" panose="02020603050405020304" pitchFamily="18" charset="0"/>
              </a:rPr>
              <a:t>khổ</a:t>
            </a:r>
            <a:r>
              <a:rPr lang="en-US" sz="2000" i="1" u="sng" dirty="0">
                <a:solidFill>
                  <a:srgbClr val="002060"/>
                </a:solidFill>
                <a:latin typeface="Times New Roman" panose="02020603050405020304" pitchFamily="18" charset="0"/>
                <a:cs typeface="Times New Roman" panose="02020603050405020304" pitchFamily="18" charset="0"/>
              </a:rPr>
              <a:t>/</a:t>
            </a:r>
            <a:r>
              <a:rPr lang="en-US" sz="2000" i="1" u="sng" dirty="0" err="1">
                <a:solidFill>
                  <a:srgbClr val="002060"/>
                </a:solidFill>
                <a:latin typeface="Times New Roman" panose="02020603050405020304" pitchFamily="18" charset="0"/>
                <a:cs typeface="Times New Roman" panose="02020603050405020304" pitchFamily="18" charset="0"/>
              </a:rPr>
              <a:t>đoạn</a:t>
            </a:r>
            <a:r>
              <a:rPr lang="en-US" sz="2000" i="1" u="sng" dirty="0">
                <a:solidFill>
                  <a:srgbClr val="002060"/>
                </a:solidFill>
                <a:latin typeface="Times New Roman" panose="02020603050405020304" pitchFamily="18" charset="0"/>
                <a:cs typeface="Times New Roman" panose="02020603050405020304" pitchFamily="18" charset="0"/>
              </a:rPr>
              <a:t> </a:t>
            </a:r>
            <a:r>
              <a:rPr lang="en-US" sz="2000" i="1" u="sng" dirty="0" err="1">
                <a:solidFill>
                  <a:srgbClr val="002060"/>
                </a:solidFill>
                <a:latin typeface="Times New Roman" panose="02020603050405020304" pitchFamily="18" charset="0"/>
                <a:cs typeface="Times New Roman" panose="02020603050405020304" pitchFamily="18" charset="0"/>
              </a:rPr>
              <a:t>thơ</a:t>
            </a:r>
            <a:r>
              <a:rPr lang="en-US" sz="2000" i="1" u="sng" dirty="0">
                <a:solidFill>
                  <a:srgbClr val="002060"/>
                </a:solidFill>
                <a:latin typeface="Times New Roman" panose="02020603050405020304" pitchFamily="18" charset="0"/>
                <a:cs typeface="Times New Roman" panose="02020603050405020304" pitchFamily="18" charset="0"/>
              </a:rPr>
              <a:t> </a:t>
            </a:r>
            <a:r>
              <a:rPr lang="en-US" sz="2000" i="1" u="sng" dirty="0" err="1">
                <a:solidFill>
                  <a:srgbClr val="002060"/>
                </a:solidFill>
                <a:latin typeface="Times New Roman" panose="02020603050405020304" pitchFamily="18" charset="0"/>
                <a:cs typeface="Times New Roman" panose="02020603050405020304" pitchFamily="18" charset="0"/>
              </a:rPr>
              <a:t>đầu</a:t>
            </a:r>
            <a:r>
              <a:rPr lang="en-US" sz="2000" i="1" u="sng" dirty="0">
                <a:solidFill>
                  <a:srgbClr val="002060"/>
                </a:solidFill>
                <a:latin typeface="Times New Roman" panose="02020603050405020304" pitchFamily="18" charset="0"/>
                <a:cs typeface="Times New Roman" panose="02020603050405020304" pitchFamily="18" charset="0"/>
              </a:rPr>
              <a:t> </a:t>
            </a:r>
            <a:r>
              <a:rPr lang="en-US" sz="2000" i="1" u="sng" dirty="0" err="1">
                <a:solidFill>
                  <a:srgbClr val="002060"/>
                </a:solidFill>
                <a:latin typeface="Times New Roman" panose="02020603050405020304" pitchFamily="18" charset="0"/>
                <a:cs typeface="Times New Roman" panose="02020603050405020304" pitchFamily="18" charset="0"/>
              </a:rPr>
              <a:t>của</a:t>
            </a:r>
            <a:r>
              <a:rPr lang="en-US" sz="2000" i="1" u="sng" dirty="0">
                <a:solidFill>
                  <a:srgbClr val="002060"/>
                </a:solidFill>
                <a:latin typeface="Times New Roman" panose="02020603050405020304" pitchFamily="18" charset="0"/>
                <a:cs typeface="Times New Roman" panose="02020603050405020304" pitchFamily="18" charset="0"/>
              </a:rPr>
              <a:t> </a:t>
            </a:r>
            <a:r>
              <a:rPr lang="en-US" sz="2000" i="1" u="sng" dirty="0" err="1">
                <a:solidFill>
                  <a:srgbClr val="002060"/>
                </a:solidFill>
                <a:latin typeface="Times New Roman" panose="02020603050405020304" pitchFamily="18" charset="0"/>
                <a:cs typeface="Times New Roman" panose="02020603050405020304" pitchFamily="18" charset="0"/>
              </a:rPr>
              <a:t>bài</a:t>
            </a:r>
            <a:r>
              <a:rPr lang="en-US" sz="2000" i="1" u="sng" dirty="0">
                <a:solidFill>
                  <a:srgbClr val="002060"/>
                </a:solidFill>
                <a:latin typeface="Times New Roman" panose="02020603050405020304" pitchFamily="18" charset="0"/>
                <a:cs typeface="Times New Roman" panose="02020603050405020304" pitchFamily="18" charset="0"/>
              </a:rPr>
              <a:t> </a:t>
            </a:r>
            <a:r>
              <a:rPr lang="en-US" sz="2000" i="1" u="sng" dirty="0" err="1">
                <a:solidFill>
                  <a:srgbClr val="002060"/>
                </a:solidFill>
                <a:latin typeface="Times New Roman" panose="02020603050405020304" pitchFamily="18" charset="0"/>
                <a:cs typeface="Times New Roman" panose="02020603050405020304" pitchFamily="18" charset="0"/>
              </a:rPr>
              <a:t>thơ</a:t>
            </a:r>
            <a:endParaRPr lang="en-US" sz="2000" i="1" u="sng" dirty="0">
              <a:solidFill>
                <a:srgbClr val="00206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en-US" sz="2000" dirty="0">
                <a:solidFill>
                  <a:srgbClr val="FF0000"/>
                </a:solidFill>
                <a:latin typeface="Times New Roman" panose="02020603050405020304" pitchFamily="18" charset="0"/>
                <a:cs typeface="Times New Roman" panose="02020603050405020304" pitchFamily="18" charset="0"/>
              </a:rPr>
              <a:t>CT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Mở</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đầu</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bài</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thơ</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nhà</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thơ</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cho</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người</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đọc</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thấy</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được</a:t>
            </a:r>
            <a:r>
              <a:rPr lang="en-US" sz="2000" dirty="0">
                <a:latin typeface="Times New Roman" panose="02020603050405020304" pitchFamily="18" charset="0"/>
                <a:cs typeface="Times New Roman" panose="02020603050405020304" pitchFamily="18" charset="0"/>
                <a:sym typeface="Wingdings" panose="05000000000000000000" pitchFamily="2" charset="2"/>
              </a:rPr>
              <a:t> NDKQ BC1:</a:t>
            </a:r>
          </a:p>
          <a:p>
            <a:pPr marL="0" indent="0" algn="ctr">
              <a:buFont typeface="Arial" panose="020B0604020202020204" pitchFamily="34" charset="0"/>
              <a:buNone/>
            </a:pP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trích</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thơ</a:t>
            </a:r>
            <a:r>
              <a:rPr lang="en-US" sz="2000" dirty="0">
                <a:latin typeface="Times New Roman" panose="02020603050405020304" pitchFamily="18" charset="0"/>
                <a:cs typeface="Times New Roman" panose="02020603050405020304" pitchFamily="18" charset="0"/>
                <a:sym typeface="Wingdings" panose="05000000000000000000" pitchFamily="2" charset="2"/>
              </a:rPr>
              <a:t>”</a:t>
            </a:r>
          </a:p>
          <a:p>
            <a:pPr marL="0" indent="0">
              <a:buFont typeface="Arial" panose="020B0604020202020204" pitchFamily="34" charset="0"/>
              <a:buNone/>
            </a:pPr>
            <a:r>
              <a:rPr lang="en-US" sz="2000" dirty="0" err="1">
                <a:latin typeface="Times New Roman" panose="02020603050405020304" pitchFamily="18" charset="0"/>
                <a:cs typeface="Times New Roman" panose="02020603050405020304" pitchFamily="18" charset="0"/>
                <a:sym typeface="Wingdings" panose="05000000000000000000" pitchFamily="2" charset="2"/>
              </a:rPr>
              <a:t>Phân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tích</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giá</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trị</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nghệ</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thuật</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nội</a:t>
            </a:r>
            <a:r>
              <a:rPr lang="en-US" sz="2000" dirty="0">
                <a:latin typeface="Times New Roman" panose="02020603050405020304" pitchFamily="18" charset="0"/>
                <a:cs typeface="Times New Roman" panose="02020603050405020304" pitchFamily="18" charset="0"/>
                <a:sym typeface="Wingdings" panose="05000000000000000000" pitchFamily="2" charset="2"/>
              </a:rPr>
              <a:t> dung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của</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đoạn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thơ</a:t>
            </a:r>
            <a:endParaRPr lang="en-US" sz="2000" dirty="0">
              <a:latin typeface="Times New Roman" panose="02020603050405020304" pitchFamily="18" charset="0"/>
              <a:cs typeface="Times New Roman" panose="02020603050405020304" pitchFamily="18" charset="0"/>
              <a:sym typeface="Wingdings" panose="05000000000000000000" pitchFamily="2" charset="2"/>
            </a:endParaRPr>
          </a:p>
          <a:p>
            <a:pPr marL="0" indent="0">
              <a:buFont typeface="Arial" panose="020B0604020202020204" pitchFamily="34" charset="0"/>
              <a:buNone/>
            </a:pPr>
            <a:r>
              <a:rPr lang="en-US" sz="2000" i="1" u="sng"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Trường</a:t>
            </a:r>
            <a:r>
              <a:rPr lang="en-US" sz="2000" i="1" u="sng"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i="1" u="sng"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hợp</a:t>
            </a:r>
            <a:r>
              <a:rPr lang="en-US" sz="2000" i="1" u="sng"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2: </a:t>
            </a:r>
            <a:r>
              <a:rPr lang="en-US" sz="2000" i="1" u="sng"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Đề</a:t>
            </a:r>
            <a:r>
              <a:rPr lang="en-US" sz="2000" i="1" u="sng"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i="1" u="sng"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ra</a:t>
            </a:r>
            <a:r>
              <a:rPr lang="en-US" sz="2000" i="1" u="sng"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i="1" u="sng"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khổ</a:t>
            </a:r>
            <a:r>
              <a:rPr lang="en-US" sz="2000" i="1" u="sng"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a:t>
            </a:r>
            <a:r>
              <a:rPr lang="en-US" sz="2000" i="1" u="sng"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đoạn</a:t>
            </a:r>
            <a:r>
              <a:rPr lang="en-US" sz="2000" i="1" u="sng"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i="1" u="sng"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thơ</a:t>
            </a:r>
            <a:r>
              <a:rPr lang="en-US" sz="2000" i="1" u="sng"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ở </a:t>
            </a:r>
            <a:r>
              <a:rPr lang="en-US" sz="2000" i="1" u="sng"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giữa</a:t>
            </a:r>
            <a:r>
              <a:rPr lang="en-US" sz="2000" i="1" u="sng"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i="1" u="sng"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hoặc</a:t>
            </a:r>
            <a:r>
              <a:rPr lang="en-US" sz="2000" i="1" u="sng"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ở </a:t>
            </a:r>
            <a:r>
              <a:rPr lang="en-US" sz="2000" i="1" u="sng"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cuối</a:t>
            </a:r>
            <a:r>
              <a:rPr lang="en-US" sz="2000" i="1" u="sng"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i="1" u="sng"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bài</a:t>
            </a:r>
            <a:r>
              <a:rPr lang="en-US" sz="2000" i="1" u="sng"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i="1" u="sng"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thơ</a:t>
            </a:r>
            <a:r>
              <a:rPr lang="en-US" sz="2000" i="1" u="sng"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p>
          <a:p>
            <a:pPr marL="0" indent="0">
              <a:buFont typeface="Arial" panose="020B0604020202020204" pitchFamily="34" charset="0"/>
              <a:buNone/>
            </a:pPr>
            <a:r>
              <a:rPr lang="en-US" sz="20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CT</a:t>
            </a:r>
            <a:r>
              <a:rPr lang="en-US" sz="2000" dirty="0">
                <a:latin typeface="Times New Roman" panose="02020603050405020304" pitchFamily="18" charset="0"/>
                <a:cs typeface="Times New Roman" panose="02020603050405020304" pitchFamily="18" charset="0"/>
                <a:sym typeface="Wingdings" panose="05000000000000000000" pitchFamily="2" charset="2"/>
              </a:rPr>
              <a:t>:</a:t>
            </a:r>
            <a:r>
              <a:rPr lang="en-US" sz="20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Sử</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dụng</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cấu</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trúc</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nếu</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Thì</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để</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đi</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đến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phần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nội</a:t>
            </a:r>
            <a:r>
              <a:rPr lang="en-US" sz="2000" dirty="0">
                <a:latin typeface="Times New Roman" panose="02020603050405020304" pitchFamily="18" charset="0"/>
                <a:cs typeface="Times New Roman" panose="02020603050405020304" pitchFamily="18" charset="0"/>
                <a:sym typeface="Wingdings" panose="05000000000000000000" pitchFamily="2" charset="2"/>
              </a:rPr>
              <a:t> dung BC1</a:t>
            </a:r>
          </a:p>
          <a:p>
            <a:pPr marL="0" indent="0">
              <a:buFont typeface="Arial" panose="020B0604020202020204" pitchFamily="34" charset="0"/>
              <a:buNone/>
            </a:pPr>
            <a:endParaRPr lang="en-US" sz="2000" i="1" u="sng"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68850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408C798-2A2A-8F5E-6080-29C235382E20}"/>
              </a:ext>
            </a:extLst>
          </p:cNvPr>
          <p:cNvGraphicFramePr>
            <a:graphicFrameLocks noGrp="1"/>
          </p:cNvGraphicFramePr>
          <p:nvPr>
            <p:extLst>
              <p:ext uri="{D42A27DB-BD31-4B8C-83A1-F6EECF244321}">
                <p14:modId xmlns:p14="http://schemas.microsoft.com/office/powerpoint/2010/main" val="389921535"/>
              </p:ext>
            </p:extLst>
          </p:nvPr>
        </p:nvGraphicFramePr>
        <p:xfrm>
          <a:off x="65313" y="89036"/>
          <a:ext cx="12045821" cy="7158646"/>
        </p:xfrm>
        <a:graphic>
          <a:graphicData uri="http://schemas.openxmlformats.org/drawingml/2006/table">
            <a:tbl>
              <a:tblPr firstRow="1" bandRow="1">
                <a:tableStyleId>{5C22544A-7EE6-4342-B048-85BDC9FD1C3A}</a:tableStyleId>
              </a:tblPr>
              <a:tblGrid>
                <a:gridCol w="979716">
                  <a:extLst>
                    <a:ext uri="{9D8B030D-6E8A-4147-A177-3AD203B41FA5}">
                      <a16:colId xmlns:a16="http://schemas.microsoft.com/office/drawing/2014/main" val="2507247358"/>
                    </a:ext>
                  </a:extLst>
                </a:gridCol>
                <a:gridCol w="5802840">
                  <a:extLst>
                    <a:ext uri="{9D8B030D-6E8A-4147-A177-3AD203B41FA5}">
                      <a16:colId xmlns:a16="http://schemas.microsoft.com/office/drawing/2014/main" val="2396746763"/>
                    </a:ext>
                  </a:extLst>
                </a:gridCol>
                <a:gridCol w="5263265">
                  <a:extLst>
                    <a:ext uri="{9D8B030D-6E8A-4147-A177-3AD203B41FA5}">
                      <a16:colId xmlns:a16="http://schemas.microsoft.com/office/drawing/2014/main" val="1210308309"/>
                    </a:ext>
                  </a:extLst>
                </a:gridCol>
              </a:tblGrid>
              <a:tr h="193762">
                <a:tc>
                  <a:txBody>
                    <a:bodyPr/>
                    <a:lstStyle/>
                    <a:p>
                      <a:pPr algn="ctr"/>
                      <a:r>
                        <a:rPr lang="en-US" sz="1400" b="1" dirty="0" err="1">
                          <a:solidFill>
                            <a:srgbClr val="002060"/>
                          </a:solidFill>
                          <a:latin typeface="Times New Roman" panose="02020603050405020304" pitchFamily="18" charset="0"/>
                          <a:cs typeface="Times New Roman" panose="02020603050405020304" pitchFamily="18" charset="0"/>
                        </a:rPr>
                        <a:t>Bài</a:t>
                      </a: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1" dirty="0" err="1">
                          <a:solidFill>
                            <a:srgbClr val="002060"/>
                          </a:solidFill>
                          <a:latin typeface="Times New Roman" panose="02020603050405020304" pitchFamily="18" charset="0"/>
                          <a:cs typeface="Times New Roman" panose="02020603050405020304" pitchFamily="18" charset="0"/>
                        </a:rPr>
                        <a:t>Bếp</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lửa</a:t>
                      </a: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1" dirty="0" err="1">
                          <a:solidFill>
                            <a:srgbClr val="002060"/>
                          </a:solidFill>
                          <a:latin typeface="Times New Roman" panose="02020603050405020304" pitchFamily="18" charset="0"/>
                          <a:cs typeface="Times New Roman" panose="02020603050405020304" pitchFamily="18" charset="0"/>
                        </a:rPr>
                        <a:t>Mùa</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xuân</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nho</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nhỏ</a:t>
                      </a: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203271"/>
                  </a:ext>
                </a:extLst>
              </a:tr>
              <a:tr h="862061">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r>
                        <a:rPr lang="en-US" sz="1400" b="1" dirty="0" err="1">
                          <a:solidFill>
                            <a:srgbClr val="002060"/>
                          </a:solidFill>
                          <a:latin typeface="Times New Roman" panose="02020603050405020304" pitchFamily="18" charset="0"/>
                          <a:cs typeface="Times New Roman" panose="02020603050405020304" pitchFamily="18" charset="0"/>
                        </a:rPr>
                        <a:t>Mở</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bài</a:t>
                      </a: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b="1" dirty="0">
                        <a:solidFill>
                          <a:srgbClr val="002060"/>
                        </a:solidFill>
                        <a:latin typeface="Times New Roman" panose="02020603050405020304" pitchFamily="18" charset="0"/>
                        <a:cs typeface="Times New Roman" panose="02020603050405020304" pitchFamily="18" charset="0"/>
                      </a:endParaRPr>
                    </a:p>
                    <a:p>
                      <a:pPr algn="l"/>
                      <a:endParaRPr lang="en-US" sz="1400" b="1" dirty="0">
                        <a:solidFill>
                          <a:srgbClr val="002060"/>
                        </a:solidFill>
                        <a:latin typeface="Times New Roman" panose="02020603050405020304" pitchFamily="18" charset="0"/>
                        <a:cs typeface="Times New Roman" panose="02020603050405020304" pitchFamily="18" charset="0"/>
                      </a:endParaRPr>
                    </a:p>
                    <a:p>
                      <a:pPr algn="l"/>
                      <a:endParaRPr lang="en-US" sz="1400" b="1" dirty="0">
                        <a:solidFill>
                          <a:srgbClr val="002060"/>
                        </a:solidFill>
                        <a:latin typeface="Times New Roman" panose="02020603050405020304" pitchFamily="18" charset="0"/>
                        <a:cs typeface="Times New Roman" panose="02020603050405020304" pitchFamily="18" charset="0"/>
                      </a:endParaRPr>
                    </a:p>
                    <a:p>
                      <a:pPr algn="l"/>
                      <a:endParaRPr lang="en-US" sz="1400" b="1" dirty="0">
                        <a:solidFill>
                          <a:srgbClr val="002060"/>
                        </a:solidFill>
                        <a:latin typeface="Times New Roman" panose="02020603050405020304" pitchFamily="18" charset="0"/>
                        <a:cs typeface="Times New Roman" panose="02020603050405020304" pitchFamily="18" charset="0"/>
                      </a:endParaRPr>
                    </a:p>
                    <a:p>
                      <a:pPr algn="l"/>
                      <a:endParaRPr lang="en-US" sz="1400" b="1" dirty="0">
                        <a:solidFill>
                          <a:srgbClr val="002060"/>
                        </a:solidFill>
                        <a:latin typeface="Times New Roman" panose="02020603050405020304" pitchFamily="18" charset="0"/>
                        <a:cs typeface="Times New Roman" panose="02020603050405020304" pitchFamily="18" charset="0"/>
                      </a:endParaRPr>
                    </a:p>
                    <a:p>
                      <a:pPr algn="l"/>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846250"/>
                  </a:ext>
                </a:extLst>
              </a:tr>
              <a:tr h="862061">
                <a:tc rowSpan="4">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898217"/>
                  </a:ext>
                </a:extLst>
              </a:tr>
              <a:tr h="862061">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1907497"/>
                  </a:ext>
                </a:extLst>
              </a:tr>
              <a:tr h="1607282">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60272"/>
                  </a:ext>
                </a:extLst>
              </a:tr>
              <a:tr h="862061">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9714147"/>
                  </a:ext>
                </a:extLst>
              </a:tr>
              <a:tr h="862061">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p>
                      <a:pPr algn="ctr"/>
                      <a:r>
                        <a:rPr lang="en-US" sz="1400" b="1" dirty="0" err="1">
                          <a:solidFill>
                            <a:srgbClr val="002060"/>
                          </a:solidFill>
                          <a:latin typeface="Times New Roman" panose="02020603050405020304" pitchFamily="18" charset="0"/>
                          <a:cs typeface="Times New Roman" panose="02020603050405020304" pitchFamily="18" charset="0"/>
                        </a:rPr>
                        <a:t>Kết</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bài</a:t>
                      </a: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6647549"/>
                  </a:ext>
                </a:extLst>
              </a:tr>
            </a:tbl>
          </a:graphicData>
        </a:graphic>
      </p:graphicFrame>
      <p:sp>
        <p:nvSpPr>
          <p:cNvPr id="2" name="TextBox 1">
            <a:extLst>
              <a:ext uri="{FF2B5EF4-FFF2-40B4-BE49-F238E27FC236}">
                <a16:creationId xmlns:a16="http://schemas.microsoft.com/office/drawing/2014/main" id="{92E018A7-2BE1-3AD3-66C9-6C3ECA464506}"/>
              </a:ext>
            </a:extLst>
          </p:cNvPr>
          <p:cNvSpPr txBox="1"/>
          <p:nvPr/>
        </p:nvSpPr>
        <p:spPr>
          <a:xfrm>
            <a:off x="1026367" y="438538"/>
            <a:ext cx="5971592" cy="1815882"/>
          </a:xfrm>
          <a:prstGeom prst="rect">
            <a:avLst/>
          </a:prstGeom>
          <a:noFill/>
        </p:spPr>
        <p:txBody>
          <a:bodyPr wrap="square" rtlCol="0">
            <a:spAutoFit/>
          </a:bodyPr>
          <a:lstStyle/>
          <a:p>
            <a:pPr algn="l"/>
            <a:r>
              <a:rPr lang="en-US" sz="1400" b="1" i="0" dirty="0">
                <a:effectLst/>
                <a:latin typeface="Times New Roman" panose="02020603050405020304" pitchFamily="18" charset="0"/>
                <a:cs typeface="Times New Roman" panose="02020603050405020304" pitchFamily="18" charset="0"/>
              </a:rPr>
              <a:t>  1. </a:t>
            </a:r>
            <a:r>
              <a:rPr lang="vi-VN" sz="1400" b="1" i="0" dirty="0">
                <a:effectLst/>
                <a:latin typeface="Times New Roman" panose="02020603050405020304" pitchFamily="18" charset="0"/>
                <a:cs typeface="Times New Roman" panose="02020603050405020304" pitchFamily="18" charset="0"/>
              </a:rPr>
              <a:t>Bằng Việt</a:t>
            </a:r>
            <a:r>
              <a:rPr lang="vi-VN" sz="1400" b="0" i="0" dirty="0">
                <a:effectLst/>
                <a:latin typeface="Times New Roman" panose="02020603050405020304" pitchFamily="18" charset="0"/>
                <a:cs typeface="Times New Roman" panose="02020603050405020304" pitchFamily="18" charset="0"/>
              </a:rPr>
              <a:t> thuộc các thế hệ nhà thơ trưởng thành trong</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cuộc</a:t>
            </a:r>
            <a:r>
              <a:rPr lang="vi-VN" sz="1400" b="0" i="0" dirty="0">
                <a:effectLst/>
                <a:latin typeface="Times New Roman" panose="02020603050405020304" pitchFamily="18" charset="0"/>
                <a:cs typeface="Times New Roman" panose="02020603050405020304" pitchFamily="18" charset="0"/>
              </a:rPr>
              <a:t> kháng chiến chống Mĩ. </a:t>
            </a:r>
            <a:r>
              <a:rPr lang="vi-VN" sz="1400" b="0" i="0" u="none" strike="noStrike"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Bài thơ Bếp lửa</a:t>
            </a:r>
            <a:r>
              <a:rPr lang="vi-VN" sz="1400" b="0" i="0" dirty="0">
                <a:effectLst/>
                <a:latin typeface="Times New Roman" panose="02020603050405020304" pitchFamily="18" charset="0"/>
                <a:cs typeface="Times New Roman" panose="02020603050405020304" pitchFamily="18" charset="0"/>
              </a:rPr>
              <a:t> được ông sáng tác năm 1963 lúc đang đi du học ở nước ngoài. Bài thơ đã gợi lại những kỉ niệm đầy xúc động về người bà và tình bà cháu, đồng thời thể hiện lòng kính yêu, trân trọng và biết ơn của người cháu với bà, với gia đình, quê hương, đất nước.</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Tiêu</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biểu</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là</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đoạn</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thơ</a:t>
            </a:r>
            <a:r>
              <a:rPr lang="en-US" sz="1400" b="0" i="0" dirty="0">
                <a:effectLst/>
                <a:latin typeface="Times New Roman" panose="02020603050405020304" pitchFamily="18" charset="0"/>
                <a:cs typeface="Times New Roman" panose="02020603050405020304" pitchFamily="18" charset="0"/>
              </a:rPr>
              <a:t>:</a:t>
            </a:r>
          </a:p>
          <a:p>
            <a:pPr algn="ct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Trích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thơ</a:t>
            </a:r>
            <a:r>
              <a:rPr lang="en-US" sz="1400" dirty="0">
                <a:latin typeface="Times New Roman" panose="02020603050405020304" pitchFamily="18" charset="0"/>
                <a:cs typeface="Times New Roman" panose="02020603050405020304" pitchFamily="18" charset="0"/>
              </a:rPr>
              <a:t>”</a:t>
            </a:r>
            <a:endParaRPr lang="vi-VN" sz="1400" b="0" i="0" dirty="0">
              <a:effectLst/>
              <a:latin typeface="Times New Roman" panose="02020603050405020304" pitchFamily="18" charset="0"/>
              <a:cs typeface="Times New Roman" panose="02020603050405020304" pitchFamily="18" charset="0"/>
            </a:endParaRPr>
          </a:p>
          <a:p>
            <a:br>
              <a:rPr lang="vi-VN" sz="1400" dirty="0">
                <a:latin typeface="Times New Roman" panose="02020603050405020304" pitchFamily="18" charset="0"/>
                <a:cs typeface="Times New Roman" panose="02020603050405020304" pitchFamily="18" charset="0"/>
              </a:rPr>
            </a:br>
            <a:endParaRPr lang="en-US" sz="1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0EB57934-4C5A-6B12-AD57-9D65AA18F047}"/>
              </a:ext>
            </a:extLst>
          </p:cNvPr>
          <p:cNvSpPr txBox="1"/>
          <p:nvPr/>
        </p:nvSpPr>
        <p:spPr>
          <a:xfrm>
            <a:off x="6997959" y="454996"/>
            <a:ext cx="5268685" cy="523220"/>
          </a:xfrm>
          <a:prstGeom prst="rect">
            <a:avLst/>
          </a:prstGeom>
          <a:noFill/>
        </p:spPr>
        <p:txBody>
          <a:bodyPr wrap="square" rtlCol="0">
            <a:spAutoFit/>
          </a:bodyPr>
          <a:lstStyle/>
          <a:p>
            <a:r>
              <a:rPr lang="en-US" sz="1400" b="1" i="0" dirty="0">
                <a:effectLst/>
                <a:latin typeface="Times New Roman" panose="02020603050405020304" pitchFamily="18" charset="0"/>
                <a:cs typeface="Times New Roman" panose="02020603050405020304" pitchFamily="18" charset="0"/>
              </a:rPr>
              <a:t>     Thanh </a:t>
            </a:r>
            <a:r>
              <a:rPr lang="en-US" sz="1400" b="1" i="0" dirty="0" err="1">
                <a:effectLst/>
                <a:latin typeface="Times New Roman" panose="02020603050405020304" pitchFamily="18" charset="0"/>
                <a:cs typeface="Times New Roman" panose="02020603050405020304" pitchFamily="18" charset="0"/>
              </a:rPr>
              <a:t>Hải</a:t>
            </a:r>
            <a:r>
              <a:rPr lang="en-US" sz="1400" b="1"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tên</a:t>
            </a:r>
            <a:r>
              <a:rPr lang="en-US" sz="1400"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khai</a:t>
            </a:r>
            <a:r>
              <a:rPr lang="en-US" sz="1400"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sinh</a:t>
            </a:r>
            <a:r>
              <a:rPr lang="en-US" sz="1400"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là</a:t>
            </a:r>
            <a:r>
              <a:rPr lang="en-US" sz="1400"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Phạm</a:t>
            </a:r>
            <a:r>
              <a:rPr lang="en-US" sz="1400"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Bá</a:t>
            </a:r>
            <a:r>
              <a:rPr lang="en-US" sz="1400"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Ngoãn</a:t>
            </a:r>
            <a:r>
              <a:rPr lang="en-US" sz="1400"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quê</a:t>
            </a:r>
            <a:r>
              <a:rPr lang="en-US" sz="1400" i="0" dirty="0">
                <a:effectLst/>
                <a:latin typeface="Times New Roman" panose="02020603050405020304" pitchFamily="18" charset="0"/>
                <a:cs typeface="Times New Roman" panose="02020603050405020304" pitchFamily="18" charset="0"/>
              </a:rPr>
              <a:t> ở </a:t>
            </a:r>
            <a:r>
              <a:rPr lang="en-US" sz="1400" i="0" dirty="0" err="1">
                <a:effectLst/>
                <a:latin typeface="Times New Roman" panose="02020603050405020304" pitchFamily="18" charset="0"/>
                <a:cs typeface="Times New Roman" panose="02020603050405020304" pitchFamily="18" charset="0"/>
              </a:rPr>
              <a:t>Thừa</a:t>
            </a:r>
            <a:r>
              <a:rPr lang="en-US" sz="1400"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Thiên</a:t>
            </a:r>
            <a:r>
              <a:rPr lang="en-US" sz="1400"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Huế</a:t>
            </a:r>
            <a:r>
              <a:rPr lang="en-US" sz="1400"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Ông</a:t>
            </a:r>
            <a:r>
              <a:rPr lang="en-US" sz="1400"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bắt</a:t>
            </a:r>
            <a:r>
              <a:rPr lang="en-US" sz="1400"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đầu</a:t>
            </a:r>
            <a:r>
              <a:rPr lang="en-US" sz="1400"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làm</a:t>
            </a:r>
            <a:r>
              <a:rPr lang="en-US" sz="1400"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thơ</a:t>
            </a:r>
            <a:r>
              <a:rPr lang="en-US" sz="1400"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từ</a:t>
            </a:r>
            <a:r>
              <a:rPr lang="en-US" sz="1400" i="0" dirty="0">
                <a:effectLst/>
                <a:latin typeface="Times New Roman" panose="02020603050405020304" pitchFamily="18" charset="0"/>
                <a:cs typeface="Times New Roman" panose="02020603050405020304" pitchFamily="18" charset="0"/>
              </a:rPr>
              <a:t> </a:t>
            </a:r>
            <a:r>
              <a:rPr lang="en-US" sz="1400" i="0" dirty="0" err="1">
                <a:effectLst/>
                <a:latin typeface="Times New Roman" panose="02020603050405020304" pitchFamily="18" charset="0"/>
                <a:cs typeface="Times New Roman" panose="02020603050405020304" pitchFamily="18" charset="0"/>
              </a:rPr>
              <a:t>năm</a:t>
            </a:r>
            <a:r>
              <a:rPr lang="en-US" sz="1400" i="0" dirty="0">
                <a:effectLst/>
                <a:latin typeface="Times New Roman" panose="02020603050405020304" pitchFamily="18" charset="0"/>
                <a:cs typeface="Times New Roman" panose="02020603050405020304" pitchFamily="18" charset="0"/>
              </a:rPr>
              <a:t> </a:t>
            </a:r>
            <a:endParaRPr lang="vi-VN" sz="1400" b="0" i="0" kern="1200" dirty="0">
              <a:solidFill>
                <a:schemeClr val="dk1"/>
              </a:solidFill>
              <a:effectLst/>
              <a:latin typeface="Times New Roman" panose="02020603050405020304" pitchFamily="18" charset="0"/>
              <a:ea typeface="+mn-ea"/>
              <a:cs typeface="Times New Roman" panose="02020603050405020304" pitchFamily="18" charset="0"/>
            </a:endParaRPr>
          </a:p>
        </p:txBody>
      </p:sp>
      <p:grpSp>
        <p:nvGrpSpPr>
          <p:cNvPr id="6" name="Group 5">
            <a:extLst>
              <a:ext uri="{FF2B5EF4-FFF2-40B4-BE49-F238E27FC236}">
                <a16:creationId xmlns:a16="http://schemas.microsoft.com/office/drawing/2014/main" id="{FC68EEE5-6CD8-6622-4DAC-D78F867D7856}"/>
              </a:ext>
            </a:extLst>
          </p:cNvPr>
          <p:cNvGrpSpPr/>
          <p:nvPr/>
        </p:nvGrpSpPr>
        <p:grpSpPr>
          <a:xfrm>
            <a:off x="1192760" y="3801644"/>
            <a:ext cx="12331963" cy="2445300"/>
            <a:chOff x="185054" y="834510"/>
            <a:chExt cx="12331963" cy="2445300"/>
          </a:xfrm>
        </p:grpSpPr>
        <p:grpSp>
          <p:nvGrpSpPr>
            <p:cNvPr id="7" name="Group 6">
              <a:extLst>
                <a:ext uri="{FF2B5EF4-FFF2-40B4-BE49-F238E27FC236}">
                  <a16:creationId xmlns:a16="http://schemas.microsoft.com/office/drawing/2014/main" id="{5DCB4F18-5783-63C2-D305-B2F6D737C8A7}"/>
                </a:ext>
              </a:extLst>
            </p:cNvPr>
            <p:cNvGrpSpPr/>
            <p:nvPr/>
          </p:nvGrpSpPr>
          <p:grpSpPr>
            <a:xfrm>
              <a:off x="185054" y="834510"/>
              <a:ext cx="12331963" cy="2445300"/>
              <a:chOff x="83975" y="837398"/>
              <a:chExt cx="12331963" cy="2445300"/>
            </a:xfrm>
          </p:grpSpPr>
          <p:sp>
            <p:nvSpPr>
              <p:cNvPr id="9" name="TextBox 8">
                <a:extLst>
                  <a:ext uri="{FF2B5EF4-FFF2-40B4-BE49-F238E27FC236}">
                    <a16:creationId xmlns:a16="http://schemas.microsoft.com/office/drawing/2014/main" id="{99B01BB2-AC48-35A0-20ED-30ACF71BBE25}"/>
                  </a:ext>
                </a:extLst>
              </p:cNvPr>
              <p:cNvSpPr txBox="1"/>
              <p:nvPr/>
            </p:nvSpPr>
            <p:spPr>
              <a:xfrm>
                <a:off x="189722" y="928158"/>
                <a:ext cx="12226216" cy="1692771"/>
              </a:xfrm>
              <a:prstGeom prst="rect">
                <a:avLst/>
              </a:prstGeom>
              <a:noFill/>
            </p:spPr>
            <p:txBody>
              <a:bodyPr wrap="square" rtlCol="0">
                <a:spAutoFit/>
              </a:bodyPr>
              <a:lstStyle/>
              <a:p>
                <a:r>
                  <a:rPr lang="en-US" sz="2400" b="1" dirty="0" err="1">
                    <a:latin typeface="Times New Roman" panose="02020603050405020304" pitchFamily="18" charset="0"/>
                    <a:cs typeface="Times New Roman" panose="02020603050405020304" pitchFamily="18" charset="0"/>
                  </a:rPr>
                  <a:t>Mở</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p>
              <a:p>
                <a:r>
                  <a:rPr lang="en-US" sz="2400" dirty="0">
                    <a:solidFill>
                      <a:srgbClr val="FF0000"/>
                    </a:solidFill>
                    <a:latin typeface="Times New Roman" panose="02020603050405020304" pitchFamily="18" charset="0"/>
                    <a:cs typeface="Times New Roman" panose="02020603050405020304" pitchFamily="18" charset="0"/>
                  </a:rPr>
                  <a:t>CT1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hoàn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endParaRPr lang="en-US" sz="2400" dirty="0">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CT2</a:t>
                </a:r>
                <a:r>
                  <a:rPr lang="en-US" sz="24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 PCST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0C145D95-D5E5-B49C-06FA-1072B640A3ED}"/>
                  </a:ext>
                </a:extLst>
              </p:cNvPr>
              <p:cNvSpPr txBox="1"/>
              <p:nvPr/>
            </p:nvSpPr>
            <p:spPr>
              <a:xfrm>
                <a:off x="83975" y="2205430"/>
                <a:ext cx="11711475" cy="830997"/>
              </a:xfrm>
              <a:prstGeom prst="rect">
                <a:avLst/>
              </a:prstGeom>
              <a:noFill/>
            </p:spPr>
            <p:txBody>
              <a:bodyPr wrap="square" rtlCol="0">
                <a:spAutoFit/>
              </a:bodyPr>
              <a:lstStyle/>
              <a:p>
                <a:r>
                  <a:rPr lang="en-US" sz="2400" b="1" dirty="0" err="1">
                    <a:latin typeface="Times New Roman" panose="02020603050405020304" pitchFamily="18" charset="0"/>
                    <a:cs typeface="Times New Roman" panose="02020603050405020304" pitchFamily="18" charset="0"/>
                  </a:rPr>
                  <a:t>Thân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a:t>
                </a:r>
                <a:br>
                  <a:rPr lang="en-US" sz="2400" dirty="0">
                    <a:latin typeface="Times New Roman" panose="02020603050405020304" pitchFamily="18" charset="0"/>
                    <a:cs typeface="Times New Roman" panose="02020603050405020304" pitchFamily="18" charset="0"/>
                  </a:rPr>
                </a:br>
                <a:endParaRPr lang="en-US" sz="2400" b="1" dirty="0">
                  <a:latin typeface="Times New Roman" panose="02020603050405020304" pitchFamily="18" charset="0"/>
                  <a:cs typeface="Times New Roman" panose="02020603050405020304" pitchFamily="18" charset="0"/>
                </a:endParaRPr>
              </a:p>
            </p:txBody>
          </p:sp>
          <p:sp>
            <p:nvSpPr>
              <p:cNvPr id="11" name="Rectangle: Rounded Corners 10">
                <a:extLst>
                  <a:ext uri="{FF2B5EF4-FFF2-40B4-BE49-F238E27FC236}">
                    <a16:creationId xmlns:a16="http://schemas.microsoft.com/office/drawing/2014/main" id="{B4E5D5D3-B5B2-B8E1-D5FC-5EF4CE72944A}"/>
                  </a:ext>
                </a:extLst>
              </p:cNvPr>
              <p:cNvSpPr/>
              <p:nvPr/>
            </p:nvSpPr>
            <p:spPr>
              <a:xfrm>
                <a:off x="83976" y="837398"/>
                <a:ext cx="10801443" cy="2445300"/>
              </a:xfrm>
              <a:prstGeom prst="roundRect">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D8A7139D-EE5C-99C7-F721-8738B621D84D}"/>
                </a:ext>
              </a:extLst>
            </p:cNvPr>
            <p:cNvSpPr txBox="1"/>
            <p:nvPr/>
          </p:nvSpPr>
          <p:spPr>
            <a:xfrm>
              <a:off x="7744407" y="834510"/>
              <a:ext cx="4363617" cy="369332"/>
            </a:xfrm>
            <a:prstGeom prst="rect">
              <a:avLst/>
            </a:prstGeom>
            <a:noFill/>
          </p:spPr>
          <p:txBody>
            <a:bodyPr wrap="square" rtlCol="0">
              <a:spAutoFit/>
            </a:bodyPr>
            <a:lstStyle/>
            <a:p>
              <a:endParaRPr lang="en-US" i="1" u="sng" dirty="0">
                <a:solidFill>
                  <a:srgbClr val="0070C0"/>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15496083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9136E0C-368F-AD5B-920B-51179EBC7B7A}"/>
              </a:ext>
            </a:extLst>
          </p:cNvPr>
          <p:cNvSpPr txBox="1"/>
          <p:nvPr/>
        </p:nvSpPr>
        <p:spPr>
          <a:xfrm>
            <a:off x="335902" y="438538"/>
            <a:ext cx="11702427" cy="2031325"/>
          </a:xfrm>
          <a:prstGeom prst="rect">
            <a:avLst/>
          </a:prstGeom>
          <a:noFill/>
          <a:ln>
            <a:solidFill>
              <a:schemeClr val="accent1"/>
            </a:solidFill>
          </a:ln>
        </p:spPr>
        <p:txBody>
          <a:bodyPr wrap="square" rtlCol="0">
            <a:spAutoFit/>
          </a:bodyPr>
          <a:lstStyle/>
          <a:p>
            <a:pPr algn="l"/>
            <a:r>
              <a:rPr lang="en-US" b="1" i="0" dirty="0">
                <a:effectLst/>
                <a:latin typeface="Times New Roman" panose="02020603050405020304" pitchFamily="18" charset="0"/>
                <a:cs typeface="Times New Roman" panose="02020603050405020304" pitchFamily="18" charset="0"/>
              </a:rPr>
              <a:t>  1. </a:t>
            </a:r>
            <a:r>
              <a:rPr lang="vi-VN" b="1" i="0" dirty="0">
                <a:effectLst/>
                <a:latin typeface="Times New Roman" panose="02020603050405020304" pitchFamily="18" charset="0"/>
                <a:cs typeface="Times New Roman" panose="02020603050405020304" pitchFamily="18" charset="0"/>
              </a:rPr>
              <a:t>Bằng Việt</a:t>
            </a:r>
            <a:r>
              <a:rPr lang="vi-VN" b="0" i="0" dirty="0">
                <a:effectLst/>
                <a:latin typeface="Times New Roman" panose="02020603050405020304" pitchFamily="18" charset="0"/>
                <a:cs typeface="Times New Roman" panose="02020603050405020304" pitchFamily="18" charset="0"/>
              </a:rPr>
              <a:t> thuộc các thế hệ nhà thơ trưởng thành trong</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cuộc</a:t>
            </a:r>
            <a:r>
              <a:rPr lang="vi-VN" b="0" i="0" dirty="0">
                <a:effectLst/>
                <a:latin typeface="Times New Roman" panose="02020603050405020304" pitchFamily="18" charset="0"/>
                <a:cs typeface="Times New Roman" panose="02020603050405020304" pitchFamily="18" charset="0"/>
              </a:rPr>
              <a:t> kháng chiến chống Mĩ. </a:t>
            </a:r>
            <a:r>
              <a:rPr lang="vi-VN" b="0" i="0" u="none" strike="noStrike"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Bài thơ Bếp lửa</a:t>
            </a:r>
            <a:r>
              <a:rPr lang="vi-VN" b="0" i="0" dirty="0">
                <a:effectLst/>
                <a:latin typeface="Times New Roman" panose="02020603050405020304" pitchFamily="18" charset="0"/>
                <a:cs typeface="Times New Roman" panose="02020603050405020304" pitchFamily="18" charset="0"/>
              </a:rPr>
              <a:t> được ông sáng tác năm 1963 lúc đang đi du học ở nước ngoài. Bài thơ đã gợi lại những kỉ niệm đầy xúc động về người bà và tình bà cháu, đồng thời thể hiện lòng kính yêu, trân trọng và biết ơn của người cháu với bà, với gia đình, quê hương, đất nước.</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Tiêu</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biểu</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là</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đoạn</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thơ</a:t>
            </a:r>
            <a:r>
              <a:rPr lang="en-US" b="0" i="0" dirty="0">
                <a:effectLst/>
                <a:latin typeface="Times New Roman" panose="02020603050405020304" pitchFamily="18" charset="0"/>
                <a:cs typeface="Times New Roman" panose="02020603050405020304" pitchFamily="18" charset="0"/>
              </a:rPr>
              <a:t>:</a:t>
            </a:r>
          </a:p>
          <a:p>
            <a:pPr algn="ct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a:t>
            </a:r>
            <a:endParaRPr lang="vi-VN" b="0" i="0" dirty="0">
              <a:effectLst/>
              <a:latin typeface="Times New Roman" panose="02020603050405020304" pitchFamily="18" charset="0"/>
              <a:cs typeface="Times New Roman" panose="02020603050405020304" pitchFamily="18" charset="0"/>
            </a:endParaRPr>
          </a:p>
          <a:p>
            <a:br>
              <a:rPr lang="vi-VN"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9650A65-80CC-4CFB-903D-9300AA7B2999}"/>
              </a:ext>
            </a:extLst>
          </p:cNvPr>
          <p:cNvSpPr txBox="1"/>
          <p:nvPr/>
        </p:nvSpPr>
        <p:spPr>
          <a:xfrm>
            <a:off x="335902" y="3075574"/>
            <a:ext cx="11702428" cy="1477328"/>
          </a:xfrm>
          <a:prstGeom prst="rect">
            <a:avLst/>
          </a:prstGeom>
          <a:noFill/>
          <a:ln>
            <a:solidFill>
              <a:schemeClr val="accent1"/>
            </a:solidFill>
          </a:ln>
        </p:spPr>
        <p:txBody>
          <a:bodyPr wrap="square" rtlCol="0">
            <a:spAutoFit/>
          </a:bodyPr>
          <a:lstStyle/>
          <a:p>
            <a:r>
              <a:rPr lang="en-US" b="1" i="0" dirty="0">
                <a:effectLst/>
                <a:latin typeface="Times New Roman" panose="02020603050405020304" pitchFamily="18" charset="0"/>
                <a:cs typeface="Times New Roman" panose="02020603050405020304" pitchFamily="18" charset="0"/>
              </a:rPr>
              <a:t>     2. </a:t>
            </a:r>
            <a:r>
              <a:rPr lang="vi-VN" b="1" i="0" kern="1200" dirty="0">
                <a:solidFill>
                  <a:schemeClr val="dk1"/>
                </a:solidFill>
                <a:effectLst/>
                <a:latin typeface="Times New Roman" panose="02020603050405020304" pitchFamily="18" charset="0"/>
                <a:ea typeface="+mn-ea"/>
                <a:cs typeface="Times New Roman" panose="02020603050405020304" pitchFamily="18" charset="0"/>
              </a:rPr>
              <a:t>Bằng Việt</a:t>
            </a:r>
            <a:r>
              <a:rPr lang="vi-VN" b="0" i="0" kern="1200" dirty="0">
                <a:solidFill>
                  <a:schemeClr val="dk1"/>
                </a:solidFill>
                <a:effectLst/>
                <a:latin typeface="Times New Roman" panose="02020603050405020304" pitchFamily="18" charset="0"/>
                <a:ea typeface="+mn-ea"/>
                <a:cs typeface="Times New Roman" panose="02020603050405020304" pitchFamily="18" charset="0"/>
              </a:rPr>
              <a:t> tên khai sinh là Nguyễn Việt Bằng, sinh năm 1941, quê ở huyện Thạch Thất, tỉnh Hà Tây (nay thuộc Hà Nội).</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vi-VN" b="0" i="0" kern="1200" dirty="0">
                <a:solidFill>
                  <a:schemeClr val="dk1"/>
                </a:solidFill>
                <a:effectLst/>
                <a:latin typeface="Times New Roman" panose="02020603050405020304" pitchFamily="18" charset="0"/>
                <a:ea typeface="+mn-ea"/>
                <a:cs typeface="Times New Roman" panose="02020603050405020304" pitchFamily="18" charset="0"/>
              </a:rPr>
              <a:t>Ông bắt đầu sáng tác thơ từ đầu những năm 60 và thuộc thế hệ nhà thơ trưởng thành trong kháng chiến chống Mỹ.</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Thơ</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ông</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thường</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thể</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hiện</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những</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cảm</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xúc</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nhớ</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thương</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tình</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cảm</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tha</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thiết</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cảm</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động</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Bài</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thơ</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Bếp</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lửa</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là</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một</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trong</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những</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bài</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thơ</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tiêu</a:t>
            </a: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b="0" i="0" kern="1200" dirty="0" err="1">
                <a:solidFill>
                  <a:schemeClr val="dk1"/>
                </a:solidFill>
                <a:effectLst/>
                <a:latin typeface="Times New Roman" panose="02020603050405020304" pitchFamily="18" charset="0"/>
                <a:ea typeface="+mn-ea"/>
                <a:cs typeface="Times New Roman" panose="02020603050405020304" pitchFamily="18" charset="0"/>
              </a:rPr>
              <a:t>biể</a:t>
            </a:r>
            <a:r>
              <a:rPr lang="en-US" dirty="0" err="1">
                <a:solidFill>
                  <a:schemeClr val="dk1"/>
                </a:solidFill>
                <a:latin typeface="Times New Roman" panose="02020603050405020304" pitchFamily="18" charset="0"/>
                <a:cs typeface="Times New Roman" panose="02020603050405020304" pitchFamily="18" charset="0"/>
              </a:rPr>
              <a:t>u</a:t>
            </a:r>
            <a:r>
              <a:rPr lang="en-US" dirty="0">
                <a:solidFill>
                  <a:schemeClr val="dk1"/>
                </a:solidFill>
                <a:latin typeface="Times New Roman" panose="02020603050405020304" pitchFamily="18" charset="0"/>
                <a:cs typeface="Times New Roman" panose="02020603050405020304" pitchFamily="18" charset="0"/>
              </a:rPr>
              <a:t> </a:t>
            </a:r>
            <a:r>
              <a:rPr lang="en-US" dirty="0" err="1">
                <a:solidFill>
                  <a:schemeClr val="dk1"/>
                </a:solidFill>
                <a:latin typeface="Times New Roman" panose="02020603050405020304" pitchFamily="18" charset="0"/>
                <a:cs typeface="Times New Roman" panose="02020603050405020304" pitchFamily="18" charset="0"/>
              </a:rPr>
              <a:t>cho</a:t>
            </a:r>
            <a:r>
              <a:rPr lang="en-US" dirty="0">
                <a:solidFill>
                  <a:schemeClr val="dk1"/>
                </a:solidFill>
                <a:latin typeface="Times New Roman" panose="02020603050405020304" pitchFamily="18" charset="0"/>
                <a:cs typeface="Times New Roman" panose="02020603050405020304" pitchFamily="18" charset="0"/>
              </a:rPr>
              <a:t> </a:t>
            </a:r>
            <a:r>
              <a:rPr lang="en-US" dirty="0" err="1">
                <a:solidFill>
                  <a:schemeClr val="dk1"/>
                </a:solidFill>
                <a:latin typeface="Times New Roman" panose="02020603050405020304" pitchFamily="18" charset="0"/>
                <a:cs typeface="Times New Roman" panose="02020603050405020304" pitchFamily="18" charset="0"/>
              </a:rPr>
              <a:t>hồn</a:t>
            </a:r>
            <a:r>
              <a:rPr lang="en-US" dirty="0">
                <a:solidFill>
                  <a:schemeClr val="dk1"/>
                </a:solidFill>
                <a:latin typeface="Times New Roman" panose="02020603050405020304" pitchFamily="18" charset="0"/>
                <a:cs typeface="Times New Roman" panose="02020603050405020304" pitchFamily="18" charset="0"/>
              </a:rPr>
              <a:t> </a:t>
            </a:r>
            <a:r>
              <a:rPr lang="en-US" dirty="0" err="1">
                <a:solidFill>
                  <a:schemeClr val="dk1"/>
                </a:solidFill>
                <a:latin typeface="Times New Roman" panose="02020603050405020304" pitchFamily="18" charset="0"/>
                <a:cs typeface="Times New Roman" panose="02020603050405020304" pitchFamily="18" charset="0"/>
              </a:rPr>
              <a:t>thơ</a:t>
            </a:r>
            <a:r>
              <a:rPr lang="en-US" dirty="0">
                <a:solidFill>
                  <a:schemeClr val="dk1"/>
                </a:solidFill>
                <a:latin typeface="Times New Roman" panose="02020603050405020304" pitchFamily="18" charset="0"/>
                <a:cs typeface="Times New Roman" panose="02020603050405020304" pitchFamily="18" charset="0"/>
              </a:rPr>
              <a:t> </a:t>
            </a:r>
            <a:r>
              <a:rPr lang="en-US" dirty="0" err="1">
                <a:solidFill>
                  <a:schemeClr val="dk1"/>
                </a:solidFill>
                <a:latin typeface="Times New Roman" panose="02020603050405020304" pitchFamily="18" charset="0"/>
                <a:cs typeface="Times New Roman" panose="02020603050405020304" pitchFamily="18" charset="0"/>
              </a:rPr>
              <a:t>ấy</a:t>
            </a:r>
            <a:r>
              <a:rPr lang="en-US" dirty="0">
                <a:solidFill>
                  <a:schemeClr val="dk1"/>
                </a:solidFill>
                <a:latin typeface="Times New Roman" panose="02020603050405020304" pitchFamily="18" charset="0"/>
                <a:cs typeface="Times New Roman" panose="02020603050405020304" pitchFamily="18" charset="0"/>
              </a:rPr>
              <a:t>. </a:t>
            </a:r>
            <a:r>
              <a:rPr lang="en-US" dirty="0" err="1">
                <a:solidFill>
                  <a:schemeClr val="dk1"/>
                </a:solidFill>
                <a:latin typeface="Times New Roman" panose="02020603050405020304" pitchFamily="18" charset="0"/>
                <a:cs typeface="Times New Roman" panose="02020603050405020304" pitchFamily="18" charset="0"/>
              </a:rPr>
              <a:t>Đặc</a:t>
            </a:r>
            <a:r>
              <a:rPr lang="en-US" dirty="0">
                <a:solidFill>
                  <a:schemeClr val="dk1"/>
                </a:solidFill>
                <a:latin typeface="Times New Roman" panose="02020603050405020304" pitchFamily="18" charset="0"/>
                <a:cs typeface="Times New Roman" panose="02020603050405020304" pitchFamily="18" charset="0"/>
              </a:rPr>
              <a:t> </a:t>
            </a:r>
            <a:r>
              <a:rPr lang="en-US" dirty="0" err="1">
                <a:solidFill>
                  <a:schemeClr val="dk1"/>
                </a:solidFill>
                <a:latin typeface="Times New Roman" panose="02020603050405020304" pitchFamily="18" charset="0"/>
                <a:cs typeface="Times New Roman" panose="02020603050405020304" pitchFamily="18" charset="0"/>
              </a:rPr>
              <a:t>biệt</a:t>
            </a:r>
            <a:r>
              <a:rPr lang="en-US" dirty="0">
                <a:solidFill>
                  <a:schemeClr val="dk1"/>
                </a:solidFill>
                <a:latin typeface="Times New Roman" panose="02020603050405020304" pitchFamily="18" charset="0"/>
                <a:cs typeface="Times New Roman" panose="02020603050405020304" pitchFamily="18" charset="0"/>
              </a:rPr>
              <a:t> </a:t>
            </a:r>
            <a:r>
              <a:rPr lang="en-US" dirty="0" err="1">
                <a:solidFill>
                  <a:schemeClr val="dk1"/>
                </a:solidFill>
                <a:latin typeface="Times New Roman" panose="02020603050405020304" pitchFamily="18" charset="0"/>
                <a:cs typeface="Times New Roman" panose="02020603050405020304" pitchFamily="18" charset="0"/>
              </a:rPr>
              <a:t>là</a:t>
            </a:r>
            <a:r>
              <a:rPr lang="en-US" dirty="0">
                <a:solidFill>
                  <a:schemeClr val="dk1"/>
                </a:solidFill>
                <a:latin typeface="Times New Roman" panose="02020603050405020304" pitchFamily="18" charset="0"/>
                <a:cs typeface="Times New Roman" panose="02020603050405020304" pitchFamily="18" charset="0"/>
              </a:rPr>
              <a:t> </a:t>
            </a:r>
            <a:r>
              <a:rPr lang="en-US" dirty="0" err="1">
                <a:solidFill>
                  <a:schemeClr val="dk1"/>
                </a:solidFill>
                <a:latin typeface="Times New Roman" panose="02020603050405020304" pitchFamily="18" charset="0"/>
                <a:cs typeface="Times New Roman" panose="02020603050405020304" pitchFamily="18" charset="0"/>
              </a:rPr>
              <a:t>đoạn</a:t>
            </a:r>
            <a:r>
              <a:rPr lang="en-US" dirty="0">
                <a:solidFill>
                  <a:schemeClr val="dk1"/>
                </a:solidFill>
                <a:latin typeface="Times New Roman" panose="02020603050405020304" pitchFamily="18" charset="0"/>
                <a:cs typeface="Times New Roman" panose="02020603050405020304" pitchFamily="18" charset="0"/>
              </a:rPr>
              <a:t> </a:t>
            </a:r>
            <a:r>
              <a:rPr lang="en-US" dirty="0" err="1">
                <a:solidFill>
                  <a:schemeClr val="dk1"/>
                </a:solidFill>
                <a:latin typeface="Times New Roman" panose="02020603050405020304" pitchFamily="18" charset="0"/>
                <a:cs typeface="Times New Roman" panose="02020603050405020304" pitchFamily="18" charset="0"/>
              </a:rPr>
              <a:t>thơ</a:t>
            </a:r>
            <a:r>
              <a:rPr lang="en-US" dirty="0">
                <a:solidFill>
                  <a:schemeClr val="dk1"/>
                </a:solidFill>
                <a:latin typeface="Times New Roman" panose="02020603050405020304" pitchFamily="18" charset="0"/>
                <a:cs typeface="Times New Roman" panose="02020603050405020304" pitchFamily="18" charset="0"/>
              </a:rPr>
              <a:t>:</a:t>
            </a:r>
          </a:p>
          <a:p>
            <a:pPr algn="ctr"/>
            <a:r>
              <a:rPr lang="en-US" b="0" i="0" kern="1200" dirty="0">
                <a:solidFill>
                  <a:schemeClr val="dk1"/>
                </a:solidFill>
                <a:effectLst/>
                <a:latin typeface="Times New Roman" panose="02020603050405020304" pitchFamily="18" charset="0"/>
                <a:ea typeface="+mn-ea"/>
                <a:cs typeface="Times New Roman" panose="02020603050405020304" pitchFamily="18" charset="0"/>
              </a:rPr>
              <a:t>      </a:t>
            </a:r>
            <a:r>
              <a:rPr lang="en-US" dirty="0">
                <a:solidFill>
                  <a:schemeClr val="dk1"/>
                </a:solidFill>
                <a:latin typeface="Times New Roman" panose="02020603050405020304" pitchFamily="18" charset="0"/>
                <a:cs typeface="Times New Roman" panose="02020603050405020304" pitchFamily="18" charset="0"/>
              </a:rPr>
              <a:t>“ </a:t>
            </a:r>
            <a:r>
              <a:rPr lang="en-US" dirty="0" err="1">
                <a:solidFill>
                  <a:schemeClr val="dk1"/>
                </a:solidFill>
                <a:latin typeface="Times New Roman" panose="02020603050405020304" pitchFamily="18" charset="0"/>
                <a:cs typeface="Times New Roman" panose="02020603050405020304" pitchFamily="18" charset="0"/>
              </a:rPr>
              <a:t>Trích</a:t>
            </a:r>
            <a:r>
              <a:rPr lang="en-US" dirty="0">
                <a:solidFill>
                  <a:schemeClr val="dk1"/>
                </a:solidFill>
                <a:latin typeface="Times New Roman" panose="02020603050405020304" pitchFamily="18" charset="0"/>
                <a:cs typeface="Times New Roman" panose="02020603050405020304" pitchFamily="18" charset="0"/>
              </a:rPr>
              <a:t> </a:t>
            </a:r>
            <a:r>
              <a:rPr lang="en-US" dirty="0" err="1">
                <a:solidFill>
                  <a:schemeClr val="dk1"/>
                </a:solidFill>
                <a:latin typeface="Times New Roman" panose="02020603050405020304" pitchFamily="18" charset="0"/>
                <a:cs typeface="Times New Roman" panose="02020603050405020304" pitchFamily="18" charset="0"/>
              </a:rPr>
              <a:t>thơ</a:t>
            </a:r>
            <a:r>
              <a:rPr lang="en-US" dirty="0">
                <a:solidFill>
                  <a:schemeClr val="dk1"/>
                </a:solidFill>
                <a:latin typeface="Times New Roman" panose="02020603050405020304" pitchFamily="18" charset="0"/>
                <a:cs typeface="Times New Roman" panose="02020603050405020304" pitchFamily="18" charset="0"/>
              </a:rPr>
              <a:t>”</a:t>
            </a:r>
            <a:endParaRPr lang="vi-VN" b="0" i="0" kern="1200" dirty="0">
              <a:solidFill>
                <a:schemeClr val="dk1"/>
              </a:solidFill>
              <a:effectLst/>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0160179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57F5809-8CAD-335C-B8C5-785E668E6647}"/>
              </a:ext>
            </a:extLst>
          </p:cNvPr>
          <p:cNvSpPr txBox="1"/>
          <p:nvPr/>
        </p:nvSpPr>
        <p:spPr>
          <a:xfrm>
            <a:off x="91751" y="195886"/>
            <a:ext cx="4013718" cy="5909310"/>
          </a:xfrm>
          <a:prstGeom prst="rect">
            <a:avLst/>
          </a:prstGeom>
          <a:noFill/>
          <a:ln>
            <a:noFill/>
          </a:ln>
        </p:spPr>
        <p:txBody>
          <a:bodyPr wrap="square">
            <a:spAutoFit/>
          </a:bodyPr>
          <a:lstStyle/>
          <a:p>
            <a:pPr algn="ctr"/>
            <a:r>
              <a:rPr lang="vi-VN" b="1" i="0" dirty="0">
                <a:solidFill>
                  <a:srgbClr val="002060"/>
                </a:solidFill>
                <a:effectLst/>
                <a:latin typeface="+mj-lt"/>
              </a:rPr>
              <a:t>Bếp lửa</a:t>
            </a:r>
          </a:p>
          <a:p>
            <a:pPr algn="ctr"/>
            <a:r>
              <a:rPr lang="vi-VN" b="0" i="1" dirty="0">
                <a:solidFill>
                  <a:srgbClr val="FF0000"/>
                </a:solidFill>
                <a:effectLst/>
                <a:latin typeface="+mj-lt"/>
              </a:rPr>
              <a:t>Một bếp lửa chờn vờn sương sớm</a:t>
            </a:r>
            <a:br>
              <a:rPr lang="vi-VN" b="0" i="0" dirty="0">
                <a:solidFill>
                  <a:srgbClr val="FF0000"/>
                </a:solidFill>
                <a:effectLst/>
                <a:latin typeface="+mj-lt"/>
              </a:rPr>
            </a:br>
            <a:r>
              <a:rPr lang="vi-VN" b="0" i="1" dirty="0">
                <a:solidFill>
                  <a:srgbClr val="FF0000"/>
                </a:solidFill>
                <a:effectLst/>
                <a:latin typeface="+mj-lt"/>
              </a:rPr>
              <a:t>Một bếp lửa ấp iu nồng đượm</a:t>
            </a:r>
            <a:br>
              <a:rPr lang="vi-VN" b="0" i="0" dirty="0">
                <a:solidFill>
                  <a:srgbClr val="FF0000"/>
                </a:solidFill>
                <a:effectLst/>
                <a:latin typeface="+mj-lt"/>
              </a:rPr>
            </a:br>
            <a:r>
              <a:rPr lang="vi-VN" b="0" i="1" dirty="0">
                <a:solidFill>
                  <a:srgbClr val="FF0000"/>
                </a:solidFill>
                <a:effectLst/>
                <a:latin typeface="+mj-lt"/>
              </a:rPr>
              <a:t>Cháu thương bà biết mấy nắng mưa!</a:t>
            </a:r>
            <a:endParaRPr lang="en-US" b="0" i="1" dirty="0">
              <a:solidFill>
                <a:srgbClr val="FF0000"/>
              </a:solidFill>
              <a:effectLst/>
              <a:latin typeface="+mj-lt"/>
            </a:endParaRPr>
          </a:p>
          <a:p>
            <a:pPr algn="ctr"/>
            <a:endParaRPr lang="vi-VN" b="0" i="0" dirty="0">
              <a:solidFill>
                <a:srgbClr val="FF0000"/>
              </a:solidFill>
              <a:effectLst/>
              <a:latin typeface="+mj-lt"/>
            </a:endParaRPr>
          </a:p>
          <a:p>
            <a:pPr algn="ctr"/>
            <a:r>
              <a:rPr lang="vi-VN" b="0" i="1" dirty="0">
                <a:effectLst/>
                <a:latin typeface="+mj-lt"/>
              </a:rPr>
              <a:t>Lên bốn tuổi cháu đã quen mùi khói</a:t>
            </a:r>
            <a:br>
              <a:rPr lang="vi-VN" b="0" i="0" dirty="0">
                <a:effectLst/>
                <a:latin typeface="+mj-lt"/>
              </a:rPr>
            </a:br>
            <a:r>
              <a:rPr lang="vi-VN" b="0" i="1" dirty="0">
                <a:effectLst/>
                <a:latin typeface="+mj-lt"/>
              </a:rPr>
              <a:t>Năm ấy là năm đói mòn đói mỏi,</a:t>
            </a:r>
            <a:br>
              <a:rPr lang="vi-VN" b="0" i="0" dirty="0">
                <a:effectLst/>
                <a:latin typeface="+mj-lt"/>
              </a:rPr>
            </a:br>
            <a:r>
              <a:rPr lang="vi-VN" b="0" i="1" dirty="0">
                <a:effectLst/>
                <a:latin typeface="+mj-lt"/>
              </a:rPr>
              <a:t>Bố đi đánh xe, khô rạc ngựa gầy,</a:t>
            </a:r>
            <a:br>
              <a:rPr lang="vi-VN" b="0" i="0" dirty="0">
                <a:effectLst/>
                <a:latin typeface="+mj-lt"/>
              </a:rPr>
            </a:br>
            <a:r>
              <a:rPr lang="vi-VN" b="0" i="1" dirty="0">
                <a:effectLst/>
                <a:latin typeface="+mj-lt"/>
              </a:rPr>
              <a:t>Chỉ nhớ khói hun nhèm mắt cháu</a:t>
            </a:r>
            <a:br>
              <a:rPr lang="vi-VN" b="0" i="0" dirty="0">
                <a:effectLst/>
                <a:latin typeface="+mj-lt"/>
              </a:rPr>
            </a:br>
            <a:r>
              <a:rPr lang="vi-VN" b="0" i="1" dirty="0">
                <a:effectLst/>
                <a:latin typeface="+mj-lt"/>
              </a:rPr>
              <a:t>Nghĩ lại đến giờ sống mũi còn cay!</a:t>
            </a:r>
            <a:endParaRPr lang="vi-VN" b="0" i="0" dirty="0">
              <a:effectLst/>
              <a:latin typeface="+mj-lt"/>
            </a:endParaRPr>
          </a:p>
          <a:p>
            <a:pPr algn="ctr"/>
            <a:r>
              <a:rPr lang="vi-VN" b="0" i="1" dirty="0">
                <a:effectLst/>
                <a:latin typeface="+mj-lt"/>
              </a:rPr>
              <a:t>Tám năm ròng, cháu cùng bà nhóm lửa</a:t>
            </a:r>
            <a:br>
              <a:rPr lang="vi-VN" b="0" i="0" dirty="0">
                <a:effectLst/>
                <a:latin typeface="+mj-lt"/>
              </a:rPr>
            </a:br>
            <a:r>
              <a:rPr lang="vi-VN" b="0" i="1" dirty="0">
                <a:effectLst/>
                <a:latin typeface="+mj-lt"/>
              </a:rPr>
              <a:t>Tu hú kêu trên những cánh đồng xa</a:t>
            </a:r>
            <a:br>
              <a:rPr lang="vi-VN" b="0" i="0" dirty="0">
                <a:effectLst/>
                <a:latin typeface="+mj-lt"/>
              </a:rPr>
            </a:br>
            <a:r>
              <a:rPr lang="vi-VN" b="0" i="1" dirty="0">
                <a:effectLst/>
                <a:latin typeface="+mj-lt"/>
              </a:rPr>
              <a:t>Khi tu hú kêu, bà còn nhớ không bà?</a:t>
            </a:r>
            <a:br>
              <a:rPr lang="vi-VN" b="0" i="0" dirty="0">
                <a:effectLst/>
                <a:latin typeface="+mj-lt"/>
              </a:rPr>
            </a:br>
            <a:r>
              <a:rPr lang="vi-VN" b="0" i="1" dirty="0">
                <a:effectLst/>
                <a:latin typeface="+mj-lt"/>
              </a:rPr>
              <a:t>Bà hay kể chuyện những ngày ở Huế.</a:t>
            </a:r>
            <a:br>
              <a:rPr lang="vi-VN" b="0" i="0" dirty="0">
                <a:effectLst/>
                <a:latin typeface="+mj-lt"/>
              </a:rPr>
            </a:br>
            <a:r>
              <a:rPr lang="vi-VN" b="0" i="1" dirty="0">
                <a:effectLst/>
                <a:latin typeface="+mj-lt"/>
              </a:rPr>
              <a:t>Tiếng tu hú sao mà tha thiết thế!</a:t>
            </a:r>
            <a:br>
              <a:rPr lang="vi-VN" b="0" i="0" dirty="0">
                <a:effectLst/>
                <a:latin typeface="+mj-lt"/>
              </a:rPr>
            </a:br>
            <a:r>
              <a:rPr lang="vi-VN" b="0" i="1" dirty="0">
                <a:effectLst/>
                <a:latin typeface="+mj-lt"/>
              </a:rPr>
              <a:t>Mẹ cùng cha công tác bận không về,</a:t>
            </a:r>
            <a:br>
              <a:rPr lang="vi-VN" b="0" i="0" dirty="0">
                <a:effectLst/>
                <a:latin typeface="+mj-lt"/>
              </a:rPr>
            </a:br>
            <a:r>
              <a:rPr lang="vi-VN" b="0" i="1" dirty="0">
                <a:effectLst/>
                <a:latin typeface="+mj-lt"/>
              </a:rPr>
              <a:t>Cháu ở cùng bà, bà bảo cháu nghe,</a:t>
            </a:r>
            <a:br>
              <a:rPr lang="vi-VN" b="0" i="0" dirty="0">
                <a:effectLst/>
                <a:latin typeface="+mj-lt"/>
              </a:rPr>
            </a:br>
            <a:r>
              <a:rPr lang="vi-VN" b="0" i="1" dirty="0">
                <a:effectLst/>
                <a:latin typeface="+mj-lt"/>
              </a:rPr>
              <a:t>Bà dạy cháu làm, bà chăm cháu học,</a:t>
            </a:r>
            <a:br>
              <a:rPr lang="vi-VN" b="0" i="0" dirty="0">
                <a:effectLst/>
                <a:latin typeface="+mj-lt"/>
              </a:rPr>
            </a:br>
            <a:r>
              <a:rPr lang="vi-VN" b="0" i="1" dirty="0">
                <a:effectLst/>
                <a:latin typeface="+mj-lt"/>
              </a:rPr>
              <a:t>Nhóm bếp lửa nghĩ thương bà khó nhọc,</a:t>
            </a:r>
            <a:br>
              <a:rPr lang="vi-VN" b="0" i="0" dirty="0">
                <a:effectLst/>
                <a:latin typeface="+mj-lt"/>
              </a:rPr>
            </a:br>
            <a:r>
              <a:rPr lang="vi-VN" b="0" i="1" dirty="0">
                <a:effectLst/>
                <a:latin typeface="+mj-lt"/>
              </a:rPr>
              <a:t>Tu hú ơi! Chẳng đến ở cùng bà,</a:t>
            </a:r>
            <a:br>
              <a:rPr lang="vi-VN" b="0" i="0" dirty="0">
                <a:effectLst/>
                <a:latin typeface="+mj-lt"/>
              </a:rPr>
            </a:br>
            <a:r>
              <a:rPr lang="vi-VN" b="0" i="1" dirty="0">
                <a:effectLst/>
                <a:latin typeface="+mj-lt"/>
              </a:rPr>
              <a:t>Kêu chi hoài trên những cánh đồng xa?</a:t>
            </a:r>
            <a:endParaRPr lang="vi-VN" b="0" i="0" dirty="0">
              <a:effectLst/>
              <a:latin typeface="+mj-lt"/>
            </a:endParaRPr>
          </a:p>
        </p:txBody>
      </p:sp>
      <p:sp>
        <p:nvSpPr>
          <p:cNvPr id="7" name="TextBox 6">
            <a:extLst>
              <a:ext uri="{FF2B5EF4-FFF2-40B4-BE49-F238E27FC236}">
                <a16:creationId xmlns:a16="http://schemas.microsoft.com/office/drawing/2014/main" id="{F0937402-BFCA-B6D1-8756-13BC512A572F}"/>
              </a:ext>
            </a:extLst>
          </p:cNvPr>
          <p:cNvSpPr txBox="1"/>
          <p:nvPr/>
        </p:nvSpPr>
        <p:spPr>
          <a:xfrm>
            <a:off x="5862734" y="58846"/>
            <a:ext cx="4214327" cy="6740307"/>
          </a:xfrm>
          <a:prstGeom prst="rect">
            <a:avLst/>
          </a:prstGeom>
          <a:noFill/>
          <a:ln>
            <a:noFill/>
          </a:ln>
        </p:spPr>
        <p:txBody>
          <a:bodyPr wrap="square">
            <a:spAutoFit/>
          </a:bodyPr>
          <a:lstStyle/>
          <a:p>
            <a:pPr algn="ctr"/>
            <a:r>
              <a:rPr lang="vi-VN" b="0" i="1" dirty="0">
                <a:effectLst/>
                <a:latin typeface="+mj-lt"/>
              </a:rPr>
              <a:t>Năm giặc đốt làng cháy tàn cháy rụi</a:t>
            </a:r>
            <a:br>
              <a:rPr lang="vi-VN" b="0" i="0" dirty="0">
                <a:effectLst/>
                <a:latin typeface="+mj-lt"/>
              </a:rPr>
            </a:br>
            <a:r>
              <a:rPr lang="vi-VN" b="0" i="1" dirty="0">
                <a:effectLst/>
                <a:latin typeface="+mj-lt"/>
              </a:rPr>
              <a:t>Hàng xóm bốn bên trở về lầm lụi</a:t>
            </a:r>
            <a:br>
              <a:rPr lang="vi-VN" b="0" i="0" dirty="0">
                <a:effectLst/>
                <a:latin typeface="+mj-lt"/>
              </a:rPr>
            </a:br>
            <a:r>
              <a:rPr lang="vi-VN" b="0" i="1" dirty="0">
                <a:effectLst/>
                <a:latin typeface="+mj-lt"/>
              </a:rPr>
              <a:t>Đỡ đần bà dựng lại túp lều tranh</a:t>
            </a:r>
            <a:br>
              <a:rPr lang="vi-VN" b="0" i="0" dirty="0">
                <a:effectLst/>
                <a:latin typeface="+mj-lt"/>
              </a:rPr>
            </a:br>
            <a:r>
              <a:rPr lang="vi-VN" b="0" i="1" dirty="0">
                <a:effectLst/>
                <a:latin typeface="+mj-lt"/>
              </a:rPr>
              <a:t>Vẫn vững lòng, bà dặn cháu đinh ninh:</a:t>
            </a:r>
            <a:br>
              <a:rPr lang="vi-VN" b="0" i="0" dirty="0">
                <a:effectLst/>
                <a:latin typeface="+mj-lt"/>
              </a:rPr>
            </a:br>
            <a:r>
              <a:rPr lang="vi-VN" b="0" i="1" dirty="0">
                <a:effectLst/>
                <a:latin typeface="+mj-lt"/>
              </a:rPr>
              <a:t>“Bố ở chiến khu, bố còn việc bố,</a:t>
            </a:r>
            <a:br>
              <a:rPr lang="vi-VN" b="0" i="0" dirty="0">
                <a:effectLst/>
                <a:latin typeface="+mj-lt"/>
              </a:rPr>
            </a:br>
            <a:r>
              <a:rPr lang="vi-VN" b="0" i="1" dirty="0">
                <a:effectLst/>
                <a:latin typeface="+mj-lt"/>
              </a:rPr>
              <a:t>Mày có viết thư chớ kể này kể nọ,</a:t>
            </a:r>
            <a:br>
              <a:rPr lang="vi-VN" b="0" i="0" dirty="0">
                <a:effectLst/>
                <a:latin typeface="+mj-lt"/>
              </a:rPr>
            </a:br>
            <a:r>
              <a:rPr lang="vi-VN" b="0" i="1" dirty="0">
                <a:effectLst/>
                <a:latin typeface="+mj-lt"/>
              </a:rPr>
              <a:t>Cứ bảo nhà vẫn được bình yên!”</a:t>
            </a:r>
            <a:endParaRPr lang="vi-VN" b="0" i="0" dirty="0">
              <a:effectLst/>
              <a:latin typeface="+mj-lt"/>
            </a:endParaRPr>
          </a:p>
          <a:p>
            <a:pPr algn="ctr"/>
            <a:endParaRPr lang="en-US" b="0" i="1" dirty="0">
              <a:effectLst/>
              <a:latin typeface="+mj-lt"/>
            </a:endParaRPr>
          </a:p>
          <a:p>
            <a:pPr algn="ctr"/>
            <a:r>
              <a:rPr lang="vi-VN" b="0" i="1" dirty="0">
                <a:solidFill>
                  <a:srgbClr val="FF0000"/>
                </a:solidFill>
                <a:effectLst/>
                <a:latin typeface="+mj-lt"/>
              </a:rPr>
              <a:t>Rồi sớm rồi chiều, lại bếp lửa bà nhen,</a:t>
            </a:r>
            <a:br>
              <a:rPr lang="vi-VN" b="0" i="0" dirty="0">
                <a:solidFill>
                  <a:srgbClr val="FF0000"/>
                </a:solidFill>
                <a:effectLst/>
                <a:latin typeface="+mj-lt"/>
              </a:rPr>
            </a:br>
            <a:r>
              <a:rPr lang="vi-VN" b="0" i="1" dirty="0">
                <a:solidFill>
                  <a:srgbClr val="FF0000"/>
                </a:solidFill>
                <a:effectLst/>
                <a:latin typeface="+mj-lt"/>
              </a:rPr>
              <a:t>Một ngọn lửa, lòng bà luôn ủ sẵn,</a:t>
            </a:r>
            <a:br>
              <a:rPr lang="vi-VN" b="0" i="0" dirty="0">
                <a:solidFill>
                  <a:srgbClr val="FF0000"/>
                </a:solidFill>
                <a:effectLst/>
                <a:latin typeface="+mj-lt"/>
              </a:rPr>
            </a:br>
            <a:r>
              <a:rPr lang="vi-VN" b="0" i="1" dirty="0">
                <a:solidFill>
                  <a:srgbClr val="FF0000"/>
                </a:solidFill>
                <a:effectLst/>
                <a:latin typeface="+mj-lt"/>
              </a:rPr>
              <a:t>Một ngọn lửa chứa niềm tin dai dẳng…</a:t>
            </a:r>
            <a:endParaRPr lang="vi-VN" b="0" i="0" dirty="0">
              <a:solidFill>
                <a:srgbClr val="FF0000"/>
              </a:solidFill>
              <a:effectLst/>
              <a:latin typeface="+mj-lt"/>
            </a:endParaRPr>
          </a:p>
          <a:p>
            <a:pPr algn="ctr"/>
            <a:r>
              <a:rPr lang="vi-VN" b="0" i="1" dirty="0">
                <a:solidFill>
                  <a:srgbClr val="FF0000"/>
                </a:solidFill>
                <a:effectLst/>
                <a:latin typeface="+mj-lt"/>
              </a:rPr>
              <a:t>Lận đận đời bà biết mấy nắng mưa</a:t>
            </a:r>
            <a:br>
              <a:rPr lang="vi-VN" b="0" i="0" dirty="0">
                <a:solidFill>
                  <a:srgbClr val="FF0000"/>
                </a:solidFill>
                <a:effectLst/>
                <a:latin typeface="+mj-lt"/>
              </a:rPr>
            </a:br>
            <a:r>
              <a:rPr lang="vi-VN" b="0" i="1" dirty="0">
                <a:solidFill>
                  <a:srgbClr val="FF0000"/>
                </a:solidFill>
                <a:effectLst/>
                <a:latin typeface="+mj-lt"/>
              </a:rPr>
              <a:t>Mấy chục năm rồi, đến tận bây giờ</a:t>
            </a:r>
            <a:br>
              <a:rPr lang="vi-VN" b="0" i="0" dirty="0">
                <a:solidFill>
                  <a:srgbClr val="FF0000"/>
                </a:solidFill>
                <a:effectLst/>
                <a:latin typeface="+mj-lt"/>
              </a:rPr>
            </a:br>
            <a:r>
              <a:rPr lang="vi-VN" b="0" i="1" dirty="0">
                <a:solidFill>
                  <a:srgbClr val="FF0000"/>
                </a:solidFill>
                <a:effectLst/>
                <a:latin typeface="+mj-lt"/>
              </a:rPr>
              <a:t>Bà vẫn giữ thói quen dậy sớm</a:t>
            </a:r>
            <a:br>
              <a:rPr lang="vi-VN" b="0" i="0" dirty="0">
                <a:solidFill>
                  <a:srgbClr val="FF0000"/>
                </a:solidFill>
                <a:effectLst/>
                <a:latin typeface="+mj-lt"/>
              </a:rPr>
            </a:br>
            <a:r>
              <a:rPr lang="vi-VN" b="0" i="1" dirty="0">
                <a:solidFill>
                  <a:srgbClr val="FF0000"/>
                </a:solidFill>
                <a:effectLst/>
                <a:latin typeface="+mj-lt"/>
              </a:rPr>
              <a:t>Nhóm bếp lửa ấp iu nồng đượm,</a:t>
            </a:r>
            <a:br>
              <a:rPr lang="vi-VN" b="0" i="0" dirty="0">
                <a:solidFill>
                  <a:srgbClr val="FF0000"/>
                </a:solidFill>
                <a:effectLst/>
                <a:latin typeface="+mj-lt"/>
              </a:rPr>
            </a:br>
            <a:r>
              <a:rPr lang="vi-VN" b="0" i="1" dirty="0">
                <a:solidFill>
                  <a:srgbClr val="FF0000"/>
                </a:solidFill>
                <a:effectLst/>
                <a:latin typeface="+mj-lt"/>
              </a:rPr>
              <a:t>Nhóm niềm yêu thương, khoai sắn ngọt bùi,</a:t>
            </a:r>
            <a:br>
              <a:rPr lang="vi-VN" b="0" i="0" dirty="0">
                <a:solidFill>
                  <a:srgbClr val="FF0000"/>
                </a:solidFill>
                <a:effectLst/>
                <a:latin typeface="+mj-lt"/>
              </a:rPr>
            </a:br>
            <a:r>
              <a:rPr lang="vi-VN" b="0" i="1" dirty="0">
                <a:solidFill>
                  <a:srgbClr val="FF0000"/>
                </a:solidFill>
                <a:effectLst/>
                <a:latin typeface="+mj-lt"/>
              </a:rPr>
              <a:t>Nhóm niềm xôi gạo mới, sẻ chung vui,</a:t>
            </a:r>
            <a:br>
              <a:rPr lang="vi-VN" b="0" i="0" dirty="0">
                <a:solidFill>
                  <a:srgbClr val="FF0000"/>
                </a:solidFill>
                <a:effectLst/>
                <a:latin typeface="+mj-lt"/>
              </a:rPr>
            </a:br>
            <a:r>
              <a:rPr lang="vi-VN" b="0" i="1" dirty="0">
                <a:solidFill>
                  <a:srgbClr val="FF0000"/>
                </a:solidFill>
                <a:effectLst/>
                <a:latin typeface="+mj-lt"/>
              </a:rPr>
              <a:t>Nhóm dậy cả những tâm tình tuổi nhỏ…</a:t>
            </a:r>
            <a:br>
              <a:rPr lang="vi-VN" b="0" i="0" dirty="0">
                <a:solidFill>
                  <a:srgbClr val="FF0000"/>
                </a:solidFill>
                <a:effectLst/>
                <a:latin typeface="+mj-lt"/>
              </a:rPr>
            </a:br>
            <a:r>
              <a:rPr lang="vi-VN" b="0" i="1" dirty="0">
                <a:solidFill>
                  <a:srgbClr val="FF0000"/>
                </a:solidFill>
                <a:effectLst/>
                <a:latin typeface="+mj-lt"/>
              </a:rPr>
              <a:t>Ôi kỳ lạ và thiêng liêng - bếp lửa!</a:t>
            </a:r>
            <a:endParaRPr lang="en-US" b="0" i="1" dirty="0">
              <a:solidFill>
                <a:srgbClr val="FF0000"/>
              </a:solidFill>
              <a:effectLst/>
              <a:latin typeface="+mj-lt"/>
            </a:endParaRPr>
          </a:p>
          <a:p>
            <a:pPr algn="ctr"/>
            <a:endParaRPr lang="vi-VN" b="0" i="0" dirty="0">
              <a:effectLst/>
              <a:latin typeface="+mj-lt"/>
            </a:endParaRPr>
          </a:p>
          <a:p>
            <a:pPr algn="ctr"/>
            <a:r>
              <a:rPr lang="vi-VN" b="0" i="1" dirty="0">
                <a:effectLst/>
                <a:latin typeface="+mj-lt"/>
              </a:rPr>
              <a:t>Giờ cháu đã đi xa. Có ngọn khói trăm tàu,</a:t>
            </a:r>
            <a:br>
              <a:rPr lang="vi-VN" b="0" i="0" dirty="0">
                <a:effectLst/>
                <a:latin typeface="+mj-lt"/>
              </a:rPr>
            </a:br>
            <a:r>
              <a:rPr lang="vi-VN" b="0" i="1" dirty="0">
                <a:effectLst/>
                <a:latin typeface="+mj-lt"/>
              </a:rPr>
              <a:t>Có lửa trăm nhà, niềm vui trăm ngả,</a:t>
            </a:r>
            <a:br>
              <a:rPr lang="vi-VN" b="0" i="0" dirty="0">
                <a:effectLst/>
                <a:latin typeface="+mj-lt"/>
              </a:rPr>
            </a:br>
            <a:r>
              <a:rPr lang="vi-VN" b="0" i="1" dirty="0">
                <a:effectLst/>
                <a:latin typeface="+mj-lt"/>
              </a:rPr>
              <a:t>Nhưng vẫn chẳng lúc nào quên nhắc nhở</a:t>
            </a:r>
            <a:br>
              <a:rPr lang="vi-VN" b="0" i="0" dirty="0">
                <a:effectLst/>
                <a:latin typeface="+mj-lt"/>
              </a:rPr>
            </a:br>
            <a:r>
              <a:rPr lang="vi-VN" b="0" i="1" dirty="0">
                <a:effectLst/>
                <a:latin typeface="+mj-lt"/>
              </a:rPr>
              <a:t>- Sớm mai này, bà nhóm bếp lên chưa?</a:t>
            </a:r>
            <a:endParaRPr lang="vi-VN" b="0" i="0" dirty="0">
              <a:effectLst/>
              <a:latin typeface="+mj-lt"/>
            </a:endParaRPr>
          </a:p>
        </p:txBody>
      </p:sp>
      <p:cxnSp>
        <p:nvCxnSpPr>
          <p:cNvPr id="9" name="Straight Connector 8">
            <a:extLst>
              <a:ext uri="{FF2B5EF4-FFF2-40B4-BE49-F238E27FC236}">
                <a16:creationId xmlns:a16="http://schemas.microsoft.com/office/drawing/2014/main" id="{B4EC9B4A-5BA6-0A95-6EE0-170FCF6B2554}"/>
              </a:ext>
            </a:extLst>
          </p:cNvPr>
          <p:cNvCxnSpPr>
            <a:cxnSpLocks/>
          </p:cNvCxnSpPr>
          <p:nvPr/>
        </p:nvCxnSpPr>
        <p:spPr>
          <a:xfrm>
            <a:off x="3928188" y="494523"/>
            <a:ext cx="0" cy="849085"/>
          </a:xfrm>
          <a:prstGeom prst="line">
            <a:avLst/>
          </a:prstGeom>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ABDA0BAF-B9C1-EFAA-83A9-51D373EBAC4C}"/>
              </a:ext>
            </a:extLst>
          </p:cNvPr>
          <p:cNvSpPr txBox="1"/>
          <p:nvPr/>
        </p:nvSpPr>
        <p:spPr>
          <a:xfrm>
            <a:off x="3953072" y="475861"/>
            <a:ext cx="1878561" cy="923330"/>
          </a:xfrm>
          <a:prstGeom prst="rect">
            <a:avLst/>
          </a:prstGeom>
          <a:noFill/>
        </p:spPr>
        <p:txBody>
          <a:bodyPr wrap="square" rtlCol="0">
            <a:spAutoFit/>
          </a:bodyPr>
          <a:lstStyle/>
          <a:p>
            <a:r>
              <a:rPr lang="en-US" dirty="0" err="1">
                <a:latin typeface="Times New Roman" panose="02020603050405020304" pitchFamily="18" charset="0"/>
                <a:cs typeface="Times New Roman" panose="02020603050405020304" pitchFamily="18" charset="0"/>
              </a:rPr>
              <a:t>Khơi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nguồn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xúc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bếp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lửa</a:t>
            </a:r>
            <a:endParaRPr lang="en-US" dirty="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0A36EB29-101E-173D-A7AA-D948CC29A5B7}"/>
              </a:ext>
            </a:extLst>
          </p:cNvPr>
          <p:cNvSpPr txBox="1"/>
          <p:nvPr/>
        </p:nvSpPr>
        <p:spPr>
          <a:xfrm>
            <a:off x="4136570" y="3150541"/>
            <a:ext cx="1726164" cy="923330"/>
          </a:xfrm>
          <a:prstGeom prst="rect">
            <a:avLst/>
          </a:prstGeom>
          <a:noFill/>
        </p:spPr>
        <p:txBody>
          <a:bodyPr wrap="square" rtlCol="0">
            <a:spAutoFit/>
          </a:bodyPr>
          <a:lstStyle/>
          <a:p>
            <a:r>
              <a:rPr lang="en-US" dirty="0" err="1">
                <a:latin typeface="Times New Roman" panose="02020603050405020304" pitchFamily="18" charset="0"/>
                <a:cs typeface="Times New Roman" panose="02020603050405020304" pitchFamily="18" charset="0"/>
              </a:rPr>
              <a:t>Hồi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tưởng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ức</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bên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a:t>
            </a:r>
            <a:endParaRPr lang="en-US"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91BE276C-B8E6-9687-6BF3-6E97917247C6}"/>
              </a:ext>
            </a:extLst>
          </p:cNvPr>
          <p:cNvSpPr txBox="1"/>
          <p:nvPr/>
        </p:nvSpPr>
        <p:spPr>
          <a:xfrm>
            <a:off x="10005525" y="2827375"/>
            <a:ext cx="2094724" cy="646331"/>
          </a:xfrm>
          <a:prstGeom prst="rect">
            <a:avLst/>
          </a:prstGeom>
          <a:noFill/>
        </p:spPr>
        <p:txBody>
          <a:bodyPr wrap="square" rtlCol="0">
            <a:spAutoFit/>
          </a:bodyPr>
          <a:lstStyle/>
          <a:p>
            <a:r>
              <a:rPr lang="en-US" dirty="0" err="1">
                <a:latin typeface="Times New Roman" panose="02020603050405020304" pitchFamily="18" charset="0"/>
                <a:cs typeface="Times New Roman" panose="02020603050405020304" pitchFamily="18" charset="0"/>
              </a:rPr>
              <a:t>Suy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a:t>
            </a:r>
            <a:endParaRPr lang="en-US" dirty="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91360621-0375-1FF1-F732-9F729184ED54}"/>
              </a:ext>
            </a:extLst>
          </p:cNvPr>
          <p:cNvSpPr txBox="1"/>
          <p:nvPr/>
        </p:nvSpPr>
        <p:spPr>
          <a:xfrm>
            <a:off x="9959649" y="5780570"/>
            <a:ext cx="2186475" cy="923330"/>
          </a:xfrm>
          <a:prstGeom prst="rect">
            <a:avLst/>
          </a:prstGeom>
          <a:noFill/>
        </p:spPr>
        <p:txBody>
          <a:bodyPr wrap="square" rtlCol="0">
            <a:spAutoFit/>
          </a:bodyPr>
          <a:lstStyle/>
          <a:p>
            <a:r>
              <a:rPr lang="en-US" dirty="0" err="1">
                <a:latin typeface="Times New Roman" panose="02020603050405020304" pitchFamily="18" charset="0"/>
                <a:cs typeface="Times New Roman" panose="02020603050405020304" pitchFamily="18" charset="0"/>
              </a:rPr>
              <a:t>Tình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cháu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nhớ</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42837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74FB2-38C4-C6C4-7DE5-54C97A0D730C}"/>
              </a:ext>
            </a:extLst>
          </p:cNvPr>
          <p:cNvSpPr>
            <a:spLocks noGrp="1"/>
          </p:cNvSpPr>
          <p:nvPr>
            <p:ph type="title"/>
          </p:nvPr>
        </p:nvSpPr>
        <p:spPr>
          <a:xfrm>
            <a:off x="147735" y="113199"/>
            <a:ext cx="11655490" cy="1325563"/>
          </a:xfrm>
        </p:spPr>
        <p:txBody>
          <a:bodyPr>
            <a:normAutofit/>
          </a:bodyPr>
          <a:lstStyle/>
          <a:p>
            <a:pPr>
              <a:tabLst>
                <a:tab pos="233363" algn="l"/>
              </a:tabLst>
            </a:pPr>
            <a:r>
              <a:rPr lang="en-US" sz="2800" dirty="0">
                <a:latin typeface="Times New Roman" panose="02020603050405020304" pitchFamily="18" charset="0"/>
                <a:cs typeface="Times New Roman" panose="02020603050405020304" pitchFamily="18" charset="0"/>
              </a:rPr>
              <a:t>Sau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cs typeface="Times New Roman" panose="02020603050405020304" pitchFamily="18" charset="0"/>
              </a:rPr>
              <a:t>bố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a:t>
            </a:r>
          </a:p>
        </p:txBody>
      </p:sp>
      <p:sp>
        <p:nvSpPr>
          <p:cNvPr id="5" name="TextBox 4">
            <a:extLst>
              <a:ext uri="{FF2B5EF4-FFF2-40B4-BE49-F238E27FC236}">
                <a16:creationId xmlns:a16="http://schemas.microsoft.com/office/drawing/2014/main" id="{FB9622E7-3749-565C-C41D-A43D26032DE4}"/>
              </a:ext>
            </a:extLst>
          </p:cNvPr>
          <p:cNvSpPr txBox="1"/>
          <p:nvPr/>
        </p:nvSpPr>
        <p:spPr>
          <a:xfrm>
            <a:off x="6263952" y="1315617"/>
            <a:ext cx="5539273" cy="4401205"/>
          </a:xfrm>
          <a:prstGeom prst="rect">
            <a:avLst/>
          </a:prstGeom>
          <a:noFill/>
          <a:ln>
            <a:solidFill>
              <a:srgbClr val="002060"/>
            </a:solidFill>
          </a:ln>
        </p:spPr>
        <p:txBody>
          <a:bodyPr wrap="square">
            <a:spAutoFit/>
          </a:bodyPr>
          <a:lstStyle/>
          <a:p>
            <a:pPr algn="ctr"/>
            <a:r>
              <a:rPr lang="vi-VN" sz="2000" b="0" dirty="0">
                <a:solidFill>
                  <a:srgbClr val="FF0000"/>
                </a:solidFill>
                <a:effectLst/>
                <a:latin typeface="+mj-lt"/>
              </a:rPr>
              <a:t>Rồi sớm rồi chiều, lại </a:t>
            </a:r>
            <a:r>
              <a:rPr lang="vi-VN" sz="2000" b="0" dirty="0">
                <a:solidFill>
                  <a:srgbClr val="FF0000"/>
                </a:solidFill>
                <a:effectLst/>
                <a:highlight>
                  <a:srgbClr val="FFFF00"/>
                </a:highlight>
                <a:latin typeface="+mj-lt"/>
              </a:rPr>
              <a:t>bếp lửa </a:t>
            </a:r>
            <a:r>
              <a:rPr lang="vi-VN" sz="2000" b="0" dirty="0">
                <a:solidFill>
                  <a:srgbClr val="FF0000"/>
                </a:solidFill>
                <a:effectLst/>
                <a:latin typeface="+mj-lt"/>
              </a:rPr>
              <a:t>bà nhen,</a:t>
            </a:r>
            <a:br>
              <a:rPr lang="vi-VN" sz="2000" b="0" dirty="0">
                <a:solidFill>
                  <a:srgbClr val="FF0000"/>
                </a:solidFill>
                <a:effectLst/>
                <a:latin typeface="+mj-lt"/>
              </a:rPr>
            </a:br>
            <a:r>
              <a:rPr lang="vi-VN" sz="2000" b="0" dirty="0">
                <a:solidFill>
                  <a:srgbClr val="FF0000"/>
                </a:solidFill>
                <a:effectLst/>
                <a:latin typeface="+mj-lt"/>
              </a:rPr>
              <a:t>Một </a:t>
            </a:r>
            <a:r>
              <a:rPr lang="vi-VN" sz="2000" b="0" dirty="0">
                <a:solidFill>
                  <a:srgbClr val="FF0000"/>
                </a:solidFill>
                <a:effectLst/>
                <a:highlight>
                  <a:srgbClr val="FFFF00"/>
                </a:highlight>
                <a:latin typeface="+mj-lt"/>
              </a:rPr>
              <a:t>ngọn lửa</a:t>
            </a:r>
            <a:r>
              <a:rPr lang="vi-VN" sz="2000" b="0" dirty="0">
                <a:solidFill>
                  <a:srgbClr val="FF0000"/>
                </a:solidFill>
                <a:effectLst/>
                <a:latin typeface="+mj-lt"/>
              </a:rPr>
              <a:t>, lòng bà luôn ủ sẵn,</a:t>
            </a:r>
            <a:br>
              <a:rPr lang="vi-VN" sz="2000" b="0" dirty="0">
                <a:solidFill>
                  <a:srgbClr val="FF0000"/>
                </a:solidFill>
                <a:effectLst/>
                <a:latin typeface="+mj-lt"/>
              </a:rPr>
            </a:br>
            <a:r>
              <a:rPr lang="vi-VN" sz="2000" b="0" dirty="0">
                <a:solidFill>
                  <a:srgbClr val="FF0000"/>
                </a:solidFill>
                <a:effectLst/>
                <a:latin typeface="+mj-lt"/>
              </a:rPr>
              <a:t>Một ngọn lửa chứa niềm tin dai dẳng…</a:t>
            </a:r>
            <a:endParaRPr lang="en-US" sz="2000" b="0" dirty="0">
              <a:solidFill>
                <a:srgbClr val="FF0000"/>
              </a:solidFill>
              <a:effectLst/>
              <a:latin typeface="+mj-lt"/>
            </a:endParaRPr>
          </a:p>
          <a:p>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Từ</a:t>
            </a:r>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bếp</a:t>
            </a:r>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lửa</a:t>
            </a:r>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chuyển</a:t>
            </a:r>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thành</a:t>
            </a:r>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ngọn</a:t>
            </a:r>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lửa</a:t>
            </a:r>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a:t>
            </a:r>
            <a:endParaRPr lang="en-US" sz="2000" b="1" i="1" dirty="0">
              <a:solidFill>
                <a:srgbClr val="002060"/>
              </a:solidFill>
              <a:effectLst/>
              <a:latin typeface="Times New Roman" panose="02020603050405020304" pitchFamily="18" charset="0"/>
              <a:cs typeface="Times New Roman" panose="02020603050405020304" pitchFamily="18" charset="0"/>
            </a:endParaRPr>
          </a:p>
          <a:p>
            <a:pPr algn="ctr"/>
            <a:endParaRPr lang="vi-VN" sz="2000" b="0" dirty="0">
              <a:effectLst/>
              <a:latin typeface="+mj-lt"/>
            </a:endParaRPr>
          </a:p>
          <a:p>
            <a:pPr algn="ctr"/>
            <a:r>
              <a:rPr lang="vi-VN" sz="2000" b="0" dirty="0">
                <a:effectLst/>
                <a:latin typeface="+mj-lt"/>
              </a:rPr>
              <a:t>Lận đận đời bà biết mấy nắng mưa</a:t>
            </a:r>
            <a:br>
              <a:rPr lang="vi-VN" sz="2000" b="0" dirty="0">
                <a:effectLst/>
                <a:latin typeface="+mj-lt"/>
              </a:rPr>
            </a:br>
            <a:r>
              <a:rPr lang="vi-VN" sz="2000" b="0" dirty="0">
                <a:effectLst/>
                <a:latin typeface="+mj-lt"/>
              </a:rPr>
              <a:t>Mấy chục năm rồi, đến tận bây giờ</a:t>
            </a:r>
            <a:br>
              <a:rPr lang="vi-VN" sz="2000" b="0" dirty="0">
                <a:effectLst/>
                <a:latin typeface="+mj-lt"/>
              </a:rPr>
            </a:br>
            <a:r>
              <a:rPr lang="vi-VN" sz="2000" b="0" dirty="0">
                <a:effectLst/>
                <a:latin typeface="+mj-lt"/>
              </a:rPr>
              <a:t>Bà vẫn giữ thói quen dậy sớm</a:t>
            </a:r>
            <a:br>
              <a:rPr lang="vi-VN" sz="2000" b="0" dirty="0">
                <a:effectLst/>
                <a:latin typeface="+mj-lt"/>
              </a:rPr>
            </a:br>
            <a:r>
              <a:rPr lang="vi-VN" sz="2000" b="0" dirty="0">
                <a:effectLst/>
                <a:latin typeface="+mj-lt"/>
              </a:rPr>
              <a:t>Nhóm bếp lửa ấp iu nồng đượm,</a:t>
            </a:r>
            <a:br>
              <a:rPr lang="vi-VN" sz="2000" b="0" dirty="0">
                <a:effectLst/>
                <a:latin typeface="+mj-lt"/>
              </a:rPr>
            </a:br>
            <a:r>
              <a:rPr lang="vi-VN" sz="2000" b="0" dirty="0">
                <a:effectLst/>
                <a:latin typeface="+mj-lt"/>
              </a:rPr>
              <a:t>Nhóm niềm yêu thương, khoai sắn ngọt bùi,</a:t>
            </a:r>
            <a:br>
              <a:rPr lang="vi-VN" sz="2000" b="0" dirty="0">
                <a:effectLst/>
                <a:latin typeface="+mj-lt"/>
              </a:rPr>
            </a:br>
            <a:r>
              <a:rPr lang="vi-VN" sz="2000" b="0" dirty="0">
                <a:effectLst/>
                <a:latin typeface="+mj-lt"/>
              </a:rPr>
              <a:t>Nhóm n</a:t>
            </a:r>
            <a:r>
              <a:rPr lang="en-US" sz="2000" b="0" dirty="0" err="1">
                <a:effectLst/>
                <a:latin typeface="+mj-lt"/>
              </a:rPr>
              <a:t>ồi</a:t>
            </a:r>
            <a:r>
              <a:rPr lang="vi-VN" sz="2000" b="0" dirty="0">
                <a:effectLst/>
                <a:latin typeface="+mj-lt"/>
              </a:rPr>
              <a:t> xôi gạo mới, sẻ chung vui,</a:t>
            </a:r>
            <a:br>
              <a:rPr lang="vi-VN" sz="2000" b="0" dirty="0">
                <a:effectLst/>
                <a:latin typeface="+mj-lt"/>
              </a:rPr>
            </a:br>
            <a:r>
              <a:rPr lang="vi-VN" sz="2000" b="0" dirty="0">
                <a:effectLst/>
                <a:latin typeface="+mj-lt"/>
              </a:rPr>
              <a:t>Nhóm dậy cả những tâm tình tuổi nhỏ…</a:t>
            </a:r>
            <a:br>
              <a:rPr lang="vi-VN" sz="2000" b="0" dirty="0">
                <a:effectLst/>
                <a:latin typeface="+mj-lt"/>
              </a:rPr>
            </a:br>
            <a:r>
              <a:rPr lang="vi-VN" sz="2000" b="0" dirty="0">
                <a:effectLst/>
                <a:latin typeface="+mj-lt"/>
              </a:rPr>
              <a:t>Ôi kỳ lạ và thiêng liêng - bếp lửa!</a:t>
            </a:r>
            <a:endParaRPr lang="en-US" sz="2000" b="0" dirty="0">
              <a:effectLst/>
              <a:latin typeface="+mj-lt"/>
            </a:endParaRPr>
          </a:p>
          <a:p>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Suy</a:t>
            </a:r>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nghĩ</a:t>
            </a:r>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của</a:t>
            </a:r>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người</a:t>
            </a:r>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cháu</a:t>
            </a:r>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về</a:t>
            </a:r>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cuộc</a:t>
            </a:r>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đời</a:t>
            </a:r>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của</a:t>
            </a:r>
            <a:r>
              <a:rPr lang="en-US" sz="2000" b="1"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bà</a:t>
            </a:r>
            <a:endParaRPr lang="en-US" sz="2000" b="0" dirty="0">
              <a:effectLst/>
              <a:latin typeface="+mj-lt"/>
            </a:endParaRPr>
          </a:p>
        </p:txBody>
      </p:sp>
      <p:sp>
        <p:nvSpPr>
          <p:cNvPr id="3" name="TextBox 2">
            <a:extLst>
              <a:ext uri="{FF2B5EF4-FFF2-40B4-BE49-F238E27FC236}">
                <a16:creationId xmlns:a16="http://schemas.microsoft.com/office/drawing/2014/main" id="{7B679884-0371-0A27-BF1D-F98CC56A6387}"/>
              </a:ext>
            </a:extLst>
          </p:cNvPr>
          <p:cNvSpPr txBox="1"/>
          <p:nvPr/>
        </p:nvSpPr>
        <p:spPr>
          <a:xfrm>
            <a:off x="147735" y="1403287"/>
            <a:ext cx="6057122" cy="3693319"/>
          </a:xfrm>
          <a:prstGeom prst="rect">
            <a:avLst/>
          </a:prstGeom>
          <a:noFill/>
        </p:spPr>
        <p:txBody>
          <a:bodyPr wrap="square" rtlCol="0">
            <a:spAutoFit/>
          </a:bodyPr>
          <a:lstStyle/>
          <a:p>
            <a:r>
              <a:rPr lang="en-US" dirty="0" err="1">
                <a:latin typeface="Times New Roman" panose="02020603050405020304" pitchFamily="18" charset="0"/>
                <a:cs typeface="Times New Roman" panose="02020603050405020304" pitchFamily="18" charset="0"/>
              </a:rPr>
              <a:t>Thân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a:t>
            </a:r>
          </a:p>
          <a:p>
            <a:r>
              <a:rPr lang="en-US" b="1" dirty="0">
                <a:latin typeface="Times New Roman" panose="02020603050405020304" pitchFamily="18" charset="0"/>
                <a:cs typeface="Times New Roman" panose="02020603050405020304" pitchFamily="18" charset="0"/>
              </a:rPr>
              <a:t>B1</a:t>
            </a:r>
            <a:r>
              <a:rPr lang="en-US" dirty="0">
                <a:latin typeface="Times New Roman" panose="02020603050405020304" pitchFamily="18" charset="0"/>
                <a:cs typeface="Times New Roman" panose="02020603050405020304" pitchFamily="18" charset="0"/>
              </a:rPr>
              <a:t>: Chia </a:t>
            </a:r>
            <a:r>
              <a:rPr lang="en-US" dirty="0" err="1">
                <a:latin typeface="Times New Roman" panose="02020603050405020304" pitchFamily="18" charset="0"/>
                <a:cs typeface="Times New Roman" panose="02020603050405020304" pitchFamily="18" charset="0"/>
              </a:rPr>
              <a:t>bố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B2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khái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(bao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điểm</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B3</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khai</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B4</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cục</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a:t>
            </a:r>
          </a:p>
          <a:p>
            <a:r>
              <a:rPr lang="en-US" b="1" dirty="0">
                <a:latin typeface="Times New Roman" panose="02020603050405020304" pitchFamily="18" charset="0"/>
                <a:cs typeface="Times New Roman" panose="02020603050405020304" pitchFamily="18" charset="0"/>
              </a:rPr>
              <a:t>Đ1</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Đ2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cục</a:t>
            </a:r>
            <a:r>
              <a:rPr lang="en-US" dirty="0">
                <a:latin typeface="Times New Roman" panose="02020603050405020304" pitchFamily="18" charset="0"/>
                <a:cs typeface="Times New Roman" panose="02020603050405020304" pitchFamily="18" charset="0"/>
              </a:rPr>
              <a:t> 1 (e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chia ở </a:t>
            </a:r>
            <a:r>
              <a:rPr lang="en-US" dirty="0" err="1">
                <a:latin typeface="Times New Roman" panose="02020603050405020304" pitchFamily="18" charset="0"/>
                <a:cs typeface="Times New Roman" panose="02020603050405020304" pitchFamily="18" charset="0"/>
              </a:rPr>
              <a:t>bước</a:t>
            </a:r>
            <a:r>
              <a:rPr lang="en-US" dirty="0">
                <a:latin typeface="Times New Roman" panose="02020603050405020304" pitchFamily="18" charset="0"/>
                <a:cs typeface="Times New Roman" panose="02020603050405020304" pitchFamily="18" charset="0"/>
              </a:rPr>
              <a:t> 1)</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Đ3</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cục</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chia ở </a:t>
            </a:r>
            <a:r>
              <a:rPr lang="en-US" dirty="0" err="1">
                <a:latin typeface="Times New Roman" panose="02020603050405020304" pitchFamily="18" charset="0"/>
                <a:cs typeface="Times New Roman" panose="02020603050405020304" pitchFamily="18" charset="0"/>
              </a:rPr>
              <a:t>bước</a:t>
            </a:r>
            <a:r>
              <a:rPr lang="en-US" dirty="0">
                <a:latin typeface="Times New Roman" panose="02020603050405020304" pitchFamily="18" charset="0"/>
                <a:cs typeface="Times New Roman" panose="02020603050405020304" pitchFamily="18" charset="0"/>
              </a:rPr>
              <a:t> 1)</a:t>
            </a:r>
          </a:p>
          <a:p>
            <a:r>
              <a:rPr lang="en-US" dirty="0">
                <a:latin typeface="Times New Roman" panose="02020603050405020304" pitchFamily="18" charset="0"/>
                <a:cs typeface="Times New Roman" panose="02020603050405020304" pitchFamily="18" charset="0"/>
              </a:rPr>
              <a:t>…</a:t>
            </a:r>
          </a:p>
          <a:p>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bằng</a:t>
            </a:r>
            <a:r>
              <a:rPr lang="en-US" dirty="0">
                <a:latin typeface="Times New Roman" panose="02020603050405020304" pitchFamily="18" charset="0"/>
                <a:cs typeface="Times New Roman" panose="02020603050405020304" pitchFamily="18" charset="0"/>
              </a:rPr>
              <a:t> NT…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ta </a:t>
            </a:r>
            <a:r>
              <a:rPr lang="en-US" dirty="0" err="1">
                <a:latin typeface="Times New Roman" panose="02020603050405020304" pitchFamily="18" charset="0"/>
                <a:cs typeface="Times New Roman" panose="02020603050405020304" pitchFamily="18" charset="0"/>
              </a:rPr>
              <a:t>thấy</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040298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6BC7F-48A7-DF3B-534E-6C60A8049516}"/>
              </a:ext>
            </a:extLst>
          </p:cNvPr>
          <p:cNvSpPr>
            <a:spLocks noGrp="1"/>
          </p:cNvSpPr>
          <p:nvPr>
            <p:ph type="title"/>
          </p:nvPr>
        </p:nvSpPr>
        <p:spPr>
          <a:xfrm>
            <a:off x="157065" y="18256"/>
            <a:ext cx="10515600" cy="821500"/>
          </a:xfrm>
        </p:spPr>
        <p:txBody>
          <a:bodyPr/>
          <a:lstStyle/>
          <a:p>
            <a:r>
              <a:rPr lang="en-US" b="1" dirty="0">
                <a:solidFill>
                  <a:srgbClr val="002060"/>
                </a:solidFill>
                <a:latin typeface="Times New Roman" panose="02020603050405020304" pitchFamily="18" charset="0"/>
                <a:cs typeface="Times New Roman" panose="02020603050405020304" pitchFamily="18" charset="0"/>
              </a:rPr>
              <a:t>CT </a:t>
            </a:r>
            <a:r>
              <a:rPr lang="en-US" b="1" dirty="0" err="1">
                <a:solidFill>
                  <a:srgbClr val="002060"/>
                </a:solidFill>
                <a:latin typeface="Times New Roman" panose="02020603050405020304" pitchFamily="18" charset="0"/>
                <a:cs typeface="Times New Roman" panose="02020603050405020304" pitchFamily="18" charset="0"/>
              </a:rPr>
              <a:t>thân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bài</a:t>
            </a:r>
            <a:endParaRPr lang="en-US"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9BD1A4-B76A-1D3E-63BC-6458B9FC202F}"/>
              </a:ext>
            </a:extLst>
          </p:cNvPr>
          <p:cNvSpPr>
            <a:spLocks noGrp="1"/>
          </p:cNvSpPr>
          <p:nvPr>
            <p:ph idx="1"/>
          </p:nvPr>
        </p:nvSpPr>
        <p:spPr>
          <a:xfrm>
            <a:off x="231709" y="995201"/>
            <a:ext cx="11860763" cy="4351338"/>
          </a:xfrm>
        </p:spPr>
        <p:txBody>
          <a:bodyPr/>
          <a:lstStyle/>
          <a:p>
            <a:pPr marL="0" indent="0">
              <a:buNone/>
            </a:pPr>
            <a:r>
              <a:rPr lang="en-US" b="1" dirty="0">
                <a:latin typeface="Times New Roman" panose="02020603050405020304" pitchFamily="18" charset="0"/>
                <a:cs typeface="Times New Roman" panose="02020603050405020304" pitchFamily="18" charset="0"/>
              </a:rPr>
              <a:t>Đ1</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SL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hay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ta </a:t>
            </a:r>
            <a:r>
              <a:rPr lang="en-US" dirty="0" err="1">
                <a:latin typeface="Times New Roman" panose="02020603050405020304" pitchFamily="18" charset="0"/>
                <a:cs typeface="Times New Roman" panose="02020603050405020304" pitchFamily="18" charset="0"/>
              </a:rPr>
              <a:t>hiểu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NDKQBC1 </a:t>
            </a:r>
            <a:r>
              <a:rPr lang="en-US" dirty="0" err="1">
                <a:solidFill>
                  <a:srgbClr val="FF0000"/>
                </a:solidFill>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NDKQBC2… </a:t>
            </a:r>
            <a:r>
              <a:rPr lang="en-US" dirty="0">
                <a:solidFill>
                  <a:srgbClr val="FF0000"/>
                </a:solidFill>
                <a:latin typeface="Times New Roman" panose="02020603050405020304" pitchFamily="18" charset="0"/>
                <a:cs typeface="Times New Roman" panose="02020603050405020304" pitchFamily="18" charset="0"/>
              </a:rPr>
              <a:t>(NDKQBC1, NDKQBC2 </a:t>
            </a:r>
            <a:r>
              <a:rPr lang="en-US" dirty="0" err="1">
                <a:solidFill>
                  <a:srgbClr val="FF0000"/>
                </a:solidFill>
                <a:latin typeface="Times New Roman" panose="02020603050405020304" pitchFamily="18" charset="0"/>
                <a:cs typeface="Times New Roman" panose="02020603050405020304" pitchFamily="18" charset="0"/>
              </a:rPr>
              <a:t>và</a:t>
            </a:r>
            <a:r>
              <a:rPr lang="en-US" dirty="0">
                <a:solidFill>
                  <a:srgbClr val="FF0000"/>
                </a:solidFill>
                <a:latin typeface="Times New Roman" panose="02020603050405020304" pitchFamily="18" charset="0"/>
                <a:cs typeface="Times New Roman" panose="02020603050405020304" pitchFamily="18" charset="0"/>
              </a:rPr>
              <a:t> NDKQBC3)</a:t>
            </a:r>
            <a:br>
              <a:rPr lang="en-US" dirty="0">
                <a:solidFill>
                  <a:srgbClr val="FF0000"/>
                </a:solidFill>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Đ2</a:t>
            </a:r>
            <a:r>
              <a:rPr lang="en-US" dirty="0">
                <a:latin typeface="Times New Roman" panose="02020603050405020304" pitchFamily="18" charset="0"/>
                <a:cs typeface="Times New Roman" panose="02020603050405020304" pitchFamily="18" charset="0"/>
              </a:rPr>
              <a:t>: </a:t>
            </a:r>
          </a:p>
          <a:p>
            <a:pPr marL="0" indent="0">
              <a:buNone/>
            </a:pPr>
            <a:r>
              <a:rPr lang="en-US" dirty="0" err="1">
                <a:latin typeface="Times New Roman" panose="02020603050405020304" pitchFamily="18" charset="0"/>
                <a:cs typeface="Times New Roman" panose="02020603050405020304" pitchFamily="18" charset="0"/>
              </a:rPr>
              <a:t>Nếu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ngay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thì</a:t>
            </a:r>
            <a:r>
              <a:rPr lang="en-US" dirty="0">
                <a:latin typeface="Times New Roman" panose="02020603050405020304" pitchFamily="18" charset="0"/>
                <a:cs typeface="Times New Roman" panose="02020603050405020304" pitchFamily="18" charset="0"/>
              </a:rPr>
              <a:t> ta </a:t>
            </a:r>
            <a:r>
              <a:rPr lang="en-US" dirty="0" err="1">
                <a:latin typeface="Times New Roman" panose="02020603050405020304" pitchFamily="18" charset="0"/>
                <a:cs typeface="Times New Roman" panose="02020603050405020304" pitchFamily="18" charset="0"/>
              </a:rPr>
              <a:t>sẽ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CT: </a:t>
            </a:r>
            <a:r>
              <a:rPr lang="en-US" i="1" dirty="0" err="1">
                <a:latin typeface="Times New Roman" panose="02020603050405020304" pitchFamily="18" charset="0"/>
                <a:cs typeface="Times New Roman" panose="02020603050405020304" pitchFamily="18" charset="0"/>
              </a:rPr>
              <a:t>Mở</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đọc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thấy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được</a:t>
            </a:r>
            <a:r>
              <a:rPr lang="en-US" i="1" dirty="0">
                <a:latin typeface="Times New Roman" panose="02020603050405020304" pitchFamily="18" charset="0"/>
                <a:cs typeface="Times New Roman" panose="02020603050405020304" pitchFamily="18" charset="0"/>
              </a:rPr>
              <a:t> NDKQBC1</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Nếu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ngay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thì</a:t>
            </a:r>
            <a:r>
              <a:rPr lang="en-US" dirty="0">
                <a:latin typeface="Times New Roman" panose="02020603050405020304" pitchFamily="18" charset="0"/>
                <a:cs typeface="Times New Roman" panose="02020603050405020304" pitchFamily="18" charset="0"/>
              </a:rPr>
              <a:t> ta </a:t>
            </a:r>
            <a:r>
              <a:rPr lang="en-US" dirty="0" err="1">
                <a:latin typeface="Times New Roman" panose="02020603050405020304" pitchFamily="18" charset="0"/>
                <a:cs typeface="Times New Roman" panose="02020603050405020304" pitchFamily="18" charset="0"/>
              </a:rPr>
              <a:t>sẽ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CT: </a:t>
            </a:r>
            <a:r>
              <a:rPr lang="en-US" i="1" dirty="0" err="1">
                <a:latin typeface="Times New Roman" panose="02020603050405020304" pitchFamily="18" charset="0"/>
                <a:cs typeface="Times New Roman" panose="02020603050405020304" pitchFamily="18" charset="0"/>
              </a:rPr>
              <a:t>Nếu</a:t>
            </a:r>
            <a:r>
              <a:rPr lang="en-US" i="1" dirty="0">
                <a:latin typeface="Times New Roman" panose="02020603050405020304" pitchFamily="18" charset="0"/>
                <a:cs typeface="Times New Roman" panose="02020603050405020304" pitchFamily="18" charset="0"/>
              </a:rPr>
              <a:t> … </a:t>
            </a:r>
            <a:r>
              <a:rPr lang="en-US" i="1" dirty="0" err="1">
                <a:latin typeface="Times New Roman" panose="02020603050405020304" pitchFamily="18" charset="0"/>
                <a:cs typeface="Times New Roman" panose="02020603050405020304" pitchFamily="18" charset="0"/>
              </a:rPr>
              <a:t>thì</a:t>
            </a:r>
            <a:r>
              <a:rPr lang="en-US" i="1" dirty="0">
                <a:latin typeface="Times New Roman" panose="02020603050405020304" pitchFamily="18" charset="0"/>
                <a:cs typeface="Times New Roman" panose="02020603050405020304" pitchFamily="18" charset="0"/>
              </a:rPr>
              <a:t>….</a:t>
            </a:r>
            <a:br>
              <a:rPr lang="en-US" i="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Đ3</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CT “</a:t>
            </a:r>
            <a:r>
              <a:rPr lang="en-US" dirty="0" err="1">
                <a:latin typeface="Times New Roman" panose="02020603050405020304" pitchFamily="18" charset="0"/>
                <a:cs typeface="Times New Roman" panose="02020603050405020304" pitchFamily="18" charset="0"/>
              </a:rPr>
              <a:t>Nếu</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thì</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56558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C3D75A0-1E6A-48E6-AA2F-2BFC3FAD0620}"/>
              </a:ext>
            </a:extLst>
          </p:cNvPr>
          <p:cNvSpPr txBox="1"/>
          <p:nvPr/>
        </p:nvSpPr>
        <p:spPr>
          <a:xfrm>
            <a:off x="0" y="0"/>
            <a:ext cx="11767931" cy="7294305"/>
          </a:xfrm>
          <a:prstGeom prst="rect">
            <a:avLst/>
          </a:prstGeom>
          <a:noFill/>
        </p:spPr>
        <p:txBody>
          <a:bodyPr wrap="square">
            <a:spAutoFit/>
          </a:bodyPr>
          <a:lstStyle/>
          <a:p>
            <a:pPr algn="just"/>
            <a:r>
              <a:rPr lang="en-US" sz="1800" b="1" dirty="0">
                <a:solidFill>
                  <a:srgbClr val="000000"/>
                </a:solidFill>
                <a:effectLst/>
                <a:latin typeface="Times New Roman" panose="02020603050405020304" pitchFamily="18" charset="0"/>
                <a:ea typeface="Times New Roman" panose="02020603050405020304" pitchFamily="18" charset="0"/>
              </a:rPr>
              <a:t>1/ </a:t>
            </a:r>
            <a:r>
              <a:rPr lang="en-US" sz="1800" b="1" dirty="0" err="1">
                <a:solidFill>
                  <a:srgbClr val="000000"/>
                </a:solidFill>
                <a:effectLst/>
                <a:latin typeface="Times New Roman" panose="02020603050405020304" pitchFamily="18" charset="0"/>
                <a:ea typeface="Times New Roman" panose="02020603050405020304" pitchFamily="18" charset="0"/>
              </a:rPr>
              <a:t>Mở</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đoạn</a:t>
            </a:r>
            <a:r>
              <a:rPr lang="en-US" sz="1800" b="1" dirty="0">
                <a:solidFill>
                  <a:srgbClr val="000000"/>
                </a:solidFill>
                <a:effectLst/>
                <a:latin typeface="Times New Roman" panose="02020603050405020304" pitchFamily="18" charset="0"/>
                <a:ea typeface="Times New Roman" panose="02020603050405020304" pitchFamily="18" charset="0"/>
              </a:rPr>
              <a:t>:</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Giới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thiệu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vấn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đề</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nghị</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luận</a:t>
            </a:r>
            <a:endParaRPr lang="en-US" sz="1600" dirty="0">
              <a:effectLst/>
              <a:latin typeface="Times New Roman" panose="02020603050405020304" pitchFamily="18" charset="0"/>
              <a:ea typeface="Times New Roman" panose="02020603050405020304" pitchFamily="18" charset="0"/>
            </a:endParaRPr>
          </a:p>
          <a:p>
            <a:pPr algn="just"/>
            <a:r>
              <a:rPr lang="en-US" sz="1800" dirty="0" err="1">
                <a:effectLst/>
                <a:latin typeface="Times New Roman" panose="02020603050405020304" pitchFamily="18" charset="0"/>
                <a:ea typeface="Times New Roman" panose="02020603050405020304" pitchFamily="18" charset="0"/>
              </a:rPr>
              <a:t>Tinh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thần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đoàn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kết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thân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ái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nhân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dân</a:t>
            </a:r>
            <a:r>
              <a:rPr lang="en-US" sz="1800" dirty="0">
                <a:effectLst/>
                <a:latin typeface="Times New Roman" panose="02020603050405020304" pitchFamily="18" charset="0"/>
                <a:ea typeface="Times New Roman" panose="02020603050405020304" pitchFamily="18" charset="0"/>
              </a:rPr>
              <a:t> ta </a:t>
            </a:r>
            <a:r>
              <a:rPr lang="en-US" sz="1800" dirty="0" err="1">
                <a:effectLst/>
                <a:latin typeface="Times New Roman" panose="02020603050405020304" pitchFamily="18" charset="0"/>
                <a:ea typeface="Times New Roman" panose="02020603050405020304" pitchFamily="18" charset="0"/>
              </a:rPr>
              <a:t>trong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việc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phòng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chống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đại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dịch</a:t>
            </a:r>
            <a:r>
              <a:rPr lang="en-US" sz="1800" dirty="0">
                <a:effectLst/>
                <a:latin typeface="Times New Roman" panose="02020603050405020304" pitchFamily="18" charset="0"/>
                <a:ea typeface="Times New Roman" panose="02020603050405020304" pitchFamily="18" charset="0"/>
              </a:rPr>
              <a:t> Covid 19 </a:t>
            </a:r>
            <a:r>
              <a:rPr lang="en-US" sz="1800" dirty="0" err="1">
                <a:effectLst/>
                <a:latin typeface="Times New Roman" panose="02020603050405020304" pitchFamily="18" charset="0"/>
                <a:ea typeface="Times New Roman" panose="02020603050405020304" pitchFamily="18" charset="0"/>
              </a:rPr>
              <a:t>là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một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nét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đẹp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trong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hành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động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trong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hóa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ứng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xử</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b="1" dirty="0">
                <a:effectLst/>
                <a:latin typeface="Times New Roman" panose="02020603050405020304" pitchFamily="18" charset="0"/>
                <a:ea typeface="Times New Roman" panose="02020603050405020304" pitchFamily="18" charset="0"/>
              </a:rPr>
              <a:t>2/ </a:t>
            </a:r>
            <a:r>
              <a:rPr lang="en-US" sz="1800" b="1" dirty="0" err="1">
                <a:effectLst/>
                <a:latin typeface="Times New Roman" panose="02020603050405020304" pitchFamily="18" charset="0"/>
                <a:ea typeface="Times New Roman" panose="02020603050405020304" pitchFamily="18" charset="0"/>
              </a:rPr>
              <a:t>Thân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đoạn</a:t>
            </a:r>
            <a:r>
              <a:rPr lang="en-US" sz="1800" b="1"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b="1" dirty="0" err="1">
                <a:effectLst/>
                <a:latin typeface="Times New Roman" panose="02020603050405020304" pitchFamily="18" charset="0"/>
                <a:ea typeface="Times New Roman" panose="02020603050405020304" pitchFamily="18" charset="0"/>
              </a:rPr>
              <a:t>Bước</a:t>
            </a:r>
            <a:r>
              <a:rPr lang="en-US" sz="1800" b="1" dirty="0">
                <a:effectLst/>
                <a:latin typeface="Times New Roman" panose="02020603050405020304" pitchFamily="18" charset="0"/>
                <a:ea typeface="Times New Roman" panose="02020603050405020304" pitchFamily="18" charset="0"/>
              </a:rPr>
              <a:t> 1. </a:t>
            </a:r>
            <a:r>
              <a:rPr lang="en-US" sz="1800" b="1" dirty="0" err="1">
                <a:effectLst/>
                <a:latin typeface="Times New Roman" panose="02020603050405020304" pitchFamily="18" charset="0"/>
                <a:ea typeface="Times New Roman" panose="02020603050405020304" pitchFamily="18" charset="0"/>
              </a:rPr>
              <a:t>Giải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thích</a:t>
            </a:r>
            <a:r>
              <a:rPr lang="en-US" sz="1800" b="1"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Đoàn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kết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kết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thành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một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khối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thống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nhất,cùng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hoạt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động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vì</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một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mục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đích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chung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không</a:t>
            </a:r>
            <a:r>
              <a:rPr lang="en-US" sz="1800" dirty="0">
                <a:effectLst/>
                <a:latin typeface="Times New Roman" panose="02020603050405020304" pitchFamily="18" charset="0"/>
                <a:ea typeface="Times New Roman" panose="02020603050405020304" pitchFamily="18" charset="0"/>
              </a:rPr>
              <a:t> chia </a:t>
            </a:r>
            <a:r>
              <a:rPr lang="en-US" sz="1800" dirty="0" err="1">
                <a:effectLst/>
                <a:latin typeface="Times New Roman" panose="02020603050405020304" pitchFamily="18" charset="0"/>
                <a:ea typeface="Times New Roman" panose="02020603050405020304" pitchFamily="18" charset="0"/>
              </a:rPr>
              <a:t>rẻ</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thân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ái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tinh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thần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yêu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lẫn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nhau</a:t>
            </a:r>
            <a:endParaRPr lang="en-US" sz="1600" dirty="0">
              <a:effectLst/>
              <a:latin typeface="Times New Roman" panose="02020603050405020304" pitchFamily="18" charset="0"/>
              <a:ea typeface="Times New Roman" panose="02020603050405020304" pitchFamily="18" charset="0"/>
            </a:endParaRPr>
          </a:p>
          <a:p>
            <a:pPr algn="just"/>
            <a:r>
              <a:rPr lang="en-US" sz="1800" b="1" dirty="0" err="1">
                <a:effectLst/>
                <a:latin typeface="Times New Roman" panose="02020603050405020304" pitchFamily="18" charset="0"/>
                <a:ea typeface="Times New Roman" panose="02020603050405020304" pitchFamily="18" charset="0"/>
              </a:rPr>
              <a:t>Bước</a:t>
            </a: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2. </a:t>
            </a:r>
            <a:r>
              <a:rPr lang="en-US" sz="1800" b="1" dirty="0" err="1">
                <a:effectLst/>
                <a:latin typeface="Times New Roman" panose="02020603050405020304" pitchFamily="18" charset="0"/>
                <a:ea typeface="Times New Roman" panose="02020603050405020304" pitchFamily="18" charset="0"/>
              </a:rPr>
              <a:t>Phân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tích</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chứng</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minh</a:t>
            </a:r>
            <a:endParaRPr lang="en-US" sz="1600" dirty="0">
              <a:effectLst/>
              <a:latin typeface="Times New Roman" panose="02020603050405020304" pitchFamily="18" charset="0"/>
              <a:ea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Cả</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hệ</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thống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chính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trị</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vào</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cuộc</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Tất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cả</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người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dân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cùng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chung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tay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chống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giặc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bằng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những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hành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động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cụ</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thể</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dirty="0" err="1">
                <a:effectLst/>
                <a:latin typeface="Times New Roman" panose="02020603050405020304" pitchFamily="18" charset="0"/>
                <a:ea typeface="Times New Roman" panose="02020603050405020304" pitchFamily="18" charset="0"/>
              </a:rPr>
              <a:t>Khẳng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định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đây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những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hoạt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động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hóa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ứng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xử</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tốt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đẹp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nhân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dân</a:t>
            </a:r>
            <a:r>
              <a:rPr lang="en-US" sz="1800" dirty="0">
                <a:effectLst/>
                <a:latin typeface="Times New Roman" panose="02020603050405020304" pitchFamily="18" charset="0"/>
                <a:ea typeface="Times New Roman" panose="02020603050405020304" pitchFamily="18" charset="0"/>
              </a:rPr>
              <a:t> ta</a:t>
            </a:r>
            <a:endParaRPr lang="en-US" sz="1600" dirty="0">
              <a:effectLst/>
              <a:latin typeface="Times New Roman" panose="02020603050405020304" pitchFamily="18" charset="0"/>
              <a:ea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Đoàn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kết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tạo</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nên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sức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mạnh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chung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thống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nhất</a:t>
            </a:r>
            <a:endParaRPr lang="en-US" sz="1600" dirty="0">
              <a:effectLst/>
              <a:latin typeface="Times New Roman" panose="02020603050405020304" pitchFamily="18" charset="0"/>
              <a:ea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rPr>
              <a:t>- ĐK </a:t>
            </a:r>
            <a:r>
              <a:rPr lang="en-US" sz="1800" dirty="0" err="1">
                <a:effectLst/>
                <a:latin typeface="Times New Roman" panose="02020603050405020304" pitchFamily="18" charset="0"/>
                <a:ea typeface="Times New Roman" panose="02020603050405020304" pitchFamily="18" charset="0"/>
              </a:rPr>
              <a:t>giúp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đất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nước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vượt</a:t>
            </a:r>
            <a:r>
              <a:rPr lang="en-US" sz="1800" dirty="0">
                <a:effectLst/>
                <a:latin typeface="Times New Roman" panose="02020603050405020304" pitchFamily="18" charset="0"/>
                <a:ea typeface="Times New Roman" panose="02020603050405020304" pitchFamily="18" charset="0"/>
              </a:rPr>
              <a:t> qua </a:t>
            </a:r>
            <a:r>
              <a:rPr lang="en-US" sz="1800" dirty="0" err="1">
                <a:effectLst/>
                <a:latin typeface="Times New Roman" panose="02020603050405020304" pitchFamily="18" charset="0"/>
                <a:ea typeface="Times New Roman" panose="02020603050405020304" pitchFamily="18" charset="0"/>
              </a:rPr>
              <a:t>khó</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khăn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chung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tay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cùng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với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chính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phủ</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đầu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với</a:t>
            </a:r>
            <a:r>
              <a:rPr lang="en-US" sz="1800"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sóng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thần</a:t>
            </a:r>
            <a:r>
              <a:rPr lang="en-US" sz="1800" dirty="0">
                <a:effectLst/>
                <a:latin typeface="Times New Roman" panose="02020603050405020304" pitchFamily="18" charset="0"/>
                <a:ea typeface="Times New Roman" panose="02020603050405020304" pitchFamily="18" charset="0"/>
              </a:rPr>
              <a:t>” Covid 19.</a:t>
            </a:r>
            <a:endParaRPr lang="en-US" sz="1600" dirty="0">
              <a:effectLst/>
              <a:latin typeface="Times New Roman" panose="02020603050405020304" pitchFamily="18" charset="0"/>
              <a:ea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Giúp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những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người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bị</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cách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hoặc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mắc</a:t>
            </a:r>
            <a:r>
              <a:rPr lang="en-US" sz="1800" dirty="0">
                <a:effectLst/>
                <a:latin typeface="Times New Roman" panose="02020603050405020304" pitchFamily="18" charset="0"/>
                <a:ea typeface="Times New Roman" panose="02020603050405020304" pitchFamily="18" charset="0"/>
              </a:rPr>
              <a:t> Covid 19 </a:t>
            </a:r>
            <a:r>
              <a:rPr lang="en-US" sz="1800" dirty="0" err="1">
                <a:effectLst/>
                <a:latin typeface="Times New Roman" panose="02020603050405020304" pitchFamily="18" charset="0"/>
                <a:ea typeface="Times New Roman" panose="02020603050405020304" pitchFamily="18" charset="0"/>
              </a:rPr>
              <a:t>nhận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được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những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ấm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áp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về</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tinh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thần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vật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chất</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Góp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phần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lan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tỏa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tình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yêu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trong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xã</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hội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góp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phần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tạo</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nên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một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xã</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hội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tốt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đẹp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hơn</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rPr>
              <a:t>=&gt;</a:t>
            </a:r>
            <a:r>
              <a:rPr lang="en-US" sz="1800" dirty="0" err="1">
                <a:effectLst/>
                <a:latin typeface="Times New Roman" panose="02020603050405020304" pitchFamily="18" charset="0"/>
                <a:ea typeface="Times New Roman" panose="02020603050405020304" pitchFamily="18" charset="0"/>
              </a:rPr>
              <a:t>Đoàn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kết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thân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ái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đều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những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biểu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hiện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tình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yêu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nước</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b="1" dirty="0" err="1">
                <a:effectLst/>
                <a:latin typeface="Times New Roman" panose="02020603050405020304" pitchFamily="18" charset="0"/>
                <a:ea typeface="Times New Roman" panose="02020603050405020304" pitchFamily="18" charset="0"/>
              </a:rPr>
              <a:t>Dẫn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chứng</a:t>
            </a:r>
            <a:r>
              <a:rPr lang="en-US" sz="1800" b="1"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Ủng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hộ</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những</a:t>
            </a:r>
            <a:r>
              <a:rPr lang="en-US" sz="1800" dirty="0">
                <a:effectLst/>
                <a:latin typeface="Times New Roman" panose="02020603050405020304" pitchFamily="18" charset="0"/>
                <a:ea typeface="Times New Roman" panose="02020603050405020304" pitchFamily="18" charset="0"/>
              </a:rPr>
              <a:t> chai </a:t>
            </a:r>
            <a:r>
              <a:rPr lang="en-US" sz="1800" dirty="0" err="1">
                <a:effectLst/>
                <a:latin typeface="Times New Roman" panose="02020603050405020304" pitchFamily="18" charset="0"/>
                <a:ea typeface="Times New Roman" panose="02020603050405020304" pitchFamily="18" charset="0"/>
              </a:rPr>
              <a:t>nước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rửa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tay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khô</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những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chiếc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khẩu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trang</a:t>
            </a:r>
            <a:r>
              <a:rPr lang="en-US" sz="1800" dirty="0">
                <a:effectLst/>
                <a:latin typeface="Times New Roman" panose="02020603050405020304" pitchFamily="18" charset="0"/>
                <a:ea typeface="Times New Roman" panose="02020603050405020304" pitchFamily="18" charset="0"/>
              </a:rPr>
              <a:t> y </a:t>
            </a:r>
            <a:r>
              <a:rPr lang="en-US" sz="1800" dirty="0" err="1">
                <a:effectLst/>
                <a:latin typeface="Times New Roman" panose="02020603050405020304" pitchFamily="18" charset="0"/>
                <a:ea typeface="Times New Roman" panose="02020603050405020304" pitchFamily="18" charset="0"/>
              </a:rPr>
              <a:t>tế</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những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bữa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miễn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phí</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thực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thực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phẩm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cho</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vùng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bị</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cách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ly</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b="1" dirty="0" err="1">
                <a:effectLst/>
                <a:latin typeface="Times New Roman" panose="02020603050405020304" pitchFamily="18" charset="0"/>
                <a:ea typeface="Times New Roman" panose="02020603050405020304" pitchFamily="18" charset="0"/>
              </a:rPr>
              <a:t>Bước</a:t>
            </a:r>
            <a:r>
              <a:rPr lang="en-US" sz="1800" b="1" dirty="0">
                <a:effectLst/>
                <a:latin typeface="Times New Roman" panose="02020603050405020304" pitchFamily="18" charset="0"/>
                <a:ea typeface="Times New Roman" panose="02020603050405020304" pitchFamily="18" charset="0"/>
              </a:rPr>
              <a:t> 3. </a:t>
            </a:r>
            <a:r>
              <a:rPr lang="en-US" sz="1800" b="1" dirty="0" err="1">
                <a:effectLst/>
                <a:latin typeface="Times New Roman" panose="02020603050405020304" pitchFamily="18" charset="0"/>
                <a:ea typeface="Times New Roman" panose="02020603050405020304" pitchFamily="18" charset="0"/>
              </a:rPr>
              <a:t>Bàn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luận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mở</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rộng</a:t>
            </a:r>
            <a:endParaRPr lang="en-US" sz="1600" dirty="0">
              <a:effectLst/>
              <a:latin typeface="Times New Roman" panose="02020603050405020304" pitchFamily="18" charset="0"/>
              <a:ea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Nêu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tốt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về</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tinh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thần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đoàn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kết</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Phê</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phán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những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biểu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hiện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sai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trái</a:t>
            </a:r>
            <a:r>
              <a:rPr lang="en-US" sz="1800" dirty="0">
                <a:effectLst/>
                <a:latin typeface="Times New Roman" panose="02020603050405020304" pitchFamily="18" charset="0"/>
                <a:ea typeface="Times New Roman" panose="02020603050405020304" pitchFamily="18" charset="0"/>
              </a:rPr>
              <a:t>, tin </a:t>
            </a:r>
            <a:r>
              <a:rPr lang="en-US" sz="1800" dirty="0" err="1">
                <a:effectLst/>
                <a:latin typeface="Times New Roman" panose="02020603050405020304" pitchFamily="18" charset="0"/>
                <a:ea typeface="Times New Roman" panose="02020603050405020304" pitchFamily="18" charset="0"/>
              </a:rPr>
              <a:t>giả</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trục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lợi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khi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mua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những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thiết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bị</a:t>
            </a:r>
            <a:r>
              <a:rPr lang="en-US" sz="1800" dirty="0">
                <a:effectLst/>
                <a:latin typeface="Times New Roman" panose="02020603050405020304" pitchFamily="18" charset="0"/>
                <a:ea typeface="Times New Roman" panose="02020603050405020304" pitchFamily="18" charset="0"/>
              </a:rPr>
              <a:t> y </a:t>
            </a:r>
            <a:r>
              <a:rPr lang="en-US" sz="1800" dirty="0" err="1">
                <a:effectLst/>
                <a:latin typeface="Times New Roman" panose="02020603050405020304" pitchFamily="18" charset="0"/>
                <a:ea typeface="Times New Roman" panose="02020603050405020304" pitchFamily="18" charset="0"/>
              </a:rPr>
              <a:t>tế</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b="1" dirty="0" err="1">
                <a:effectLst/>
                <a:latin typeface="Times New Roman" panose="02020603050405020304" pitchFamily="18" charset="0"/>
                <a:ea typeface="Times New Roman" panose="02020603050405020304" pitchFamily="18" charset="0"/>
              </a:rPr>
              <a:t>Bước</a:t>
            </a:r>
            <a:r>
              <a:rPr lang="en-US" sz="1800" b="1" dirty="0">
                <a:effectLst/>
                <a:latin typeface="Times New Roman" panose="02020603050405020304" pitchFamily="18" charset="0"/>
                <a:ea typeface="Times New Roman" panose="02020603050405020304" pitchFamily="18" charset="0"/>
              </a:rPr>
              <a:t> 4. </a:t>
            </a:r>
            <a:r>
              <a:rPr lang="en-US" sz="1800" b="1" dirty="0" err="1">
                <a:effectLst/>
                <a:latin typeface="Times New Roman" panose="02020603050405020304" pitchFamily="18" charset="0"/>
                <a:ea typeface="Times New Roman" panose="02020603050405020304" pitchFamily="18" charset="0"/>
              </a:rPr>
              <a:t>Rút</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ra</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bài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học</a:t>
            </a:r>
            <a:endParaRPr lang="en-US" sz="1600" dirty="0">
              <a:effectLst/>
              <a:latin typeface="Times New Roman" panose="02020603050405020304" pitchFamily="18" charset="0"/>
              <a:ea typeface="Times New Roman" panose="02020603050405020304" pitchFamily="18" charset="0"/>
            </a:endParaRPr>
          </a:p>
          <a:p>
            <a:pPr algn="just"/>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Nhận</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thức</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một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nét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đẹp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trong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hành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động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trong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hóa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ứng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xử</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người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Việt</a:t>
            </a:r>
            <a:endParaRPr lang="en-US" sz="1600" dirty="0">
              <a:effectLst/>
              <a:latin typeface="Times New Roman" panose="02020603050405020304" pitchFamily="18" charset="0"/>
              <a:ea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Hành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động</a:t>
            </a:r>
            <a:r>
              <a:rPr lang="en-US" sz="1800" dirty="0">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Rèn</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cho</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mình</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đức</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tính</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đoàn</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kết</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tương</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thân</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tương</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ái</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trong</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cuộc</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sống</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từ</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những</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việc</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nhỏ</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nhất</a:t>
            </a:r>
            <a:r>
              <a:rPr lang="en-US" sz="1800" dirty="0">
                <a:solidFill>
                  <a:srgbClr val="00000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b="1" dirty="0">
                <a:effectLst/>
                <a:latin typeface="Times New Roman" panose="02020603050405020304" pitchFamily="18" charset="0"/>
                <a:ea typeface="Times New Roman" panose="02020603050405020304" pitchFamily="18" charset="0"/>
              </a:rPr>
              <a:t>3/ </a:t>
            </a:r>
            <a:r>
              <a:rPr lang="en-US" sz="1800" b="1" dirty="0" err="1">
                <a:effectLst/>
                <a:latin typeface="Times New Roman" panose="02020603050405020304" pitchFamily="18" charset="0"/>
                <a:ea typeface="Times New Roman" panose="02020603050405020304" pitchFamily="18" charset="0"/>
              </a:rPr>
              <a:t>Kết</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đoạn</a:t>
            </a:r>
            <a:r>
              <a:rPr lang="en-US" sz="1800" b="1"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Khẳng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định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khái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quát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vấn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đề</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cần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nghị</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luận</a:t>
            </a:r>
            <a:endParaRPr lang="en-US" sz="1600" dirty="0">
              <a:effectLst/>
              <a:latin typeface="Times New Roman" panose="02020603050405020304" pitchFamily="18" charset="0"/>
              <a:ea typeface="Times New Roman" panose="02020603050405020304" pitchFamily="18" charset="0"/>
            </a:endParaRPr>
          </a:p>
          <a:p>
            <a:pPr algn="just"/>
            <a:r>
              <a:rPr lang="en-US" sz="1800" b="1"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637475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8698B-F825-546D-21A7-CC007AE213E0}"/>
              </a:ext>
            </a:extLst>
          </p:cNvPr>
          <p:cNvSpPr>
            <a:spLocks noGrp="1"/>
          </p:cNvSpPr>
          <p:nvPr>
            <p:ph type="title"/>
          </p:nvPr>
        </p:nvSpPr>
        <p:spPr/>
        <p:txBody>
          <a:bodyPr/>
          <a:lstStyle/>
          <a:p>
            <a:r>
              <a:rPr lang="en-US" dirty="0"/>
              <a:t>ĐỒNG CHÍ</a:t>
            </a:r>
          </a:p>
        </p:txBody>
      </p:sp>
      <p:sp>
        <p:nvSpPr>
          <p:cNvPr id="5" name="TextBox 4">
            <a:extLst>
              <a:ext uri="{FF2B5EF4-FFF2-40B4-BE49-F238E27FC236}">
                <a16:creationId xmlns:a16="http://schemas.microsoft.com/office/drawing/2014/main" id="{C5ECE3DF-F6CC-E2D2-D7AE-10BACB51F2C5}"/>
              </a:ext>
            </a:extLst>
          </p:cNvPr>
          <p:cNvSpPr txBox="1"/>
          <p:nvPr/>
        </p:nvSpPr>
        <p:spPr>
          <a:xfrm>
            <a:off x="772107" y="2732330"/>
            <a:ext cx="9603533" cy="2031325"/>
          </a:xfrm>
          <a:prstGeom prst="rect">
            <a:avLst/>
          </a:prstGeom>
          <a:noFill/>
        </p:spPr>
        <p:txBody>
          <a:bodyPr wrap="square">
            <a:spAutoFit/>
          </a:bodyPr>
          <a:lstStyle/>
          <a:p>
            <a:r>
              <a:rPr lang="en-US" b="0" i="0" dirty="0">
                <a:effectLst/>
                <a:latin typeface="arial" panose="020B0604020202020204" pitchFamily="34" charset="0"/>
              </a:rPr>
              <a:t>     </a:t>
            </a:r>
            <a:r>
              <a:rPr lang="vi-VN" b="0" i="0" dirty="0">
                <a:effectLst/>
                <a:latin typeface="arial" panose="020B0604020202020204" pitchFamily="34" charset="0"/>
              </a:rPr>
              <a:t>Chính Hữu</a:t>
            </a:r>
            <a:r>
              <a:rPr lang="en-US" b="0" i="0" dirty="0">
                <a:effectLst/>
                <a:latin typeface="arial" panose="020B0604020202020204" pitchFamily="34" charset="0"/>
              </a:rPr>
              <a:t> </a:t>
            </a:r>
            <a:r>
              <a:rPr lang="en-US" b="0" i="0" dirty="0" err="1">
                <a:effectLst/>
                <a:latin typeface="arial" panose="020B0604020202020204" pitchFamily="34" charset="0"/>
              </a:rPr>
              <a:t>tên</a:t>
            </a:r>
            <a:r>
              <a:rPr lang="en-US" b="0" i="0" dirty="0">
                <a:effectLst/>
                <a:latin typeface="arial" panose="020B0604020202020204" pitchFamily="34" charset="0"/>
              </a:rPr>
              <a:t> </a:t>
            </a:r>
            <a:r>
              <a:rPr lang="en-US" b="0" i="0" dirty="0" err="1">
                <a:effectLst/>
                <a:latin typeface="arial" panose="020B0604020202020204" pitchFamily="34" charset="0"/>
              </a:rPr>
              <a:t>khai</a:t>
            </a:r>
            <a:r>
              <a:rPr lang="en-US" b="0" i="0" dirty="0">
                <a:effectLst/>
                <a:latin typeface="arial" panose="020B0604020202020204" pitchFamily="34" charset="0"/>
              </a:rPr>
              <a:t> </a:t>
            </a:r>
            <a:r>
              <a:rPr lang="en-US" b="0" i="0" dirty="0" err="1">
                <a:effectLst/>
                <a:latin typeface="arial" panose="020B0604020202020204" pitchFamily="34" charset="0"/>
              </a:rPr>
              <a:t>sinh</a:t>
            </a:r>
            <a:r>
              <a:rPr lang="en-US" b="0" i="0" dirty="0">
                <a:effectLst/>
                <a:latin typeface="arial" panose="020B0604020202020204" pitchFamily="34" charset="0"/>
              </a:rPr>
              <a:t> </a:t>
            </a:r>
            <a:r>
              <a:rPr lang="en-US" b="0" i="0" dirty="0" err="1">
                <a:effectLst/>
                <a:latin typeface="arial" panose="020B0604020202020204" pitchFamily="34" charset="0"/>
              </a:rPr>
              <a:t>là</a:t>
            </a:r>
            <a:r>
              <a:rPr lang="en-US" b="0" i="0" dirty="0">
                <a:effectLst/>
                <a:latin typeface="arial" panose="020B0604020202020204" pitchFamily="34" charset="0"/>
              </a:rPr>
              <a:t> </a:t>
            </a:r>
            <a:r>
              <a:rPr lang="en-US" b="0" i="0" dirty="0" err="1">
                <a:effectLst/>
                <a:latin typeface="arial" panose="020B0604020202020204" pitchFamily="34" charset="0"/>
              </a:rPr>
              <a:t>Trần</a:t>
            </a:r>
            <a:r>
              <a:rPr lang="en-US" b="0" i="0" dirty="0">
                <a:effectLst/>
                <a:latin typeface="arial" panose="020B0604020202020204" pitchFamily="34" charset="0"/>
              </a:rPr>
              <a:t> </a:t>
            </a:r>
            <a:r>
              <a:rPr lang="en-US" b="0" i="0" dirty="0" err="1">
                <a:effectLst/>
                <a:latin typeface="arial" panose="020B0604020202020204" pitchFamily="34" charset="0"/>
              </a:rPr>
              <a:t>Đình</a:t>
            </a:r>
            <a:r>
              <a:rPr lang="en-US" b="0" i="0" dirty="0">
                <a:effectLst/>
                <a:latin typeface="arial" panose="020B0604020202020204" pitchFamily="34" charset="0"/>
              </a:rPr>
              <a:t> </a:t>
            </a:r>
            <a:r>
              <a:rPr lang="en-US" b="0" i="0" dirty="0" err="1">
                <a:effectLst/>
                <a:latin typeface="arial" panose="020B0604020202020204" pitchFamily="34" charset="0"/>
              </a:rPr>
              <a:t>Đắc</a:t>
            </a:r>
            <a:r>
              <a:rPr lang="en-US" b="0" i="0" dirty="0">
                <a:effectLst/>
                <a:latin typeface="arial" panose="020B0604020202020204" pitchFamily="34" charset="0"/>
              </a:rPr>
              <a:t>, </a:t>
            </a:r>
            <a:r>
              <a:rPr lang="en-US" b="0" i="0" dirty="0" err="1">
                <a:effectLst/>
                <a:latin typeface="arial" panose="020B0604020202020204" pitchFamily="34" charset="0"/>
              </a:rPr>
              <a:t>quê</a:t>
            </a:r>
            <a:r>
              <a:rPr lang="en-US" b="0" i="0" dirty="0">
                <a:effectLst/>
                <a:latin typeface="arial" panose="020B0604020202020204" pitchFamily="34" charset="0"/>
              </a:rPr>
              <a:t> ở Can </a:t>
            </a:r>
            <a:r>
              <a:rPr lang="en-US" b="0" i="0" dirty="0" err="1">
                <a:effectLst/>
                <a:latin typeface="arial" panose="020B0604020202020204" pitchFamily="34" charset="0"/>
              </a:rPr>
              <a:t>Lộc</a:t>
            </a:r>
            <a:r>
              <a:rPr lang="en-US" b="0" i="0" dirty="0">
                <a:effectLst/>
                <a:latin typeface="arial" panose="020B0604020202020204" pitchFamily="34" charset="0"/>
              </a:rPr>
              <a:t>, </a:t>
            </a:r>
            <a:r>
              <a:rPr lang="en-US" b="0" i="0" dirty="0" err="1">
                <a:effectLst/>
                <a:latin typeface="arial" panose="020B0604020202020204" pitchFamily="34" charset="0"/>
              </a:rPr>
              <a:t>Hà</a:t>
            </a:r>
            <a:r>
              <a:rPr lang="en-US" b="0" i="0" dirty="0">
                <a:effectLst/>
                <a:latin typeface="arial" panose="020B0604020202020204" pitchFamily="34" charset="0"/>
              </a:rPr>
              <a:t> </a:t>
            </a:r>
            <a:r>
              <a:rPr lang="en-US" b="0" i="0" dirty="0" err="1">
                <a:effectLst/>
                <a:latin typeface="arial" panose="020B0604020202020204" pitchFamily="34" charset="0"/>
              </a:rPr>
              <a:t>Tĩnh</a:t>
            </a:r>
            <a:r>
              <a:rPr lang="en-US" b="0" i="0" dirty="0">
                <a:effectLst/>
                <a:latin typeface="arial" panose="020B0604020202020204" pitchFamily="34" charset="0"/>
              </a:rPr>
              <a:t>. </a:t>
            </a:r>
            <a:r>
              <a:rPr lang="en-US" dirty="0" err="1">
                <a:latin typeface="arial" panose="020B0604020202020204" pitchFamily="34" charset="0"/>
              </a:rPr>
              <a:t>Ông</a:t>
            </a:r>
            <a:r>
              <a:rPr lang="en-US" b="0" i="0" dirty="0">
                <a:effectLst/>
                <a:latin typeface="arial" panose="020B0604020202020204" pitchFamily="34" charset="0"/>
              </a:rPr>
              <a:t> </a:t>
            </a:r>
            <a:r>
              <a:rPr lang="vi-VN" b="0" i="0" dirty="0">
                <a:effectLst/>
                <a:latin typeface="arial" panose="020B0604020202020204" pitchFamily="34" charset="0"/>
              </a:rPr>
              <a:t>là một trong những nhà thơ xuất sắc trưởng thành trong thời kì kháng chiến chống Pháp. Trong </a:t>
            </a:r>
            <a:r>
              <a:rPr lang="en-US" b="0" i="0" dirty="0" err="1">
                <a:effectLst/>
                <a:latin typeface="arial" panose="020B0604020202020204" pitchFamily="34" charset="0"/>
              </a:rPr>
              <a:t>các</a:t>
            </a:r>
            <a:r>
              <a:rPr lang="en-US" b="0" i="0" dirty="0">
                <a:effectLst/>
                <a:latin typeface="arial" panose="020B0604020202020204" pitchFamily="34" charset="0"/>
              </a:rPr>
              <a:t> </a:t>
            </a:r>
            <a:r>
              <a:rPr lang="vi-VN" b="0" i="0" dirty="0">
                <a:effectLst/>
                <a:latin typeface="arial" panose="020B0604020202020204" pitchFamily="34" charset="0"/>
              </a:rPr>
              <a:t>tác phẩm của ông, </a:t>
            </a:r>
            <a:r>
              <a:rPr lang="en-US" dirty="0" err="1">
                <a:latin typeface="arial" panose="020B0604020202020204" pitchFamily="34" charset="0"/>
              </a:rPr>
              <a:t>thường</a:t>
            </a:r>
            <a:r>
              <a:rPr lang="en-US" dirty="0">
                <a:latin typeface="arial" panose="020B0604020202020204" pitchFamily="34" charset="0"/>
              </a:rPr>
              <a:t> </a:t>
            </a:r>
            <a:r>
              <a:rPr lang="en-US" dirty="0" err="1">
                <a:latin typeface="arial" panose="020B0604020202020204" pitchFamily="34" charset="0"/>
              </a:rPr>
              <a:t>bộc</a:t>
            </a:r>
            <a:r>
              <a:rPr lang="en-US" dirty="0">
                <a:latin typeface="arial" panose="020B0604020202020204" pitchFamily="34" charset="0"/>
              </a:rPr>
              <a:t> </a:t>
            </a:r>
            <a:r>
              <a:rPr lang="en-US" dirty="0" err="1">
                <a:latin typeface="arial" panose="020B0604020202020204" pitchFamily="34" charset="0"/>
              </a:rPr>
              <a:t>lộ</a:t>
            </a:r>
            <a:r>
              <a:rPr lang="en-US" dirty="0">
                <a:latin typeface="arial" panose="020B0604020202020204" pitchFamily="34" charset="0"/>
              </a:rPr>
              <a:t> </a:t>
            </a:r>
            <a:r>
              <a:rPr lang="vi-VN" b="0" i="0" dirty="0">
                <a:effectLst/>
                <a:latin typeface="arial" panose="020B0604020202020204" pitchFamily="34" charset="0"/>
              </a:rPr>
              <a:t>những xúc cảm dạt dào, chân thực giữa những người lính, những người đồng đội.</a:t>
            </a:r>
            <a:r>
              <a:rPr lang="en-US" b="0" i="0" dirty="0">
                <a:effectLst/>
                <a:latin typeface="arial" panose="020B0604020202020204" pitchFamily="34" charset="0"/>
              </a:rPr>
              <a:t> </a:t>
            </a:r>
            <a:r>
              <a:rPr lang="en-US" b="0" i="0" dirty="0" err="1">
                <a:effectLst/>
                <a:latin typeface="arial" panose="020B0604020202020204" pitchFamily="34" charset="0"/>
              </a:rPr>
              <a:t>Bài</a:t>
            </a:r>
            <a:r>
              <a:rPr lang="en-US" b="0" i="0" dirty="0">
                <a:effectLst/>
                <a:latin typeface="arial" panose="020B0604020202020204" pitchFamily="34" charset="0"/>
              </a:rPr>
              <a:t> </a:t>
            </a:r>
            <a:r>
              <a:rPr lang="en-US" b="0" i="0" dirty="0" err="1">
                <a:effectLst/>
                <a:latin typeface="arial" panose="020B0604020202020204" pitchFamily="34" charset="0"/>
              </a:rPr>
              <a:t>thơ</a:t>
            </a:r>
            <a:r>
              <a:rPr lang="en-US" b="0" i="0" dirty="0">
                <a:effectLst/>
                <a:latin typeface="arial" panose="020B0604020202020204" pitchFamily="34" charset="0"/>
              </a:rPr>
              <a:t> “</a:t>
            </a:r>
            <a:r>
              <a:rPr lang="en-US" b="0" i="0" dirty="0" err="1">
                <a:effectLst/>
                <a:latin typeface="arial" panose="020B0604020202020204" pitchFamily="34" charset="0"/>
              </a:rPr>
              <a:t>Đồng</a:t>
            </a:r>
            <a:r>
              <a:rPr lang="en-US" b="0" i="0" dirty="0">
                <a:effectLst/>
                <a:latin typeface="arial" panose="020B0604020202020204" pitchFamily="34" charset="0"/>
              </a:rPr>
              <a:t> </a:t>
            </a:r>
            <a:r>
              <a:rPr lang="en-US" b="0" i="0" dirty="0" err="1">
                <a:effectLst/>
                <a:latin typeface="arial" panose="020B0604020202020204" pitchFamily="34" charset="0"/>
              </a:rPr>
              <a:t>Chí</a:t>
            </a:r>
            <a:r>
              <a:rPr lang="en-US" b="0" i="0" dirty="0">
                <a:effectLst/>
                <a:latin typeface="arial" panose="020B0604020202020204" pitchFamily="34" charset="0"/>
              </a:rPr>
              <a:t>” </a:t>
            </a:r>
            <a:r>
              <a:rPr lang="en-US" b="0" i="0" dirty="0" err="1">
                <a:effectLst/>
                <a:latin typeface="arial" panose="020B0604020202020204" pitchFamily="34" charset="0"/>
              </a:rPr>
              <a:t>là</a:t>
            </a:r>
            <a:r>
              <a:rPr lang="en-US" b="0" i="0" dirty="0">
                <a:effectLst/>
                <a:latin typeface="arial" panose="020B0604020202020204" pitchFamily="34" charset="0"/>
              </a:rPr>
              <a:t> </a:t>
            </a:r>
            <a:r>
              <a:rPr lang="en-US" b="0" i="0" dirty="0" err="1">
                <a:effectLst/>
                <a:latin typeface="arial" panose="020B0604020202020204" pitchFamily="34" charset="0"/>
              </a:rPr>
              <a:t>một</a:t>
            </a:r>
            <a:r>
              <a:rPr lang="en-US" b="0" i="0" dirty="0">
                <a:effectLst/>
                <a:latin typeface="arial" panose="020B0604020202020204" pitchFamily="34" charset="0"/>
              </a:rPr>
              <a:t> </a:t>
            </a:r>
            <a:r>
              <a:rPr lang="en-US" b="0" i="0" dirty="0" err="1">
                <a:effectLst/>
                <a:latin typeface="arial" panose="020B0604020202020204" pitchFamily="34" charset="0"/>
              </a:rPr>
              <a:t>trong</a:t>
            </a:r>
            <a:r>
              <a:rPr lang="en-US" b="0" i="0" dirty="0">
                <a:effectLst/>
                <a:latin typeface="arial" panose="020B0604020202020204" pitchFamily="34" charset="0"/>
              </a:rPr>
              <a:t> </a:t>
            </a:r>
            <a:r>
              <a:rPr lang="en-US" b="0" i="0" dirty="0" err="1">
                <a:effectLst/>
                <a:latin typeface="arial" panose="020B0604020202020204" pitchFamily="34" charset="0"/>
              </a:rPr>
              <a:t>số</a:t>
            </a:r>
            <a:r>
              <a:rPr lang="en-US" b="0" i="0" dirty="0">
                <a:effectLst/>
                <a:latin typeface="arial" panose="020B0604020202020204" pitchFamily="34" charset="0"/>
              </a:rPr>
              <a:t> </a:t>
            </a:r>
            <a:r>
              <a:rPr lang="en-US" b="0" i="0" dirty="0" err="1">
                <a:effectLst/>
                <a:latin typeface="arial" panose="020B0604020202020204" pitchFamily="34" charset="0"/>
              </a:rPr>
              <a:t>những</a:t>
            </a:r>
            <a:r>
              <a:rPr lang="en-US" b="0" i="0" dirty="0">
                <a:effectLst/>
                <a:latin typeface="arial" panose="020B0604020202020204" pitchFamily="34" charset="0"/>
              </a:rPr>
              <a:t> </a:t>
            </a:r>
            <a:r>
              <a:rPr lang="en-US" b="0" i="0" dirty="0" err="1">
                <a:effectLst/>
                <a:latin typeface="arial" panose="020B0604020202020204" pitchFamily="34" charset="0"/>
              </a:rPr>
              <a:t>bài</a:t>
            </a:r>
            <a:r>
              <a:rPr lang="en-US" b="0" i="0" dirty="0">
                <a:effectLst/>
                <a:latin typeface="arial" panose="020B0604020202020204" pitchFamily="34" charset="0"/>
              </a:rPr>
              <a:t> </a:t>
            </a:r>
            <a:r>
              <a:rPr lang="en-US" b="0" i="0" dirty="0" err="1">
                <a:effectLst/>
                <a:latin typeface="arial" panose="020B0604020202020204" pitchFamily="34" charset="0"/>
              </a:rPr>
              <a:t>thơ</a:t>
            </a:r>
            <a:r>
              <a:rPr lang="en-US" b="0" i="0" dirty="0">
                <a:effectLst/>
                <a:latin typeface="arial" panose="020B0604020202020204" pitchFamily="34" charset="0"/>
              </a:rPr>
              <a:t> </a:t>
            </a:r>
            <a:r>
              <a:rPr lang="en-US" b="0" i="0" dirty="0" err="1">
                <a:effectLst/>
                <a:latin typeface="arial" panose="020B0604020202020204" pitchFamily="34" charset="0"/>
              </a:rPr>
              <a:t>tiểu</a:t>
            </a:r>
            <a:r>
              <a:rPr lang="en-US" b="0" i="0" dirty="0">
                <a:effectLst/>
                <a:latin typeface="arial" panose="020B0604020202020204" pitchFamily="34" charset="0"/>
              </a:rPr>
              <a:t> </a:t>
            </a:r>
            <a:r>
              <a:rPr lang="en-US" b="0" i="0" dirty="0" err="1">
                <a:effectLst/>
                <a:latin typeface="arial" panose="020B0604020202020204" pitchFamily="34" charset="0"/>
              </a:rPr>
              <a:t>biểu</a:t>
            </a:r>
            <a:r>
              <a:rPr lang="en-US" b="0" i="0" dirty="0">
                <a:effectLst/>
                <a:latin typeface="arial" panose="020B0604020202020204" pitchFamily="34" charset="0"/>
              </a:rPr>
              <a:t> </a:t>
            </a:r>
            <a:r>
              <a:rPr lang="en-US" b="0" i="0" dirty="0" err="1">
                <a:effectLst/>
                <a:latin typeface="arial" panose="020B0604020202020204" pitchFamily="34" charset="0"/>
              </a:rPr>
              <a:t>cho</a:t>
            </a:r>
            <a:r>
              <a:rPr lang="en-US" b="0" i="0" dirty="0">
                <a:effectLst/>
                <a:latin typeface="arial" panose="020B0604020202020204" pitchFamily="34" charset="0"/>
              </a:rPr>
              <a:t> </a:t>
            </a:r>
            <a:r>
              <a:rPr lang="en-US" b="0" i="0" dirty="0" err="1">
                <a:effectLst/>
                <a:latin typeface="arial" panose="020B0604020202020204" pitchFamily="34" charset="0"/>
              </a:rPr>
              <a:t>hồn</a:t>
            </a:r>
            <a:r>
              <a:rPr lang="en-US" b="0" i="0" dirty="0">
                <a:effectLst/>
                <a:latin typeface="arial" panose="020B0604020202020204" pitchFamily="34" charset="0"/>
              </a:rPr>
              <a:t> </a:t>
            </a:r>
            <a:r>
              <a:rPr lang="en-US" b="0" i="0" dirty="0" err="1">
                <a:effectLst/>
                <a:latin typeface="arial" panose="020B0604020202020204" pitchFamily="34" charset="0"/>
              </a:rPr>
              <a:t>thơ</a:t>
            </a:r>
            <a:r>
              <a:rPr lang="en-US" b="0" i="0" dirty="0">
                <a:effectLst/>
                <a:latin typeface="arial" panose="020B0604020202020204" pitchFamily="34" charset="0"/>
              </a:rPr>
              <a:t> </a:t>
            </a:r>
            <a:r>
              <a:rPr lang="en-US" b="0" i="0" dirty="0" err="1">
                <a:effectLst/>
                <a:latin typeface="arial" panose="020B0604020202020204" pitchFamily="34" charset="0"/>
              </a:rPr>
              <a:t>ấy</a:t>
            </a:r>
            <a:r>
              <a:rPr lang="en-US" b="0" i="0" dirty="0">
                <a:effectLst/>
                <a:latin typeface="arial" panose="020B0604020202020204" pitchFamily="34" charset="0"/>
              </a:rPr>
              <a:t>. </a:t>
            </a:r>
            <a:r>
              <a:rPr lang="en-US" b="0" i="0" dirty="0" err="1">
                <a:effectLst/>
                <a:latin typeface="arial" panose="020B0604020202020204" pitchFamily="34" charset="0"/>
              </a:rPr>
              <a:t>B</a:t>
            </a:r>
            <a:r>
              <a:rPr lang="en-US" dirty="0" err="1">
                <a:latin typeface="arial" panose="020B0604020202020204" pitchFamily="34" charset="0"/>
              </a:rPr>
              <a:t>ài</a:t>
            </a:r>
            <a:r>
              <a:rPr lang="en-US" dirty="0">
                <a:latin typeface="arial" panose="020B0604020202020204" pitchFamily="34" charset="0"/>
              </a:rPr>
              <a:t> </a:t>
            </a:r>
            <a:r>
              <a:rPr lang="en-US" dirty="0" err="1">
                <a:latin typeface="arial" panose="020B0604020202020204" pitchFamily="34" charset="0"/>
              </a:rPr>
              <a:t>thơ</a:t>
            </a:r>
            <a:r>
              <a:rPr lang="en-US" dirty="0">
                <a:latin typeface="arial" panose="020B0604020202020204" pitchFamily="34" charset="0"/>
              </a:rPr>
              <a:t> </a:t>
            </a:r>
            <a:r>
              <a:rPr lang="en-US" b="0" i="0" dirty="0" err="1">
                <a:effectLst/>
                <a:latin typeface="arial" panose="020B0604020202020204" pitchFamily="34" charset="0"/>
              </a:rPr>
              <a:t>được</a:t>
            </a:r>
            <a:r>
              <a:rPr lang="en-US" b="0" i="0" dirty="0">
                <a:effectLst/>
                <a:latin typeface="arial" panose="020B0604020202020204" pitchFamily="34" charset="0"/>
              </a:rPr>
              <a:t> </a:t>
            </a:r>
            <a:r>
              <a:rPr lang="en-US" b="0" i="0" dirty="0" err="1">
                <a:effectLst/>
                <a:latin typeface="arial" panose="020B0604020202020204" pitchFamily="34" charset="0"/>
              </a:rPr>
              <a:t>sáng</a:t>
            </a:r>
            <a:r>
              <a:rPr lang="en-US" b="0" i="0" dirty="0">
                <a:effectLst/>
                <a:latin typeface="arial" panose="020B0604020202020204" pitchFamily="34" charset="0"/>
              </a:rPr>
              <a:t> </a:t>
            </a:r>
            <a:r>
              <a:rPr lang="en-US" b="0" i="0" dirty="0" err="1">
                <a:effectLst/>
                <a:latin typeface="arial" panose="020B0604020202020204" pitchFamily="34" charset="0"/>
              </a:rPr>
              <a:t>tác</a:t>
            </a:r>
            <a:r>
              <a:rPr lang="en-US" b="0" i="0" dirty="0">
                <a:effectLst/>
                <a:latin typeface="arial" panose="020B0604020202020204" pitchFamily="34" charset="0"/>
              </a:rPr>
              <a:t> </a:t>
            </a:r>
            <a:r>
              <a:rPr lang="en-US" b="0" i="0" dirty="0" err="1">
                <a:effectLst/>
                <a:latin typeface="arial" panose="020B0604020202020204" pitchFamily="34" charset="0"/>
              </a:rPr>
              <a:t>năm</a:t>
            </a:r>
            <a:r>
              <a:rPr lang="en-US" b="0" i="0" dirty="0">
                <a:effectLst/>
                <a:latin typeface="arial" panose="020B0604020202020204" pitchFamily="34" charset="0"/>
              </a:rPr>
              <a:t> 1948, </a:t>
            </a:r>
            <a:r>
              <a:rPr lang="en-US" b="0" i="0" dirty="0" err="1">
                <a:effectLst/>
                <a:latin typeface="arial" panose="020B0604020202020204" pitchFamily="34" charset="0"/>
              </a:rPr>
              <a:t>viết</a:t>
            </a:r>
            <a:r>
              <a:rPr lang="en-US" b="0" i="0" dirty="0">
                <a:effectLst/>
                <a:latin typeface="arial" panose="020B0604020202020204" pitchFamily="34" charset="0"/>
              </a:rPr>
              <a:t> </a:t>
            </a:r>
            <a:r>
              <a:rPr lang="en-US" b="0" i="0" dirty="0" err="1">
                <a:effectLst/>
                <a:latin typeface="arial" panose="020B0604020202020204" pitchFamily="34" charset="0"/>
              </a:rPr>
              <a:t>về</a:t>
            </a:r>
            <a:r>
              <a:rPr lang="en-US" b="0" i="0" dirty="0">
                <a:effectLst/>
                <a:latin typeface="arial" panose="020B0604020202020204" pitchFamily="34" charset="0"/>
              </a:rPr>
              <a:t> </a:t>
            </a:r>
            <a:r>
              <a:rPr lang="en-US" b="0" i="0" dirty="0" err="1">
                <a:effectLst/>
                <a:latin typeface="arial" panose="020B0604020202020204" pitchFamily="34" charset="0"/>
              </a:rPr>
              <a:t>tình</a:t>
            </a:r>
            <a:r>
              <a:rPr lang="en-US" b="0" i="0" dirty="0">
                <a:effectLst/>
                <a:latin typeface="arial" panose="020B0604020202020204" pitchFamily="34" charset="0"/>
              </a:rPr>
              <a:t> </a:t>
            </a:r>
            <a:r>
              <a:rPr lang="en-US" b="0" i="0" dirty="0" err="1">
                <a:effectLst/>
                <a:latin typeface="arial" panose="020B0604020202020204" pitchFamily="34" charset="0"/>
              </a:rPr>
              <a:t>đồng</a:t>
            </a:r>
            <a:r>
              <a:rPr lang="en-US" b="0" i="0" dirty="0">
                <a:effectLst/>
                <a:latin typeface="arial" panose="020B0604020202020204" pitchFamily="34" charset="0"/>
              </a:rPr>
              <a:t> </a:t>
            </a:r>
            <a:r>
              <a:rPr lang="en-US" b="0" i="0" dirty="0" err="1">
                <a:effectLst/>
                <a:latin typeface="arial" panose="020B0604020202020204" pitchFamily="34" charset="0"/>
              </a:rPr>
              <a:t>chí</a:t>
            </a:r>
            <a:r>
              <a:rPr lang="en-US" b="0" i="0" dirty="0">
                <a:effectLst/>
                <a:latin typeface="arial" panose="020B0604020202020204" pitchFamily="34" charset="0"/>
              </a:rPr>
              <a:t> </a:t>
            </a:r>
            <a:r>
              <a:rPr lang="en-US" b="0" i="0" dirty="0" err="1">
                <a:effectLst/>
                <a:latin typeface="arial" panose="020B0604020202020204" pitchFamily="34" charset="0"/>
              </a:rPr>
              <a:t>về</a:t>
            </a:r>
            <a:r>
              <a:rPr lang="en-US" b="0" i="0" dirty="0">
                <a:effectLst/>
                <a:latin typeface="arial" panose="020B0604020202020204" pitchFamily="34" charset="0"/>
              </a:rPr>
              <a:t> </a:t>
            </a:r>
            <a:r>
              <a:rPr lang="en-US" b="0" i="0" dirty="0" err="1">
                <a:effectLst/>
                <a:latin typeface="arial" panose="020B0604020202020204" pitchFamily="34" charset="0"/>
              </a:rPr>
              <a:t>khát</a:t>
            </a:r>
            <a:r>
              <a:rPr lang="en-US" b="0" i="0" dirty="0">
                <a:effectLst/>
                <a:latin typeface="arial" panose="020B0604020202020204" pitchFamily="34" charset="0"/>
              </a:rPr>
              <a:t> </a:t>
            </a:r>
            <a:r>
              <a:rPr lang="en-US" b="0" i="0" dirty="0" err="1">
                <a:effectLst/>
                <a:latin typeface="arial" panose="020B0604020202020204" pitchFamily="34" charset="0"/>
              </a:rPr>
              <a:t>vọng</a:t>
            </a:r>
            <a:r>
              <a:rPr lang="en-US" b="0" i="0" dirty="0">
                <a:effectLst/>
                <a:latin typeface="arial" panose="020B0604020202020204" pitchFamily="34" charset="0"/>
              </a:rPr>
              <a:t> </a:t>
            </a:r>
            <a:r>
              <a:rPr lang="en-US" b="0" i="0" dirty="0" err="1">
                <a:effectLst/>
                <a:latin typeface="arial" panose="020B0604020202020204" pitchFamily="34" charset="0"/>
              </a:rPr>
              <a:t>hòa</a:t>
            </a:r>
            <a:r>
              <a:rPr lang="en-US" b="0" i="0" dirty="0">
                <a:effectLst/>
                <a:latin typeface="arial" panose="020B0604020202020204" pitchFamily="34" charset="0"/>
              </a:rPr>
              <a:t> </a:t>
            </a:r>
            <a:r>
              <a:rPr lang="en-US" b="0" i="0" dirty="0" err="1">
                <a:effectLst/>
                <a:latin typeface="arial" panose="020B0604020202020204" pitchFamily="34" charset="0"/>
              </a:rPr>
              <a:t>bình</a:t>
            </a:r>
            <a:r>
              <a:rPr lang="en-US" b="0" i="0" dirty="0">
                <a:effectLst/>
                <a:latin typeface="arial" panose="020B0604020202020204" pitchFamily="34" charset="0"/>
              </a:rPr>
              <a:t>. </a:t>
            </a:r>
            <a:r>
              <a:rPr lang="en-US" b="0" i="0" dirty="0" err="1">
                <a:effectLst/>
                <a:latin typeface="arial" panose="020B0604020202020204" pitchFamily="34" charset="0"/>
              </a:rPr>
              <a:t>Tiêu</a:t>
            </a:r>
            <a:r>
              <a:rPr lang="en-US" b="0" i="0" dirty="0">
                <a:effectLst/>
                <a:latin typeface="arial" panose="020B0604020202020204" pitchFamily="34" charset="0"/>
              </a:rPr>
              <a:t> </a:t>
            </a:r>
            <a:r>
              <a:rPr lang="en-US" b="0" i="0" dirty="0" err="1">
                <a:effectLst/>
                <a:latin typeface="arial" panose="020B0604020202020204" pitchFamily="34" charset="0"/>
              </a:rPr>
              <a:t>biểu</a:t>
            </a:r>
            <a:r>
              <a:rPr lang="en-US" b="0" i="0" dirty="0">
                <a:effectLst/>
                <a:latin typeface="arial" panose="020B0604020202020204" pitchFamily="34" charset="0"/>
              </a:rPr>
              <a:t> </a:t>
            </a:r>
            <a:r>
              <a:rPr lang="en-US" b="0" i="0" dirty="0" err="1">
                <a:effectLst/>
                <a:latin typeface="arial" panose="020B0604020202020204" pitchFamily="34" charset="0"/>
              </a:rPr>
              <a:t>là</a:t>
            </a:r>
            <a:r>
              <a:rPr lang="en-US" b="0" i="0" dirty="0">
                <a:effectLst/>
                <a:latin typeface="arial" panose="020B0604020202020204" pitchFamily="34" charset="0"/>
              </a:rPr>
              <a:t> </a:t>
            </a:r>
            <a:r>
              <a:rPr lang="en-US" b="0" i="0" dirty="0" err="1">
                <a:effectLst/>
                <a:latin typeface="arial" panose="020B0604020202020204" pitchFamily="34" charset="0"/>
              </a:rPr>
              <a:t>đoạn</a:t>
            </a:r>
            <a:r>
              <a:rPr lang="en-US" b="0" i="0" dirty="0">
                <a:effectLst/>
                <a:latin typeface="arial" panose="020B0604020202020204" pitchFamily="34" charset="0"/>
              </a:rPr>
              <a:t> </a:t>
            </a:r>
            <a:r>
              <a:rPr lang="en-US" b="0" i="0" dirty="0" err="1">
                <a:effectLst/>
                <a:latin typeface="arial" panose="020B0604020202020204" pitchFamily="34" charset="0"/>
              </a:rPr>
              <a:t>thơ</a:t>
            </a:r>
            <a:r>
              <a:rPr lang="en-US" b="0" i="0" dirty="0">
                <a:effectLst/>
                <a:latin typeface="arial" panose="020B0604020202020204" pitchFamily="34" charset="0"/>
              </a:rPr>
              <a:t>:</a:t>
            </a:r>
          </a:p>
          <a:p>
            <a:pPr algn="ctr"/>
            <a:r>
              <a:rPr lang="en-US" dirty="0">
                <a:latin typeface="arial" panose="020B0604020202020204" pitchFamily="34" charset="0"/>
              </a:rPr>
              <a:t>“</a:t>
            </a:r>
            <a:r>
              <a:rPr lang="en-US" dirty="0" err="1">
                <a:latin typeface="arial" panose="020B0604020202020204" pitchFamily="34" charset="0"/>
              </a:rPr>
              <a:t>trích</a:t>
            </a:r>
            <a:r>
              <a:rPr lang="en-US" dirty="0">
                <a:latin typeface="arial" panose="020B0604020202020204" pitchFamily="34" charset="0"/>
              </a:rPr>
              <a:t> </a:t>
            </a:r>
            <a:r>
              <a:rPr lang="en-US" dirty="0" err="1">
                <a:latin typeface="arial" panose="020B0604020202020204" pitchFamily="34" charset="0"/>
              </a:rPr>
              <a:t>thơ</a:t>
            </a:r>
            <a:r>
              <a:rPr lang="en-US" dirty="0">
                <a:latin typeface="arial" panose="020B0604020202020204" pitchFamily="34" charset="0"/>
              </a:rPr>
              <a:t>”</a:t>
            </a:r>
            <a:endParaRPr lang="en-US" dirty="0"/>
          </a:p>
        </p:txBody>
      </p:sp>
    </p:spTree>
    <p:extLst>
      <p:ext uri="{BB962C8B-B14F-4D97-AF65-F5344CB8AC3E}">
        <p14:creationId xmlns:p14="http://schemas.microsoft.com/office/powerpoint/2010/main" val="9961948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408C798-2A2A-8F5E-6080-29C235382E20}"/>
              </a:ext>
            </a:extLst>
          </p:cNvPr>
          <p:cNvGraphicFramePr>
            <a:graphicFrameLocks noGrp="1"/>
          </p:cNvGraphicFramePr>
          <p:nvPr>
            <p:extLst>
              <p:ext uri="{D42A27DB-BD31-4B8C-83A1-F6EECF244321}">
                <p14:modId xmlns:p14="http://schemas.microsoft.com/office/powerpoint/2010/main" val="1652704737"/>
              </p:ext>
            </p:extLst>
          </p:nvPr>
        </p:nvGraphicFramePr>
        <p:xfrm>
          <a:off x="65315" y="89036"/>
          <a:ext cx="11803224" cy="6534228"/>
        </p:xfrm>
        <a:graphic>
          <a:graphicData uri="http://schemas.openxmlformats.org/drawingml/2006/table">
            <a:tbl>
              <a:tblPr firstRow="1" bandRow="1">
                <a:tableStyleId>{5C22544A-7EE6-4342-B048-85BDC9FD1C3A}</a:tableStyleId>
              </a:tblPr>
              <a:tblGrid>
                <a:gridCol w="1017036">
                  <a:extLst>
                    <a:ext uri="{9D8B030D-6E8A-4147-A177-3AD203B41FA5}">
                      <a16:colId xmlns:a16="http://schemas.microsoft.com/office/drawing/2014/main" val="2507247358"/>
                    </a:ext>
                  </a:extLst>
                </a:gridCol>
                <a:gridCol w="10786188">
                  <a:extLst>
                    <a:ext uri="{9D8B030D-6E8A-4147-A177-3AD203B41FA5}">
                      <a16:colId xmlns:a16="http://schemas.microsoft.com/office/drawing/2014/main" val="2396746763"/>
                    </a:ext>
                  </a:extLst>
                </a:gridCol>
              </a:tblGrid>
              <a:tr h="331574">
                <a:tc>
                  <a:txBody>
                    <a:bodyPr/>
                    <a:lstStyle/>
                    <a:p>
                      <a:pPr algn="ctr"/>
                      <a:r>
                        <a:rPr lang="en-US" sz="1600" b="1" dirty="0" err="1">
                          <a:solidFill>
                            <a:srgbClr val="002060"/>
                          </a:solidFill>
                          <a:latin typeface="Times New Roman" panose="02020603050405020304" pitchFamily="18" charset="0"/>
                          <a:cs typeface="Times New Roman" panose="02020603050405020304" pitchFamily="18" charset="0"/>
                        </a:rPr>
                        <a:t>Bài</a:t>
                      </a:r>
                      <a:endParaRPr lang="en-US" sz="16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err="1">
                          <a:solidFill>
                            <a:srgbClr val="002060"/>
                          </a:solidFill>
                          <a:latin typeface="Times New Roman" panose="02020603050405020304" pitchFamily="18" charset="0"/>
                          <a:cs typeface="Times New Roman" panose="02020603050405020304" pitchFamily="18" charset="0"/>
                        </a:rPr>
                        <a:t>Đồng</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chí</a:t>
                      </a: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203271"/>
                  </a:ext>
                </a:extLst>
              </a:tr>
              <a:tr h="1301847">
                <a:tc>
                  <a:txBody>
                    <a:bodyPr/>
                    <a:lstStyle/>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r>
                        <a:rPr lang="en-US" sz="1600" b="1" dirty="0" err="1">
                          <a:solidFill>
                            <a:srgbClr val="002060"/>
                          </a:solidFill>
                          <a:latin typeface="Times New Roman" panose="02020603050405020304" pitchFamily="18" charset="0"/>
                          <a:cs typeface="Times New Roman" panose="02020603050405020304" pitchFamily="18" charset="0"/>
                        </a:rPr>
                        <a:t>Mở</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bài</a:t>
                      </a:r>
                      <a:endParaRPr lang="en-US" sz="16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846250"/>
                  </a:ext>
                </a:extLst>
              </a:tr>
              <a:tr h="0">
                <a:tc rowSpan="4">
                  <a:txBody>
                    <a:bodyPr/>
                    <a:lstStyle/>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r>
                        <a:rPr lang="en-US" sz="1600" b="1" dirty="0" err="1">
                          <a:solidFill>
                            <a:srgbClr val="002060"/>
                          </a:solidFill>
                          <a:latin typeface="Times New Roman" panose="02020603050405020304" pitchFamily="18" charset="0"/>
                          <a:cs typeface="Times New Roman" panose="02020603050405020304" pitchFamily="18" charset="0"/>
                        </a:rPr>
                        <a:t>Thân</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bài</a:t>
                      </a:r>
                      <a:endParaRPr lang="en-US" sz="16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898217"/>
                  </a:ext>
                </a:extLst>
              </a:tr>
              <a:tr h="937785">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1907497"/>
                  </a:ext>
                </a:extLst>
              </a:tr>
              <a:tr h="1748466">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60272"/>
                  </a:ext>
                </a:extLst>
              </a:tr>
              <a:tr h="937785">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9714147"/>
                  </a:ext>
                </a:extLst>
              </a:tr>
              <a:tr h="937785">
                <a:tc>
                  <a:txBody>
                    <a:bodyPr/>
                    <a:lstStyle/>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r>
                        <a:rPr lang="en-US" sz="1600" b="1" dirty="0" err="1">
                          <a:solidFill>
                            <a:srgbClr val="002060"/>
                          </a:solidFill>
                          <a:latin typeface="Times New Roman" panose="02020603050405020304" pitchFamily="18" charset="0"/>
                          <a:cs typeface="Times New Roman" panose="02020603050405020304" pitchFamily="18" charset="0"/>
                        </a:rPr>
                        <a:t>Kết</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bài</a:t>
                      </a:r>
                      <a:endParaRPr lang="en-US" sz="16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6647549"/>
                  </a:ext>
                </a:extLst>
              </a:tr>
            </a:tbl>
          </a:graphicData>
        </a:graphic>
      </p:graphicFrame>
      <p:sp>
        <p:nvSpPr>
          <p:cNvPr id="3" name="TextBox 2">
            <a:extLst>
              <a:ext uri="{FF2B5EF4-FFF2-40B4-BE49-F238E27FC236}">
                <a16:creationId xmlns:a16="http://schemas.microsoft.com/office/drawing/2014/main" id="{B33F4B4F-6A7C-532C-6206-394BEA804F84}"/>
              </a:ext>
            </a:extLst>
          </p:cNvPr>
          <p:cNvSpPr txBox="1"/>
          <p:nvPr/>
        </p:nvSpPr>
        <p:spPr>
          <a:xfrm>
            <a:off x="1063690" y="455661"/>
            <a:ext cx="10916816" cy="1323439"/>
          </a:xfrm>
          <a:prstGeom prst="rect">
            <a:avLst/>
          </a:prstGeom>
          <a:noFill/>
        </p:spPr>
        <p:txBody>
          <a:bodyPr wrap="square">
            <a:spAutoFit/>
          </a:bodyPr>
          <a:lstStyle/>
          <a:p>
            <a:r>
              <a:rPr lang="en-US" sz="1600" b="0" i="0" dirty="0">
                <a:effectLst/>
                <a:latin typeface="Times New Roman" panose="02020603050405020304" pitchFamily="18" charset="0"/>
                <a:cs typeface="Times New Roman" panose="02020603050405020304" pitchFamily="18" charset="0"/>
              </a:rPr>
              <a:t>     </a:t>
            </a:r>
            <a:r>
              <a:rPr lang="vi-VN" sz="1600" b="0" i="0" dirty="0">
                <a:effectLst/>
                <a:latin typeface="Times New Roman" panose="02020603050405020304" pitchFamily="18" charset="0"/>
                <a:cs typeface="Times New Roman" panose="02020603050405020304" pitchFamily="18" charset="0"/>
              </a:rPr>
              <a:t>Chính Hữu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tên</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khai</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sinh</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là</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Trần</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Đình</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Đắc</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quê</a:t>
            </a:r>
            <a:r>
              <a:rPr lang="en-US" sz="1600" b="0" i="0" dirty="0">
                <a:effectLst/>
                <a:latin typeface="Times New Roman" panose="02020603050405020304" pitchFamily="18" charset="0"/>
                <a:cs typeface="Times New Roman" panose="02020603050405020304" pitchFamily="18" charset="0"/>
              </a:rPr>
              <a:t> ở Can </a:t>
            </a:r>
            <a:r>
              <a:rPr lang="en-US" sz="1600" b="0" i="0" dirty="0" err="1">
                <a:effectLst/>
                <a:latin typeface="Times New Roman" panose="02020603050405020304" pitchFamily="18" charset="0"/>
                <a:cs typeface="Times New Roman" panose="02020603050405020304" pitchFamily="18" charset="0"/>
              </a:rPr>
              <a:t>Lộc</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Hà</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Tĩnh</a:t>
            </a:r>
            <a:r>
              <a:rPr lang="en-US" sz="1600" b="0" i="0" dirty="0">
                <a:effectLst/>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Ông</a:t>
            </a:r>
            <a:r>
              <a:rPr lang="en-US" sz="1600" b="0" i="0" dirty="0">
                <a:effectLst/>
                <a:latin typeface="Times New Roman" panose="02020603050405020304" pitchFamily="18" charset="0"/>
                <a:cs typeface="Times New Roman" panose="02020603050405020304" pitchFamily="18" charset="0"/>
              </a:rPr>
              <a:t> </a:t>
            </a:r>
            <a:r>
              <a:rPr lang="vi-VN" sz="1600" b="0" i="0" dirty="0">
                <a:effectLst/>
                <a:latin typeface="Times New Roman" panose="02020603050405020304" pitchFamily="18" charset="0"/>
                <a:cs typeface="Times New Roman" panose="02020603050405020304" pitchFamily="18" charset="0"/>
              </a:rPr>
              <a:t>là một trong những nhà thơ xuất sắc trưởng thành trong thời kì kháng chiến chống Pháp. Trong </a:t>
            </a:r>
            <a:r>
              <a:rPr lang="en-US" sz="1600" b="0" i="0" dirty="0" err="1">
                <a:effectLst/>
                <a:latin typeface="Times New Roman" panose="02020603050405020304" pitchFamily="18" charset="0"/>
                <a:cs typeface="Times New Roman" panose="02020603050405020304" pitchFamily="18" charset="0"/>
              </a:rPr>
              <a:t>các</a:t>
            </a:r>
            <a:r>
              <a:rPr lang="en-US" sz="1600" b="0" i="0" dirty="0">
                <a:effectLst/>
                <a:latin typeface="Times New Roman" panose="02020603050405020304" pitchFamily="18" charset="0"/>
                <a:cs typeface="Times New Roman" panose="02020603050405020304" pitchFamily="18" charset="0"/>
              </a:rPr>
              <a:t> </a:t>
            </a:r>
            <a:r>
              <a:rPr lang="vi-VN" sz="1600" b="0" i="0" dirty="0">
                <a:effectLst/>
                <a:latin typeface="Times New Roman" panose="02020603050405020304" pitchFamily="18" charset="0"/>
                <a:cs typeface="Times New Roman" panose="02020603050405020304" pitchFamily="18" charset="0"/>
              </a:rPr>
              <a:t>tác phẩm của ông, </a:t>
            </a:r>
            <a:r>
              <a:rPr lang="en-US" sz="1600" dirty="0" err="1">
                <a:latin typeface="Times New Roman" panose="02020603050405020304" pitchFamily="18" charset="0"/>
                <a:cs typeface="Times New Roman" panose="02020603050405020304" pitchFamily="18" charset="0"/>
              </a:rPr>
              <a:t>thường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bộc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lộ</a:t>
            </a:r>
            <a:r>
              <a:rPr lang="en-US" sz="1600" dirty="0">
                <a:latin typeface="Times New Roman" panose="02020603050405020304" pitchFamily="18" charset="0"/>
                <a:cs typeface="Times New Roman" panose="02020603050405020304" pitchFamily="18" charset="0"/>
              </a:rPr>
              <a:t> </a:t>
            </a:r>
            <a:r>
              <a:rPr lang="vi-VN" sz="1600" b="0" i="0" dirty="0">
                <a:effectLst/>
                <a:latin typeface="Times New Roman" panose="02020603050405020304" pitchFamily="18" charset="0"/>
                <a:cs typeface="Times New Roman" panose="02020603050405020304" pitchFamily="18" charset="0"/>
              </a:rPr>
              <a:t>những xúc cảm dạt dào, chân thực giữa những người lính, những người đồng đội.</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Bài</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Đồng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Chí</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là</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một</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trong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số</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những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bài</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tiểu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biểu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cho</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hồn</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ấy</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B</a:t>
            </a:r>
            <a:r>
              <a:rPr lang="en-US" sz="1600" dirty="0" err="1">
                <a:latin typeface="Times New Roman" panose="02020603050405020304" pitchFamily="18" charset="0"/>
                <a:cs typeface="Times New Roman" panose="02020603050405020304" pitchFamily="18" charset="0"/>
              </a:rPr>
              <a:t>ài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thơ</a:t>
            </a:r>
            <a:r>
              <a:rPr lang="en-US" sz="1600" dirty="0">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được</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sáng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tác</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năm</a:t>
            </a:r>
            <a:r>
              <a:rPr lang="en-US" sz="1600" b="0" i="0" dirty="0">
                <a:effectLst/>
                <a:latin typeface="Times New Roman" panose="02020603050405020304" pitchFamily="18" charset="0"/>
                <a:cs typeface="Times New Roman" panose="02020603050405020304" pitchFamily="18" charset="0"/>
              </a:rPr>
              <a:t> 1948, </a:t>
            </a:r>
            <a:r>
              <a:rPr lang="en-US" sz="1600" b="0" i="0" dirty="0" err="1">
                <a:effectLst/>
                <a:latin typeface="Times New Roman" panose="02020603050405020304" pitchFamily="18" charset="0"/>
                <a:cs typeface="Times New Roman" panose="02020603050405020304" pitchFamily="18" charset="0"/>
              </a:rPr>
              <a:t>viết</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về</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tình</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đồng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chí</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về</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khát</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vọng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hòa</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bình</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Tiêu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biểu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là</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đoạn</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a:t>
            </a:r>
          </a:p>
          <a:p>
            <a:pPr algn="ctr"/>
            <a:r>
              <a:rPr lang="en-US"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trích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thơ</a:t>
            </a:r>
            <a:r>
              <a:rPr lang="en-US" sz="1600" dirty="0">
                <a:latin typeface="Times New Roman" panose="02020603050405020304" pitchFamily="18" charset="0"/>
                <a:cs typeface="Times New Roman" panose="02020603050405020304" pitchFamily="18" charset="0"/>
              </a:rPr>
              <a:t>”</a:t>
            </a:r>
          </a:p>
        </p:txBody>
      </p:sp>
      <p:sp>
        <p:nvSpPr>
          <p:cNvPr id="5" name="TextBox 4">
            <a:extLst>
              <a:ext uri="{FF2B5EF4-FFF2-40B4-BE49-F238E27FC236}">
                <a16:creationId xmlns:a16="http://schemas.microsoft.com/office/drawing/2014/main" id="{9AC4314B-58C0-846B-2B62-BE3D1C1139D5}"/>
              </a:ext>
            </a:extLst>
          </p:cNvPr>
          <p:cNvSpPr txBox="1"/>
          <p:nvPr/>
        </p:nvSpPr>
        <p:spPr>
          <a:xfrm>
            <a:off x="793104" y="1704455"/>
            <a:ext cx="10916816" cy="338554"/>
          </a:xfrm>
          <a:prstGeom prst="rect">
            <a:avLst/>
          </a:prstGeom>
          <a:noFill/>
        </p:spPr>
        <p:txBody>
          <a:bodyPr wrap="square">
            <a:spAutoFit/>
          </a:bodyPr>
          <a:lstStyle/>
          <a:p>
            <a:r>
              <a:rPr lang="en-US" sz="1600" b="1" i="0" dirty="0">
                <a:effectLst/>
                <a:latin typeface="Times New Roman" panose="02020603050405020304" pitchFamily="18" charset="0"/>
                <a:cs typeface="Times New Roman" panose="02020603050405020304" pitchFamily="18" charset="0"/>
              </a:rPr>
              <a:t>     1</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Giới</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thiệu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chung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về</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đoạn</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a:t>
            </a:r>
            <a:r>
              <a:rPr lang="en-US" sz="1600" b="0" i="0" dirty="0" err="1">
                <a:effectLst/>
                <a:latin typeface="Times New Roman" panose="02020603050405020304" pitchFamily="18" charset="0"/>
                <a:cs typeface="Times New Roman" panose="02020603050405020304" pitchFamily="18" charset="0"/>
              </a:rPr>
              <a:t>khổ</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a:t>
            </a:r>
            <a:r>
              <a:rPr lang="en-US" sz="1600" b="0" i="0" dirty="0" err="1">
                <a:effectLst/>
                <a:latin typeface="Times New Roman" panose="02020603050405020304" pitchFamily="18" charset="0"/>
                <a:cs typeface="Times New Roman" panose="02020603050405020304" pitchFamily="18" charset="0"/>
              </a:rPr>
              <a:t>những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câu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mà</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đề</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yêu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cầu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và</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khái</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quát</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nội</a:t>
            </a:r>
            <a:r>
              <a:rPr lang="en-US" sz="1600" b="0" i="0" dirty="0">
                <a:effectLst/>
                <a:latin typeface="Times New Roman" panose="02020603050405020304" pitchFamily="18" charset="0"/>
                <a:cs typeface="Times New Roman" panose="02020603050405020304" pitchFamily="18" charset="0"/>
              </a:rPr>
              <a:t> dung </a:t>
            </a:r>
            <a:r>
              <a:rPr lang="en-US" sz="1600" b="0" i="0" dirty="0" err="1">
                <a:effectLst/>
                <a:latin typeface="Times New Roman" panose="02020603050405020304" pitchFamily="18" charset="0"/>
                <a:cs typeface="Times New Roman" panose="02020603050405020304" pitchFamily="18" charset="0"/>
              </a:rPr>
              <a:t>của</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từng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bố</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cục</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trong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đoạn</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A7B9EE6C-BFF2-307B-9D7F-97902414A675}"/>
              </a:ext>
            </a:extLst>
          </p:cNvPr>
          <p:cNvSpPr txBox="1"/>
          <p:nvPr/>
        </p:nvSpPr>
        <p:spPr>
          <a:xfrm>
            <a:off x="1063690" y="2007517"/>
            <a:ext cx="10646230" cy="1323439"/>
          </a:xfrm>
          <a:prstGeom prst="rect">
            <a:avLst/>
          </a:prstGeom>
          <a:noFill/>
        </p:spPr>
        <p:txBody>
          <a:bodyPr wrap="square">
            <a:spAutoFit/>
          </a:bodyPr>
          <a:lstStyle/>
          <a:p>
            <a:r>
              <a:rPr lang="en-US" sz="1600" b="1" i="0" dirty="0">
                <a:effectLst/>
                <a:latin typeface="Times New Roman" panose="02020603050405020304" pitchFamily="18" charset="0"/>
                <a:cs typeface="Times New Roman" panose="02020603050405020304" pitchFamily="18" charset="0"/>
              </a:rPr>
              <a:t>2</a:t>
            </a:r>
            <a:r>
              <a:rPr lang="en-US" sz="1600" b="0" i="0" dirty="0">
                <a:effectLst/>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Cơ</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sở</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của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tình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đồng</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chí</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a. </a:t>
            </a:r>
            <a:r>
              <a:rPr lang="en-US" sz="1600" dirty="0" err="1">
                <a:latin typeface="Times New Roman" panose="02020603050405020304" pitchFamily="18" charset="0"/>
                <a:cs typeface="Times New Roman" panose="02020603050405020304" pitchFamily="18" charset="0"/>
              </a:rPr>
              <a:t>Họ</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đì</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từ</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miền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quê</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nghèo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tổ</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quốc</a:t>
            </a: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b. </a:t>
            </a:r>
            <a:r>
              <a:rPr lang="en-US" sz="1600" dirty="0" err="1">
                <a:latin typeface="Times New Roman" panose="02020603050405020304" pitchFamily="18" charset="0"/>
                <a:cs typeface="Times New Roman" panose="02020603050405020304" pitchFamily="18" charset="0"/>
              </a:rPr>
              <a:t>Họ</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đều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xuất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từ</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tầng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lớp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dân</a:t>
            </a: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c. </a:t>
            </a:r>
            <a:r>
              <a:rPr lang="en-US" sz="1600" dirty="0" err="1">
                <a:latin typeface="Times New Roman" panose="02020603050405020304" pitchFamily="18" charset="0"/>
                <a:cs typeface="Times New Roman" panose="02020603050405020304" pitchFamily="18" charset="0"/>
              </a:rPr>
              <a:t>Họ</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cùng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mục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đích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lí</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tưởng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cao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đẹp</a:t>
            </a:r>
            <a:r>
              <a:rPr lang="en-US" sz="1600" dirty="0">
                <a:latin typeface="Times New Roman" panose="02020603050405020304" pitchFamily="18" charset="0"/>
                <a:cs typeface="Times New Roman" panose="02020603050405020304" pitchFamily="18" charset="0"/>
              </a:rPr>
              <a:t>…</a:t>
            </a:r>
          </a:p>
          <a:p>
            <a:endParaRPr lang="en-US" sz="16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7127F6D-F28B-4E87-0ECC-E1BB929F3F2D}"/>
              </a:ext>
            </a:extLst>
          </p:cNvPr>
          <p:cNvSpPr txBox="1"/>
          <p:nvPr/>
        </p:nvSpPr>
        <p:spPr>
          <a:xfrm>
            <a:off x="1063690" y="3062130"/>
            <a:ext cx="10916816" cy="1323439"/>
          </a:xfrm>
          <a:prstGeom prst="rect">
            <a:avLst/>
          </a:prstGeom>
          <a:noFill/>
        </p:spPr>
        <p:txBody>
          <a:bodyPr wrap="square">
            <a:spAutoFit/>
          </a:bodyPr>
          <a:lstStyle/>
          <a:p>
            <a:r>
              <a:rPr lang="en-US" sz="1600" b="1" i="0" dirty="0">
                <a:effectLst/>
                <a:latin typeface="Times New Roman" panose="02020603050405020304" pitchFamily="18" charset="0"/>
                <a:cs typeface="Times New Roman" panose="02020603050405020304" pitchFamily="18" charset="0"/>
              </a:rPr>
              <a:t>3</a:t>
            </a:r>
            <a:r>
              <a:rPr lang="en-US" sz="1600" b="0" i="0" dirty="0">
                <a:effectLst/>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Biểu</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hiện</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của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tình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đồng</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chí</a:t>
            </a:r>
            <a:endParaRPr lang="en-US" sz="1600" b="1"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a. </a:t>
            </a:r>
            <a:r>
              <a:rPr lang="en-US" sz="1600" dirty="0" err="1">
                <a:latin typeface="Times New Roman" panose="02020603050405020304" pitchFamily="18" charset="0"/>
                <a:cs typeface="Times New Roman" panose="02020603050405020304" pitchFamily="18" charset="0"/>
              </a:rPr>
              <a:t>Họ</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cùng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đồng</a:t>
            </a:r>
            <a:r>
              <a:rPr lang="en-US" sz="1600" dirty="0">
                <a:latin typeface="Times New Roman" panose="02020603050405020304" pitchFamily="18" charset="0"/>
                <a:cs typeface="Times New Roman" panose="02020603050405020304" pitchFamily="18" charset="0"/>
              </a:rPr>
              <a:t> cam </a:t>
            </a:r>
            <a:r>
              <a:rPr lang="en-US" sz="1600" dirty="0" err="1">
                <a:latin typeface="Times New Roman" panose="02020603050405020304" pitchFamily="18" charset="0"/>
                <a:cs typeface="Times New Roman" panose="02020603050405020304" pitchFamily="18" charset="0"/>
              </a:rPr>
              <a:t>cộng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khổ</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cùng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trải</a:t>
            </a:r>
            <a:r>
              <a:rPr lang="en-US" sz="1600" dirty="0">
                <a:latin typeface="Times New Roman" panose="02020603050405020304" pitchFamily="18" charset="0"/>
                <a:cs typeface="Times New Roman" panose="02020603050405020304" pitchFamily="18" charset="0"/>
              </a:rPr>
              <a:t> qua </a:t>
            </a:r>
            <a:r>
              <a:rPr lang="en-US" sz="1600" dirty="0" err="1">
                <a:latin typeface="Times New Roman" panose="02020603050405020304" pitchFamily="18" charset="0"/>
                <a:cs typeface="Times New Roman" panose="02020603050405020304" pitchFamily="18" charset="0"/>
              </a:rPr>
              <a:t>những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căn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bệnh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hiểm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nghèo</a:t>
            </a:r>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sốt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rét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rừng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cùng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trải</a:t>
            </a:r>
            <a:r>
              <a:rPr lang="en-US" sz="1600" dirty="0">
                <a:latin typeface="Times New Roman" panose="02020603050405020304" pitchFamily="18" charset="0"/>
                <a:cs typeface="Times New Roman" panose="02020603050405020304" pitchFamily="18" charset="0"/>
              </a:rPr>
              <a:t> qua </a:t>
            </a:r>
            <a:r>
              <a:rPr lang="en-US" sz="1600" dirty="0" err="1">
                <a:latin typeface="Times New Roman" panose="02020603050405020304" pitchFamily="18" charset="0"/>
                <a:cs typeface="Times New Roman" panose="02020603050405020304" pitchFamily="18" charset="0"/>
              </a:rPr>
              <a:t>cuộc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đầy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khăn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khổ</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thiếu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thốn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hiện</a:t>
            </a:r>
            <a:r>
              <a:rPr lang="en-US" sz="1600" dirty="0">
                <a:latin typeface="Times New Roman" panose="02020603050405020304" pitchFamily="18" charset="0"/>
                <a:cs typeface="Times New Roman" panose="02020603050405020304" pitchFamily="18" charset="0"/>
              </a:rPr>
              <a:t> qua </a:t>
            </a:r>
            <a:r>
              <a:rPr lang="en-US" sz="1600" dirty="0" err="1">
                <a:latin typeface="Times New Roman" panose="02020603050405020304" pitchFamily="18" charset="0"/>
                <a:cs typeface="Times New Roman" panose="02020603050405020304" pitchFamily="18" charset="0"/>
              </a:rPr>
              <a:t>bộ</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phục</a:t>
            </a:r>
            <a:r>
              <a:rPr lang="en-US" sz="1600" dirty="0">
                <a:latin typeface="Times New Roman" panose="02020603050405020304" pitchFamily="18" charset="0"/>
                <a:cs typeface="Times New Roman" panose="02020603050405020304" pitchFamily="18" charset="0"/>
              </a:rPr>
              <a:t>, qua </a:t>
            </a:r>
            <a:r>
              <a:rPr lang="en-US" sz="1600" dirty="0" err="1">
                <a:latin typeface="Times New Roman" panose="02020603050405020304" pitchFamily="18" charset="0"/>
                <a:cs typeface="Times New Roman" panose="02020603050405020304" pitchFamily="18" charset="0"/>
              </a:rPr>
              <a:t>chiếc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chăn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đắp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chung</a:t>
            </a:r>
            <a:r>
              <a:rPr lang="en-US" sz="1600" dirty="0">
                <a:latin typeface="Times New Roman" panose="02020603050405020304" pitchFamily="18" charset="0"/>
                <a:cs typeface="Times New Roman" panose="02020603050405020304" pitchFamily="18" charset="0"/>
              </a:rPr>
              <a:t>…</a:t>
            </a:r>
          </a:p>
          <a:p>
            <a:r>
              <a:rPr lang="en-US" sz="1600" dirty="0">
                <a:latin typeface="Times New Roman" panose="02020603050405020304" pitchFamily="18" charset="0"/>
                <a:cs typeface="Times New Roman" panose="02020603050405020304" pitchFamily="18" charset="0"/>
              </a:rPr>
              <a:t>b. </a:t>
            </a:r>
            <a:r>
              <a:rPr lang="en-US" sz="1600" dirty="0" err="1">
                <a:latin typeface="Times New Roman" panose="02020603050405020304" pitchFamily="18" charset="0"/>
                <a:cs typeface="Times New Roman" panose="02020603050405020304" pitchFamily="18" charset="0"/>
              </a:rPr>
              <a:t>Họ</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thấu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hiểu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khổ</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họ</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động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viên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cùng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vượt</a:t>
            </a:r>
            <a:r>
              <a:rPr lang="en-US" sz="1600" dirty="0">
                <a:latin typeface="Times New Roman" panose="02020603050405020304" pitchFamily="18" charset="0"/>
                <a:cs typeface="Times New Roman" panose="02020603050405020304" pitchFamily="18" charset="0"/>
              </a:rPr>
              <a:t> qua </a:t>
            </a:r>
            <a:r>
              <a:rPr lang="en-US" sz="1600" dirty="0" err="1">
                <a:latin typeface="Times New Roman" panose="02020603050405020304" pitchFamily="18" charset="0"/>
                <a:cs typeface="Times New Roman" panose="02020603050405020304" pitchFamily="18" charset="0"/>
              </a:rPr>
              <a:t>thể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hiện</a:t>
            </a:r>
            <a:r>
              <a:rPr lang="en-US" sz="1600" dirty="0">
                <a:latin typeface="Times New Roman" panose="02020603050405020304" pitchFamily="18" charset="0"/>
                <a:cs typeface="Times New Roman" panose="02020603050405020304" pitchFamily="18" charset="0"/>
              </a:rPr>
              <a:t> ở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nắm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lấy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bàn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a:t>
            </a:r>
            <a:r>
              <a:rPr lang="en-US" sz="1600" dirty="0">
                <a:latin typeface="Times New Roman" panose="02020603050405020304" pitchFamily="18" charset="0"/>
                <a:cs typeface="Times New Roman" panose="02020603050405020304" pitchFamily="18" charset="0"/>
              </a:rPr>
              <a:t>…”</a:t>
            </a:r>
          </a:p>
        </p:txBody>
      </p:sp>
      <p:sp>
        <p:nvSpPr>
          <p:cNvPr id="8" name="TextBox 7">
            <a:extLst>
              <a:ext uri="{FF2B5EF4-FFF2-40B4-BE49-F238E27FC236}">
                <a16:creationId xmlns:a16="http://schemas.microsoft.com/office/drawing/2014/main" id="{985EB821-63CB-D83A-AE98-01496AFD0D47}"/>
              </a:ext>
            </a:extLst>
          </p:cNvPr>
          <p:cNvSpPr txBox="1"/>
          <p:nvPr/>
        </p:nvSpPr>
        <p:spPr>
          <a:xfrm>
            <a:off x="1063690" y="4738046"/>
            <a:ext cx="10916816" cy="830997"/>
          </a:xfrm>
          <a:prstGeom prst="rect">
            <a:avLst/>
          </a:prstGeom>
          <a:noFill/>
        </p:spPr>
        <p:txBody>
          <a:bodyPr wrap="square">
            <a:spAutoFit/>
          </a:bodyPr>
          <a:lstStyle/>
          <a:p>
            <a:r>
              <a:rPr lang="en-US" sz="1600" b="1" i="0" dirty="0">
                <a:effectLst/>
                <a:latin typeface="Times New Roman" panose="02020603050405020304" pitchFamily="18" charset="0"/>
                <a:cs typeface="Times New Roman" panose="02020603050405020304" pitchFamily="18" charset="0"/>
              </a:rPr>
              <a:t>4</a:t>
            </a:r>
            <a:r>
              <a:rPr lang="en-US" sz="1600" b="0" i="0" dirty="0">
                <a:effectLst/>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lính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dưới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đêm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trăng</a:t>
            </a: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a.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đậm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thực</a:t>
            </a: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b.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giàu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lãng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mạn</a:t>
            </a:r>
            <a:endParaRPr lang="en-US" sz="1600"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4645DEE-7784-891A-FD10-8575C9650F8B}"/>
              </a:ext>
            </a:extLst>
          </p:cNvPr>
          <p:cNvSpPr txBox="1"/>
          <p:nvPr/>
        </p:nvSpPr>
        <p:spPr>
          <a:xfrm>
            <a:off x="1063690" y="5797460"/>
            <a:ext cx="10571585" cy="584775"/>
          </a:xfrm>
          <a:prstGeom prst="rect">
            <a:avLst/>
          </a:prstGeom>
          <a:noFill/>
        </p:spPr>
        <p:txBody>
          <a:bodyPr wrap="square">
            <a:spAutoFit/>
          </a:bodyPr>
          <a:lstStyle/>
          <a:p>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Tóm</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lại</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có</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thể</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nói</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bằng</a:t>
            </a:r>
            <a:r>
              <a:rPr lang="en-US" sz="1600" i="0" dirty="0">
                <a:effectLst/>
                <a:latin typeface="Times New Roman" panose="02020603050405020304" pitchFamily="18" charset="0"/>
                <a:cs typeface="Times New Roman" panose="02020603050405020304" pitchFamily="18" charset="0"/>
              </a:rPr>
              <a:t> NT… </a:t>
            </a:r>
            <a:r>
              <a:rPr lang="en-US" sz="1600" i="0" dirty="0" err="1">
                <a:effectLst/>
                <a:latin typeface="Times New Roman" panose="02020603050405020304" pitchFamily="18" charset="0"/>
                <a:cs typeface="Times New Roman" panose="02020603050405020304" pitchFamily="18" charset="0"/>
              </a:rPr>
              <a:t>kết</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hợp</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với</a:t>
            </a:r>
            <a:r>
              <a:rPr lang="en-US" sz="1600" i="0" dirty="0">
                <a:effectLst/>
                <a:latin typeface="Times New Roman" panose="02020603050405020304" pitchFamily="18" charset="0"/>
                <a:cs typeface="Times New Roman" panose="02020603050405020304" pitchFamily="18" charset="0"/>
              </a:rPr>
              <a:t> NT… </a:t>
            </a:r>
            <a:r>
              <a:rPr lang="en-US" sz="1600" i="0" dirty="0" err="1">
                <a:effectLst/>
                <a:latin typeface="Times New Roman" panose="02020603050405020304" pitchFamily="18" charset="0"/>
                <a:cs typeface="Times New Roman" panose="02020603050405020304" pitchFamily="18" charset="0"/>
              </a:rPr>
              <a:t>nhà</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thơ</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Chính</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Hữu</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đã</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cho</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người</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đọc</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cảm</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nhận</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được</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Đây</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là</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một</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trong</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số</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những</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bài</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thơ</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tiêu</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biểu</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viết</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về</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hình</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ảnh</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người</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lính</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trong</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thời</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kì</a:t>
            </a:r>
            <a:r>
              <a:rPr lang="en-US" sz="1600" i="0" dirty="0">
                <a:effectLst/>
                <a:latin typeface="Times New Roman" panose="02020603050405020304" pitchFamily="18" charset="0"/>
                <a:cs typeface="Times New Roman" panose="02020603050405020304" pitchFamily="18" charset="0"/>
              </a:rPr>
              <a:t> KCCTDP.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76203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408C798-2A2A-8F5E-6080-29C235382E20}"/>
              </a:ext>
            </a:extLst>
          </p:cNvPr>
          <p:cNvGraphicFramePr>
            <a:graphicFrameLocks noGrp="1"/>
          </p:cNvGraphicFramePr>
          <p:nvPr>
            <p:extLst>
              <p:ext uri="{D42A27DB-BD31-4B8C-83A1-F6EECF244321}">
                <p14:modId xmlns:p14="http://schemas.microsoft.com/office/powerpoint/2010/main" val="760405557"/>
              </p:ext>
            </p:extLst>
          </p:nvPr>
        </p:nvGraphicFramePr>
        <p:xfrm>
          <a:off x="65315" y="72169"/>
          <a:ext cx="11803224" cy="6675036"/>
        </p:xfrm>
        <a:graphic>
          <a:graphicData uri="http://schemas.openxmlformats.org/drawingml/2006/table">
            <a:tbl>
              <a:tblPr firstRow="1" bandRow="1">
                <a:tableStyleId>{5C22544A-7EE6-4342-B048-85BDC9FD1C3A}</a:tableStyleId>
              </a:tblPr>
              <a:tblGrid>
                <a:gridCol w="1017036">
                  <a:extLst>
                    <a:ext uri="{9D8B030D-6E8A-4147-A177-3AD203B41FA5}">
                      <a16:colId xmlns:a16="http://schemas.microsoft.com/office/drawing/2014/main" val="2507247358"/>
                    </a:ext>
                  </a:extLst>
                </a:gridCol>
                <a:gridCol w="10786188">
                  <a:extLst>
                    <a:ext uri="{9D8B030D-6E8A-4147-A177-3AD203B41FA5}">
                      <a16:colId xmlns:a16="http://schemas.microsoft.com/office/drawing/2014/main" val="2396746763"/>
                    </a:ext>
                  </a:extLst>
                </a:gridCol>
              </a:tblGrid>
              <a:tr h="331574">
                <a:tc>
                  <a:txBody>
                    <a:bodyPr/>
                    <a:lstStyle/>
                    <a:p>
                      <a:pPr algn="ctr"/>
                      <a:r>
                        <a:rPr lang="en-US" sz="1600" b="1" dirty="0" err="1">
                          <a:solidFill>
                            <a:srgbClr val="002060"/>
                          </a:solidFill>
                          <a:latin typeface="Times New Roman" panose="02020603050405020304" pitchFamily="18" charset="0"/>
                          <a:cs typeface="Times New Roman" panose="02020603050405020304" pitchFamily="18" charset="0"/>
                        </a:rPr>
                        <a:t>Bài</a:t>
                      </a:r>
                      <a:endParaRPr lang="en-US" sz="16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err="1">
                          <a:solidFill>
                            <a:srgbClr val="002060"/>
                          </a:solidFill>
                          <a:latin typeface="Times New Roman" panose="02020603050405020304" pitchFamily="18" charset="0"/>
                          <a:cs typeface="Times New Roman" panose="02020603050405020304" pitchFamily="18" charset="0"/>
                        </a:rPr>
                        <a:t>Bếp</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lửa</a:t>
                      </a: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203271"/>
                  </a:ext>
                </a:extLst>
              </a:tr>
              <a:tr h="1301847">
                <a:tc>
                  <a:txBody>
                    <a:bodyPr/>
                    <a:lstStyle/>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r>
                        <a:rPr lang="en-US" sz="1600" b="1" dirty="0" err="1">
                          <a:solidFill>
                            <a:srgbClr val="002060"/>
                          </a:solidFill>
                          <a:latin typeface="Times New Roman" panose="02020603050405020304" pitchFamily="18" charset="0"/>
                          <a:cs typeface="Times New Roman" panose="02020603050405020304" pitchFamily="18" charset="0"/>
                        </a:rPr>
                        <a:t>Mở</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bài</a:t>
                      </a:r>
                      <a:endParaRPr lang="en-US" sz="16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846250"/>
                  </a:ext>
                </a:extLst>
              </a:tr>
              <a:tr h="0">
                <a:tc rowSpan="4">
                  <a:txBody>
                    <a:bodyPr/>
                    <a:lstStyle/>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r>
                        <a:rPr lang="en-US" sz="1600" b="1" dirty="0" err="1">
                          <a:solidFill>
                            <a:srgbClr val="002060"/>
                          </a:solidFill>
                          <a:latin typeface="Times New Roman" panose="02020603050405020304" pitchFamily="18" charset="0"/>
                          <a:cs typeface="Times New Roman" panose="02020603050405020304" pitchFamily="18" charset="0"/>
                        </a:rPr>
                        <a:t>Thân</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bài</a:t>
                      </a: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898217"/>
                  </a:ext>
                </a:extLst>
              </a:tr>
              <a:tr h="2081349">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1907497"/>
                  </a:ext>
                </a:extLst>
              </a:tr>
              <a:tr h="285336">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9714147"/>
                  </a:ext>
                </a:extLst>
              </a:tr>
              <a:tr h="285336">
                <a:tc vMerge="1">
                  <a:txBody>
                    <a:bodyPr/>
                    <a:lstStyle/>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8731410"/>
                  </a:ext>
                </a:extLst>
              </a:tr>
            </a:tbl>
          </a:graphicData>
        </a:graphic>
      </p:graphicFrame>
      <p:sp>
        <p:nvSpPr>
          <p:cNvPr id="5" name="TextBox 4">
            <a:extLst>
              <a:ext uri="{FF2B5EF4-FFF2-40B4-BE49-F238E27FC236}">
                <a16:creationId xmlns:a16="http://schemas.microsoft.com/office/drawing/2014/main" id="{9AC4314B-58C0-846B-2B62-BE3D1C1139D5}"/>
              </a:ext>
            </a:extLst>
          </p:cNvPr>
          <p:cNvSpPr txBox="1"/>
          <p:nvPr/>
        </p:nvSpPr>
        <p:spPr>
          <a:xfrm>
            <a:off x="793104" y="1704455"/>
            <a:ext cx="10916816" cy="338554"/>
          </a:xfrm>
          <a:prstGeom prst="rect">
            <a:avLst/>
          </a:prstGeom>
          <a:noFill/>
        </p:spPr>
        <p:txBody>
          <a:bodyPr wrap="square">
            <a:spAutoFit/>
          </a:bodyPr>
          <a:lstStyle/>
          <a:p>
            <a:r>
              <a:rPr lang="en-US" sz="1600" b="1" i="0" dirty="0">
                <a:effectLst/>
                <a:latin typeface="Times New Roman" panose="02020603050405020304" pitchFamily="18" charset="0"/>
                <a:cs typeface="Times New Roman" panose="02020603050405020304" pitchFamily="18" charset="0"/>
              </a:rPr>
              <a:t>     1</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Giới</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thiệu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chung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về</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đoạn</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a:t>
            </a:r>
            <a:r>
              <a:rPr lang="en-US" sz="1600" b="0" i="0" dirty="0" err="1">
                <a:effectLst/>
                <a:latin typeface="Times New Roman" panose="02020603050405020304" pitchFamily="18" charset="0"/>
                <a:cs typeface="Times New Roman" panose="02020603050405020304" pitchFamily="18" charset="0"/>
              </a:rPr>
              <a:t>khổ</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a:t>
            </a:r>
            <a:r>
              <a:rPr lang="en-US" sz="1600" b="0" i="0" dirty="0" err="1">
                <a:effectLst/>
                <a:latin typeface="Times New Roman" panose="02020603050405020304" pitchFamily="18" charset="0"/>
                <a:cs typeface="Times New Roman" panose="02020603050405020304" pitchFamily="18" charset="0"/>
              </a:rPr>
              <a:t>những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câu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mà</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đề</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yêu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cầu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và</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khái</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quát</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nội</a:t>
            </a:r>
            <a:r>
              <a:rPr lang="en-US" sz="1600" b="0" i="0" dirty="0">
                <a:effectLst/>
                <a:latin typeface="Times New Roman" panose="02020603050405020304" pitchFamily="18" charset="0"/>
                <a:cs typeface="Times New Roman" panose="02020603050405020304" pitchFamily="18" charset="0"/>
              </a:rPr>
              <a:t> dung </a:t>
            </a:r>
            <a:r>
              <a:rPr lang="en-US" sz="1600" b="0" i="0" dirty="0" err="1">
                <a:effectLst/>
                <a:latin typeface="Times New Roman" panose="02020603050405020304" pitchFamily="18" charset="0"/>
                <a:cs typeface="Times New Roman" panose="02020603050405020304" pitchFamily="18" charset="0"/>
              </a:rPr>
              <a:t>của</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từng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bố</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cục</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trong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đoạn</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A7B9EE6C-BFF2-307B-9D7F-97902414A675}"/>
              </a:ext>
            </a:extLst>
          </p:cNvPr>
          <p:cNvSpPr txBox="1"/>
          <p:nvPr/>
        </p:nvSpPr>
        <p:spPr>
          <a:xfrm>
            <a:off x="1063690" y="2098483"/>
            <a:ext cx="10646230" cy="1077218"/>
          </a:xfrm>
          <a:prstGeom prst="rect">
            <a:avLst/>
          </a:prstGeom>
          <a:noFill/>
        </p:spPr>
        <p:txBody>
          <a:bodyPr wrap="square">
            <a:spAutoFit/>
          </a:bodyPr>
          <a:lstStyle/>
          <a:p>
            <a:r>
              <a:rPr lang="en-US" sz="1600" b="1" i="0" dirty="0">
                <a:effectLst/>
                <a:latin typeface="Times New Roman" panose="02020603050405020304" pitchFamily="18" charset="0"/>
                <a:cs typeface="Times New Roman" panose="02020603050405020304" pitchFamily="18" charset="0"/>
              </a:rPr>
              <a:t>2</a:t>
            </a:r>
            <a:r>
              <a:rPr lang="en-US" sz="1600" b="0"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Khơi</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nguồn</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cảm</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xúc</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là</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hình</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ảnh</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bếp</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lửa</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hiện</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ra</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gắn</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với</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hình</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ản</a:t>
            </a:r>
            <a:r>
              <a:rPr lang="en-US" sz="1600" b="1" dirty="0" err="1">
                <a:latin typeface="Times New Roman" panose="02020603050405020304" pitchFamily="18" charset="0"/>
                <a:cs typeface="Times New Roman" panose="02020603050405020304" pitchFamily="18" charset="0"/>
              </a:rPr>
              <a:t>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của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bà</a:t>
            </a:r>
            <a:endParaRPr lang="en-US" sz="1600" b="1"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Một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bếp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lửa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chờn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vờn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sớm</a:t>
            </a: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Một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bếp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lửa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ấp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nồng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đượm</a:t>
            </a: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Cháu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mấy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mưa</a:t>
            </a:r>
            <a:r>
              <a:rPr lang="en-US" sz="1600" dirty="0">
                <a:latin typeface="Times New Roman" panose="02020603050405020304" pitchFamily="18" charset="0"/>
                <a:cs typeface="Times New Roman" panose="02020603050405020304" pitchFamily="18" charset="0"/>
              </a:rPr>
              <a:t>”</a:t>
            </a:r>
          </a:p>
        </p:txBody>
      </p:sp>
      <p:sp>
        <p:nvSpPr>
          <p:cNvPr id="8" name="TextBox 7">
            <a:extLst>
              <a:ext uri="{FF2B5EF4-FFF2-40B4-BE49-F238E27FC236}">
                <a16:creationId xmlns:a16="http://schemas.microsoft.com/office/drawing/2014/main" id="{985EB821-63CB-D83A-AE98-01496AFD0D47}"/>
              </a:ext>
            </a:extLst>
          </p:cNvPr>
          <p:cNvSpPr txBox="1"/>
          <p:nvPr/>
        </p:nvSpPr>
        <p:spPr>
          <a:xfrm>
            <a:off x="1063690" y="4106700"/>
            <a:ext cx="10916816" cy="1815882"/>
          </a:xfrm>
          <a:prstGeom prst="rect">
            <a:avLst/>
          </a:prstGeom>
          <a:noFill/>
        </p:spPr>
        <p:txBody>
          <a:bodyPr wrap="square">
            <a:spAutoFit/>
          </a:bodyPr>
          <a:lstStyle/>
          <a:p>
            <a:r>
              <a:rPr lang="en-US" sz="1600" b="1" i="0" dirty="0">
                <a:effectLst/>
                <a:latin typeface="Times New Roman" panose="02020603050405020304" pitchFamily="18" charset="0"/>
                <a:cs typeface="Times New Roman" panose="02020603050405020304" pitchFamily="18" charset="0"/>
              </a:rPr>
              <a:t>3. </a:t>
            </a:r>
            <a:r>
              <a:rPr lang="en-US" sz="1600" b="1" i="0" dirty="0" err="1">
                <a:effectLst/>
                <a:latin typeface="Times New Roman" panose="02020603050405020304" pitchFamily="18" charset="0"/>
                <a:cs typeface="Times New Roman" panose="02020603050405020304" pitchFamily="18" charset="0"/>
              </a:rPr>
              <a:t>Những</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kỉ</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niệm</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tuổi</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thơ</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nhà</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thơ</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sống</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bên</a:t>
            </a:r>
            <a:r>
              <a:rPr lang="en-US" sz="1600" b="1" i="0" dirty="0">
                <a:effectLst/>
                <a:latin typeface="Times New Roman" panose="02020603050405020304" pitchFamily="18" charset="0"/>
                <a:cs typeface="Times New Roman" panose="02020603050405020304" pitchFamily="18" charset="0"/>
              </a:rPr>
              <a:t> </a:t>
            </a:r>
            <a:r>
              <a:rPr lang="en-US" sz="1600" b="1" i="0" dirty="0" err="1">
                <a:effectLst/>
                <a:latin typeface="Times New Roman" panose="02020603050405020304" pitchFamily="18" charset="0"/>
                <a:cs typeface="Times New Roman" panose="02020603050405020304" pitchFamily="18" charset="0"/>
              </a:rPr>
              <a:t>bà</a:t>
            </a:r>
            <a:endParaRPr lang="en-US" sz="1600" b="1" i="0" dirty="0">
              <a:effectLst/>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Kỉ</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niệm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năm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bốn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tuổi</a:t>
            </a:r>
            <a:r>
              <a:rPr lang="en-US"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sym typeface="Wingdings" panose="05000000000000000000" pitchFamily="2" charset="2"/>
              </a:rPr>
              <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năm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khổ</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thiếu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thốn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nhọc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nhằn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hiện</a:t>
            </a:r>
            <a:r>
              <a:rPr lang="en-US" sz="1600" dirty="0">
                <a:latin typeface="Times New Roman" panose="02020603050405020304" pitchFamily="18" charset="0"/>
                <a:cs typeface="Times New Roman" panose="02020603050405020304" pitchFamily="18" charset="0"/>
              </a:rPr>
              <a:t> qua </a:t>
            </a:r>
            <a:r>
              <a:rPr lang="en-US" sz="1600" dirty="0" err="1">
                <a:latin typeface="Times New Roman" panose="02020603050405020304" pitchFamily="18" charset="0"/>
                <a:cs typeface="Times New Roman" panose="02020603050405020304" pitchFamily="18" charset="0"/>
              </a:rPr>
              <a:t>thành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ngữ</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đói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mòn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đói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mỏi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qua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bố</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đánh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ngựa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gầy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Đặc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biệt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mùi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khói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bếp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chỉ</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nhớ</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khói</a:t>
            </a:r>
            <a:r>
              <a:rPr lang="en-US" sz="1600" dirty="0">
                <a:latin typeface="Times New Roman" panose="02020603050405020304" pitchFamily="18" charset="0"/>
                <a:cs typeface="Times New Roman" panose="02020603050405020304" pitchFamily="18" charset="0"/>
              </a:rPr>
              <a:t>” -&gt; </a:t>
            </a:r>
            <a:r>
              <a:rPr lang="en-US" sz="1600" dirty="0" err="1">
                <a:latin typeface="Times New Roman" panose="02020603050405020304" pitchFamily="18" charset="0"/>
                <a:cs typeface="Times New Roman" panose="02020603050405020304" pitchFamily="18" charset="0"/>
              </a:rPr>
              <a:t>khiến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xúc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động</a:t>
            </a:r>
            <a:r>
              <a:rPr lang="en-US" sz="1600" dirty="0">
                <a:latin typeface="Times New Roman" panose="02020603050405020304" pitchFamily="18" charset="0"/>
                <a:cs typeface="Times New Roman" panose="02020603050405020304" pitchFamily="18" charset="0"/>
              </a:rPr>
              <a:t>…</a:t>
            </a:r>
          </a:p>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Kỉ</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niệm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năm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tám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tuổi</a:t>
            </a:r>
            <a:r>
              <a:rPr lang="en-US"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đó</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sự</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cưu</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mang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dạy</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dỗ</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chở</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che</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của</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dành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cho</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cháu</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Đó</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tiếng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chim</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tu</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hú</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từ</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cánh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đồng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xa</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vọng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lại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Đó</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những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câu</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chuyện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kể</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trong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những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ngày</a:t>
            </a:r>
            <a:r>
              <a:rPr lang="en-US" sz="1600" dirty="0">
                <a:latin typeface="Times New Roman" panose="02020603050405020304" pitchFamily="18" charset="0"/>
                <a:cs typeface="Times New Roman" panose="02020603050405020304" pitchFamily="18" charset="0"/>
                <a:sym typeface="Wingdings" panose="05000000000000000000" pitchFamily="2" charset="2"/>
              </a:rPr>
              <a:t> ở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Huế</a:t>
            </a:r>
            <a:r>
              <a:rPr lang="en-US" sz="1600" dirty="0">
                <a:latin typeface="Times New Roman" panose="02020603050405020304" pitchFamily="18" charset="0"/>
                <a:cs typeface="Times New Roman" panose="02020603050405020304" pitchFamily="18" charset="0"/>
                <a:sym typeface="Wingdings" panose="05000000000000000000" pitchFamily="2" charset="2"/>
              </a:rPr>
              <a:t>…</a:t>
            </a:r>
          </a:p>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Kỉ</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niệm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đạn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tranh</a:t>
            </a:r>
            <a:r>
              <a:rPr lang="en-US"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Đó</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hình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ảnh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cháy</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tàn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cháy</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rụi</a:t>
            </a:r>
            <a:r>
              <a:rPr lang="en-US" sz="1600" dirty="0">
                <a:latin typeface="Times New Roman" panose="02020603050405020304" pitchFamily="18" charset="0"/>
                <a:cs typeface="Times New Roman" panose="02020603050405020304" pitchFamily="18" charset="0"/>
                <a:sym typeface="Wingdings" panose="05000000000000000000" pitchFamily="2" charset="2"/>
              </a:rPr>
              <a:t>” -&gt;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gợi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sự</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tàn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khốc</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của</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chiến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tranh</a:t>
            </a:r>
            <a:r>
              <a:rPr lang="en-US" sz="1600" dirty="0">
                <a:latin typeface="Times New Roman" panose="02020603050405020304" pitchFamily="18" charset="0"/>
                <a:cs typeface="Times New Roman" panose="02020603050405020304" pitchFamily="18" charset="0"/>
                <a:sym typeface="Wingdings" panose="05000000000000000000" pitchFamily="2" charset="2"/>
              </a:rPr>
              <a:t> -&gt;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gánh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chịu</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tất</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cả</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để</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cho</a:t>
            </a:r>
            <a:r>
              <a:rPr lang="en-US" sz="1600" dirty="0">
                <a:latin typeface="Times New Roman" panose="02020603050405020304" pitchFamily="18" charset="0"/>
                <a:cs typeface="Times New Roman" panose="02020603050405020304" pitchFamily="18" charset="0"/>
                <a:sym typeface="Wingdings" panose="05000000000000000000" pitchFamily="2" charset="2"/>
              </a:rPr>
              <a:t> con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yên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tâm</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công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tác</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nơi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chiến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khu</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Đó</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tình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đoàn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kết</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xóm</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làng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khi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giúp</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dựng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lại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túp</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lều</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tranh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thật</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cảm</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động</a:t>
            </a:r>
            <a:r>
              <a:rPr lang="en-US" sz="1600" dirty="0">
                <a:latin typeface="Times New Roman" panose="02020603050405020304" pitchFamily="18" charset="0"/>
                <a:cs typeface="Times New Roman" panose="02020603050405020304" pitchFamily="18" charset="0"/>
                <a:sym typeface="Wingdings" panose="05000000000000000000" pitchFamily="2" charset="2"/>
              </a:rPr>
              <a:t>…</a:t>
            </a:r>
          </a:p>
        </p:txBody>
      </p:sp>
      <p:sp>
        <p:nvSpPr>
          <p:cNvPr id="10" name="TextBox 9">
            <a:extLst>
              <a:ext uri="{FF2B5EF4-FFF2-40B4-BE49-F238E27FC236}">
                <a16:creationId xmlns:a16="http://schemas.microsoft.com/office/drawing/2014/main" id="{8C0ACC20-00A7-CE62-0502-F3BB89A20E41}"/>
              </a:ext>
            </a:extLst>
          </p:cNvPr>
          <p:cNvSpPr txBox="1"/>
          <p:nvPr/>
        </p:nvSpPr>
        <p:spPr>
          <a:xfrm>
            <a:off x="1063690" y="456231"/>
            <a:ext cx="10804849" cy="1323439"/>
          </a:xfrm>
          <a:prstGeom prst="rect">
            <a:avLst/>
          </a:prstGeom>
          <a:noFill/>
        </p:spPr>
        <p:txBody>
          <a:bodyPr wrap="square">
            <a:spAutoFit/>
          </a:bodyPr>
          <a:lstStyle/>
          <a:p>
            <a:pPr algn="l"/>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Bằng</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Việt</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tên</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khai</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sinh</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là</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Nguyễn</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Việt</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Bằng</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quê</a:t>
            </a:r>
            <a:r>
              <a:rPr lang="en-US" sz="1600" dirty="0">
                <a:solidFill>
                  <a:srgbClr val="1D2129"/>
                </a:solidFill>
                <a:latin typeface="Times New Roman" panose="02020603050405020304" pitchFamily="18" charset="0"/>
                <a:cs typeface="Times New Roman" panose="02020603050405020304" pitchFamily="18" charset="0"/>
              </a:rPr>
              <a:t> ở </a:t>
            </a:r>
            <a:r>
              <a:rPr lang="en-US" sz="1600" dirty="0" err="1">
                <a:solidFill>
                  <a:srgbClr val="1D2129"/>
                </a:solidFill>
                <a:latin typeface="Times New Roman" panose="02020603050405020304" pitchFamily="18" charset="0"/>
                <a:cs typeface="Times New Roman" panose="02020603050405020304" pitchFamily="18" charset="0"/>
              </a:rPr>
              <a:t>Thạch</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Thất</a:t>
            </a:r>
            <a:r>
              <a:rPr lang="en-US" sz="1600" dirty="0">
                <a:solidFill>
                  <a:srgbClr val="1D2129"/>
                </a:solidFill>
                <a:latin typeface="Times New Roman" panose="02020603050405020304" pitchFamily="18" charset="0"/>
                <a:cs typeface="Times New Roman" panose="02020603050405020304" pitchFamily="18" charset="0"/>
              </a:rPr>
              <a:t> – </a:t>
            </a:r>
            <a:r>
              <a:rPr lang="en-US" sz="1600" dirty="0" err="1">
                <a:solidFill>
                  <a:srgbClr val="1D2129"/>
                </a:solidFill>
                <a:latin typeface="Times New Roman" panose="02020603050405020304" pitchFamily="18" charset="0"/>
                <a:cs typeface="Times New Roman" panose="02020603050405020304" pitchFamily="18" charset="0"/>
              </a:rPr>
              <a:t>Hà</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Nội</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Ông</a:t>
            </a:r>
            <a:r>
              <a:rPr lang="en-US" sz="1600" dirty="0">
                <a:solidFill>
                  <a:srgbClr val="1D2129"/>
                </a:solidFill>
                <a:latin typeface="Times New Roman" panose="02020603050405020304" pitchFamily="18" charset="0"/>
                <a:cs typeface="Times New Roman" panose="02020603050405020304" pitchFamily="18" charset="0"/>
              </a:rPr>
              <a:t> </a:t>
            </a:r>
            <a:r>
              <a:rPr lang="vi-VN" sz="1600" b="0" i="0" dirty="0">
                <a:solidFill>
                  <a:srgbClr val="1D2129"/>
                </a:solidFill>
                <a:effectLst/>
                <a:latin typeface="Times New Roman" panose="02020603050405020304" pitchFamily="18" charset="0"/>
                <a:cs typeface="Times New Roman" panose="02020603050405020304" pitchFamily="18" charset="0"/>
              </a:rPr>
              <a:t>thuộc lớp nhà thơ trẻ trưởng thành trong thời kì kháng chiến chống Mĩ.</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vi-VN" sz="1600" b="0" i="0" dirty="0">
                <a:solidFill>
                  <a:srgbClr val="1D2129"/>
                </a:solidFill>
                <a:effectLst/>
                <a:latin typeface="Times New Roman" panose="02020603050405020304" pitchFamily="18" charset="0"/>
                <a:cs typeface="Times New Roman" panose="02020603050405020304" pitchFamily="18" charset="0"/>
              </a:rPr>
              <a:t>Thơ Bằng Việt trong trẻo, mượt mà, tràn đầy cảm xúc, đề tài thơ thường đi vào khai thác những kỉ niệm, những kí ức thời thơ ấu và gợi những ước mơ tuổi trẻ.</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Bếp</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lửa</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là</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một</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trong</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số</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những</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bài</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thơ</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tiêu</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biểu</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cho</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hồn</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thơ</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ấy</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Đặc</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biệt</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là</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đoạn</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thơ</a:t>
            </a:r>
            <a:r>
              <a:rPr lang="en-US" sz="1600" b="0" i="0" dirty="0">
                <a:solidFill>
                  <a:srgbClr val="1D2129"/>
                </a:solidFill>
                <a:effectLst/>
                <a:latin typeface="Times New Roman" panose="02020603050405020304" pitchFamily="18" charset="0"/>
                <a:cs typeface="Times New Roman" panose="02020603050405020304" pitchFamily="18" charset="0"/>
              </a:rPr>
              <a:t>: </a:t>
            </a:r>
          </a:p>
          <a:p>
            <a:pPr algn="l"/>
            <a:r>
              <a:rPr lang="en-US" sz="1600" dirty="0">
                <a:solidFill>
                  <a:srgbClr val="1D2129"/>
                </a:solidFill>
                <a:latin typeface="Times New Roman" panose="02020603050405020304" pitchFamily="18" charset="0"/>
                <a:cs typeface="Times New Roman" panose="02020603050405020304" pitchFamily="18" charset="0"/>
              </a:rPr>
              <a:t>                                                                                    “ </a:t>
            </a:r>
            <a:r>
              <a:rPr lang="en-US" sz="1600" dirty="0" err="1">
                <a:solidFill>
                  <a:srgbClr val="1D2129"/>
                </a:solidFill>
                <a:latin typeface="Times New Roman" panose="02020603050405020304" pitchFamily="18" charset="0"/>
                <a:cs typeface="Times New Roman" panose="02020603050405020304" pitchFamily="18" charset="0"/>
              </a:rPr>
              <a:t>trích</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thơ</a:t>
            </a:r>
            <a:r>
              <a:rPr lang="en-US" sz="1600" dirty="0">
                <a:solidFill>
                  <a:srgbClr val="1D2129"/>
                </a:solidFill>
                <a:latin typeface="Times New Roman" panose="02020603050405020304" pitchFamily="18" charset="0"/>
                <a:cs typeface="Times New Roman" panose="02020603050405020304" pitchFamily="18" charset="0"/>
              </a:rPr>
              <a:t>”</a:t>
            </a:r>
            <a:endParaRPr lang="en-US" sz="1600" b="0" i="0" dirty="0">
              <a:solidFill>
                <a:srgbClr val="1D2129"/>
              </a:solidFill>
              <a:effectLst/>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9F509412-596F-E6E5-EB81-9A6482BFD729}"/>
              </a:ext>
            </a:extLst>
          </p:cNvPr>
          <p:cNvSpPr txBox="1"/>
          <p:nvPr/>
        </p:nvSpPr>
        <p:spPr>
          <a:xfrm>
            <a:off x="1194317" y="3049627"/>
            <a:ext cx="11224728" cy="1077218"/>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Điệp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từ</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một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bếp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lửa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sử</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dụng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từ</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láy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chờn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vờn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ẩn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dụ</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mưa</a:t>
            </a:r>
            <a:r>
              <a:rPr lang="en-US" sz="1600" dirty="0">
                <a:latin typeface="Times New Roman" panose="02020603050405020304" pitchFamily="18" charset="0"/>
                <a:cs typeface="Times New Roman" panose="02020603050405020304" pitchFamily="18" charset="0"/>
              </a:rPr>
              <a:t>” .</a:t>
            </a:r>
          </a:p>
          <a:p>
            <a:r>
              <a:rPr lang="en-US" sz="1600" b="1" dirty="0">
                <a:latin typeface="Times New Roman" panose="02020603050405020304" pitchFamily="18" charset="0"/>
                <a:cs typeface="Times New Roman" panose="02020603050405020304" pitchFamily="18" charset="0"/>
              </a:rPr>
              <a:t>ND</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bếp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lửa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màn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sớm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nhòa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kí</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gian</a:t>
            </a:r>
            <a:r>
              <a:rPr lang="en-US" sz="1600" dirty="0">
                <a:latin typeface="Times New Roman" panose="02020603050405020304" pitchFamily="18" charset="0"/>
                <a:cs typeface="Times New Roman" panose="02020603050405020304" pitchFamily="18" charset="0"/>
              </a:rPr>
              <a:t>.</a:t>
            </a:r>
          </a:p>
          <a:p>
            <a:r>
              <a:rPr lang="en-US" sz="1600" dirty="0" err="1">
                <a:latin typeface="Times New Roman" panose="02020603050405020304" pitchFamily="18" charset="0"/>
                <a:cs typeface="Times New Roman" panose="02020603050405020304" pitchFamily="18" charset="0"/>
              </a:rPr>
              <a:t>Từ</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ấp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đọc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liên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tưởng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đôi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bàn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khéo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léo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nhóm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lửa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bà</a:t>
            </a:r>
            <a:r>
              <a:rPr lang="en-US" sz="1600" dirty="0">
                <a:latin typeface="Times New Roman" panose="02020603050405020304" pitchFamily="18" charset="0"/>
                <a:cs typeface="Times New Roman" panose="02020603050405020304" pitchFamily="18" charset="0"/>
              </a:rPr>
              <a:t>…</a:t>
            </a:r>
          </a:p>
          <a:p>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ẩn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dụ</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mưa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sự</a:t>
            </a:r>
            <a:r>
              <a:rPr lang="en-US" sz="1600" dirty="0">
                <a:latin typeface="Times New Roman" panose="02020603050405020304" pitchFamily="18" charset="0"/>
                <a:cs typeface="Times New Roman" panose="02020603050405020304" pitchFamily="18" charset="0"/>
              </a:rPr>
              <a:t> lam </a:t>
            </a:r>
            <a:r>
              <a:rPr lang="en-US" sz="1600" dirty="0" err="1">
                <a:latin typeface="Times New Roman" panose="02020603050405020304" pitchFamily="18" charset="0"/>
                <a:cs typeface="Times New Roman" panose="02020603050405020304" pitchFamily="18" charset="0"/>
              </a:rPr>
              <a:t>lũ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chính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điều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khiến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cháu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vô</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hạn</a:t>
            </a:r>
            <a:r>
              <a:rPr lang="en-US" sz="1600" dirty="0">
                <a:latin typeface="Times New Roman" panose="02020603050405020304" pitchFamily="18" charset="0"/>
                <a:cs typeface="Times New Roman" panose="02020603050405020304" pitchFamily="18" charset="0"/>
              </a:rPr>
              <a:t>.</a:t>
            </a:r>
          </a:p>
        </p:txBody>
      </p:sp>
      <p:sp>
        <p:nvSpPr>
          <p:cNvPr id="12" name="TextBox 11">
            <a:extLst>
              <a:ext uri="{FF2B5EF4-FFF2-40B4-BE49-F238E27FC236}">
                <a16:creationId xmlns:a16="http://schemas.microsoft.com/office/drawing/2014/main" id="{2114A691-8011-9267-0273-538DE54B3F04}"/>
              </a:ext>
            </a:extLst>
          </p:cNvPr>
          <p:cNvSpPr txBox="1"/>
          <p:nvPr/>
        </p:nvSpPr>
        <p:spPr>
          <a:xfrm>
            <a:off x="1063690" y="5897804"/>
            <a:ext cx="10916816" cy="830997"/>
          </a:xfrm>
          <a:prstGeom prst="rect">
            <a:avLst/>
          </a:prstGeom>
          <a:noFill/>
        </p:spPr>
        <p:txBody>
          <a:bodyPr wrap="square">
            <a:spAutoFit/>
          </a:bodyPr>
          <a:lstStyle/>
          <a:p>
            <a:r>
              <a:rPr lang="en-US" sz="1600" b="1" i="0" dirty="0">
                <a:effectLst/>
                <a:latin typeface="Times New Roman" panose="02020603050405020304" pitchFamily="18" charset="0"/>
                <a:cs typeface="Times New Roman" panose="02020603050405020304" pitchFamily="18" charset="0"/>
              </a:rPr>
              <a:t>4. </a:t>
            </a:r>
            <a:r>
              <a:rPr lang="en-US" sz="1600" b="1" i="0" dirty="0" err="1">
                <a:effectLst/>
                <a:latin typeface="Times New Roman" panose="02020603050405020304" pitchFamily="18" charset="0"/>
                <a:cs typeface="Times New Roman" panose="02020603050405020304" pitchFamily="18" charset="0"/>
              </a:rPr>
              <a:t>Su</a:t>
            </a:r>
            <a:r>
              <a:rPr lang="en-US" sz="1600" b="1" dirty="0" err="1">
                <a:latin typeface="Times New Roman" panose="02020603050405020304" pitchFamily="18" charset="0"/>
                <a:cs typeface="Times New Roman" panose="02020603050405020304" pitchFamily="18" charset="0"/>
              </a:rPr>
              <a:t>y</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ngẫm</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của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người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cháu</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về</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bà</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và</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bếp</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lửa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tuổi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thơ</a:t>
            </a:r>
            <a:endParaRPr lang="en-US" sz="1600" b="1"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Suy</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ngẫm</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về</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bếp</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lửa</a:t>
            </a:r>
            <a:endParaRPr lang="en-US" sz="1600" dirty="0">
              <a:latin typeface="Times New Roman" panose="02020603050405020304" pitchFamily="18" charset="0"/>
              <a:cs typeface="Times New Roman" panose="02020603050405020304" pitchFamily="18" charset="0"/>
              <a:sym typeface="Wingdings" panose="05000000000000000000" pitchFamily="2" charset="2"/>
            </a:endParaRPr>
          </a:p>
          <a:p>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Suy</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ngẫm</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về</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cuộc</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đời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của</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bà</a:t>
            </a:r>
            <a:endParaRPr lang="en-US" sz="1600" dirty="0">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37912515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408C798-2A2A-8F5E-6080-29C235382E20}"/>
              </a:ext>
            </a:extLst>
          </p:cNvPr>
          <p:cNvGraphicFramePr>
            <a:graphicFrameLocks noGrp="1"/>
          </p:cNvGraphicFramePr>
          <p:nvPr>
            <p:extLst>
              <p:ext uri="{D42A27DB-BD31-4B8C-83A1-F6EECF244321}">
                <p14:modId xmlns:p14="http://schemas.microsoft.com/office/powerpoint/2010/main" val="2132475555"/>
              </p:ext>
            </p:extLst>
          </p:nvPr>
        </p:nvGraphicFramePr>
        <p:xfrm>
          <a:off x="65315" y="72169"/>
          <a:ext cx="11803224" cy="6544407"/>
        </p:xfrm>
        <a:graphic>
          <a:graphicData uri="http://schemas.openxmlformats.org/drawingml/2006/table">
            <a:tbl>
              <a:tblPr firstRow="1" bandRow="1">
                <a:tableStyleId>{5C22544A-7EE6-4342-B048-85BDC9FD1C3A}</a:tableStyleId>
              </a:tblPr>
              <a:tblGrid>
                <a:gridCol w="1017036">
                  <a:extLst>
                    <a:ext uri="{9D8B030D-6E8A-4147-A177-3AD203B41FA5}">
                      <a16:colId xmlns:a16="http://schemas.microsoft.com/office/drawing/2014/main" val="2507247358"/>
                    </a:ext>
                  </a:extLst>
                </a:gridCol>
                <a:gridCol w="10786188">
                  <a:extLst>
                    <a:ext uri="{9D8B030D-6E8A-4147-A177-3AD203B41FA5}">
                      <a16:colId xmlns:a16="http://schemas.microsoft.com/office/drawing/2014/main" val="2396746763"/>
                    </a:ext>
                  </a:extLst>
                </a:gridCol>
              </a:tblGrid>
              <a:tr h="331574">
                <a:tc>
                  <a:txBody>
                    <a:bodyPr/>
                    <a:lstStyle/>
                    <a:p>
                      <a:pPr algn="ctr"/>
                      <a:r>
                        <a:rPr lang="en-US" sz="1600" b="1" dirty="0" err="1">
                          <a:solidFill>
                            <a:srgbClr val="002060"/>
                          </a:solidFill>
                          <a:latin typeface="Times New Roman" panose="02020603050405020304" pitchFamily="18" charset="0"/>
                          <a:cs typeface="Times New Roman" panose="02020603050405020304" pitchFamily="18" charset="0"/>
                        </a:rPr>
                        <a:t>Bài</a:t>
                      </a:r>
                      <a:endParaRPr lang="en-US" sz="16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err="1">
                          <a:solidFill>
                            <a:srgbClr val="002060"/>
                          </a:solidFill>
                          <a:latin typeface="Times New Roman" panose="02020603050405020304" pitchFamily="18" charset="0"/>
                          <a:cs typeface="Times New Roman" panose="02020603050405020304" pitchFamily="18" charset="0"/>
                        </a:rPr>
                        <a:t>Bếp</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lửa</a:t>
                      </a: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203271"/>
                  </a:ext>
                </a:extLst>
              </a:tr>
              <a:tr h="1301847">
                <a:tc>
                  <a:txBody>
                    <a:bodyPr/>
                    <a:lstStyle/>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r>
                        <a:rPr lang="en-US" sz="1600" b="1" dirty="0" err="1">
                          <a:solidFill>
                            <a:srgbClr val="002060"/>
                          </a:solidFill>
                          <a:latin typeface="Times New Roman" panose="02020603050405020304" pitchFamily="18" charset="0"/>
                          <a:cs typeface="Times New Roman" panose="02020603050405020304" pitchFamily="18" charset="0"/>
                        </a:rPr>
                        <a:t>Mở</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bài</a:t>
                      </a:r>
                      <a:endParaRPr lang="en-US" sz="16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846250"/>
                  </a:ext>
                </a:extLst>
              </a:tr>
              <a:tr h="0">
                <a:tc rowSpan="3">
                  <a:txBody>
                    <a:bodyPr/>
                    <a:lstStyle/>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r>
                        <a:rPr lang="en-US" sz="1600" b="1" dirty="0" err="1">
                          <a:solidFill>
                            <a:srgbClr val="002060"/>
                          </a:solidFill>
                          <a:latin typeface="Times New Roman" panose="02020603050405020304" pitchFamily="18" charset="0"/>
                          <a:cs typeface="Times New Roman" panose="02020603050405020304" pitchFamily="18" charset="0"/>
                        </a:rPr>
                        <a:t>Thân</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bài</a:t>
                      </a: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898217"/>
                  </a:ext>
                </a:extLst>
              </a:tr>
              <a:tr h="2081349">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1907497"/>
                  </a:ext>
                </a:extLst>
              </a:tr>
              <a:tr h="570672">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9714147"/>
                  </a:ext>
                </a:extLst>
              </a:tr>
            </a:tbl>
          </a:graphicData>
        </a:graphic>
      </p:graphicFrame>
      <p:sp>
        <p:nvSpPr>
          <p:cNvPr id="5" name="TextBox 4">
            <a:extLst>
              <a:ext uri="{FF2B5EF4-FFF2-40B4-BE49-F238E27FC236}">
                <a16:creationId xmlns:a16="http://schemas.microsoft.com/office/drawing/2014/main" id="{9AC4314B-58C0-846B-2B62-BE3D1C1139D5}"/>
              </a:ext>
            </a:extLst>
          </p:cNvPr>
          <p:cNvSpPr txBox="1"/>
          <p:nvPr/>
        </p:nvSpPr>
        <p:spPr>
          <a:xfrm>
            <a:off x="793104" y="1704455"/>
            <a:ext cx="10916816" cy="338554"/>
          </a:xfrm>
          <a:prstGeom prst="rect">
            <a:avLst/>
          </a:prstGeom>
          <a:noFill/>
        </p:spPr>
        <p:txBody>
          <a:bodyPr wrap="square">
            <a:spAutoFit/>
          </a:bodyPr>
          <a:lstStyle/>
          <a:p>
            <a:r>
              <a:rPr lang="en-US" sz="1600" b="1" i="0" dirty="0">
                <a:effectLst/>
                <a:latin typeface="Times New Roman" panose="02020603050405020304" pitchFamily="18" charset="0"/>
                <a:cs typeface="Times New Roman" panose="02020603050405020304" pitchFamily="18" charset="0"/>
              </a:rPr>
              <a:t>     1</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Giới</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thiệu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chung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về</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đoạn</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a:t>
            </a:r>
            <a:r>
              <a:rPr lang="en-US" sz="1600" b="0" i="0" dirty="0" err="1">
                <a:effectLst/>
                <a:latin typeface="Times New Roman" panose="02020603050405020304" pitchFamily="18" charset="0"/>
                <a:cs typeface="Times New Roman" panose="02020603050405020304" pitchFamily="18" charset="0"/>
              </a:rPr>
              <a:t>khổ</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a:t>
            </a:r>
            <a:r>
              <a:rPr lang="en-US" sz="1600" b="0" i="0" dirty="0" err="1">
                <a:effectLst/>
                <a:latin typeface="Times New Roman" panose="02020603050405020304" pitchFamily="18" charset="0"/>
                <a:cs typeface="Times New Roman" panose="02020603050405020304" pitchFamily="18" charset="0"/>
              </a:rPr>
              <a:t>những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câu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mà</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đề</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yêu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cầu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và</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khái</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quát</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nội</a:t>
            </a:r>
            <a:r>
              <a:rPr lang="en-US" sz="1600" b="0" i="0" dirty="0">
                <a:effectLst/>
                <a:latin typeface="Times New Roman" panose="02020603050405020304" pitchFamily="18" charset="0"/>
                <a:cs typeface="Times New Roman" panose="02020603050405020304" pitchFamily="18" charset="0"/>
              </a:rPr>
              <a:t> dung </a:t>
            </a:r>
            <a:r>
              <a:rPr lang="en-US" sz="1600" b="0" i="0" dirty="0" err="1">
                <a:effectLst/>
                <a:latin typeface="Times New Roman" panose="02020603050405020304" pitchFamily="18" charset="0"/>
                <a:cs typeface="Times New Roman" panose="02020603050405020304" pitchFamily="18" charset="0"/>
              </a:rPr>
              <a:t>của</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từng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bố</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cục</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trong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đoạn</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8C0ACC20-00A7-CE62-0502-F3BB89A20E41}"/>
              </a:ext>
            </a:extLst>
          </p:cNvPr>
          <p:cNvSpPr txBox="1"/>
          <p:nvPr/>
        </p:nvSpPr>
        <p:spPr>
          <a:xfrm>
            <a:off x="1063690" y="456231"/>
            <a:ext cx="10804849" cy="1323439"/>
          </a:xfrm>
          <a:prstGeom prst="rect">
            <a:avLst/>
          </a:prstGeom>
          <a:noFill/>
        </p:spPr>
        <p:txBody>
          <a:bodyPr wrap="square">
            <a:spAutoFit/>
          </a:bodyPr>
          <a:lstStyle/>
          <a:p>
            <a:pPr algn="l"/>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Bằng</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Việt</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tên</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khai</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sinh</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là</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Nguyễn</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Việt</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Bằng</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quê</a:t>
            </a:r>
            <a:r>
              <a:rPr lang="en-US" sz="1600" dirty="0">
                <a:solidFill>
                  <a:srgbClr val="1D2129"/>
                </a:solidFill>
                <a:latin typeface="Times New Roman" panose="02020603050405020304" pitchFamily="18" charset="0"/>
                <a:cs typeface="Times New Roman" panose="02020603050405020304" pitchFamily="18" charset="0"/>
              </a:rPr>
              <a:t> ở </a:t>
            </a:r>
            <a:r>
              <a:rPr lang="en-US" sz="1600" dirty="0" err="1">
                <a:solidFill>
                  <a:srgbClr val="1D2129"/>
                </a:solidFill>
                <a:latin typeface="Times New Roman" panose="02020603050405020304" pitchFamily="18" charset="0"/>
                <a:cs typeface="Times New Roman" panose="02020603050405020304" pitchFamily="18" charset="0"/>
              </a:rPr>
              <a:t>Thạch</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Thất</a:t>
            </a:r>
            <a:r>
              <a:rPr lang="en-US" sz="1600" dirty="0">
                <a:solidFill>
                  <a:srgbClr val="1D2129"/>
                </a:solidFill>
                <a:latin typeface="Times New Roman" panose="02020603050405020304" pitchFamily="18" charset="0"/>
                <a:cs typeface="Times New Roman" panose="02020603050405020304" pitchFamily="18" charset="0"/>
              </a:rPr>
              <a:t> – </a:t>
            </a:r>
            <a:r>
              <a:rPr lang="en-US" sz="1600" dirty="0" err="1">
                <a:solidFill>
                  <a:srgbClr val="1D2129"/>
                </a:solidFill>
                <a:latin typeface="Times New Roman" panose="02020603050405020304" pitchFamily="18" charset="0"/>
                <a:cs typeface="Times New Roman" panose="02020603050405020304" pitchFamily="18" charset="0"/>
              </a:rPr>
              <a:t>Hà</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Nội</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Ông</a:t>
            </a:r>
            <a:r>
              <a:rPr lang="en-US" sz="1600" dirty="0">
                <a:solidFill>
                  <a:srgbClr val="1D2129"/>
                </a:solidFill>
                <a:latin typeface="Times New Roman" panose="02020603050405020304" pitchFamily="18" charset="0"/>
                <a:cs typeface="Times New Roman" panose="02020603050405020304" pitchFamily="18" charset="0"/>
              </a:rPr>
              <a:t> </a:t>
            </a:r>
            <a:r>
              <a:rPr lang="vi-VN" sz="1600" b="0" i="0" dirty="0">
                <a:solidFill>
                  <a:srgbClr val="1D2129"/>
                </a:solidFill>
                <a:effectLst/>
                <a:latin typeface="Times New Roman" panose="02020603050405020304" pitchFamily="18" charset="0"/>
                <a:cs typeface="Times New Roman" panose="02020603050405020304" pitchFamily="18" charset="0"/>
              </a:rPr>
              <a:t>thuộc lớp nhà thơ trẻ trưởng thành trong thời kì kháng chiến chống Mĩ.</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vi-VN" sz="1600" b="0" i="0" dirty="0">
                <a:solidFill>
                  <a:srgbClr val="1D2129"/>
                </a:solidFill>
                <a:effectLst/>
                <a:latin typeface="Times New Roman" panose="02020603050405020304" pitchFamily="18" charset="0"/>
                <a:cs typeface="Times New Roman" panose="02020603050405020304" pitchFamily="18" charset="0"/>
              </a:rPr>
              <a:t>Thơ Bằng Việt trong trẻo, mượt mà, tràn đầy cảm xúc, đề tài thơ thường đi vào khai thác những kỉ niệm, những kí ức thời thơ ấu và gợi những ước mơ tuổi trẻ.</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Bếp</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lửa</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là</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một</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trong</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số</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những</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bài</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thơ</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tiêu</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biểu</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cho</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hồn</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thơ</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ấy</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Đặc</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biệt</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là</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đoạn</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thơ</a:t>
            </a:r>
            <a:r>
              <a:rPr lang="en-US" sz="1600" b="0" i="0" dirty="0">
                <a:solidFill>
                  <a:srgbClr val="1D2129"/>
                </a:solidFill>
                <a:effectLst/>
                <a:latin typeface="Times New Roman" panose="02020603050405020304" pitchFamily="18" charset="0"/>
                <a:cs typeface="Times New Roman" panose="02020603050405020304" pitchFamily="18" charset="0"/>
              </a:rPr>
              <a:t>: </a:t>
            </a:r>
          </a:p>
          <a:p>
            <a:pPr algn="l"/>
            <a:r>
              <a:rPr lang="en-US" sz="1600" dirty="0">
                <a:solidFill>
                  <a:srgbClr val="1D2129"/>
                </a:solidFill>
                <a:latin typeface="Times New Roman" panose="02020603050405020304" pitchFamily="18" charset="0"/>
                <a:cs typeface="Times New Roman" panose="02020603050405020304" pitchFamily="18" charset="0"/>
              </a:rPr>
              <a:t>                                                                                    “ </a:t>
            </a:r>
            <a:r>
              <a:rPr lang="en-US" sz="1600" dirty="0" err="1">
                <a:solidFill>
                  <a:srgbClr val="1D2129"/>
                </a:solidFill>
                <a:latin typeface="Times New Roman" panose="02020603050405020304" pitchFamily="18" charset="0"/>
                <a:cs typeface="Times New Roman" panose="02020603050405020304" pitchFamily="18" charset="0"/>
              </a:rPr>
              <a:t>trích</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thơ</a:t>
            </a:r>
            <a:r>
              <a:rPr lang="en-US" sz="1600" dirty="0">
                <a:solidFill>
                  <a:srgbClr val="1D2129"/>
                </a:solidFill>
                <a:latin typeface="Times New Roman" panose="02020603050405020304" pitchFamily="18" charset="0"/>
                <a:cs typeface="Times New Roman" panose="02020603050405020304" pitchFamily="18" charset="0"/>
              </a:rPr>
              <a:t>”</a:t>
            </a:r>
            <a:endParaRPr lang="en-US" sz="1600" b="0" i="0" dirty="0">
              <a:solidFill>
                <a:srgbClr val="1D2129"/>
              </a:solidFill>
              <a:effectLst/>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2114A691-8011-9267-0273-538DE54B3F04}"/>
              </a:ext>
            </a:extLst>
          </p:cNvPr>
          <p:cNvSpPr txBox="1"/>
          <p:nvPr/>
        </p:nvSpPr>
        <p:spPr>
          <a:xfrm>
            <a:off x="1063690" y="2052736"/>
            <a:ext cx="10916816" cy="2554545"/>
          </a:xfrm>
          <a:prstGeom prst="rect">
            <a:avLst/>
          </a:prstGeom>
          <a:noFill/>
        </p:spPr>
        <p:txBody>
          <a:bodyPr wrap="square">
            <a:spAutoFit/>
          </a:bodyPr>
          <a:lstStyle/>
          <a:p>
            <a:r>
              <a:rPr lang="en-US" sz="1600" b="1" i="0" dirty="0">
                <a:effectLst/>
                <a:latin typeface="Times New Roman" panose="02020603050405020304" pitchFamily="18" charset="0"/>
                <a:cs typeface="Times New Roman" panose="02020603050405020304" pitchFamily="18" charset="0"/>
              </a:rPr>
              <a:t>4. </a:t>
            </a:r>
            <a:r>
              <a:rPr lang="en-US" sz="1600" b="1" i="0" dirty="0" err="1">
                <a:effectLst/>
                <a:latin typeface="Times New Roman" panose="02020603050405020304" pitchFamily="18" charset="0"/>
                <a:cs typeface="Times New Roman" panose="02020603050405020304" pitchFamily="18" charset="0"/>
              </a:rPr>
              <a:t>Su</a:t>
            </a:r>
            <a:r>
              <a:rPr lang="en-US" sz="1600" b="1" dirty="0" err="1">
                <a:latin typeface="Times New Roman" panose="02020603050405020304" pitchFamily="18" charset="0"/>
                <a:cs typeface="Times New Roman" panose="02020603050405020304" pitchFamily="18" charset="0"/>
              </a:rPr>
              <a:t>y</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ngẫm</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của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người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cháu</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về</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bà</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và</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bếp</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lửa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tuổi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thơ</a:t>
            </a:r>
            <a:endParaRPr lang="en-US" sz="1600" b="1"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Suy</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ngẫm</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về</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bếp</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lửa</a:t>
            </a:r>
            <a:r>
              <a:rPr lang="en-US" sz="1600" dirty="0">
                <a:latin typeface="Times New Roman" panose="02020603050405020304" pitchFamily="18" charset="0"/>
                <a:cs typeface="Times New Roman" panose="02020603050405020304" pitchFamily="18" charset="0"/>
                <a:sym typeface="Wingdings" panose="05000000000000000000" pitchFamily="2" charset="2"/>
              </a:rPr>
              <a:t>:</a:t>
            </a:r>
          </a:p>
          <a:p>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Xuyên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suốt</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của</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bài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thơ</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trên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dưới</a:t>
            </a:r>
            <a:r>
              <a:rPr lang="en-US" sz="1600" dirty="0">
                <a:latin typeface="Times New Roman" panose="02020603050405020304" pitchFamily="18" charset="0"/>
                <a:cs typeface="Times New Roman" panose="02020603050405020304" pitchFamily="18" charset="0"/>
                <a:sym typeface="Wingdings" panose="05000000000000000000" pitchFamily="2" charset="2"/>
              </a:rPr>
              <a:t> 10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lần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hình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ảnh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bếp</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lửa</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được</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nhắc</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tới</a:t>
            </a:r>
            <a:r>
              <a:rPr lang="en-US" sz="1600" dirty="0">
                <a:latin typeface="Times New Roman" panose="02020603050405020304" pitchFamily="18" charset="0"/>
                <a:cs typeface="Times New Roman" panose="02020603050405020304" pitchFamily="18" charset="0"/>
                <a:sym typeface="Wingdings" panose="05000000000000000000" pitchFamily="2" charset="2"/>
              </a:rPr>
              <a:t>.</a:t>
            </a:r>
          </a:p>
          <a:p>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Bếp</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lửa</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theo</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nghĩa</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đen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được</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nhóm</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lên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từ</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chất</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đốt</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để</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luộc</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củ</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khoai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củ</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sắn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để</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nấu</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nồi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xôi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gạo</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mới</a:t>
            </a:r>
            <a:endParaRPr lang="en-US" sz="1600" dirty="0">
              <a:latin typeface="Times New Roman" panose="02020603050405020304" pitchFamily="18" charset="0"/>
              <a:cs typeface="Times New Roman" panose="02020603050405020304" pitchFamily="18" charset="0"/>
              <a:sym typeface="Wingdings" panose="05000000000000000000" pitchFamily="2" charset="2"/>
            </a:endParaRPr>
          </a:p>
          <a:p>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Bếp</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lửa</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theo</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nghĩa</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bóng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chính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tấm</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lòng</a:t>
            </a:r>
            <a:r>
              <a:rPr lang="en-US" sz="1600" dirty="0">
                <a:latin typeface="Times New Roman" panose="02020603050405020304" pitchFamily="18" charset="0"/>
                <a:cs typeface="Times New Roman" panose="02020603050405020304" pitchFamily="18" charset="0"/>
                <a:sym typeface="Wingdings" panose="05000000000000000000" pitchFamily="2" charset="2"/>
              </a:rPr>
              <a:t> chi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chút</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tình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yêu</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thương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sự</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tảo</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tần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chở</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che</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đùm</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bọc</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của</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dành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cho</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cháu</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tình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đoàn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kết</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xóm</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làng</a:t>
            </a:r>
            <a:r>
              <a:rPr lang="en-US" sz="1600" dirty="0">
                <a:latin typeface="Times New Roman" panose="02020603050405020304" pitchFamily="18" charset="0"/>
                <a:cs typeface="Times New Roman" panose="02020603050405020304" pitchFamily="18" charset="0"/>
                <a:sym typeface="Wingdings" panose="05000000000000000000" pitchFamily="2" charset="2"/>
              </a:rPr>
              <a:t>… 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chính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nguyên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nhân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khiến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cháu</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thương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biết</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ơn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bà</a:t>
            </a:r>
            <a:r>
              <a:rPr lang="en-US" sz="1600" dirty="0">
                <a:latin typeface="Times New Roman" panose="02020603050405020304" pitchFamily="18" charset="0"/>
                <a:cs typeface="Times New Roman" panose="02020603050405020304" pitchFamily="18" charset="0"/>
                <a:sym typeface="Wingdings" panose="05000000000000000000" pitchFamily="2" charset="2"/>
              </a:rPr>
              <a:t>.</a:t>
            </a:r>
          </a:p>
          <a:p>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Suy</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ngẫm</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về</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cuộc</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đời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của</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bà</a:t>
            </a:r>
            <a:endParaRPr lang="en-US" sz="1600" dirty="0">
              <a:latin typeface="Times New Roman" panose="02020603050405020304" pitchFamily="18" charset="0"/>
              <a:cs typeface="Times New Roman" panose="02020603050405020304" pitchFamily="18" charset="0"/>
              <a:sym typeface="Wingdings" panose="05000000000000000000" pitchFamily="2" charset="2"/>
            </a:endParaRPr>
          </a:p>
          <a:p>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luôn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gắn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với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bếp</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lửa</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luôn</a:t>
            </a:r>
            <a:r>
              <a:rPr lang="en-US" sz="1600" dirty="0">
                <a:latin typeface="Times New Roman" panose="02020603050405020304" pitchFamily="18" charset="0"/>
                <a:cs typeface="Times New Roman" panose="02020603050405020304" pitchFamily="18" charset="0"/>
                <a:sym typeface="Wingdings" panose="05000000000000000000" pitchFamily="2" charset="2"/>
              </a:rPr>
              <a:t> hi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sinh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chở</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che</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cho</a:t>
            </a:r>
            <a:r>
              <a:rPr lang="en-US" sz="1600" dirty="0">
                <a:latin typeface="Times New Roman" panose="02020603050405020304" pitchFamily="18" charset="0"/>
                <a:cs typeface="Times New Roman" panose="02020603050405020304" pitchFamily="18" charset="0"/>
                <a:sym typeface="Wingdings" panose="05000000000000000000" pitchFamily="2" charset="2"/>
              </a:rPr>
              <a:t> con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cháu</a:t>
            </a:r>
            <a:r>
              <a:rPr lang="en-US" sz="1600" dirty="0">
                <a:latin typeface="Times New Roman" panose="02020603050405020304" pitchFamily="18" charset="0"/>
                <a:cs typeface="Times New Roman" panose="02020603050405020304" pitchFamily="18" charset="0"/>
                <a:sym typeface="Wingdings" panose="05000000000000000000" pitchFamily="2" charset="2"/>
              </a:rPr>
              <a:t>.</a:t>
            </a:r>
          </a:p>
          <a:p>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Suốt</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cả</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chiều</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dài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thời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gian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mấy</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chục</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năm</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rồi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đến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tận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bây</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giờ</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mọi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thứ</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có</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thể</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thay</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đổi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nhưng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duy</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nhất</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có</a:t>
            </a:r>
            <a:r>
              <a:rPr lang="en-US" sz="1600" dirty="0">
                <a:latin typeface="Times New Roman" panose="02020603050405020304" pitchFamily="18" charset="0"/>
                <a:cs typeface="Times New Roman" panose="02020603050405020304" pitchFamily="18" charset="0"/>
                <a:sym typeface="Wingdings" panose="05000000000000000000" pitchFamily="2" charset="2"/>
              </a:rPr>
              <a:t> 1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thứ</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không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đổi</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thay</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đó</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chính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công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việc</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nhóm</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bếp</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lửa</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và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tình</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yêu</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của</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bà</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đã</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nhóm</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lên</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cho</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cháu</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những</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ước</a:t>
            </a:r>
            <a:r>
              <a:rPr lang="en-US" sz="1600"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latin typeface="Times New Roman" panose="02020603050405020304" pitchFamily="18" charset="0"/>
                <a:cs typeface="Times New Roman" panose="02020603050405020304" pitchFamily="18" charset="0"/>
                <a:sym typeface="Wingdings" panose="05000000000000000000" pitchFamily="2" charset="2"/>
              </a:rPr>
              <a:t>mơ</a:t>
            </a:r>
            <a:r>
              <a:rPr lang="en-US" sz="1600" dirty="0">
                <a:latin typeface="Times New Roman" panose="02020603050405020304" pitchFamily="18" charset="0"/>
                <a:cs typeface="Times New Roman" panose="02020603050405020304" pitchFamily="18" charset="0"/>
                <a:sym typeface="Wingdings" panose="05000000000000000000" pitchFamily="2" charset="2"/>
              </a:rPr>
              <a:t>….</a:t>
            </a:r>
          </a:p>
        </p:txBody>
      </p:sp>
      <p:sp>
        <p:nvSpPr>
          <p:cNvPr id="9" name="TextBox 8">
            <a:extLst>
              <a:ext uri="{FF2B5EF4-FFF2-40B4-BE49-F238E27FC236}">
                <a16:creationId xmlns:a16="http://schemas.microsoft.com/office/drawing/2014/main" id="{7F0439D9-BA70-92D1-951B-B650DF23432E}"/>
              </a:ext>
            </a:extLst>
          </p:cNvPr>
          <p:cNvSpPr txBox="1"/>
          <p:nvPr/>
        </p:nvSpPr>
        <p:spPr>
          <a:xfrm>
            <a:off x="1063690" y="4617008"/>
            <a:ext cx="10916816" cy="2369880"/>
          </a:xfrm>
          <a:prstGeom prst="rect">
            <a:avLst/>
          </a:prstGeom>
          <a:noFill/>
        </p:spPr>
        <p:txBody>
          <a:bodyPr wrap="square">
            <a:spAutoFit/>
          </a:bodyPr>
          <a:lstStyle/>
          <a:p>
            <a:r>
              <a:rPr lang="en-US" sz="1600" b="1" dirty="0">
                <a:latin typeface="Times New Roman" panose="02020603050405020304" pitchFamily="18" charset="0"/>
                <a:cs typeface="Times New Roman" panose="02020603050405020304" pitchFamily="18" charset="0"/>
                <a:sym typeface="Wingdings" panose="05000000000000000000" pitchFamily="2" charset="2"/>
              </a:rPr>
              <a:t>5. </a:t>
            </a:r>
            <a:r>
              <a:rPr lang="en-US" sz="1600" b="1" dirty="0" err="1">
                <a:latin typeface="Times New Roman" panose="02020603050405020304" pitchFamily="18" charset="0"/>
                <a:cs typeface="Times New Roman" panose="02020603050405020304" pitchFamily="18" charset="0"/>
                <a:sym typeface="Wingdings" panose="05000000000000000000" pitchFamily="2" charset="2"/>
              </a:rPr>
              <a:t>Nỗi</a:t>
            </a:r>
            <a:r>
              <a:rPr lang="en-US" sz="1600" b="1" dirty="0">
                <a:latin typeface="Times New Roman" panose="02020603050405020304" pitchFamily="18" charset="0"/>
                <a:cs typeface="Times New Roman" panose="02020603050405020304" pitchFamily="18" charset="0"/>
                <a:sym typeface="Wingdings" panose="05000000000000000000" pitchFamily="2" charset="2"/>
              </a:rPr>
              <a:t> </a:t>
            </a:r>
            <a:r>
              <a:rPr lang="en-US" sz="1600" b="1" dirty="0" err="1">
                <a:latin typeface="Times New Roman" panose="02020603050405020304" pitchFamily="18" charset="0"/>
                <a:cs typeface="Times New Roman" panose="02020603050405020304" pitchFamily="18" charset="0"/>
                <a:sym typeface="Wingdings" panose="05000000000000000000" pitchFamily="2" charset="2"/>
              </a:rPr>
              <a:t>nhớ</a:t>
            </a:r>
            <a:r>
              <a:rPr lang="en-US" sz="1600" b="1" dirty="0">
                <a:latin typeface="Times New Roman" panose="02020603050405020304" pitchFamily="18" charset="0"/>
                <a:cs typeface="Times New Roman" panose="02020603050405020304" pitchFamily="18" charset="0"/>
                <a:sym typeface="Wingdings" panose="05000000000000000000" pitchFamily="2" charset="2"/>
              </a:rPr>
              <a:t> </a:t>
            </a:r>
            <a:r>
              <a:rPr lang="en-US" sz="1600" b="1" dirty="0" err="1">
                <a:latin typeface="Times New Roman" panose="02020603050405020304" pitchFamily="18" charset="0"/>
                <a:cs typeface="Times New Roman" panose="02020603050405020304" pitchFamily="18" charset="0"/>
                <a:sym typeface="Wingdings" panose="05000000000000000000" pitchFamily="2" charset="2"/>
              </a:rPr>
              <a:t>bà</a:t>
            </a:r>
            <a:r>
              <a:rPr lang="en-US" sz="1600" b="1" dirty="0">
                <a:latin typeface="Times New Roman" panose="02020603050405020304" pitchFamily="18" charset="0"/>
                <a:cs typeface="Times New Roman" panose="02020603050405020304" pitchFamily="18" charset="0"/>
                <a:sym typeface="Wingdings" panose="05000000000000000000" pitchFamily="2" charset="2"/>
              </a:rPr>
              <a:t> </a:t>
            </a:r>
            <a:r>
              <a:rPr lang="en-US" sz="1600" b="1" dirty="0" err="1">
                <a:latin typeface="Times New Roman" panose="02020603050405020304" pitchFamily="18" charset="0"/>
                <a:cs typeface="Times New Roman" panose="02020603050405020304" pitchFamily="18" charset="0"/>
                <a:sym typeface="Wingdings" panose="05000000000000000000" pitchFamily="2" charset="2"/>
              </a:rPr>
              <a:t>và</a:t>
            </a:r>
            <a:r>
              <a:rPr lang="en-US" sz="1600" b="1" dirty="0">
                <a:latin typeface="Times New Roman" panose="02020603050405020304" pitchFamily="18" charset="0"/>
                <a:cs typeface="Times New Roman" panose="02020603050405020304" pitchFamily="18" charset="0"/>
                <a:sym typeface="Wingdings" panose="05000000000000000000" pitchFamily="2" charset="2"/>
              </a:rPr>
              <a:t> </a:t>
            </a:r>
            <a:r>
              <a:rPr lang="en-US" sz="1600" b="1" dirty="0" err="1">
                <a:latin typeface="Times New Roman" panose="02020603050405020304" pitchFamily="18" charset="0"/>
                <a:cs typeface="Times New Roman" panose="02020603050405020304" pitchFamily="18" charset="0"/>
                <a:sym typeface="Wingdings" panose="05000000000000000000" pitchFamily="2" charset="2"/>
              </a:rPr>
              <a:t>bếp</a:t>
            </a:r>
            <a:r>
              <a:rPr lang="en-US" sz="1600" b="1" dirty="0">
                <a:latin typeface="Times New Roman" panose="02020603050405020304" pitchFamily="18" charset="0"/>
                <a:cs typeface="Times New Roman" panose="02020603050405020304" pitchFamily="18" charset="0"/>
                <a:sym typeface="Wingdings" panose="05000000000000000000" pitchFamily="2" charset="2"/>
              </a:rPr>
              <a:t> </a:t>
            </a:r>
            <a:r>
              <a:rPr lang="en-US" sz="1600" b="1" dirty="0" err="1">
                <a:latin typeface="Times New Roman" panose="02020603050405020304" pitchFamily="18" charset="0"/>
                <a:cs typeface="Times New Roman" panose="02020603050405020304" pitchFamily="18" charset="0"/>
                <a:sym typeface="Wingdings" panose="05000000000000000000" pitchFamily="2" charset="2"/>
              </a:rPr>
              <a:t>lửa</a:t>
            </a:r>
            <a:r>
              <a:rPr lang="en-US" sz="1600" b="1" dirty="0">
                <a:latin typeface="Times New Roman" panose="02020603050405020304" pitchFamily="18" charset="0"/>
                <a:cs typeface="Times New Roman" panose="02020603050405020304" pitchFamily="18" charset="0"/>
                <a:sym typeface="Wingdings" panose="05000000000000000000" pitchFamily="2" charset="2"/>
              </a:rPr>
              <a:t> </a:t>
            </a:r>
            <a:r>
              <a:rPr lang="en-US" sz="1600" b="1" dirty="0" err="1">
                <a:latin typeface="Times New Roman" panose="02020603050405020304" pitchFamily="18" charset="0"/>
                <a:cs typeface="Times New Roman" panose="02020603050405020304" pitchFamily="18" charset="0"/>
                <a:sym typeface="Wingdings" panose="05000000000000000000" pitchFamily="2" charset="2"/>
              </a:rPr>
              <a:t>tuổi</a:t>
            </a:r>
            <a:r>
              <a:rPr lang="en-US" sz="1600" b="1" dirty="0">
                <a:latin typeface="Times New Roman" panose="02020603050405020304" pitchFamily="18" charset="0"/>
                <a:cs typeface="Times New Roman" panose="02020603050405020304" pitchFamily="18" charset="0"/>
                <a:sym typeface="Wingdings" panose="05000000000000000000" pitchFamily="2" charset="2"/>
              </a:rPr>
              <a:t> </a:t>
            </a:r>
            <a:r>
              <a:rPr lang="en-US" sz="1600" b="1" dirty="0" err="1">
                <a:latin typeface="Times New Roman" panose="02020603050405020304" pitchFamily="18" charset="0"/>
                <a:cs typeface="Times New Roman" panose="02020603050405020304" pitchFamily="18" charset="0"/>
                <a:sym typeface="Wingdings" panose="05000000000000000000" pitchFamily="2" charset="2"/>
              </a:rPr>
              <a:t>thơ</a:t>
            </a:r>
            <a:endParaRPr lang="en-US" sz="1600" b="1" dirty="0">
              <a:latin typeface="Times New Roman" panose="02020603050405020304" pitchFamily="18" charset="0"/>
              <a:cs typeface="Times New Roman" panose="02020603050405020304" pitchFamily="18" charset="0"/>
              <a:sym typeface="Wingdings" panose="05000000000000000000" pitchFamily="2" charset="2"/>
            </a:endParaRPr>
          </a:p>
          <a:p>
            <a:r>
              <a:rPr lang="en-US" sz="1600" b="1" dirty="0">
                <a:latin typeface="Times New Roman" panose="02020603050405020304" pitchFamily="18" charset="0"/>
                <a:cs typeface="Times New Roman" panose="02020603050405020304" pitchFamily="18" charset="0"/>
                <a:sym typeface="Wingdings" panose="05000000000000000000" pitchFamily="2" charset="2"/>
              </a:rPr>
              <a:t>- </a:t>
            </a:r>
            <a:r>
              <a:rPr lang="en-US" sz="1600" dirty="0" err="1">
                <a:effectLst/>
                <a:latin typeface="Times New Roman" panose="02020603050405020304" pitchFamily="18" charset="0"/>
                <a:ea typeface="Calibri" panose="020F0502020204030204" pitchFamily="34" charset="0"/>
              </a:rPr>
              <a:t>Nỗi</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nhớ</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bà</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và</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bếp</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lửa</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gợi</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lên</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một</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thực</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tại</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người</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cháu</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năm</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xưa</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đã</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lớn</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khôn</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trưởng</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thành</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đã</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được</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chắp</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cánh</a:t>
            </a:r>
            <a:r>
              <a:rPr lang="en-US" sz="1600" dirty="0">
                <a:effectLst/>
                <a:latin typeface="Times New Roman" panose="02020603050405020304" pitchFamily="18" charset="0"/>
                <a:ea typeface="Calibri" panose="020F0502020204030204" pitchFamily="34" charset="0"/>
              </a:rPr>
              <a:t> bay </a:t>
            </a:r>
            <a:r>
              <a:rPr lang="en-US" sz="1600" dirty="0" err="1">
                <a:effectLst/>
                <a:latin typeface="Times New Roman" panose="02020603050405020304" pitchFamily="18" charset="0"/>
                <a:ea typeface="Calibri" panose="020F0502020204030204" pitchFamily="34" charset="0"/>
              </a:rPr>
              <a:t>xa</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được</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làm</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quen</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với</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những</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chân</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trời</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rộng</a:t>
            </a:r>
            <a:r>
              <a:rPr lang="en-US" sz="1600" dirty="0">
                <a:effectLst/>
                <a:latin typeface="Times New Roman" panose="02020603050405020304" pitchFamily="18" charset="0"/>
                <a:ea typeface="Calibri" panose="020F0502020204030204" pitchFamily="34" charset="0"/>
              </a:rPr>
              <a:t> </a:t>
            </a:r>
            <a:r>
              <a:rPr lang="en-US" sz="1600" dirty="0" err="1">
                <a:effectLst/>
                <a:latin typeface="Times New Roman" panose="02020603050405020304" pitchFamily="18" charset="0"/>
                <a:ea typeface="Calibri" panose="020F0502020204030204" pitchFamily="34" charset="0"/>
              </a:rPr>
              <a:t>lớn</a:t>
            </a:r>
            <a:r>
              <a:rPr lang="en-US" sz="1600" dirty="0">
                <a:latin typeface="Times New Roman" panose="02020603050405020304" pitchFamily="18" charset="0"/>
                <a:ea typeface="Calibri" panose="020F0502020204030204" pitchFamily="34" charset="0"/>
              </a:rPr>
              <a:t>.</a:t>
            </a:r>
          </a:p>
          <a:p>
            <a:pPr algn="just">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Dòng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ngắt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gợi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chảy</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trôi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gian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4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8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trưởng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gợi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biến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gian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căn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bếp</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bà</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khoảng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chân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trời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rộng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lớn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Điệp</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trăm</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rộng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lớn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mẻ</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Điệp</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thủ</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liệt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kê</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p>
          <a:p>
            <a:endParaRPr lang="en-US" sz="1600" dirty="0">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33239153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408C798-2A2A-8F5E-6080-29C235382E20}"/>
              </a:ext>
            </a:extLst>
          </p:cNvPr>
          <p:cNvGraphicFramePr>
            <a:graphicFrameLocks noGrp="1"/>
          </p:cNvGraphicFramePr>
          <p:nvPr/>
        </p:nvGraphicFramePr>
        <p:xfrm>
          <a:off x="65315" y="89036"/>
          <a:ext cx="11803224" cy="6534228"/>
        </p:xfrm>
        <a:graphic>
          <a:graphicData uri="http://schemas.openxmlformats.org/drawingml/2006/table">
            <a:tbl>
              <a:tblPr firstRow="1" bandRow="1">
                <a:tableStyleId>{5C22544A-7EE6-4342-B048-85BDC9FD1C3A}</a:tableStyleId>
              </a:tblPr>
              <a:tblGrid>
                <a:gridCol w="1017036">
                  <a:extLst>
                    <a:ext uri="{9D8B030D-6E8A-4147-A177-3AD203B41FA5}">
                      <a16:colId xmlns:a16="http://schemas.microsoft.com/office/drawing/2014/main" val="2507247358"/>
                    </a:ext>
                  </a:extLst>
                </a:gridCol>
                <a:gridCol w="10786188">
                  <a:extLst>
                    <a:ext uri="{9D8B030D-6E8A-4147-A177-3AD203B41FA5}">
                      <a16:colId xmlns:a16="http://schemas.microsoft.com/office/drawing/2014/main" val="2396746763"/>
                    </a:ext>
                  </a:extLst>
                </a:gridCol>
              </a:tblGrid>
              <a:tr h="331574">
                <a:tc>
                  <a:txBody>
                    <a:bodyPr/>
                    <a:lstStyle/>
                    <a:p>
                      <a:pPr algn="ctr"/>
                      <a:r>
                        <a:rPr lang="en-US" sz="1600" b="1" dirty="0" err="1">
                          <a:solidFill>
                            <a:srgbClr val="002060"/>
                          </a:solidFill>
                          <a:latin typeface="Times New Roman" panose="02020603050405020304" pitchFamily="18" charset="0"/>
                          <a:cs typeface="Times New Roman" panose="02020603050405020304" pitchFamily="18" charset="0"/>
                        </a:rPr>
                        <a:t>Bài</a:t>
                      </a:r>
                      <a:endParaRPr lang="en-US" sz="16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err="1">
                          <a:solidFill>
                            <a:srgbClr val="002060"/>
                          </a:solidFill>
                          <a:latin typeface="Times New Roman" panose="02020603050405020304" pitchFamily="18" charset="0"/>
                          <a:cs typeface="Times New Roman" panose="02020603050405020304" pitchFamily="18" charset="0"/>
                        </a:rPr>
                        <a:t>Bếp</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lửa</a:t>
                      </a: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203271"/>
                  </a:ext>
                </a:extLst>
              </a:tr>
              <a:tr h="1301847">
                <a:tc>
                  <a:txBody>
                    <a:bodyPr/>
                    <a:lstStyle/>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r>
                        <a:rPr lang="en-US" sz="1600" b="1" dirty="0" err="1">
                          <a:solidFill>
                            <a:srgbClr val="002060"/>
                          </a:solidFill>
                          <a:latin typeface="Times New Roman" panose="02020603050405020304" pitchFamily="18" charset="0"/>
                          <a:cs typeface="Times New Roman" panose="02020603050405020304" pitchFamily="18" charset="0"/>
                        </a:rPr>
                        <a:t>Mở</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bài</a:t>
                      </a:r>
                      <a:endParaRPr lang="en-US" sz="16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846250"/>
                  </a:ext>
                </a:extLst>
              </a:tr>
              <a:tr h="0">
                <a:tc rowSpan="4">
                  <a:txBody>
                    <a:bodyPr/>
                    <a:lstStyle/>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r>
                        <a:rPr lang="en-US" sz="1600" b="1" dirty="0" err="1">
                          <a:solidFill>
                            <a:srgbClr val="002060"/>
                          </a:solidFill>
                          <a:latin typeface="Times New Roman" panose="02020603050405020304" pitchFamily="18" charset="0"/>
                          <a:cs typeface="Times New Roman" panose="02020603050405020304" pitchFamily="18" charset="0"/>
                        </a:rPr>
                        <a:t>Thân</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bài</a:t>
                      </a:r>
                      <a:endParaRPr lang="en-US" sz="16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898217"/>
                  </a:ext>
                </a:extLst>
              </a:tr>
              <a:tr h="937785">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1907497"/>
                  </a:ext>
                </a:extLst>
              </a:tr>
              <a:tr h="1748466">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60272"/>
                  </a:ext>
                </a:extLst>
              </a:tr>
              <a:tr h="937785">
                <a:tc vMerge="1">
                  <a:txBody>
                    <a:bodyPr/>
                    <a:lstStyle/>
                    <a:p>
                      <a:pPr algn="ctr"/>
                      <a:endParaRPr lang="en-US"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9714147"/>
                  </a:ext>
                </a:extLst>
              </a:tr>
              <a:tr h="937785">
                <a:tc>
                  <a:txBody>
                    <a:bodyPr/>
                    <a:lstStyle/>
                    <a:p>
                      <a:pPr algn="ctr"/>
                      <a:endParaRPr lang="en-US" sz="1600" b="1" dirty="0">
                        <a:solidFill>
                          <a:srgbClr val="002060"/>
                        </a:solidFill>
                        <a:latin typeface="Times New Roman" panose="02020603050405020304" pitchFamily="18" charset="0"/>
                        <a:cs typeface="Times New Roman" panose="02020603050405020304" pitchFamily="18" charset="0"/>
                      </a:endParaRPr>
                    </a:p>
                    <a:p>
                      <a:pPr algn="ctr"/>
                      <a:r>
                        <a:rPr lang="en-US" sz="1600" b="1" dirty="0" err="1">
                          <a:solidFill>
                            <a:srgbClr val="002060"/>
                          </a:solidFill>
                          <a:latin typeface="Times New Roman" panose="02020603050405020304" pitchFamily="18" charset="0"/>
                          <a:cs typeface="Times New Roman" panose="02020603050405020304" pitchFamily="18" charset="0"/>
                        </a:rPr>
                        <a:t>Kết</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bài</a:t>
                      </a:r>
                      <a:endParaRPr lang="en-US" sz="1600" b="1"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6647549"/>
                  </a:ext>
                </a:extLst>
              </a:tr>
            </a:tbl>
          </a:graphicData>
        </a:graphic>
      </p:graphicFrame>
      <p:sp>
        <p:nvSpPr>
          <p:cNvPr id="5" name="TextBox 4">
            <a:extLst>
              <a:ext uri="{FF2B5EF4-FFF2-40B4-BE49-F238E27FC236}">
                <a16:creationId xmlns:a16="http://schemas.microsoft.com/office/drawing/2014/main" id="{9AC4314B-58C0-846B-2B62-BE3D1C1139D5}"/>
              </a:ext>
            </a:extLst>
          </p:cNvPr>
          <p:cNvSpPr txBox="1"/>
          <p:nvPr/>
        </p:nvSpPr>
        <p:spPr>
          <a:xfrm>
            <a:off x="793104" y="1704455"/>
            <a:ext cx="10916816" cy="338554"/>
          </a:xfrm>
          <a:prstGeom prst="rect">
            <a:avLst/>
          </a:prstGeom>
          <a:noFill/>
        </p:spPr>
        <p:txBody>
          <a:bodyPr wrap="square">
            <a:spAutoFit/>
          </a:bodyPr>
          <a:lstStyle/>
          <a:p>
            <a:r>
              <a:rPr lang="en-US" sz="1600" b="1" i="0" dirty="0">
                <a:effectLst/>
                <a:latin typeface="Times New Roman" panose="02020603050405020304" pitchFamily="18" charset="0"/>
                <a:cs typeface="Times New Roman" panose="02020603050405020304" pitchFamily="18" charset="0"/>
              </a:rPr>
              <a:t>     1</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Giới</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thiệu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chung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về</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đoạn</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a:t>
            </a:r>
            <a:r>
              <a:rPr lang="en-US" sz="1600" b="0" i="0" dirty="0" err="1">
                <a:effectLst/>
                <a:latin typeface="Times New Roman" panose="02020603050405020304" pitchFamily="18" charset="0"/>
                <a:cs typeface="Times New Roman" panose="02020603050405020304" pitchFamily="18" charset="0"/>
              </a:rPr>
              <a:t>khổ</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a:t>
            </a:r>
            <a:r>
              <a:rPr lang="en-US" sz="1600" b="0" i="0" dirty="0" err="1">
                <a:effectLst/>
                <a:latin typeface="Times New Roman" panose="02020603050405020304" pitchFamily="18" charset="0"/>
                <a:cs typeface="Times New Roman" panose="02020603050405020304" pitchFamily="18" charset="0"/>
              </a:rPr>
              <a:t>những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câu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mà</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đề</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yêu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cầu</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và</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khái</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quát</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nội</a:t>
            </a:r>
            <a:r>
              <a:rPr lang="en-US" sz="1600" b="0" i="0" dirty="0">
                <a:effectLst/>
                <a:latin typeface="Times New Roman" panose="02020603050405020304" pitchFamily="18" charset="0"/>
                <a:cs typeface="Times New Roman" panose="02020603050405020304" pitchFamily="18" charset="0"/>
              </a:rPr>
              <a:t> dung </a:t>
            </a:r>
            <a:r>
              <a:rPr lang="en-US" sz="1600" b="0" i="0" dirty="0" err="1">
                <a:effectLst/>
                <a:latin typeface="Times New Roman" panose="02020603050405020304" pitchFamily="18" charset="0"/>
                <a:cs typeface="Times New Roman" panose="02020603050405020304" pitchFamily="18" charset="0"/>
              </a:rPr>
              <a:t>của</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từng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bố</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cục</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trong</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đoạn</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thơ</a:t>
            </a:r>
            <a:r>
              <a:rPr lang="en-US" sz="1600" b="0" i="0" dirty="0">
                <a:effectLst/>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A7B9EE6C-BFF2-307B-9D7F-97902414A675}"/>
              </a:ext>
            </a:extLst>
          </p:cNvPr>
          <p:cNvSpPr txBox="1"/>
          <p:nvPr/>
        </p:nvSpPr>
        <p:spPr>
          <a:xfrm>
            <a:off x="1063690" y="2007517"/>
            <a:ext cx="10646230" cy="1077218"/>
          </a:xfrm>
          <a:prstGeom prst="rect">
            <a:avLst/>
          </a:prstGeom>
          <a:noFill/>
        </p:spPr>
        <p:txBody>
          <a:bodyPr wrap="square">
            <a:spAutoFit/>
          </a:bodyPr>
          <a:lstStyle/>
          <a:p>
            <a:r>
              <a:rPr lang="en-US" sz="1600" b="1" i="0" dirty="0">
                <a:effectLst/>
                <a:latin typeface="Times New Roman" panose="02020603050405020304" pitchFamily="18" charset="0"/>
                <a:cs typeface="Times New Roman" panose="02020603050405020304" pitchFamily="18" charset="0"/>
              </a:rPr>
              <a:t>2</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Khơi</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nguồn</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cảm</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xúc</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là</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hình</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ảnh</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bếp</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lửa</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hiện</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ra</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gắn</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với</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hình</a:t>
            </a:r>
            <a:r>
              <a:rPr lang="en-US" sz="1600" b="0" i="0" dirty="0">
                <a:effectLst/>
                <a:latin typeface="Times New Roman" panose="02020603050405020304" pitchFamily="18" charset="0"/>
                <a:cs typeface="Times New Roman" panose="02020603050405020304" pitchFamily="18" charset="0"/>
              </a:rPr>
              <a:t> </a:t>
            </a:r>
            <a:r>
              <a:rPr lang="en-US" sz="1600" b="0" i="0" dirty="0" err="1">
                <a:effectLst/>
                <a:latin typeface="Times New Roman" panose="02020603050405020304" pitchFamily="18" charset="0"/>
                <a:cs typeface="Times New Roman" panose="02020603050405020304" pitchFamily="18" charset="0"/>
              </a:rPr>
              <a:t>ản</a:t>
            </a:r>
            <a:r>
              <a:rPr lang="en-US" sz="1600" dirty="0" err="1">
                <a:latin typeface="Times New Roman" panose="02020603050405020304" pitchFamily="18" charset="0"/>
                <a:cs typeface="Times New Roman" panose="02020603050405020304" pitchFamily="18" charset="0"/>
              </a:rPr>
              <a:t>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bà</a:t>
            </a: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Một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bếp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lửa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chờn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vờn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sớm</a:t>
            </a: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Một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bếp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lửa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ấp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nồng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đượm</a:t>
            </a: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Cháu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mấy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mưa</a:t>
            </a:r>
            <a:r>
              <a:rPr lang="en-US" sz="1600" dirty="0">
                <a:latin typeface="Times New Roman" panose="02020603050405020304" pitchFamily="18" charset="0"/>
                <a:cs typeface="Times New Roman" panose="02020603050405020304" pitchFamily="18" charset="0"/>
              </a:rPr>
              <a:t>”</a:t>
            </a:r>
          </a:p>
        </p:txBody>
      </p:sp>
      <p:sp>
        <p:nvSpPr>
          <p:cNvPr id="7" name="TextBox 6">
            <a:extLst>
              <a:ext uri="{FF2B5EF4-FFF2-40B4-BE49-F238E27FC236}">
                <a16:creationId xmlns:a16="http://schemas.microsoft.com/office/drawing/2014/main" id="{F7127F6D-F28B-4E87-0ECC-E1BB929F3F2D}"/>
              </a:ext>
            </a:extLst>
          </p:cNvPr>
          <p:cNvSpPr txBox="1"/>
          <p:nvPr/>
        </p:nvSpPr>
        <p:spPr>
          <a:xfrm>
            <a:off x="1063690" y="3062130"/>
            <a:ext cx="10916816" cy="338554"/>
          </a:xfrm>
          <a:prstGeom prst="rect">
            <a:avLst/>
          </a:prstGeom>
          <a:noFill/>
        </p:spPr>
        <p:txBody>
          <a:bodyPr wrap="square">
            <a:spAutoFit/>
          </a:bodyPr>
          <a:lstStyle/>
          <a:p>
            <a:r>
              <a:rPr lang="en-US" sz="1600" b="1" i="0" dirty="0">
                <a:effectLst/>
                <a:latin typeface="Times New Roman" panose="02020603050405020304" pitchFamily="18" charset="0"/>
                <a:cs typeface="Times New Roman" panose="02020603050405020304" pitchFamily="18" charset="0"/>
              </a:rPr>
              <a:t>3</a:t>
            </a:r>
            <a:r>
              <a:rPr lang="en-US" sz="1600" b="0" i="0" dirty="0">
                <a:effectLst/>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85EB821-63CB-D83A-AE98-01496AFD0D47}"/>
              </a:ext>
            </a:extLst>
          </p:cNvPr>
          <p:cNvSpPr txBox="1"/>
          <p:nvPr/>
        </p:nvSpPr>
        <p:spPr>
          <a:xfrm>
            <a:off x="1063690" y="4738046"/>
            <a:ext cx="10916816" cy="338554"/>
          </a:xfrm>
          <a:prstGeom prst="rect">
            <a:avLst/>
          </a:prstGeom>
          <a:noFill/>
        </p:spPr>
        <p:txBody>
          <a:bodyPr wrap="square">
            <a:spAutoFit/>
          </a:bodyPr>
          <a:lstStyle/>
          <a:p>
            <a:r>
              <a:rPr lang="en-US" sz="1600" b="1" i="0" dirty="0">
                <a:effectLst/>
                <a:latin typeface="Times New Roman" panose="02020603050405020304" pitchFamily="18" charset="0"/>
                <a:cs typeface="Times New Roman" panose="02020603050405020304" pitchFamily="18" charset="0"/>
              </a:rPr>
              <a:t>4</a:t>
            </a:r>
            <a:r>
              <a:rPr lang="en-US" sz="1600" b="0" i="0" dirty="0">
                <a:effectLst/>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4645DEE-7784-891A-FD10-8575C9650F8B}"/>
              </a:ext>
            </a:extLst>
          </p:cNvPr>
          <p:cNvSpPr txBox="1"/>
          <p:nvPr/>
        </p:nvSpPr>
        <p:spPr>
          <a:xfrm>
            <a:off x="1063690" y="5797460"/>
            <a:ext cx="10571585" cy="338554"/>
          </a:xfrm>
          <a:prstGeom prst="rect">
            <a:avLst/>
          </a:prstGeom>
          <a:noFill/>
        </p:spPr>
        <p:txBody>
          <a:bodyPr wrap="square">
            <a:spAutoFit/>
          </a:bodyPr>
          <a:lstStyle/>
          <a:p>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Tóm</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lại</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có</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thể</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nói</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bằng</a:t>
            </a:r>
            <a:r>
              <a:rPr lang="en-US" sz="1600" i="0" dirty="0">
                <a:effectLst/>
                <a:latin typeface="Times New Roman" panose="02020603050405020304" pitchFamily="18" charset="0"/>
                <a:cs typeface="Times New Roman" panose="02020603050405020304" pitchFamily="18" charset="0"/>
              </a:rPr>
              <a:t> NT… </a:t>
            </a:r>
            <a:r>
              <a:rPr lang="en-US" sz="1600" i="0" dirty="0" err="1">
                <a:effectLst/>
                <a:latin typeface="Times New Roman" panose="02020603050405020304" pitchFamily="18" charset="0"/>
                <a:cs typeface="Times New Roman" panose="02020603050405020304" pitchFamily="18" charset="0"/>
              </a:rPr>
              <a:t>kết</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hợp</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với</a:t>
            </a:r>
            <a:r>
              <a:rPr lang="en-US" sz="1600" i="0" dirty="0">
                <a:effectLst/>
                <a:latin typeface="Times New Roman" panose="02020603050405020304" pitchFamily="18" charset="0"/>
                <a:cs typeface="Times New Roman" panose="02020603050405020304" pitchFamily="18" charset="0"/>
              </a:rPr>
              <a:t> NT… </a:t>
            </a:r>
            <a:r>
              <a:rPr lang="en-US" sz="1600" i="0" dirty="0" err="1">
                <a:effectLst/>
                <a:latin typeface="Times New Roman" panose="02020603050405020304" pitchFamily="18" charset="0"/>
                <a:cs typeface="Times New Roman" panose="02020603050405020304" pitchFamily="18" charset="0"/>
              </a:rPr>
              <a:t>nhà</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thơ</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Bằng</a:t>
            </a:r>
            <a:r>
              <a:rPr lang="en-US" sz="1600" i="0" dirty="0">
                <a:effectLst/>
                <a:latin typeface="Times New Roman" panose="02020603050405020304" pitchFamily="18" charset="0"/>
                <a:cs typeface="Times New Roman" panose="02020603050405020304" pitchFamily="18" charset="0"/>
              </a:rPr>
              <a:t> </a:t>
            </a:r>
            <a:r>
              <a:rPr lang="en-US" sz="1600" i="0" dirty="0" err="1">
                <a:effectLst/>
                <a:latin typeface="Times New Roman" panose="02020603050405020304" pitchFamily="18" charset="0"/>
                <a:cs typeface="Times New Roman" panose="02020603050405020304" pitchFamily="18" charset="0"/>
              </a:rPr>
              <a:t>Việt</a:t>
            </a:r>
            <a:r>
              <a:rPr lang="en-US" sz="1600" i="0" dirty="0">
                <a:effectLst/>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8C0ACC20-00A7-CE62-0502-F3BB89A20E41}"/>
              </a:ext>
            </a:extLst>
          </p:cNvPr>
          <p:cNvSpPr txBox="1"/>
          <p:nvPr/>
        </p:nvSpPr>
        <p:spPr>
          <a:xfrm>
            <a:off x="1063690" y="456231"/>
            <a:ext cx="10804849" cy="1569660"/>
          </a:xfrm>
          <a:prstGeom prst="rect">
            <a:avLst/>
          </a:prstGeom>
          <a:noFill/>
        </p:spPr>
        <p:txBody>
          <a:bodyPr wrap="square">
            <a:spAutoFit/>
          </a:bodyPr>
          <a:lstStyle/>
          <a:p>
            <a:pPr algn="l"/>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Bằng</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Việt</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tên</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khai</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sinh</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là</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Nguyễn</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Việt</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Bằng</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quê</a:t>
            </a:r>
            <a:r>
              <a:rPr lang="en-US" sz="1600" dirty="0">
                <a:solidFill>
                  <a:srgbClr val="1D2129"/>
                </a:solidFill>
                <a:latin typeface="Times New Roman" panose="02020603050405020304" pitchFamily="18" charset="0"/>
                <a:cs typeface="Times New Roman" panose="02020603050405020304" pitchFamily="18" charset="0"/>
              </a:rPr>
              <a:t> ở </a:t>
            </a:r>
            <a:r>
              <a:rPr lang="en-US" sz="1600" dirty="0" err="1">
                <a:solidFill>
                  <a:srgbClr val="1D2129"/>
                </a:solidFill>
                <a:latin typeface="Times New Roman" panose="02020603050405020304" pitchFamily="18" charset="0"/>
                <a:cs typeface="Times New Roman" panose="02020603050405020304" pitchFamily="18" charset="0"/>
              </a:rPr>
              <a:t>Thạch</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Thất</a:t>
            </a:r>
            <a:r>
              <a:rPr lang="en-US" sz="1600" dirty="0">
                <a:solidFill>
                  <a:srgbClr val="1D2129"/>
                </a:solidFill>
                <a:latin typeface="Times New Roman" panose="02020603050405020304" pitchFamily="18" charset="0"/>
                <a:cs typeface="Times New Roman" panose="02020603050405020304" pitchFamily="18" charset="0"/>
              </a:rPr>
              <a:t> – </a:t>
            </a:r>
            <a:r>
              <a:rPr lang="en-US" sz="1600" dirty="0" err="1">
                <a:solidFill>
                  <a:srgbClr val="1D2129"/>
                </a:solidFill>
                <a:latin typeface="Times New Roman" panose="02020603050405020304" pitchFamily="18" charset="0"/>
                <a:cs typeface="Times New Roman" panose="02020603050405020304" pitchFamily="18" charset="0"/>
              </a:rPr>
              <a:t>Hà</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Nội</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Ông</a:t>
            </a:r>
            <a:r>
              <a:rPr lang="en-US" sz="1600" dirty="0">
                <a:solidFill>
                  <a:srgbClr val="1D2129"/>
                </a:solidFill>
                <a:latin typeface="Times New Roman" panose="02020603050405020304" pitchFamily="18" charset="0"/>
                <a:cs typeface="Times New Roman" panose="02020603050405020304" pitchFamily="18" charset="0"/>
              </a:rPr>
              <a:t> </a:t>
            </a:r>
            <a:r>
              <a:rPr lang="vi-VN" sz="1600" b="0" i="0" dirty="0">
                <a:solidFill>
                  <a:srgbClr val="1D2129"/>
                </a:solidFill>
                <a:effectLst/>
                <a:latin typeface="Times New Roman" panose="02020603050405020304" pitchFamily="18" charset="0"/>
                <a:cs typeface="Times New Roman" panose="02020603050405020304" pitchFamily="18" charset="0"/>
              </a:rPr>
              <a:t>thuộc lớp nhà thơ trẻ trưởng thành trong thời kì kháng chiến chống Mĩ.</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vi-VN" sz="1600" b="0" i="0" dirty="0">
                <a:solidFill>
                  <a:srgbClr val="1D2129"/>
                </a:solidFill>
                <a:effectLst/>
                <a:latin typeface="Times New Roman" panose="02020603050405020304" pitchFamily="18" charset="0"/>
                <a:cs typeface="Times New Roman" panose="02020603050405020304" pitchFamily="18" charset="0"/>
              </a:rPr>
              <a:t>Thơ Bằng Việt trong trẻo, mượt mà, tràn đầy cảm xúc, đề tài thơ thường đi vào khai thác những kỉ niệm, những kí ức thời thơ ấu và gợi những ước mơ tuổi trẻ.</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Bếp</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lửa</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là</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một</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trong</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số</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những</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bài</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thơ</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tiêu</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biểu</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cho</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hồn</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thơ</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ấy</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Đặc</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biệt</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là</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đoạn</a:t>
            </a:r>
            <a:r>
              <a:rPr lang="en-US" sz="1600" b="0" i="0" dirty="0">
                <a:solidFill>
                  <a:srgbClr val="1D2129"/>
                </a:solidFill>
                <a:effectLst/>
                <a:latin typeface="Times New Roman" panose="02020603050405020304" pitchFamily="18" charset="0"/>
                <a:cs typeface="Times New Roman" panose="02020603050405020304" pitchFamily="18" charset="0"/>
              </a:rPr>
              <a:t> </a:t>
            </a:r>
            <a:r>
              <a:rPr lang="en-US" sz="1600" b="0" i="0" dirty="0" err="1">
                <a:solidFill>
                  <a:srgbClr val="1D2129"/>
                </a:solidFill>
                <a:effectLst/>
                <a:latin typeface="Times New Roman" panose="02020603050405020304" pitchFamily="18" charset="0"/>
                <a:cs typeface="Times New Roman" panose="02020603050405020304" pitchFamily="18" charset="0"/>
              </a:rPr>
              <a:t>thơ</a:t>
            </a:r>
            <a:r>
              <a:rPr lang="en-US" sz="1600" b="0" i="0" dirty="0">
                <a:solidFill>
                  <a:srgbClr val="1D2129"/>
                </a:solidFill>
                <a:effectLst/>
                <a:latin typeface="Times New Roman" panose="02020603050405020304" pitchFamily="18" charset="0"/>
                <a:cs typeface="Times New Roman" panose="02020603050405020304" pitchFamily="18" charset="0"/>
              </a:rPr>
              <a:t>: </a:t>
            </a:r>
          </a:p>
          <a:p>
            <a:pPr algn="l"/>
            <a:r>
              <a:rPr lang="en-US" sz="1600" dirty="0">
                <a:solidFill>
                  <a:srgbClr val="1D2129"/>
                </a:solidFill>
                <a:latin typeface="Times New Roman" panose="02020603050405020304" pitchFamily="18" charset="0"/>
                <a:cs typeface="Times New Roman" panose="02020603050405020304" pitchFamily="18" charset="0"/>
              </a:rPr>
              <a:t>                                                                                    “ </a:t>
            </a:r>
            <a:r>
              <a:rPr lang="en-US" sz="1600" dirty="0" err="1">
                <a:solidFill>
                  <a:srgbClr val="1D2129"/>
                </a:solidFill>
                <a:latin typeface="Times New Roman" panose="02020603050405020304" pitchFamily="18" charset="0"/>
                <a:cs typeface="Times New Roman" panose="02020603050405020304" pitchFamily="18" charset="0"/>
              </a:rPr>
              <a:t>trích</a:t>
            </a:r>
            <a:r>
              <a:rPr lang="en-US" sz="1600" dirty="0">
                <a:solidFill>
                  <a:srgbClr val="1D2129"/>
                </a:solidFill>
                <a:latin typeface="Times New Roman" panose="02020603050405020304" pitchFamily="18" charset="0"/>
                <a:cs typeface="Times New Roman" panose="02020603050405020304" pitchFamily="18" charset="0"/>
              </a:rPr>
              <a:t> </a:t>
            </a:r>
            <a:r>
              <a:rPr lang="en-US" sz="1600" dirty="0" err="1">
                <a:solidFill>
                  <a:srgbClr val="1D2129"/>
                </a:solidFill>
                <a:latin typeface="Times New Roman" panose="02020603050405020304" pitchFamily="18" charset="0"/>
                <a:cs typeface="Times New Roman" panose="02020603050405020304" pitchFamily="18" charset="0"/>
              </a:rPr>
              <a:t>thơ</a:t>
            </a:r>
            <a:r>
              <a:rPr lang="en-US" sz="1600" dirty="0">
                <a:solidFill>
                  <a:srgbClr val="1D2129"/>
                </a:solidFill>
                <a:latin typeface="Times New Roman" panose="02020603050405020304" pitchFamily="18" charset="0"/>
                <a:cs typeface="Times New Roman" panose="02020603050405020304" pitchFamily="18" charset="0"/>
              </a:rPr>
              <a:t>”</a:t>
            </a:r>
            <a:endParaRPr lang="en-US" sz="1600" b="0" i="0" dirty="0">
              <a:solidFill>
                <a:srgbClr val="1D2129"/>
              </a:solidFill>
              <a:effectLst/>
              <a:latin typeface="Times New Roman" panose="02020603050405020304" pitchFamily="18" charset="0"/>
              <a:cs typeface="Times New Roman" panose="02020603050405020304" pitchFamily="18" charset="0"/>
            </a:endParaRPr>
          </a:p>
          <a:p>
            <a:pPr algn="l"/>
            <a:endParaRPr lang="vi-VN" sz="1600" b="0" i="0" dirty="0">
              <a:solidFill>
                <a:srgbClr val="1D2129"/>
              </a:solidFill>
              <a:effectLst/>
              <a:latin typeface="Times New Roman" panose="02020603050405020304" pitchFamily="18" charset="0"/>
              <a:cs typeface="Times New Roman" panose="02020603050405020304" pitchFamily="18" charset="0"/>
            </a:endParaRPr>
          </a:p>
        </p:txBody>
      </p:sp>
      <p:sp>
        <p:nvSpPr>
          <p:cNvPr id="2" name="Right Brace 1">
            <a:extLst>
              <a:ext uri="{FF2B5EF4-FFF2-40B4-BE49-F238E27FC236}">
                <a16:creationId xmlns:a16="http://schemas.microsoft.com/office/drawing/2014/main" id="{0E12CB35-0081-E77F-AAA0-A94BBDF92CD7}"/>
              </a:ext>
            </a:extLst>
          </p:cNvPr>
          <p:cNvSpPr/>
          <p:nvPr/>
        </p:nvSpPr>
        <p:spPr>
          <a:xfrm>
            <a:off x="7408506" y="2119954"/>
            <a:ext cx="65314" cy="828519"/>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9F509412-596F-E6E5-EB81-9A6482BFD729}"/>
              </a:ext>
            </a:extLst>
          </p:cNvPr>
          <p:cNvSpPr txBox="1"/>
          <p:nvPr/>
        </p:nvSpPr>
        <p:spPr>
          <a:xfrm>
            <a:off x="7473819" y="2070746"/>
            <a:ext cx="4441373" cy="1077218"/>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Điệp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từ</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một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bếp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lửa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sử</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từ</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láy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chờn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vờn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ẩn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dụ</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mưa</a:t>
            </a:r>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ND: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bếp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lửa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màn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sớm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nhòa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kí</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gian</a:t>
            </a:r>
            <a:r>
              <a:rPr lang="en-US" sz="1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937198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5E6A2CC-6490-30D0-E9F8-62441052BD38}"/>
              </a:ext>
            </a:extLst>
          </p:cNvPr>
          <p:cNvSpPr txBox="1"/>
          <p:nvPr/>
        </p:nvSpPr>
        <p:spPr>
          <a:xfrm>
            <a:off x="314908" y="463812"/>
            <a:ext cx="11877092" cy="1477328"/>
          </a:xfrm>
          <a:prstGeom prst="rect">
            <a:avLst/>
          </a:prstGeom>
          <a:noFill/>
        </p:spPr>
        <p:txBody>
          <a:bodyPr wrap="square">
            <a:spAutoFit/>
          </a:bodyPr>
          <a:lstStyle/>
          <a:p>
            <a:pPr algn="l"/>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Bằng</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Việt</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tên</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khai</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sinh</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là</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Nguyễn</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Việt</a:t>
            </a:r>
            <a:r>
              <a:rPr lang="en-US" dirty="0">
                <a:solidFill>
                  <a:srgbClr val="1D2129"/>
                </a:solidFill>
                <a:latin typeface="Times New Roman" panose="02020603050405020304" pitchFamily="18" charset="0"/>
                <a:cs typeface="Times New Roman" panose="02020603050405020304" pitchFamily="18" charset="0"/>
              </a:rPr>
              <a:t> </a:t>
            </a:r>
            <a:r>
              <a:rPr lang="en-US" dirty="0" err="1">
                <a:solidFill>
                  <a:srgbClr val="1D2129"/>
                </a:solidFill>
                <a:latin typeface="Times New Roman" panose="02020603050405020304" pitchFamily="18" charset="0"/>
                <a:cs typeface="Times New Roman" panose="02020603050405020304" pitchFamily="18" charset="0"/>
              </a:rPr>
              <a:t>Bằng</a:t>
            </a:r>
            <a:r>
              <a:rPr lang="en-US" dirty="0">
                <a:solidFill>
                  <a:srgbClr val="1D2129"/>
                </a:solidFill>
                <a:latin typeface="Times New Roman" panose="02020603050405020304" pitchFamily="18" charset="0"/>
                <a:cs typeface="Times New Roman" panose="02020603050405020304" pitchFamily="18" charset="0"/>
              </a:rPr>
              <a:t>, </a:t>
            </a:r>
            <a:r>
              <a:rPr lang="en-US" dirty="0" err="1">
                <a:solidFill>
                  <a:srgbClr val="1D2129"/>
                </a:solidFill>
                <a:latin typeface="Times New Roman" panose="02020603050405020304" pitchFamily="18" charset="0"/>
                <a:cs typeface="Times New Roman" panose="02020603050405020304" pitchFamily="18" charset="0"/>
              </a:rPr>
              <a:t>quê</a:t>
            </a:r>
            <a:r>
              <a:rPr lang="en-US" dirty="0">
                <a:solidFill>
                  <a:srgbClr val="1D2129"/>
                </a:solidFill>
                <a:latin typeface="Times New Roman" panose="02020603050405020304" pitchFamily="18" charset="0"/>
                <a:cs typeface="Times New Roman" panose="02020603050405020304" pitchFamily="18" charset="0"/>
              </a:rPr>
              <a:t> ở </a:t>
            </a:r>
            <a:r>
              <a:rPr lang="en-US" dirty="0" err="1">
                <a:solidFill>
                  <a:srgbClr val="1D2129"/>
                </a:solidFill>
                <a:latin typeface="Times New Roman" panose="02020603050405020304" pitchFamily="18" charset="0"/>
                <a:cs typeface="Times New Roman" panose="02020603050405020304" pitchFamily="18" charset="0"/>
              </a:rPr>
              <a:t>Thạch</a:t>
            </a:r>
            <a:r>
              <a:rPr lang="en-US" dirty="0">
                <a:solidFill>
                  <a:srgbClr val="1D2129"/>
                </a:solidFill>
                <a:latin typeface="Times New Roman" panose="02020603050405020304" pitchFamily="18" charset="0"/>
                <a:cs typeface="Times New Roman" panose="02020603050405020304" pitchFamily="18" charset="0"/>
              </a:rPr>
              <a:t> </a:t>
            </a:r>
            <a:r>
              <a:rPr lang="en-US" dirty="0" err="1">
                <a:solidFill>
                  <a:srgbClr val="1D2129"/>
                </a:solidFill>
                <a:latin typeface="Times New Roman" panose="02020603050405020304" pitchFamily="18" charset="0"/>
                <a:cs typeface="Times New Roman" panose="02020603050405020304" pitchFamily="18" charset="0"/>
              </a:rPr>
              <a:t>Thất</a:t>
            </a:r>
            <a:r>
              <a:rPr lang="en-US" dirty="0">
                <a:solidFill>
                  <a:srgbClr val="1D2129"/>
                </a:solidFill>
                <a:latin typeface="Times New Roman" panose="02020603050405020304" pitchFamily="18" charset="0"/>
                <a:cs typeface="Times New Roman" panose="02020603050405020304" pitchFamily="18" charset="0"/>
              </a:rPr>
              <a:t> – </a:t>
            </a:r>
            <a:r>
              <a:rPr lang="en-US" dirty="0" err="1">
                <a:solidFill>
                  <a:srgbClr val="1D2129"/>
                </a:solidFill>
                <a:latin typeface="Times New Roman" panose="02020603050405020304" pitchFamily="18" charset="0"/>
                <a:cs typeface="Times New Roman" panose="02020603050405020304" pitchFamily="18" charset="0"/>
              </a:rPr>
              <a:t>Hà</a:t>
            </a:r>
            <a:r>
              <a:rPr lang="en-US" dirty="0">
                <a:solidFill>
                  <a:srgbClr val="1D2129"/>
                </a:solidFill>
                <a:latin typeface="Times New Roman" panose="02020603050405020304" pitchFamily="18" charset="0"/>
                <a:cs typeface="Times New Roman" panose="02020603050405020304" pitchFamily="18" charset="0"/>
              </a:rPr>
              <a:t> </a:t>
            </a:r>
            <a:r>
              <a:rPr lang="en-US" dirty="0" err="1">
                <a:solidFill>
                  <a:srgbClr val="1D2129"/>
                </a:solidFill>
                <a:latin typeface="Times New Roman" panose="02020603050405020304" pitchFamily="18" charset="0"/>
                <a:cs typeface="Times New Roman" panose="02020603050405020304" pitchFamily="18" charset="0"/>
              </a:rPr>
              <a:t>Nội</a:t>
            </a:r>
            <a:r>
              <a:rPr lang="en-US" dirty="0">
                <a:solidFill>
                  <a:srgbClr val="1D2129"/>
                </a:solidFill>
                <a:latin typeface="Times New Roman" panose="02020603050405020304" pitchFamily="18" charset="0"/>
                <a:cs typeface="Times New Roman" panose="02020603050405020304" pitchFamily="18" charset="0"/>
              </a:rPr>
              <a:t>. </a:t>
            </a:r>
            <a:r>
              <a:rPr lang="en-US" dirty="0" err="1">
                <a:solidFill>
                  <a:srgbClr val="1D2129"/>
                </a:solidFill>
                <a:latin typeface="Times New Roman" panose="02020603050405020304" pitchFamily="18" charset="0"/>
                <a:cs typeface="Times New Roman" panose="02020603050405020304" pitchFamily="18" charset="0"/>
              </a:rPr>
              <a:t>Ông</a:t>
            </a:r>
            <a:r>
              <a:rPr lang="en-US" dirty="0">
                <a:solidFill>
                  <a:srgbClr val="1D2129"/>
                </a:solidFill>
                <a:latin typeface="Times New Roman" panose="02020603050405020304" pitchFamily="18" charset="0"/>
                <a:cs typeface="Times New Roman" panose="02020603050405020304" pitchFamily="18" charset="0"/>
              </a:rPr>
              <a:t> </a:t>
            </a:r>
            <a:r>
              <a:rPr lang="vi-VN" b="0" i="0" dirty="0">
                <a:solidFill>
                  <a:srgbClr val="1D2129"/>
                </a:solidFill>
                <a:effectLst/>
                <a:latin typeface="Times New Roman" panose="02020603050405020304" pitchFamily="18" charset="0"/>
                <a:cs typeface="Times New Roman" panose="02020603050405020304" pitchFamily="18" charset="0"/>
              </a:rPr>
              <a:t>thuộc lớp nhà thơ trẻ trưởng thành trong thời kì kháng chiến chống Mĩ.</a:t>
            </a:r>
            <a:r>
              <a:rPr lang="en-US" b="0" i="0" dirty="0">
                <a:solidFill>
                  <a:srgbClr val="1D2129"/>
                </a:solidFill>
                <a:effectLst/>
                <a:latin typeface="Times New Roman" panose="02020603050405020304" pitchFamily="18" charset="0"/>
                <a:cs typeface="Times New Roman" panose="02020603050405020304" pitchFamily="18" charset="0"/>
              </a:rPr>
              <a:t> </a:t>
            </a:r>
            <a:r>
              <a:rPr lang="vi-VN" b="0" i="0" dirty="0">
                <a:solidFill>
                  <a:srgbClr val="1D2129"/>
                </a:solidFill>
                <a:effectLst/>
                <a:latin typeface="Times New Roman" panose="02020603050405020304" pitchFamily="18" charset="0"/>
                <a:cs typeface="Times New Roman" panose="02020603050405020304" pitchFamily="18" charset="0"/>
              </a:rPr>
              <a:t>Thơ Bằng Việt trong trẻo, mượt mà, tràn đầy cảm xúc, đề tài thơ thường đi vào khai thác những kỉ niệm, những kí ức thời thơ ấu và gợi những ước mơ tuổi trẻ.</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Bếp</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lửa</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là</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một</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trong</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số</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những</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bài</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thơ</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tiêu</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biểu</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cho</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hồn</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thơ</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ấy</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Đặc</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biệt</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là</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đoạn</a:t>
            </a:r>
            <a:r>
              <a:rPr lang="en-US" b="0" i="0" dirty="0">
                <a:solidFill>
                  <a:srgbClr val="1D2129"/>
                </a:solidFill>
                <a:effectLst/>
                <a:latin typeface="Times New Roman" panose="02020603050405020304" pitchFamily="18" charset="0"/>
                <a:cs typeface="Times New Roman" panose="02020603050405020304" pitchFamily="18" charset="0"/>
              </a:rPr>
              <a:t> </a:t>
            </a:r>
            <a:r>
              <a:rPr lang="en-US" b="0" i="0" dirty="0" err="1">
                <a:solidFill>
                  <a:srgbClr val="1D2129"/>
                </a:solidFill>
                <a:effectLst/>
                <a:latin typeface="Times New Roman" panose="02020603050405020304" pitchFamily="18" charset="0"/>
                <a:cs typeface="Times New Roman" panose="02020603050405020304" pitchFamily="18" charset="0"/>
              </a:rPr>
              <a:t>thơ</a:t>
            </a:r>
            <a:r>
              <a:rPr lang="en-US" b="0" i="0" dirty="0">
                <a:solidFill>
                  <a:srgbClr val="1D2129"/>
                </a:solidFill>
                <a:effectLst/>
                <a:latin typeface="Times New Roman" panose="02020603050405020304" pitchFamily="18" charset="0"/>
                <a:cs typeface="Times New Roman" panose="02020603050405020304" pitchFamily="18" charset="0"/>
              </a:rPr>
              <a:t>: </a:t>
            </a:r>
          </a:p>
          <a:p>
            <a:pPr algn="l"/>
            <a:endParaRPr lang="vi-VN" b="0" i="0" dirty="0">
              <a:solidFill>
                <a:srgbClr val="1D21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75192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FBAD12F-E21E-EFB1-B313-19719A42321E}"/>
              </a:ext>
            </a:extLst>
          </p:cNvPr>
          <p:cNvSpPr txBox="1"/>
          <p:nvPr/>
        </p:nvSpPr>
        <p:spPr>
          <a:xfrm>
            <a:off x="277906" y="0"/>
            <a:ext cx="11914094" cy="6760825"/>
          </a:xfrm>
          <a:prstGeom prst="rect">
            <a:avLst/>
          </a:prstGeom>
          <a:noFill/>
        </p:spPr>
        <p:txBody>
          <a:bodyPr wrap="square">
            <a:spAutoFit/>
          </a:bodyPr>
          <a:lstStyle/>
          <a:p>
            <a:pPr algn="ctr">
              <a:spcAft>
                <a:spcPts val="80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HOA HỒNG TẶNG MẸ</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800"/>
              </a:spcAft>
            </a:pPr>
            <a:r>
              <a:rPr lang="nl-NL" sz="2000" i="1" dirty="0">
                <a:effectLst/>
                <a:latin typeface="Times New Roman" panose="02020603050405020304" pitchFamily="18" charset="0"/>
                <a:ea typeface="Times New Roman" panose="02020603050405020304" pitchFamily="18" charset="0"/>
                <a:cs typeface="Times New Roman" panose="02020603050405020304" pitchFamily="18" charset="0"/>
              </a:rPr>
              <a:t>Anh dừng lại một tiệm bán hoa để mua hoa gửi tặng mẹ qua đường bưu điện. Mẹ anh sống cách chỗ anh ở khoảng 300km. Khi bước ra khỏi xe, anh thấy một bé gái đang đứng khóc bên vỉa hè. Anh đến bên và hỏi nó sao lại khóc.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fontAlgn="base">
              <a:spcAft>
                <a:spcPts val="800"/>
              </a:spcAft>
            </a:pPr>
            <a:r>
              <a:rPr lang="nl-NL" sz="2000" i="1" dirty="0">
                <a:effectLst/>
                <a:latin typeface="Times New Roman" panose="02020603050405020304" pitchFamily="18" charset="0"/>
                <a:ea typeface="Times New Roman" panose="02020603050405020304" pitchFamily="18" charset="0"/>
                <a:cs typeface="Times New Roman" panose="02020603050405020304" pitchFamily="18" charset="0"/>
              </a:rPr>
              <a:t>- Cháu muốn mua một bông hồng để tặng mẹ cháu - nó nức nở - nhưng cháu chỉ có 75 xu trong khi giá bán hoa hồng đến 2 dolar.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fontAlgn="base">
              <a:spcAft>
                <a:spcPts val="800"/>
              </a:spcAft>
            </a:pPr>
            <a:r>
              <a:rPr lang="nl-NL" sz="2000" i="1" dirty="0">
                <a:effectLst/>
                <a:latin typeface="Times New Roman" panose="02020603050405020304" pitchFamily="18" charset="0"/>
                <a:ea typeface="Times New Roman" panose="02020603050405020304" pitchFamily="18" charset="0"/>
                <a:cs typeface="Times New Roman" panose="02020603050405020304" pitchFamily="18" charset="0"/>
              </a:rPr>
              <a:t>Anh mỉm cười và nói với nó:</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fontAlgn="base">
              <a:spcAft>
                <a:spcPts val="800"/>
              </a:spcAft>
            </a:pPr>
            <a:r>
              <a:rPr lang="nl-NL" sz="2000" i="1" dirty="0">
                <a:effectLst/>
                <a:latin typeface="Times New Roman" panose="02020603050405020304" pitchFamily="18" charset="0"/>
                <a:ea typeface="Times New Roman" panose="02020603050405020304" pitchFamily="18" charset="0"/>
                <a:cs typeface="Times New Roman" panose="02020603050405020304" pitchFamily="18" charset="0"/>
              </a:rPr>
              <a:t>- Đến đây chú sẽ mua cho cháu.</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fontAlgn="base">
              <a:spcAft>
                <a:spcPts val="800"/>
              </a:spcAft>
            </a:pPr>
            <a:r>
              <a:rPr lang="nl-NL" sz="2000" i="1" dirty="0">
                <a:effectLst/>
                <a:latin typeface="Times New Roman" panose="02020603050405020304" pitchFamily="18" charset="0"/>
                <a:ea typeface="Times New Roman" panose="02020603050405020304" pitchFamily="18" charset="0"/>
                <a:cs typeface="Times New Roman" panose="02020603050405020304" pitchFamily="18" charset="0"/>
              </a:rPr>
              <a:t>Anh liền mua hoa cho cô bé và đặt một bó hồng để gửi cho mẹ anh. Xong xuôi, anh hỏi cô bé có cần đi nhờ xe về nhà không.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fontAlgn="base">
              <a:spcAft>
                <a:spcPts val="800"/>
              </a:spcAft>
            </a:pPr>
            <a:r>
              <a:rPr lang="nl-NL" sz="2000" i="1" dirty="0">
                <a:effectLst/>
                <a:latin typeface="Times New Roman" panose="02020603050405020304" pitchFamily="18" charset="0"/>
                <a:ea typeface="Times New Roman" panose="02020603050405020304" pitchFamily="18" charset="0"/>
                <a:cs typeface="Times New Roman" panose="02020603050405020304" pitchFamily="18" charset="0"/>
              </a:rPr>
              <a:t>Nó vui mừng trả lời:</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fontAlgn="base">
              <a:spcAft>
                <a:spcPts val="800"/>
              </a:spcAft>
            </a:pPr>
            <a:r>
              <a:rPr lang="nl-NL" sz="2000" i="1" dirty="0">
                <a:effectLst/>
                <a:latin typeface="Times New Roman" panose="02020603050405020304" pitchFamily="18" charset="0"/>
                <a:ea typeface="Times New Roman" panose="02020603050405020304" pitchFamily="18" charset="0"/>
                <a:cs typeface="Times New Roman" panose="02020603050405020304" pitchFamily="18" charset="0"/>
              </a:rPr>
              <a:t>- Dạ, chú cho cháu đi nhờ xe đến nhà mẹ cháu.</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fontAlgn="base">
              <a:spcAft>
                <a:spcPts val="800"/>
              </a:spcAft>
            </a:pPr>
            <a:r>
              <a:rPr lang="nl-NL" sz="2000" i="1" dirty="0">
                <a:effectLst/>
                <a:latin typeface="Times New Roman" panose="02020603050405020304" pitchFamily="18" charset="0"/>
                <a:ea typeface="Times New Roman" panose="02020603050405020304" pitchFamily="18" charset="0"/>
                <a:cs typeface="Times New Roman" panose="02020603050405020304" pitchFamily="18" charset="0"/>
              </a:rPr>
              <a:t>Nó chỉ đường cho anh lái xe đến nghĩa trang, nơi có phần mộ vừa đắp. Nó chỉ vào ngôi mộ và nói:</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fontAlgn="base">
              <a:spcAft>
                <a:spcPts val="800"/>
              </a:spcAft>
            </a:pPr>
            <a:r>
              <a:rPr lang="nl-NL" sz="2000" i="1" dirty="0">
                <a:effectLst/>
                <a:latin typeface="Times New Roman" panose="02020603050405020304" pitchFamily="18" charset="0"/>
                <a:ea typeface="Times New Roman" panose="02020603050405020304" pitchFamily="18" charset="0"/>
                <a:cs typeface="Times New Roman" panose="02020603050405020304" pitchFamily="18" charset="0"/>
              </a:rPr>
              <a:t>- Đây là nhà của mẹ cháu.</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fontAlgn="base">
              <a:spcAft>
                <a:spcPts val="800"/>
              </a:spcAft>
            </a:pPr>
            <a:r>
              <a:rPr lang="nl-NL" sz="2000" i="1" dirty="0">
                <a:effectLst/>
                <a:latin typeface="Times New Roman" panose="02020603050405020304" pitchFamily="18" charset="0"/>
                <a:ea typeface="Times New Roman" panose="02020603050405020304" pitchFamily="18" charset="0"/>
                <a:cs typeface="Times New Roman" panose="02020603050405020304" pitchFamily="18" charset="0"/>
              </a:rPr>
              <a:t>Nói xong, nó ân cần đặt bông hoa hồng lên mộ.</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fontAlgn="base">
              <a:spcAft>
                <a:spcPts val="800"/>
              </a:spcAft>
            </a:pPr>
            <a:r>
              <a:rPr lang="nl-NL" sz="2000" i="1" dirty="0">
                <a:effectLst/>
                <a:latin typeface="Times New Roman" panose="02020603050405020304" pitchFamily="18" charset="0"/>
                <a:ea typeface="Times New Roman" panose="02020603050405020304" pitchFamily="18" charset="0"/>
                <a:cs typeface="Times New Roman" panose="02020603050405020304" pitchFamily="18" charset="0"/>
              </a:rPr>
              <a:t>Tức thì anh quay lại tiệm bán hoa hủy bỏ dịch vụ gửi hoa và mua một bó hoa hồng thật đẹp. Suốt đêm đó anh đã lái xe một mạch 300km về nhà để trao tận tay mẹ bó hoa.							                                                                                 (Quà tặng cuộc sống</a:t>
            </a:r>
            <a:r>
              <a:rPr lang="nl-N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theo nguồn Internet</a:t>
            </a:r>
            <a:r>
              <a:rPr lang="nl-NL" sz="2000" b="1"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36073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FBAD12F-E21E-EFB1-B313-19719A42321E}"/>
              </a:ext>
            </a:extLst>
          </p:cNvPr>
          <p:cNvSpPr txBox="1"/>
          <p:nvPr/>
        </p:nvSpPr>
        <p:spPr>
          <a:xfrm>
            <a:off x="179295" y="125506"/>
            <a:ext cx="10425953" cy="4093428"/>
          </a:xfrm>
          <a:prstGeom prst="rect">
            <a:avLst/>
          </a:prstGeom>
          <a:noFill/>
        </p:spPr>
        <p:txBody>
          <a:bodyPr wrap="square">
            <a:spAutoFit/>
          </a:bodyPr>
          <a:lstStyle/>
          <a:p>
            <a:pPr algn="just">
              <a:spcAft>
                <a:spcPts val="800"/>
              </a:spcAft>
            </a:pPr>
            <a:r>
              <a:rPr lang="nl-NL" sz="4000" b="1"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nl-NL" sz="4000" dirty="0">
                <a:effectLst/>
                <a:latin typeface="Times New Roman" panose="02020603050405020304" pitchFamily="18" charset="0"/>
                <a:ea typeface="Times New Roman" panose="02020603050405020304" pitchFamily="18" charset="0"/>
                <a:cs typeface="Times New Roman" panose="02020603050405020304" pitchFamily="18" charset="0"/>
              </a:rPr>
              <a:t> Xác định phương thức biểu đạt chính trong văn bản trên?</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nl-NL" sz="4000" b="1" dirty="0">
                <a:effectLst/>
                <a:latin typeface="Times New Roman" panose="02020603050405020304" pitchFamily="18" charset="0"/>
                <a:ea typeface="Times New Roman" panose="02020603050405020304" pitchFamily="18" charset="0"/>
                <a:cs typeface="Times New Roman" panose="02020603050405020304" pitchFamily="18" charset="0"/>
              </a:rPr>
              <a:t>b/ </a:t>
            </a:r>
            <a:r>
              <a:rPr lang="nl-NL" sz="4000" dirty="0">
                <a:effectLst/>
                <a:latin typeface="Times New Roman" panose="02020603050405020304" pitchFamily="18" charset="0"/>
                <a:ea typeface="Times New Roman" panose="02020603050405020304" pitchFamily="18" charset="0"/>
                <a:cs typeface="Times New Roman" panose="02020603050405020304" pitchFamily="18" charset="0"/>
              </a:rPr>
              <a:t>Văn bản trên được kể theo ngôi thứ mấy?</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spcAft>
                <a:spcPts val="800"/>
              </a:spcAft>
            </a:pPr>
            <a:r>
              <a:rPr lang="nl-NL" sz="4000" b="1" dirty="0">
                <a:effectLst/>
                <a:latin typeface="Times New Roman" panose="02020603050405020304" pitchFamily="18" charset="0"/>
                <a:ea typeface="Times New Roman" panose="02020603050405020304" pitchFamily="18" charset="0"/>
                <a:cs typeface="Times New Roman" panose="02020603050405020304" pitchFamily="18" charset="0"/>
              </a:rPr>
              <a:t>c/ </a:t>
            </a:r>
            <a:r>
              <a:rPr lang="nl-NL" sz="4000" dirty="0">
                <a:effectLst/>
                <a:latin typeface="Times New Roman" panose="02020603050405020304" pitchFamily="18" charset="0"/>
                <a:ea typeface="Times New Roman" panose="02020603050405020304" pitchFamily="18" charset="0"/>
                <a:cs typeface="Times New Roman" panose="02020603050405020304" pitchFamily="18" charset="0"/>
              </a:rPr>
              <a:t>Theo em, hai nhân vật: </a:t>
            </a:r>
            <a:r>
              <a:rPr lang="nl-NL" sz="4000" i="1" dirty="0">
                <a:effectLst/>
                <a:latin typeface="Times New Roman" panose="02020603050405020304" pitchFamily="18" charset="0"/>
                <a:ea typeface="Times New Roman" panose="02020603050405020304" pitchFamily="18" charset="0"/>
                <a:cs typeface="Times New Roman" panose="02020603050405020304" pitchFamily="18" charset="0"/>
              </a:rPr>
              <a:t>em bé</a:t>
            </a:r>
            <a:r>
              <a:rPr lang="nl-NL" sz="4000" dirty="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nl-NL" sz="4000" i="1" dirty="0">
                <a:effectLst/>
                <a:latin typeface="Times New Roman" panose="02020603050405020304" pitchFamily="18" charset="0"/>
                <a:ea typeface="Times New Roman" panose="02020603050405020304" pitchFamily="18" charset="0"/>
                <a:cs typeface="Times New Roman" panose="02020603050405020304" pitchFamily="18" charset="0"/>
              </a:rPr>
              <a:t>anh thanh niên</a:t>
            </a:r>
            <a:r>
              <a:rPr lang="nl-NL" sz="4000" dirty="0">
                <a:effectLst/>
                <a:latin typeface="Times New Roman" panose="02020603050405020304" pitchFamily="18" charset="0"/>
                <a:ea typeface="Times New Roman" panose="02020603050405020304" pitchFamily="18" charset="0"/>
                <a:cs typeface="Times New Roman" panose="02020603050405020304" pitchFamily="18" charset="0"/>
              </a:rPr>
              <a:t>, ai là người con hiếu thảo? Vì sao?</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spcAft>
                <a:spcPts val="800"/>
              </a:spcAft>
            </a:pPr>
            <a:r>
              <a:rPr lang="nl-NL" sz="4000" b="1" dirty="0">
                <a:effectLst/>
                <a:latin typeface="Times New Roman" panose="02020603050405020304" pitchFamily="18" charset="0"/>
                <a:ea typeface="Times New Roman" panose="02020603050405020304" pitchFamily="18" charset="0"/>
                <a:cs typeface="Times New Roman" panose="02020603050405020304" pitchFamily="18" charset="0"/>
              </a:rPr>
              <a:t>d/</a:t>
            </a:r>
            <a:r>
              <a:rPr lang="nl-NL" sz="4000" dirty="0">
                <a:effectLst/>
                <a:latin typeface="Times New Roman" panose="02020603050405020304" pitchFamily="18" charset="0"/>
                <a:ea typeface="Times New Roman" panose="02020603050405020304" pitchFamily="18" charset="0"/>
                <a:cs typeface="Times New Roman" panose="02020603050405020304" pitchFamily="18" charset="0"/>
              </a:rPr>
              <a:t>Bài học mà em tâm đắc nhất từ văn bản trên?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26795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6B928FF-3D23-9175-1D5E-042C3C6E609D}"/>
              </a:ext>
            </a:extLst>
          </p:cNvPr>
          <p:cNvGraphicFramePr>
            <a:graphicFrameLocks noGrp="1"/>
          </p:cNvGraphicFramePr>
          <p:nvPr>
            <p:ph idx="1"/>
            <p:extLst>
              <p:ext uri="{D42A27DB-BD31-4B8C-83A1-F6EECF244321}">
                <p14:modId xmlns:p14="http://schemas.microsoft.com/office/powerpoint/2010/main" val="1317449520"/>
              </p:ext>
            </p:extLst>
          </p:nvPr>
        </p:nvGraphicFramePr>
        <p:xfrm>
          <a:off x="125506" y="532318"/>
          <a:ext cx="11940988" cy="2896682"/>
        </p:xfrm>
        <a:graphic>
          <a:graphicData uri="http://schemas.openxmlformats.org/drawingml/2006/table">
            <a:tbl>
              <a:tblPr firstRow="1" firstCol="1" lastRow="1" lastCol="1" bandRow="1" bandCol="1">
                <a:tableStyleId>{5C22544A-7EE6-4342-B048-85BDC9FD1C3A}</a:tableStyleId>
              </a:tblPr>
              <a:tblGrid>
                <a:gridCol w="762000">
                  <a:extLst>
                    <a:ext uri="{9D8B030D-6E8A-4147-A177-3AD203B41FA5}">
                      <a16:colId xmlns:a16="http://schemas.microsoft.com/office/drawing/2014/main" val="1360897366"/>
                    </a:ext>
                  </a:extLst>
                </a:gridCol>
                <a:gridCol w="11178988">
                  <a:extLst>
                    <a:ext uri="{9D8B030D-6E8A-4147-A177-3AD203B41FA5}">
                      <a16:colId xmlns:a16="http://schemas.microsoft.com/office/drawing/2014/main" val="3013884444"/>
                    </a:ext>
                  </a:extLst>
                </a:gridCol>
              </a:tblGrid>
              <a:tr h="142574">
                <a:tc rowSpan="2">
                  <a:txBody>
                    <a:bodyPr/>
                    <a:lstStyle/>
                    <a:p>
                      <a:pPr algn="ctr">
                        <a:lnSpc>
                          <a:spcPct val="120000"/>
                        </a:lnSpc>
                        <a:spcAft>
                          <a:spcPts val="800"/>
                        </a:spcAft>
                      </a:pPr>
                      <a:r>
                        <a:rPr lang="nl-NL" sz="2400" b="0" dirty="0">
                          <a:solidFill>
                            <a:srgbClr val="002060"/>
                          </a:solidFill>
                          <a:effectLst/>
                          <a:latin typeface="Times New Roman" panose="02020603050405020304" pitchFamily="18" charset="0"/>
                          <a:cs typeface="Times New Roman" panose="02020603050405020304" pitchFamily="18" charset="0"/>
                        </a:rPr>
                        <a:t>1</a:t>
                      </a: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799" marR="19799" marT="0" marB="0" anchor="ctr">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solidFill>
                      <a:schemeClr val="bg1"/>
                    </a:solidFill>
                  </a:tcPr>
                </a:tc>
                <a:tc>
                  <a:txBody>
                    <a:bodyPr/>
                    <a:lstStyle/>
                    <a:p>
                      <a:pPr>
                        <a:lnSpc>
                          <a:spcPct val="120000"/>
                        </a:lnSpc>
                        <a:spcAft>
                          <a:spcPts val="800"/>
                        </a:spcAft>
                      </a:pPr>
                      <a:r>
                        <a:rPr lang="nl-NL" sz="2400" b="0" dirty="0">
                          <a:solidFill>
                            <a:srgbClr val="002060"/>
                          </a:solidFill>
                          <a:effectLst/>
                          <a:latin typeface="Times New Roman" panose="02020603050405020304" pitchFamily="18" charset="0"/>
                          <a:cs typeface="Times New Roman" panose="02020603050405020304" pitchFamily="18" charset="0"/>
                        </a:rPr>
                        <a:t>Xác định phương thức biểu đạt chính trong văn bản trên?</a:t>
                      </a: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799" marR="19799" marT="0" marB="0" anchor="ctr">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solidFill>
                      <a:schemeClr val="bg1"/>
                    </a:solidFill>
                  </a:tcPr>
                </a:tc>
                <a:extLst>
                  <a:ext uri="{0D108BD9-81ED-4DB2-BD59-A6C34878D82A}">
                    <a16:rowId xmlns:a16="http://schemas.microsoft.com/office/drawing/2014/main" val="4259629672"/>
                  </a:ext>
                </a:extLst>
              </a:tr>
              <a:tr h="142574">
                <a:tc vMerge="1">
                  <a:txBody>
                    <a:bodyPr/>
                    <a:lstStyle/>
                    <a:p>
                      <a:endParaRPr lang="en-US"/>
                    </a:p>
                  </a:txBody>
                  <a:tcPr/>
                </a:tc>
                <a:tc>
                  <a:txBody>
                    <a:bodyPr/>
                    <a:lstStyle/>
                    <a:p>
                      <a:pPr>
                        <a:lnSpc>
                          <a:spcPct val="120000"/>
                        </a:lnSpc>
                        <a:spcAft>
                          <a:spcPts val="800"/>
                        </a:spcAft>
                      </a:pPr>
                      <a:r>
                        <a:rPr lang="en-US" sz="2400" b="0">
                          <a:solidFill>
                            <a:srgbClr val="002060"/>
                          </a:solidFill>
                          <a:effectLst/>
                          <a:latin typeface="Times New Roman" panose="02020603050405020304" pitchFamily="18" charset="0"/>
                          <a:cs typeface="Times New Roman" panose="02020603050405020304" pitchFamily="18" charset="0"/>
                        </a:rPr>
                        <a:t>Phương thức biểu đạt chính: Tự sự</a:t>
                      </a:r>
                      <a:endParaRPr lang="en-US" sz="24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799" marR="19799" marT="0" marB="0" anchor="ctr">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solidFill>
                      <a:schemeClr val="bg1"/>
                    </a:solidFill>
                  </a:tcPr>
                </a:tc>
                <a:extLst>
                  <a:ext uri="{0D108BD9-81ED-4DB2-BD59-A6C34878D82A}">
                    <a16:rowId xmlns:a16="http://schemas.microsoft.com/office/drawing/2014/main" val="2230104216"/>
                  </a:ext>
                </a:extLst>
              </a:tr>
              <a:tr h="142574">
                <a:tc rowSpan="2">
                  <a:txBody>
                    <a:bodyPr/>
                    <a:lstStyle/>
                    <a:p>
                      <a:pPr algn="ctr">
                        <a:lnSpc>
                          <a:spcPct val="120000"/>
                        </a:lnSpc>
                        <a:spcAft>
                          <a:spcPts val="800"/>
                        </a:spcAft>
                      </a:pPr>
                      <a:r>
                        <a:rPr lang="nl-NL" sz="2400" b="0">
                          <a:solidFill>
                            <a:srgbClr val="002060"/>
                          </a:solidFill>
                          <a:effectLst/>
                          <a:latin typeface="Times New Roman" panose="02020603050405020304" pitchFamily="18" charset="0"/>
                          <a:cs typeface="Times New Roman" panose="02020603050405020304" pitchFamily="18" charset="0"/>
                        </a:rPr>
                        <a:t>2</a:t>
                      </a:r>
                      <a:endParaRPr lang="en-US" sz="24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799" marR="19799" marT="0" marB="0" anchor="ctr">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solidFill>
                      <a:schemeClr val="bg1"/>
                    </a:solidFill>
                  </a:tcPr>
                </a:tc>
                <a:tc>
                  <a:txBody>
                    <a:bodyPr/>
                    <a:lstStyle/>
                    <a:p>
                      <a:pPr>
                        <a:lnSpc>
                          <a:spcPct val="120000"/>
                        </a:lnSpc>
                        <a:spcAft>
                          <a:spcPts val="800"/>
                        </a:spcAft>
                      </a:pPr>
                      <a:r>
                        <a:rPr lang="nl-NL" sz="2400" b="0">
                          <a:solidFill>
                            <a:srgbClr val="002060"/>
                          </a:solidFill>
                          <a:effectLst/>
                          <a:latin typeface="Times New Roman" panose="02020603050405020304" pitchFamily="18" charset="0"/>
                          <a:cs typeface="Times New Roman" panose="02020603050405020304" pitchFamily="18" charset="0"/>
                        </a:rPr>
                        <a:t>Văn bản trên được kể theo ngôi thứ mấy?</a:t>
                      </a:r>
                      <a:endParaRPr lang="en-US" sz="24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799" marR="19799" marT="0" marB="0" anchor="ctr">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solidFill>
                      <a:schemeClr val="bg1"/>
                    </a:solidFill>
                  </a:tcPr>
                </a:tc>
                <a:extLst>
                  <a:ext uri="{0D108BD9-81ED-4DB2-BD59-A6C34878D82A}">
                    <a16:rowId xmlns:a16="http://schemas.microsoft.com/office/drawing/2014/main" val="1800236000"/>
                  </a:ext>
                </a:extLst>
              </a:tr>
              <a:tr h="68656">
                <a:tc vMerge="1">
                  <a:txBody>
                    <a:bodyPr/>
                    <a:lstStyle/>
                    <a:p>
                      <a:endParaRPr lang="en-US"/>
                    </a:p>
                  </a:txBody>
                  <a:tcPr/>
                </a:tc>
                <a:tc>
                  <a:txBody>
                    <a:bodyPr/>
                    <a:lstStyle/>
                    <a:p>
                      <a:pPr>
                        <a:lnSpc>
                          <a:spcPct val="120000"/>
                        </a:lnSpc>
                        <a:spcAft>
                          <a:spcPts val="800"/>
                        </a:spcAft>
                      </a:pPr>
                      <a:r>
                        <a:rPr lang="en-US" sz="2400" b="0">
                          <a:solidFill>
                            <a:srgbClr val="002060"/>
                          </a:solidFill>
                          <a:effectLst/>
                          <a:latin typeface="Times New Roman" panose="02020603050405020304" pitchFamily="18" charset="0"/>
                          <a:cs typeface="Times New Roman" panose="02020603050405020304" pitchFamily="18" charset="0"/>
                        </a:rPr>
                        <a:t>Ngôi kể: Thứ ba</a:t>
                      </a:r>
                      <a:endParaRPr lang="en-US" sz="24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799" marR="19799" marT="0" marB="0" anchor="ctr">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solidFill>
                      <a:schemeClr val="bg1"/>
                    </a:solidFill>
                  </a:tcPr>
                </a:tc>
                <a:extLst>
                  <a:ext uri="{0D108BD9-81ED-4DB2-BD59-A6C34878D82A}">
                    <a16:rowId xmlns:a16="http://schemas.microsoft.com/office/drawing/2014/main" val="1592300086"/>
                  </a:ext>
                </a:extLst>
              </a:tr>
              <a:tr h="216492">
                <a:tc rowSpan="2">
                  <a:txBody>
                    <a:bodyPr/>
                    <a:lstStyle/>
                    <a:p>
                      <a:pPr algn="ctr">
                        <a:lnSpc>
                          <a:spcPct val="120000"/>
                        </a:lnSpc>
                        <a:spcAft>
                          <a:spcPts val="800"/>
                        </a:spcAft>
                      </a:pPr>
                      <a:r>
                        <a:rPr lang="nl-NL" sz="2400" b="0" dirty="0">
                          <a:solidFill>
                            <a:srgbClr val="002060"/>
                          </a:solidFill>
                          <a:effectLst/>
                          <a:latin typeface="Times New Roman" panose="02020603050405020304" pitchFamily="18" charset="0"/>
                          <a:cs typeface="Times New Roman" panose="02020603050405020304" pitchFamily="18" charset="0"/>
                        </a:rPr>
                        <a:t>3</a:t>
                      </a: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799" marR="19799" marT="0" marB="0" anchor="ctr">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solidFill>
                      <a:schemeClr val="bg1"/>
                    </a:solidFill>
                  </a:tcPr>
                </a:tc>
                <a:tc>
                  <a:txBody>
                    <a:bodyPr/>
                    <a:lstStyle/>
                    <a:p>
                      <a:pPr>
                        <a:lnSpc>
                          <a:spcPct val="120000"/>
                        </a:lnSpc>
                        <a:spcAft>
                          <a:spcPts val="800"/>
                        </a:spcAft>
                      </a:pPr>
                      <a:r>
                        <a:rPr lang="nl-NL" sz="2400" b="0">
                          <a:solidFill>
                            <a:srgbClr val="002060"/>
                          </a:solidFill>
                          <a:effectLst/>
                          <a:latin typeface="Times New Roman" panose="02020603050405020304" pitchFamily="18" charset="0"/>
                          <a:cs typeface="Times New Roman" panose="02020603050405020304" pitchFamily="18" charset="0"/>
                        </a:rPr>
                        <a:t>Theo em, hai nhân vật: em bé và anh thanh niên, ai là người con hiếu thảo? Vì sao?</a:t>
                      </a:r>
                      <a:endParaRPr lang="en-US" sz="24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799" marR="19799" marT="0" marB="0" anchor="ctr">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solidFill>
                      <a:schemeClr val="bg1"/>
                    </a:solidFill>
                  </a:tcPr>
                </a:tc>
                <a:extLst>
                  <a:ext uri="{0D108BD9-81ED-4DB2-BD59-A6C34878D82A}">
                    <a16:rowId xmlns:a16="http://schemas.microsoft.com/office/drawing/2014/main" val="120743345"/>
                  </a:ext>
                </a:extLst>
              </a:tr>
              <a:tr h="443543">
                <a:tc vMerge="1">
                  <a:txBody>
                    <a:bodyPr/>
                    <a:lstStyle/>
                    <a:p>
                      <a:endParaRPr lang="en-US"/>
                    </a:p>
                  </a:txBody>
                  <a:tcPr/>
                </a:tc>
                <a:tc>
                  <a:txBody>
                    <a:bodyPr/>
                    <a:lstStyle/>
                    <a:p>
                      <a:pPr algn="just">
                        <a:lnSpc>
                          <a:spcPct val="107000"/>
                        </a:lnSpc>
                        <a:spcAft>
                          <a:spcPts val="8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Trong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câu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chuyện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trên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cả</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cô</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bé</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anh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thanh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niên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đều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những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hiếu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thảo</a:t>
                      </a:r>
                      <a:r>
                        <a:rPr lang="en-US" sz="2400" b="0" dirty="0">
                          <a:solidFill>
                            <a:srgbClr val="002060"/>
                          </a:solidFill>
                          <a:effectLst/>
                          <a:latin typeface="Times New Roman" panose="02020603050405020304" pitchFamily="18" charset="0"/>
                          <a:cs typeface="Times New Roman" panose="02020603050405020304" pitchFamily="18" charset="0"/>
                        </a:rPr>
                        <a:t>. </a:t>
                      </a:r>
                    </a:p>
                    <a:p>
                      <a:pPr>
                        <a:lnSpc>
                          <a:spcPct val="120000"/>
                        </a:lnSpc>
                        <a:spcAft>
                          <a:spcPts val="8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Vì</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cả</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hai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đều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nhớ</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đến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mẹ</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đều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biết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cách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thể</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hiện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lòng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biết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ơn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tình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yêu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với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mẹ</a:t>
                      </a:r>
                      <a:r>
                        <a:rPr lang="en-US" sz="2400" b="0" dirty="0">
                          <a:solidFill>
                            <a:srgbClr val="002060"/>
                          </a:solidFill>
                          <a:effectLst/>
                          <a:latin typeface="Times New Roman" panose="02020603050405020304" pitchFamily="18" charset="0"/>
                          <a:cs typeface="Times New Roman" panose="02020603050405020304" pitchFamily="18" charset="0"/>
                        </a:rPr>
                        <a:t>.</a:t>
                      </a: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799" marR="19799" marT="0" marB="0" anchor="ctr">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solidFill>
                      <a:schemeClr val="bg1"/>
                    </a:solidFill>
                  </a:tcPr>
                </a:tc>
                <a:extLst>
                  <a:ext uri="{0D108BD9-81ED-4DB2-BD59-A6C34878D82A}">
                    <a16:rowId xmlns:a16="http://schemas.microsoft.com/office/drawing/2014/main" val="396051760"/>
                  </a:ext>
                </a:extLst>
              </a:tr>
            </a:tbl>
          </a:graphicData>
        </a:graphic>
      </p:graphicFrame>
    </p:spTree>
    <p:extLst>
      <p:ext uri="{BB962C8B-B14F-4D97-AF65-F5344CB8AC3E}">
        <p14:creationId xmlns:p14="http://schemas.microsoft.com/office/powerpoint/2010/main" val="8781317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6B928FF-3D23-9175-1D5E-042C3C6E609D}"/>
              </a:ext>
            </a:extLst>
          </p:cNvPr>
          <p:cNvGraphicFramePr>
            <a:graphicFrameLocks noGrp="1"/>
          </p:cNvGraphicFramePr>
          <p:nvPr>
            <p:ph idx="1"/>
            <p:extLst>
              <p:ext uri="{D42A27DB-BD31-4B8C-83A1-F6EECF244321}">
                <p14:modId xmlns:p14="http://schemas.microsoft.com/office/powerpoint/2010/main" val="3668324272"/>
              </p:ext>
            </p:extLst>
          </p:nvPr>
        </p:nvGraphicFramePr>
        <p:xfrm>
          <a:off x="0" y="-312040"/>
          <a:ext cx="12192000" cy="6836220"/>
        </p:xfrm>
        <a:graphic>
          <a:graphicData uri="http://schemas.openxmlformats.org/drawingml/2006/table">
            <a:tbl>
              <a:tblPr firstRow="1" firstCol="1" lastRow="1" lastCol="1" bandRow="1" bandCol="1">
                <a:tableStyleId>{5C22544A-7EE6-4342-B048-85BDC9FD1C3A}</a:tableStyleId>
              </a:tblPr>
              <a:tblGrid>
                <a:gridCol w="778018">
                  <a:extLst>
                    <a:ext uri="{9D8B030D-6E8A-4147-A177-3AD203B41FA5}">
                      <a16:colId xmlns:a16="http://schemas.microsoft.com/office/drawing/2014/main" val="1360897366"/>
                    </a:ext>
                  </a:extLst>
                </a:gridCol>
                <a:gridCol w="11413982">
                  <a:extLst>
                    <a:ext uri="{9D8B030D-6E8A-4147-A177-3AD203B41FA5}">
                      <a16:colId xmlns:a16="http://schemas.microsoft.com/office/drawing/2014/main" val="3013884444"/>
                    </a:ext>
                  </a:extLst>
                </a:gridCol>
              </a:tblGrid>
              <a:tr h="3052350">
                <a:tc>
                  <a:txBody>
                    <a:bodyPr/>
                    <a:lstStyle/>
                    <a:p>
                      <a:pPr algn="ctr">
                        <a:lnSpc>
                          <a:spcPct val="120000"/>
                        </a:lnSpc>
                        <a:spcAft>
                          <a:spcPts val="800"/>
                        </a:spcAft>
                      </a:pPr>
                      <a:r>
                        <a:rPr lang="en-US" sz="20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4</a:t>
                      </a:r>
                    </a:p>
                  </a:txBody>
                  <a:tcPr marL="19799" marR="19799" marT="0" marB="0" anchor="ctr">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solidFill>
                      <a:schemeClr val="bg1"/>
                    </a:solidFill>
                  </a:tcPr>
                </a:tc>
                <a:tc>
                  <a:txBody>
                    <a:bodyPr/>
                    <a:lstStyle/>
                    <a:p>
                      <a:pPr>
                        <a:lnSpc>
                          <a:spcPct val="120000"/>
                        </a:lnSpc>
                        <a:spcAft>
                          <a:spcPts val="800"/>
                        </a:spcAft>
                      </a:pPr>
                      <a:r>
                        <a:rPr lang="en-US" sz="2000" b="0" dirty="0">
                          <a:solidFill>
                            <a:srgbClr val="002060"/>
                          </a:solidFill>
                          <a:effectLst/>
                          <a:latin typeface="Times New Roman" panose="02020603050405020304" pitchFamily="18" charset="0"/>
                          <a:cs typeface="Times New Roman" panose="02020603050405020304" pitchFamily="18" charset="0"/>
                        </a:rPr>
                        <a:t>II. </a:t>
                      </a:r>
                      <a:r>
                        <a:rPr lang="en-US" sz="2000" b="0" dirty="0" err="1">
                          <a:solidFill>
                            <a:srgbClr val="002060"/>
                          </a:solidFill>
                          <a:effectLst/>
                          <a:latin typeface="Times New Roman" panose="02020603050405020304" pitchFamily="18" charset="0"/>
                          <a:cs typeface="Times New Roman" panose="02020603050405020304" pitchFamily="18" charset="0"/>
                        </a:rPr>
                        <a:t>Yêu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cầu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về</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nội</a:t>
                      </a:r>
                      <a:r>
                        <a:rPr lang="en-US" sz="2000" b="0" dirty="0">
                          <a:solidFill>
                            <a:srgbClr val="002060"/>
                          </a:solidFill>
                          <a:effectLst/>
                          <a:latin typeface="Times New Roman" panose="02020603050405020304" pitchFamily="18" charset="0"/>
                          <a:cs typeface="Times New Roman" panose="02020603050405020304" pitchFamily="18" charset="0"/>
                        </a:rPr>
                        <a:t> dung: </a:t>
                      </a:r>
                      <a:r>
                        <a:rPr lang="en-US" sz="2000" b="0" dirty="0" err="1">
                          <a:solidFill>
                            <a:srgbClr val="002060"/>
                          </a:solidFill>
                          <a:effectLst/>
                          <a:latin typeface="Times New Roman" panose="02020603050405020304" pitchFamily="18" charset="0"/>
                          <a:cs typeface="Times New Roman" panose="02020603050405020304" pitchFamily="18" charset="0"/>
                        </a:rPr>
                        <a:t>Thí</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sinh</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có</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thể</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viết</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đoạn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văn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theo</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hướng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sau</a:t>
                      </a:r>
                      <a:r>
                        <a:rPr lang="en-US" sz="2000" b="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Xác</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định</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đúng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vấn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đề</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nghị</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luận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Lòng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hiếu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thảo</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của</a:t>
                      </a:r>
                      <a:r>
                        <a:rPr lang="en-US" sz="2000" b="0" dirty="0">
                          <a:solidFill>
                            <a:srgbClr val="002060"/>
                          </a:solidFill>
                          <a:effectLst/>
                          <a:latin typeface="Times New Roman" panose="02020603050405020304" pitchFamily="18" charset="0"/>
                          <a:cs typeface="Times New Roman" panose="02020603050405020304" pitchFamily="18" charset="0"/>
                        </a:rPr>
                        <a:t> con </a:t>
                      </a:r>
                      <a:r>
                        <a:rPr lang="en-US" sz="2000" b="0" dirty="0" err="1">
                          <a:solidFill>
                            <a:srgbClr val="002060"/>
                          </a:solidFill>
                          <a:effectLst/>
                          <a:latin typeface="Times New Roman" panose="02020603050405020304" pitchFamily="18" charset="0"/>
                          <a:cs typeface="Times New Roman" panose="02020603050405020304" pitchFamily="18" charset="0"/>
                        </a:rPr>
                        <a:t>người</a:t>
                      </a:r>
                      <a:r>
                        <a:rPr lang="en-US" sz="2000" b="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Giải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thích</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lòng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hiếu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thảo</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Là</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sự</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kính</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lễ</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tôn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trọng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yêu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quý</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của</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những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người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làm</a:t>
                      </a:r>
                      <a:r>
                        <a:rPr lang="en-US" sz="2000" b="0" dirty="0">
                          <a:solidFill>
                            <a:srgbClr val="002060"/>
                          </a:solidFill>
                          <a:effectLst/>
                          <a:latin typeface="Times New Roman" panose="02020603050405020304" pitchFamily="18" charset="0"/>
                          <a:cs typeface="Times New Roman" panose="02020603050405020304" pitchFamily="18" charset="0"/>
                        </a:rPr>
                        <a:t> con </a:t>
                      </a:r>
                      <a:r>
                        <a:rPr lang="en-US" sz="2000" b="0" dirty="0" err="1">
                          <a:solidFill>
                            <a:srgbClr val="002060"/>
                          </a:solidFill>
                          <a:effectLst/>
                          <a:latin typeface="Times New Roman" panose="02020603050405020304" pitchFamily="18" charset="0"/>
                          <a:cs typeface="Times New Roman" panose="02020603050405020304" pitchFamily="18" charset="0"/>
                        </a:rPr>
                        <a:t>cháu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đối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với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ông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bà</a:t>
                      </a:r>
                      <a:r>
                        <a:rPr lang="en-US" sz="2000" b="0" dirty="0">
                          <a:solidFill>
                            <a:srgbClr val="002060"/>
                          </a:solidFill>
                          <a:effectLst/>
                          <a:latin typeface="Times New Roman" panose="02020603050405020304" pitchFamily="18" charset="0"/>
                          <a:cs typeface="Times New Roman" panose="02020603050405020304" pitchFamily="18" charset="0"/>
                        </a:rPr>
                        <a:t>, cha </a:t>
                      </a:r>
                      <a:r>
                        <a:rPr lang="en-US" sz="2000" b="0" dirty="0" err="1">
                          <a:solidFill>
                            <a:srgbClr val="002060"/>
                          </a:solidFill>
                          <a:effectLst/>
                          <a:latin typeface="Times New Roman" panose="02020603050405020304" pitchFamily="18" charset="0"/>
                          <a:cs typeface="Times New Roman" panose="02020603050405020304" pitchFamily="18" charset="0"/>
                        </a:rPr>
                        <a:t>mẹ</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của</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mình</a:t>
                      </a:r>
                      <a:r>
                        <a:rPr lang="en-US" sz="2000" b="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Biểu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hiện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của</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lòng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hiểu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thảo</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luôn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biết</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cung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kính</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vâng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lời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yêu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thương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làm</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cho</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ông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bà</a:t>
                      </a:r>
                      <a:r>
                        <a:rPr lang="en-US" sz="2000" b="0" dirty="0">
                          <a:solidFill>
                            <a:srgbClr val="002060"/>
                          </a:solidFill>
                          <a:effectLst/>
                          <a:latin typeface="Times New Roman" panose="02020603050405020304" pitchFamily="18" charset="0"/>
                          <a:cs typeface="Times New Roman" panose="02020603050405020304" pitchFamily="18" charset="0"/>
                        </a:rPr>
                        <a:t>, cha </a:t>
                      </a:r>
                      <a:r>
                        <a:rPr lang="en-US" sz="2000" b="0" dirty="0" err="1">
                          <a:solidFill>
                            <a:srgbClr val="002060"/>
                          </a:solidFill>
                          <a:effectLst/>
                          <a:latin typeface="Times New Roman" panose="02020603050405020304" pitchFamily="18" charset="0"/>
                          <a:cs typeface="Times New Roman" panose="02020603050405020304" pitchFamily="18" charset="0"/>
                        </a:rPr>
                        <a:t>mẹ</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luôn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vui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vẻ</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tinh</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thần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luôn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được</a:t>
                      </a:r>
                      <a:r>
                        <a:rPr lang="en-US" sz="2000" b="0" dirty="0">
                          <a:solidFill>
                            <a:srgbClr val="002060"/>
                          </a:solidFill>
                          <a:effectLst/>
                          <a:latin typeface="Times New Roman" panose="02020603050405020304" pitchFamily="18" charset="0"/>
                          <a:cs typeface="Times New Roman" panose="02020603050405020304" pitchFamily="18" charset="0"/>
                        </a:rPr>
                        <a:t> an </a:t>
                      </a:r>
                      <a:r>
                        <a:rPr lang="en-US" sz="2000" b="0" dirty="0" err="1">
                          <a:solidFill>
                            <a:srgbClr val="002060"/>
                          </a:solidFill>
                          <a:effectLst/>
                          <a:latin typeface="Times New Roman" panose="02020603050405020304" pitchFamily="18" charset="0"/>
                          <a:cs typeface="Times New Roman" panose="02020603050405020304" pitchFamily="18" charset="0"/>
                        </a:rPr>
                        <a:t>ổn</a:t>
                      </a:r>
                      <a:r>
                        <a:rPr lang="en-US" sz="2000" b="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Vì</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sao</a:t>
                      </a:r>
                      <a:r>
                        <a:rPr lang="en-US" sz="2000" b="0" dirty="0">
                          <a:solidFill>
                            <a:srgbClr val="002060"/>
                          </a:solidFill>
                          <a:effectLst/>
                          <a:latin typeface="Times New Roman" panose="02020603050405020304" pitchFamily="18" charset="0"/>
                          <a:cs typeface="Times New Roman" panose="02020603050405020304" pitchFamily="18" charset="0"/>
                        </a:rPr>
                        <a:t> con </a:t>
                      </a:r>
                      <a:r>
                        <a:rPr lang="en-US" sz="2000" b="0" dirty="0" err="1">
                          <a:solidFill>
                            <a:srgbClr val="002060"/>
                          </a:solidFill>
                          <a:effectLst/>
                          <a:latin typeface="Times New Roman" panose="02020603050405020304" pitchFamily="18" charset="0"/>
                          <a:cs typeface="Times New Roman" panose="02020603050405020304" pitchFamily="18" charset="0"/>
                        </a:rPr>
                        <a:t>người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cần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có</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lòng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hiếu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thảo</a:t>
                      </a:r>
                      <a:r>
                        <a:rPr lang="en-US" sz="2000" b="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Vì</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ông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bà</a:t>
                      </a:r>
                      <a:r>
                        <a:rPr lang="en-US" sz="2000" b="0" dirty="0">
                          <a:solidFill>
                            <a:srgbClr val="002060"/>
                          </a:solidFill>
                          <a:effectLst/>
                          <a:latin typeface="Times New Roman" panose="02020603050405020304" pitchFamily="18" charset="0"/>
                          <a:cs typeface="Times New Roman" panose="02020603050405020304" pitchFamily="18" charset="0"/>
                        </a:rPr>
                        <a:t>, cha </a:t>
                      </a:r>
                      <a:r>
                        <a:rPr lang="en-US" sz="2000" b="0" dirty="0" err="1">
                          <a:solidFill>
                            <a:srgbClr val="002060"/>
                          </a:solidFill>
                          <a:effectLst/>
                          <a:latin typeface="Times New Roman" panose="02020603050405020304" pitchFamily="18" charset="0"/>
                          <a:cs typeface="Times New Roman" panose="02020603050405020304" pitchFamily="18" charset="0"/>
                        </a:rPr>
                        <a:t>mẹ</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là</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những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người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sinh</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thành</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nuôi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dưỡng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cho</a:t>
                      </a:r>
                      <a:r>
                        <a:rPr lang="en-US" sz="2000" b="0" dirty="0">
                          <a:solidFill>
                            <a:srgbClr val="002060"/>
                          </a:solidFill>
                          <a:effectLst/>
                          <a:latin typeface="Times New Roman" panose="02020603050405020304" pitchFamily="18" charset="0"/>
                          <a:cs typeface="Times New Roman" panose="02020603050405020304" pitchFamily="18" charset="0"/>
                        </a:rPr>
                        <a:t> ta </a:t>
                      </a:r>
                      <a:r>
                        <a:rPr lang="en-US" sz="2000" b="0" dirty="0" err="1">
                          <a:solidFill>
                            <a:srgbClr val="002060"/>
                          </a:solidFill>
                          <a:effectLst/>
                          <a:latin typeface="Times New Roman" panose="02020603050405020304" pitchFamily="18" charset="0"/>
                          <a:cs typeface="Times New Roman" panose="02020603050405020304" pitchFamily="18" charset="0"/>
                        </a:rPr>
                        <a:t>khôn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lớn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luôn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dành</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cho</a:t>
                      </a:r>
                      <a:r>
                        <a:rPr lang="en-US" sz="2000" b="0" dirty="0">
                          <a:solidFill>
                            <a:srgbClr val="002060"/>
                          </a:solidFill>
                          <a:effectLst/>
                          <a:latin typeface="Times New Roman" panose="02020603050405020304" pitchFamily="18" charset="0"/>
                          <a:cs typeface="Times New Roman" panose="02020603050405020304" pitchFamily="18" charset="0"/>
                        </a:rPr>
                        <a:t> ta </a:t>
                      </a:r>
                      <a:r>
                        <a:rPr lang="en-US" sz="2000" b="0" dirty="0" err="1">
                          <a:solidFill>
                            <a:srgbClr val="002060"/>
                          </a:solidFill>
                          <a:effectLst/>
                          <a:latin typeface="Times New Roman" panose="02020603050405020304" pitchFamily="18" charset="0"/>
                          <a:cs typeface="Times New Roman" panose="02020603050405020304" pitchFamily="18" charset="0"/>
                        </a:rPr>
                        <a:t>những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điều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tốt</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đẹp</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nhất</a:t>
                      </a:r>
                      <a:r>
                        <a:rPr lang="en-US" sz="2000" b="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Đó</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là</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chuẩn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mực</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trong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đời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sống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văn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hóa</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của</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người</a:t>
                      </a:r>
                      <a:r>
                        <a:rPr lang="en-US" sz="2000" b="0" dirty="0">
                          <a:solidFill>
                            <a:srgbClr val="002060"/>
                          </a:solidFill>
                          <a:effectLst/>
                          <a:latin typeface="Times New Roman" panose="02020603050405020304" pitchFamily="18" charset="0"/>
                          <a:cs typeface="Times New Roman" panose="02020603050405020304" pitchFamily="18" charset="0"/>
                        </a:rPr>
                        <a:t> VN.</a:t>
                      </a:r>
                    </a:p>
                    <a:p>
                      <a:pPr>
                        <a:lnSpc>
                          <a:spcPct val="120000"/>
                        </a:lnSpc>
                        <a:spcAft>
                          <a:spcPts val="800"/>
                        </a:spcAft>
                      </a:pP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Người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có</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lòng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hiếu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thảo</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sẽ</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được</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mọi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người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trân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trọng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yêu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mến</a:t>
                      </a:r>
                      <a:r>
                        <a:rPr lang="en-US" sz="2000" b="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Chữ</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hiếu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giúp</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gắn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kết</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các</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thế</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hệ</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trong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gia</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đình</a:t>
                      </a:r>
                      <a:r>
                        <a:rPr lang="en-US" sz="2000" b="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Mở</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rộng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Phê</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phán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một</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bộ</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phận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người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sống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bất</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hiếu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vỗ</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lễ</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đối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xử</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tàn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nhẫn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với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ông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bà</a:t>
                      </a:r>
                      <a:r>
                        <a:rPr lang="en-US" sz="2000" b="0" dirty="0">
                          <a:solidFill>
                            <a:srgbClr val="002060"/>
                          </a:solidFill>
                          <a:effectLst/>
                          <a:latin typeface="Times New Roman" panose="02020603050405020304" pitchFamily="18" charset="0"/>
                          <a:cs typeface="Times New Roman" panose="02020603050405020304" pitchFamily="18" charset="0"/>
                        </a:rPr>
                        <a:t>, cha </a:t>
                      </a:r>
                      <a:r>
                        <a:rPr lang="en-US" sz="2000" b="0" dirty="0" err="1">
                          <a:solidFill>
                            <a:srgbClr val="002060"/>
                          </a:solidFill>
                          <a:effectLst/>
                          <a:latin typeface="Times New Roman" panose="02020603050405020304" pitchFamily="18" charset="0"/>
                          <a:cs typeface="Times New Roman" panose="02020603050405020304" pitchFamily="18" charset="0"/>
                        </a:rPr>
                        <a:t>mẹ</a:t>
                      </a:r>
                      <a:r>
                        <a:rPr lang="en-US" sz="2000" b="0" dirty="0">
                          <a:solidFill>
                            <a:srgbClr val="002060"/>
                          </a:solidFill>
                          <a:effectLst/>
                          <a:latin typeface="Times New Roman" panose="02020603050405020304" pitchFamily="18" charset="0"/>
                          <a:cs typeface="Times New Roman" panose="02020603050405020304" pitchFamily="18" charset="0"/>
                        </a:rPr>
                        <a:t>-&gt; </a:t>
                      </a:r>
                      <a:r>
                        <a:rPr lang="en-US" sz="2000" b="0" dirty="0" err="1">
                          <a:solidFill>
                            <a:srgbClr val="002060"/>
                          </a:solidFill>
                          <a:effectLst/>
                          <a:latin typeface="Times New Roman" panose="02020603050405020304" pitchFamily="18" charset="0"/>
                          <a:cs typeface="Times New Roman" panose="02020603050405020304" pitchFamily="18" charset="0"/>
                        </a:rPr>
                        <a:t>điều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đó</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thể</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hiện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lối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sống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vô</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ơn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nhân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cách</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kém</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cỏi</a:t>
                      </a:r>
                      <a:r>
                        <a:rPr lang="en-US" sz="2000" b="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Liên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hệ</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rút</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ra</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bài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học</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Sống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phải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có</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lòng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hiếu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thảo</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thể</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hiện</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lòng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hiếu</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thảo</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đối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với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ông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bà</a:t>
                      </a:r>
                      <a:r>
                        <a:rPr lang="en-US" sz="2000" b="0" dirty="0">
                          <a:solidFill>
                            <a:srgbClr val="002060"/>
                          </a:solidFill>
                          <a:effectLst/>
                          <a:latin typeface="Times New Roman" panose="02020603050405020304" pitchFamily="18" charset="0"/>
                          <a:cs typeface="Times New Roman" panose="02020603050405020304" pitchFamily="18" charset="0"/>
                        </a:rPr>
                        <a:t>, cha </a:t>
                      </a:r>
                      <a:r>
                        <a:rPr lang="en-US" sz="2000" b="0" dirty="0" err="1">
                          <a:solidFill>
                            <a:srgbClr val="002060"/>
                          </a:solidFill>
                          <a:effectLst/>
                          <a:latin typeface="Times New Roman" panose="02020603050405020304" pitchFamily="18" charset="0"/>
                          <a:cs typeface="Times New Roman" panose="02020603050405020304" pitchFamily="18" charset="0"/>
                        </a:rPr>
                        <a:t>mẹ</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ngay</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từ</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hôm</a:t>
                      </a:r>
                      <a:r>
                        <a:rPr lang="en-US" sz="2000" b="0" dirty="0">
                          <a:solidFill>
                            <a:srgbClr val="002060"/>
                          </a:solidFill>
                          <a:effectLst/>
                          <a:latin typeface="Times New Roman" panose="02020603050405020304" pitchFamily="18" charset="0"/>
                          <a:cs typeface="Times New Roman" panose="02020603050405020304" pitchFamily="18" charset="0"/>
                        </a:rPr>
                        <a:t> nay.</a:t>
                      </a:r>
                      <a:endParaRPr lang="en-US" sz="20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799" marR="19799" marT="0" marB="0" anchor="ctr">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solidFill>
                      <a:schemeClr val="bg1"/>
                    </a:solidFill>
                  </a:tcPr>
                </a:tc>
                <a:extLst>
                  <a:ext uri="{0D108BD9-81ED-4DB2-BD59-A6C34878D82A}">
                    <a16:rowId xmlns:a16="http://schemas.microsoft.com/office/drawing/2014/main" val="3249059200"/>
                  </a:ext>
                </a:extLst>
              </a:tr>
            </a:tbl>
          </a:graphicData>
        </a:graphic>
      </p:graphicFrame>
    </p:spTree>
    <p:extLst>
      <p:ext uri="{BB962C8B-B14F-4D97-AF65-F5344CB8AC3E}">
        <p14:creationId xmlns:p14="http://schemas.microsoft.com/office/powerpoint/2010/main" val="3379301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028DCAB-D4DD-4EEA-88CF-19D655EC34A8}"/>
              </a:ext>
            </a:extLst>
          </p:cNvPr>
          <p:cNvSpPr txBox="1"/>
          <p:nvPr/>
        </p:nvSpPr>
        <p:spPr>
          <a:xfrm>
            <a:off x="195742" y="251063"/>
            <a:ext cx="11651226" cy="6606937"/>
          </a:xfrm>
          <a:prstGeom prst="rect">
            <a:avLst/>
          </a:prstGeom>
          <a:noFill/>
        </p:spPr>
        <p:txBody>
          <a:bodyPr wrap="square">
            <a:spAutoFit/>
          </a:bodyPr>
          <a:lstStyle/>
          <a:p>
            <a:pPr algn="just">
              <a:lnSpc>
                <a:spcPts val="1650"/>
              </a:lnSpc>
              <a:spcAft>
                <a:spcPts val="900"/>
              </a:spcAft>
            </a:pPr>
            <a:r>
              <a:rPr lang="en-US" sz="1900" b="1" dirty="0">
                <a:solidFill>
                  <a:srgbClr val="0070C0"/>
                </a:solidFill>
                <a:effectLst/>
                <a:latin typeface="Times New Roman" panose="02020603050405020304" pitchFamily="18" charset="0"/>
                <a:ea typeface="Times New Roman" panose="02020603050405020304" pitchFamily="18" charset="0"/>
              </a:rPr>
              <a:t>I.PHẦN ĐỌC HIỂU</a:t>
            </a:r>
            <a:r>
              <a:rPr lang="en-US" sz="1900" dirty="0">
                <a:solidFill>
                  <a:srgbClr val="0070C0"/>
                </a:solidFill>
                <a:effectLst/>
                <a:latin typeface="Times New Roman" panose="02020603050405020304" pitchFamily="18" charset="0"/>
                <a:ea typeface="Times New Roman" panose="02020603050405020304" pitchFamily="18" charset="0"/>
              </a:rPr>
              <a:t> </a:t>
            </a:r>
            <a:r>
              <a:rPr lang="en-US" sz="1900" b="1" dirty="0">
                <a:solidFill>
                  <a:srgbClr val="0070C0"/>
                </a:solidFill>
                <a:effectLst/>
                <a:latin typeface="Times New Roman" panose="02020603050405020304" pitchFamily="18" charset="0"/>
                <a:ea typeface="Times New Roman" panose="02020603050405020304" pitchFamily="18" charset="0"/>
              </a:rPr>
              <a:t>(3,0 </a:t>
            </a:r>
            <a:r>
              <a:rPr lang="en-US" sz="1900" b="1" dirty="0" err="1">
                <a:solidFill>
                  <a:srgbClr val="0070C0"/>
                </a:solidFill>
                <a:effectLst/>
                <a:latin typeface="Times New Roman" panose="02020603050405020304" pitchFamily="18" charset="0"/>
                <a:ea typeface="Times New Roman" panose="02020603050405020304" pitchFamily="18" charset="0"/>
              </a:rPr>
              <a:t>điểm</a:t>
            </a:r>
            <a:r>
              <a:rPr lang="en-US" sz="1900" b="1" dirty="0">
                <a:solidFill>
                  <a:srgbClr val="0070C0"/>
                </a:solidFill>
                <a:effectLst/>
                <a:latin typeface="Times New Roman" panose="02020603050405020304" pitchFamily="18" charset="0"/>
                <a:ea typeface="Times New Roman" panose="02020603050405020304" pitchFamily="18" charset="0"/>
              </a:rPr>
              <a:t>)</a:t>
            </a:r>
            <a:endParaRPr lang="en-US" sz="1900" dirty="0">
              <a:effectLst/>
              <a:latin typeface="Times New Roman" panose="02020603050405020304" pitchFamily="18" charset="0"/>
              <a:ea typeface="Times New Roman" panose="02020603050405020304" pitchFamily="18" charset="0"/>
            </a:endParaRPr>
          </a:p>
          <a:p>
            <a:pPr algn="just">
              <a:lnSpc>
                <a:spcPts val="1650"/>
              </a:lnSpc>
              <a:spcAft>
                <a:spcPts val="900"/>
              </a:spcAft>
            </a:pPr>
            <a:r>
              <a:rPr lang="en-US" sz="1900" b="1" dirty="0" err="1">
                <a:effectLst/>
                <a:latin typeface="Times New Roman" panose="02020603050405020304" pitchFamily="18" charset="0"/>
                <a:ea typeface="Times New Roman" panose="02020603050405020304" pitchFamily="18" charset="0"/>
              </a:rPr>
              <a:t>Đọc</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đoạn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trích</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sau</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và</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thực</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hiện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yêu</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cầu</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bên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dưới</a:t>
            </a:r>
            <a:r>
              <a:rPr lang="en-US" sz="1900" b="1" dirty="0">
                <a:effectLst/>
                <a:latin typeface="Times New Roman" panose="02020603050405020304" pitchFamily="18" charset="0"/>
                <a:ea typeface="Times New Roman" panose="02020603050405020304" pitchFamily="18" charset="0"/>
              </a:rPr>
              <a:t>:</a:t>
            </a:r>
            <a:endParaRPr lang="en-US" sz="1900" dirty="0">
              <a:effectLst/>
              <a:latin typeface="Times New Roman" panose="02020603050405020304" pitchFamily="18" charset="0"/>
              <a:ea typeface="Times New Roman" panose="02020603050405020304" pitchFamily="18" charset="0"/>
            </a:endParaRPr>
          </a:p>
          <a:p>
            <a:pPr algn="just"/>
            <a:r>
              <a:rPr lang="en-US" sz="1900" dirty="0">
                <a:effectLst/>
                <a:latin typeface="Times New Roman" panose="02020603050405020304" pitchFamily="18" charset="0"/>
                <a:ea typeface="Times New Roman" panose="02020603050405020304" pitchFamily="18" charset="0"/>
              </a:rPr>
              <a:t>(1) </a:t>
            </a:r>
            <a:r>
              <a:rPr lang="en-US" sz="1900" dirty="0" err="1">
                <a:effectLst/>
                <a:latin typeface="Times New Roman" panose="02020603050405020304" pitchFamily="18" charset="0"/>
                <a:ea typeface="Times New Roman" panose="02020603050405020304" pitchFamily="18" charset="0"/>
              </a:rPr>
              <a:t>Tôi</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thích</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lên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danh</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sách</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Đây</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là</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lời</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đề</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nghị</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hãy</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lên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danh</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sách</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năm</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mươi</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điều</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bạn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trân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trọng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biết</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vâng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năm</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mươi</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Mười</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điều</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đầu</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tiên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rất</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dễ</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người</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thân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công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việc</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gia</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đình</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vân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vân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Biết</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vì</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bạn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nói</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tiếng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Việt</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hoặc</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tiếng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Nhật</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tiếng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Đức</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Biết</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vì</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có</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đủ</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hai</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mắt</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có</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trái</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tim</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khỏe</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hoặc</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vì</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bạn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không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sống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trong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vùng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chiến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tranh</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Biết</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người</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khác</a:t>
            </a:r>
            <a:r>
              <a:rPr lang="en-US" sz="1900"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Cầu</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chúc</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cho</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người</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nông</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dân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nỗ</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lực</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làm</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nên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thức</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ăn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trên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bàn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Cầu</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chúc</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cho</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người</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công</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nhân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tạo</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ra</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chiếc</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xe</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máy</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bạn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đi</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Cầu</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chúc</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cho</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người</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bán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hàng</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nơi</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bạn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mua</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quần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áo</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Cầu</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chúc</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cho</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người</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phục</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vụ</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quán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ăn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bạn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đến</a:t>
            </a:r>
            <a:r>
              <a:rPr lang="en-US" sz="1900" b="1" dirty="0">
                <a:effectLst/>
                <a:latin typeface="Times New Roman" panose="02020603050405020304" pitchFamily="18" charset="0"/>
                <a:ea typeface="Times New Roman" panose="02020603050405020304" pitchFamily="18" charset="0"/>
              </a:rPr>
              <a:t> </a:t>
            </a:r>
            <a:r>
              <a:rPr lang="en-US" sz="1900" b="1" dirty="0" err="1">
                <a:effectLst/>
                <a:latin typeface="Times New Roman" panose="02020603050405020304" pitchFamily="18" charset="0"/>
                <a:ea typeface="Times New Roman" panose="02020603050405020304" pitchFamily="18" charset="0"/>
              </a:rPr>
              <a:t>hôm</a:t>
            </a:r>
            <a:r>
              <a:rPr lang="en-US" sz="1900" b="1" dirty="0">
                <a:effectLst/>
                <a:latin typeface="Times New Roman" panose="02020603050405020304" pitchFamily="18" charset="0"/>
                <a:ea typeface="Times New Roman" panose="02020603050405020304" pitchFamily="18" charset="0"/>
              </a:rPr>
              <a:t> qua.</a:t>
            </a:r>
            <a:endParaRPr lang="en-US" sz="1900" dirty="0">
              <a:effectLst/>
              <a:latin typeface="Times New Roman" panose="02020603050405020304" pitchFamily="18" charset="0"/>
              <a:ea typeface="Times New Roman" panose="02020603050405020304" pitchFamily="18" charset="0"/>
            </a:endParaRPr>
          </a:p>
          <a:p>
            <a:pPr algn="just"/>
            <a:r>
              <a:rPr lang="en-US" sz="1900" dirty="0">
                <a:effectLst/>
                <a:latin typeface="Times New Roman" panose="02020603050405020304" pitchFamily="18" charset="0"/>
                <a:ea typeface="Times New Roman" panose="02020603050405020304" pitchFamily="18" charset="0"/>
              </a:rPr>
              <a:t>(2) </a:t>
            </a:r>
            <a:r>
              <a:rPr lang="en-US" sz="1900" dirty="0" err="1">
                <a:effectLst/>
                <a:latin typeface="Times New Roman" panose="02020603050405020304" pitchFamily="18" charset="0"/>
                <a:ea typeface="Times New Roman" panose="02020603050405020304" pitchFamily="18" charset="0"/>
              </a:rPr>
              <a:t>Đó</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là</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thái</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độ</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biết</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Hãy</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lưu</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tâm</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đến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những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phúc</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lành</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của</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mình</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đừng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xem</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bất</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cứ</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điều</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gì</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là</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hiển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nhiên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Tôi</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chắc</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chắn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bạn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sẽ</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có</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nhiều</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thứ</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để</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biết</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hơn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những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gì</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bạn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thấy</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Chỉ</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cần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nghĩ</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đến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Chỉ</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cần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trân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trọng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Và</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để</a:t>
            </a:r>
            <a:r>
              <a:rPr lang="en-US" sz="1900" dirty="0">
                <a:effectLst/>
                <a:latin typeface="Times New Roman" panose="02020603050405020304" pitchFamily="18" charset="0"/>
                <a:ea typeface="Times New Roman" panose="02020603050405020304" pitchFamily="18" charset="0"/>
              </a:rPr>
              <a:t> ý </a:t>
            </a:r>
            <a:r>
              <a:rPr lang="en-US" sz="1900" dirty="0" err="1">
                <a:effectLst/>
                <a:latin typeface="Times New Roman" panose="02020603050405020304" pitchFamily="18" charset="0"/>
                <a:ea typeface="Times New Roman" panose="02020603050405020304" pitchFamily="18" charset="0"/>
              </a:rPr>
              <a:t>xem</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điều</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gì</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sẽ</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xảy</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đến</a:t>
            </a:r>
            <a:r>
              <a:rPr lang="en-US" sz="1900" dirty="0">
                <a:effectLst/>
                <a:latin typeface="Times New Roman" panose="02020603050405020304" pitchFamily="18" charset="0"/>
                <a:ea typeface="Times New Roman" panose="02020603050405020304" pitchFamily="18" charset="0"/>
              </a:rPr>
              <a:t>.</a:t>
            </a:r>
          </a:p>
          <a:p>
            <a:pPr algn="just"/>
            <a:r>
              <a:rPr lang="en-US" sz="1900" i="1" dirty="0">
                <a:effectLst/>
                <a:latin typeface="Times New Roman" panose="02020603050405020304" pitchFamily="18" charset="0"/>
                <a:ea typeface="Times New Roman" panose="02020603050405020304" pitchFamily="18" charset="0"/>
              </a:rPr>
              <a:t>(</a:t>
            </a:r>
            <a:r>
              <a:rPr lang="en-US" sz="1900" i="1" dirty="0" err="1">
                <a:effectLst/>
                <a:latin typeface="Times New Roman" panose="02020603050405020304" pitchFamily="18" charset="0"/>
                <a:ea typeface="Times New Roman" panose="02020603050405020304" pitchFamily="18" charset="0"/>
              </a:rPr>
              <a:t>Trích</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Đời</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ngắn</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đừng</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ngủ</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dài</a:t>
            </a:r>
            <a:r>
              <a:rPr lang="en-US" sz="1900" i="1" dirty="0">
                <a:effectLst/>
                <a:latin typeface="Times New Roman" panose="02020603050405020304" pitchFamily="18" charset="0"/>
                <a:ea typeface="Times New Roman" panose="02020603050405020304" pitchFamily="18" charset="0"/>
              </a:rPr>
              <a:t>, Robin Sharma, NXB </a:t>
            </a:r>
            <a:r>
              <a:rPr lang="en-US" sz="1900" i="1" dirty="0" err="1">
                <a:effectLst/>
                <a:latin typeface="Times New Roman" panose="02020603050405020304" pitchFamily="18" charset="0"/>
                <a:ea typeface="Times New Roman" panose="02020603050405020304" pitchFamily="18" charset="0"/>
              </a:rPr>
              <a:t>trẻ</a:t>
            </a:r>
            <a:r>
              <a:rPr lang="en-US" sz="1900" i="1" dirty="0">
                <a:effectLst/>
                <a:latin typeface="Times New Roman" panose="02020603050405020304" pitchFamily="18" charset="0"/>
                <a:ea typeface="Times New Roman" panose="02020603050405020304" pitchFamily="18" charset="0"/>
              </a:rPr>
              <a:t>, 2019, tr.33-34)</a:t>
            </a:r>
            <a:endParaRPr lang="en-US" sz="1900" dirty="0">
              <a:effectLst/>
              <a:latin typeface="Times New Roman" panose="02020603050405020304" pitchFamily="18" charset="0"/>
              <a:ea typeface="Times New Roman" panose="02020603050405020304" pitchFamily="18" charset="0"/>
            </a:endParaRPr>
          </a:p>
          <a:p>
            <a:pPr algn="just"/>
            <a:r>
              <a:rPr lang="en-US" sz="1900" b="1" dirty="0">
                <a:effectLst/>
                <a:latin typeface="Times New Roman" panose="02020603050405020304" pitchFamily="18" charset="0"/>
                <a:ea typeface="Times New Roman" panose="02020603050405020304" pitchFamily="18" charset="0"/>
              </a:rPr>
              <a:t>Câu 1.</a:t>
            </a:r>
            <a:r>
              <a:rPr lang="en-US" sz="1900" dirty="0">
                <a:effectLst/>
                <a:latin typeface="Times New Roman" panose="02020603050405020304" pitchFamily="18" charset="0"/>
                <a:ea typeface="Times New Roman" panose="02020603050405020304" pitchFamily="18" charset="0"/>
              </a:rPr>
              <a:t> (0,5 </a:t>
            </a:r>
            <a:r>
              <a:rPr lang="en-US" sz="1900" dirty="0" err="1">
                <a:effectLst/>
                <a:latin typeface="Times New Roman" panose="02020603050405020304" pitchFamily="18" charset="0"/>
                <a:ea typeface="Times New Roman" panose="02020603050405020304" pitchFamily="18" charset="0"/>
              </a:rPr>
              <a:t>điểm</a:t>
            </a:r>
            <a:r>
              <a:rPr lang="en-US" sz="1900" dirty="0">
                <a:effectLst/>
                <a:latin typeface="Times New Roman" panose="02020603050405020304" pitchFamily="18" charset="0"/>
                <a:ea typeface="Times New Roman" panose="02020603050405020304" pitchFamily="18" charset="0"/>
              </a:rPr>
              <a:t>) Theo </a:t>
            </a:r>
            <a:r>
              <a:rPr lang="en-US" sz="1900" dirty="0" err="1">
                <a:effectLst/>
                <a:latin typeface="Times New Roman" panose="02020603050405020304" pitchFamily="18" charset="0"/>
                <a:ea typeface="Times New Roman" panose="02020603050405020304" pitchFamily="18" charset="0"/>
              </a:rPr>
              <a:t>đoạn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văn</a:t>
            </a:r>
            <a:r>
              <a:rPr lang="en-US" sz="1900" dirty="0">
                <a:effectLst/>
                <a:latin typeface="Times New Roman" panose="02020603050405020304" pitchFamily="18" charset="0"/>
                <a:ea typeface="Times New Roman" panose="02020603050405020304" pitchFamily="18" charset="0"/>
              </a:rPr>
              <a:t> (1), </a:t>
            </a:r>
            <a:r>
              <a:rPr lang="en-US" sz="1900" dirty="0" err="1">
                <a:effectLst/>
                <a:latin typeface="Times New Roman" panose="02020603050405020304" pitchFamily="18" charset="0"/>
                <a:ea typeface="Times New Roman" panose="02020603050405020304" pitchFamily="18" charset="0"/>
              </a:rPr>
              <a:t>tác</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giả</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đề</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nghị</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điều</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gì</a:t>
            </a:r>
            <a:r>
              <a:rPr lang="en-US" sz="1900" dirty="0">
                <a:effectLst/>
                <a:latin typeface="Times New Roman" panose="02020603050405020304" pitchFamily="18" charset="0"/>
                <a:ea typeface="Times New Roman" panose="02020603050405020304" pitchFamily="18" charset="0"/>
              </a:rPr>
              <a:t>?</a:t>
            </a:r>
          </a:p>
          <a:p>
            <a:pPr algn="just"/>
            <a:r>
              <a:rPr lang="en-US" sz="1900" b="1" dirty="0">
                <a:effectLst/>
                <a:latin typeface="Times New Roman" panose="02020603050405020304" pitchFamily="18" charset="0"/>
                <a:ea typeface="Times New Roman" panose="02020603050405020304" pitchFamily="18" charset="0"/>
              </a:rPr>
              <a:t>Câu 2.</a:t>
            </a:r>
            <a:r>
              <a:rPr lang="en-US" sz="1900" dirty="0">
                <a:effectLst/>
                <a:latin typeface="Times New Roman" panose="02020603050405020304" pitchFamily="18" charset="0"/>
                <a:ea typeface="Times New Roman" panose="02020603050405020304" pitchFamily="18" charset="0"/>
              </a:rPr>
              <a:t> (0,5 </a:t>
            </a:r>
            <a:r>
              <a:rPr lang="en-US" sz="1900" dirty="0" err="1">
                <a:effectLst/>
                <a:latin typeface="Times New Roman" panose="02020603050405020304" pitchFamily="18" charset="0"/>
                <a:ea typeface="Times New Roman" panose="02020603050405020304" pitchFamily="18" charset="0"/>
              </a:rPr>
              <a:t>điểm</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Chỉ</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ra</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thành</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phần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biệt</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lập</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trong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câu</a:t>
            </a:r>
            <a:r>
              <a:rPr lang="en-US" sz="1900"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Tôi</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chắc</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chắn</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bạn</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sẽ</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có</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nhiều</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thứ</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biết</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gì</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hơn</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những</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gì</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bạn</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thấy</a:t>
            </a:r>
            <a:r>
              <a:rPr lang="en-US" sz="1900" i="1" dirty="0">
                <a:effectLst/>
                <a:latin typeface="Times New Roman" panose="02020603050405020304" pitchFamily="18" charset="0"/>
                <a:ea typeface="Times New Roman" panose="02020603050405020304" pitchFamily="18" charset="0"/>
              </a:rPr>
              <a:t>”.</a:t>
            </a:r>
            <a:endParaRPr lang="en-US" sz="1900" dirty="0">
              <a:effectLst/>
              <a:latin typeface="Times New Roman" panose="02020603050405020304" pitchFamily="18" charset="0"/>
              <a:ea typeface="Times New Roman" panose="02020603050405020304" pitchFamily="18" charset="0"/>
            </a:endParaRPr>
          </a:p>
          <a:p>
            <a:pPr algn="just"/>
            <a:r>
              <a:rPr lang="en-US" sz="1900" b="1" dirty="0">
                <a:effectLst/>
                <a:latin typeface="Times New Roman" panose="02020603050405020304" pitchFamily="18" charset="0"/>
                <a:ea typeface="Times New Roman" panose="02020603050405020304" pitchFamily="18" charset="0"/>
              </a:rPr>
              <a:t>Câu 3.</a:t>
            </a:r>
            <a:r>
              <a:rPr lang="en-US" sz="1900" dirty="0">
                <a:effectLst/>
                <a:latin typeface="Times New Roman" panose="02020603050405020304" pitchFamily="18" charset="0"/>
                <a:ea typeface="Times New Roman" panose="02020603050405020304" pitchFamily="18" charset="0"/>
              </a:rPr>
              <a:t> (1,0 </a:t>
            </a:r>
            <a:r>
              <a:rPr lang="en-US" sz="1900" dirty="0" err="1">
                <a:effectLst/>
                <a:latin typeface="Times New Roman" panose="02020603050405020304" pitchFamily="18" charset="0"/>
                <a:ea typeface="Times New Roman" panose="02020603050405020304" pitchFamily="18" charset="0"/>
              </a:rPr>
              <a:t>điểm</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Xác</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định</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và</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nêu</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tác</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dụng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của</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biện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pháp</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tu</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từ</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được</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sử</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dụng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trong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các</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câu</a:t>
            </a:r>
            <a:r>
              <a:rPr lang="en-US" sz="1900" dirty="0">
                <a:effectLst/>
                <a:latin typeface="Times New Roman" panose="02020603050405020304" pitchFamily="18" charset="0"/>
                <a:ea typeface="Times New Roman" panose="02020603050405020304" pitchFamily="18" charset="0"/>
              </a:rPr>
              <a:t> in </a:t>
            </a:r>
            <a:r>
              <a:rPr lang="en-US" sz="1900" dirty="0" err="1">
                <a:effectLst/>
                <a:latin typeface="Times New Roman" panose="02020603050405020304" pitchFamily="18" charset="0"/>
                <a:ea typeface="Times New Roman" panose="02020603050405020304" pitchFamily="18" charset="0"/>
              </a:rPr>
              <a:t>đậm</a:t>
            </a:r>
            <a:r>
              <a:rPr lang="en-US" sz="1900" dirty="0">
                <a:effectLst/>
                <a:latin typeface="Times New Roman" panose="02020603050405020304" pitchFamily="18" charset="0"/>
                <a:ea typeface="Times New Roman" panose="02020603050405020304" pitchFamily="18" charset="0"/>
              </a:rPr>
              <a:t>.</a:t>
            </a:r>
          </a:p>
          <a:p>
            <a:pPr algn="just"/>
            <a:r>
              <a:rPr lang="en-US" sz="1900" b="1" dirty="0">
                <a:effectLst/>
                <a:latin typeface="Times New Roman" panose="02020603050405020304" pitchFamily="18" charset="0"/>
                <a:ea typeface="Times New Roman" panose="02020603050405020304" pitchFamily="18" charset="0"/>
              </a:rPr>
              <a:t>Câu 4</a:t>
            </a:r>
            <a:r>
              <a:rPr lang="en-US" sz="1900" dirty="0">
                <a:effectLst/>
                <a:latin typeface="Times New Roman" panose="02020603050405020304" pitchFamily="18" charset="0"/>
                <a:ea typeface="Times New Roman" panose="02020603050405020304" pitchFamily="18" charset="0"/>
              </a:rPr>
              <a:t>. (1,0 </a:t>
            </a:r>
            <a:r>
              <a:rPr lang="en-US" sz="1900" dirty="0" err="1">
                <a:effectLst/>
                <a:latin typeface="Times New Roman" panose="02020603050405020304" pitchFamily="18" charset="0"/>
                <a:ea typeface="Times New Roman" panose="02020603050405020304" pitchFamily="18" charset="0"/>
              </a:rPr>
              <a:t>điểm</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Trong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lời</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đề</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nghị</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của</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tác</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giả</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về</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những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điều</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cần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trân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trọng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biết</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em</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tâm</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đắc</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nhất</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điều</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gì</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Vì</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sao</a:t>
            </a:r>
            <a:r>
              <a:rPr lang="en-US" sz="1900" dirty="0">
                <a:effectLst/>
                <a:latin typeface="Times New Roman" panose="02020603050405020304" pitchFamily="18" charset="0"/>
                <a:ea typeface="Times New Roman" panose="02020603050405020304" pitchFamily="18" charset="0"/>
              </a:rPr>
              <a:t>?</a:t>
            </a:r>
          </a:p>
          <a:p>
            <a:pPr algn="just"/>
            <a:r>
              <a:rPr lang="en-US" sz="1900" b="1" dirty="0">
                <a:solidFill>
                  <a:srgbClr val="0070C0"/>
                </a:solidFill>
                <a:effectLst/>
                <a:latin typeface="Times New Roman" panose="02020603050405020304" pitchFamily="18" charset="0"/>
                <a:ea typeface="Times New Roman" panose="02020603050405020304" pitchFamily="18" charset="0"/>
              </a:rPr>
              <a:t>II. PHẦN LÀM VĂN (7,0 </a:t>
            </a:r>
            <a:r>
              <a:rPr lang="en-US" sz="1900" b="1" dirty="0" err="1">
                <a:solidFill>
                  <a:srgbClr val="0070C0"/>
                </a:solidFill>
                <a:effectLst/>
                <a:latin typeface="Times New Roman" panose="02020603050405020304" pitchFamily="18" charset="0"/>
                <a:ea typeface="Times New Roman" panose="02020603050405020304" pitchFamily="18" charset="0"/>
              </a:rPr>
              <a:t>điểm</a:t>
            </a:r>
            <a:r>
              <a:rPr lang="en-US" sz="1900" b="1" dirty="0">
                <a:solidFill>
                  <a:srgbClr val="0070C0"/>
                </a:solidFill>
                <a:effectLst/>
                <a:latin typeface="Times New Roman" panose="02020603050405020304" pitchFamily="18" charset="0"/>
                <a:ea typeface="Times New Roman" panose="02020603050405020304" pitchFamily="18" charset="0"/>
              </a:rPr>
              <a:t>).</a:t>
            </a:r>
            <a:endParaRPr lang="en-US" sz="1900" dirty="0">
              <a:effectLst/>
              <a:latin typeface="Times New Roman" panose="02020603050405020304" pitchFamily="18" charset="0"/>
              <a:ea typeface="Times New Roman" panose="02020603050405020304" pitchFamily="18" charset="0"/>
            </a:endParaRPr>
          </a:p>
          <a:p>
            <a:pPr algn="just"/>
            <a:r>
              <a:rPr lang="en-US" sz="1900" b="1" dirty="0">
                <a:effectLst/>
                <a:latin typeface="Times New Roman" panose="02020603050405020304" pitchFamily="18" charset="0"/>
                <a:ea typeface="Times New Roman" panose="02020603050405020304" pitchFamily="18" charset="0"/>
              </a:rPr>
              <a:t>Câu 1</a:t>
            </a:r>
            <a:r>
              <a:rPr lang="en-US" sz="1900" dirty="0">
                <a:effectLst/>
                <a:latin typeface="Times New Roman" panose="02020603050405020304" pitchFamily="18" charset="0"/>
                <a:ea typeface="Times New Roman" panose="02020603050405020304" pitchFamily="18" charset="0"/>
              </a:rPr>
              <a:t>. (2,0 </a:t>
            </a:r>
            <a:r>
              <a:rPr lang="en-US" sz="1900" dirty="0" err="1">
                <a:effectLst/>
                <a:latin typeface="Times New Roman" panose="02020603050405020304" pitchFamily="18" charset="0"/>
                <a:ea typeface="Times New Roman" panose="02020603050405020304" pitchFamily="18" charset="0"/>
              </a:rPr>
              <a:t>điểm</a:t>
            </a:r>
            <a:r>
              <a:rPr lang="en-US" sz="1900" dirty="0">
                <a:effectLst/>
                <a:latin typeface="Times New Roman" panose="02020603050405020304" pitchFamily="18" charset="0"/>
                <a:ea typeface="Times New Roman" panose="02020603050405020304" pitchFamily="18" charset="0"/>
              </a:rPr>
              <a:t>).</a:t>
            </a:r>
          </a:p>
          <a:p>
            <a:pPr algn="just"/>
            <a:r>
              <a:rPr lang="en-US" sz="1900" dirty="0" err="1">
                <a:effectLst/>
                <a:latin typeface="Times New Roman" panose="02020603050405020304" pitchFamily="18" charset="0"/>
                <a:ea typeface="Times New Roman" panose="02020603050405020304" pitchFamily="18" charset="0"/>
              </a:rPr>
              <a:t>Từ</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nội</a:t>
            </a:r>
            <a:r>
              <a:rPr lang="en-US" sz="1900" dirty="0">
                <a:effectLst/>
                <a:latin typeface="Times New Roman" panose="02020603050405020304" pitchFamily="18" charset="0"/>
                <a:ea typeface="Times New Roman" panose="02020603050405020304" pitchFamily="18" charset="0"/>
              </a:rPr>
              <a:t> dung </a:t>
            </a:r>
            <a:r>
              <a:rPr lang="en-US" sz="1900" dirty="0" err="1">
                <a:effectLst/>
                <a:latin typeface="Times New Roman" panose="02020603050405020304" pitchFamily="18" charset="0"/>
                <a:ea typeface="Times New Roman" panose="02020603050405020304" pitchFamily="18" charset="0"/>
              </a:rPr>
              <a:t>đoạn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trích</a:t>
            </a:r>
            <a:r>
              <a:rPr lang="en-US" sz="1900" dirty="0">
                <a:effectLst/>
                <a:latin typeface="Times New Roman" panose="02020603050405020304" pitchFamily="18" charset="0"/>
                <a:ea typeface="Times New Roman" panose="02020603050405020304" pitchFamily="18" charset="0"/>
              </a:rPr>
              <a:t> ở </a:t>
            </a:r>
            <a:r>
              <a:rPr lang="en-US" sz="1900" dirty="0" err="1">
                <a:effectLst/>
                <a:latin typeface="Times New Roman" panose="02020603050405020304" pitchFamily="18" charset="0"/>
                <a:ea typeface="Times New Roman" panose="02020603050405020304" pitchFamily="18" charset="0"/>
              </a:rPr>
              <a:t>phần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Đọc</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hiểu</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em</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hãy</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viết</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một</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đoạn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văn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khoảng</a:t>
            </a:r>
            <a:r>
              <a:rPr lang="en-US" sz="1900" dirty="0">
                <a:effectLst/>
                <a:latin typeface="Times New Roman" panose="02020603050405020304" pitchFamily="18" charset="0"/>
                <a:ea typeface="Times New Roman" panose="02020603050405020304" pitchFamily="18" charset="0"/>
              </a:rPr>
              <a:t> 200 </a:t>
            </a:r>
            <a:r>
              <a:rPr lang="en-US" sz="1900" dirty="0" err="1">
                <a:effectLst/>
                <a:latin typeface="Times New Roman" panose="02020603050405020304" pitchFamily="18" charset="0"/>
                <a:ea typeface="Times New Roman" panose="02020603050405020304" pitchFamily="18" charset="0"/>
              </a:rPr>
              <a:t>từ</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trình</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bày</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suy</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nghĩ</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về</a:t>
            </a:r>
            <a:r>
              <a:rPr lang="en-US" sz="1900" dirty="0">
                <a:effectLst/>
                <a:latin typeface="Times New Roman" panose="02020603050405020304" pitchFamily="18" charset="0"/>
                <a:ea typeface="Times New Roman" panose="02020603050405020304" pitchFamily="18" charset="0"/>
              </a:rPr>
              <a:t> </a:t>
            </a:r>
            <a:r>
              <a:rPr lang="en-US" sz="1900" i="1" dirty="0">
                <a:effectLst/>
                <a:latin typeface="Times New Roman" panose="02020603050405020304" pitchFamily="18" charset="0"/>
                <a:ea typeface="Times New Roman" panose="02020603050405020304" pitchFamily="18" charset="0"/>
              </a:rPr>
              <a:t>ý </a:t>
            </a:r>
            <a:r>
              <a:rPr lang="en-US" sz="1900" i="1" dirty="0" err="1">
                <a:effectLst/>
                <a:latin typeface="Times New Roman" panose="02020603050405020304" pitchFamily="18" charset="0"/>
                <a:ea typeface="Times New Roman" panose="02020603050405020304" pitchFamily="18" charset="0"/>
              </a:rPr>
              <a:t>nghĩa</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của</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lòng</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biết</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ơn</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trong</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cuộc</a:t>
            </a:r>
            <a:r>
              <a:rPr lang="en-US" sz="1900" i="1" dirty="0">
                <a:effectLst/>
                <a:latin typeface="Times New Roman" panose="02020603050405020304" pitchFamily="18" charset="0"/>
                <a:ea typeface="Times New Roman" panose="02020603050405020304" pitchFamily="18" charset="0"/>
              </a:rPr>
              <a:t> </a:t>
            </a:r>
            <a:r>
              <a:rPr lang="en-US" sz="1900" i="1" dirty="0" err="1">
                <a:effectLst/>
                <a:latin typeface="Times New Roman" panose="02020603050405020304" pitchFamily="18" charset="0"/>
                <a:ea typeface="Times New Roman" panose="02020603050405020304" pitchFamily="18" charset="0"/>
              </a:rPr>
              <a:t>sống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Đoạn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văn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có</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câu</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sử</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dụng</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thành</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phần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khởi</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ngữ</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gạch</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chân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thành</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phần</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khởi</a:t>
            </a:r>
            <a:r>
              <a:rPr lang="en-US" sz="1900" dirty="0">
                <a:effectLst/>
                <a:latin typeface="Times New Roman" panose="02020603050405020304" pitchFamily="18" charset="0"/>
                <a:ea typeface="Times New Roman" panose="02020603050405020304" pitchFamily="18" charset="0"/>
              </a:rPr>
              <a:t> </a:t>
            </a:r>
            <a:r>
              <a:rPr lang="en-US" sz="1900" dirty="0" err="1">
                <a:effectLst/>
                <a:latin typeface="Times New Roman" panose="02020603050405020304" pitchFamily="18" charset="0"/>
                <a:ea typeface="Times New Roman" panose="02020603050405020304" pitchFamily="18" charset="0"/>
              </a:rPr>
              <a:t>ngữ</a:t>
            </a:r>
            <a:r>
              <a:rPr lang="en-US" sz="1900" dirty="0">
                <a:effectLst/>
                <a:latin typeface="Times New Roman" panose="02020603050405020304" pitchFamily="18" charset="0"/>
                <a:ea typeface="Times New Roman" panose="02020603050405020304" pitchFamily="18" charset="0"/>
              </a:rPr>
              <a:t>).</a:t>
            </a:r>
          </a:p>
        </p:txBody>
      </p:sp>
      <p:sp>
        <p:nvSpPr>
          <p:cNvPr id="4" name="TextBox 3">
            <a:extLst>
              <a:ext uri="{FF2B5EF4-FFF2-40B4-BE49-F238E27FC236}">
                <a16:creationId xmlns:a16="http://schemas.microsoft.com/office/drawing/2014/main" id="{327EC6B8-8DAF-11A1-F4C6-7ECBF166EE73}"/>
              </a:ext>
            </a:extLst>
          </p:cNvPr>
          <p:cNvSpPr txBox="1"/>
          <p:nvPr/>
        </p:nvSpPr>
        <p:spPr>
          <a:xfrm>
            <a:off x="4529257" y="0"/>
            <a:ext cx="3732245" cy="461665"/>
          </a:xfrm>
          <a:prstGeom prst="rect">
            <a:avLst/>
          </a:prstGeom>
          <a:noFill/>
        </p:spPr>
        <p:txBody>
          <a:bodyPr wrap="square" rtlCol="0">
            <a:spAutoFit/>
          </a:bodyPr>
          <a:lstStyle/>
          <a:p>
            <a:pPr algn="ctr"/>
            <a:r>
              <a:rPr lang="en-US" sz="2400" b="1" dirty="0">
                <a:solidFill>
                  <a:srgbClr val="FF0000"/>
                </a:solidFill>
                <a:latin typeface="Times New Roman" panose="02020603050405020304" pitchFamily="18" charset="0"/>
                <a:cs typeface="Times New Roman" panose="02020603050405020304" pitchFamily="18" charset="0"/>
              </a:rPr>
              <a:t>ĐỀ SỐ 3</a:t>
            </a:r>
          </a:p>
        </p:txBody>
      </p:sp>
    </p:spTree>
    <p:extLst>
      <p:ext uri="{BB962C8B-B14F-4D97-AF65-F5344CB8AC3E}">
        <p14:creationId xmlns:p14="http://schemas.microsoft.com/office/powerpoint/2010/main" val="103864201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1DCCDD0-A92C-6CF2-F643-2634548E0748}"/>
              </a:ext>
            </a:extLst>
          </p:cNvPr>
          <p:cNvSpPr txBox="1"/>
          <p:nvPr/>
        </p:nvSpPr>
        <p:spPr>
          <a:xfrm>
            <a:off x="0" y="126628"/>
            <a:ext cx="12192000" cy="6743064"/>
          </a:xfrm>
          <a:prstGeom prst="rect">
            <a:avLst/>
          </a:prstGeom>
          <a:noFill/>
        </p:spPr>
        <p:txBody>
          <a:bodyPr wrap="square">
            <a:spAutoFit/>
          </a:bodyPr>
          <a:lstStyle/>
          <a:p>
            <a:pPr>
              <a:lnSpc>
                <a:spcPct val="120000"/>
              </a:lnSpc>
              <a:spcAft>
                <a:spcPts val="800"/>
              </a:spcAft>
            </a:pPr>
            <a:r>
              <a:rPr lang="en-US" sz="2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SỐ 80:</a:t>
            </a:r>
            <a:r>
              <a:rPr lang="en-US" sz="2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vi-VN" sz="2600" dirty="0">
                <a:effectLst/>
                <a:latin typeface="Times New Roman" panose="02020603050405020304" pitchFamily="18" charset="0"/>
                <a:ea typeface="Times New Roman" panose="02020603050405020304" pitchFamily="18" charset="0"/>
                <a:cs typeface="Times New Roman" panose="02020603050405020304" pitchFamily="18" charset="0"/>
              </a:rPr>
              <a:t>Đọc văn bản sau và thực hiện các yêu cầu bên dưới:</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Aft>
                <a:spcPts val="800"/>
              </a:spcAft>
            </a:pPr>
            <a:r>
              <a:rPr lang="vi-VN" sz="2600" i="1" dirty="0">
                <a:effectLst/>
                <a:latin typeface="Times New Roman" panose="02020603050405020304" pitchFamily="18" charset="0"/>
                <a:ea typeface="Times New Roman" panose="02020603050405020304" pitchFamily="18" charset="0"/>
                <a:cs typeface="Times New Roman" panose="02020603050405020304" pitchFamily="18" charset="0"/>
              </a:rPr>
              <a:t>Cá chép con dạo chơi trong hồ nước. Lúc đi ngang nhà cua, thấy cua đang nằm, vẻ mặt rất đau đớn, cá chép con bèn bơi lại gần và hỏi:</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Aft>
                <a:spcPts val="800"/>
              </a:spcAft>
            </a:pPr>
            <a:r>
              <a:rPr lang="vi-VN" sz="2600" i="1" dirty="0">
                <a:effectLst/>
                <a:latin typeface="Times New Roman" panose="02020603050405020304" pitchFamily="18" charset="0"/>
                <a:ea typeface="Times New Roman" panose="02020603050405020304" pitchFamily="18" charset="0"/>
                <a:cs typeface="Times New Roman" panose="02020603050405020304" pitchFamily="18" charset="0"/>
              </a:rPr>
              <a:t>- Bạn cua ơi, bạn làm sao thế?</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Aft>
                <a:spcPts val="800"/>
              </a:spcAft>
            </a:pPr>
            <a:r>
              <a:rPr lang="vi-VN" sz="2600" i="1" dirty="0">
                <a:effectLst/>
                <a:latin typeface="Times New Roman" panose="02020603050405020304" pitchFamily="18" charset="0"/>
                <a:ea typeface="Times New Roman" panose="02020603050405020304" pitchFamily="18" charset="0"/>
                <a:cs typeface="Times New Roman" panose="02020603050405020304" pitchFamily="18" charset="0"/>
              </a:rPr>
              <a:t>Cua trả lời: </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Aft>
                <a:spcPts val="800"/>
              </a:spcAft>
            </a:pPr>
            <a:r>
              <a:rPr lang="vi-VN" sz="2600" i="1" dirty="0">
                <a:effectLst/>
                <a:latin typeface="Times New Roman" panose="02020603050405020304" pitchFamily="18" charset="0"/>
                <a:ea typeface="Times New Roman" panose="02020603050405020304" pitchFamily="18" charset="0"/>
                <a:cs typeface="Times New Roman" panose="02020603050405020304" pitchFamily="18" charset="0"/>
              </a:rPr>
              <a:t>- Tớ đang lột xác bạn à..</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Aft>
                <a:spcPts val="800"/>
              </a:spcAft>
            </a:pP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Ôi</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chắc</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là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đau</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lắm</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tại</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thế</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Aft>
                <a:spcPts val="800"/>
              </a:spcAft>
            </a:pP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Họ</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hàng</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nhà</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tớ</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ai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cũng</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lột</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thì</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mới</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lớn</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lên</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trưởng</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dù</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rất</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đau</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đớn</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cá</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chép</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con ạ.</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Aft>
                <a:spcPts val="800"/>
              </a:spcAft>
            </a:pP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À,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bây</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giờ</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thì</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tớ</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ctr">
              <a:lnSpc>
                <a:spcPct val="120000"/>
              </a:lnSpc>
              <a:spcAft>
                <a:spcPts val="800"/>
              </a:spcAft>
            </a:pPr>
            <a:r>
              <a:rPr lang="fr-FR" sz="26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mẩu</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thiếu</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nhi</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fr-FR" sz="2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600" i="1" dirty="0" err="1">
                <a:effectLst/>
                <a:latin typeface="Times New Roman" panose="02020603050405020304" pitchFamily="18" charset="0"/>
                <a:ea typeface="Times New Roman" panose="02020603050405020304" pitchFamily="18" charset="0"/>
                <a:cs typeface="Times New Roman" panose="02020603050405020304" pitchFamily="18" charset="0"/>
              </a:rPr>
              <a:t>lọc</a:t>
            </a:r>
            <a:r>
              <a:rPr lang="fr-FR" sz="2600" dirty="0">
                <a:effectLst/>
                <a:latin typeface="Times New Roman" panose="02020603050405020304" pitchFamily="18" charset="0"/>
                <a:ea typeface="Times New Roman" panose="02020603050405020304" pitchFamily="18" charset="0"/>
                <a:cs typeface="Times New Roman" panose="02020603050405020304" pitchFamily="18" charset="0"/>
              </a:rPr>
              <a:t> – NXB Kim </a:t>
            </a:r>
            <a:r>
              <a:rPr lang="fr-FR" sz="260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fr-FR" sz="2600" dirty="0">
                <a:effectLst/>
                <a:latin typeface="Times New Roman" panose="02020603050405020304" pitchFamily="18" charset="0"/>
                <a:ea typeface="Times New Roman" panose="02020603050405020304" pitchFamily="18" charset="0"/>
                <a:cs typeface="Times New Roman" panose="02020603050405020304" pitchFamily="18" charset="0"/>
              </a:rPr>
              <a:t>, 2009)</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fr-FR" sz="2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051968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1DCCDD0-A92C-6CF2-F643-2634548E0748}"/>
              </a:ext>
            </a:extLst>
          </p:cNvPr>
          <p:cNvSpPr txBox="1"/>
          <p:nvPr/>
        </p:nvSpPr>
        <p:spPr>
          <a:xfrm>
            <a:off x="0" y="126628"/>
            <a:ext cx="12192000" cy="4341638"/>
          </a:xfrm>
          <a:prstGeom prst="rect">
            <a:avLst/>
          </a:prstGeom>
          <a:noFill/>
        </p:spPr>
        <p:txBody>
          <a:bodyPr wrap="square">
            <a:spAutoFit/>
          </a:bodyPr>
          <a:lstStyle/>
          <a:p>
            <a:pPr>
              <a:lnSpc>
                <a:spcPct val="120000"/>
              </a:lnSpc>
              <a:spcAft>
                <a:spcPts val="800"/>
              </a:spcAft>
            </a:pP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b.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Tìm</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gọi</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đáp</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fr-FR"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i="1" dirty="0" err="1">
                <a:effectLst/>
                <a:latin typeface="Times New Roman" panose="02020603050405020304" pitchFamily="18" charset="0"/>
                <a:ea typeface="Times New Roman" panose="02020603050405020304" pitchFamily="18" charset="0"/>
                <a:cs typeface="Times New Roman" panose="02020603050405020304" pitchFamily="18" charset="0"/>
              </a:rPr>
              <a:t>cua</a:t>
            </a:r>
            <a:r>
              <a:rPr lang="fr-FR"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i="1" dirty="0" err="1">
                <a:effectLst/>
                <a:latin typeface="Times New Roman" panose="02020603050405020304" pitchFamily="18" charset="0"/>
                <a:ea typeface="Times New Roman" panose="02020603050405020304" pitchFamily="18" charset="0"/>
                <a:cs typeface="Times New Roman" panose="02020603050405020304" pitchFamily="18" charset="0"/>
              </a:rPr>
              <a:t>ơi</a:t>
            </a:r>
            <a:r>
              <a:rPr lang="fr-FR"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fr-FR"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i="1"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fr-FR"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i="1"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fr-FR"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i="1" dirty="0" err="1">
                <a:effectLst/>
                <a:latin typeface="Times New Roman" panose="02020603050405020304" pitchFamily="18" charset="0"/>
                <a:ea typeface="Times New Roman" panose="02020603050405020304" pitchFamily="18" charset="0"/>
                <a:cs typeface="Times New Roman" panose="02020603050405020304" pitchFamily="18" charset="0"/>
              </a:rPr>
              <a:t>thế</a:t>
            </a:r>
            <a:r>
              <a:rPr lang="fr-FR" sz="36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c. Theo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vì</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cua</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lột</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fr-FR" sz="3600" dirty="0">
                <a:latin typeface="Times New Roman" panose="02020603050405020304" pitchFamily="18" charset="0"/>
                <a:ea typeface="Times New Roman" panose="02020603050405020304" pitchFamily="18" charset="0"/>
                <a:cs typeface="Times New Roman" panose="02020603050405020304" pitchFamily="18" charset="0"/>
              </a:rPr>
              <a:t>d</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nhan</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fr-FR" sz="36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38486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94E55D9-89AB-0391-96D8-2A29085E0069}"/>
              </a:ext>
            </a:extLst>
          </p:cNvPr>
          <p:cNvSpPr txBox="1"/>
          <p:nvPr/>
        </p:nvSpPr>
        <p:spPr>
          <a:xfrm>
            <a:off x="89647" y="139687"/>
            <a:ext cx="12102353" cy="7243008"/>
          </a:xfrm>
          <a:prstGeom prst="rect">
            <a:avLst/>
          </a:prstGeom>
          <a:noFill/>
        </p:spPr>
        <p:txBody>
          <a:bodyPr wrap="square">
            <a:spAutoFit/>
          </a:bodyPr>
          <a:lstStyle/>
          <a:p>
            <a:pPr rtl="0">
              <a:spcBef>
                <a:spcPts val="0"/>
              </a:spcBef>
              <a:spcAft>
                <a:spcPts val="500"/>
              </a:spcAft>
            </a:pPr>
            <a:r>
              <a:rPr lang="vi-VN" sz="2800" b="1" i="0" u="none" strike="noStrike" dirty="0">
                <a:solidFill>
                  <a:srgbClr val="002060"/>
                </a:solidFill>
                <a:effectLst/>
                <a:latin typeface="+mj-lt"/>
              </a:rPr>
              <a:t>Đọc đoạn trích sau và thực hiện các yêu cầu nêu ở dưới đây:</a:t>
            </a:r>
            <a:endParaRPr lang="vi-VN" sz="2800" b="0" dirty="0">
              <a:solidFill>
                <a:srgbClr val="002060"/>
              </a:solidFill>
              <a:effectLst/>
              <a:latin typeface="+mj-lt"/>
            </a:endParaRPr>
          </a:p>
          <a:p>
            <a:pPr rtl="0">
              <a:spcBef>
                <a:spcPts val="0"/>
              </a:spcBef>
              <a:spcAft>
                <a:spcPts val="500"/>
              </a:spcAft>
            </a:pPr>
            <a:r>
              <a:rPr lang="vi-VN" sz="2800" b="0" i="0" u="none" strike="noStrike" dirty="0">
                <a:solidFill>
                  <a:srgbClr val="002060"/>
                </a:solidFill>
                <a:effectLst/>
                <a:latin typeface="+mj-lt"/>
              </a:rPr>
              <a:t>(1) Cuộc sống quanh ta có biết bao nhiều điều tốt đẹp đảng quỷ và cần trận trong. Chỉ cần ta biết khoa lẻo nhận ra và chọn lọc, chúng ta không hề thiếu thần những hạt giống tốt đẹp để gieo trồng. Mặt khác, trong cuộc sống cũng đầy rẫy những có đại xấu xa. Chỉ cần ta sống buông trôi, thiếu hiểu biết, cuộc đời ta sẽ phải trả giá bằng những u ám, tối tăm kéo dài.</a:t>
            </a:r>
            <a:endParaRPr lang="vi-VN" sz="2800" b="0" dirty="0">
              <a:solidFill>
                <a:srgbClr val="002060"/>
              </a:solidFill>
              <a:effectLst/>
              <a:latin typeface="+mj-lt"/>
            </a:endParaRPr>
          </a:p>
          <a:p>
            <a:pPr rtl="0">
              <a:spcBef>
                <a:spcPts val="0"/>
              </a:spcBef>
              <a:spcAft>
                <a:spcPts val="500"/>
              </a:spcAft>
            </a:pPr>
            <a:r>
              <a:rPr lang="vi-VN" sz="2800" b="0" i="1" u="none" strike="noStrike" dirty="0">
                <a:solidFill>
                  <a:srgbClr val="002060"/>
                </a:solidFill>
                <a:effectLst/>
                <a:latin typeface="+mj-lt"/>
              </a:rPr>
              <a:t>(2) Một tâm hồn tươi đẹp đầy hoa thơm trái quý, hay tiêu điều hoang vắng với cả đại lan tràn... Điều đó hoàn toàn tùy thuộc vào nhận thức và nỗ lực của chính chúng ta, không phụ thuộc vào bất kỳ ai khác,</a:t>
            </a:r>
            <a:endParaRPr lang="vi-VN" sz="2800" b="0" dirty="0">
              <a:solidFill>
                <a:srgbClr val="002060"/>
              </a:solidFill>
              <a:effectLst/>
              <a:latin typeface="+mj-lt"/>
            </a:endParaRPr>
          </a:p>
          <a:p>
            <a:pPr rtl="0">
              <a:spcBef>
                <a:spcPts val="0"/>
              </a:spcBef>
              <a:spcAft>
                <a:spcPts val="500"/>
              </a:spcAft>
            </a:pPr>
            <a:r>
              <a:rPr lang="vi-VN" sz="2800" b="0" i="1" u="none" strike="noStrike" dirty="0">
                <a:solidFill>
                  <a:srgbClr val="002060"/>
                </a:solidFill>
                <a:effectLst/>
                <a:latin typeface="+mj-lt"/>
              </a:rPr>
              <a:t>(3) Nuôi dưỡng tâm hồn cũng quan trọng, cần thiết không kém gỉ việc nuôi dưỡng thể xác, nhưng chúng ta rất thường lãng quên không chú ý đến việc này. Chúng ta đôi khi bỏ mặc tâm hồn mình khi cần hoặc mọc đầy có dại. Nếu ý thức được điều này và bắt đầu chăm sóc gieo trồng những hạt giống tốt lành, chắc chắn bạn sẽ có được một cuộc sống tươi vui và hạnh phúc hơn nhiều</a:t>
            </a:r>
            <a:endParaRPr lang="vi-VN" sz="2800" b="0" dirty="0">
              <a:solidFill>
                <a:srgbClr val="002060"/>
              </a:solidFill>
              <a:effectLst/>
              <a:latin typeface="+mj-lt"/>
            </a:endParaRPr>
          </a:p>
          <a:p>
            <a:br>
              <a:rPr lang="vi-VN" sz="2800" dirty="0">
                <a:solidFill>
                  <a:srgbClr val="002060"/>
                </a:solidFill>
                <a:latin typeface="+mj-lt"/>
              </a:rPr>
            </a:br>
            <a:endParaRPr lang="en-US" sz="2800" dirty="0">
              <a:solidFill>
                <a:srgbClr val="002060"/>
              </a:solidFill>
              <a:latin typeface="+mj-lt"/>
            </a:endParaRPr>
          </a:p>
        </p:txBody>
      </p:sp>
    </p:spTree>
    <p:extLst>
      <p:ext uri="{BB962C8B-B14F-4D97-AF65-F5344CB8AC3E}">
        <p14:creationId xmlns:p14="http://schemas.microsoft.com/office/powerpoint/2010/main" val="11715953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8A6D600-B4DC-93DE-3BD6-F8A75EA2553A}"/>
              </a:ext>
            </a:extLst>
          </p:cNvPr>
          <p:cNvSpPr txBox="1"/>
          <p:nvPr/>
        </p:nvSpPr>
        <p:spPr>
          <a:xfrm>
            <a:off x="3048000" y="111425"/>
            <a:ext cx="6096000" cy="6635150"/>
          </a:xfrm>
          <a:prstGeom prst="rect">
            <a:avLst/>
          </a:prstGeom>
          <a:noFill/>
        </p:spPr>
        <p:txBody>
          <a:bodyPr wrap="square">
            <a:spAutoFit/>
          </a:bodyPr>
          <a:lstStyle/>
          <a:p>
            <a:pPr rtl="0">
              <a:spcBef>
                <a:spcPts val="0"/>
              </a:spcBef>
              <a:spcAft>
                <a:spcPts val="500"/>
              </a:spcAft>
            </a:pPr>
            <a:r>
              <a:rPr lang="vi-VN" sz="1800" b="0" i="0" u="none" strike="noStrike" dirty="0">
                <a:solidFill>
                  <a:srgbClr val="A4A800"/>
                </a:solidFill>
                <a:effectLst/>
                <a:latin typeface="Arial" panose="020B0604020202020204" pitchFamily="34" charset="0"/>
              </a:rPr>
              <a:t>Câu 1 (1,0 điểm): Xác định phương thức biểu đạt chính trong đoạn trích trên. Câu 2 (1,0 điểm): Chi ra và nêu tác dụng biện pháp tu từ ẩn dụ trong đoạn (1). Câu 3 (2,0 điểm): Theo em việc nuôi dưỡng tâm hồn có ý nghĩa như thế nào đối với con người?</a:t>
            </a:r>
            <a:endParaRPr lang="vi-VN" b="0" dirty="0">
              <a:effectLst/>
            </a:endParaRPr>
          </a:p>
          <a:p>
            <a:pPr rtl="0">
              <a:spcBef>
                <a:spcPts val="0"/>
              </a:spcBef>
              <a:spcAft>
                <a:spcPts val="500"/>
              </a:spcAft>
            </a:pPr>
            <a:r>
              <a:rPr lang="vi-VN" sz="1800" b="0" i="0" u="none" strike="noStrike" dirty="0">
                <a:solidFill>
                  <a:srgbClr val="686C00"/>
                </a:solidFill>
                <a:effectLst/>
                <a:latin typeface="Arial" panose="020B0604020202020204" pitchFamily="34" charset="0"/>
              </a:rPr>
              <a:t>Câu 4 (2,0 điểm): Thông điệp nào của đoạn trích trên khiến em tâm đắc nhất? Vì sao? PHẦN II. TẠO LẬP VĂN BẢN (14,0 điểm)</a:t>
            </a:r>
            <a:endParaRPr lang="vi-VN" b="0" dirty="0">
              <a:effectLst/>
            </a:endParaRPr>
          </a:p>
          <a:p>
            <a:pPr rtl="0">
              <a:spcBef>
                <a:spcPts val="0"/>
              </a:spcBef>
              <a:spcAft>
                <a:spcPts val="500"/>
              </a:spcAft>
            </a:pPr>
            <a:r>
              <a:rPr lang="vi-VN" sz="1800" b="0" i="0" u="none" strike="noStrike" dirty="0">
                <a:solidFill>
                  <a:srgbClr val="6B6F00"/>
                </a:solidFill>
                <a:effectLst/>
                <a:latin typeface="Times New Roman" panose="02020603050405020304" pitchFamily="18" charset="0"/>
              </a:rPr>
              <a:t>Câu 1 (4,0 điểm): Sinh thời, nhạc sĩ Trịnh Công Sơn có một điều tâm niệm: “Sông vẫn chạy đời sông, suối vẫn chảy đời suối, sống ở trên đời cần có một tấm lòng" Em hãy viết một đoạn văn nghị luận (khoảng 200 chữ) trình bày suy nghĩ của minh về điều tâm niệm trên.</a:t>
            </a:r>
            <a:endParaRPr lang="vi-VN" b="0" dirty="0">
              <a:effectLst/>
            </a:endParaRPr>
          </a:p>
          <a:p>
            <a:pPr rtl="0">
              <a:spcBef>
                <a:spcPts val="0"/>
              </a:spcBef>
              <a:spcAft>
                <a:spcPts val="500"/>
              </a:spcAft>
            </a:pPr>
            <a:r>
              <a:rPr lang="vi-VN" sz="1800" b="0" i="1" u="none" strike="noStrike" dirty="0">
                <a:solidFill>
                  <a:srgbClr val="808400"/>
                </a:solidFill>
                <a:effectLst/>
                <a:latin typeface="Times New Roman" panose="02020603050405020304" pitchFamily="18" charset="0"/>
              </a:rPr>
              <a:t>Câu 2 (10,0 điểm):</a:t>
            </a:r>
            <a:endParaRPr lang="vi-VN" b="0" dirty="0">
              <a:effectLst/>
            </a:endParaRPr>
          </a:p>
          <a:p>
            <a:pPr rtl="0">
              <a:spcBef>
                <a:spcPts val="0"/>
              </a:spcBef>
              <a:spcAft>
                <a:spcPts val="500"/>
              </a:spcAft>
            </a:pPr>
            <a:r>
              <a:rPr lang="vi-VN" sz="1800" b="0" i="0" u="none" strike="noStrike" dirty="0">
                <a:solidFill>
                  <a:srgbClr val="6E7200"/>
                </a:solidFill>
                <a:effectLst/>
                <a:latin typeface="Times New Roman" panose="02020603050405020304" pitchFamily="18" charset="0"/>
              </a:rPr>
              <a:t>Có ý kiến cho rằng: “Mỗi tác phẩm văn học là một bức thông điệp của người nghệ sĩ giỏi đến cho bạn đọc",</a:t>
            </a:r>
            <a:endParaRPr lang="vi-VN" b="0" dirty="0">
              <a:effectLst/>
            </a:endParaRPr>
          </a:p>
          <a:p>
            <a:pPr rtl="0">
              <a:spcBef>
                <a:spcPts val="0"/>
              </a:spcBef>
              <a:spcAft>
                <a:spcPts val="500"/>
              </a:spcAft>
            </a:pPr>
            <a:r>
              <a:rPr lang="vi-VN" sz="1800" b="0" i="0" u="none" strike="noStrike" dirty="0">
                <a:solidFill>
                  <a:srgbClr val="727700"/>
                </a:solidFill>
                <a:effectLst/>
                <a:latin typeface="Times New Roman" panose="02020603050405020304" pitchFamily="18" charset="0"/>
              </a:rPr>
              <a:t>Em hiểu ý kiến trên như thế nào? Bằng những hiểu biết về bài thơ “Nhớ rừng" của Thế Lữ và liên hệ với bài “Khi con tu hú" của Tố Hữu, hãy làm sáng tỏ điều đó,</a:t>
            </a:r>
            <a:endParaRPr lang="vi-VN" b="0" dirty="0">
              <a:effectLst/>
            </a:endParaRPr>
          </a:p>
          <a:p>
            <a:pPr rtl="0">
              <a:spcBef>
                <a:spcPts val="0"/>
              </a:spcBef>
              <a:spcAft>
                <a:spcPts val="500"/>
              </a:spcAft>
            </a:pPr>
            <a:r>
              <a:rPr lang="vi-VN" sz="1800" b="0" i="0" u="none" strike="noStrike" dirty="0">
                <a:solidFill>
                  <a:srgbClr val="666B00"/>
                </a:solidFill>
                <a:effectLst/>
                <a:latin typeface="Times New Roman" panose="02020603050405020304" pitchFamily="18" charset="0"/>
              </a:rPr>
              <a:t>Hét</a:t>
            </a:r>
            <a:endParaRPr lang="vi-VN" b="0" dirty="0">
              <a:effectLst/>
            </a:endParaRPr>
          </a:p>
          <a:p>
            <a:br>
              <a:rPr lang="vi-VN" dirty="0"/>
            </a:br>
            <a:endParaRPr lang="en-US" dirty="0"/>
          </a:p>
        </p:txBody>
      </p:sp>
    </p:spTree>
    <p:extLst>
      <p:ext uri="{BB962C8B-B14F-4D97-AF65-F5344CB8AC3E}">
        <p14:creationId xmlns:p14="http://schemas.microsoft.com/office/powerpoint/2010/main" val="109276186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188625C-84FE-CEF3-27D1-DE3A4924F4A1}"/>
              </a:ext>
            </a:extLst>
          </p:cNvPr>
          <p:cNvSpPr txBox="1"/>
          <p:nvPr/>
        </p:nvSpPr>
        <p:spPr>
          <a:xfrm>
            <a:off x="71717" y="-116541"/>
            <a:ext cx="11905129" cy="7568739"/>
          </a:xfrm>
          <a:prstGeom prst="rect">
            <a:avLst/>
          </a:prstGeom>
          <a:noFill/>
        </p:spPr>
        <p:txBody>
          <a:bodyPr wrap="square">
            <a:spAutoFit/>
          </a:bodyPr>
          <a:lstStyle/>
          <a:p>
            <a:pPr algn="ctr" rtl="0">
              <a:spcBef>
                <a:spcPts val="0"/>
              </a:spcBef>
              <a:spcAft>
                <a:spcPts val="500"/>
              </a:spcAft>
            </a:pPr>
            <a:r>
              <a:rPr lang="vi-VN" sz="2200" b="1" i="0" u="none" strike="noStrike" dirty="0">
                <a:solidFill>
                  <a:srgbClr val="002060"/>
                </a:solidFill>
                <a:effectLst/>
                <a:latin typeface="+mj-lt"/>
              </a:rPr>
              <a:t>Câu chuyện của cây bút chì</a:t>
            </a:r>
            <a:endParaRPr lang="vi-VN" sz="2200" b="0" dirty="0">
              <a:solidFill>
                <a:srgbClr val="002060"/>
              </a:solidFill>
              <a:effectLst/>
              <a:latin typeface="+mj-lt"/>
            </a:endParaRPr>
          </a:p>
          <a:p>
            <a:pPr rtl="0">
              <a:spcBef>
                <a:spcPts val="0"/>
              </a:spcBef>
              <a:spcAft>
                <a:spcPts val="500"/>
              </a:spcAft>
            </a:pPr>
            <a:r>
              <a:rPr lang="vi-VN" sz="2200" b="0" i="1" u="none" strike="noStrike" dirty="0">
                <a:solidFill>
                  <a:srgbClr val="002060"/>
                </a:solidFill>
                <a:effectLst/>
                <a:latin typeface="+mj-lt"/>
              </a:rPr>
              <a:t>Khi ra đời, một cây bút chì luôn thắc mắc rằng cuộc sống bên ngoài xưởng làm bút chì sẽ ra sao bởi thỉnh thoảng nó nghe những người thợ nói chuyện với nhau. Bút chì băn khoăn mãi, anh em của nó cũng không biết gì hơn. Cuối cùng, trước hôm được mang đến các cửa hàng, bút chì hỏi người thợ làm bút rằng nó và anh em nó sẽ ra sao ở bên ngoài cuộc sống rộng lớn kia.</a:t>
            </a:r>
            <a:endParaRPr lang="vi-VN" sz="2200" b="0" dirty="0">
              <a:solidFill>
                <a:srgbClr val="002060"/>
              </a:solidFill>
              <a:effectLst/>
              <a:latin typeface="+mj-lt"/>
            </a:endParaRPr>
          </a:p>
          <a:p>
            <a:pPr rtl="0">
              <a:spcBef>
                <a:spcPts val="0"/>
              </a:spcBef>
              <a:spcAft>
                <a:spcPts val="500"/>
              </a:spcAft>
            </a:pPr>
            <a:r>
              <a:rPr lang="vi-VN" sz="2200" b="0" i="1" u="none" strike="noStrike" dirty="0">
                <a:solidFill>
                  <a:srgbClr val="002060"/>
                </a:solidFill>
                <a:effectLst/>
                <a:latin typeface="+mj-lt"/>
              </a:rPr>
              <a:t>Người thợ làm bút mim cười. Ông nói:</a:t>
            </a:r>
            <a:endParaRPr lang="vi-VN" sz="2200" b="0" dirty="0">
              <a:solidFill>
                <a:srgbClr val="002060"/>
              </a:solidFill>
              <a:effectLst/>
              <a:latin typeface="+mj-lt"/>
            </a:endParaRPr>
          </a:p>
          <a:p>
            <a:pPr rtl="0">
              <a:spcBef>
                <a:spcPts val="0"/>
              </a:spcBef>
              <a:spcAft>
                <a:spcPts val="500"/>
              </a:spcAft>
            </a:pPr>
            <a:r>
              <a:rPr lang="vi-VN" sz="2200" b="0" i="1" u="none" strike="noStrike" dirty="0">
                <a:solidFill>
                  <a:srgbClr val="002060"/>
                </a:solidFill>
                <a:effectLst/>
                <a:latin typeface="+mj-lt"/>
              </a:rPr>
              <a:t>- C</a:t>
            </a:r>
            <a:r>
              <a:rPr lang="en-US" sz="2200" i="1" dirty="0">
                <a:solidFill>
                  <a:srgbClr val="002060"/>
                </a:solidFill>
                <a:latin typeface="+mj-lt"/>
              </a:rPr>
              <a:t>ó</a:t>
            </a:r>
            <a:r>
              <a:rPr lang="vi-VN" sz="2200" b="0" i="1" u="none" strike="noStrike" dirty="0">
                <a:solidFill>
                  <a:srgbClr val="002060"/>
                </a:solidFill>
                <a:effectLst/>
                <a:latin typeface="+mj-lt"/>
              </a:rPr>
              <a:t> năm điều cháu và các anh em của cháu nên nhớ khi bắt đầu cuộc sống. Nếu ch</a:t>
            </a:r>
            <a:r>
              <a:rPr lang="en-US" sz="2200" i="1" dirty="0">
                <a:solidFill>
                  <a:srgbClr val="002060"/>
                </a:solidFill>
                <a:latin typeface="+mj-lt"/>
              </a:rPr>
              <a:t>á</a:t>
            </a:r>
            <a:r>
              <a:rPr lang="vi-VN" sz="2200" b="0" i="1" u="none" strike="noStrike" dirty="0">
                <a:solidFill>
                  <a:srgbClr val="002060"/>
                </a:solidFill>
                <a:effectLst/>
                <a:latin typeface="+mj-lt"/>
              </a:rPr>
              <a:t>u nh</a:t>
            </a:r>
            <a:r>
              <a:rPr lang="en-US" sz="2200" b="0" i="1" u="none" strike="noStrike" dirty="0">
                <a:solidFill>
                  <a:srgbClr val="002060"/>
                </a:solidFill>
                <a:effectLst/>
                <a:latin typeface="+mj-lt"/>
              </a:rPr>
              <a:t>ớ</a:t>
            </a:r>
            <a:r>
              <a:rPr lang="vi-VN" sz="2200" b="0" i="1" u="none" strike="noStrike" dirty="0">
                <a:solidFill>
                  <a:srgbClr val="002060"/>
                </a:solidFill>
                <a:effectLst/>
                <a:latin typeface="+mj-lt"/>
              </a:rPr>
              <a:t> và làm được thì cháu sẽ trở thành cây bút chì tốt nhất.</a:t>
            </a:r>
            <a:endParaRPr lang="vi-VN" sz="2200" b="0" dirty="0">
              <a:solidFill>
                <a:srgbClr val="002060"/>
              </a:solidFill>
              <a:effectLst/>
              <a:latin typeface="+mj-lt"/>
            </a:endParaRPr>
          </a:p>
          <a:p>
            <a:pPr>
              <a:spcAft>
                <a:spcPts val="500"/>
              </a:spcAft>
            </a:pPr>
            <a:r>
              <a:rPr lang="vi-VN" sz="2200" b="1" i="1" u="none" strike="noStrike" dirty="0">
                <a:solidFill>
                  <a:srgbClr val="002060"/>
                </a:solidFill>
                <a:effectLst/>
                <a:latin typeface="+mj-lt"/>
              </a:rPr>
              <a:t>Thứ nhất</a:t>
            </a:r>
            <a:r>
              <a:rPr lang="vi-VN" sz="2200" b="0" i="1" u="none" strike="noStrike" dirty="0">
                <a:solidFill>
                  <a:srgbClr val="002060"/>
                </a:solidFill>
                <a:effectLst/>
                <a:latin typeface="+mj-lt"/>
              </a:rPr>
              <a:t>: cháu có thể làm được những điều kì diệu nhất nếu cháu nằm trong </a:t>
            </a:r>
            <a:r>
              <a:rPr lang="en-US" sz="2200" b="0" i="1" u="none" strike="noStrike" dirty="0" err="1">
                <a:solidFill>
                  <a:srgbClr val="002060"/>
                </a:solidFill>
                <a:effectLst/>
                <a:latin typeface="+mj-lt"/>
              </a:rPr>
              <a:t>bàn</a:t>
            </a:r>
            <a:r>
              <a:rPr lang="en-US" sz="2200" b="0" i="1" u="none" strike="noStrike" dirty="0">
                <a:solidFill>
                  <a:srgbClr val="002060"/>
                </a:solidFill>
                <a:effectLst/>
                <a:latin typeface="+mj-lt"/>
              </a:rPr>
              <a:t> </a:t>
            </a:r>
            <a:r>
              <a:rPr lang="vi-VN" sz="2200" b="0" i="1" u="none" strike="noStrike" dirty="0">
                <a:solidFill>
                  <a:srgbClr val="002060"/>
                </a:solidFill>
                <a:effectLst/>
                <a:latin typeface="+mj-lt"/>
              </a:rPr>
              <a:t>tay một người nào đó</a:t>
            </a:r>
            <a:endParaRPr lang="vi-VN" sz="2200" b="0" dirty="0">
              <a:solidFill>
                <a:srgbClr val="002060"/>
              </a:solidFill>
              <a:effectLst/>
              <a:latin typeface="+mj-lt"/>
            </a:endParaRPr>
          </a:p>
          <a:p>
            <a:pPr rtl="0">
              <a:spcBef>
                <a:spcPts val="0"/>
              </a:spcBef>
              <a:spcAft>
                <a:spcPts val="500"/>
              </a:spcAft>
            </a:pPr>
            <a:r>
              <a:rPr lang="vi-VN" sz="2200" b="0" i="1" u="none" strike="noStrike" dirty="0">
                <a:solidFill>
                  <a:srgbClr val="002060"/>
                </a:solidFill>
                <a:effectLst/>
                <a:latin typeface="+mj-lt"/>
              </a:rPr>
              <a:t>và giúp họ làm việc.</a:t>
            </a:r>
            <a:endParaRPr lang="vi-VN" sz="2200" b="0" dirty="0">
              <a:solidFill>
                <a:srgbClr val="002060"/>
              </a:solidFill>
              <a:effectLst/>
              <a:latin typeface="+mj-lt"/>
            </a:endParaRPr>
          </a:p>
          <a:p>
            <a:pPr rtl="0">
              <a:spcBef>
                <a:spcPts val="0"/>
              </a:spcBef>
              <a:spcAft>
                <a:spcPts val="500"/>
              </a:spcAft>
            </a:pPr>
            <a:r>
              <a:rPr lang="vi-VN" sz="2200" b="1" i="1" u="none" strike="noStrike" dirty="0">
                <a:solidFill>
                  <a:srgbClr val="002060"/>
                </a:solidFill>
                <a:effectLst/>
                <a:latin typeface="+mj-lt"/>
              </a:rPr>
              <a:t>Thứ hai</a:t>
            </a:r>
            <a:r>
              <a:rPr lang="vi-VN" sz="2200" b="0" i="1" u="none" strike="noStrike" dirty="0">
                <a:solidFill>
                  <a:srgbClr val="002060"/>
                </a:solidFill>
                <a:effectLst/>
                <a:latin typeface="+mj-lt"/>
              </a:rPr>
              <a:t>: ch</a:t>
            </a:r>
            <a:r>
              <a:rPr lang="en-US" sz="2200" i="1" dirty="0">
                <a:solidFill>
                  <a:srgbClr val="002060"/>
                </a:solidFill>
                <a:latin typeface="+mj-lt"/>
              </a:rPr>
              <a:t>á</a:t>
            </a:r>
            <a:r>
              <a:rPr lang="vi-VN" sz="2200" b="0" i="1" u="none" strike="noStrike" dirty="0">
                <a:solidFill>
                  <a:srgbClr val="002060"/>
                </a:solidFill>
                <a:effectLst/>
                <a:latin typeface="+mj-lt"/>
              </a:rPr>
              <a:t>u sẽ cảm thấy đau đớn mỗi khi bị gọt, nhưng phải như thế cháu mới tốt hơn và có thể tiếp tục cuộc sống của mình.</a:t>
            </a:r>
            <a:endParaRPr lang="vi-VN" sz="2200" b="0" dirty="0">
              <a:solidFill>
                <a:srgbClr val="002060"/>
              </a:solidFill>
              <a:effectLst/>
              <a:latin typeface="+mj-lt"/>
            </a:endParaRPr>
          </a:p>
          <a:p>
            <a:pPr rtl="0">
              <a:spcBef>
                <a:spcPts val="0"/>
              </a:spcBef>
              <a:spcAft>
                <a:spcPts val="500"/>
              </a:spcAft>
            </a:pPr>
            <a:r>
              <a:rPr lang="vi-VN" sz="2200" b="1" i="1" u="none" strike="noStrike" dirty="0">
                <a:solidFill>
                  <a:srgbClr val="002060"/>
                </a:solidFill>
                <a:effectLst/>
                <a:latin typeface="+mj-lt"/>
              </a:rPr>
              <a:t>Thứ ba</a:t>
            </a:r>
            <a:r>
              <a:rPr lang="vi-VN" sz="2200" b="0" i="1" u="none" strike="noStrike" dirty="0">
                <a:solidFill>
                  <a:srgbClr val="002060"/>
                </a:solidFill>
                <a:effectLst/>
                <a:latin typeface="+mj-lt"/>
              </a:rPr>
              <a:t>: nếu ch</a:t>
            </a:r>
            <a:r>
              <a:rPr lang="en-US" sz="2200" i="1" dirty="0">
                <a:solidFill>
                  <a:srgbClr val="002060"/>
                </a:solidFill>
                <a:latin typeface="+mj-lt"/>
              </a:rPr>
              <a:t>á</a:t>
            </a:r>
            <a:r>
              <a:rPr lang="vi-VN" sz="2200" b="0" i="1" u="none" strike="noStrike" dirty="0">
                <a:solidFill>
                  <a:srgbClr val="002060"/>
                </a:solidFill>
                <a:effectLst/>
                <a:latin typeface="+mj-lt"/>
              </a:rPr>
              <a:t>u viết sai một lỗi, cháu hãy nhớ để sửa lại là được.</a:t>
            </a:r>
            <a:endParaRPr lang="vi-VN" sz="2200" b="0" dirty="0">
              <a:solidFill>
                <a:srgbClr val="002060"/>
              </a:solidFill>
              <a:effectLst/>
              <a:latin typeface="+mj-lt"/>
            </a:endParaRPr>
          </a:p>
          <a:p>
            <a:pPr rtl="0">
              <a:spcBef>
                <a:spcPts val="0"/>
              </a:spcBef>
              <a:spcAft>
                <a:spcPts val="500"/>
              </a:spcAft>
            </a:pPr>
            <a:r>
              <a:rPr lang="vi-VN" sz="2200" b="1" i="1" u="none" strike="noStrike" dirty="0">
                <a:solidFill>
                  <a:srgbClr val="002060"/>
                </a:solidFill>
                <a:effectLst/>
                <a:latin typeface="+mj-lt"/>
              </a:rPr>
              <a:t>Thứ tư</a:t>
            </a:r>
            <a:r>
              <a:rPr lang="vi-VN" sz="2200" b="0" i="1" u="none" strike="noStrike" dirty="0">
                <a:solidFill>
                  <a:srgbClr val="002060"/>
                </a:solidFill>
                <a:effectLst/>
                <a:latin typeface="+mj-lt"/>
              </a:rPr>
              <a:t>: điều quan trọng nhất đối với cháu và những người dùng ch</a:t>
            </a:r>
            <a:r>
              <a:rPr lang="en-US" sz="2200" i="1" dirty="0">
                <a:solidFill>
                  <a:srgbClr val="002060"/>
                </a:solidFill>
                <a:latin typeface="+mj-lt"/>
              </a:rPr>
              <a:t>á</a:t>
            </a:r>
            <a:r>
              <a:rPr lang="vi-VN" sz="2200" b="0" i="1" u="none" strike="noStrike" dirty="0">
                <a:solidFill>
                  <a:srgbClr val="002060"/>
                </a:solidFill>
                <a:effectLst/>
                <a:latin typeface="+mj-lt"/>
              </a:rPr>
              <a:t>u không phải là nước sơn bên ngoài ch</a:t>
            </a:r>
            <a:r>
              <a:rPr lang="en-US" sz="2200" i="1" dirty="0">
                <a:solidFill>
                  <a:srgbClr val="002060"/>
                </a:solidFill>
                <a:latin typeface="+mj-lt"/>
              </a:rPr>
              <a:t>á</a:t>
            </a:r>
            <a:r>
              <a:rPr lang="vi-VN" sz="2200" b="0" i="1" u="none" strike="noStrike" dirty="0">
                <a:solidFill>
                  <a:srgbClr val="002060"/>
                </a:solidFill>
                <a:effectLst/>
                <a:latin typeface="+mj-lt"/>
              </a:rPr>
              <a:t>u, mà là những gì bên trong cháu đấy.</a:t>
            </a:r>
            <a:endParaRPr lang="vi-VN" sz="2200" b="0" dirty="0">
              <a:solidFill>
                <a:srgbClr val="002060"/>
              </a:solidFill>
              <a:effectLst/>
              <a:latin typeface="+mj-lt"/>
            </a:endParaRPr>
          </a:p>
          <a:p>
            <a:pPr rtl="0">
              <a:spcBef>
                <a:spcPts val="0"/>
              </a:spcBef>
              <a:spcAft>
                <a:spcPts val="500"/>
              </a:spcAft>
            </a:pPr>
            <a:r>
              <a:rPr lang="vi-VN" sz="2200" b="1" i="1" u="none" strike="noStrike" dirty="0">
                <a:solidFill>
                  <a:srgbClr val="002060"/>
                </a:solidFill>
                <a:effectLst/>
                <a:latin typeface="+mj-lt"/>
              </a:rPr>
              <a:t>Và cuối cùng</a:t>
            </a:r>
            <a:r>
              <a:rPr lang="vi-VN" sz="2200" b="0" i="1" u="none" strike="noStrike" dirty="0">
                <a:solidFill>
                  <a:srgbClr val="002060"/>
                </a:solidFill>
                <a:effectLst/>
                <a:latin typeface="+mj-lt"/>
              </a:rPr>
              <a:t>: trong bất cứ trường hợp nào, cháu</a:t>
            </a:r>
            <a:r>
              <a:rPr lang="en-US" sz="2200" dirty="0">
                <a:solidFill>
                  <a:srgbClr val="002060"/>
                </a:solidFill>
                <a:latin typeface="+mj-lt"/>
              </a:rPr>
              <a:t> </a:t>
            </a:r>
            <a:r>
              <a:rPr lang="vi-VN" sz="2200" b="0" i="1" u="none" strike="noStrike" dirty="0">
                <a:solidFill>
                  <a:srgbClr val="002060"/>
                </a:solidFill>
                <a:effectLst/>
                <a:latin typeface="+mj-lt"/>
              </a:rPr>
              <a:t>vẫn phải tiếp tục viết. Đó là cuộc sống của cháu, cho dù cháu gặp tình huống khó khăn như thế nào cũng vẫn phải viết thật rõ ràng, để lại những dấu ấn</a:t>
            </a:r>
            <a:endParaRPr lang="vi-VN" sz="2200" b="0" dirty="0">
              <a:solidFill>
                <a:srgbClr val="002060"/>
              </a:solidFill>
              <a:effectLst/>
              <a:latin typeface="+mj-lt"/>
            </a:endParaRPr>
          </a:p>
          <a:p>
            <a:pPr rtl="0">
              <a:spcBef>
                <a:spcPts val="0"/>
              </a:spcBef>
              <a:spcAft>
                <a:spcPts val="500"/>
              </a:spcAft>
            </a:pPr>
            <a:r>
              <a:rPr lang="vi-VN" sz="2200" b="0" i="1" u="none" strike="noStrike" dirty="0">
                <a:solidFill>
                  <a:srgbClr val="002060"/>
                </a:solidFill>
                <a:effectLst/>
                <a:latin typeface="+mj-lt"/>
              </a:rPr>
              <a:t>của mình.</a:t>
            </a:r>
            <a:endParaRPr lang="vi-VN" sz="2200" b="0" dirty="0">
              <a:solidFill>
                <a:srgbClr val="002060"/>
              </a:solidFill>
              <a:effectLst/>
              <a:latin typeface="+mj-lt"/>
            </a:endParaRPr>
          </a:p>
          <a:p>
            <a:br>
              <a:rPr lang="vi-VN" sz="2200" dirty="0">
                <a:solidFill>
                  <a:srgbClr val="002060"/>
                </a:solidFill>
                <a:latin typeface="+mj-lt"/>
              </a:rPr>
            </a:br>
            <a:endParaRPr lang="en-US" sz="2200" dirty="0">
              <a:solidFill>
                <a:srgbClr val="002060"/>
              </a:solidFill>
              <a:latin typeface="+mj-lt"/>
            </a:endParaRPr>
          </a:p>
        </p:txBody>
      </p:sp>
    </p:spTree>
    <p:extLst>
      <p:ext uri="{BB962C8B-B14F-4D97-AF65-F5344CB8AC3E}">
        <p14:creationId xmlns:p14="http://schemas.microsoft.com/office/powerpoint/2010/main" val="113602712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052BA3-EBDF-73FE-8A68-D0A8A4024534}"/>
              </a:ext>
            </a:extLst>
          </p:cNvPr>
          <p:cNvSpPr txBox="1"/>
          <p:nvPr/>
        </p:nvSpPr>
        <p:spPr>
          <a:xfrm>
            <a:off x="107576" y="212036"/>
            <a:ext cx="12084424" cy="6509474"/>
          </a:xfrm>
          <a:prstGeom prst="rect">
            <a:avLst/>
          </a:prstGeom>
          <a:noFill/>
        </p:spPr>
        <p:txBody>
          <a:bodyPr wrap="square">
            <a:spAutoFit/>
          </a:bodyPr>
          <a:lstStyle/>
          <a:p>
            <a:pPr rtl="0">
              <a:spcBef>
                <a:spcPts val="0"/>
              </a:spcBef>
              <a:spcAft>
                <a:spcPts val="500"/>
              </a:spcAft>
            </a:pPr>
            <a:r>
              <a:rPr lang="vi-VN" sz="2800" b="1" i="0" u="none" strike="noStrike" dirty="0">
                <a:solidFill>
                  <a:srgbClr val="002060"/>
                </a:solidFill>
                <a:effectLst/>
                <a:latin typeface="+mj-lt"/>
              </a:rPr>
              <a:t>Câu 1</a:t>
            </a:r>
            <a:r>
              <a:rPr lang="vi-VN" sz="2800" b="0" i="0" u="none" strike="noStrike" dirty="0">
                <a:solidFill>
                  <a:srgbClr val="002060"/>
                </a:solidFill>
                <a:effectLst/>
                <a:latin typeface="+mj-lt"/>
              </a:rPr>
              <a:t>. Xác định phương thức biểu đạt chính được sử dụng trong văn bản. (0,5 điểm)</a:t>
            </a:r>
            <a:endParaRPr lang="vi-VN" sz="2800" b="0" dirty="0">
              <a:solidFill>
                <a:srgbClr val="002060"/>
              </a:solidFill>
              <a:effectLst/>
              <a:latin typeface="+mj-lt"/>
            </a:endParaRPr>
          </a:p>
          <a:p>
            <a:pPr rtl="0">
              <a:spcBef>
                <a:spcPts val="0"/>
              </a:spcBef>
              <a:spcAft>
                <a:spcPts val="500"/>
              </a:spcAft>
            </a:pPr>
            <a:r>
              <a:rPr lang="vi-VN" sz="2800" b="1" i="0" u="none" strike="noStrike" dirty="0">
                <a:solidFill>
                  <a:srgbClr val="002060"/>
                </a:solidFill>
                <a:effectLst/>
                <a:latin typeface="+mj-lt"/>
              </a:rPr>
              <a:t>Câu 2</a:t>
            </a:r>
            <a:r>
              <a:rPr lang="vi-VN" sz="2800" b="0" i="0" u="none" strike="noStrike" dirty="0">
                <a:solidFill>
                  <a:srgbClr val="002060"/>
                </a:solidFill>
                <a:effectLst/>
                <a:latin typeface="+mj-lt"/>
              </a:rPr>
              <a:t>. Người thợ làm bút đã đưa ra những bài học nào để giúp cây bút chỉ trở thành tốt nhất? (0,75 điểm)</a:t>
            </a:r>
            <a:endParaRPr lang="vi-VN" sz="2800" b="0" dirty="0">
              <a:solidFill>
                <a:srgbClr val="002060"/>
              </a:solidFill>
              <a:effectLst/>
              <a:latin typeface="+mj-lt"/>
            </a:endParaRPr>
          </a:p>
          <a:p>
            <a:pPr rtl="0">
              <a:spcBef>
                <a:spcPts val="0"/>
              </a:spcBef>
              <a:spcAft>
                <a:spcPts val="500"/>
              </a:spcAft>
            </a:pPr>
            <a:r>
              <a:rPr lang="vi-VN" sz="2800" b="1" i="1" u="none" strike="noStrike" dirty="0">
                <a:solidFill>
                  <a:srgbClr val="002060"/>
                </a:solidFill>
                <a:effectLst/>
                <a:latin typeface="+mj-lt"/>
              </a:rPr>
              <a:t>Câu 3</a:t>
            </a:r>
            <a:r>
              <a:rPr lang="vi-VN" sz="2800" b="0" i="1" u="none" strike="noStrike" dirty="0">
                <a:solidFill>
                  <a:srgbClr val="002060"/>
                </a:solidFill>
                <a:effectLst/>
                <a:latin typeface="+mj-lt"/>
              </a:rPr>
              <a:t>. Em hiểu như thế nào về câu nói: điều quan trọng nhất đối với cháu và những người dùng châu không phải là nước sơn bên ngoài cháu, mà là những gì bên trong cháu đẩy? (0,75 điểm)</a:t>
            </a:r>
            <a:endParaRPr lang="vi-VN" sz="2800" b="0" dirty="0">
              <a:solidFill>
                <a:srgbClr val="002060"/>
              </a:solidFill>
              <a:effectLst/>
              <a:latin typeface="+mj-lt"/>
            </a:endParaRPr>
          </a:p>
          <a:p>
            <a:pPr rtl="0">
              <a:spcBef>
                <a:spcPts val="0"/>
              </a:spcBef>
              <a:spcAft>
                <a:spcPts val="500"/>
              </a:spcAft>
            </a:pPr>
            <a:r>
              <a:rPr lang="vi-VN" sz="2800" b="1" i="0" u="none" strike="noStrike" dirty="0">
                <a:solidFill>
                  <a:srgbClr val="002060"/>
                </a:solidFill>
                <a:effectLst/>
                <a:latin typeface="+mj-lt"/>
              </a:rPr>
              <a:t>Câu 4</a:t>
            </a:r>
            <a:r>
              <a:rPr lang="vi-VN" sz="2800" b="0" i="0" u="none" strike="noStrike" dirty="0">
                <a:solidFill>
                  <a:srgbClr val="002060"/>
                </a:solidFill>
                <a:effectLst/>
                <a:latin typeface="+mj-lt"/>
              </a:rPr>
              <a:t>. Là một học sinh chuẩn bị bước vào bậc THPT, em thấy lời khuyên nào ý nghĩa nhất với mình? Vì sao? (1,0 điểm)</a:t>
            </a:r>
            <a:endParaRPr lang="en-US" sz="2800" b="0" i="0" u="none" strike="noStrike" dirty="0">
              <a:solidFill>
                <a:srgbClr val="002060"/>
              </a:solidFill>
              <a:effectLst/>
              <a:latin typeface="+mj-lt"/>
            </a:endParaRPr>
          </a:p>
          <a:p>
            <a:pPr rtl="0">
              <a:spcBef>
                <a:spcPts val="0"/>
              </a:spcBef>
              <a:spcAft>
                <a:spcPts val="500"/>
              </a:spcAft>
            </a:pPr>
            <a:r>
              <a:rPr lang="en-US" sz="2800" b="1" dirty="0" err="1">
                <a:solidFill>
                  <a:srgbClr val="002060"/>
                </a:solidFill>
                <a:effectLst/>
                <a:latin typeface="Times New Roman" panose="02020603050405020304" pitchFamily="18" charset="0"/>
                <a:cs typeface="Times New Roman" panose="02020603050405020304" pitchFamily="18" charset="0"/>
              </a:rPr>
              <a:t>Câu</a:t>
            </a:r>
            <a:r>
              <a:rPr lang="en-US" sz="2800" b="1" dirty="0">
                <a:solidFill>
                  <a:srgbClr val="002060"/>
                </a:solidFill>
                <a:effectLst/>
                <a:latin typeface="Times New Roman" panose="02020603050405020304" pitchFamily="18" charset="0"/>
                <a:cs typeface="Times New Roman" panose="02020603050405020304" pitchFamily="18" charset="0"/>
              </a:rPr>
              <a:t> 5</a:t>
            </a:r>
            <a:r>
              <a:rPr lang="en-US" sz="2800" b="0" dirty="0">
                <a:solidFill>
                  <a:srgbClr val="002060"/>
                </a:solidFill>
                <a:effectLst/>
                <a:latin typeface="+mj-lt"/>
              </a:rPr>
              <a:t>: </a:t>
            </a:r>
            <a:r>
              <a:rPr lang="vi-VN" sz="2800" b="0" dirty="0">
                <a:solidFill>
                  <a:srgbClr val="002060"/>
                </a:solidFill>
                <a:effectLst/>
                <a:latin typeface="+mj-lt"/>
              </a:rPr>
              <a:t>Từ lời khuyên của người thợ làm bút trong câu chuyện trên, em hãy viết một đoạn văn (khoảng 200 chữ) về tầm quan trọng của việc nhận lỗi và sửa lỗi.</a:t>
            </a:r>
          </a:p>
          <a:p>
            <a:pPr rtl="0">
              <a:spcBef>
                <a:spcPts val="0"/>
              </a:spcBef>
              <a:spcAft>
                <a:spcPts val="500"/>
              </a:spcAft>
            </a:pPr>
            <a:endParaRPr lang="vi-VN" sz="2800" b="0" dirty="0">
              <a:solidFill>
                <a:srgbClr val="002060"/>
              </a:solidFill>
              <a:effectLst/>
              <a:latin typeface="+mj-lt"/>
            </a:endParaRPr>
          </a:p>
          <a:p>
            <a:br>
              <a:rPr lang="vi-VN" sz="2800" dirty="0">
                <a:solidFill>
                  <a:srgbClr val="002060"/>
                </a:solidFill>
                <a:latin typeface="+mj-lt"/>
              </a:rPr>
            </a:br>
            <a:endParaRPr lang="en-US" sz="2800" dirty="0">
              <a:solidFill>
                <a:srgbClr val="002060"/>
              </a:solidFill>
              <a:latin typeface="+mj-lt"/>
            </a:endParaRPr>
          </a:p>
        </p:txBody>
      </p:sp>
    </p:spTree>
    <p:extLst>
      <p:ext uri="{BB962C8B-B14F-4D97-AF65-F5344CB8AC3E}">
        <p14:creationId xmlns:p14="http://schemas.microsoft.com/office/powerpoint/2010/main" val="256183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D9071FB-014B-FF23-E116-5FC99198C4B0}"/>
              </a:ext>
            </a:extLst>
          </p:cNvPr>
          <p:cNvSpPr txBox="1"/>
          <p:nvPr/>
        </p:nvSpPr>
        <p:spPr>
          <a:xfrm>
            <a:off x="0" y="87537"/>
            <a:ext cx="12094029" cy="6607514"/>
          </a:xfrm>
          <a:prstGeom prst="rect">
            <a:avLst/>
          </a:prstGeom>
          <a:noFill/>
        </p:spPr>
        <p:txBody>
          <a:bodyPr wrap="square">
            <a:spAutoFit/>
          </a:bodyPr>
          <a:lstStyle/>
          <a:p>
            <a:pPr algn="just">
              <a:lnSpc>
                <a:spcPct val="115000"/>
              </a:lnSpc>
              <a:spcAft>
                <a:spcPts val="400"/>
              </a:spcAft>
            </a:pPr>
            <a:r>
              <a:rPr lang="en-US" sz="2600" b="1" dirty="0">
                <a:effectLst/>
                <a:latin typeface="Times New Roman" panose="02020603050405020304" pitchFamily="18" charset="0"/>
                <a:ea typeface="Calibri" panose="020F0502020204030204" pitchFamily="34" charset="0"/>
                <a:cs typeface="Times New Roman" panose="02020603050405020304" pitchFamily="18" charset="0"/>
              </a:rPr>
              <a:t>PHẦN 1: ĐỌC HIỂU VĂN BẢN (4 </a:t>
            </a:r>
            <a:r>
              <a:rPr lang="en-US" sz="26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6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400"/>
              </a:spcAft>
            </a:pPr>
            <a:r>
              <a:rPr lang="nl-NL" sz="2600" b="1" dirty="0">
                <a:effectLst/>
                <a:latin typeface="Times New Roman" panose="02020603050405020304" pitchFamily="18" charset="0"/>
                <a:ea typeface="Calibri" panose="020F0502020204030204" pitchFamily="34" charset="0"/>
                <a:cs typeface="Times New Roman" panose="02020603050405020304" pitchFamily="18" charset="0"/>
              </a:rPr>
              <a:t>Đọc văn bản sau và trả lời câu hỏi</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400"/>
              </a:spcAft>
            </a:pP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Đối</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với</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u="sng" dirty="0" err="1">
                <a:solidFill>
                  <a:srgbClr val="002060"/>
                </a:solidFill>
                <a:effectLst/>
                <a:latin typeface="Times New Roman" panose="02020603050405020304" pitchFamily="18" charset="0"/>
                <a:ea typeface="Times New Roman" panose="02020603050405020304" pitchFamily="18" charset="0"/>
              </a:rPr>
              <a:t>người</a:t>
            </a:r>
            <a:r>
              <a:rPr lang="en-US" sz="2600" b="1" i="1" u="sng" dirty="0">
                <a:solidFill>
                  <a:srgbClr val="002060"/>
                </a:solidFill>
                <a:effectLst/>
                <a:latin typeface="Times New Roman" panose="02020603050405020304" pitchFamily="18" charset="0"/>
                <a:ea typeface="Times New Roman" panose="02020603050405020304" pitchFamily="18" charset="0"/>
              </a:rPr>
              <a:t> </a:t>
            </a:r>
            <a:r>
              <a:rPr lang="en-US" sz="2600" b="1" i="1" u="sng" dirty="0" err="1">
                <a:solidFill>
                  <a:srgbClr val="002060"/>
                </a:solidFill>
                <a:effectLst/>
                <a:latin typeface="Times New Roman" panose="02020603050405020304" pitchFamily="18" charset="0"/>
                <a:ea typeface="Times New Roman" panose="02020603050405020304" pitchFamily="18" charset="0"/>
              </a:rPr>
              <a:t>Việt</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tết</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cổ</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truyền</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không</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chỉ</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thiêng</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liêng</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mà</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còn</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là</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những</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ngày</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trọng</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đại</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nhất</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trong</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một</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năm</a:t>
            </a:r>
            <a:r>
              <a:rPr lang="en-US" sz="2600" b="1" i="1" dirty="0">
                <a:solidFill>
                  <a:srgbClr val="FF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Dù</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thành</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thị</a:t>
            </a:r>
            <a:r>
              <a:rPr lang="en-US" sz="2600" i="1" dirty="0">
                <a:solidFill>
                  <a:srgbClr val="000000"/>
                </a:solidFill>
                <a:effectLst/>
                <a:latin typeface="Times New Roman" panose="02020603050405020304" pitchFamily="18" charset="0"/>
                <a:ea typeface="Times New Roman" panose="02020603050405020304" pitchFamily="18" charset="0"/>
              </a:rPr>
              <a:t> hay </a:t>
            </a:r>
            <a:r>
              <a:rPr lang="en-US" sz="2600" i="1" dirty="0" err="1">
                <a:solidFill>
                  <a:srgbClr val="000000"/>
                </a:solidFill>
                <a:effectLst/>
                <a:latin typeface="Times New Roman" panose="02020603050405020304" pitchFamily="18" charset="0"/>
                <a:ea typeface="Times New Roman" panose="02020603050405020304" pitchFamily="18" charset="0"/>
              </a:rPr>
              <a:t>nông</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thôn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miền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núi</a:t>
            </a:r>
            <a:r>
              <a:rPr lang="en-US" sz="2600" i="1" dirty="0">
                <a:solidFill>
                  <a:srgbClr val="000000"/>
                </a:solidFill>
                <a:effectLst/>
                <a:latin typeface="Times New Roman" panose="02020603050405020304" pitchFamily="18" charset="0"/>
                <a:ea typeface="Times New Roman" panose="02020603050405020304" pitchFamily="18" charset="0"/>
              </a:rPr>
              <a:t> hay </a:t>
            </a:r>
            <a:r>
              <a:rPr lang="en-US" sz="2600" i="1" dirty="0" err="1">
                <a:solidFill>
                  <a:srgbClr val="000000"/>
                </a:solidFill>
                <a:effectLst/>
                <a:latin typeface="Times New Roman" panose="02020603050405020304" pitchFamily="18" charset="0"/>
                <a:ea typeface="Times New Roman" panose="02020603050405020304" pitchFamily="18" charset="0"/>
              </a:rPr>
              <a:t>miền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xuôi</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đất</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liền</a:t>
            </a:r>
            <a:r>
              <a:rPr lang="en-US" sz="2600" i="1" dirty="0">
                <a:solidFill>
                  <a:srgbClr val="000000"/>
                </a:solidFill>
                <a:effectLst/>
                <a:latin typeface="Times New Roman" panose="02020603050405020304" pitchFamily="18" charset="0"/>
                <a:ea typeface="Times New Roman" panose="02020603050405020304" pitchFamily="18" charset="0"/>
              </a:rPr>
              <a:t> hay </a:t>
            </a:r>
            <a:r>
              <a:rPr lang="en-US" sz="2600" i="1" dirty="0" err="1">
                <a:solidFill>
                  <a:srgbClr val="000000"/>
                </a:solidFill>
                <a:effectLst/>
                <a:latin typeface="Times New Roman" panose="02020603050405020304" pitchFamily="18" charset="0"/>
                <a:ea typeface="Times New Roman" panose="02020603050405020304" pitchFamily="18" charset="0"/>
              </a:rPr>
              <a:t>đảo</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xa</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trong</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nước</a:t>
            </a:r>
            <a:r>
              <a:rPr lang="en-US" sz="2600" i="1" dirty="0">
                <a:solidFill>
                  <a:srgbClr val="000000"/>
                </a:solidFill>
                <a:effectLst/>
                <a:latin typeface="Times New Roman" panose="02020603050405020304" pitchFamily="18" charset="0"/>
                <a:ea typeface="Times New Roman" panose="02020603050405020304" pitchFamily="18" charset="0"/>
              </a:rPr>
              <a:t> hay </a:t>
            </a:r>
            <a:r>
              <a:rPr lang="en-US" sz="2600" i="1" dirty="0" err="1">
                <a:solidFill>
                  <a:srgbClr val="000000"/>
                </a:solidFill>
                <a:effectLst/>
                <a:latin typeface="Times New Roman" panose="02020603050405020304" pitchFamily="18" charset="0"/>
                <a:ea typeface="Times New Roman" panose="02020603050405020304" pitchFamily="18" charset="0"/>
              </a:rPr>
              <a:t>mưu</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sinh</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trên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toàn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thế</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giới</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cứ</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Tết</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đến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xuân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về</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là</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mỗi</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người</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lại</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nhớ</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về</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quê</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hương</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nguồn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cội</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Tết</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cổ</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truyền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đã</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trở</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thành</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một</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nét</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đẹp</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văn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hóa</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một</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lẽ</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sống</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bản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ngã</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tự</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nhiên</a:t>
            </a:r>
            <a:r>
              <a:rPr lang="en-US" sz="2600" i="1" dirty="0">
                <a:solidFill>
                  <a:srgbClr val="000000"/>
                </a:solidFill>
                <a:effectLst/>
                <a:latin typeface="Times New Roman" panose="02020603050405020304" pitchFamily="18" charset="0"/>
                <a:ea typeface="Times New Roman" panose="02020603050405020304" pitchFamily="18" charset="0"/>
              </a:rPr>
              <a:t> in </a:t>
            </a:r>
            <a:r>
              <a:rPr lang="en-US" sz="2600" i="1" dirty="0" err="1">
                <a:solidFill>
                  <a:srgbClr val="000000"/>
                </a:solidFill>
                <a:effectLst/>
                <a:latin typeface="Times New Roman" panose="02020603050405020304" pitchFamily="18" charset="0"/>
                <a:ea typeface="Times New Roman" panose="02020603050405020304" pitchFamily="18" charset="0"/>
              </a:rPr>
              <a:t>sâu</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vào</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tâm</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thức</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người</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Việt</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Tết</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Nguyên</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Đán</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là</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điểm</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giao</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thời</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của</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năm</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cũ</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và</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năm</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mới</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giữa</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một</a:t>
            </a:r>
            <a:r>
              <a:rPr lang="en-US" sz="2600" i="1" u="sng" dirty="0">
                <a:solidFill>
                  <a:srgbClr val="7030A0"/>
                </a:solidFill>
                <a:effectLst/>
                <a:latin typeface="Times New Roman" panose="02020603050405020304" pitchFamily="18" charset="0"/>
                <a:ea typeface="Times New Roman" panose="02020603050405020304" pitchFamily="18" charset="0"/>
              </a:rPr>
              <a:t> chu </a:t>
            </a:r>
            <a:r>
              <a:rPr lang="en-US" sz="2600" i="1" u="sng" dirty="0" err="1">
                <a:solidFill>
                  <a:srgbClr val="7030A0"/>
                </a:solidFill>
                <a:effectLst/>
                <a:latin typeface="Times New Roman" panose="02020603050405020304" pitchFamily="18" charset="0"/>
                <a:ea typeface="Times New Roman" panose="02020603050405020304" pitchFamily="18" charset="0"/>
              </a:rPr>
              <a:t>kỳ</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vận</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hành</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của</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đất</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trời</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vạn</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vật</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cỏ</a:t>
            </a:r>
            <a:r>
              <a:rPr lang="en-US" sz="2600" i="1" u="sng" dirty="0">
                <a:solidFill>
                  <a:srgbClr val="7030A0"/>
                </a:solidFill>
                <a:effectLst/>
                <a:latin typeface="Times New Roman" panose="02020603050405020304" pitchFamily="18" charset="0"/>
                <a:ea typeface="Times New Roman" panose="02020603050405020304" pitchFamily="18" charset="0"/>
              </a:rPr>
              <a:t> </a:t>
            </a:r>
            <a:r>
              <a:rPr lang="en-US" sz="2600" i="1" u="sng" dirty="0" err="1">
                <a:solidFill>
                  <a:srgbClr val="7030A0"/>
                </a:solidFill>
                <a:effectLst/>
                <a:latin typeface="Times New Roman" panose="02020603050405020304" pitchFamily="18" charset="0"/>
                <a:ea typeface="Times New Roman" panose="02020603050405020304" pitchFamily="18" charset="0"/>
              </a:rPr>
              <a:t>cây</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Tết</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Nguyên</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Đán</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là</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thời</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khắc</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thiêng</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liêng</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cao</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quý</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và</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trang</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trọng</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nhất</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đối</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với</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người</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Việt</a:t>
            </a:r>
            <a:r>
              <a:rPr lang="en-US" sz="2600" i="1" u="sng" dirty="0">
                <a:solidFill>
                  <a:srgbClr val="FF0000"/>
                </a:solidFill>
                <a:effectLst/>
                <a:latin typeface="Times New Roman" panose="02020603050405020304" pitchFamily="18" charset="0"/>
                <a:ea typeface="Times New Roman" panose="02020603050405020304" pitchFamily="18" charset="0"/>
              </a:rPr>
              <a:t> </a:t>
            </a:r>
            <a:r>
              <a:rPr lang="en-US" sz="2600" i="1" u="sng" dirty="0" err="1">
                <a:solidFill>
                  <a:srgbClr val="FF0000"/>
                </a:solidFill>
                <a:effectLst/>
                <a:latin typeface="Times New Roman" panose="02020603050405020304" pitchFamily="18" charset="0"/>
                <a:ea typeface="Times New Roman" panose="02020603050405020304" pitchFamily="18" charset="0"/>
              </a:rPr>
              <a:t>chúng</a:t>
            </a:r>
            <a:r>
              <a:rPr lang="en-US" sz="2600" i="1" u="sng" dirty="0">
                <a:solidFill>
                  <a:srgbClr val="FF0000"/>
                </a:solidFill>
                <a:effectLst/>
                <a:latin typeface="Times New Roman" panose="02020603050405020304" pitchFamily="18" charset="0"/>
                <a:ea typeface="Times New Roman" panose="02020603050405020304" pitchFamily="18" charset="0"/>
              </a:rPr>
              <a:t> ta.</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b="1" i="1" dirty="0" err="1">
                <a:solidFill>
                  <a:srgbClr val="FF0000"/>
                </a:solidFill>
                <a:effectLst/>
                <a:latin typeface="Times New Roman" panose="02020603050405020304" pitchFamily="18" charset="0"/>
                <a:ea typeface="Times New Roman" panose="02020603050405020304" pitchFamily="18" charset="0"/>
              </a:rPr>
              <a:t>Nó</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chứa</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đựng</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cả</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quan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niệm</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sống</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cùng</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như</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những</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phong</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tục</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tín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ngưỡng</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mang</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đậm</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nét</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văn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hóa</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dân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tộc</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vừa</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sâu</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sắc</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lại</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vừa</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độc</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đáo</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phản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ánh</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tinh</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thần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hòa</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điệu</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giữa</a:t>
            </a:r>
            <a:r>
              <a:rPr lang="en-US" sz="2600" i="1" dirty="0">
                <a:solidFill>
                  <a:srgbClr val="000000"/>
                </a:solidFill>
                <a:effectLst/>
                <a:latin typeface="Times New Roman" panose="02020603050405020304" pitchFamily="18" charset="0"/>
                <a:ea typeface="Times New Roman" panose="02020603050405020304" pitchFamily="18" charset="0"/>
              </a:rPr>
              <a:t> con </a:t>
            </a:r>
            <a:r>
              <a:rPr lang="en-US" sz="2600" i="1" dirty="0" err="1">
                <a:solidFill>
                  <a:srgbClr val="000000"/>
                </a:solidFill>
                <a:effectLst/>
                <a:latin typeface="Times New Roman" panose="02020603050405020304" pitchFamily="18" charset="0"/>
                <a:ea typeface="Times New Roman" panose="02020603050405020304" pitchFamily="18" charset="0"/>
              </a:rPr>
              <a:t>người</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và</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thiên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nhên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đất</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trời</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Chữ</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Nguyên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có</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nghĩa</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là</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bắt</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đầu</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chữ</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Đán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có</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nghĩa</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là</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buổi</a:t>
            </a:r>
            <a:r>
              <a:rPr lang="en-US" sz="2600" i="1" dirty="0">
                <a:solidFill>
                  <a:srgbClr val="000000"/>
                </a:solidFill>
                <a:effectLst/>
                <a:latin typeface="Times New Roman" panose="02020603050405020304" pitchFamily="18" charset="0"/>
                <a:ea typeface="Times New Roman" panose="02020603050405020304" pitchFamily="18" charset="0"/>
              </a:rPr>
              <a:t> ban </a:t>
            </a:r>
            <a:r>
              <a:rPr lang="en-US" sz="2600" i="1" dirty="0" err="1">
                <a:solidFill>
                  <a:srgbClr val="000000"/>
                </a:solidFill>
                <a:effectLst/>
                <a:latin typeface="Times New Roman" panose="02020603050405020304" pitchFamily="18" charset="0"/>
                <a:ea typeface="Times New Roman" panose="02020603050405020304" pitchFamily="18" charset="0"/>
              </a:rPr>
              <a:t>mai</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Nguyên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Đán</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là</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khởi</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điểm</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của</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một</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năm</a:t>
            </a:r>
            <a:r>
              <a:rPr lang="en-US" sz="2600" i="1" dirty="0">
                <a:solidFill>
                  <a:srgbClr val="000000"/>
                </a:solidFill>
                <a:effectLst/>
                <a:latin typeface="Times New Roman" panose="02020603050405020304" pitchFamily="18" charset="0"/>
                <a:ea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rPr>
              <a:t>mới</a:t>
            </a:r>
            <a:r>
              <a:rPr lang="en-US" sz="2600" i="1" dirty="0">
                <a:solidFill>
                  <a:srgbClr val="000000"/>
                </a:solidFill>
                <a:effectLst/>
                <a:latin typeface="Times New Roman" panose="02020603050405020304" pitchFamily="18" charset="0"/>
                <a:ea typeface="Times New Roman" panose="02020603050405020304" pitchFamily="18" charset="0"/>
              </a:rPr>
              <a:t>.</a:t>
            </a:r>
            <a:r>
              <a:rPr lang="en-US" sz="2600" i="1" dirty="0">
                <a:solidFill>
                  <a:srgbClr val="000000"/>
                </a:solidFill>
                <a:latin typeface="Times New Roman" panose="02020603050405020304" pitchFamily="18" charset="0"/>
                <a:ea typeface="Times New Roman" panose="02020603050405020304" pitchFamily="18" charset="0"/>
              </a:rPr>
              <a:t>                                                                                                 </a:t>
            </a:r>
          </a:p>
          <a:p>
            <a:pPr algn="just">
              <a:lnSpc>
                <a:spcPct val="115000"/>
              </a:lnSpc>
              <a:spcAft>
                <a:spcPts val="400"/>
              </a:spcAft>
            </a:pP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600" dirty="0">
                <a:effectLst/>
                <a:latin typeface="Times New Roman" panose="02020603050405020304" pitchFamily="18" charset="0"/>
                <a:ea typeface="Times New Roman" panose="02020603050405020304" pitchFamily="18" charset="0"/>
                <a:cs typeface="Times New Roman" panose="02020603050405020304" pitchFamily="18" charset="0"/>
              </a:rPr>
              <a:t>(Theo baodansinh.vn)</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7C3ED998-0623-8C70-F7BC-B77590405A8C}"/>
              </a:ext>
            </a:extLst>
          </p:cNvPr>
          <p:cNvSpPr txBox="1"/>
          <p:nvPr/>
        </p:nvSpPr>
        <p:spPr>
          <a:xfrm>
            <a:off x="4529257" y="0"/>
            <a:ext cx="3732245" cy="461665"/>
          </a:xfrm>
          <a:prstGeom prst="rect">
            <a:avLst/>
          </a:prstGeom>
          <a:noFill/>
        </p:spPr>
        <p:txBody>
          <a:bodyPr wrap="square" rtlCol="0">
            <a:spAutoFit/>
          </a:bodyPr>
          <a:lstStyle/>
          <a:p>
            <a:pPr algn="ctr"/>
            <a:r>
              <a:rPr lang="en-US" sz="2400" b="1" dirty="0">
                <a:solidFill>
                  <a:srgbClr val="FF0000"/>
                </a:solidFill>
                <a:latin typeface="Times New Roman" panose="02020603050405020304" pitchFamily="18" charset="0"/>
                <a:cs typeface="Times New Roman" panose="02020603050405020304" pitchFamily="18" charset="0"/>
              </a:rPr>
              <a:t>ĐỀ SỐ 4</a:t>
            </a:r>
          </a:p>
        </p:txBody>
      </p:sp>
    </p:spTree>
    <p:extLst>
      <p:ext uri="{BB962C8B-B14F-4D97-AF65-F5344CB8AC3E}">
        <p14:creationId xmlns:p14="http://schemas.microsoft.com/office/powerpoint/2010/main" val="3691987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D9071FB-014B-FF23-E116-5FC99198C4B0}"/>
              </a:ext>
            </a:extLst>
          </p:cNvPr>
          <p:cNvSpPr txBox="1"/>
          <p:nvPr/>
        </p:nvSpPr>
        <p:spPr>
          <a:xfrm>
            <a:off x="0" y="87537"/>
            <a:ext cx="12094029" cy="6024598"/>
          </a:xfrm>
          <a:prstGeom prst="rect">
            <a:avLst/>
          </a:prstGeom>
          <a:noFill/>
        </p:spPr>
        <p:txBody>
          <a:bodyPr wrap="square">
            <a:spAutoFit/>
          </a:bodyPr>
          <a:lstStyle/>
          <a:p>
            <a:pPr algn="just">
              <a:lnSpc>
                <a:spcPct val="115000"/>
              </a:lnSpc>
              <a:spcAft>
                <a:spcPts val="800"/>
              </a:spcAft>
            </a:pPr>
            <a:r>
              <a:rPr lang="nl-NL" sz="2800" b="1" dirty="0">
                <a:effectLst/>
                <a:latin typeface="Times New Roman" panose="02020603050405020304" pitchFamily="18" charset="0"/>
                <a:ea typeface="Calibri" panose="020F0502020204030204" pitchFamily="34" charset="0"/>
                <a:cs typeface="Times New Roman" panose="02020603050405020304" pitchFamily="18" charset="0"/>
              </a:rPr>
              <a:t>Câu 1: </a:t>
            </a: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Xác định phương thức biểu đạt của đoạn văn trên?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nl-NL" sz="2800" b="1" dirty="0">
                <a:effectLst/>
                <a:latin typeface="Times New Roman" panose="02020603050405020304" pitchFamily="18" charset="0"/>
                <a:ea typeface="Calibri" panose="020F0502020204030204" pitchFamily="34" charset="0"/>
                <a:cs typeface="Times New Roman" panose="02020603050405020304" pitchFamily="18" charset="0"/>
              </a:rPr>
              <a:t>Câu 2:</a:t>
            </a: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Câu 3</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khởi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phép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Khởi</a:t>
            </a:r>
            <a:r>
              <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ngữ</a:t>
            </a:r>
            <a:r>
              <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đi</a:t>
            </a:r>
            <a:r>
              <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kèm</a:t>
            </a:r>
            <a:r>
              <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còn</a:t>
            </a:r>
            <a:r>
              <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nl-NL" sz="2800" b="1" dirty="0">
                <a:effectLst/>
                <a:latin typeface="Times New Roman" panose="02020603050405020304" pitchFamily="18" charset="0"/>
                <a:ea typeface="Calibri" panose="020F0502020204030204" pitchFamily="34" charset="0"/>
                <a:cs typeface="Times New Roman" panose="02020603050405020304" pitchFamily="18" charset="0"/>
              </a:rPr>
              <a:t>Câu 4: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phép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Dù</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thị</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hay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nông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miền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núi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hay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miền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xuôi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liền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hay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đảo</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xa</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hay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mưu</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trên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toàn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thế</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giới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cứ</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xuân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mỗi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nhớ</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quê</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hương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cội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nl-NL" sz="2800" b="1" dirty="0">
                <a:effectLst/>
                <a:latin typeface="Times New Roman" panose="02020603050405020304" pitchFamily="18" charset="0"/>
                <a:ea typeface="Calibri" panose="020F0502020204030204" pitchFamily="34" charset="0"/>
                <a:cs typeface="Times New Roman" panose="02020603050405020304" pitchFamily="18" charset="0"/>
              </a:rPr>
              <a:t>Câu 5: </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Theo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giả</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chữ</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Đán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nghĩa</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400"/>
              </a:spcAft>
            </a:pPr>
            <a:r>
              <a:rPr lang="nl-NL" sz="2800" b="1" dirty="0">
                <a:effectLst/>
                <a:latin typeface="Times New Roman" panose="02020603050405020304" pitchFamily="18" charset="0"/>
                <a:ea typeface="Calibri" panose="020F0502020204030204" pitchFamily="34" charset="0"/>
                <a:cs typeface="Times New Roman" panose="02020603050405020304" pitchFamily="18" charset="0"/>
              </a:rPr>
              <a:t>Câu 6: </a:t>
            </a: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Vì sao tác giả cho rằng: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Đán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khắc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thiêng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liêng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quý</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trang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nhất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chúng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7C3ED998-0623-8C70-F7BC-B77590405A8C}"/>
              </a:ext>
            </a:extLst>
          </p:cNvPr>
          <p:cNvSpPr txBox="1"/>
          <p:nvPr/>
        </p:nvSpPr>
        <p:spPr>
          <a:xfrm>
            <a:off x="4529257" y="0"/>
            <a:ext cx="3732245" cy="461665"/>
          </a:xfrm>
          <a:prstGeom prst="rect">
            <a:avLst/>
          </a:prstGeom>
          <a:noFill/>
        </p:spPr>
        <p:txBody>
          <a:bodyPr wrap="square" rtlCol="0">
            <a:spAutoFit/>
          </a:bodyPr>
          <a:lstStyle/>
          <a:p>
            <a:pPr algn="ctr"/>
            <a:r>
              <a:rPr lang="en-US" sz="2400" b="1" dirty="0">
                <a:solidFill>
                  <a:srgbClr val="FF0000"/>
                </a:solidFill>
                <a:latin typeface="Times New Roman" panose="02020603050405020304" pitchFamily="18" charset="0"/>
                <a:cs typeface="Times New Roman" panose="02020603050405020304" pitchFamily="18" charset="0"/>
              </a:rPr>
              <a:t>ĐỀ SỐ 4</a:t>
            </a:r>
          </a:p>
        </p:txBody>
      </p:sp>
    </p:spTree>
    <p:extLst>
      <p:ext uri="{BB962C8B-B14F-4D97-AF65-F5344CB8AC3E}">
        <p14:creationId xmlns:p14="http://schemas.microsoft.com/office/powerpoint/2010/main" val="2000454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2649</TotalTime>
  <Words>21700</Words>
  <PresentationFormat>Widescreen</PresentationFormat>
  <Paragraphs>1098</Paragraphs>
  <Slides>75</Slides>
  <Notes>1</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Khởi ngữ: - Đứng trước chủ ngữ - Đi kèm các từ “đối với, về, còn…” ở đằng trước Phép liên kết: - Phép nối bởi các quan hệ từ “và, nhưng, dù, tuy, bởi…” - Phép lặp: từ ngữ nào đó được lặp đi lặp lại - Phép thế: từ ngữ thay thế cho một từ ngữ trước đó VD: Con gà gáy rất to. Nó thường gáy vào buổi sáng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Câu 1: Phương thức biểu đạt chính: tự sự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Tình yêu thương trong cuộc sống có một sức mạnh vô cùng to lớn.</vt:lpstr>
      <vt:lpstr>PowerPoint Presentation</vt:lpstr>
      <vt:lpstr>ĐÁP ÁN</vt:lpstr>
      <vt:lpstr>PowerPoint Presentation</vt:lpstr>
      <vt:lpstr>PowerPoint Presentation</vt:lpstr>
      <vt:lpstr>Trên đời chẳng ai lo cho ta bằng mẹ Cũng chẳng ai ta làm khổ nhiều như mẹ của ta Mẹ ơi nếu con được sống lại tuổi thơ Con sẽ chẳng bao giờ mải chơi trốn học Đứa con trai nhiều lỗi lầm ương ngạnh Sẽ không lần nào làm mẹ xót xa.  Ước mẹ trẻ hoài như buổi mới gặp cha Ước con được sống suốt đời bên mẹ Mẹ muốn ăn cá thu con chẳng nề xuống bể Chẳng ngại lên ngàn kiếm đọt măng mai Nhưng xứ sở ta quân Mỹ tới rồi Cùng bè bạn con lên đường đuổi giặc. […] Lo trước mọi điều mẹ thường ít nói Mắt tin yêu nhìn thấu tận đường xa Mọi giả dối quanh co mọi tàn bạo hận thù Đều nát vụn trước mắt hiền của mẹ.  Dẫu cuộc đời là con đường dài thế Con sẽ đi qua mọi đèo dốc trông gai Bằng đôi chân của mẹ, mẹ ơi. (Trích Gửi mẹ, Lưu Quang Vũ)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NHÂN VẬT ANH THANH NIÊN</vt:lpstr>
      <vt:lpstr>NHÂN VẬT ANH THANH NIÊN</vt:lpstr>
      <vt:lpstr>NHÂN VẬT ANH THANH NIÊN</vt:lpstr>
      <vt:lpstr>NHÂN VẬT ANH THANH NIÊN</vt:lpstr>
      <vt:lpstr>Mở bài: Tác giả - tác phẩm – yêu cầu của đề</vt:lpstr>
      <vt:lpstr>PowerPoint Presentation</vt:lpstr>
      <vt:lpstr>PowerPoint Presentation</vt:lpstr>
      <vt:lpstr>PowerPoint Presentation</vt:lpstr>
      <vt:lpstr>PowerPoint Presentation</vt:lpstr>
      <vt:lpstr>PowerPoint Presentation</vt:lpstr>
      <vt:lpstr>PowerPoint Presentation</vt:lpstr>
      <vt:lpstr>DẠNG CÂU PHÂN TÍCH ĐOẠN THƠ</vt:lpstr>
      <vt:lpstr>PowerPoint Presentation</vt:lpstr>
      <vt:lpstr>PowerPoint Presentation</vt:lpstr>
      <vt:lpstr>PowerPoint Presentation</vt:lpstr>
      <vt:lpstr>Sau khi đi xong phần mở bài thì chúng ta cần chia bố cục của phần thân bài.</vt:lpstr>
      <vt:lpstr>CT thân bài</vt:lpstr>
      <vt:lpstr>ĐỒNG CHÍ</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2022-04-20T08:02:04Z</dcterms:created>
  <dcterms:modified xsi:type="dcterms:W3CDTF">2023-12-13T12:35:29Z</dcterms:modified>
</cp:coreProperties>
</file>