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42"/>
  </p:notesMasterIdLst>
  <p:sldIdLst>
    <p:sldId id="266" r:id="rId4"/>
    <p:sldId id="267" r:id="rId5"/>
    <p:sldId id="257" r:id="rId6"/>
    <p:sldId id="260" r:id="rId7"/>
    <p:sldId id="258" r:id="rId8"/>
    <p:sldId id="269" r:id="rId9"/>
    <p:sldId id="301" r:id="rId10"/>
    <p:sldId id="285" r:id="rId11"/>
    <p:sldId id="284" r:id="rId12"/>
    <p:sldId id="288" r:id="rId13"/>
    <p:sldId id="281" r:id="rId14"/>
    <p:sldId id="262" r:id="rId15"/>
    <p:sldId id="293" r:id="rId16"/>
    <p:sldId id="263" r:id="rId17"/>
    <p:sldId id="264" r:id="rId18"/>
    <p:sldId id="265" r:id="rId19"/>
    <p:sldId id="271" r:id="rId20"/>
    <p:sldId id="272" r:id="rId21"/>
    <p:sldId id="294" r:id="rId22"/>
    <p:sldId id="295" r:id="rId23"/>
    <p:sldId id="280" r:id="rId24"/>
    <p:sldId id="286" r:id="rId25"/>
    <p:sldId id="283" r:id="rId26"/>
    <p:sldId id="296" r:id="rId27"/>
    <p:sldId id="275" r:id="rId28"/>
    <p:sldId id="300" r:id="rId29"/>
    <p:sldId id="276" r:id="rId30"/>
    <p:sldId id="273" r:id="rId31"/>
    <p:sldId id="277" r:id="rId32"/>
    <p:sldId id="279" r:id="rId33"/>
    <p:sldId id="297" r:id="rId34"/>
    <p:sldId id="298" r:id="rId35"/>
    <p:sldId id="278" r:id="rId36"/>
    <p:sldId id="299" r:id="rId37"/>
    <p:sldId id="290" r:id="rId38"/>
    <p:sldId id="291" r:id="rId39"/>
    <p:sldId id="292" r:id="rId40"/>
    <p:sldId id="289" r:id="rId41"/>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50" d="100"/>
          <a:sy n="50" d="100"/>
        </p:scale>
        <p:origin x="78" y="25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C788F8D-94BC-43CD-A0DF-0660451385C5}" type="slidenum">
              <a:rPr lang="zh-CN" altLang="en-US" smtClean="0"/>
              <a:t>38</a:t>
            </a:fld>
            <a:endParaRPr lang="zh-CN" altLang="en-US"/>
          </a:p>
        </p:txBody>
      </p:sp>
    </p:spTree>
    <p:extLst>
      <p:ext uri="{BB962C8B-B14F-4D97-AF65-F5344CB8AC3E}">
        <p14:creationId xmlns:p14="http://schemas.microsoft.com/office/powerpoint/2010/main" val="41564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19/11/2021</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19/11/2021</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19/11/2021</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19/11/2021</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19/11/2021</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19/11/2021</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19/11/2021</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19/11/2021</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19/11/2021</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19/11/2021</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6935894" y="1403917"/>
            <a:ext cx="7703736" cy="599256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853441" y="640081"/>
            <a:ext cx="9847541" cy="3749041"/>
          </a:xfrm>
        </p:spPr>
        <p:txBody>
          <a:bodyPr anchor="b">
            <a:normAutofit/>
          </a:bodyPr>
          <a:lstStyle>
            <a:lvl1pPr algn="l">
              <a:defRPr sz="5280">
                <a:effectLst/>
              </a:defRPr>
            </a:lvl1pPr>
          </a:lstStyle>
          <a:p>
            <a:r>
              <a:rPr lang="en-US"/>
              <a:t>Click to edit Master title style</a:t>
            </a:r>
            <a:endParaRPr lang="en-US" dirty="0"/>
          </a:p>
        </p:txBody>
      </p:sp>
      <p:sp>
        <p:nvSpPr>
          <p:cNvPr id="3" name="Subtitle 2"/>
          <p:cNvSpPr>
            <a:spLocks noGrp="1"/>
          </p:cNvSpPr>
          <p:nvPr>
            <p:ph type="subTitle" idx="1"/>
          </p:nvPr>
        </p:nvSpPr>
        <p:spPr>
          <a:xfrm>
            <a:off x="853440" y="4612642"/>
            <a:ext cx="7926800" cy="2296159"/>
          </a:xfrm>
        </p:spPr>
        <p:txBody>
          <a:bodyPr anchor="t">
            <a:normAutofit/>
          </a:bodyPr>
          <a:lstStyle>
            <a:lvl1pPr marL="0" indent="0" algn="l">
              <a:buNone/>
              <a:defRPr sz="2400">
                <a:solidFill>
                  <a:schemeClr val="bg2">
                    <a:lumMod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55013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19/11/2021</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3441" y="5394960"/>
            <a:ext cx="10487787" cy="1828800"/>
          </a:xfrm>
        </p:spPr>
        <p:txBody>
          <a:bodyPr/>
          <a:lstStyle/>
          <a:p>
            <a:r>
              <a:rPr lang="en-US"/>
              <a:t>Click to edit Master title style</a:t>
            </a:r>
            <a:endParaRPr lang="en-US" dirty="0"/>
          </a:p>
        </p:txBody>
      </p:sp>
      <p:sp>
        <p:nvSpPr>
          <p:cNvPr id="3" name="Content Placeholder 2"/>
          <p:cNvSpPr>
            <a:spLocks noGrp="1"/>
          </p:cNvSpPr>
          <p:nvPr>
            <p:ph idx="1"/>
          </p:nvPr>
        </p:nvSpPr>
        <p:spPr>
          <a:xfrm>
            <a:off x="853441" y="640080"/>
            <a:ext cx="10487787" cy="452120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88777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440" y="2377440"/>
            <a:ext cx="10243949" cy="2783840"/>
          </a:xfrm>
        </p:spPr>
        <p:txBody>
          <a:bodyPr anchor="b">
            <a:normAutofit/>
          </a:bodyPr>
          <a:lstStyle>
            <a:lvl1pPr algn="l">
              <a:defRPr sz="3840" b="0" cap="all"/>
            </a:lvl1pPr>
          </a:lstStyle>
          <a:p>
            <a:r>
              <a:rPr lang="en-US"/>
              <a:t>Click to edit Master title style</a:t>
            </a:r>
            <a:endParaRPr lang="en-US" dirty="0"/>
          </a:p>
        </p:txBody>
      </p:sp>
      <p:sp>
        <p:nvSpPr>
          <p:cNvPr id="3" name="Text Placeholder 2"/>
          <p:cNvSpPr>
            <a:spLocks noGrp="1"/>
          </p:cNvSpPr>
          <p:nvPr>
            <p:ph type="body" idx="1"/>
          </p:nvPr>
        </p:nvSpPr>
        <p:spPr>
          <a:xfrm>
            <a:off x="853441" y="5384800"/>
            <a:ext cx="10243947" cy="1838960"/>
          </a:xfrm>
        </p:spPr>
        <p:txBody>
          <a:bodyPr anchor="t">
            <a:normAutofit/>
          </a:bodyPr>
          <a:lstStyle>
            <a:lvl1pPr marL="0" indent="0" algn="l">
              <a:buNone/>
              <a:defRPr sz="216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869333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3441" y="5394960"/>
            <a:ext cx="10487787" cy="1828800"/>
          </a:xfrm>
        </p:spPr>
        <p:txBody>
          <a:bodyPr>
            <a:normAutofit/>
          </a:bodyPr>
          <a:lstStyle>
            <a:lvl1pPr>
              <a:defRPr sz="3840"/>
            </a:lvl1pPr>
          </a:lstStyle>
          <a:p>
            <a:r>
              <a:rPr lang="en-US"/>
              <a:t>Click to edit Master title style</a:t>
            </a:r>
            <a:endParaRPr lang="en-US" dirty="0"/>
          </a:p>
        </p:txBody>
      </p:sp>
      <p:sp>
        <p:nvSpPr>
          <p:cNvPr id="11" name="Content Placeholder 3"/>
          <p:cNvSpPr>
            <a:spLocks noGrp="1"/>
          </p:cNvSpPr>
          <p:nvPr>
            <p:ph sz="half" idx="13"/>
          </p:nvPr>
        </p:nvSpPr>
        <p:spPr>
          <a:xfrm>
            <a:off x="853441" y="640081"/>
            <a:ext cx="6319947" cy="4521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7459779" y="640080"/>
            <a:ext cx="6317181" cy="451104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94799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1" y="5394960"/>
            <a:ext cx="10487787" cy="1828800"/>
          </a:xfrm>
        </p:spPr>
        <p:txBody>
          <a:bodyPr>
            <a:normAutofit/>
          </a:bodyPr>
          <a:lstStyle>
            <a:lvl1pPr>
              <a:defRPr sz="3840"/>
            </a:lvl1pPr>
          </a:lstStyle>
          <a:p>
            <a:r>
              <a:rPr lang="en-US"/>
              <a:t>Click to edit Master title style</a:t>
            </a:r>
            <a:endParaRPr lang="en-US" dirty="0"/>
          </a:p>
        </p:txBody>
      </p:sp>
      <p:sp>
        <p:nvSpPr>
          <p:cNvPr id="3" name="Text Placeholder 2"/>
          <p:cNvSpPr>
            <a:spLocks noGrp="1"/>
          </p:cNvSpPr>
          <p:nvPr>
            <p:ph type="body" idx="1"/>
          </p:nvPr>
        </p:nvSpPr>
        <p:spPr>
          <a:xfrm>
            <a:off x="1219201" y="640080"/>
            <a:ext cx="5946986" cy="731520"/>
          </a:xfrm>
        </p:spPr>
        <p:txBody>
          <a:bodyPr anchor="b">
            <a:noAutofit/>
          </a:bodyPr>
          <a:lstStyle>
            <a:lvl1pPr marL="0" indent="0">
              <a:buNone/>
              <a:defRPr sz="2880" b="0" cap="all">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853439" y="1371601"/>
            <a:ext cx="6312747" cy="378968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768026" y="680086"/>
            <a:ext cx="6022482" cy="691514"/>
          </a:xfrm>
        </p:spPr>
        <p:txBody>
          <a:bodyPr anchor="b">
            <a:noAutofit/>
          </a:bodyPr>
          <a:lstStyle>
            <a:lvl1pPr marL="0" indent="0">
              <a:buNone/>
              <a:defRPr sz="2880" b="0" cap="all">
                <a:solidFill>
                  <a:schemeClr val="tx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59780" y="1371600"/>
            <a:ext cx="6330728" cy="377952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425421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53441" y="5394960"/>
            <a:ext cx="10487787" cy="1828800"/>
          </a:xfrm>
        </p:spPr>
        <p:txBody>
          <a:bodyPr>
            <a:normAutofit/>
          </a:bodyPr>
          <a:lstStyle>
            <a:lvl1pPr>
              <a:defRPr sz="384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48927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577447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67" y="640080"/>
            <a:ext cx="5120640" cy="18288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853439" y="640080"/>
            <a:ext cx="7102008" cy="658368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9867" y="2651763"/>
            <a:ext cx="5120640" cy="2509520"/>
          </a:xfrm>
        </p:spPr>
        <p:txBody>
          <a:bodyPr anchor="t">
            <a:normAutofit/>
          </a:bodyPr>
          <a:lstStyle>
            <a:lvl1pPr marL="0" indent="0">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267736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3280" y="1737360"/>
            <a:ext cx="5701213" cy="1371600"/>
          </a:xfrm>
        </p:spPr>
        <p:txBody>
          <a:bodyPr anchor="b">
            <a:normAutofit/>
          </a:bodyPr>
          <a:lstStyle>
            <a:lvl1pPr algn="l">
              <a:defRPr sz="288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1219200" y="1097280"/>
            <a:ext cx="5249558" cy="576072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7193644" y="3291840"/>
            <a:ext cx="5702757" cy="2499360"/>
          </a:xfrm>
        </p:spPr>
        <p:txBody>
          <a:bodyPr anchor="t">
            <a:normAutofit/>
          </a:bodyPr>
          <a:lstStyle>
            <a:lvl1pPr marL="0" indent="0">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6" name="Footer Placeholder 5"/>
          <p:cNvSpPr>
            <a:spLocks noGrp="1"/>
          </p:cNvSpPr>
          <p:nvPr>
            <p:ph type="ftr" sz="quarter" idx="11"/>
          </p:nvPr>
        </p:nvSpPr>
        <p:spPr>
          <a:xfrm>
            <a:off x="853440" y="7406641"/>
            <a:ext cx="9298758" cy="438150"/>
          </a:xfrm>
        </p:spPr>
        <p:txBody>
          <a:bodyPr/>
          <a:lstStyle/>
          <a:p>
            <a:endParaRPr lang="en-US" dirty="0"/>
          </a:p>
        </p:txBody>
      </p:sp>
      <p:sp>
        <p:nvSpPr>
          <p:cNvPr id="7" name="Slide Number Placeholder 6"/>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003199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1" y="5394960"/>
            <a:ext cx="10487787" cy="18288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853440" y="640080"/>
            <a:ext cx="12923520" cy="374904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9" name="Text Placeholder 9"/>
          <p:cNvSpPr>
            <a:spLocks noGrp="1"/>
          </p:cNvSpPr>
          <p:nvPr>
            <p:ph type="body" sz="quarter" idx="14"/>
          </p:nvPr>
        </p:nvSpPr>
        <p:spPr>
          <a:xfrm>
            <a:off x="1219203" y="4612640"/>
            <a:ext cx="11650131" cy="548640"/>
          </a:xfrm>
        </p:spPr>
        <p:txBody>
          <a:bodyPr anchor="t">
            <a:normAutofit/>
          </a:bodyPr>
          <a:lstStyle>
            <a:lvl1pPr marL="0" indent="0">
              <a:buFontTx/>
              <a:buNone/>
              <a:defRPr sz="1920"/>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4294524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0" y="640080"/>
            <a:ext cx="12923520" cy="3474720"/>
          </a:xfrm>
        </p:spPr>
        <p:txBody>
          <a:bodyPr anchor="ctr">
            <a:normAutofit/>
          </a:bodyPr>
          <a:lstStyle>
            <a:lvl1pPr algn="l">
              <a:defRPr sz="3360" b="0" cap="all"/>
            </a:lvl1pPr>
          </a:lstStyle>
          <a:p>
            <a:r>
              <a:rPr lang="en-US"/>
              <a:t>Click to edit Master title style</a:t>
            </a:r>
            <a:endParaRPr lang="en-US" dirty="0"/>
          </a:p>
        </p:txBody>
      </p:sp>
      <p:sp>
        <p:nvSpPr>
          <p:cNvPr id="3" name="Text Placeholder 2"/>
          <p:cNvSpPr>
            <a:spLocks noGrp="1"/>
          </p:cNvSpPr>
          <p:nvPr>
            <p:ph type="body" idx="1"/>
          </p:nvPr>
        </p:nvSpPr>
        <p:spPr>
          <a:xfrm>
            <a:off x="853440" y="4937760"/>
            <a:ext cx="10213683" cy="2286000"/>
          </a:xfrm>
        </p:spPr>
        <p:txBody>
          <a:bodyPr anchor="ctr">
            <a:normAutofit/>
          </a:bodyPr>
          <a:lstStyle>
            <a:lvl1pPr marL="0" indent="0" algn="l">
              <a:buNone/>
              <a:defRPr sz="216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40880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19/11/2021</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0054" y="640080"/>
            <a:ext cx="10975659" cy="3474720"/>
          </a:xfrm>
        </p:spPr>
        <p:txBody>
          <a:bodyPr anchor="ctr">
            <a:normAutofit/>
          </a:bodyPr>
          <a:lstStyle>
            <a:lvl1pPr algn="l">
              <a:defRPr sz="336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06881" y="4114800"/>
            <a:ext cx="10243947" cy="579120"/>
          </a:xfrm>
        </p:spPr>
        <p:txBody>
          <a:bodyPr anchor="ctr"/>
          <a:lstStyle>
            <a:lvl1pPr marL="0" indent="0">
              <a:buFontTx/>
              <a:buNone/>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853441" y="5161284"/>
            <a:ext cx="10211778" cy="2062476"/>
          </a:xfrm>
        </p:spPr>
        <p:txBody>
          <a:bodyPr anchor="ctr">
            <a:normAutofit/>
          </a:bodyPr>
          <a:lstStyle>
            <a:lvl1pPr marL="0" indent="0" algn="l">
              <a:buNone/>
              <a:defRPr sz="240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
        <p:nvSpPr>
          <p:cNvPr id="14" name="TextBox 13"/>
          <p:cNvSpPr txBox="1"/>
          <p:nvPr/>
        </p:nvSpPr>
        <p:spPr>
          <a:xfrm>
            <a:off x="365761" y="852749"/>
            <a:ext cx="73171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313921" y="3322321"/>
            <a:ext cx="73171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spTree>
    <p:extLst>
      <p:ext uri="{BB962C8B-B14F-4D97-AF65-F5344CB8AC3E}">
        <p14:creationId xmlns:p14="http://schemas.microsoft.com/office/powerpoint/2010/main" val="3121289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3441" y="4114800"/>
            <a:ext cx="10211778" cy="2036880"/>
          </a:xfrm>
        </p:spPr>
        <p:txBody>
          <a:bodyPr anchor="b">
            <a:normAutofit/>
          </a:bodyPr>
          <a:lstStyle>
            <a:lvl1pPr algn="l">
              <a:defRPr sz="3360" b="0" cap="all"/>
            </a:lvl1pPr>
          </a:lstStyle>
          <a:p>
            <a:r>
              <a:rPr lang="en-US"/>
              <a:t>Click to edit Master title style</a:t>
            </a:r>
            <a:endParaRPr lang="en-US" dirty="0"/>
          </a:p>
        </p:txBody>
      </p:sp>
      <p:sp>
        <p:nvSpPr>
          <p:cNvPr id="3" name="Text Placeholder 2"/>
          <p:cNvSpPr>
            <a:spLocks noGrp="1"/>
          </p:cNvSpPr>
          <p:nvPr>
            <p:ph type="body" idx="1"/>
          </p:nvPr>
        </p:nvSpPr>
        <p:spPr>
          <a:xfrm>
            <a:off x="853440" y="6159577"/>
            <a:ext cx="10213683" cy="1064183"/>
          </a:xfrm>
        </p:spPr>
        <p:txBody>
          <a:bodyPr anchor="t">
            <a:normAutofit/>
          </a:bodyPr>
          <a:lstStyle>
            <a:lvl1pPr marL="0" indent="0" algn="l">
              <a:buNone/>
              <a:defRPr sz="216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16462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70054" y="640080"/>
            <a:ext cx="10975658" cy="3474720"/>
          </a:xfrm>
        </p:spPr>
        <p:txBody>
          <a:bodyPr anchor="ctr">
            <a:normAutofit/>
          </a:bodyPr>
          <a:lstStyle>
            <a:lvl1pPr algn="l">
              <a:defRPr sz="336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3441" y="4663440"/>
            <a:ext cx="10211778" cy="1259839"/>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3440" y="5943600"/>
            <a:ext cx="10211776" cy="1280160"/>
          </a:xfrm>
        </p:spPr>
        <p:txBody>
          <a:bodyPr anchor="t">
            <a:normAutofit/>
          </a:bodyPr>
          <a:lstStyle>
            <a:lvl1pPr marL="0" indent="0" algn="l">
              <a:buNone/>
              <a:defRPr sz="216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
        <p:nvSpPr>
          <p:cNvPr id="14" name="TextBox 13"/>
          <p:cNvSpPr txBox="1"/>
          <p:nvPr/>
        </p:nvSpPr>
        <p:spPr>
          <a:xfrm>
            <a:off x="365761" y="852749"/>
            <a:ext cx="73171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313921" y="3322321"/>
            <a:ext cx="73171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spTree>
    <p:extLst>
      <p:ext uri="{BB962C8B-B14F-4D97-AF65-F5344CB8AC3E}">
        <p14:creationId xmlns:p14="http://schemas.microsoft.com/office/powerpoint/2010/main" val="3776661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3440" y="640080"/>
            <a:ext cx="12041053" cy="3474720"/>
          </a:xfrm>
        </p:spPr>
        <p:txBody>
          <a:bodyPr vert="horz" lIns="91440" tIns="45720" rIns="91440" bIns="45720" rtlCol="0" anchor="ctr">
            <a:normAutofit/>
          </a:bodyPr>
          <a:lstStyle>
            <a:lvl1pPr>
              <a:defRPr lang="en-US" sz="336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3441" y="4714241"/>
            <a:ext cx="10211778" cy="100584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3440" y="5720083"/>
            <a:ext cx="10211776" cy="1503678"/>
          </a:xfrm>
        </p:spPr>
        <p:txBody>
          <a:bodyPr anchor="t">
            <a:normAutofit/>
          </a:bodyPr>
          <a:lstStyle>
            <a:lvl1pPr marL="0" indent="0" algn="l">
              <a:buNone/>
              <a:defRPr sz="2160">
                <a:solidFill>
                  <a:schemeClr val="bg2">
                    <a:lumMod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793083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53441" y="5394960"/>
            <a:ext cx="10487787" cy="1828800"/>
          </a:xfrm>
        </p:spPr>
        <p:txBody>
          <a:bodyPr>
            <a:normAutofit/>
          </a:bodyPr>
          <a:lstStyle>
            <a:lvl1pPr algn="l">
              <a:defRPr sz="336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53441" y="640081"/>
            <a:ext cx="10487787" cy="452120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155627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06250" y="640080"/>
            <a:ext cx="3270710" cy="5303520"/>
          </a:xfrm>
        </p:spPr>
        <p:txBody>
          <a:bodyPr vert="eaVert">
            <a:normAutofit/>
          </a:bodyPr>
          <a:lstStyle>
            <a:lvl1pPr>
              <a:defRPr sz="336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53440" y="640080"/>
            <a:ext cx="9360019" cy="658368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D9817-023C-4920-8F0C-46D4A999D4E6}" type="datetimeFigureOut">
              <a:rPr lang="en-US" smtClean="0"/>
              <a:pPr/>
              <a:t>19/11/2021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52045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19/11/2021</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19/11/2021</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78126-957E-456B-A713-55B9F85CADAC}"/>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E5E64C3A-88B6-4634-9119-6BBD60F48D15}"/>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2508CF0F-7A28-4E89-8649-EA96E636801D}"/>
              </a:ext>
            </a:extLst>
          </p:cNvPr>
          <p:cNvSpPr>
            <a:spLocks noGrp="1"/>
          </p:cNvSpPr>
          <p:nvPr>
            <p:ph type="dt" sz="half" idx="10"/>
          </p:nvPr>
        </p:nvSpPr>
        <p:spPr/>
        <p:txBody>
          <a:bodyPr/>
          <a:lstStyle/>
          <a:p>
            <a:fld id="{BB60B4DD-3B52-430D-B02C-39CE17E89983}" type="datetimeFigureOut">
              <a:rPr lang="en-US" smtClean="0"/>
              <a:t>19/11/2021</a:t>
            </a:fld>
            <a:endParaRPr lang="en-US"/>
          </a:p>
        </p:txBody>
      </p:sp>
      <p:sp>
        <p:nvSpPr>
          <p:cNvPr id="5" name="Footer Placeholder 4">
            <a:extLst>
              <a:ext uri="{FF2B5EF4-FFF2-40B4-BE49-F238E27FC236}">
                <a16:creationId xmlns:a16="http://schemas.microsoft.com/office/drawing/2014/main" id="{493E956D-9212-4285-9E8A-53BA5DA75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E3237-1755-403F-92F4-5247854DD5C5}"/>
              </a:ext>
            </a:extLst>
          </p:cNvPr>
          <p:cNvSpPr>
            <a:spLocks noGrp="1"/>
          </p:cNvSpPr>
          <p:nvPr>
            <p:ph type="sldNum" sz="quarter" idx="12"/>
          </p:nvPr>
        </p:nvSpPr>
        <p:spPr/>
        <p:txBody>
          <a:bodyPr/>
          <a:lstStyle/>
          <a:p>
            <a:fld id="{D4C8A4A5-A92A-4117-8570-6D55F6F444B2}" type="slidenum">
              <a:rPr lang="en-US" smtClean="0"/>
              <a:t>‹#›</a:t>
            </a:fld>
            <a:endParaRPr lang="en-US"/>
          </a:p>
        </p:txBody>
      </p:sp>
    </p:spTree>
    <p:extLst>
      <p:ext uri="{BB962C8B-B14F-4D97-AF65-F5344CB8AC3E}">
        <p14:creationId xmlns:p14="http://schemas.microsoft.com/office/powerpoint/2010/main" val="20357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509AE-84AC-4742-979C-3BC308C5F8F2}"/>
              </a:ext>
            </a:extLst>
          </p:cNvPr>
          <p:cNvSpPr>
            <a:spLocks noGrp="1"/>
          </p:cNvSpPr>
          <p:nvPr>
            <p:ph type="dt" sz="half" idx="10"/>
          </p:nvPr>
        </p:nvSpPr>
        <p:spPr/>
        <p:txBody>
          <a:bodyPr/>
          <a:lstStyle/>
          <a:p>
            <a:fld id="{BB60B4DD-3B52-430D-B02C-39CE17E89983}" type="datetimeFigureOut">
              <a:rPr lang="en-US" smtClean="0"/>
              <a:t>19/11/2021</a:t>
            </a:fld>
            <a:endParaRPr lang="en-US"/>
          </a:p>
        </p:txBody>
      </p:sp>
      <p:sp>
        <p:nvSpPr>
          <p:cNvPr id="3" name="Footer Placeholder 2">
            <a:extLst>
              <a:ext uri="{FF2B5EF4-FFF2-40B4-BE49-F238E27FC236}">
                <a16:creationId xmlns:a16="http://schemas.microsoft.com/office/drawing/2014/main" id="{564114DD-870D-4830-8FC9-344D9639F6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3DDB3-1532-45CD-B361-DFE97386C1D7}"/>
              </a:ext>
            </a:extLst>
          </p:cNvPr>
          <p:cNvSpPr>
            <a:spLocks noGrp="1"/>
          </p:cNvSpPr>
          <p:nvPr>
            <p:ph type="sldNum" sz="quarter" idx="12"/>
          </p:nvPr>
        </p:nvSpPr>
        <p:spPr/>
        <p:txBody>
          <a:bodyPr/>
          <a:lstStyle/>
          <a:p>
            <a:fld id="{D4C8A4A5-A92A-4117-8570-6D55F6F444B2}" type="slidenum">
              <a:rPr lang="en-US" smtClean="0"/>
              <a:t>‹#›</a:t>
            </a:fld>
            <a:endParaRPr lang="en-US"/>
          </a:p>
        </p:txBody>
      </p:sp>
    </p:spTree>
    <p:extLst>
      <p:ext uri="{BB962C8B-B14F-4D97-AF65-F5344CB8AC3E}">
        <p14:creationId xmlns:p14="http://schemas.microsoft.com/office/powerpoint/2010/main" val="309656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19/11/2021</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19/11/2021</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19/11/2021</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 id="2147483674" r:id="rId7"/>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19/11/2021</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0673080" y="4673601"/>
            <a:ext cx="3952730" cy="3190240"/>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853441" y="5394960"/>
            <a:ext cx="10487787" cy="18288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3441" y="640081"/>
            <a:ext cx="10487787" cy="452120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888393" y="7406644"/>
            <a:ext cx="1920741" cy="438150"/>
          </a:xfrm>
          <a:prstGeom prst="rect">
            <a:avLst/>
          </a:prstGeom>
        </p:spPr>
        <p:txBody>
          <a:bodyPr vert="horz" lIns="91440" tIns="45720" rIns="91440" bIns="45720" rtlCol="0" anchor="t"/>
          <a:lstStyle>
            <a:lvl1pPr algn="r">
              <a:defRPr sz="1200" b="0" i="0">
                <a:solidFill>
                  <a:schemeClr val="bg2">
                    <a:lumMod val="50000"/>
                  </a:schemeClr>
                </a:solidFill>
                <a:effectLst/>
                <a:latin typeface="+mn-lt"/>
              </a:defRPr>
            </a:lvl1pPr>
          </a:lstStyle>
          <a:p>
            <a:fld id="{D05D9817-023C-4920-8F0C-46D4A999D4E6}" type="datetimeFigureOut">
              <a:rPr lang="en-US" smtClean="0"/>
              <a:pPr/>
              <a:t>19/11/2021</a:t>
            </a:fld>
            <a:endParaRPr lang="en-US" dirty="0"/>
          </a:p>
        </p:txBody>
      </p:sp>
      <p:sp>
        <p:nvSpPr>
          <p:cNvPr id="5" name="Footer Placeholder 4"/>
          <p:cNvSpPr>
            <a:spLocks noGrp="1"/>
          </p:cNvSpPr>
          <p:nvPr>
            <p:ph type="ftr" sz="quarter" idx="3"/>
          </p:nvPr>
        </p:nvSpPr>
        <p:spPr>
          <a:xfrm>
            <a:off x="853440" y="7406641"/>
            <a:ext cx="9298758" cy="438150"/>
          </a:xfrm>
          <a:prstGeom prst="rect">
            <a:avLst/>
          </a:prstGeom>
        </p:spPr>
        <p:txBody>
          <a:bodyPr vert="horz" lIns="91440" tIns="45720" rIns="91440" bIns="45720" rtlCol="0" anchor="t"/>
          <a:lstStyle>
            <a:lvl1pPr algn="l">
              <a:defRPr sz="12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2439083" y="6694174"/>
            <a:ext cx="1371051" cy="803910"/>
          </a:xfrm>
          <a:prstGeom prst="rect">
            <a:avLst/>
          </a:prstGeom>
        </p:spPr>
        <p:txBody>
          <a:bodyPr vert="horz" lIns="91440" tIns="45720" rIns="91440" bIns="45720" rtlCol="0" anchor="b"/>
          <a:lstStyle>
            <a:lvl1pPr algn="r">
              <a:defRPr sz="3360" b="0" i="0">
                <a:solidFill>
                  <a:schemeClr val="bg2">
                    <a:lumMod val="50000"/>
                  </a:schemeClr>
                </a:solidFill>
                <a:effectLst/>
                <a:latin typeface="+mn-lt"/>
              </a:defRPr>
            </a:lvl1pPr>
          </a:lstStyle>
          <a:p>
            <a:fld id="{05DA23B1-81BC-4FEC-A155-1FB0DF0C8881}" type="slidenum">
              <a:rPr lang="en-US" smtClean="0"/>
              <a:pPr/>
              <a:t>‹#›</a:t>
            </a:fld>
            <a:endParaRPr lang="en-US" dirty="0"/>
          </a:p>
        </p:txBody>
      </p:sp>
    </p:spTree>
    <p:extLst>
      <p:ext uri="{BB962C8B-B14F-4D97-AF65-F5344CB8AC3E}">
        <p14:creationId xmlns:p14="http://schemas.microsoft.com/office/powerpoint/2010/main" val="2958317955"/>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548640" rtl="0" eaLnBrk="1" latinLnBrk="0" hangingPunct="1">
        <a:spcBef>
          <a:spcPct val="0"/>
        </a:spcBef>
        <a:buNone/>
        <a:defRPr sz="384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1pPr>
      <a:lvl2pPr marL="89154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2160" kern="1200" cap="none">
          <a:solidFill>
            <a:schemeClr val="bg2">
              <a:lumMod val="75000"/>
            </a:schemeClr>
          </a:solidFill>
          <a:effectLst/>
          <a:latin typeface="+mn-lt"/>
          <a:ea typeface="+mn-ea"/>
          <a:cs typeface="+mn-cs"/>
        </a:defRPr>
      </a:lvl2pPr>
      <a:lvl3pPr marL="1440180" indent="-342900" algn="l" defTabSz="548640" rtl="0" eaLnBrk="1" latinLnBrk="0" hangingPunct="1">
        <a:spcBef>
          <a:spcPct val="20000"/>
        </a:spcBef>
        <a:spcAft>
          <a:spcPts val="720"/>
        </a:spcAft>
        <a:buClr>
          <a:schemeClr val="tx1"/>
        </a:buClr>
        <a:buSzPct val="80000"/>
        <a:buFont typeface="Wingdings 3" panose="05040102010807070707" pitchFamily="18" charset="2"/>
        <a:buChar char=""/>
        <a:defRPr sz="1920" kern="1200" cap="none">
          <a:solidFill>
            <a:schemeClr val="bg2">
              <a:lumMod val="75000"/>
            </a:schemeClr>
          </a:solidFill>
          <a:effectLst/>
          <a:latin typeface="+mn-lt"/>
          <a:ea typeface="+mn-ea"/>
          <a:cs typeface="+mn-cs"/>
        </a:defRPr>
      </a:lvl3pPr>
      <a:lvl4pPr marL="1851660" indent="-20574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4pPr>
      <a:lvl5pPr marL="2400300" indent="-20574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5pPr>
      <a:lvl6pPr marL="301752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6pPr>
      <a:lvl7pPr marL="356616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7pPr>
      <a:lvl8pPr marL="411480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8pPr>
      <a:lvl9pPr marL="4663440" indent="-274320" algn="l" defTabSz="548640" rtl="0" eaLnBrk="1" latinLnBrk="0" hangingPunct="1">
        <a:spcBef>
          <a:spcPct val="20000"/>
        </a:spcBef>
        <a:spcAft>
          <a:spcPts val="72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s://reference.vn/kim-tu-thap-giza-duoc-xay-dung-nhu-the-nao.html"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9.png"/><Relationship Id="rId3" Type="http://schemas.openxmlformats.org/officeDocument/2006/relationships/image" Target="../media/image56.png"/><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1.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jpeg"/><Relationship Id="rId23" Type="http://schemas.openxmlformats.org/officeDocument/2006/relationships/image" Target="../media/image76.png"/><Relationship Id="rId28" Type="http://schemas.openxmlformats.org/officeDocument/2006/relationships/image" Target="../media/image81.png"/><Relationship Id="rId10" Type="http://schemas.openxmlformats.org/officeDocument/2006/relationships/image" Target="../media/image63.pn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jpeg"/><Relationship Id="rId22" Type="http://schemas.openxmlformats.org/officeDocument/2006/relationships/image" Target="../media/image75.png"/><Relationship Id="rId27"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ại sao nền nhà đổ mồ hôi? Biện pháp khắc phục nền nhà đổ mồ hôi hiệu quả |  Siêu thị nhà mẫu"/>
          <p:cNvPicPr/>
          <p:nvPr/>
        </p:nvPicPr>
        <p:blipFill>
          <a:blip r:embed="rId2">
            <a:extLst>
              <a:ext uri="{28A0092B-C50C-407E-A947-70E740481C1C}">
                <a14:useLocalDpi xmlns:a14="http://schemas.microsoft.com/office/drawing/2010/main" val="0"/>
              </a:ext>
            </a:extLst>
          </a:blip>
          <a:srcRect/>
          <a:stretch>
            <a:fillRect/>
          </a:stretch>
        </p:blipFill>
        <p:spPr bwMode="auto">
          <a:xfrm>
            <a:off x="887920" y="1097280"/>
            <a:ext cx="4035893" cy="3023024"/>
          </a:xfrm>
          <a:prstGeom prst="rect">
            <a:avLst/>
          </a:prstGeom>
          <a:noFill/>
          <a:ln>
            <a:noFill/>
          </a:ln>
        </p:spPr>
      </p:pic>
      <p:pic>
        <p:nvPicPr>
          <p:cNvPr id="3" name="Picture 2" descr="CẬP NHẬT] Bảng giá gạch lát nền mới nhất, Đủ kích thướ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112" y="1097280"/>
            <a:ext cx="5388187" cy="3023024"/>
          </a:xfrm>
          <a:prstGeom prst="rect">
            <a:avLst/>
          </a:prstGeom>
          <a:noFill/>
          <a:ln>
            <a:noFill/>
          </a:ln>
        </p:spPr>
      </p:pic>
      <p:pic>
        <p:nvPicPr>
          <p:cNvPr id="1026" name="Picture 95" descr="Description: Gạch Lục Giác Và Ứng Dụng Trong Trang Trí Tạo Điểm Nhấn - Gạch Né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920" y="4627816"/>
            <a:ext cx="4161988" cy="305760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9" descr="Description: 20 mẫu Gạch Ốp Tường Bếp đẹp 2021, giá tốt cho tường nhà &amp; Cách phố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436" y="4627816"/>
            <a:ext cx="4370448" cy="31638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95072"/>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277952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descr="Nhận đặt in tranh gạch 3D giá rẻ nhất Hà Nội"/>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2440" y="4627816"/>
            <a:ext cx="3150680" cy="3150680"/>
          </a:xfrm>
          <a:prstGeom prst="rect">
            <a:avLst/>
          </a:prstGeom>
          <a:noFill/>
          <a:ln>
            <a:noFill/>
          </a:ln>
        </p:spPr>
      </p:pic>
      <p:sp>
        <p:nvSpPr>
          <p:cNvPr id="9" name="TextBox 8"/>
          <p:cNvSpPr txBox="1"/>
          <p:nvPr/>
        </p:nvSpPr>
        <p:spPr>
          <a:xfrm>
            <a:off x="11696700" y="1097280"/>
            <a:ext cx="2387600" cy="2160591"/>
          </a:xfrm>
          <a:prstGeom prst="rect">
            <a:avLst/>
          </a:prstGeom>
          <a:noFill/>
        </p:spPr>
        <p:txBody>
          <a:bodyPr wrap="square" rtlCol="0">
            <a:spAutoFit/>
          </a:bodyPr>
          <a:lstStyle/>
          <a:p>
            <a:pPr algn="l">
              <a:lnSpc>
                <a:spcPct val="120000"/>
              </a:lnSpc>
            </a:pPr>
            <a:r>
              <a:rPr lang="en-US" sz="2800" dirty="0" err="1">
                <a:solidFill>
                  <a:srgbClr val="0070C0"/>
                </a:solidFill>
                <a:latin typeface="Times New Roman" pitchFamily="18" charset="0"/>
                <a:cs typeface="Times New Roman" pitchFamily="18" charset="0"/>
              </a:rPr>
              <a:t>Kể</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hình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em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đã</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học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trong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hình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ảnh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bên</a:t>
            </a:r>
            <a:r>
              <a:rPr lang="en-US" sz="28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43659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5"/>
                                        </p:tgtEl>
                                        <p:attrNameLst>
                                          <p:attrName>style.visibility</p:attrName>
                                        </p:attrNameLst>
                                      </p:cBhvr>
                                      <p:to>
                                        <p:strVal val="visible"/>
                                      </p:to>
                                    </p:set>
                                    <p:animEffect transition="in" filter="barn(inVertical)">
                                      <p:cBhvr>
                                        <p:cTn id="22" dur="500"/>
                                        <p:tgtEl>
                                          <p:spTgt spid="10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36922" y="1401112"/>
            <a:ext cx="457200" cy="5431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itchFamily="18" charset="0"/>
                <a:cs typeface="Times New Roman" pitchFamily="18" charset="0"/>
              </a:rPr>
              <a:t>2</a:t>
            </a:r>
          </a:p>
        </p:txBody>
      </p:sp>
      <p:sp>
        <p:nvSpPr>
          <p:cNvPr id="5" name="Hộp Văn bản 2">
            <a:extLst>
              <a:ext uri="{FF2B5EF4-FFF2-40B4-BE49-F238E27FC236}">
                <a16:creationId xmlns:a16="http://schemas.microsoft.com/office/drawing/2014/main" id="{B7B9E173-BB32-4846-84C8-9C0C522E6089}"/>
              </a:ext>
            </a:extLst>
          </p:cNvPr>
          <p:cNvSpPr txBox="1"/>
          <p:nvPr/>
        </p:nvSpPr>
        <p:spPr>
          <a:xfrm>
            <a:off x="1255018" y="1353212"/>
            <a:ext cx="9938255" cy="603319"/>
          </a:xfrm>
          <a:prstGeom prst="rect">
            <a:avLst/>
          </a:prstGeom>
          <a:noFill/>
        </p:spPr>
        <p:txBody>
          <a:bodyPr wrap="square" lIns="109728" tIns="54864" rIns="109728" bIns="54864" rtlCol="0">
            <a:spAutoFit/>
          </a:bodyPr>
          <a:lstStyle/>
          <a:p>
            <a:r>
              <a:rPr lang="en-US" sz="3200" dirty="0">
                <a:solidFill>
                  <a:srgbClr val="00B050"/>
                </a:solidFill>
                <a:latin typeface="Times New Roman" pitchFamily="18" charset="0"/>
                <a:cs typeface="Times New Roman" pitchFamily="18" charset="0"/>
              </a:rPr>
              <a:t>Hãy kể tên các hình tam giác đều có trong hình sau:</a:t>
            </a:r>
            <a:endParaRPr lang="vi-VN" sz="3200" dirty="0">
              <a:solidFill>
                <a:srgbClr val="00B05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511" y="2059842"/>
            <a:ext cx="3749040" cy="356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3" y="2178618"/>
            <a:ext cx="4846320" cy="321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98800" y="5511800"/>
            <a:ext cx="1421892" cy="523220"/>
          </a:xfrm>
          <a:prstGeom prst="rect">
            <a:avLst/>
          </a:prstGeom>
          <a:noFill/>
        </p:spPr>
        <p:txBody>
          <a:bodyPr wrap="square" rtlCol="0">
            <a:spAutoFit/>
          </a:bodyPr>
          <a:lstStyle/>
          <a:p>
            <a:pPr algn="l"/>
            <a:r>
              <a:rPr lang="en-US" sz="2800">
                <a:solidFill>
                  <a:schemeClr val="accent6">
                    <a:lumMod val="60000"/>
                    <a:lumOff val="40000"/>
                  </a:schemeClr>
                </a:solidFill>
                <a:latin typeface="Times New Roman" pitchFamily="18" charset="0"/>
                <a:cs typeface="Times New Roman" pitchFamily="18" charset="0"/>
              </a:rPr>
              <a:t>Hình 1</a:t>
            </a:r>
          </a:p>
        </p:txBody>
      </p:sp>
      <p:sp>
        <p:nvSpPr>
          <p:cNvPr id="12" name="TextBox 11"/>
          <p:cNvSpPr txBox="1"/>
          <p:nvPr/>
        </p:nvSpPr>
        <p:spPr>
          <a:xfrm>
            <a:off x="9836085" y="5587210"/>
            <a:ext cx="1421892" cy="523220"/>
          </a:xfrm>
          <a:prstGeom prst="rect">
            <a:avLst/>
          </a:prstGeom>
          <a:noFill/>
        </p:spPr>
        <p:txBody>
          <a:bodyPr wrap="square" rtlCol="0">
            <a:spAutoFit/>
          </a:bodyPr>
          <a:lstStyle/>
          <a:p>
            <a:pPr algn="l"/>
            <a:r>
              <a:rPr lang="en-US" sz="2800">
                <a:solidFill>
                  <a:schemeClr val="accent6">
                    <a:lumMod val="60000"/>
                    <a:lumOff val="40000"/>
                  </a:schemeClr>
                </a:solidFill>
                <a:latin typeface="Times New Roman" pitchFamily="18" charset="0"/>
                <a:cs typeface="Times New Roman" pitchFamily="18" charset="0"/>
              </a:rPr>
              <a:t>Hình 2</a:t>
            </a:r>
          </a:p>
        </p:txBody>
      </p:sp>
      <p:sp>
        <p:nvSpPr>
          <p:cNvPr id="13" name="Hộp Văn bản 2">
            <a:extLst>
              <a:ext uri="{FF2B5EF4-FFF2-40B4-BE49-F238E27FC236}">
                <a16:creationId xmlns:a16="http://schemas.microsoft.com/office/drawing/2014/main" id="{B7B9E173-BB32-4846-84C8-9C0C522E6089}"/>
              </a:ext>
            </a:extLst>
          </p:cNvPr>
          <p:cNvSpPr txBox="1"/>
          <p:nvPr/>
        </p:nvSpPr>
        <p:spPr>
          <a:xfrm>
            <a:off x="1407418" y="6128412"/>
            <a:ext cx="9938255" cy="603319"/>
          </a:xfrm>
          <a:prstGeom prst="rect">
            <a:avLst/>
          </a:prstGeom>
          <a:noFill/>
        </p:spPr>
        <p:txBody>
          <a:bodyPr wrap="square" lIns="109728" tIns="54864" rIns="109728" bIns="54864" rtlCol="0">
            <a:spAutoFit/>
          </a:bodyPr>
          <a:lstStyle/>
          <a:p>
            <a:r>
              <a:rPr lang="en-US" sz="3200" b="1" dirty="0" err="1">
                <a:solidFill>
                  <a:schemeClr val="accent6">
                    <a:lumMod val="60000"/>
                    <a:lumOff val="40000"/>
                  </a:schemeClr>
                </a:solidFill>
                <a:latin typeface="Times New Roman" pitchFamily="18" charset="0"/>
                <a:cs typeface="Times New Roman" pitchFamily="18" charset="0"/>
              </a:rPr>
              <a:t>Hình</a:t>
            </a:r>
            <a:r>
              <a:rPr lang="en-US" sz="3200" b="1" dirty="0">
                <a:solidFill>
                  <a:schemeClr val="accent6">
                    <a:lumMod val="60000"/>
                    <a:lumOff val="40000"/>
                  </a:schemeClr>
                </a:solidFill>
                <a:latin typeface="Times New Roman" pitchFamily="18" charset="0"/>
                <a:cs typeface="Times New Roman" pitchFamily="18" charset="0"/>
              </a:rPr>
              <a:t> 1:</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Các</a:t>
            </a:r>
            <a:r>
              <a:rPr lang="en-US" sz="3200" dirty="0">
                <a:solidFill>
                  <a:srgbClr val="00B050"/>
                </a:solidFill>
                <a:latin typeface="Times New Roman" pitchFamily="18" charset="0"/>
                <a:cs typeface="Times New Roman" pitchFamily="18" charset="0"/>
              </a:rPr>
              <a:t> tam </a:t>
            </a:r>
            <a:r>
              <a:rPr lang="en-US" sz="3200" dirty="0" err="1">
                <a:solidFill>
                  <a:srgbClr val="00B050"/>
                </a:solidFill>
                <a:latin typeface="Times New Roman" pitchFamily="18" charset="0"/>
                <a:cs typeface="Times New Roman" pitchFamily="18" charset="0"/>
              </a:rPr>
              <a:t>giác</a:t>
            </a:r>
            <a:r>
              <a:rPr lang="en-US" sz="3200" dirty="0">
                <a:solidFill>
                  <a:srgbClr val="00B050"/>
                </a:solidFill>
                <a:latin typeface="Times New Roman" pitchFamily="18" charset="0"/>
                <a:cs typeface="Times New Roman" pitchFamily="18" charset="0"/>
              </a:rPr>
              <a:t> AEF, ABC, ADC </a:t>
            </a:r>
            <a:r>
              <a:rPr lang="en-US" sz="3200" dirty="0" err="1">
                <a:solidFill>
                  <a:srgbClr val="00B050"/>
                </a:solidFill>
                <a:latin typeface="Times New Roman" pitchFamily="18" charset="0"/>
                <a:cs typeface="Times New Roman" pitchFamily="18" charset="0"/>
              </a:rPr>
              <a:t>là</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các</a:t>
            </a:r>
            <a:r>
              <a:rPr lang="en-US" sz="3200" dirty="0">
                <a:solidFill>
                  <a:srgbClr val="00B050"/>
                </a:solidFill>
                <a:latin typeface="Times New Roman" pitchFamily="18" charset="0"/>
                <a:cs typeface="Times New Roman" pitchFamily="18" charset="0"/>
              </a:rPr>
              <a:t> tam </a:t>
            </a:r>
            <a:r>
              <a:rPr lang="en-US" sz="3200" dirty="0" err="1">
                <a:solidFill>
                  <a:srgbClr val="00B050"/>
                </a:solidFill>
                <a:latin typeface="Times New Roman" pitchFamily="18" charset="0"/>
                <a:cs typeface="Times New Roman" pitchFamily="18" charset="0"/>
              </a:rPr>
              <a:t>giác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đều</a:t>
            </a:r>
            <a:endParaRPr lang="vi-VN" sz="3200" dirty="0">
              <a:solidFill>
                <a:srgbClr val="00B050"/>
              </a:solidFill>
              <a:latin typeface="Times New Roman" pitchFamily="18" charset="0"/>
              <a:cs typeface="Times New Roman" pitchFamily="18" charset="0"/>
            </a:endParaRPr>
          </a:p>
        </p:txBody>
      </p:sp>
      <p:sp>
        <p:nvSpPr>
          <p:cNvPr id="14" name="Hộp Văn bản 2">
            <a:extLst>
              <a:ext uri="{FF2B5EF4-FFF2-40B4-BE49-F238E27FC236}">
                <a16:creationId xmlns:a16="http://schemas.microsoft.com/office/drawing/2014/main" id="{B7B9E173-BB32-4846-84C8-9C0C522E6089}"/>
              </a:ext>
            </a:extLst>
          </p:cNvPr>
          <p:cNvSpPr txBox="1"/>
          <p:nvPr/>
        </p:nvSpPr>
        <p:spPr>
          <a:xfrm>
            <a:off x="1382018" y="6890412"/>
            <a:ext cx="9938255" cy="603319"/>
          </a:xfrm>
          <a:prstGeom prst="rect">
            <a:avLst/>
          </a:prstGeom>
          <a:noFill/>
        </p:spPr>
        <p:txBody>
          <a:bodyPr wrap="square" lIns="109728" tIns="54864" rIns="109728" bIns="54864" rtlCol="0">
            <a:spAutoFit/>
          </a:bodyPr>
          <a:lstStyle/>
          <a:p>
            <a:r>
              <a:rPr lang="en-US" sz="3200" b="1" dirty="0" err="1">
                <a:solidFill>
                  <a:schemeClr val="accent6">
                    <a:lumMod val="60000"/>
                    <a:lumOff val="40000"/>
                  </a:schemeClr>
                </a:solidFill>
                <a:latin typeface="Times New Roman" pitchFamily="18" charset="0"/>
                <a:cs typeface="Times New Roman" pitchFamily="18" charset="0"/>
              </a:rPr>
              <a:t>Hình</a:t>
            </a:r>
            <a:r>
              <a:rPr lang="en-US" sz="3200" b="1" dirty="0">
                <a:solidFill>
                  <a:schemeClr val="accent6">
                    <a:lumMod val="60000"/>
                    <a:lumOff val="40000"/>
                  </a:schemeClr>
                </a:solidFill>
                <a:latin typeface="Times New Roman" pitchFamily="18" charset="0"/>
                <a:cs typeface="Times New Roman" pitchFamily="18" charset="0"/>
              </a:rPr>
              <a:t> 2:</a:t>
            </a:r>
            <a:r>
              <a:rPr lang="en-US" sz="3200" dirty="0">
                <a:solidFill>
                  <a:srgbClr val="00B050"/>
                </a:solidFill>
                <a:latin typeface="Times New Roman" pitchFamily="18" charset="0"/>
                <a:cs typeface="Times New Roman" pitchFamily="18" charset="0"/>
              </a:rPr>
              <a:t> Tam </a:t>
            </a:r>
            <a:r>
              <a:rPr lang="en-US" sz="3200" dirty="0" err="1">
                <a:solidFill>
                  <a:srgbClr val="00B050"/>
                </a:solidFill>
                <a:latin typeface="Times New Roman" pitchFamily="18" charset="0"/>
                <a:cs typeface="Times New Roman" pitchFamily="18" charset="0"/>
              </a:rPr>
              <a:t>giác</a:t>
            </a:r>
            <a:r>
              <a:rPr lang="en-US" sz="3200" dirty="0">
                <a:solidFill>
                  <a:srgbClr val="00B050"/>
                </a:solidFill>
                <a:latin typeface="Times New Roman" pitchFamily="18" charset="0"/>
                <a:cs typeface="Times New Roman" pitchFamily="18" charset="0"/>
              </a:rPr>
              <a:t> MND </a:t>
            </a:r>
            <a:r>
              <a:rPr lang="en-US" sz="3200" dirty="0" err="1">
                <a:solidFill>
                  <a:srgbClr val="00B050"/>
                </a:solidFill>
                <a:latin typeface="Times New Roman" pitchFamily="18" charset="0"/>
                <a:cs typeface="Times New Roman" pitchFamily="18" charset="0"/>
              </a:rPr>
              <a:t>là</a:t>
            </a:r>
            <a:r>
              <a:rPr lang="en-US" sz="3200" dirty="0">
                <a:solidFill>
                  <a:srgbClr val="00B050"/>
                </a:solidFill>
                <a:latin typeface="Times New Roman" pitchFamily="18" charset="0"/>
                <a:cs typeface="Times New Roman" pitchFamily="18" charset="0"/>
              </a:rPr>
              <a:t> tam </a:t>
            </a:r>
            <a:r>
              <a:rPr lang="en-US" sz="3200" dirty="0" err="1">
                <a:solidFill>
                  <a:srgbClr val="00B050"/>
                </a:solidFill>
                <a:latin typeface="Times New Roman" pitchFamily="18" charset="0"/>
                <a:cs typeface="Times New Roman" pitchFamily="18" charset="0"/>
              </a:rPr>
              <a:t>giác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đều</a:t>
            </a:r>
            <a:endParaRPr lang="vi-VN" sz="3200" dirty="0">
              <a:solidFill>
                <a:srgbClr val="00B050"/>
              </a:solidFill>
              <a:latin typeface="Times New Roman" pitchFamily="18" charset="0"/>
              <a:cs typeface="Times New Roman" pitchFamily="18" charset="0"/>
            </a:endParaRPr>
          </a:p>
        </p:txBody>
      </p:sp>
      <p:grpSp>
        <p:nvGrpSpPr>
          <p:cNvPr id="19" name="Group 18"/>
          <p:cNvGrpSpPr/>
          <p:nvPr/>
        </p:nvGrpSpPr>
        <p:grpSpPr>
          <a:xfrm>
            <a:off x="9836085" y="2476500"/>
            <a:ext cx="1484188" cy="1485900"/>
            <a:chOff x="9836085" y="2476500"/>
            <a:chExt cx="1484188" cy="1485900"/>
          </a:xfrm>
        </p:grpSpPr>
        <p:cxnSp>
          <p:nvCxnSpPr>
            <p:cNvPr id="8" name="Straight Connector 7"/>
            <p:cNvCxnSpPr/>
            <p:nvPr/>
          </p:nvCxnSpPr>
          <p:spPr>
            <a:xfrm>
              <a:off x="9836085" y="2476500"/>
              <a:ext cx="0" cy="14859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836085" y="2476500"/>
              <a:ext cx="142189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836085" y="3962400"/>
              <a:ext cx="1484188"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294873" y="2476500"/>
              <a:ext cx="0" cy="14859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7086600" y="3456785"/>
            <a:ext cx="2349500" cy="338554"/>
          </a:xfrm>
          <a:prstGeom prst="rect">
            <a:avLst/>
          </a:prstGeom>
          <a:noFill/>
        </p:spPr>
        <p:txBody>
          <a:bodyPr wrap="square" rtlCol="0">
            <a:spAutoFit/>
          </a:bodyPr>
          <a:lstStyle/>
          <a:p>
            <a:pPr algn="l"/>
            <a:r>
              <a:rPr lang="en-US" sz="1600" b="1">
                <a:solidFill>
                  <a:schemeClr val="accent6">
                    <a:lumMod val="75000"/>
                  </a:schemeClr>
                </a:solidFill>
                <a:latin typeface="Times New Roman" pitchFamily="18" charset="0"/>
                <a:cs typeface="Times New Roman" pitchFamily="18" charset="0"/>
              </a:rPr>
              <a:t>HÌNH VUÔNG</a:t>
            </a:r>
          </a:p>
        </p:txBody>
      </p:sp>
      <p:sp>
        <p:nvSpPr>
          <p:cNvPr id="6" name="Rectangle 5">
            <a:extLst>
              <a:ext uri="{FF2B5EF4-FFF2-40B4-BE49-F238E27FC236}">
                <a16:creationId xmlns:a16="http://schemas.microsoft.com/office/drawing/2014/main" id="{552697B8-CC10-4132-93D5-AAA8690A4876}"/>
              </a:ext>
            </a:extLst>
          </p:cNvPr>
          <p:cNvSpPr/>
          <p:nvPr/>
        </p:nvSpPr>
        <p:spPr>
          <a:xfrm>
            <a:off x="3439194" y="5111674"/>
            <a:ext cx="741104" cy="603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dirty="0">
                <a:solidFill>
                  <a:schemeClr val="tx2">
                    <a:lumMod val="75000"/>
                  </a:schemeClr>
                </a:solidFill>
              </a:rPr>
              <a:t>4</a:t>
            </a:r>
          </a:p>
        </p:txBody>
      </p:sp>
    </p:spTree>
    <p:extLst>
      <p:ext uri="{BB962C8B-B14F-4D97-AF65-F5344CB8AC3E}">
        <p14:creationId xmlns:p14="http://schemas.microsoft.com/office/powerpoint/2010/main" val="115364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ppt_x</p:attrName>
                                        </p:attrNameLst>
                                      </p:cBhvr>
                                      <p:tavLst>
                                        <p:tav tm="0">
                                          <p:val>
                                            <p:strVal val="#ppt_x-#ppt_w*1.125000"/>
                                          </p:val>
                                        </p:tav>
                                        <p:tav tm="100000">
                                          <p:val>
                                            <p:strVal val="#ppt_x"/>
                                          </p:val>
                                        </p:tav>
                                      </p:tavLst>
                                    </p:anim>
                                    <p:animEffect transition="in" filter="wipe(right)">
                                      <p:cBhvr>
                                        <p:cTn id="11" dur="500"/>
                                        <p:tgtEl>
                                          <p:spTgt spid="5"/>
                                        </p:tgtEl>
                                      </p:cBhvr>
                                    </p:animEffect>
                                  </p:childTnLst>
                                </p:cTn>
                              </p:par>
                              <p:par>
                                <p:cTn id="12" presetID="6" presetClass="entr" presetSubtype="16" fill="hold" nodeType="with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circle(in)">
                                      <p:cBhvr>
                                        <p:cTn id="14" dur="2000"/>
                                        <p:tgtEl>
                                          <p:spTgt spid="1030"/>
                                        </p:tgtEl>
                                      </p:cBhvr>
                                    </p:animEffect>
                                  </p:childTnLst>
                                </p:cTn>
                              </p:par>
                              <p:par>
                                <p:cTn id="15" presetID="6"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in)">
                                      <p:cBhvr>
                                        <p:cTn id="17" dur="2000"/>
                                        <p:tgtEl>
                                          <p:spTgt spid="102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heel(1)">
                                      <p:cBhvr>
                                        <p:cTn id="41" dur="2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1.77083E-6 -0.05864 L -0.18316 0.05865 " pathEditMode="relative" rAng="0" ptsTypes="AA">
                                      <p:cBhvr>
                                        <p:cTn id="45" dur="2000" fill="hold"/>
                                        <p:tgtEl>
                                          <p:spTgt spid="19"/>
                                        </p:tgtEl>
                                        <p:attrNameLst>
                                          <p:attrName>ppt_x</p:attrName>
                                          <p:attrName>ppt_y</p:attrName>
                                        </p:attrNameLst>
                                      </p:cBhvr>
                                      <p:rCtr x="-9158" y="5864"/>
                                    </p:animMotion>
                                  </p:childTnLst>
                                </p:cTn>
                              </p:par>
                              <p:par>
                                <p:cTn id="46" presetID="6"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circle(in)">
                                      <p:cBhvr>
                                        <p:cTn id="4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4" grpId="0"/>
      <p:bldP spid="12" grpId="0"/>
      <p:bldP spid="13" grpId="0"/>
      <p:bldP spid="14" grpId="0"/>
      <p:bldP spid="20"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rot="20976578">
            <a:off x="1225683" y="3053848"/>
            <a:ext cx="2984500" cy="3009900"/>
          </a:xfrm>
          <a:prstGeom prst="rtTriangle">
            <a:avLst/>
          </a:prstGeom>
          <a:solidFill>
            <a:schemeClr val="accent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6" name="Right Triangle 5"/>
          <p:cNvSpPr/>
          <p:nvPr/>
        </p:nvSpPr>
        <p:spPr>
          <a:xfrm rot="10171868">
            <a:off x="5177085" y="2524001"/>
            <a:ext cx="2984500" cy="3009900"/>
          </a:xfrm>
          <a:prstGeom prst="rtTriangl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5" name="Isosceles Triangle 4"/>
          <p:cNvSpPr/>
          <p:nvPr/>
        </p:nvSpPr>
        <p:spPr>
          <a:xfrm>
            <a:off x="10515600" y="2681725"/>
            <a:ext cx="2743200" cy="27432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7" name="TextBox 6"/>
          <p:cNvSpPr txBox="1"/>
          <p:nvPr/>
        </p:nvSpPr>
        <p:spPr>
          <a:xfrm>
            <a:off x="2311400" y="6170828"/>
            <a:ext cx="811674" cy="6463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FC1E9">
                    <a:lumMod val="50000"/>
                  </a:srgbClr>
                </a:solidFill>
                <a:effectLst/>
                <a:uLnTx/>
                <a:uFillTx/>
                <a:latin typeface="Times New Roman" pitchFamily="18" charset="0"/>
                <a:ea typeface="+mn-ea"/>
                <a:cs typeface="Times New Roman" pitchFamily="18" charset="0"/>
              </a:rPr>
              <a:t>a)</a:t>
            </a:r>
          </a:p>
        </p:txBody>
      </p:sp>
      <p:sp>
        <p:nvSpPr>
          <p:cNvPr id="12" name="TextBox 11"/>
          <p:cNvSpPr txBox="1"/>
          <p:nvPr/>
        </p:nvSpPr>
        <p:spPr>
          <a:xfrm>
            <a:off x="7226863" y="6170825"/>
            <a:ext cx="811674" cy="6463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FC1E9">
                    <a:lumMod val="50000"/>
                  </a:srgbClr>
                </a:solidFill>
                <a:effectLst/>
                <a:uLnTx/>
                <a:uFillTx/>
                <a:latin typeface="Times New Roman" pitchFamily="18" charset="0"/>
                <a:ea typeface="+mn-ea"/>
                <a:cs typeface="Times New Roman" pitchFamily="18" charset="0"/>
              </a:rPr>
              <a:t>b)</a:t>
            </a:r>
          </a:p>
        </p:txBody>
      </p:sp>
      <p:sp>
        <p:nvSpPr>
          <p:cNvPr id="13" name="TextBox 12"/>
          <p:cNvSpPr txBox="1"/>
          <p:nvPr/>
        </p:nvSpPr>
        <p:spPr>
          <a:xfrm>
            <a:off x="11733674" y="6170827"/>
            <a:ext cx="811674" cy="6463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FC1E9">
                    <a:lumMod val="50000"/>
                  </a:srgbClr>
                </a:solidFill>
                <a:effectLst/>
                <a:uLnTx/>
                <a:uFillTx/>
                <a:latin typeface="Times New Roman" pitchFamily="18" charset="0"/>
                <a:ea typeface="+mn-ea"/>
                <a:cs typeface="Times New Roman" pitchFamily="18" charset="0"/>
              </a:rPr>
              <a:t>c)</a:t>
            </a:r>
          </a:p>
        </p:txBody>
      </p:sp>
      <p:sp>
        <p:nvSpPr>
          <p:cNvPr id="9" name="Rectangle 8"/>
          <p:cNvSpPr/>
          <p:nvPr/>
        </p:nvSpPr>
        <p:spPr>
          <a:xfrm>
            <a:off x="1980637" y="1207869"/>
            <a:ext cx="11040236" cy="584775"/>
          </a:xfrm>
          <a:prstGeom prst="rect">
            <a:avLst/>
          </a:prstGeom>
        </p:spPr>
        <p:txBody>
          <a:bodyPr wrap="square">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Quan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sát</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các</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hình</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sau</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và</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cho</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biết</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Hình</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nào</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hình</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tam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giác</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4FC1E9">
                    <a:lumMod val="50000"/>
                  </a:srgbClr>
                </a:solidFill>
                <a:effectLst/>
                <a:uLnTx/>
                <a:uFillTx/>
                <a:latin typeface="Times New Roman" pitchFamily="18" charset="0"/>
                <a:ea typeface="+mn-ea"/>
                <a:cs typeface="Times New Roman" pitchFamily="18" charset="0"/>
              </a:rPr>
              <a:t>đều</a:t>
            </a:r>
            <a:r>
              <a:rPr kumimoji="0" lang="en-US" sz="3200" b="0" i="0" u="none" strike="noStrike" kern="1200" cap="none" spc="0" normalizeH="0" baseline="0" noProof="0" dirty="0">
                <a:ln>
                  <a:noFill/>
                </a:ln>
                <a:solidFill>
                  <a:srgbClr val="4FC1E9">
                    <a:lumMod val="50000"/>
                  </a:srgbClr>
                </a:solidFill>
                <a:effectLst/>
                <a:uLnTx/>
                <a:uFillTx/>
                <a:latin typeface="Times New Roman" pitchFamily="18" charset="0"/>
                <a:ea typeface="+mn-ea"/>
                <a:cs typeface="Times New Roman" pitchFamily="18" charset="0"/>
              </a:rPr>
              <a:t>?</a:t>
            </a:r>
            <a:endParaRPr kumimoji="0" lang="en-US" sz="3200" b="0" i="0" u="none" strike="noStrike" kern="1200" cap="none" spc="0" normalizeH="0" baseline="0" noProof="0" dirty="0">
              <a:ln>
                <a:noFill/>
              </a:ln>
              <a:solidFill>
                <a:srgbClr val="4FC1E9">
                  <a:lumMod val="50000"/>
                </a:srgbClr>
              </a:solidFill>
              <a:effectLst/>
              <a:uLnTx/>
              <a:uFillTx/>
              <a:latin typeface="A3.OpenSans-San"/>
              <a:ea typeface="+mn-ea"/>
              <a:cs typeface="+mn-cs"/>
            </a:endParaRPr>
          </a:p>
        </p:txBody>
      </p:sp>
      <p:sp>
        <p:nvSpPr>
          <p:cNvPr id="10" name="TextBox 9"/>
          <p:cNvSpPr txBox="1"/>
          <p:nvPr/>
        </p:nvSpPr>
        <p:spPr>
          <a:xfrm>
            <a:off x="10807700" y="5510342"/>
            <a:ext cx="2857500" cy="58477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Tam giác đều</a:t>
            </a:r>
          </a:p>
        </p:txBody>
      </p:sp>
      <p:sp>
        <p:nvSpPr>
          <p:cNvPr id="11" name="Rectangle 10"/>
          <p:cNvSpPr/>
          <p:nvPr/>
        </p:nvSpPr>
        <p:spPr>
          <a:xfrm rot="20973784">
            <a:off x="5166025" y="24995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19" name="TextBox 18"/>
          <p:cNvSpPr txBox="1"/>
          <p:nvPr/>
        </p:nvSpPr>
        <p:spPr>
          <a:xfrm>
            <a:off x="5798113" y="5661859"/>
            <a:ext cx="2857500" cy="58477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Hình vuông</a:t>
            </a:r>
          </a:p>
        </p:txBody>
      </p:sp>
      <p:sp>
        <p:nvSpPr>
          <p:cNvPr id="20" name="Rectangle 19"/>
          <p:cNvSpPr/>
          <p:nvPr/>
        </p:nvSpPr>
        <p:spPr>
          <a:xfrm>
            <a:off x="5318425" y="2410648"/>
            <a:ext cx="3006620" cy="310755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26026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5"/>
                                        </p:tgtEl>
                                        <p:attrNameLst>
                                          <p:attrName>fillcolor</p:attrName>
                                        </p:attrNameLst>
                                      </p:cBhvr>
                                      <p:to>
                                        <a:schemeClr val="accent2"/>
                                      </p:to>
                                    </p:animClr>
                                    <p:set>
                                      <p:cBhvr>
                                        <p:cTn id="35" dur="2000" fill="hold"/>
                                        <p:tgtEl>
                                          <p:spTgt spid="5"/>
                                        </p:tgtEl>
                                        <p:attrNameLst>
                                          <p:attrName>fill.type</p:attrName>
                                        </p:attrNameLst>
                                      </p:cBhvr>
                                      <p:to>
                                        <p:strVal val="solid"/>
                                      </p:to>
                                    </p:set>
                                    <p:set>
                                      <p:cBhvr>
                                        <p:cTn id="36" dur="2000" fill="hold"/>
                                        <p:tgtEl>
                                          <p:spTgt spid="5"/>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3"/>
                                        </p:tgtEl>
                                      </p:cBhvr>
                                    </p:animEffect>
                                    <p:anim calcmode="lin" valueType="num">
                                      <p:cBhvr>
                                        <p:cTn id="41" dur="1000"/>
                                        <p:tgtEl>
                                          <p:spTgt spid="13"/>
                                        </p:tgtEl>
                                        <p:attrNameLst>
                                          <p:attrName>ppt_x</p:attrName>
                                        </p:attrNameLst>
                                      </p:cBhvr>
                                      <p:tavLst>
                                        <p:tav tm="0">
                                          <p:val>
                                            <p:strVal val="ppt_x"/>
                                          </p:val>
                                        </p:tav>
                                        <p:tav tm="100000">
                                          <p:val>
                                            <p:strVal val="ppt_x"/>
                                          </p:val>
                                        </p:tav>
                                      </p:tavLst>
                                    </p:anim>
                                    <p:anim calcmode="lin" valueType="num">
                                      <p:cBhvr>
                                        <p:cTn id="42" dur="1000"/>
                                        <p:tgtEl>
                                          <p:spTgt spid="13"/>
                                        </p:tgtEl>
                                        <p:attrNameLst>
                                          <p:attrName>ppt_y</p:attrName>
                                        </p:attrNameLst>
                                      </p:cBhvr>
                                      <p:tavLst>
                                        <p:tav tm="0">
                                          <p:val>
                                            <p:strVal val="ppt_y"/>
                                          </p:val>
                                        </p:tav>
                                        <p:tav tm="100000">
                                          <p:val>
                                            <p:strVal val="ppt_y+.1"/>
                                          </p:val>
                                        </p:tav>
                                      </p:tavLst>
                                    </p:anim>
                                    <p:set>
                                      <p:cBhvr>
                                        <p:cTn id="43" dur="1" fill="hold">
                                          <p:stCondLst>
                                            <p:cond delay="999"/>
                                          </p:stCondLst>
                                        </p:cTn>
                                        <p:tgtEl>
                                          <p:spTgt spid="13"/>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0"/>
                                        <p:tgtEl>
                                          <p:spTgt spid="5"/>
                                        </p:tgtEl>
                                        <p:attrNameLst>
                                          <p:attrName>ppt_y</p:attrName>
                                        </p:attrNameLst>
                                      </p:cBhvr>
                                      <p:tavLst>
                                        <p:tav tm="0">
                                          <p:val>
                                            <p:strVal val="ppt_y"/>
                                          </p:val>
                                        </p:tav>
                                        <p:tav tm="100000">
                                          <p:val>
                                            <p:strVal val="ppt_y+.1"/>
                                          </p:val>
                                        </p:tav>
                                      </p:tavLst>
                                    </p:anim>
                                    <p:set>
                                      <p:cBhvr>
                                        <p:cTn id="48" dur="1" fill="hold">
                                          <p:stCondLst>
                                            <p:cond delay="999"/>
                                          </p:stCondLst>
                                        </p:cTn>
                                        <p:tgtEl>
                                          <p:spTgt spid="5"/>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1000"/>
                                        <p:tgtEl>
                                          <p:spTgt spid="10"/>
                                        </p:tgtEl>
                                      </p:cBhvr>
                                    </p:animEffect>
                                    <p:anim calcmode="lin" valueType="num">
                                      <p:cBhvr>
                                        <p:cTn id="51" dur="1000"/>
                                        <p:tgtEl>
                                          <p:spTgt spid="10"/>
                                        </p:tgtEl>
                                        <p:attrNameLst>
                                          <p:attrName>ppt_x</p:attrName>
                                        </p:attrNameLst>
                                      </p:cBhvr>
                                      <p:tavLst>
                                        <p:tav tm="0">
                                          <p:val>
                                            <p:strVal val="ppt_x"/>
                                          </p:val>
                                        </p:tav>
                                        <p:tav tm="100000">
                                          <p:val>
                                            <p:strVal val="ppt_x"/>
                                          </p:val>
                                        </p:tav>
                                      </p:tavLst>
                                    </p:anim>
                                    <p:anim calcmode="lin" valueType="num">
                                      <p:cBhvr>
                                        <p:cTn id="52" dur="1000"/>
                                        <p:tgtEl>
                                          <p:spTgt spid="10"/>
                                        </p:tgtEl>
                                        <p:attrNameLst>
                                          <p:attrName>ppt_y</p:attrName>
                                        </p:attrNameLst>
                                      </p:cBhvr>
                                      <p:tavLst>
                                        <p:tav tm="0">
                                          <p:val>
                                            <p:strVal val="ppt_y"/>
                                          </p:val>
                                        </p:tav>
                                        <p:tav tm="100000">
                                          <p:val>
                                            <p:strVal val="ppt_y+.1"/>
                                          </p:val>
                                        </p:tav>
                                      </p:tavLst>
                                    </p:anim>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6" presetClass="path" presetSubtype="0" accel="50000" decel="50000" fill="hold" grpId="1" nodeType="clickEffect">
                                  <p:stCondLst>
                                    <p:cond delay="0"/>
                                  </p:stCondLst>
                                  <p:childTnLst>
                                    <p:animMotion origin="layout" path="M 0.02084 -2.34568E-6 L 0.27084 -0.06018 " pathEditMode="relative" rAng="0" ptsTypes="AA">
                                      <p:cBhvr>
                                        <p:cTn id="57" dur="2000" fill="hold"/>
                                        <p:tgtEl>
                                          <p:spTgt spid="2"/>
                                        </p:tgtEl>
                                        <p:attrNameLst>
                                          <p:attrName>ppt_x</p:attrName>
                                          <p:attrName>ppt_y</p:attrName>
                                        </p:attrNameLst>
                                      </p:cBhvr>
                                      <p:rCtr x="12500" y="-3009"/>
                                    </p:animMotion>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heel(1)">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11"/>
                                        </p:tgtEl>
                                        <p:attrNameLst>
                                          <p:attrName>style.visibility</p:attrName>
                                        </p:attrNameLst>
                                      </p:cBhvr>
                                      <p:to>
                                        <p:strVal val="hidden"/>
                                      </p:to>
                                    </p:set>
                                  </p:childTnLst>
                                </p:cTn>
                              </p:par>
                              <p:par>
                                <p:cTn id="80" presetID="1"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P spid="6" grpId="1" animBg="1"/>
      <p:bldP spid="5" grpId="0" animBg="1"/>
      <p:bldP spid="5" grpId="1" animBg="1"/>
      <p:bldP spid="7" grpId="0"/>
      <p:bldP spid="7" grpId="1"/>
      <p:bldP spid="12" grpId="0"/>
      <p:bldP spid="12" grpId="1"/>
      <p:bldP spid="13" grpId="0"/>
      <p:bldP spid="13" grpId="1"/>
      <p:bldP spid="9" grpId="0"/>
      <p:bldP spid="10" grpId="0"/>
      <p:bldP spid="10" grpId="1"/>
      <p:bldP spid="11" grpId="0" animBg="1"/>
      <p:bldP spid="11" grpId="1" animBg="1"/>
      <p:bldP spid="19"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459" y="1535819"/>
            <a:ext cx="9494360"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a) </a:t>
            </a:r>
            <a:r>
              <a:rPr kumimoji="0" lang="en-US" sz="29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Một</a:t>
            </a:r>
            <a:r>
              <a:rPr kumimoji="0" lang="en-US" sz="29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số</a:t>
            </a:r>
            <a:r>
              <a:rPr kumimoji="0" lang="en-US" sz="29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yếu</a:t>
            </a:r>
            <a:r>
              <a:rPr kumimoji="0" lang="en-US" sz="29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tố</a:t>
            </a:r>
            <a:r>
              <a:rPr kumimoji="0" lang="en-US" sz="29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cơ</a:t>
            </a:r>
            <a:r>
              <a:rPr kumimoji="0" lang="en-US" sz="29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bản</a:t>
            </a:r>
            <a:r>
              <a:rPr kumimoji="0" lang="en-US" sz="29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của</a:t>
            </a:r>
            <a:r>
              <a:rPr kumimoji="0" lang="en-US" sz="29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hình</a:t>
            </a:r>
            <a:r>
              <a:rPr kumimoji="0" lang="en-US" sz="29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vuông</a:t>
            </a:r>
            <a:endParaRPr kumimoji="0" lang="en-US" sz="29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endParaRPr>
          </a:p>
        </p:txBody>
      </p:sp>
      <p:sp>
        <p:nvSpPr>
          <p:cNvPr id="4" name="Rounded Rectangle 3"/>
          <p:cNvSpPr/>
          <p:nvPr/>
        </p:nvSpPr>
        <p:spPr>
          <a:xfrm>
            <a:off x="795055" y="24482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HĐ3</a:t>
            </a:r>
          </a:p>
        </p:txBody>
      </p:sp>
      <p:sp>
        <p:nvSpPr>
          <p:cNvPr id="31" name="TextBox 30"/>
          <p:cNvSpPr txBox="1"/>
          <p:nvPr/>
        </p:nvSpPr>
        <p:spPr>
          <a:xfrm>
            <a:off x="1892340" y="2396519"/>
            <a:ext cx="10325983"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Em</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hãy</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tìm</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một</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số</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hình</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ảnh</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của</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hình</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vuông</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trong</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thực</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tế</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a:t>
            </a:r>
          </a:p>
        </p:txBody>
      </p:sp>
      <p:pic>
        <p:nvPicPr>
          <p:cNvPr id="24" name="Picture 8" descr="3"/>
          <p:cNvPicPr>
            <a:picLocks noChangeAspect="1" noChangeArrowheads="1"/>
          </p:cNvPicPr>
          <p:nvPr/>
        </p:nvPicPr>
        <p:blipFill rotWithShape="1">
          <a:blip r:embed="rId2">
            <a:extLst>
              <a:ext uri="{28A0092B-C50C-407E-A947-70E740481C1C}">
                <a14:useLocalDpi xmlns:a14="http://schemas.microsoft.com/office/drawing/2010/main" val="0"/>
              </a:ext>
            </a:extLst>
          </a:blip>
          <a:srcRect l="12845" r="12365"/>
          <a:stretch/>
        </p:blipFill>
        <p:spPr bwMode="auto">
          <a:xfrm>
            <a:off x="5742432" y="3717544"/>
            <a:ext cx="3194304" cy="28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433" y="3419482"/>
            <a:ext cx="3383280" cy="3383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5" descr="Kết quả hình ảnh cho rub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0992" y="3997960"/>
            <a:ext cx="3016907" cy="25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17459" y="639744"/>
            <a:ext cx="3460841"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2. HÌNH VUÔNG</a:t>
            </a:r>
          </a:p>
        </p:txBody>
      </p:sp>
    </p:spTree>
    <p:extLst>
      <p:ext uri="{BB962C8B-B14F-4D97-AF65-F5344CB8AC3E}">
        <p14:creationId xmlns:p14="http://schemas.microsoft.com/office/powerpoint/2010/main" val="30751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30"/>
                                        </p:tgtEl>
                                        <p:attrNameLst>
                                          <p:attrName>style.visibility</p:attrName>
                                        </p:attrNameLst>
                                      </p:cBhvr>
                                      <p:to>
                                        <p:strVal val="visible"/>
                                      </p:to>
                                    </p:set>
                                    <p:animEffect transition="in" filter="wheel(1)">
                                      <p:cBhvr>
                                        <p:cTn id="25" dur="2000"/>
                                        <p:tgtEl>
                                          <p:spTgt spid="5130"/>
                                        </p:tgtEl>
                                      </p:cBhvr>
                                    </p:animEffect>
                                  </p:childTnLst>
                                </p:cTn>
                              </p:par>
                              <p:par>
                                <p:cTn id="26" presetID="21" presetClass="entr" presetSubtype="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heel(1)">
                                      <p:cBhvr>
                                        <p:cTn id="28" dur="2000"/>
                                        <p:tgtEl>
                                          <p:spTgt spid="24"/>
                                        </p:tgtEl>
                                      </p:cBhvr>
                                    </p:animEffect>
                                  </p:childTnLst>
                                </p:cTn>
                              </p:par>
                              <p:par>
                                <p:cTn id="29" presetID="21" presetClass="entr" presetSubtype="1"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1"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4DC24F-C11D-4CFB-8147-3B7B577852AD}"/>
              </a:ext>
            </a:extLst>
          </p:cNvPr>
          <p:cNvPicPr>
            <a:picLocks noChangeAspect="1"/>
          </p:cNvPicPr>
          <p:nvPr/>
        </p:nvPicPr>
        <p:blipFill>
          <a:blip r:embed="rId2"/>
          <a:stretch>
            <a:fillRect/>
          </a:stretch>
        </p:blipFill>
        <p:spPr>
          <a:xfrm>
            <a:off x="1046818" y="1851030"/>
            <a:ext cx="4737784" cy="3759020"/>
          </a:xfrm>
          <a:prstGeom prst="rect">
            <a:avLst/>
          </a:prstGeom>
        </p:spPr>
      </p:pic>
      <p:pic>
        <p:nvPicPr>
          <p:cNvPr id="12" name="Picture 11">
            <a:extLst>
              <a:ext uri="{FF2B5EF4-FFF2-40B4-BE49-F238E27FC236}">
                <a16:creationId xmlns:a16="http://schemas.microsoft.com/office/drawing/2014/main" id="{08803E70-58BE-467B-A5E6-B926FFACB0BA}"/>
              </a:ext>
            </a:extLst>
          </p:cNvPr>
          <p:cNvPicPr>
            <a:picLocks noChangeAspect="1"/>
          </p:cNvPicPr>
          <p:nvPr/>
        </p:nvPicPr>
        <p:blipFill>
          <a:blip r:embed="rId3"/>
          <a:stretch>
            <a:fillRect/>
          </a:stretch>
        </p:blipFill>
        <p:spPr>
          <a:xfrm>
            <a:off x="6600305" y="1851030"/>
            <a:ext cx="6983277" cy="4034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95055" y="76680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HĐ4</a:t>
            </a:r>
          </a:p>
        </p:txBody>
      </p:sp>
      <p:sp>
        <p:nvSpPr>
          <p:cNvPr id="31" name="TextBox 30"/>
          <p:cNvSpPr txBox="1"/>
          <p:nvPr/>
        </p:nvSpPr>
        <p:spPr>
          <a:xfrm>
            <a:off x="1892341" y="715039"/>
            <a:ext cx="4228044"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Quan sát Hình 4.3a.</a:t>
            </a:r>
          </a:p>
        </p:txBody>
      </p:sp>
      <p:cxnSp>
        <p:nvCxnSpPr>
          <p:cNvPr id="6" name="Straight Connector 5"/>
          <p:cNvCxnSpPr/>
          <p:nvPr/>
        </p:nvCxnSpPr>
        <p:spPr>
          <a:xfrm>
            <a:off x="2231136" y="1962912"/>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231136" y="1975104"/>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1136" y="4255008"/>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59808" y="1962912"/>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1136" y="4035552"/>
            <a:ext cx="25603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87168" y="4035552"/>
            <a:ext cx="0" cy="2194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1136" y="1975104"/>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845552" y="1944624"/>
            <a:ext cx="2328672" cy="121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5552" y="1956816"/>
            <a:ext cx="0"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845552" y="4236720"/>
            <a:ext cx="23286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174224" y="1944624"/>
            <a:ext cx="0"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845552" y="1956816"/>
            <a:ext cx="2328672" cy="227990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845552" y="1944624"/>
            <a:ext cx="2328672" cy="229209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98080" y="3998976"/>
            <a:ext cx="536448"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A</a:t>
            </a:r>
          </a:p>
        </p:txBody>
      </p:sp>
      <p:sp>
        <p:nvSpPr>
          <p:cNvPr id="35" name="TextBox 34"/>
          <p:cNvSpPr txBox="1"/>
          <p:nvPr/>
        </p:nvSpPr>
        <p:spPr>
          <a:xfrm>
            <a:off x="10125456" y="1719072"/>
            <a:ext cx="536448"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a:t>
            </a:r>
          </a:p>
        </p:txBody>
      </p:sp>
      <p:sp>
        <p:nvSpPr>
          <p:cNvPr id="36" name="TextBox 35"/>
          <p:cNvSpPr txBox="1"/>
          <p:nvPr/>
        </p:nvSpPr>
        <p:spPr>
          <a:xfrm>
            <a:off x="10137648" y="3956304"/>
            <a:ext cx="536448"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D</a:t>
            </a:r>
          </a:p>
        </p:txBody>
      </p:sp>
      <p:sp>
        <p:nvSpPr>
          <p:cNvPr id="37" name="TextBox 36"/>
          <p:cNvSpPr txBox="1"/>
          <p:nvPr/>
        </p:nvSpPr>
        <p:spPr>
          <a:xfrm>
            <a:off x="7510272" y="1775567"/>
            <a:ext cx="536448"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B</a:t>
            </a:r>
          </a:p>
        </p:txBody>
      </p:sp>
      <p:cxnSp>
        <p:nvCxnSpPr>
          <p:cNvPr id="39" name="Straight Arrow Connector 38"/>
          <p:cNvCxnSpPr/>
          <p:nvPr/>
        </p:nvCxnSpPr>
        <p:spPr>
          <a:xfrm flipH="1">
            <a:off x="2255520" y="1682496"/>
            <a:ext cx="402336" cy="225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57684" y="3034525"/>
            <a:ext cx="263724" cy="196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67456" y="2779776"/>
            <a:ext cx="426720" cy="85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2487168" y="3712464"/>
            <a:ext cx="329184" cy="230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32421" y="1294159"/>
            <a:ext cx="107641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Đỉnh</a:t>
            </a:r>
          </a:p>
        </p:txBody>
      </p:sp>
      <p:sp>
        <p:nvSpPr>
          <p:cNvPr id="49" name="TextBox 48"/>
          <p:cNvSpPr txBox="1"/>
          <p:nvPr/>
        </p:nvSpPr>
        <p:spPr>
          <a:xfrm>
            <a:off x="3574837" y="2287807"/>
            <a:ext cx="1076411" cy="849463"/>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Đường chéo</a:t>
            </a:r>
          </a:p>
        </p:txBody>
      </p:sp>
      <p:sp>
        <p:nvSpPr>
          <p:cNvPr id="50" name="TextBox 49"/>
          <p:cNvSpPr txBox="1"/>
          <p:nvPr/>
        </p:nvSpPr>
        <p:spPr>
          <a:xfrm>
            <a:off x="1189543" y="2628829"/>
            <a:ext cx="107641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Cạnh</a:t>
            </a:r>
          </a:p>
        </p:txBody>
      </p:sp>
      <p:sp>
        <p:nvSpPr>
          <p:cNvPr id="51" name="TextBox 50"/>
          <p:cNvSpPr txBox="1"/>
          <p:nvPr/>
        </p:nvSpPr>
        <p:spPr>
          <a:xfrm>
            <a:off x="2518471" y="3329869"/>
            <a:ext cx="107641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Góc</a:t>
            </a:r>
          </a:p>
        </p:txBody>
      </p:sp>
      <p:sp>
        <p:nvSpPr>
          <p:cNvPr id="52" name="TextBox 51"/>
          <p:cNvSpPr txBox="1"/>
          <p:nvPr/>
        </p:nvSpPr>
        <p:spPr>
          <a:xfrm>
            <a:off x="8802624" y="2615184"/>
            <a:ext cx="536448"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O</a:t>
            </a:r>
          </a:p>
        </p:txBody>
      </p:sp>
      <p:sp>
        <p:nvSpPr>
          <p:cNvPr id="53" name="TextBox 52"/>
          <p:cNvSpPr txBox="1"/>
          <p:nvPr/>
        </p:nvSpPr>
        <p:spPr>
          <a:xfrm>
            <a:off x="2568997" y="4403119"/>
            <a:ext cx="2114022"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Hình 4.3a.</a:t>
            </a:r>
          </a:p>
        </p:txBody>
      </p:sp>
      <p:sp>
        <p:nvSpPr>
          <p:cNvPr id="54" name="TextBox 53"/>
          <p:cNvSpPr txBox="1"/>
          <p:nvPr/>
        </p:nvSpPr>
        <p:spPr>
          <a:xfrm>
            <a:off x="8355213" y="4403119"/>
            <a:ext cx="2114022"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Hình 4.3b</a:t>
            </a:r>
          </a:p>
        </p:txBody>
      </p:sp>
      <p:sp>
        <p:nvSpPr>
          <p:cNvPr id="55" name="TextBox 54"/>
          <p:cNvSpPr txBox="1">
            <a:spLocks/>
          </p:cNvSpPr>
          <p:nvPr/>
        </p:nvSpPr>
        <p:spPr>
          <a:xfrm>
            <a:off x="1437400" y="5206257"/>
            <a:ext cx="10583912"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Nêu tên các đỉnh, cạnh, đường chéo của hình vuông ABCD (H.4.3b)</a:t>
            </a:r>
          </a:p>
        </p:txBody>
      </p:sp>
      <p:sp>
        <p:nvSpPr>
          <p:cNvPr id="56" name="Oval 55"/>
          <p:cNvSpPr/>
          <p:nvPr/>
        </p:nvSpPr>
        <p:spPr>
          <a:xfrm>
            <a:off x="1156984" y="5288184"/>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1</a:t>
            </a:r>
          </a:p>
        </p:txBody>
      </p:sp>
      <p:sp>
        <p:nvSpPr>
          <p:cNvPr id="57" name="TextBox 56"/>
          <p:cNvSpPr txBox="1">
            <a:spLocks/>
          </p:cNvSpPr>
          <p:nvPr/>
        </p:nvSpPr>
        <p:spPr>
          <a:xfrm>
            <a:off x="1437400" y="5821953"/>
            <a:ext cx="12174968" cy="100335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Dùng thước thẳng đo và so sánh độ dài các cạnh của hình vuông; hai đường chéo của hình vuông.</a:t>
            </a:r>
          </a:p>
        </p:txBody>
      </p:sp>
      <p:sp>
        <p:nvSpPr>
          <p:cNvPr id="58" name="Oval 57"/>
          <p:cNvSpPr/>
          <p:nvPr/>
        </p:nvSpPr>
        <p:spPr>
          <a:xfrm>
            <a:off x="1156984" y="5903880"/>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sp>
        <p:nvSpPr>
          <p:cNvPr id="59" name="TextBox 58"/>
          <p:cNvSpPr txBox="1">
            <a:spLocks/>
          </p:cNvSpPr>
          <p:nvPr/>
        </p:nvSpPr>
        <p:spPr>
          <a:xfrm>
            <a:off x="1437400" y="6830841"/>
            <a:ext cx="9436608"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Dùng thước đo góc để đo và so sánh các góc của hình vuông.</a:t>
            </a:r>
          </a:p>
        </p:txBody>
      </p:sp>
      <p:sp>
        <p:nvSpPr>
          <p:cNvPr id="60" name="Oval 59"/>
          <p:cNvSpPr/>
          <p:nvPr/>
        </p:nvSpPr>
        <p:spPr>
          <a:xfrm>
            <a:off x="1156984" y="6912768"/>
            <a:ext cx="342632" cy="382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3</a:t>
            </a:r>
          </a:p>
        </p:txBody>
      </p:sp>
      <p:sp>
        <p:nvSpPr>
          <p:cNvPr id="3" name="TextBox 2"/>
          <p:cNvSpPr txBox="1"/>
          <p:nvPr/>
        </p:nvSpPr>
        <p:spPr>
          <a:xfrm>
            <a:off x="3273552" y="5208151"/>
            <a:ext cx="902208" cy="538609"/>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đỉnh</a:t>
            </a:r>
            <a:endParaRPr kumimoji="0" lang="en-US" sz="2900" b="0" i="0" u="none" strike="noStrike" kern="1200" cap="none" spc="0" normalizeH="0" baseline="0" noProof="0">
              <a:ln>
                <a:noFill/>
              </a:ln>
              <a:solidFill>
                <a:srgbClr val="FF0000"/>
              </a:solidFill>
              <a:effectLst/>
              <a:uLnTx/>
              <a:uFillTx/>
              <a:latin typeface="A3.OpenSans-San"/>
              <a:ea typeface="+mn-ea"/>
              <a:cs typeface="+mn-cs"/>
            </a:endParaRPr>
          </a:p>
        </p:txBody>
      </p:sp>
      <p:sp>
        <p:nvSpPr>
          <p:cNvPr id="5" name="TextBox 4"/>
          <p:cNvSpPr txBox="1"/>
          <p:nvPr/>
        </p:nvSpPr>
        <p:spPr>
          <a:xfrm>
            <a:off x="4126992" y="5224724"/>
            <a:ext cx="926592" cy="538609"/>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ED5565">
                    <a:lumMod val="75000"/>
                  </a:srgbClr>
                </a:solidFill>
                <a:effectLst/>
                <a:uLnTx/>
                <a:uFillTx/>
                <a:latin typeface="Times New Roman" pitchFamily="18" charset="0"/>
                <a:ea typeface="+mn-ea"/>
                <a:cs typeface="Times New Roman" pitchFamily="18" charset="0"/>
              </a:rPr>
              <a:t>cạnh</a:t>
            </a:r>
            <a:endParaRPr kumimoji="0" lang="en-US" sz="2900" b="0" i="0" u="none" strike="noStrike" kern="1200" cap="none" spc="0" normalizeH="0" baseline="0" noProof="0">
              <a:ln>
                <a:noFill/>
              </a:ln>
              <a:solidFill>
                <a:srgbClr val="ED5565">
                  <a:lumMod val="75000"/>
                </a:srgbClr>
              </a:solidFill>
              <a:effectLst/>
              <a:uLnTx/>
              <a:uFillTx/>
              <a:latin typeface="A3.OpenSans-San"/>
              <a:ea typeface="+mn-ea"/>
              <a:cs typeface="+mn-cs"/>
            </a:endParaRPr>
          </a:p>
        </p:txBody>
      </p:sp>
      <p:sp>
        <p:nvSpPr>
          <p:cNvPr id="7" name="TextBox 6"/>
          <p:cNvSpPr txBox="1"/>
          <p:nvPr/>
        </p:nvSpPr>
        <p:spPr>
          <a:xfrm>
            <a:off x="5004816" y="5208151"/>
            <a:ext cx="2097024" cy="538609"/>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đường chéo</a:t>
            </a:r>
            <a:endParaRPr kumimoji="0" lang="en-US" sz="2900" b="0" i="0" u="none" strike="noStrike" kern="1200" cap="none" spc="0" normalizeH="0" baseline="0" noProof="0">
              <a:ln>
                <a:noFill/>
              </a:ln>
              <a:solidFill>
                <a:srgbClr val="00B050"/>
              </a:solidFill>
              <a:effectLst/>
              <a:uLnTx/>
              <a:uFillTx/>
              <a:latin typeface="A3.OpenSans-San"/>
              <a:ea typeface="+mn-ea"/>
              <a:cs typeface="+mn-cs"/>
            </a:endParaRPr>
          </a:p>
        </p:txBody>
      </p:sp>
      <p:sp>
        <p:nvSpPr>
          <p:cNvPr id="44" name="Oval 43"/>
          <p:cNvSpPr/>
          <p:nvPr/>
        </p:nvSpPr>
        <p:spPr>
          <a:xfrm>
            <a:off x="7821195" y="420520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46" name="Oval 45"/>
          <p:cNvSpPr/>
          <p:nvPr/>
        </p:nvSpPr>
        <p:spPr>
          <a:xfrm>
            <a:off x="10149695" y="4195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47" name="Oval 46"/>
          <p:cNvSpPr/>
          <p:nvPr/>
        </p:nvSpPr>
        <p:spPr>
          <a:xfrm>
            <a:off x="7834695" y="19152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61" name="Oval 60"/>
          <p:cNvSpPr/>
          <p:nvPr/>
        </p:nvSpPr>
        <p:spPr>
          <a:xfrm>
            <a:off x="10151620" y="19287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5769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down)">
                                      <p:cBhvr>
                                        <p:cTn id="49" dur="500"/>
                                        <p:tgtEl>
                                          <p:spTgt spid="5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par>
                                <p:cTn id="56" presetID="22" presetClass="entr" presetSubtype="4"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par>
                                <p:cTn id="59" presetID="22" presetClass="entr" presetSubtype="4"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22" presetClass="entr" presetSubtype="4"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down)">
                                      <p:cBhvr>
                                        <p:cTn id="70" dur="500"/>
                                        <p:tgtEl>
                                          <p:spTgt spid="5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down)">
                                      <p:cBhvr>
                                        <p:cTn id="73" dur="500"/>
                                        <p:tgtEl>
                                          <p:spTgt spid="3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down)">
                                      <p:cBhvr>
                                        <p:cTn id="85" dur="500"/>
                                        <p:tgtEl>
                                          <p:spTgt spid="54"/>
                                        </p:tgtEl>
                                      </p:cBhvr>
                                    </p:animEffect>
                                  </p:childTnLst>
                                </p:cTn>
                              </p:par>
                              <p:par>
                                <p:cTn id="86" presetID="22" presetClass="entr" presetSubtype="4"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circle(in)">
                                      <p:cBhvr>
                                        <p:cTn id="93" dur="2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30" presetClass="emph" presetSubtype="0" fill="hold" grpId="1" nodeType="clickEffect">
                                  <p:stCondLst>
                                    <p:cond delay="0"/>
                                  </p:stCondLst>
                                  <p:childTnLst>
                                    <p:animClr clrSpc="hsl" dir="cw">
                                      <p:cBhvr override="childStyle">
                                        <p:cTn id="97" dur="500" fill="hold"/>
                                        <p:tgtEl>
                                          <p:spTgt spid="37"/>
                                        </p:tgtEl>
                                        <p:attrNameLst>
                                          <p:attrName>style.color</p:attrName>
                                        </p:attrNameLst>
                                      </p:cBhvr>
                                      <p:by>
                                        <p:hsl h="0" s="12549" l="25098"/>
                                      </p:by>
                                    </p:animClr>
                                    <p:animClr clrSpc="hsl" dir="cw">
                                      <p:cBhvr>
                                        <p:cTn id="98" dur="500" fill="hold"/>
                                        <p:tgtEl>
                                          <p:spTgt spid="37"/>
                                        </p:tgtEl>
                                        <p:attrNameLst>
                                          <p:attrName>fillcolor</p:attrName>
                                        </p:attrNameLst>
                                      </p:cBhvr>
                                      <p:by>
                                        <p:hsl h="0" s="12549" l="25098"/>
                                      </p:by>
                                    </p:animClr>
                                    <p:animClr clrSpc="hsl" dir="cw">
                                      <p:cBhvr>
                                        <p:cTn id="99" dur="500" fill="hold"/>
                                        <p:tgtEl>
                                          <p:spTgt spid="37"/>
                                        </p:tgtEl>
                                        <p:attrNameLst>
                                          <p:attrName>stroke.color</p:attrName>
                                        </p:attrNameLst>
                                      </p:cBhvr>
                                      <p:by>
                                        <p:hsl h="0" s="12549" l="25098"/>
                                      </p:by>
                                    </p:animClr>
                                    <p:set>
                                      <p:cBhvr>
                                        <p:cTn id="100" dur="500" fill="hold"/>
                                        <p:tgtEl>
                                          <p:spTgt spid="37"/>
                                        </p:tgtEl>
                                        <p:attrNameLst>
                                          <p:attrName>fill.type</p:attrName>
                                        </p:attrNameLst>
                                      </p:cBhvr>
                                      <p:to>
                                        <p:strVal val="solid"/>
                                      </p:to>
                                    </p:set>
                                  </p:childTnLst>
                                </p:cTn>
                              </p:par>
                              <p:par>
                                <p:cTn id="101" presetID="30" presetClass="emph" presetSubtype="0" fill="hold" grpId="1" nodeType="withEffect">
                                  <p:stCondLst>
                                    <p:cond delay="0"/>
                                  </p:stCondLst>
                                  <p:childTnLst>
                                    <p:animClr clrSpc="hsl" dir="cw">
                                      <p:cBhvr override="childStyle">
                                        <p:cTn id="102" dur="500" fill="hold"/>
                                        <p:tgtEl>
                                          <p:spTgt spid="35"/>
                                        </p:tgtEl>
                                        <p:attrNameLst>
                                          <p:attrName>style.color</p:attrName>
                                        </p:attrNameLst>
                                      </p:cBhvr>
                                      <p:by>
                                        <p:hsl h="0" s="12549" l="25098"/>
                                      </p:by>
                                    </p:animClr>
                                    <p:animClr clrSpc="hsl" dir="cw">
                                      <p:cBhvr>
                                        <p:cTn id="103" dur="500" fill="hold"/>
                                        <p:tgtEl>
                                          <p:spTgt spid="35"/>
                                        </p:tgtEl>
                                        <p:attrNameLst>
                                          <p:attrName>fillcolor</p:attrName>
                                        </p:attrNameLst>
                                      </p:cBhvr>
                                      <p:by>
                                        <p:hsl h="0" s="12549" l="25098"/>
                                      </p:by>
                                    </p:animClr>
                                    <p:animClr clrSpc="hsl" dir="cw">
                                      <p:cBhvr>
                                        <p:cTn id="104" dur="500" fill="hold"/>
                                        <p:tgtEl>
                                          <p:spTgt spid="35"/>
                                        </p:tgtEl>
                                        <p:attrNameLst>
                                          <p:attrName>stroke.color</p:attrName>
                                        </p:attrNameLst>
                                      </p:cBhvr>
                                      <p:by>
                                        <p:hsl h="0" s="12549" l="25098"/>
                                      </p:by>
                                    </p:animClr>
                                    <p:set>
                                      <p:cBhvr>
                                        <p:cTn id="105" dur="500" fill="hold"/>
                                        <p:tgtEl>
                                          <p:spTgt spid="35"/>
                                        </p:tgtEl>
                                        <p:attrNameLst>
                                          <p:attrName>fill.type</p:attrName>
                                        </p:attrNameLst>
                                      </p:cBhvr>
                                      <p:to>
                                        <p:strVal val="solid"/>
                                      </p:to>
                                    </p:set>
                                  </p:childTnLst>
                                </p:cTn>
                              </p:par>
                              <p:par>
                                <p:cTn id="106" presetID="30" presetClass="emph" presetSubtype="0" fill="hold" grpId="1" nodeType="withEffect">
                                  <p:stCondLst>
                                    <p:cond delay="0"/>
                                  </p:stCondLst>
                                  <p:childTnLst>
                                    <p:animClr clrSpc="hsl" dir="cw">
                                      <p:cBhvr override="childStyle">
                                        <p:cTn id="107" dur="500" fill="hold"/>
                                        <p:tgtEl>
                                          <p:spTgt spid="36"/>
                                        </p:tgtEl>
                                        <p:attrNameLst>
                                          <p:attrName>style.color</p:attrName>
                                        </p:attrNameLst>
                                      </p:cBhvr>
                                      <p:by>
                                        <p:hsl h="0" s="12549" l="25098"/>
                                      </p:by>
                                    </p:animClr>
                                    <p:animClr clrSpc="hsl" dir="cw">
                                      <p:cBhvr>
                                        <p:cTn id="108" dur="500" fill="hold"/>
                                        <p:tgtEl>
                                          <p:spTgt spid="36"/>
                                        </p:tgtEl>
                                        <p:attrNameLst>
                                          <p:attrName>fillcolor</p:attrName>
                                        </p:attrNameLst>
                                      </p:cBhvr>
                                      <p:by>
                                        <p:hsl h="0" s="12549" l="25098"/>
                                      </p:by>
                                    </p:animClr>
                                    <p:animClr clrSpc="hsl" dir="cw">
                                      <p:cBhvr>
                                        <p:cTn id="109" dur="500" fill="hold"/>
                                        <p:tgtEl>
                                          <p:spTgt spid="36"/>
                                        </p:tgtEl>
                                        <p:attrNameLst>
                                          <p:attrName>stroke.color</p:attrName>
                                        </p:attrNameLst>
                                      </p:cBhvr>
                                      <p:by>
                                        <p:hsl h="0" s="12549" l="25098"/>
                                      </p:by>
                                    </p:animClr>
                                    <p:set>
                                      <p:cBhvr>
                                        <p:cTn id="110" dur="500" fill="hold"/>
                                        <p:tgtEl>
                                          <p:spTgt spid="36"/>
                                        </p:tgtEl>
                                        <p:attrNameLst>
                                          <p:attrName>fill.type</p:attrName>
                                        </p:attrNameLst>
                                      </p:cBhvr>
                                      <p:to>
                                        <p:strVal val="solid"/>
                                      </p:to>
                                    </p:set>
                                  </p:childTnLst>
                                </p:cTn>
                              </p:par>
                              <p:par>
                                <p:cTn id="111" presetID="30" presetClass="emph" presetSubtype="0" fill="hold" grpId="1" nodeType="withEffect">
                                  <p:stCondLst>
                                    <p:cond delay="0"/>
                                  </p:stCondLst>
                                  <p:childTnLst>
                                    <p:animClr clrSpc="hsl" dir="cw">
                                      <p:cBhvr override="childStyle">
                                        <p:cTn id="112" dur="500" fill="hold"/>
                                        <p:tgtEl>
                                          <p:spTgt spid="21"/>
                                        </p:tgtEl>
                                        <p:attrNameLst>
                                          <p:attrName>style.color</p:attrName>
                                        </p:attrNameLst>
                                      </p:cBhvr>
                                      <p:by>
                                        <p:hsl h="0" s="12549" l="25098"/>
                                      </p:by>
                                    </p:animClr>
                                    <p:animClr clrSpc="hsl" dir="cw">
                                      <p:cBhvr>
                                        <p:cTn id="113" dur="500" fill="hold"/>
                                        <p:tgtEl>
                                          <p:spTgt spid="21"/>
                                        </p:tgtEl>
                                        <p:attrNameLst>
                                          <p:attrName>fillcolor</p:attrName>
                                        </p:attrNameLst>
                                      </p:cBhvr>
                                      <p:by>
                                        <p:hsl h="0" s="12549" l="25098"/>
                                      </p:by>
                                    </p:animClr>
                                    <p:animClr clrSpc="hsl" dir="cw">
                                      <p:cBhvr>
                                        <p:cTn id="114" dur="500" fill="hold"/>
                                        <p:tgtEl>
                                          <p:spTgt spid="21"/>
                                        </p:tgtEl>
                                        <p:attrNameLst>
                                          <p:attrName>stroke.color</p:attrName>
                                        </p:attrNameLst>
                                      </p:cBhvr>
                                      <p:by>
                                        <p:hsl h="0" s="12549" l="25098"/>
                                      </p:by>
                                    </p:animClr>
                                    <p:set>
                                      <p:cBhvr>
                                        <p:cTn id="115" dur="500" fill="hold"/>
                                        <p:tgtEl>
                                          <p:spTgt spid="21"/>
                                        </p:tgtEl>
                                        <p:attrNameLst>
                                          <p:attrName>fill.type</p:attrName>
                                        </p:attrNameLst>
                                      </p:cBhvr>
                                      <p:to>
                                        <p:strVal val="solid"/>
                                      </p:to>
                                    </p:set>
                                  </p:childTnLst>
                                </p:cTn>
                              </p:par>
                              <p:par>
                                <p:cTn id="116" presetID="6" presetClass="entr" presetSubtype="16"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circle(in)">
                                      <p:cBhvr>
                                        <p:cTn id="121" dur="2000"/>
                                        <p:tgtEl>
                                          <p:spTgt spid="47"/>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circle(in)">
                                      <p:cBhvr>
                                        <p:cTn id="124" dur="2000"/>
                                        <p:tgtEl>
                                          <p:spTgt spid="61"/>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circle(in)">
                                      <p:cBhvr>
                                        <p:cTn id="127" dur="2000"/>
                                        <p:tgtEl>
                                          <p:spTgt spid="46"/>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mph" presetSubtype="0" fill="hold" nodeType="clickEffect">
                                  <p:stCondLst>
                                    <p:cond delay="0"/>
                                  </p:stCondLst>
                                  <p:childTnLst>
                                    <p:animClr clrSpc="hsl" dir="cw">
                                      <p:cBhvr override="childStyle">
                                        <p:cTn id="131" dur="500" fill="hold"/>
                                        <p:tgtEl>
                                          <p:spTgt spid="26"/>
                                        </p:tgtEl>
                                        <p:attrNameLst>
                                          <p:attrName>style.color</p:attrName>
                                        </p:attrNameLst>
                                      </p:cBhvr>
                                      <p:by>
                                        <p:hsl h="7200000" s="0" l="0"/>
                                      </p:by>
                                    </p:animClr>
                                    <p:animClr clrSpc="hsl" dir="cw">
                                      <p:cBhvr>
                                        <p:cTn id="132" dur="500" fill="hold"/>
                                        <p:tgtEl>
                                          <p:spTgt spid="26"/>
                                        </p:tgtEl>
                                        <p:attrNameLst>
                                          <p:attrName>fillcolor</p:attrName>
                                        </p:attrNameLst>
                                      </p:cBhvr>
                                      <p:by>
                                        <p:hsl h="7200000" s="0" l="0"/>
                                      </p:by>
                                    </p:animClr>
                                    <p:animClr clrSpc="hsl" dir="cw">
                                      <p:cBhvr>
                                        <p:cTn id="133" dur="500" fill="hold"/>
                                        <p:tgtEl>
                                          <p:spTgt spid="26"/>
                                        </p:tgtEl>
                                        <p:attrNameLst>
                                          <p:attrName>stroke.color</p:attrName>
                                        </p:attrNameLst>
                                      </p:cBhvr>
                                      <p:by>
                                        <p:hsl h="7200000" s="0" l="0"/>
                                      </p:by>
                                    </p:animClr>
                                    <p:set>
                                      <p:cBhvr>
                                        <p:cTn id="134" dur="500" fill="hold"/>
                                        <p:tgtEl>
                                          <p:spTgt spid="26"/>
                                        </p:tgtEl>
                                        <p:attrNameLst>
                                          <p:attrName>fill.type</p:attrName>
                                        </p:attrNameLst>
                                      </p:cBhvr>
                                      <p:to>
                                        <p:strVal val="solid"/>
                                      </p:to>
                                    </p:set>
                                  </p:childTnLst>
                                </p:cTn>
                              </p:par>
                            </p:childTnLst>
                          </p:cTn>
                        </p:par>
                      </p:childTnLst>
                    </p:cTn>
                  </p:par>
                  <p:par>
                    <p:cTn id="135" fill="hold">
                      <p:stCondLst>
                        <p:cond delay="indefinite"/>
                      </p:stCondLst>
                      <p:childTnLst>
                        <p:par>
                          <p:cTn id="136" fill="hold">
                            <p:stCondLst>
                              <p:cond delay="0"/>
                            </p:stCondLst>
                            <p:childTnLst>
                              <p:par>
                                <p:cTn id="137" presetID="6" presetClass="entr" presetSubtype="16" fill="hold" grpId="0"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circle(in)">
                                      <p:cBhvr>
                                        <p:cTn id="139" dur="2000"/>
                                        <p:tgtEl>
                                          <p:spTgt spid="5"/>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mph" presetSubtype="0" fill="hold" nodeType="clickEffect">
                                  <p:stCondLst>
                                    <p:cond delay="0"/>
                                  </p:stCondLst>
                                  <p:childTnLst>
                                    <p:animClr clrSpc="hsl" dir="cw">
                                      <p:cBhvr override="childStyle">
                                        <p:cTn id="143" dur="500" fill="hold"/>
                                        <p:tgtEl>
                                          <p:spTgt spid="25"/>
                                        </p:tgtEl>
                                        <p:attrNameLst>
                                          <p:attrName>style.color</p:attrName>
                                        </p:attrNameLst>
                                      </p:cBhvr>
                                      <p:by>
                                        <p:hsl h="7200000" s="0" l="0"/>
                                      </p:by>
                                    </p:animClr>
                                    <p:animClr clrSpc="hsl" dir="cw">
                                      <p:cBhvr>
                                        <p:cTn id="144" dur="500" fill="hold"/>
                                        <p:tgtEl>
                                          <p:spTgt spid="25"/>
                                        </p:tgtEl>
                                        <p:attrNameLst>
                                          <p:attrName>fillcolor</p:attrName>
                                        </p:attrNameLst>
                                      </p:cBhvr>
                                      <p:by>
                                        <p:hsl h="7200000" s="0" l="0"/>
                                      </p:by>
                                    </p:animClr>
                                    <p:animClr clrSpc="hsl" dir="cw">
                                      <p:cBhvr>
                                        <p:cTn id="145" dur="500" fill="hold"/>
                                        <p:tgtEl>
                                          <p:spTgt spid="25"/>
                                        </p:tgtEl>
                                        <p:attrNameLst>
                                          <p:attrName>stroke.color</p:attrName>
                                        </p:attrNameLst>
                                      </p:cBhvr>
                                      <p:by>
                                        <p:hsl h="7200000" s="0" l="0"/>
                                      </p:by>
                                    </p:animClr>
                                    <p:set>
                                      <p:cBhvr>
                                        <p:cTn id="146" dur="500" fill="hold"/>
                                        <p:tgtEl>
                                          <p:spTgt spid="25"/>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21" presetClass="emph" presetSubtype="0" fill="hold" nodeType="clickEffect">
                                  <p:stCondLst>
                                    <p:cond delay="0"/>
                                  </p:stCondLst>
                                  <p:childTnLst>
                                    <p:animClr clrSpc="hsl" dir="cw">
                                      <p:cBhvr override="childStyle">
                                        <p:cTn id="150" dur="500" fill="hold"/>
                                        <p:tgtEl>
                                          <p:spTgt spid="30"/>
                                        </p:tgtEl>
                                        <p:attrNameLst>
                                          <p:attrName>style.color</p:attrName>
                                        </p:attrNameLst>
                                      </p:cBhvr>
                                      <p:by>
                                        <p:hsl h="7200000" s="0" l="0"/>
                                      </p:by>
                                    </p:animClr>
                                    <p:animClr clrSpc="hsl" dir="cw">
                                      <p:cBhvr>
                                        <p:cTn id="151" dur="500" fill="hold"/>
                                        <p:tgtEl>
                                          <p:spTgt spid="30"/>
                                        </p:tgtEl>
                                        <p:attrNameLst>
                                          <p:attrName>fillcolor</p:attrName>
                                        </p:attrNameLst>
                                      </p:cBhvr>
                                      <p:by>
                                        <p:hsl h="7200000" s="0" l="0"/>
                                      </p:by>
                                    </p:animClr>
                                    <p:animClr clrSpc="hsl" dir="cw">
                                      <p:cBhvr>
                                        <p:cTn id="152" dur="500" fill="hold"/>
                                        <p:tgtEl>
                                          <p:spTgt spid="30"/>
                                        </p:tgtEl>
                                        <p:attrNameLst>
                                          <p:attrName>stroke.color</p:attrName>
                                        </p:attrNameLst>
                                      </p:cBhvr>
                                      <p:by>
                                        <p:hsl h="7200000" s="0" l="0"/>
                                      </p:by>
                                    </p:animClr>
                                    <p:set>
                                      <p:cBhvr>
                                        <p:cTn id="153" dur="500" fill="hold"/>
                                        <p:tgtEl>
                                          <p:spTgt spid="30"/>
                                        </p:tgtEl>
                                        <p:attrNameLst>
                                          <p:attrName>fill.type</p:attrName>
                                        </p:attrNameLst>
                                      </p:cBhvr>
                                      <p:to>
                                        <p:strVal val="solid"/>
                                      </p:to>
                                    </p:set>
                                  </p:childTnLst>
                                </p:cTn>
                              </p:par>
                            </p:childTnLst>
                          </p:cTn>
                        </p:par>
                      </p:childTnLst>
                    </p:cTn>
                  </p:par>
                  <p:par>
                    <p:cTn id="154" fill="hold">
                      <p:stCondLst>
                        <p:cond delay="indefinite"/>
                      </p:stCondLst>
                      <p:childTnLst>
                        <p:par>
                          <p:cTn id="155" fill="hold">
                            <p:stCondLst>
                              <p:cond delay="0"/>
                            </p:stCondLst>
                            <p:childTnLst>
                              <p:par>
                                <p:cTn id="156" presetID="21" presetClass="emph" presetSubtype="0" fill="hold" nodeType="clickEffect">
                                  <p:stCondLst>
                                    <p:cond delay="0"/>
                                  </p:stCondLst>
                                  <p:childTnLst>
                                    <p:animClr clrSpc="hsl" dir="cw">
                                      <p:cBhvr override="childStyle">
                                        <p:cTn id="157" dur="500" fill="hold"/>
                                        <p:tgtEl>
                                          <p:spTgt spid="29"/>
                                        </p:tgtEl>
                                        <p:attrNameLst>
                                          <p:attrName>style.color</p:attrName>
                                        </p:attrNameLst>
                                      </p:cBhvr>
                                      <p:by>
                                        <p:hsl h="7200000" s="0" l="0"/>
                                      </p:by>
                                    </p:animClr>
                                    <p:animClr clrSpc="hsl" dir="cw">
                                      <p:cBhvr>
                                        <p:cTn id="158" dur="500" fill="hold"/>
                                        <p:tgtEl>
                                          <p:spTgt spid="29"/>
                                        </p:tgtEl>
                                        <p:attrNameLst>
                                          <p:attrName>fillcolor</p:attrName>
                                        </p:attrNameLst>
                                      </p:cBhvr>
                                      <p:by>
                                        <p:hsl h="7200000" s="0" l="0"/>
                                      </p:by>
                                    </p:animClr>
                                    <p:animClr clrSpc="hsl" dir="cw">
                                      <p:cBhvr>
                                        <p:cTn id="159" dur="500" fill="hold"/>
                                        <p:tgtEl>
                                          <p:spTgt spid="29"/>
                                        </p:tgtEl>
                                        <p:attrNameLst>
                                          <p:attrName>stroke.color</p:attrName>
                                        </p:attrNameLst>
                                      </p:cBhvr>
                                      <p:by>
                                        <p:hsl h="7200000" s="0" l="0"/>
                                      </p:by>
                                    </p:animClr>
                                    <p:set>
                                      <p:cBhvr>
                                        <p:cTn id="160" dur="500" fill="hold"/>
                                        <p:tgtEl>
                                          <p:spTgt spid="29"/>
                                        </p:tgtEl>
                                        <p:attrNameLst>
                                          <p:attrName>fill.type</p:attrName>
                                        </p:attrNameLst>
                                      </p:cBhvr>
                                      <p:to>
                                        <p:strVal val="solid"/>
                                      </p:to>
                                    </p:set>
                                  </p:childTnLst>
                                </p:cTn>
                              </p:par>
                            </p:childTnLst>
                          </p:cTn>
                        </p:par>
                      </p:childTnLst>
                    </p:cTn>
                  </p:par>
                  <p:par>
                    <p:cTn id="161" fill="hold">
                      <p:stCondLst>
                        <p:cond delay="indefinite"/>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7"/>
                                        </p:tgtEl>
                                        <p:attrNameLst>
                                          <p:attrName>style.visibility</p:attrName>
                                        </p:attrNameLst>
                                      </p:cBhvr>
                                      <p:to>
                                        <p:strVal val="visible"/>
                                      </p:to>
                                    </p:set>
                                    <p:animEffect transition="in" filter="circle(in)">
                                      <p:cBhvr>
                                        <p:cTn id="165" dur="2000"/>
                                        <p:tgtEl>
                                          <p:spTgt spid="7"/>
                                        </p:tgtEl>
                                      </p:cBhvr>
                                    </p:animEffect>
                                  </p:childTnLst>
                                </p:cTn>
                              </p:par>
                            </p:childTnLst>
                          </p:cTn>
                        </p:par>
                      </p:childTnLst>
                    </p:cTn>
                  </p:par>
                  <p:par>
                    <p:cTn id="166" fill="hold">
                      <p:stCondLst>
                        <p:cond delay="indefinite"/>
                      </p:stCondLst>
                      <p:childTnLst>
                        <p:par>
                          <p:cTn id="167" fill="hold">
                            <p:stCondLst>
                              <p:cond delay="0"/>
                            </p:stCondLst>
                            <p:childTnLst>
                              <p:par>
                                <p:cTn id="168" presetID="7" presetClass="emph" presetSubtype="2" fill="hold" nodeType="clickEffect">
                                  <p:stCondLst>
                                    <p:cond delay="0"/>
                                  </p:stCondLst>
                                  <p:childTnLst>
                                    <p:animClr clrSpc="rgb" dir="cw">
                                      <p:cBhvr>
                                        <p:cTn id="169" dur="2000" fill="hold"/>
                                        <p:tgtEl>
                                          <p:spTgt spid="34"/>
                                        </p:tgtEl>
                                        <p:attrNameLst>
                                          <p:attrName>stroke.color</p:attrName>
                                        </p:attrNameLst>
                                      </p:cBhvr>
                                      <p:to>
                                        <a:schemeClr val="accent2"/>
                                      </p:to>
                                    </p:animClr>
                                    <p:set>
                                      <p:cBhvr>
                                        <p:cTn id="170" dur="2000" fill="hold"/>
                                        <p:tgtEl>
                                          <p:spTgt spid="34"/>
                                        </p:tgtEl>
                                        <p:attrNameLst>
                                          <p:attrName>stroke.on</p:attrName>
                                        </p:attrNameLst>
                                      </p:cBhvr>
                                      <p:to>
                                        <p:strVal val="true"/>
                                      </p:to>
                                    </p:set>
                                  </p:childTnLst>
                                </p:cTn>
                              </p:par>
                            </p:childTnLst>
                          </p:cTn>
                        </p:par>
                      </p:childTnLst>
                    </p:cTn>
                  </p:par>
                  <p:par>
                    <p:cTn id="171" fill="hold">
                      <p:stCondLst>
                        <p:cond delay="indefinite"/>
                      </p:stCondLst>
                      <p:childTnLst>
                        <p:par>
                          <p:cTn id="172" fill="hold">
                            <p:stCondLst>
                              <p:cond delay="0"/>
                            </p:stCondLst>
                            <p:childTnLst>
                              <p:par>
                                <p:cTn id="173" presetID="7" presetClass="emph" presetSubtype="2" fill="hold" nodeType="clickEffect">
                                  <p:stCondLst>
                                    <p:cond delay="0"/>
                                  </p:stCondLst>
                                  <p:childTnLst>
                                    <p:animClr clrSpc="rgb" dir="cw">
                                      <p:cBhvr>
                                        <p:cTn id="174" dur="2000" fill="hold"/>
                                        <p:tgtEl>
                                          <p:spTgt spid="20"/>
                                        </p:tgtEl>
                                        <p:attrNameLst>
                                          <p:attrName>stroke.color</p:attrName>
                                        </p:attrNameLst>
                                      </p:cBhvr>
                                      <p:to>
                                        <a:schemeClr val="accent2"/>
                                      </p:to>
                                    </p:animClr>
                                    <p:set>
                                      <p:cBhvr>
                                        <p:cTn id="175" dur="2000" fill="hold"/>
                                        <p:tgtEl>
                                          <p:spTgt spid="20"/>
                                        </p:tgtEl>
                                        <p:attrNameLst>
                                          <p:attrName>stroke.on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58"/>
                                        </p:tgtEl>
                                        <p:attrNameLst>
                                          <p:attrName>style.visibility</p:attrName>
                                        </p:attrNameLst>
                                      </p:cBhvr>
                                      <p:to>
                                        <p:strVal val="visible"/>
                                      </p:to>
                                    </p:set>
                                    <p:animEffect transition="in" filter="barn(inVertical)">
                                      <p:cBhvr>
                                        <p:cTn id="180" dur="500"/>
                                        <p:tgtEl>
                                          <p:spTgt spid="58"/>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57"/>
                                        </p:tgtEl>
                                        <p:attrNameLst>
                                          <p:attrName>style.visibility</p:attrName>
                                        </p:attrNameLst>
                                      </p:cBhvr>
                                      <p:to>
                                        <p:strVal val="visible"/>
                                      </p:to>
                                    </p:set>
                                    <p:animEffect transition="in" filter="barn(inVertical)">
                                      <p:cBhvr>
                                        <p:cTn id="183" dur="500"/>
                                        <p:tgtEl>
                                          <p:spTgt spid="57"/>
                                        </p:tgtEl>
                                      </p:cBhvr>
                                    </p:animEffect>
                                  </p:childTnLst>
                                </p:cTn>
                              </p:par>
                            </p:childTnLst>
                          </p:cTn>
                        </p:par>
                      </p:childTnLst>
                    </p:cTn>
                  </p:par>
                  <p:par>
                    <p:cTn id="184" fill="hold">
                      <p:stCondLst>
                        <p:cond delay="indefinite"/>
                      </p:stCondLst>
                      <p:childTnLst>
                        <p:par>
                          <p:cTn id="185" fill="hold">
                            <p:stCondLst>
                              <p:cond delay="0"/>
                            </p:stCondLst>
                            <p:childTnLst>
                              <p:par>
                                <p:cTn id="186" presetID="16" presetClass="entr" presetSubtype="21" fill="hold" grpId="0" nodeType="click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barn(inVertical)">
                                      <p:cBhvr>
                                        <p:cTn id="188" dur="500"/>
                                        <p:tgtEl>
                                          <p:spTgt spid="60"/>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barn(inVertical)">
                                      <p:cBhvr>
                                        <p:cTn id="19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p:bldP spid="21" grpId="0"/>
      <p:bldP spid="21" grpId="1"/>
      <p:bldP spid="35" grpId="0"/>
      <p:bldP spid="35" grpId="1"/>
      <p:bldP spid="36" grpId="0"/>
      <p:bldP spid="36" grpId="1"/>
      <p:bldP spid="37" grpId="0"/>
      <p:bldP spid="37" grpId="1"/>
      <p:bldP spid="48" grpId="0"/>
      <p:bldP spid="49" grpId="0"/>
      <p:bldP spid="50" grpId="0"/>
      <p:bldP spid="51" grpId="0"/>
      <p:bldP spid="52" grpId="0"/>
      <p:bldP spid="53" grpId="0"/>
      <p:bldP spid="54" grpId="0"/>
      <p:bldP spid="55" grpId="0"/>
      <p:bldP spid="56" grpId="0" animBg="1"/>
      <p:bldP spid="57" grpId="0"/>
      <p:bldP spid="58" grpId="0" animBg="1"/>
      <p:bldP spid="59" grpId="0"/>
      <p:bldP spid="60" grpId="0" animBg="1"/>
      <p:bldP spid="3" grpId="0"/>
      <p:bldP spid="5" grpId="0"/>
      <p:bldP spid="7" grpId="0"/>
      <p:bldP spid="44" grpId="0" animBg="1"/>
      <p:bldP spid="46" grpId="0" animBg="1"/>
      <p:bldP spid="47"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13589" y="1504709"/>
            <a:ext cx="8322197" cy="469932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2" name="TextBox 1"/>
          <p:cNvSpPr txBox="1"/>
          <p:nvPr/>
        </p:nvSpPr>
        <p:spPr>
          <a:xfrm>
            <a:off x="3845293" y="1889389"/>
            <a:ext cx="2783627" cy="664797"/>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ED5565">
                    <a:lumMod val="75000"/>
                  </a:srgbClr>
                </a:solidFill>
                <a:effectLst/>
                <a:uLnTx/>
                <a:uFillTx/>
                <a:latin typeface="Times New Roman" pitchFamily="18" charset="0"/>
                <a:ea typeface="+mn-ea"/>
                <a:cs typeface="Times New Roman" pitchFamily="18" charset="0"/>
              </a:rPr>
              <a:t>Nhận xét</a:t>
            </a:r>
          </a:p>
        </p:txBody>
      </p:sp>
      <p:sp>
        <p:nvSpPr>
          <p:cNvPr id="3" name="TextBox 2"/>
          <p:cNvSpPr txBox="1">
            <a:spLocks/>
          </p:cNvSpPr>
          <p:nvPr/>
        </p:nvSpPr>
        <p:spPr>
          <a:xfrm>
            <a:off x="4041649" y="2683158"/>
            <a:ext cx="5019067" cy="664797"/>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Trong hình vuông:</a:t>
            </a:r>
          </a:p>
        </p:txBody>
      </p:sp>
      <p:sp>
        <p:nvSpPr>
          <p:cNvPr id="4" name="Rectangle 3"/>
          <p:cNvSpPr>
            <a:spLocks/>
          </p:cNvSpPr>
          <p:nvPr/>
        </p:nvSpPr>
        <p:spPr>
          <a:xfrm>
            <a:off x="4041649" y="3545078"/>
            <a:ext cx="4389407" cy="664797"/>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Bốn cạnh bằng nhau.</a:t>
            </a:r>
            <a:endParaRPr kumimoji="0" lang="en-US" sz="3600" b="0" i="0" u="none" strike="noStrike" kern="1200" cap="none" spc="0" normalizeH="0" baseline="0" noProof="0">
              <a:ln>
                <a:noFill/>
              </a:ln>
              <a:solidFill>
                <a:srgbClr val="0070C0"/>
              </a:solidFill>
              <a:effectLst/>
              <a:uLnTx/>
              <a:uFillTx/>
              <a:latin typeface="A3.OpenSans-San"/>
              <a:ea typeface="+mn-ea"/>
              <a:cs typeface="+mn-cs"/>
            </a:endParaRPr>
          </a:p>
        </p:txBody>
      </p:sp>
      <p:sp>
        <p:nvSpPr>
          <p:cNvPr id="8" name="Rectangle 7"/>
          <p:cNvSpPr>
            <a:spLocks/>
          </p:cNvSpPr>
          <p:nvPr/>
        </p:nvSpPr>
        <p:spPr>
          <a:xfrm>
            <a:off x="4041649" y="4343966"/>
            <a:ext cx="6479723" cy="664797"/>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Bốn</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góc</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bằng</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nhau</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và</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bằng</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90</a:t>
            </a:r>
            <a:r>
              <a:rPr kumimoji="0" lang="en-US" sz="3600" b="0" i="0" u="none" strike="noStrike" kern="1200" cap="none" spc="0" normalizeH="0" baseline="30000" noProof="0" dirty="0">
                <a:ln>
                  <a:noFill/>
                </a:ln>
                <a:solidFill>
                  <a:srgbClr val="0070C0"/>
                </a:solidFill>
                <a:effectLst/>
                <a:uLnTx/>
                <a:uFillTx/>
                <a:latin typeface="Times New Roman" pitchFamily="18" charset="0"/>
                <a:ea typeface="+mn-ea"/>
                <a:cs typeface="Times New Roman" pitchFamily="18" charset="0"/>
              </a:rPr>
              <a:t>0</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a:t>
            </a:r>
            <a:endParaRPr kumimoji="0" lang="en-US" sz="3600" b="0" i="0" u="none" strike="noStrike" kern="1200" cap="none" spc="0" normalizeH="0" baseline="0" noProof="0" dirty="0">
              <a:ln>
                <a:noFill/>
              </a:ln>
              <a:solidFill>
                <a:srgbClr val="0070C0"/>
              </a:solidFill>
              <a:effectLst/>
              <a:uLnTx/>
              <a:uFillTx/>
              <a:latin typeface="A3.OpenSans-San"/>
              <a:ea typeface="+mn-ea"/>
              <a:cs typeface="+mn-cs"/>
            </a:endParaRPr>
          </a:p>
        </p:txBody>
      </p:sp>
      <p:sp>
        <p:nvSpPr>
          <p:cNvPr id="6" name="Rectangle 5"/>
          <p:cNvSpPr>
            <a:spLocks/>
          </p:cNvSpPr>
          <p:nvPr/>
        </p:nvSpPr>
        <p:spPr>
          <a:xfrm>
            <a:off x="4041649" y="5179118"/>
            <a:ext cx="5588453" cy="664797"/>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Hai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đường</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chéo</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bằng</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nhau</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a:t>
            </a:r>
            <a:endParaRPr kumimoji="0" lang="en-US" sz="3600" b="0" i="0" u="none" strike="noStrike" kern="1200" cap="none" spc="0" normalizeH="0" baseline="0" noProof="0" dirty="0">
              <a:ln>
                <a:noFill/>
              </a:ln>
              <a:solidFill>
                <a:srgbClr val="0070C0"/>
              </a:solidFill>
              <a:effectLst/>
              <a:uLnTx/>
              <a:uFillTx/>
              <a:latin typeface="A3.OpenSans-San"/>
              <a:ea typeface="+mn-ea"/>
              <a:cs typeface="+mn-cs"/>
            </a:endParaRPr>
          </a:p>
        </p:txBody>
      </p:sp>
    </p:spTree>
    <p:extLst>
      <p:ext uri="{BB962C8B-B14F-4D97-AF65-F5344CB8AC3E}">
        <p14:creationId xmlns:p14="http://schemas.microsoft.com/office/powerpoint/2010/main" val="6514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662270"/>
            <a:ext cx="2783627"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Thực hành 2</a:t>
            </a:r>
          </a:p>
        </p:txBody>
      </p:sp>
      <p:sp>
        <p:nvSpPr>
          <p:cNvPr id="3" name="TextBox 2"/>
          <p:cNvSpPr txBox="1">
            <a:spLocks/>
          </p:cNvSpPr>
          <p:nvPr/>
        </p:nvSpPr>
        <p:spPr>
          <a:xfrm>
            <a:off x="681496" y="1264177"/>
            <a:ext cx="9436608"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Vẽ hình vuông ABCD có cạnh 4 cm theo hướng dẫn sau:</a:t>
            </a:r>
          </a:p>
        </p:txBody>
      </p:sp>
      <p:sp>
        <p:nvSpPr>
          <p:cNvPr id="4" name="Rectangle 3"/>
          <p:cNvSpPr>
            <a:spLocks/>
          </p:cNvSpPr>
          <p:nvPr/>
        </p:nvSpPr>
        <p:spPr>
          <a:xfrm>
            <a:off x="681496" y="1821297"/>
            <a:ext cx="1406539" cy="553998"/>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Bước 1:</a:t>
            </a:r>
            <a:endParaRPr kumimoji="0" lang="en-US" sz="2900" b="0" i="0" u="none" strike="noStrike" kern="1200" cap="none" spc="0" normalizeH="0" baseline="0" noProof="0">
              <a:ln>
                <a:noFill/>
              </a:ln>
              <a:solidFill>
                <a:srgbClr val="00B050"/>
              </a:solidFill>
              <a:effectLst/>
              <a:uLnTx/>
              <a:uFillTx/>
              <a:latin typeface="A3.OpenSans-San"/>
              <a:ea typeface="+mn-ea"/>
              <a:cs typeface="+mn-cs"/>
            </a:endParaRPr>
          </a:p>
        </p:txBody>
      </p:sp>
      <p:sp>
        <p:nvSpPr>
          <p:cNvPr id="8" name="Rectangle 7"/>
          <p:cNvSpPr>
            <a:spLocks/>
          </p:cNvSpPr>
          <p:nvPr/>
        </p:nvSpPr>
        <p:spPr>
          <a:xfrm>
            <a:off x="681496" y="2339769"/>
            <a:ext cx="1406539" cy="553998"/>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Bước 2:</a:t>
            </a:r>
            <a:endParaRPr kumimoji="0" lang="en-US" sz="2900" b="0" i="0" u="none" strike="noStrike" kern="1200" cap="none" spc="0" normalizeH="0" baseline="0" noProof="0">
              <a:ln>
                <a:noFill/>
              </a:ln>
              <a:solidFill>
                <a:srgbClr val="00B050"/>
              </a:solidFill>
              <a:effectLst/>
              <a:uLnTx/>
              <a:uFillTx/>
              <a:latin typeface="A3.OpenSans-San"/>
              <a:ea typeface="+mn-ea"/>
              <a:cs typeface="+mn-cs"/>
            </a:endParaRPr>
          </a:p>
        </p:txBody>
      </p:sp>
      <p:sp>
        <p:nvSpPr>
          <p:cNvPr id="6" name="Rectangle 5"/>
          <p:cNvSpPr>
            <a:spLocks/>
          </p:cNvSpPr>
          <p:nvPr/>
        </p:nvSpPr>
        <p:spPr>
          <a:xfrm>
            <a:off x="1996275" y="1819377"/>
            <a:ext cx="8271982" cy="553998"/>
          </a:xfrm>
          <a:prstGeom prst="rect">
            <a:avLst/>
          </a:prstGeom>
        </p:spPr>
        <p:txBody>
          <a:bodyPr wrap="squar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Vẽ đoạn thẳng AB = 4 cm.</a:t>
            </a:r>
            <a:endParaRPr kumimoji="0" lang="en-US" sz="2900" b="0" i="0" u="none" strike="noStrike" kern="1200" cap="none" spc="0" normalizeH="0" baseline="0" noProof="0">
              <a:ln>
                <a:noFill/>
              </a:ln>
              <a:solidFill>
                <a:srgbClr val="3F3F3F"/>
              </a:solidFill>
              <a:effectLst/>
              <a:uLnTx/>
              <a:uFillTx/>
              <a:latin typeface="A3.OpenSans-San"/>
              <a:ea typeface="+mn-ea"/>
              <a:cs typeface="+mn-cs"/>
            </a:endParaRPr>
          </a:p>
        </p:txBody>
      </p:sp>
      <p:sp>
        <p:nvSpPr>
          <p:cNvPr id="7" name="Rectangle 6"/>
          <p:cNvSpPr>
            <a:spLocks/>
          </p:cNvSpPr>
          <p:nvPr/>
        </p:nvSpPr>
        <p:spPr>
          <a:xfrm>
            <a:off x="1996274" y="2337849"/>
            <a:ext cx="12243982" cy="1003352"/>
          </a:xfrm>
          <a:prstGeom prst="rect">
            <a:avLst/>
          </a:prstGeom>
        </p:spPr>
        <p:txBody>
          <a:bodyPr wrap="squar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Vẽ đường thẳng vuông góc với AB tại A. Xác định điểm D trên đường thẳng đó sao cho AD = 4 cm.</a:t>
            </a:r>
            <a:endParaRPr kumimoji="0" lang="en-US" sz="2900" b="0" i="0" u="none" strike="noStrike" kern="1200" cap="none" spc="0" normalizeH="0" baseline="0" noProof="0">
              <a:ln>
                <a:noFill/>
              </a:ln>
              <a:solidFill>
                <a:srgbClr val="3F3F3F"/>
              </a:solidFill>
              <a:effectLst/>
              <a:uLnTx/>
              <a:uFillTx/>
              <a:latin typeface="A3.OpenSans-San"/>
              <a:ea typeface="+mn-ea"/>
              <a:cs typeface="+mn-cs"/>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16347">
            <a:off x="4252745" y="5511018"/>
            <a:ext cx="3110245" cy="213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994158" y="7535253"/>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A</a:t>
            </a:r>
          </a:p>
        </p:txBody>
      </p:sp>
      <p:sp>
        <p:nvSpPr>
          <p:cNvPr id="29" name="TextBox 28"/>
          <p:cNvSpPr txBox="1"/>
          <p:nvPr/>
        </p:nvSpPr>
        <p:spPr>
          <a:xfrm>
            <a:off x="7155914" y="7542027"/>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B</a:t>
            </a:r>
          </a:p>
        </p:txBody>
      </p:sp>
      <p:sp>
        <p:nvSpPr>
          <p:cNvPr id="38" name="TextBox 37"/>
          <p:cNvSpPr txBox="1"/>
          <p:nvPr/>
        </p:nvSpPr>
        <p:spPr>
          <a:xfrm>
            <a:off x="7211272" y="5247197"/>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a:t>
            </a:r>
          </a:p>
        </p:txBody>
      </p:sp>
      <p:sp>
        <p:nvSpPr>
          <p:cNvPr id="39" name="Rectangle 38"/>
          <p:cNvSpPr>
            <a:spLocks/>
          </p:cNvSpPr>
          <p:nvPr/>
        </p:nvSpPr>
        <p:spPr>
          <a:xfrm>
            <a:off x="691126" y="3279825"/>
            <a:ext cx="1406539" cy="553998"/>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Bước 3:</a:t>
            </a:r>
            <a:endParaRPr kumimoji="0" lang="en-US" sz="2900" b="0" i="0" u="none" strike="noStrike" kern="1200" cap="none" spc="0" normalizeH="0" baseline="0" noProof="0">
              <a:ln>
                <a:noFill/>
              </a:ln>
              <a:solidFill>
                <a:srgbClr val="00B050"/>
              </a:solidFill>
              <a:effectLst/>
              <a:uLnTx/>
              <a:uFillTx/>
              <a:latin typeface="A3.OpenSans-San"/>
              <a:ea typeface="+mn-ea"/>
              <a:cs typeface="+mn-cs"/>
            </a:endParaRPr>
          </a:p>
        </p:txBody>
      </p:sp>
      <p:sp>
        <p:nvSpPr>
          <p:cNvPr id="40" name="Rectangle 39"/>
          <p:cNvSpPr>
            <a:spLocks/>
          </p:cNvSpPr>
          <p:nvPr/>
        </p:nvSpPr>
        <p:spPr>
          <a:xfrm>
            <a:off x="1996275" y="3277905"/>
            <a:ext cx="12397350" cy="1003352"/>
          </a:xfrm>
          <a:prstGeom prst="rect">
            <a:avLst/>
          </a:prstGeom>
        </p:spPr>
        <p:txBody>
          <a:bodyPr wrap="squar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Vẽ đường thẳng vuông góc với AB tại B. Xác định điểm C trên đường thẳng đó sao cho BC = 4 cm.</a:t>
            </a:r>
            <a:endParaRPr kumimoji="0" lang="en-US" sz="2900" b="0" i="0" u="none" strike="noStrike" kern="1200" cap="none" spc="0" normalizeH="0" baseline="0" noProof="0">
              <a:ln>
                <a:noFill/>
              </a:ln>
              <a:solidFill>
                <a:srgbClr val="3F3F3F"/>
              </a:solidFill>
              <a:effectLst/>
              <a:uLnTx/>
              <a:uFillTx/>
              <a:latin typeface="A3.OpenSans-San"/>
              <a:ea typeface="+mn-ea"/>
              <a:cs typeface="+mn-cs"/>
            </a:endParaRPr>
          </a:p>
        </p:txBody>
      </p:sp>
      <p:sp>
        <p:nvSpPr>
          <p:cNvPr id="33" name="Oval 32"/>
          <p:cNvSpPr/>
          <p:nvPr/>
        </p:nvSpPr>
        <p:spPr>
          <a:xfrm>
            <a:off x="401080" y="1370488"/>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1</a:t>
            </a:r>
          </a:p>
        </p:txBody>
      </p:sp>
      <p:sp>
        <p:nvSpPr>
          <p:cNvPr id="34" name="Rectangle 33"/>
          <p:cNvSpPr>
            <a:spLocks/>
          </p:cNvSpPr>
          <p:nvPr/>
        </p:nvSpPr>
        <p:spPr>
          <a:xfrm>
            <a:off x="697222" y="4224705"/>
            <a:ext cx="1415837" cy="557076"/>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Bước 4:</a:t>
            </a:r>
            <a:endParaRPr kumimoji="0" lang="en-US" sz="2900" b="0" i="0" u="none" strike="noStrike" kern="1200" cap="none" spc="0" normalizeH="0" baseline="0" noProof="0">
              <a:ln>
                <a:noFill/>
              </a:ln>
              <a:solidFill>
                <a:srgbClr val="00B050"/>
              </a:solidFill>
              <a:effectLst/>
              <a:uLnTx/>
              <a:uFillTx/>
              <a:latin typeface="A3.OpenSans-San"/>
              <a:ea typeface="+mn-ea"/>
              <a:cs typeface="+mn-cs"/>
            </a:endParaRPr>
          </a:p>
        </p:txBody>
      </p:sp>
      <p:sp>
        <p:nvSpPr>
          <p:cNvPr id="35" name="Rectangle 34"/>
          <p:cNvSpPr>
            <a:spLocks/>
          </p:cNvSpPr>
          <p:nvPr/>
        </p:nvSpPr>
        <p:spPr>
          <a:xfrm>
            <a:off x="2002371" y="4222785"/>
            <a:ext cx="8265886" cy="557076"/>
          </a:xfrm>
          <a:prstGeom prst="rect">
            <a:avLst/>
          </a:prstGeom>
        </p:spPr>
        <p:txBody>
          <a:bodyPr wrap="squar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Nối C với D ta được hình vuông ABCD.</a:t>
            </a:r>
            <a:endParaRPr kumimoji="0" lang="en-US" sz="2900" b="0" i="0" u="none" strike="noStrike" kern="1200" cap="none" spc="0" normalizeH="0" baseline="0" noProof="0">
              <a:ln>
                <a:noFill/>
              </a:ln>
              <a:solidFill>
                <a:srgbClr val="3F3F3F"/>
              </a:solidFill>
              <a:effectLst/>
              <a:uLnTx/>
              <a:uFillTx/>
              <a:latin typeface="A3.OpenSans-San"/>
              <a:ea typeface="+mn-ea"/>
              <a:cs typeface="+mn-cs"/>
            </a:endParaRPr>
          </a:p>
        </p:txBody>
      </p:sp>
      <p:pic>
        <p:nvPicPr>
          <p:cNvPr id="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50113" flipH="1">
            <a:off x="5419848" y="5713510"/>
            <a:ext cx="2862983" cy="196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5145350" y="5014093"/>
            <a:ext cx="305469" cy="707886"/>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t>
            </a:r>
          </a:p>
        </p:txBody>
      </p:sp>
      <p:sp>
        <p:nvSpPr>
          <p:cNvPr id="48" name="TextBox 47"/>
          <p:cNvSpPr txBox="1"/>
          <p:nvPr/>
        </p:nvSpPr>
        <p:spPr>
          <a:xfrm>
            <a:off x="4901328" y="5255158"/>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D</a:t>
            </a:r>
          </a:p>
        </p:txBody>
      </p:sp>
      <p:cxnSp>
        <p:nvCxnSpPr>
          <p:cNvPr id="42" name="Straight Connector 41"/>
          <p:cNvCxnSpPr/>
          <p:nvPr/>
        </p:nvCxnSpPr>
        <p:spPr>
          <a:xfrm>
            <a:off x="5262382" y="7606485"/>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97188" y="4787225"/>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278388" y="4793321"/>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279041" y="5523839"/>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284996" y="5526907"/>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98085" y="5526907"/>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4446780" y="6139191"/>
            <a:ext cx="131152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4 cm</a:t>
            </a:r>
          </a:p>
        </p:txBody>
      </p:sp>
      <p:sp>
        <p:nvSpPr>
          <p:cNvPr id="60" name="TextBox 59"/>
          <p:cNvSpPr txBox="1"/>
          <p:nvPr/>
        </p:nvSpPr>
        <p:spPr>
          <a:xfrm rot="5400000">
            <a:off x="6875538" y="6518655"/>
            <a:ext cx="131152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4 cm</a:t>
            </a:r>
          </a:p>
        </p:txBody>
      </p:sp>
      <p:sp>
        <p:nvSpPr>
          <p:cNvPr id="61" name="TextBox 60"/>
          <p:cNvSpPr txBox="1"/>
          <p:nvPr/>
        </p:nvSpPr>
        <p:spPr>
          <a:xfrm>
            <a:off x="5880068" y="7562235"/>
            <a:ext cx="854872"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4 cm</a:t>
            </a:r>
          </a:p>
        </p:txBody>
      </p:sp>
      <p:sp>
        <p:nvSpPr>
          <p:cNvPr id="62" name="TextBox 61"/>
          <p:cNvSpPr txBox="1"/>
          <p:nvPr/>
        </p:nvSpPr>
        <p:spPr>
          <a:xfrm>
            <a:off x="7114358" y="4995805"/>
            <a:ext cx="305469" cy="707886"/>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t>
            </a:r>
          </a:p>
        </p:txBody>
      </p:sp>
      <p:sp>
        <p:nvSpPr>
          <p:cNvPr id="31" name="TextBox 30"/>
          <p:cNvSpPr txBox="1"/>
          <p:nvPr/>
        </p:nvSpPr>
        <p:spPr>
          <a:xfrm>
            <a:off x="462040" y="166970"/>
            <a:ext cx="4400435"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b) Cách vẽ hình vuông</a:t>
            </a:r>
          </a:p>
        </p:txBody>
      </p:sp>
    </p:spTree>
    <p:extLst>
      <p:ext uri="{BB962C8B-B14F-4D97-AF65-F5344CB8AC3E}">
        <p14:creationId xmlns:p14="http://schemas.microsoft.com/office/powerpoint/2010/main" val="31009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circle(in)">
                                      <p:cBhvr>
                                        <p:cTn id="40" dur="2000"/>
                                        <p:tgtEl>
                                          <p:spTgt spid="2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ircle(in)">
                                      <p:cBhvr>
                                        <p:cTn id="43" dur="20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00"/>
                                        </p:tgtEl>
                                        <p:attrNameLst>
                                          <p:attrName>style.visibility</p:attrName>
                                        </p:attrNameLst>
                                      </p:cBhvr>
                                      <p:to>
                                        <p:strVal val="visible"/>
                                      </p:to>
                                    </p:set>
                                    <p:animEffect transition="in" filter="fade">
                                      <p:cBhvr>
                                        <p:cTn id="63" dur="1000"/>
                                        <p:tgtEl>
                                          <p:spTgt spid="4100"/>
                                        </p:tgtEl>
                                      </p:cBhvr>
                                    </p:animEffect>
                                    <p:anim calcmode="lin" valueType="num">
                                      <p:cBhvr>
                                        <p:cTn id="64" dur="1000" fill="hold"/>
                                        <p:tgtEl>
                                          <p:spTgt spid="4100"/>
                                        </p:tgtEl>
                                        <p:attrNameLst>
                                          <p:attrName>ppt_x</p:attrName>
                                        </p:attrNameLst>
                                      </p:cBhvr>
                                      <p:tavLst>
                                        <p:tav tm="0">
                                          <p:val>
                                            <p:strVal val="#ppt_x"/>
                                          </p:val>
                                        </p:tav>
                                        <p:tav tm="100000">
                                          <p:val>
                                            <p:strVal val="#ppt_x"/>
                                          </p:val>
                                        </p:tav>
                                      </p:tavLst>
                                    </p:anim>
                                    <p:anim calcmode="lin" valueType="num">
                                      <p:cBhvr>
                                        <p:cTn id="6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circle(in)">
                                      <p:cBhvr>
                                        <p:cTn id="70" dur="20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circle(in)">
                                      <p:cBhvr>
                                        <p:cTn id="80" dur="20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circle(in)">
                                      <p:cBhvr>
                                        <p:cTn id="85" dur="2000"/>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barn(inVertical)">
                                      <p:cBhvr>
                                        <p:cTn id="90" dur="500"/>
                                        <p:tgtEl>
                                          <p:spTgt spid="59"/>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100"/>
                                        </p:tgtEl>
                                      </p:cBhvr>
                                    </p:animEffect>
                                    <p:anim calcmode="lin" valueType="num">
                                      <p:cBhvr>
                                        <p:cTn id="95" dur="1000"/>
                                        <p:tgtEl>
                                          <p:spTgt spid="4100"/>
                                        </p:tgtEl>
                                        <p:attrNameLst>
                                          <p:attrName>ppt_x</p:attrName>
                                        </p:attrNameLst>
                                      </p:cBhvr>
                                      <p:tavLst>
                                        <p:tav tm="0">
                                          <p:val>
                                            <p:strVal val="ppt_x"/>
                                          </p:val>
                                        </p:tav>
                                        <p:tav tm="100000">
                                          <p:val>
                                            <p:strVal val="ppt_x"/>
                                          </p:val>
                                        </p:tav>
                                      </p:tavLst>
                                    </p:anim>
                                    <p:anim calcmode="lin" valueType="num">
                                      <p:cBhvr>
                                        <p:cTn id="96" dur="1000"/>
                                        <p:tgtEl>
                                          <p:spTgt spid="4100"/>
                                        </p:tgtEl>
                                        <p:attrNameLst>
                                          <p:attrName>ppt_y</p:attrName>
                                        </p:attrNameLst>
                                      </p:cBhvr>
                                      <p:tavLst>
                                        <p:tav tm="0">
                                          <p:val>
                                            <p:strVal val="ppt_y"/>
                                          </p:val>
                                        </p:tav>
                                        <p:tav tm="100000">
                                          <p:val>
                                            <p:strVal val="ppt_y+.1"/>
                                          </p:val>
                                        </p:tav>
                                      </p:tavLst>
                                    </p:anim>
                                    <p:set>
                                      <p:cBhvr>
                                        <p:cTn id="97" dur="1" fill="hold">
                                          <p:stCondLst>
                                            <p:cond delay="999"/>
                                          </p:stCondLst>
                                        </p:cTn>
                                        <p:tgtEl>
                                          <p:spTgt spid="41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arn(inVertic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barn(inVertical)">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circle(in)">
                                      <p:cBhvr>
                                        <p:cTn id="119" dur="2000"/>
                                        <p:tgtEl>
                                          <p:spTgt spid="50"/>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Effect transition="in" filter="circle(in)">
                                      <p:cBhvr>
                                        <p:cTn id="124" dur="2000"/>
                                        <p:tgtEl>
                                          <p:spTgt spid="6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grpId="0" nodeType="click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circle(in)">
                                      <p:cBhvr>
                                        <p:cTn id="129" dur="20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16" fill="hold" nodeType="click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circle(in)">
                                      <p:cBhvr>
                                        <p:cTn id="134" dur="2000"/>
                                        <p:tgtEl>
                                          <p:spTgt spid="51"/>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barn(inVertical)">
                                      <p:cBhvr>
                                        <p:cTn id="139" dur="500"/>
                                        <p:tgtEl>
                                          <p:spTgt spid="60"/>
                                        </p:tgtEl>
                                      </p:cBhvr>
                                    </p:animEffect>
                                  </p:childTnLst>
                                </p:cTn>
                              </p:par>
                            </p:childTnLst>
                          </p:cTn>
                        </p:par>
                      </p:childTnLst>
                    </p:cTn>
                  </p:par>
                  <p:par>
                    <p:cTn id="140" fill="hold">
                      <p:stCondLst>
                        <p:cond delay="indefinite"/>
                      </p:stCondLst>
                      <p:childTnLst>
                        <p:par>
                          <p:cTn id="141" fill="hold">
                            <p:stCondLst>
                              <p:cond delay="0"/>
                            </p:stCondLst>
                            <p:childTnLst>
                              <p:par>
                                <p:cTn id="142" presetID="2" presetClass="exit" presetSubtype="4" fill="hold" nodeType="clickEffect">
                                  <p:stCondLst>
                                    <p:cond delay="0"/>
                                  </p:stCondLst>
                                  <p:childTnLst>
                                    <p:anim calcmode="lin" valueType="num">
                                      <p:cBhvr additive="base">
                                        <p:cTn id="143" dur="500"/>
                                        <p:tgtEl>
                                          <p:spTgt spid="45"/>
                                        </p:tgtEl>
                                        <p:attrNameLst>
                                          <p:attrName>ppt_x</p:attrName>
                                        </p:attrNameLst>
                                      </p:cBhvr>
                                      <p:tavLst>
                                        <p:tav tm="0">
                                          <p:val>
                                            <p:strVal val="ppt_x"/>
                                          </p:val>
                                        </p:tav>
                                        <p:tav tm="100000">
                                          <p:val>
                                            <p:strVal val="ppt_x"/>
                                          </p:val>
                                        </p:tav>
                                      </p:tavLst>
                                    </p:anim>
                                    <p:anim calcmode="lin" valueType="num">
                                      <p:cBhvr additive="base">
                                        <p:cTn id="144" dur="500"/>
                                        <p:tgtEl>
                                          <p:spTgt spid="45"/>
                                        </p:tgtEl>
                                        <p:attrNameLst>
                                          <p:attrName>ppt_y</p:attrName>
                                        </p:attrNameLst>
                                      </p:cBhvr>
                                      <p:tavLst>
                                        <p:tav tm="0">
                                          <p:val>
                                            <p:strVal val="ppt_y"/>
                                          </p:val>
                                        </p:tav>
                                        <p:tav tm="100000">
                                          <p:val>
                                            <p:strVal val="1+ppt_h/2"/>
                                          </p:val>
                                        </p:tav>
                                      </p:tavLst>
                                    </p:anim>
                                    <p:set>
                                      <p:cBhvr>
                                        <p:cTn id="145" dur="1" fill="hold">
                                          <p:stCondLst>
                                            <p:cond delay="499"/>
                                          </p:stCondLst>
                                        </p:cTn>
                                        <p:tgtEl>
                                          <p:spTgt spid="45"/>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barn(inVertical)">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barn(inVertical)">
                                      <p:cBhvr>
                                        <p:cTn id="155" dur="500"/>
                                        <p:tgtEl>
                                          <p:spTgt spid="35"/>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barn(inVertical)">
                                      <p:cBhvr>
                                        <p:cTn id="160" dur="500"/>
                                        <p:tgtEl>
                                          <p:spTgt spid="55"/>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49"/>
                                        </p:tgtEl>
                                      </p:cBhvr>
                                    </p:animEffect>
                                    <p:set>
                                      <p:cBhvr>
                                        <p:cTn id="165" dur="1" fill="hold">
                                          <p:stCondLst>
                                            <p:cond delay="499"/>
                                          </p:stCondLst>
                                        </p:cTn>
                                        <p:tgtEl>
                                          <p:spTgt spid="49"/>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50"/>
                                        </p:tgtEl>
                                      </p:cBhvr>
                                    </p:animEffect>
                                    <p:set>
                                      <p:cBhvr>
                                        <p:cTn id="168"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8" grpId="0"/>
      <p:bldP spid="39" grpId="0"/>
      <p:bldP spid="40" grpId="0"/>
      <p:bldP spid="33" grpId="0" animBg="1"/>
      <p:bldP spid="34" grpId="0"/>
      <p:bldP spid="35" grpId="0"/>
      <p:bldP spid="47" grpId="0"/>
      <p:bldP spid="48" grpId="0"/>
      <p:bldP spid="59" grpId="0"/>
      <p:bldP spid="60" grpId="0"/>
      <p:bldP spid="61" grpId="0"/>
      <p:bldP spid="62"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Thực</a:t>
            </a:r>
            <a:r>
              <a:rPr kumimoji="0" lang="en-US" sz="29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900" b="1"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hành</a:t>
            </a:r>
            <a:r>
              <a:rPr kumimoji="0" lang="en-US" sz="2900" b="1"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2</a:t>
            </a:r>
          </a:p>
        </p:txBody>
      </p:sp>
      <p:sp>
        <p:nvSpPr>
          <p:cNvPr id="3" name="TextBox 2"/>
          <p:cNvSpPr txBox="1">
            <a:spLocks/>
          </p:cNvSpPr>
          <p:nvPr/>
        </p:nvSpPr>
        <p:spPr>
          <a:xfrm>
            <a:off x="961912" y="1120413"/>
            <a:ext cx="13144232" cy="100335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Em</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hãy</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kiểm</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tra</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lại</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hình</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vừa</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vẽ</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xem</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các</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cạnh</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có</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bằng</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nhau</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không</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Các</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góc</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có</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bằng</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nhau</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900" b="0"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không</a:t>
            </a:r>
            <a:r>
              <a:rPr kumimoji="0" lang="en-US" sz="2900" b="0"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a:t>
            </a:r>
          </a:p>
        </p:txBody>
      </p:sp>
      <p:sp>
        <p:nvSpPr>
          <p:cNvPr id="28" name="TextBox 27"/>
          <p:cNvSpPr txBox="1"/>
          <p:nvPr/>
        </p:nvSpPr>
        <p:spPr>
          <a:xfrm>
            <a:off x="6249934" y="5209121"/>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A</a:t>
            </a:r>
          </a:p>
        </p:txBody>
      </p:sp>
      <p:sp>
        <p:nvSpPr>
          <p:cNvPr id="29" name="TextBox 28"/>
          <p:cNvSpPr txBox="1"/>
          <p:nvPr/>
        </p:nvSpPr>
        <p:spPr>
          <a:xfrm>
            <a:off x="8411690" y="5215895"/>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B</a:t>
            </a:r>
          </a:p>
        </p:txBody>
      </p:sp>
      <p:sp>
        <p:nvSpPr>
          <p:cNvPr id="38" name="TextBox 37"/>
          <p:cNvSpPr txBox="1"/>
          <p:nvPr/>
        </p:nvSpPr>
        <p:spPr>
          <a:xfrm>
            <a:off x="8467048" y="2921065"/>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2</a:t>
            </a:r>
          </a:p>
        </p:txBody>
      </p:sp>
      <p:sp>
        <p:nvSpPr>
          <p:cNvPr id="47" name="TextBox 46"/>
          <p:cNvSpPr txBox="1"/>
          <p:nvPr/>
        </p:nvSpPr>
        <p:spPr>
          <a:xfrm>
            <a:off x="6401126" y="2687961"/>
            <a:ext cx="305469" cy="707886"/>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t>
            </a:r>
          </a:p>
        </p:txBody>
      </p:sp>
      <p:sp>
        <p:nvSpPr>
          <p:cNvPr id="48" name="TextBox 47"/>
          <p:cNvSpPr txBox="1"/>
          <p:nvPr/>
        </p:nvSpPr>
        <p:spPr>
          <a:xfrm>
            <a:off x="6157104" y="2929026"/>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D</a:t>
            </a:r>
          </a:p>
        </p:txBody>
      </p:sp>
      <p:cxnSp>
        <p:nvCxnSpPr>
          <p:cNvPr id="42" name="Straight Connector 41"/>
          <p:cNvCxnSpPr/>
          <p:nvPr/>
        </p:nvCxnSpPr>
        <p:spPr>
          <a:xfrm>
            <a:off x="6518158" y="5280353"/>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8534817" y="3197707"/>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540772" y="3200775"/>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553861" y="3200775"/>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5702556" y="3813059"/>
            <a:ext cx="131152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4 cm</a:t>
            </a:r>
          </a:p>
        </p:txBody>
      </p:sp>
      <p:sp>
        <p:nvSpPr>
          <p:cNvPr id="60" name="TextBox 59"/>
          <p:cNvSpPr txBox="1"/>
          <p:nvPr/>
        </p:nvSpPr>
        <p:spPr>
          <a:xfrm rot="5400000">
            <a:off x="8131314" y="4192523"/>
            <a:ext cx="131152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4 cm</a:t>
            </a:r>
          </a:p>
        </p:txBody>
      </p:sp>
      <p:sp>
        <p:nvSpPr>
          <p:cNvPr id="61" name="TextBox 60"/>
          <p:cNvSpPr txBox="1"/>
          <p:nvPr/>
        </p:nvSpPr>
        <p:spPr>
          <a:xfrm>
            <a:off x="7135844" y="5236103"/>
            <a:ext cx="854872"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4 cm</a:t>
            </a:r>
          </a:p>
        </p:txBody>
      </p:sp>
      <p:sp>
        <p:nvSpPr>
          <p:cNvPr id="62" name="TextBox 61"/>
          <p:cNvSpPr txBox="1"/>
          <p:nvPr/>
        </p:nvSpPr>
        <p:spPr>
          <a:xfrm>
            <a:off x="8370134" y="2669673"/>
            <a:ext cx="305469" cy="707886"/>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t>
            </a:r>
          </a:p>
        </p:txBody>
      </p:sp>
      <p:pic>
        <p:nvPicPr>
          <p:cNvPr id="1026" name="Picture 2" descr="HL.13. Góc vuông, góc không vuông. Nhận biết và vẽ góc vuông bằng ê-ke -  7scv: Học các môn từ lớp 1 đến lớp 12">
            <a:extLst>
              <a:ext uri="{FF2B5EF4-FFF2-40B4-BE49-F238E27FC236}">
                <a16:creationId xmlns:a16="http://schemas.microsoft.com/office/drawing/2014/main" id="{2572BC9C-8CD7-423F-89AE-E8ECB8A4F0D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79731">
            <a:off x="2295087" y="4052741"/>
            <a:ext cx="2587089" cy="177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21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circle(in)">
                                      <p:cBhvr>
                                        <p:cTn id="30" dur="2000"/>
                                        <p:tgtEl>
                                          <p:spTgt spid="4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circle(in)">
                                      <p:cBhvr>
                                        <p:cTn id="33" dur="2000"/>
                                        <p:tgtEl>
                                          <p:spTgt spid="48"/>
                                        </p:tgtEl>
                                      </p:cBhvr>
                                    </p:animEffect>
                                  </p:childTnLst>
                                </p:cTn>
                              </p:par>
                              <p:par>
                                <p:cTn id="34" presetID="6" presetClass="entr" presetSubtype="16"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circle(in)">
                                      <p:cBhvr>
                                        <p:cTn id="36" dur="2000"/>
                                        <p:tgtEl>
                                          <p:spTgt spid="5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circle(in)">
                                      <p:cBhvr>
                                        <p:cTn id="42" dur="2000"/>
                                        <p:tgtEl>
                                          <p:spTgt spid="6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circle(in)">
                                      <p:cBhvr>
                                        <p:cTn id="48" dur="20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arn(inVertical)">
                                      <p:cBhvr>
                                        <p:cTn id="51" dur="500"/>
                                        <p:tgtEl>
                                          <p:spTgt spid="60"/>
                                        </p:tgtEl>
                                      </p:cBhvr>
                                    </p:animEffect>
                                  </p:childTnLst>
                                </p:cTn>
                              </p:par>
                              <p:par>
                                <p:cTn id="52" presetID="16" presetClass="entr" presetSubtype="21"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barn(inVertical)">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P spid="29" grpId="0"/>
      <p:bldP spid="38" grpId="0"/>
      <p:bldP spid="33" grpId="0" animBg="1"/>
      <p:bldP spid="47" grpId="0"/>
      <p:bldP spid="48" grpId="0"/>
      <p:bldP spid="59" grpId="0"/>
      <p:bldP spid="60" grpId="0"/>
      <p:bldP spid="61" grpId="0"/>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072" y="445354"/>
            <a:ext cx="2783627"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Thực hành 2</a:t>
            </a:r>
          </a:p>
        </p:txBody>
      </p:sp>
      <p:sp>
        <p:nvSpPr>
          <p:cNvPr id="3" name="TextBox 2"/>
          <p:cNvSpPr txBox="1">
            <a:spLocks/>
          </p:cNvSpPr>
          <p:nvPr/>
        </p:nvSpPr>
        <p:spPr>
          <a:xfrm>
            <a:off x="961912" y="1120413"/>
            <a:ext cx="13144232"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a) Hãy gấp và cắt một hình vuông từ tờ giấy hình chữ nhật như hình bên.</a:t>
            </a:r>
          </a:p>
        </p:txBody>
      </p:sp>
      <p:sp>
        <p:nvSpPr>
          <p:cNvPr id="33" name="Oval 32"/>
          <p:cNvSpPr/>
          <p:nvPr/>
        </p:nvSpPr>
        <p:spPr>
          <a:xfrm>
            <a:off x="657112" y="122672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3</a:t>
            </a:r>
          </a:p>
        </p:txBody>
      </p:sp>
      <p:sp>
        <p:nvSpPr>
          <p:cNvPr id="4" name="Rectangle 3"/>
          <p:cNvSpPr/>
          <p:nvPr/>
        </p:nvSpPr>
        <p:spPr>
          <a:xfrm>
            <a:off x="4707950" y="2482775"/>
            <a:ext cx="2017776" cy="327964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19" name="Rectangle 18"/>
          <p:cNvSpPr/>
          <p:nvPr/>
        </p:nvSpPr>
        <p:spPr>
          <a:xfrm>
            <a:off x="5399846" y="2568119"/>
            <a:ext cx="2462784" cy="321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6" name="Right Triangle 5"/>
          <p:cNvSpPr/>
          <p:nvPr/>
        </p:nvSpPr>
        <p:spPr>
          <a:xfrm>
            <a:off x="4707950" y="2482775"/>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7" name="Rectangle 6"/>
          <p:cNvSpPr/>
          <p:nvPr/>
        </p:nvSpPr>
        <p:spPr>
          <a:xfrm>
            <a:off x="4707950" y="4451783"/>
            <a:ext cx="2014728" cy="13350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25" name="Right Triangle 24"/>
          <p:cNvSpPr/>
          <p:nvPr/>
        </p:nvSpPr>
        <p:spPr>
          <a:xfrm rot="10800000">
            <a:off x="8346645"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26" name="Right Triangle 25"/>
          <p:cNvSpPr/>
          <p:nvPr/>
        </p:nvSpPr>
        <p:spPr>
          <a:xfrm>
            <a:off x="8341166" y="2525447"/>
            <a:ext cx="2014728" cy="1969008"/>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5" name="Curved Left Arrow 4"/>
          <p:cNvSpPr/>
          <p:nvPr/>
        </p:nvSpPr>
        <p:spPr>
          <a:xfrm>
            <a:off x="5504021" y="3067294"/>
            <a:ext cx="315468" cy="590309"/>
          </a:xfrm>
          <a:prstGeom prst="curved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3F3F3F"/>
              </a:solidFill>
              <a:effectLst/>
              <a:uLnTx/>
              <a:uFillTx/>
              <a:latin typeface="A3.OpenSans-San"/>
              <a:ea typeface="+mn-ea"/>
              <a:cs typeface="+mn-cs"/>
            </a:endParaRPr>
          </a:p>
        </p:txBody>
      </p:sp>
      <p:pic>
        <p:nvPicPr>
          <p:cNvPr id="14" name="Picture 16" descr="j03496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77963" flipH="1">
            <a:off x="4078287" y="4071938"/>
            <a:ext cx="415925" cy="720726"/>
          </a:xfrm>
          <a:prstGeom prst="rect">
            <a:avLst/>
          </a:prstGeom>
          <a:noFill/>
          <a:extLst>
            <a:ext uri="{909E8E84-426E-40DD-AFC4-6F175D3DCCD1}">
              <a14:hiddenFill xmlns:a14="http://schemas.microsoft.com/office/drawing/2010/main">
                <a:solidFill>
                  <a:schemeClr val="tx1"/>
                </a:solidFill>
              </a14:hiddenFill>
            </a:ext>
          </a:extLst>
        </p:spPr>
      </p:pic>
    </p:spTree>
    <p:extLst>
      <p:ext uri="{BB962C8B-B14F-4D97-AF65-F5344CB8AC3E}">
        <p14:creationId xmlns:p14="http://schemas.microsoft.com/office/powerpoint/2010/main" val="341688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animBg="1"/>
      <p:bldP spid="4" grpId="0" animBg="1"/>
      <p:bldP spid="4" grpId="1" animBg="1"/>
      <p:bldP spid="6" grpId="0" animBg="1"/>
      <p:bldP spid="7" grpId="0" animBg="1"/>
      <p:bldP spid="25" grpId="0" animBg="1"/>
      <p:bldP spid="26"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1</a:t>
            </a:r>
          </a:p>
        </p:txBody>
      </p:sp>
      <p:sp>
        <p:nvSpPr>
          <p:cNvPr id="10" name="TextBox 9"/>
          <p:cNvSpPr txBox="1"/>
          <p:nvPr/>
        </p:nvSpPr>
        <p:spPr>
          <a:xfrm>
            <a:off x="1344575" y="1563234"/>
            <a:ext cx="7264400"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Vẽ</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hình</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vuông</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cạnh</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bằng</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5 cm</a:t>
            </a:r>
          </a:p>
        </p:txBody>
      </p:sp>
      <p:pic>
        <p:nvPicPr>
          <p:cNvPr id="5" name="Picture 4">
            <a:extLst>
              <a:ext uri="{FF2B5EF4-FFF2-40B4-BE49-F238E27FC236}">
                <a16:creationId xmlns:a16="http://schemas.microsoft.com/office/drawing/2014/main" id="{DC87B260-42B0-4DE6-B22D-F8B76259E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16347">
            <a:off x="4535807" y="4066560"/>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FFF4CDD-4034-4954-AC2B-A35633BC9FE6}"/>
              </a:ext>
            </a:extLst>
          </p:cNvPr>
          <p:cNvSpPr txBox="1"/>
          <p:nvPr/>
        </p:nvSpPr>
        <p:spPr>
          <a:xfrm>
            <a:off x="5108458" y="5649303"/>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A</a:t>
            </a:r>
          </a:p>
        </p:txBody>
      </p:sp>
      <p:sp>
        <p:nvSpPr>
          <p:cNvPr id="7" name="TextBox 6">
            <a:extLst>
              <a:ext uri="{FF2B5EF4-FFF2-40B4-BE49-F238E27FC236}">
                <a16:creationId xmlns:a16="http://schemas.microsoft.com/office/drawing/2014/main" id="{6ADBFCEF-B3C0-4D3C-805A-5F42482007A8}"/>
              </a:ext>
            </a:extLst>
          </p:cNvPr>
          <p:cNvSpPr txBox="1"/>
          <p:nvPr/>
        </p:nvSpPr>
        <p:spPr>
          <a:xfrm>
            <a:off x="7270214" y="5656077"/>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B</a:t>
            </a:r>
          </a:p>
        </p:txBody>
      </p:sp>
      <p:sp>
        <p:nvSpPr>
          <p:cNvPr id="8" name="TextBox 7">
            <a:extLst>
              <a:ext uri="{FF2B5EF4-FFF2-40B4-BE49-F238E27FC236}">
                <a16:creationId xmlns:a16="http://schemas.microsoft.com/office/drawing/2014/main" id="{823B8437-A9B6-426F-86EB-1E6DF7E7F950}"/>
              </a:ext>
            </a:extLst>
          </p:cNvPr>
          <p:cNvSpPr txBox="1"/>
          <p:nvPr/>
        </p:nvSpPr>
        <p:spPr>
          <a:xfrm>
            <a:off x="7325572" y="3361247"/>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a:t>
            </a:r>
          </a:p>
        </p:txBody>
      </p:sp>
      <p:sp>
        <p:nvSpPr>
          <p:cNvPr id="9" name="TextBox 8">
            <a:extLst>
              <a:ext uri="{FF2B5EF4-FFF2-40B4-BE49-F238E27FC236}">
                <a16:creationId xmlns:a16="http://schemas.microsoft.com/office/drawing/2014/main" id="{82546CC1-0DE0-4CC8-B072-CF8A2494ED4A}"/>
              </a:ext>
            </a:extLst>
          </p:cNvPr>
          <p:cNvSpPr txBox="1"/>
          <p:nvPr/>
        </p:nvSpPr>
        <p:spPr>
          <a:xfrm>
            <a:off x="5259650" y="3128143"/>
            <a:ext cx="305469" cy="707886"/>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t>
            </a:r>
          </a:p>
        </p:txBody>
      </p:sp>
      <p:sp>
        <p:nvSpPr>
          <p:cNvPr id="11" name="TextBox 10">
            <a:extLst>
              <a:ext uri="{FF2B5EF4-FFF2-40B4-BE49-F238E27FC236}">
                <a16:creationId xmlns:a16="http://schemas.microsoft.com/office/drawing/2014/main" id="{B111DE92-6EF1-482A-B92E-6FD056D450FB}"/>
              </a:ext>
            </a:extLst>
          </p:cNvPr>
          <p:cNvSpPr txBox="1"/>
          <p:nvPr/>
        </p:nvSpPr>
        <p:spPr>
          <a:xfrm>
            <a:off x="5015628" y="3369208"/>
            <a:ext cx="485113"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D</a:t>
            </a:r>
          </a:p>
        </p:txBody>
      </p:sp>
      <p:cxnSp>
        <p:nvCxnSpPr>
          <p:cNvPr id="12" name="Straight Connector 11">
            <a:extLst>
              <a:ext uri="{FF2B5EF4-FFF2-40B4-BE49-F238E27FC236}">
                <a16:creationId xmlns:a16="http://schemas.microsoft.com/office/drawing/2014/main" id="{692A4322-371A-4F23-BA4F-F46133AF6E32}"/>
              </a:ext>
            </a:extLst>
          </p:cNvPr>
          <p:cNvCxnSpPr/>
          <p:nvPr/>
        </p:nvCxnSpPr>
        <p:spPr>
          <a:xfrm>
            <a:off x="5376682" y="5720535"/>
            <a:ext cx="2030204" cy="19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E39BD7-A357-433C-968F-5DB28590D022}"/>
              </a:ext>
            </a:extLst>
          </p:cNvPr>
          <p:cNvCxnSpPr/>
          <p:nvPr/>
        </p:nvCxnSpPr>
        <p:spPr>
          <a:xfrm flipV="1">
            <a:off x="5411488" y="2901275"/>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F61657-AB7D-47EE-B79C-D2AFA0E55BAD}"/>
              </a:ext>
            </a:extLst>
          </p:cNvPr>
          <p:cNvCxnSpPr/>
          <p:nvPr/>
        </p:nvCxnSpPr>
        <p:spPr>
          <a:xfrm flipV="1">
            <a:off x="7392688" y="2907371"/>
            <a:ext cx="0" cy="283754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619671-12CE-4A8C-81A8-52D015876555}"/>
              </a:ext>
            </a:extLst>
          </p:cNvPr>
          <p:cNvCxnSpPr/>
          <p:nvPr/>
        </p:nvCxnSpPr>
        <p:spPr>
          <a:xfrm flipV="1">
            <a:off x="7393341" y="3637889"/>
            <a:ext cx="0" cy="21054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7E59C2-88DB-4D09-A82E-80DBE760993D}"/>
              </a:ext>
            </a:extLst>
          </p:cNvPr>
          <p:cNvCxnSpPr/>
          <p:nvPr/>
        </p:nvCxnSpPr>
        <p:spPr>
          <a:xfrm flipV="1">
            <a:off x="5399296" y="3640957"/>
            <a:ext cx="13089" cy="207348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93F38C-81AE-4A90-9D07-DD216C9A06AA}"/>
              </a:ext>
            </a:extLst>
          </p:cNvPr>
          <p:cNvCxnSpPr/>
          <p:nvPr/>
        </p:nvCxnSpPr>
        <p:spPr>
          <a:xfrm>
            <a:off x="5412385" y="3640957"/>
            <a:ext cx="199065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3ABB380-AA56-43C1-8659-B9C4AC1AE2C9}"/>
              </a:ext>
            </a:extLst>
          </p:cNvPr>
          <p:cNvSpPr txBox="1"/>
          <p:nvPr/>
        </p:nvSpPr>
        <p:spPr>
          <a:xfrm rot="16200000">
            <a:off x="4561080" y="4253241"/>
            <a:ext cx="131152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5 cm</a:t>
            </a:r>
          </a:p>
        </p:txBody>
      </p:sp>
      <p:sp>
        <p:nvSpPr>
          <p:cNvPr id="19" name="TextBox 18">
            <a:extLst>
              <a:ext uri="{FF2B5EF4-FFF2-40B4-BE49-F238E27FC236}">
                <a16:creationId xmlns:a16="http://schemas.microsoft.com/office/drawing/2014/main" id="{AA7C83C8-3C25-4C4B-AB55-BBC20C598903}"/>
              </a:ext>
            </a:extLst>
          </p:cNvPr>
          <p:cNvSpPr txBox="1"/>
          <p:nvPr/>
        </p:nvSpPr>
        <p:spPr>
          <a:xfrm rot="5400000">
            <a:off x="6989838" y="4632705"/>
            <a:ext cx="1311521" cy="480131"/>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400" b="1" dirty="0">
                <a:solidFill>
                  <a:srgbClr val="3F3F3F"/>
                </a:solidFill>
                <a:latin typeface="Times New Roman" pitchFamily="18" charset="0"/>
                <a:cs typeface="Times New Roman" pitchFamily="18" charset="0"/>
              </a:rPr>
              <a:t>5</a:t>
            </a:r>
            <a:r>
              <a:rPr kumimoji="0" lang="en-US" sz="24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cm</a:t>
            </a:r>
          </a:p>
        </p:txBody>
      </p:sp>
      <p:sp>
        <p:nvSpPr>
          <p:cNvPr id="20" name="TextBox 19">
            <a:extLst>
              <a:ext uri="{FF2B5EF4-FFF2-40B4-BE49-F238E27FC236}">
                <a16:creationId xmlns:a16="http://schemas.microsoft.com/office/drawing/2014/main" id="{D539AA01-C1EC-4CDB-8495-171720E5972F}"/>
              </a:ext>
            </a:extLst>
          </p:cNvPr>
          <p:cNvSpPr txBox="1"/>
          <p:nvPr/>
        </p:nvSpPr>
        <p:spPr>
          <a:xfrm>
            <a:off x="5994368" y="5676285"/>
            <a:ext cx="854872" cy="48013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2400" b="1" dirty="0">
                <a:solidFill>
                  <a:srgbClr val="3F3F3F"/>
                </a:solidFill>
                <a:latin typeface="Times New Roman" pitchFamily="18" charset="0"/>
                <a:cs typeface="Times New Roman" pitchFamily="18" charset="0"/>
              </a:rPr>
              <a:t>5</a:t>
            </a:r>
            <a:r>
              <a:rPr kumimoji="0" lang="en-US" sz="24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cm</a:t>
            </a:r>
          </a:p>
        </p:txBody>
      </p:sp>
      <p:sp>
        <p:nvSpPr>
          <p:cNvPr id="21" name="TextBox 20">
            <a:extLst>
              <a:ext uri="{FF2B5EF4-FFF2-40B4-BE49-F238E27FC236}">
                <a16:creationId xmlns:a16="http://schemas.microsoft.com/office/drawing/2014/main" id="{E60F8717-344D-4778-8522-6923A30AAE52}"/>
              </a:ext>
            </a:extLst>
          </p:cNvPr>
          <p:cNvSpPr txBox="1"/>
          <p:nvPr/>
        </p:nvSpPr>
        <p:spPr>
          <a:xfrm>
            <a:off x="7228658" y="3109855"/>
            <a:ext cx="305469" cy="707886"/>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154461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2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circle(in)">
                                      <p:cBhvr>
                                        <p:cTn id="55" dur="2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circle(in)">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5"/>
                                        </p:tgtEl>
                                      </p:cBhvr>
                                    </p:animEffect>
                                    <p:anim calcmode="lin" valueType="num">
                                      <p:cBhvr>
                                        <p:cTn id="70" dur="1000"/>
                                        <p:tgtEl>
                                          <p:spTgt spid="5"/>
                                        </p:tgtEl>
                                        <p:attrNameLst>
                                          <p:attrName>ppt_x</p:attrName>
                                        </p:attrNameLst>
                                      </p:cBhvr>
                                      <p:tavLst>
                                        <p:tav tm="0">
                                          <p:val>
                                            <p:strVal val="ppt_x"/>
                                          </p:val>
                                        </p:tav>
                                        <p:tav tm="100000">
                                          <p:val>
                                            <p:strVal val="ppt_x"/>
                                          </p:val>
                                        </p:tav>
                                      </p:tavLst>
                                    </p:anim>
                                    <p:anim calcmode="lin" valueType="num">
                                      <p:cBhvr>
                                        <p:cTn id="71" dur="1000"/>
                                        <p:tgtEl>
                                          <p:spTgt spid="5"/>
                                        </p:tgtEl>
                                        <p:attrNameLst>
                                          <p:attrName>ppt_y</p:attrName>
                                        </p:attrNameLst>
                                      </p:cBhvr>
                                      <p:tavLst>
                                        <p:tav tm="0">
                                          <p:val>
                                            <p:strVal val="ppt_y"/>
                                          </p:val>
                                        </p:tav>
                                        <p:tav tm="100000">
                                          <p:val>
                                            <p:strVal val="ppt_y+.1"/>
                                          </p:val>
                                        </p:tav>
                                      </p:tavLst>
                                    </p:anim>
                                    <p:set>
                                      <p:cBhvr>
                                        <p:cTn id="72" dur="1" fill="hold">
                                          <p:stCondLst>
                                            <p:cond delay="999"/>
                                          </p:stCondLst>
                                        </p:cTn>
                                        <p:tgtEl>
                                          <p:spTgt spid="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circle(in)">
                                      <p:cBhvr>
                                        <p:cTn id="77" dur="20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circle(in)">
                                      <p:cBhvr>
                                        <p:cTn id="82" dur="20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circle(in)">
                                      <p:cBhvr>
                                        <p:cTn id="87" dur="20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circle(in)">
                                      <p:cBhvr>
                                        <p:cTn id="92" dur="20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barn(inVertical)">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barn(inVertical)">
                                      <p:cBhvr>
                                        <p:cTn id="102" dur="5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3"/>
                                        </p:tgtEl>
                                      </p:cBhvr>
                                    </p:animEffect>
                                    <p:set>
                                      <p:cBhvr>
                                        <p:cTn id="107" dur="1" fill="hold">
                                          <p:stCondLst>
                                            <p:cond delay="499"/>
                                          </p:stCondLst>
                                        </p:cTn>
                                        <p:tgtEl>
                                          <p:spTgt spid="13"/>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4"/>
                                        </p:tgtEl>
                                      </p:cBhvr>
                                    </p:animEffect>
                                    <p:set>
                                      <p:cBhvr>
                                        <p:cTn id="11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6" grpId="0"/>
      <p:bldP spid="7" grpId="0"/>
      <p:bldP spid="8" grpId="0"/>
      <p:bldP spid="9" grpId="0"/>
      <p:bldP spid="11"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dirty="0">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dirty="0">
                  <a:solidFill>
                    <a:schemeClr val="accent6">
                      <a:lumMod val="75000"/>
                    </a:schemeClr>
                  </a:solidFill>
                  <a:latin typeface="Times New Roman" pitchFamily="18" charset="0"/>
                  <a:cs typeface="Times New Roman" pitchFamily="18" charset="0"/>
                </a:rPr>
                <a:t>TIẾT 43 – HÌNH TAM GIÁC ĐỀU</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dirty="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dirty="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p>
          </p:txBody>
        </p:sp>
      </p:grpSp>
    </p:spTree>
    <p:extLst>
      <p:ext uri="{BB962C8B-B14F-4D97-AF65-F5344CB8AC3E}">
        <p14:creationId xmlns:p14="http://schemas.microsoft.com/office/powerpoint/2010/main" val="40742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080000" y="2641600"/>
            <a:ext cx="1371600" cy="4114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33" name="Rectangle 32"/>
          <p:cNvSpPr/>
          <p:nvPr/>
        </p:nvSpPr>
        <p:spPr>
          <a:xfrm>
            <a:off x="3708400" y="4025900"/>
            <a:ext cx="5486400" cy="1320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4" name="TextBox 3"/>
          <p:cNvSpPr txBox="1"/>
          <p:nvPr/>
        </p:nvSpPr>
        <p:spPr>
          <a:xfrm>
            <a:off x="812800" y="7986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2</a:t>
            </a:r>
          </a:p>
        </p:txBody>
      </p:sp>
      <p:sp>
        <p:nvSpPr>
          <p:cNvPr id="10" name="TextBox 9"/>
          <p:cNvSpPr txBox="1"/>
          <p:nvPr/>
        </p:nvSpPr>
        <p:spPr>
          <a:xfrm>
            <a:off x="1422400" y="1645980"/>
            <a:ext cx="11125200"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Cắt và ghép để được một cái hộp có nắp theo hình gợi ý dưới đây</a:t>
            </a:r>
          </a:p>
        </p:txBody>
      </p:sp>
      <p:cxnSp>
        <p:nvCxnSpPr>
          <p:cNvPr id="17" name="Straight Connector 16"/>
          <p:cNvCxnSpPr/>
          <p:nvPr/>
        </p:nvCxnSpPr>
        <p:spPr>
          <a:xfrm>
            <a:off x="3721100" y="40132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08400" y="5359400"/>
            <a:ext cx="546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067300" y="26416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26200" y="2654300"/>
            <a:ext cx="12700" cy="411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708400" y="40005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97800" y="40386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82100" y="4025900"/>
            <a:ext cx="12700" cy="13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054600" y="67589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080000" y="2644190"/>
            <a:ext cx="1384300" cy="101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10500" y="4025900"/>
            <a:ext cx="1384300" cy="1320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296012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2000"/>
                                        <p:tgtEl>
                                          <p:spTgt spid="23"/>
                                        </p:tgtEl>
                                      </p:cBhvr>
                                    </p:animEffect>
                                  </p:childTnLst>
                                </p:cTn>
                              </p:par>
                              <p:par>
                                <p:cTn id="30" presetID="6" presetClass="entr" presetSubtype="16"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ircle(in)">
                                      <p:cBhvr>
                                        <p:cTn id="32" dur="2000"/>
                                        <p:tgtEl>
                                          <p:spTgt spid="24"/>
                                        </p:tgtEl>
                                      </p:cBhvr>
                                    </p:animEffect>
                                  </p:childTnLst>
                                </p:cTn>
                              </p:par>
                              <p:par>
                                <p:cTn id="33" presetID="6" presetClass="entr" presetSubtype="16"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ircle(in)">
                                      <p:cBhvr>
                                        <p:cTn id="35" dur="2000"/>
                                        <p:tgtEl>
                                          <p:spTgt spid="27"/>
                                        </p:tgtEl>
                                      </p:cBhvr>
                                    </p:animEffect>
                                  </p:childTnLst>
                                </p:cTn>
                              </p:par>
                              <p:par>
                                <p:cTn id="36" presetID="6" presetClass="entr" presetSubtype="16"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par>
                                <p:cTn id="39" presetID="6" presetClass="entr" presetSubtype="16"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2000"/>
                                        <p:tgtEl>
                                          <p:spTgt spid="30"/>
                                        </p:tgtEl>
                                      </p:cBhvr>
                                    </p:animEffect>
                                  </p:childTnLst>
                                </p:cTn>
                              </p:par>
                              <p:par>
                                <p:cTn id="42" presetID="6" presetClass="entr" presetSubtype="16"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in)">
                                      <p:cBhvr>
                                        <p:cTn id="44" dur="2000"/>
                                        <p:tgtEl>
                                          <p:spTgt spid="31"/>
                                        </p:tgtEl>
                                      </p:cBhvr>
                                    </p:animEffect>
                                  </p:childTnLst>
                                </p:cTn>
                              </p:par>
                              <p:par>
                                <p:cTn id="45" presetID="6"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ircle(in)">
                                      <p:cBhvr>
                                        <p:cTn id="47" dur="2000"/>
                                        <p:tgtEl>
                                          <p:spTgt spid="32"/>
                                        </p:tgtEl>
                                      </p:cBhvr>
                                    </p:animEffect>
                                  </p:childTnLst>
                                </p:cTn>
                              </p:par>
                              <p:par>
                                <p:cTn id="48" presetID="6" presetClass="entr" presetSubtype="16"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circle(in)">
                                      <p:cBhvr>
                                        <p:cTn id="5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4" grpId="0"/>
      <p:bldP spid="2" grpId="0" animBg="1"/>
      <p:bldP spid="10"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710667" y="1553382"/>
          <a:ext cx="4572000" cy="4572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0"/>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1"/>
                  </a:ext>
                </a:extLst>
              </a:tr>
              <a:tr h="1524000">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endParaRPr lang="en-US">
                        <a:ln>
                          <a:solidFill>
                            <a:sysClr val="windowText" lastClr="00000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0002"/>
                  </a:ext>
                </a:extLst>
              </a:tr>
            </a:tbl>
          </a:graphicData>
        </a:graphic>
      </p:graphicFrame>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1" r="5189"/>
          <a:stretch/>
        </p:blipFill>
        <p:spPr bwMode="auto">
          <a:xfrm flipH="1">
            <a:off x="6910081" y="5914886"/>
            <a:ext cx="717630" cy="65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800" y="7986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 Vận dụng kiến thức</a:t>
            </a:r>
          </a:p>
        </p:txBody>
      </p:sp>
      <p:sp>
        <p:nvSpPr>
          <p:cNvPr id="5" name="TextBox 4"/>
          <p:cNvSpPr txBox="1"/>
          <p:nvPr/>
        </p:nvSpPr>
        <p:spPr>
          <a:xfrm>
            <a:off x="1441368" y="1553382"/>
            <a:ext cx="5694744" cy="1643527"/>
          </a:xfrm>
          <a:prstGeom prst="rect">
            <a:avLst/>
          </a:prstGeom>
          <a:noFill/>
        </p:spPr>
        <p:txBody>
          <a:bodyPr wrap="square" rtlCol="0">
            <a:spAutoFit/>
          </a:bodyPr>
          <a:lstStyle/>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Hãy</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chỉ</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ra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cách</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để</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con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kiến</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bò</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từ</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đến</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B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theo</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đường</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chéo</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hình</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vuông</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nhỏ</a:t>
            </a:r>
            <a:r>
              <a:rPr kumimoji="0" lang="en-US" sz="28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a:t>
            </a:r>
          </a:p>
        </p:txBody>
      </p:sp>
      <p:sp>
        <p:nvSpPr>
          <p:cNvPr id="6" name="Oval 5"/>
          <p:cNvSpPr/>
          <p:nvPr/>
        </p:nvSpPr>
        <p:spPr>
          <a:xfrm>
            <a:off x="12234440" y="1553382"/>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9" name="Oval 8"/>
          <p:cNvSpPr/>
          <p:nvPr/>
        </p:nvSpPr>
        <p:spPr>
          <a:xfrm>
            <a:off x="7710667" y="6078865"/>
            <a:ext cx="104172" cy="925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7" name="TextBox 6"/>
          <p:cNvSpPr txBox="1"/>
          <p:nvPr/>
        </p:nvSpPr>
        <p:spPr>
          <a:xfrm>
            <a:off x="7526432" y="6172161"/>
            <a:ext cx="55365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A</a:t>
            </a:r>
          </a:p>
        </p:txBody>
      </p:sp>
      <p:sp>
        <p:nvSpPr>
          <p:cNvPr id="11" name="TextBox 10"/>
          <p:cNvSpPr txBox="1"/>
          <p:nvPr/>
        </p:nvSpPr>
        <p:spPr>
          <a:xfrm>
            <a:off x="12303887" y="1180634"/>
            <a:ext cx="55365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B</a:t>
            </a:r>
          </a:p>
        </p:txBody>
      </p:sp>
      <p:cxnSp>
        <p:nvCxnSpPr>
          <p:cNvPr id="12" name="Straight Connector 11"/>
          <p:cNvCxnSpPr/>
          <p:nvPr/>
        </p:nvCxnSpPr>
        <p:spPr>
          <a:xfrm flipV="1">
            <a:off x="7780111" y="1576532"/>
            <a:ext cx="4471690" cy="45377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756961" y="4641450"/>
            <a:ext cx="1444911" cy="1507561"/>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7814835" y="3113590"/>
            <a:ext cx="1444912" cy="146998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62753" y="1553382"/>
            <a:ext cx="1496994"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259747" y="1553382"/>
            <a:ext cx="1527858"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6" idx="0"/>
          </p:cNvCxnSpPr>
          <p:nvPr/>
        </p:nvCxnSpPr>
        <p:spPr>
          <a:xfrm flipV="1">
            <a:off x="10787605" y="1553382"/>
            <a:ext cx="1498921" cy="1560208"/>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A3.OpenSans-San"/>
                <a:ea typeface="+mn-ea"/>
                <a:cs typeface="+mn-cs"/>
              </a:rPr>
              <a:t>3</a:t>
            </a:r>
          </a:p>
        </p:txBody>
      </p:sp>
    </p:spTree>
    <p:extLst>
      <p:ext uri="{BB962C8B-B14F-4D97-AF65-F5344CB8AC3E}">
        <p14:creationId xmlns:p14="http://schemas.microsoft.com/office/powerpoint/2010/main" val="135726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circle(in)">
                                      <p:cBhvr>
                                        <p:cTn id="31" dur="2000"/>
                                        <p:tgtEl>
                                          <p:spTgt spid="512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path" presetSubtype="0" accel="50000" decel="50000" fill="hold" nodeType="clickEffect">
                                  <p:stCondLst>
                                    <p:cond delay="0"/>
                                  </p:stCondLst>
                                  <p:childTnLst>
                                    <p:animMotion origin="layout" path="M 0.03114 -0.0108 L 0.34278 -0.56868 " pathEditMode="relative" rAng="0" ptsTypes="AA">
                                      <p:cBhvr>
                                        <p:cTn id="40" dur="2000" fill="hold"/>
                                        <p:tgtEl>
                                          <p:spTgt spid="5122"/>
                                        </p:tgtEl>
                                        <p:attrNameLst>
                                          <p:attrName>ppt_x</p:attrName>
                                          <p:attrName>ppt_y</p:attrName>
                                        </p:attrNameLst>
                                      </p:cBhvr>
                                      <p:rCtr x="15582" y="-27894"/>
                                    </p:animMotion>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par>
                                <p:cTn id="46" presetID="16" presetClass="entr" presetSubtype="21"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16" presetClass="entr" presetSubtype="21"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par>
                                <p:cTn id="55" presetID="16" presetClass="entr" presetSubtype="21"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6" presetClass="path" presetSubtype="0" accel="50000" decel="50000" fill="hold" nodeType="clickEffect">
                                  <p:stCondLst>
                                    <p:cond delay="0"/>
                                  </p:stCondLst>
                                  <p:childTnLst>
                                    <p:animMotion origin="layout" path="M 0.03104 -0.01273 L 0.13542 -0.19792 " pathEditMode="relative" rAng="0" ptsTypes="AA">
                                      <p:cBhvr>
                                        <p:cTn id="61" dur="2000" fill="hold"/>
                                        <p:tgtEl>
                                          <p:spTgt spid="5122"/>
                                        </p:tgtEl>
                                        <p:attrNameLst>
                                          <p:attrName>ppt_x</p:attrName>
                                          <p:attrName>ppt_y</p:attrName>
                                        </p:attrNameLst>
                                      </p:cBhvr>
                                      <p:rCtr x="5219" y="-9259"/>
                                    </p:animMotion>
                                  </p:childTnLst>
                                </p:cTn>
                              </p:par>
                            </p:childTnLst>
                          </p:cTn>
                        </p:par>
                      </p:childTnLst>
                    </p:cTn>
                  </p:par>
                  <p:par>
                    <p:cTn id="62" fill="hold">
                      <p:stCondLst>
                        <p:cond delay="indefinite"/>
                      </p:stCondLst>
                      <p:childTnLst>
                        <p:par>
                          <p:cTn id="63" fill="hold">
                            <p:stCondLst>
                              <p:cond delay="0"/>
                            </p:stCondLst>
                            <p:childTnLst>
                              <p:par>
                                <p:cTn id="64" presetID="56" presetClass="path" presetSubtype="0" accel="50000" decel="50000" fill="hold" nodeType="clickEffect">
                                  <p:stCondLst>
                                    <p:cond delay="0"/>
                                  </p:stCondLst>
                                  <p:childTnLst>
                                    <p:animMotion origin="layout" path="M 0.13542 -0.20467 L 0.0357 -0.38561 " pathEditMode="relative" rAng="0" ptsTypes="AA">
                                      <p:cBhvr>
                                        <p:cTn id="65" dur="2000" fill="hold"/>
                                        <p:tgtEl>
                                          <p:spTgt spid="5122"/>
                                        </p:tgtEl>
                                        <p:attrNameLst>
                                          <p:attrName>ppt_x</p:attrName>
                                          <p:attrName>ppt_y</p:attrName>
                                        </p:attrNameLst>
                                      </p:cBhvr>
                                      <p:rCtr x="-4991" y="-9047"/>
                                    </p:animMotion>
                                  </p:childTnLst>
                                </p:cTn>
                              </p:par>
                            </p:childTnLst>
                          </p:cTn>
                        </p:par>
                      </p:childTnLst>
                    </p:cTn>
                  </p:par>
                  <p:par>
                    <p:cTn id="66" fill="hold">
                      <p:stCondLst>
                        <p:cond delay="indefinite"/>
                      </p:stCondLst>
                      <p:childTnLst>
                        <p:par>
                          <p:cTn id="67" fill="hold">
                            <p:stCondLst>
                              <p:cond delay="0"/>
                            </p:stCondLst>
                            <p:childTnLst>
                              <p:par>
                                <p:cTn id="68" presetID="56" presetClass="path" presetSubtype="0" accel="50000" decel="50000" fill="hold" nodeType="clickEffect">
                                  <p:stCondLst>
                                    <p:cond delay="0"/>
                                  </p:stCondLst>
                                  <p:childTnLst>
                                    <p:animMotion origin="layout" path="M 0.03873 -0.37886 L 0.13921 -0.5627 " pathEditMode="relative" rAng="0" ptsTypes="AA">
                                      <p:cBhvr>
                                        <p:cTn id="69" dur="2000" fill="hold"/>
                                        <p:tgtEl>
                                          <p:spTgt spid="5122"/>
                                        </p:tgtEl>
                                        <p:attrNameLst>
                                          <p:attrName>ppt_x</p:attrName>
                                          <p:attrName>ppt_y</p:attrName>
                                        </p:attrNameLst>
                                      </p:cBhvr>
                                      <p:rCtr x="5024" y="-9201"/>
                                    </p:animMotion>
                                  </p:childTnLst>
                                </p:cTn>
                              </p:par>
                            </p:childTnLst>
                          </p:cTn>
                        </p:par>
                      </p:childTnLst>
                    </p:cTn>
                  </p:par>
                  <p:par>
                    <p:cTn id="70" fill="hold">
                      <p:stCondLst>
                        <p:cond delay="indefinite"/>
                      </p:stCondLst>
                      <p:childTnLst>
                        <p:par>
                          <p:cTn id="71" fill="hold">
                            <p:stCondLst>
                              <p:cond delay="0"/>
                            </p:stCondLst>
                            <p:childTnLst>
                              <p:par>
                                <p:cTn id="72" presetID="56" presetClass="path" presetSubtype="0" accel="50000" decel="50000" fill="hold" nodeType="clickEffect">
                                  <p:stCondLst>
                                    <p:cond delay="0"/>
                                  </p:stCondLst>
                                  <p:childTnLst>
                                    <p:animMotion origin="layout" path="M 0.13618 -0.56945 L 0.23818 -0.38638 " pathEditMode="relative" rAng="0" ptsTypes="AA">
                                      <p:cBhvr>
                                        <p:cTn id="73" dur="2000" fill="hold"/>
                                        <p:tgtEl>
                                          <p:spTgt spid="5122"/>
                                        </p:tgtEl>
                                        <p:attrNameLst>
                                          <p:attrName>ppt_x</p:attrName>
                                          <p:attrName>ppt_y</p:attrName>
                                        </p:attrNameLst>
                                      </p:cBhvr>
                                      <p:rCtr x="5100" y="9144"/>
                                    </p:animMotion>
                                  </p:childTnLst>
                                </p:cTn>
                              </p:par>
                            </p:childTnLst>
                          </p:cTn>
                        </p:par>
                      </p:childTnLst>
                    </p:cTn>
                  </p:par>
                  <p:par>
                    <p:cTn id="74" fill="hold">
                      <p:stCondLst>
                        <p:cond delay="indefinite"/>
                      </p:stCondLst>
                      <p:childTnLst>
                        <p:par>
                          <p:cTn id="75" fill="hold">
                            <p:stCondLst>
                              <p:cond delay="0"/>
                            </p:stCondLst>
                            <p:childTnLst>
                              <p:par>
                                <p:cTn id="76" presetID="56" presetClass="path" presetSubtype="0" accel="50000" decel="50000" fill="hold" nodeType="clickEffect">
                                  <p:stCondLst>
                                    <p:cond delay="0"/>
                                  </p:stCondLst>
                                  <p:childTnLst>
                                    <p:animMotion origin="layout" path="M 0.23818 -0.38638 L 0.34017 -0.56617 " pathEditMode="relative" rAng="0" ptsTypes="AA">
                                      <p:cBhvr>
                                        <p:cTn id="77" dur="2000" fill="hold"/>
                                        <p:tgtEl>
                                          <p:spTgt spid="5122"/>
                                        </p:tgtEl>
                                        <p:attrNameLst>
                                          <p:attrName>ppt_x</p:attrName>
                                          <p:attrName>ppt_y</p:attrName>
                                        </p:attrNameLst>
                                      </p:cBhvr>
                                      <p:rCtr x="5100" y="-8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9" grpId="0" animBg="1"/>
      <p:bldP spid="7" grpId="0"/>
      <p:bldP spid="11"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4</a:t>
            </a:r>
          </a:p>
        </p:txBody>
      </p:sp>
      <p:sp>
        <p:nvSpPr>
          <p:cNvPr id="10" name="TextBox 9"/>
          <p:cNvSpPr txBox="1"/>
          <p:nvPr/>
        </p:nvSpPr>
        <p:spPr>
          <a:xfrm>
            <a:off x="1422400" y="1645980"/>
            <a:ext cx="11938000"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Em hãy vẽ một hình vuông trên tờ giấy A4 và trang trí theo cách của mình.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2746712"/>
            <a:ext cx="35528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74800" y="6548180"/>
            <a:ext cx="11938000"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thực</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tế</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rất</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nhiều</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họa</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tiết</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được</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trang</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trí</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từ</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hình</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A0D468">
                    <a:lumMod val="50000"/>
                  </a:srgbClr>
                </a:solidFill>
                <a:effectLst/>
                <a:uLnTx/>
                <a:uFillTx/>
                <a:latin typeface="Times New Roman" pitchFamily="18" charset="0"/>
                <a:ea typeface="+mn-ea"/>
                <a:cs typeface="Times New Roman" pitchFamily="18" charset="0"/>
              </a:rPr>
              <a:t>vuông</a:t>
            </a:r>
            <a:r>
              <a:rPr kumimoji="0" lang="en-US" sz="2800" b="0" i="0" u="none" strike="noStrike" kern="1200" cap="none" spc="0" normalizeH="0" baseline="0" noProof="0" dirty="0">
                <a:ln>
                  <a:noFill/>
                </a:ln>
                <a:solidFill>
                  <a:srgbClr val="A0D468">
                    <a:lumMod val="50000"/>
                  </a:srgbClr>
                </a:solidFill>
                <a:effectLst/>
                <a:uLnTx/>
                <a:uFillTx/>
                <a:latin typeface="Times New Roman" pitchFamily="18" charset="0"/>
                <a:ea typeface="+mn-ea"/>
                <a:cs typeface="Times New Roman" pitchFamily="18" charset="0"/>
              </a:rPr>
              <a:t>.</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426" t="14000" r="28541" b="12222"/>
          <a:stretch/>
        </p:blipFill>
        <p:spPr bwMode="auto">
          <a:xfrm>
            <a:off x="5955496" y="2746712"/>
            <a:ext cx="3492737"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459" y="2746712"/>
            <a:ext cx="3017520" cy="32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90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par>
                                <p:cTn id="14" presetID="6" presetClass="entr" presetSubtype="16"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026"/>
                                        </p:tgtEl>
                                      </p:cBhvr>
                                    </p:animEffect>
                                    <p:set>
                                      <p:cBhvr>
                                        <p:cTn id="24" dur="1" fill="hold">
                                          <p:stCondLst>
                                            <p:cond delay="499"/>
                                          </p:stCondLst>
                                        </p:cTn>
                                        <p:tgtEl>
                                          <p:spTgt spid="1026"/>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1027"/>
                                        </p:tgtEl>
                                      </p:cBhvr>
                                    </p:animEffect>
                                    <p:set>
                                      <p:cBhvr>
                                        <p:cTn id="27" dur="1" fill="hold">
                                          <p:stCondLst>
                                            <p:cond delay="499"/>
                                          </p:stCondLst>
                                        </p:cTn>
                                        <p:tgtEl>
                                          <p:spTgt spid="1027"/>
                                        </p:tgtEl>
                                        <p:attrNameLst>
                                          <p:attrName>style.visibility</p:attrName>
                                        </p:attrNameLst>
                                      </p:cBhvr>
                                      <p:to>
                                        <p:strVal val="hidden"/>
                                      </p:to>
                                    </p:set>
                                  </p:childTnLst>
                                </p:cTn>
                              </p:par>
                              <p:par>
                                <p:cTn id="28" presetID="16" presetClass="exit" presetSubtype="21" fill="hold" nodeType="withEffect">
                                  <p:stCondLst>
                                    <p:cond delay="0"/>
                                  </p:stCondLst>
                                  <p:childTnLst>
                                    <p:animEffect transition="out" filter="barn(inVertical)">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015" y="4472874"/>
            <a:ext cx="4708017" cy="285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61714" y="1310538"/>
            <a:ext cx="7863840" cy="5509200"/>
          </a:xfrm>
          <a:prstGeom prst="rect">
            <a:avLst/>
          </a:prstGeom>
        </p:spPr>
        <p:txBody>
          <a:bodyPr wrap="square">
            <a:spAutoFit/>
          </a:bodyPr>
          <a:lstStyle/>
          <a:p>
            <a:pPr marL="0" marR="0" lvl="0" indent="0" algn="l" defTabSz="1097280" rtl="0" eaLnBrk="1" fontAlgn="base"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Những điều kỳ diệu của </a:t>
            </a: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hlinkClick r:id="rId3"/>
              </a:rPr>
              <a:t>kim tự tháp Kê Ốp</a:t>
            </a: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 Sừng sững trên cao nguyên Giza qua bao đời, Đại kim tự tháp Kê Ốp là công trình nhân tạo vĩ đại nhất mọi thời đại.</a:t>
            </a:r>
          </a:p>
          <a:p>
            <a:pPr marL="0" marR="0" lvl="0" indent="0" algn="l" defTabSz="1097280" rtl="0" eaLnBrk="1" fontAlgn="base"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Là một trong 7 kỳ quan thế giới, Đại kim tự tháp Giza (còn gọi là kim tự tháp Khufu hay Kheops – Kê Ốp) được xây dựng từ khoảng 2,3 triệu khối đá vôi và đá granite có khối lượng từ 2 – 50 tấn.</a:t>
            </a:r>
          </a:p>
          <a:p>
            <a:pPr marL="0" marR="0" lvl="0" indent="0" algn="l" defTabSz="1097280" rtl="0" eaLnBrk="1" fontAlgn="base"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Các khối đá được chạm khắc, tạo hình, mài nhẵn bề mặt rồi xếp chồng lên nhau tới độ cao 146,5m (trải qua năm tháng đến hiện nay còn 138,8m), chúng được làm hoàn hảo tới mức ngay cả một sợi tóc, một lưỡi dao hay một tờ giấy mỏng cũng không thể lọt được vào khe giữa hai khối đá. Tuy vậy, nó vẫn được tính toán để chịu được sự giãn nở nhiệt, và thậm chí cả những trận động đất.</a:t>
            </a:r>
          </a:p>
          <a:p>
            <a:pPr marL="0" marR="0" lvl="0" indent="0" algn="l" defTabSz="1097280" rtl="0" eaLnBrk="1" fontAlgn="base"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Thiết kế của kim tự tháp Kê Ốp khiến cả những kiến trúc sư tài năng nhất hiện nay cũng phải khâm phục. Mặc dù ở trên sa mạc nóng bức, nhưng nhiệt độ bên trong của kim tự tháp luôn được duy trì ở mức 20 độ C, đúng bằng nhiệt độ trung bình trên trái đất.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015" y="605789"/>
            <a:ext cx="4708017" cy="29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168384" y="3608832"/>
            <a:ext cx="5279136" cy="6463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Kim tự tháp Kheops ở Ai Cập có dạng hình chóp có đáy là hình vuông, bốn mặt bên là hình tam giác đều.</a:t>
            </a:r>
          </a:p>
        </p:txBody>
      </p:sp>
      <p:sp>
        <p:nvSpPr>
          <p:cNvPr id="4" name="TextBox 3"/>
          <p:cNvSpPr txBox="1"/>
          <p:nvPr/>
        </p:nvSpPr>
        <p:spPr>
          <a:xfrm>
            <a:off x="1372918" y="607856"/>
            <a:ext cx="7339584" cy="40011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NHỮNG ĐIỀU KÌ DIỆU CỦA KIM TỰ THÁP KHEOPS</a:t>
            </a:r>
          </a:p>
        </p:txBody>
      </p:sp>
    </p:spTree>
    <p:extLst>
      <p:ext uri="{BB962C8B-B14F-4D97-AF65-F5344CB8AC3E}">
        <p14:creationId xmlns:p14="http://schemas.microsoft.com/office/powerpoint/2010/main" val="36431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circle(in)">
                                      <p:cBhvr>
                                        <p:cTn id="25" dur="2000"/>
                                        <p:tgtEl>
                                          <p:spTgt spid="10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circle(in)">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797" y="1358900"/>
            <a:ext cx="719997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9500" y="1054100"/>
            <a:ext cx="4699000" cy="5359159"/>
          </a:xfrm>
          <a:prstGeom prst="rect">
            <a:avLst/>
          </a:prstGeom>
          <a:noFill/>
        </p:spPr>
        <p:txBody>
          <a:bodyPr wrap="square" rtlCol="0">
            <a:spAutoFit/>
          </a:bodyPr>
          <a:lstStyle/>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Nhìn</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bề</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mặt</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tổ</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ong</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ta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thấy</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các</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hình</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lục</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giác</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đều</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xếp</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liền</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kề</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nhau</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Cấu</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trúc</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này</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tiết</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kiệm</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nguyên</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liệu</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và</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tận</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dụng</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được</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không</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gian</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Ngày</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nay con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người</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đang</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ứng</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dụng</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rộng</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rãi</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cấu</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trúc</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này</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trong</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các</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lĩnh</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vực</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như</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kiến</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trúc</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hàng</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không</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a:t>
            </a:r>
          </a:p>
        </p:txBody>
      </p:sp>
      <p:sp>
        <p:nvSpPr>
          <p:cNvPr id="4" name="TextBox 3"/>
          <p:cNvSpPr txBox="1"/>
          <p:nvPr/>
        </p:nvSpPr>
        <p:spPr>
          <a:xfrm>
            <a:off x="6252497" y="5613400"/>
            <a:ext cx="7742903" cy="646331"/>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ED5565">
                    <a:lumMod val="75000"/>
                  </a:srgbClr>
                </a:solidFill>
                <a:effectLst/>
                <a:uLnTx/>
                <a:uFillTx/>
                <a:latin typeface="Times New Roman" pitchFamily="18" charset="0"/>
                <a:ea typeface="+mn-ea"/>
                <a:cs typeface="Times New Roman" pitchFamily="18" charset="0"/>
              </a:rPr>
              <a:t>Hình lục giác đều có những đặc điểm gì?</a:t>
            </a:r>
          </a:p>
        </p:txBody>
      </p:sp>
    </p:spTree>
    <p:extLst>
      <p:ext uri="{BB962C8B-B14F-4D97-AF65-F5344CB8AC3E}">
        <p14:creationId xmlns:p14="http://schemas.microsoft.com/office/powerpoint/2010/main" val="18202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799" y="1228669"/>
            <a:ext cx="9494360"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a) Một số yếu tố cơ bản của hình lục giác đều</a:t>
            </a:r>
          </a:p>
        </p:txBody>
      </p:sp>
      <p:sp>
        <p:nvSpPr>
          <p:cNvPr id="5" name="Rounded Rectangle 4"/>
          <p:cNvSpPr/>
          <p:nvPr/>
        </p:nvSpPr>
        <p:spPr>
          <a:xfrm>
            <a:off x="593799" y="20930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HĐ5</a:t>
            </a:r>
          </a:p>
        </p:txBody>
      </p:sp>
      <p:sp>
        <p:nvSpPr>
          <p:cNvPr id="9" name="TextBox 8"/>
          <p:cNvSpPr txBox="1"/>
          <p:nvPr/>
        </p:nvSpPr>
        <p:spPr>
          <a:xfrm>
            <a:off x="1078060" y="2702399"/>
            <a:ext cx="10325983" cy="100335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    Cắt sáu hình tam giác đều giống nhau và ghép lại như Hình 4.4a để được hình lục giác đều như Hình 4.4b.</a:t>
            </a:r>
          </a:p>
        </p:txBody>
      </p:sp>
      <p:sp>
        <p:nvSpPr>
          <p:cNvPr id="12" name="Oval 11"/>
          <p:cNvSpPr/>
          <p:nvPr/>
        </p:nvSpPr>
        <p:spPr>
          <a:xfrm>
            <a:off x="1080001" y="28290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1</a:t>
            </a:r>
          </a:p>
        </p:txBody>
      </p:sp>
      <p:sp>
        <p:nvSpPr>
          <p:cNvPr id="28" name="TextBox 27"/>
          <p:cNvSpPr txBox="1"/>
          <p:nvPr/>
        </p:nvSpPr>
        <p:spPr>
          <a:xfrm>
            <a:off x="3436286" y="7125627"/>
            <a:ext cx="2379366"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Hình 4.4a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5193">
            <a:off x="7931122" y="3889499"/>
            <a:ext cx="3108960" cy="28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Isosceles Triangle 20"/>
          <p:cNvSpPr/>
          <p:nvPr/>
        </p:nvSpPr>
        <p:spPr>
          <a:xfrm>
            <a:off x="4191066" y="408077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30" name="Isosceles Triangle 29"/>
          <p:cNvSpPr/>
          <p:nvPr/>
        </p:nvSpPr>
        <p:spPr>
          <a:xfrm>
            <a:off x="3439327"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31" name="Isosceles Triangle 30"/>
          <p:cNvSpPr/>
          <p:nvPr/>
        </p:nvSpPr>
        <p:spPr>
          <a:xfrm>
            <a:off x="2725258" y="407395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32" name="Isosceles Triangle 31"/>
          <p:cNvSpPr/>
          <p:nvPr/>
        </p:nvSpPr>
        <p:spPr>
          <a:xfrm rot="10800000">
            <a:off x="4191065"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33" name="Isosceles Triangle 32"/>
          <p:cNvSpPr/>
          <p:nvPr/>
        </p:nvSpPr>
        <p:spPr>
          <a:xfrm rot="10800000">
            <a:off x="2697083" y="5327627"/>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34" name="Isosceles Triangle 33"/>
          <p:cNvSpPr/>
          <p:nvPr/>
        </p:nvSpPr>
        <p:spPr>
          <a:xfrm rot="10800000">
            <a:off x="3452248" y="4063684"/>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cxnSp>
        <p:nvCxnSpPr>
          <p:cNvPr id="23" name="Straight Connector 22"/>
          <p:cNvCxnSpPr/>
          <p:nvPr/>
        </p:nvCxnSpPr>
        <p:spPr>
          <a:xfrm flipV="1">
            <a:off x="8024117" y="4063684"/>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63856" y="406368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222044" y="4063684"/>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222044" y="5348175"/>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763856" y="6573612"/>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24117" y="5307079"/>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373437" y="3685203"/>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A</a:t>
            </a:r>
          </a:p>
        </p:txBody>
      </p:sp>
      <p:sp>
        <p:nvSpPr>
          <p:cNvPr id="48" name="TextBox 47"/>
          <p:cNvSpPr txBox="1"/>
          <p:nvPr/>
        </p:nvSpPr>
        <p:spPr>
          <a:xfrm>
            <a:off x="10186081" y="3685203"/>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B</a:t>
            </a:r>
          </a:p>
        </p:txBody>
      </p:sp>
      <p:sp>
        <p:nvSpPr>
          <p:cNvPr id="49" name="TextBox 48"/>
          <p:cNvSpPr txBox="1"/>
          <p:nvPr/>
        </p:nvSpPr>
        <p:spPr>
          <a:xfrm>
            <a:off x="10941978" y="5072215"/>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C</a:t>
            </a:r>
          </a:p>
        </p:txBody>
      </p:sp>
      <p:sp>
        <p:nvSpPr>
          <p:cNvPr id="50" name="TextBox 49"/>
          <p:cNvSpPr txBox="1"/>
          <p:nvPr/>
        </p:nvSpPr>
        <p:spPr>
          <a:xfrm>
            <a:off x="10053724" y="6547472"/>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D</a:t>
            </a:r>
          </a:p>
        </p:txBody>
      </p:sp>
      <p:sp>
        <p:nvSpPr>
          <p:cNvPr id="51" name="TextBox 50"/>
          <p:cNvSpPr txBox="1"/>
          <p:nvPr/>
        </p:nvSpPr>
        <p:spPr>
          <a:xfrm>
            <a:off x="8553111" y="6553686"/>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E</a:t>
            </a:r>
          </a:p>
        </p:txBody>
      </p:sp>
      <p:sp>
        <p:nvSpPr>
          <p:cNvPr id="52" name="TextBox 51"/>
          <p:cNvSpPr txBox="1"/>
          <p:nvPr/>
        </p:nvSpPr>
        <p:spPr>
          <a:xfrm>
            <a:off x="7433328" y="5044604"/>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F</a:t>
            </a:r>
          </a:p>
        </p:txBody>
      </p:sp>
      <p:sp>
        <p:nvSpPr>
          <p:cNvPr id="61" name="TextBox 60"/>
          <p:cNvSpPr txBox="1"/>
          <p:nvPr/>
        </p:nvSpPr>
        <p:spPr>
          <a:xfrm>
            <a:off x="8838071" y="7131270"/>
            <a:ext cx="2379366"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Hình 4.4b</a:t>
            </a:r>
          </a:p>
        </p:txBody>
      </p:sp>
      <p:sp>
        <p:nvSpPr>
          <p:cNvPr id="27" name="TextBox 26"/>
          <p:cNvSpPr txBox="1"/>
          <p:nvPr/>
        </p:nvSpPr>
        <p:spPr>
          <a:xfrm>
            <a:off x="593799" y="538144"/>
            <a:ext cx="5098193"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3. HÌNH LỤC GIÁC ĐỀU</a:t>
            </a:r>
          </a:p>
        </p:txBody>
      </p:sp>
    </p:spTree>
    <p:extLst>
      <p:ext uri="{BB962C8B-B14F-4D97-AF65-F5344CB8AC3E}">
        <p14:creationId xmlns:p14="http://schemas.microsoft.com/office/powerpoint/2010/main" val="6326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par>
                                <p:cTn id="48" presetID="16" presetClass="entr" presetSubtype="21"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par>
                                <p:cTn id="51" presetID="16" presetClass="entr" presetSubtype="21"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par>
                                <p:cTn id="54" presetID="16" presetClass="entr" presetSubtype="21"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par>
                                <p:cTn id="63" presetID="16" presetClass="entr" presetSubtype="21"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arn(inVertical)">
                                      <p:cBhvr>
                                        <p:cTn id="65" dur="500"/>
                                        <p:tgtEl>
                                          <p:spTgt spid="4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arn(inVertical)">
                                      <p:cBhvr>
                                        <p:cTn id="68" dur="500"/>
                                        <p:tgtEl>
                                          <p:spTgt spid="4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inVertical)">
                                      <p:cBhvr>
                                        <p:cTn id="71" dur="500"/>
                                        <p:tgtEl>
                                          <p:spTgt spid="4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barn(inVertical)">
                                      <p:cBhvr>
                                        <p:cTn id="74" dur="500"/>
                                        <p:tgtEl>
                                          <p:spTgt spid="49"/>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arn(inVertical)">
                                      <p:cBhvr>
                                        <p:cTn id="77" dur="500"/>
                                        <p:tgtEl>
                                          <p:spTgt spid="50"/>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arn(inVertical)">
                                      <p:cBhvr>
                                        <p:cTn id="80" dur="500"/>
                                        <p:tgtEl>
                                          <p:spTgt spid="51"/>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barn(inVertical)">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2050"/>
                                        </p:tgtEl>
                                        <p:attrNameLst>
                                          <p:attrName>style.visibility</p:attrName>
                                        </p:attrNameLst>
                                      </p:cBhvr>
                                      <p:to>
                                        <p:strVal val="visible"/>
                                      </p:to>
                                    </p:set>
                                    <p:animEffect transition="in" filter="circle(in)">
                                      <p:cBhvr>
                                        <p:cTn id="88" dur="2000"/>
                                        <p:tgtEl>
                                          <p:spTgt spid="2050"/>
                                        </p:tgtEl>
                                      </p:cBhvr>
                                    </p:animEffec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1" nodeType="clickEffect">
                                  <p:stCondLst>
                                    <p:cond delay="0"/>
                                  </p:stCondLst>
                                  <p:childTnLst>
                                    <p:animMotion origin="layout" path="M 3.54167E-6 0.00135 L 0.36501 -2.71605E-6 " pathEditMode="relative" rAng="0" ptsTypes="AA">
                                      <p:cBhvr>
                                        <p:cTn id="92" dur="2000" fill="hold"/>
                                        <p:tgtEl>
                                          <p:spTgt spid="21"/>
                                        </p:tgtEl>
                                        <p:attrNameLst>
                                          <p:attrName>ppt_x</p:attrName>
                                          <p:attrName>ppt_y</p:attrName>
                                        </p:attrNameLst>
                                      </p:cBhvr>
                                      <p:rCtr x="18251" y="-77"/>
                                    </p:animMotion>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grpId="1" nodeType="clickEffect">
                                  <p:stCondLst>
                                    <p:cond delay="0"/>
                                  </p:stCondLst>
                                  <p:childTnLst>
                                    <p:animMotion origin="layout" path="M 3.54167E-6 -8.02469E-7 L 0.36501 -8.02469E-7 " pathEditMode="relative" rAng="0" ptsTypes="AA">
                                      <p:cBhvr>
                                        <p:cTn id="96" dur="2000" fill="hold"/>
                                        <p:tgtEl>
                                          <p:spTgt spid="32"/>
                                        </p:tgtEl>
                                        <p:attrNameLst>
                                          <p:attrName>ppt_x</p:attrName>
                                          <p:attrName>ppt_y</p:attrName>
                                        </p:attrNameLst>
                                      </p:cBhvr>
                                      <p:rCtr x="18251" y="0"/>
                                    </p:animMotion>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grpId="1" nodeType="clickEffect">
                                  <p:stCondLst>
                                    <p:cond delay="0"/>
                                  </p:stCondLst>
                                  <p:childTnLst>
                                    <p:animMotion origin="layout" path="M 0.00152 -3.7037E-6 L 0.36328 0.00155 " pathEditMode="relative" rAng="0" ptsTypes="AA">
                                      <p:cBhvr>
                                        <p:cTn id="100" dur="2000" fill="hold"/>
                                        <p:tgtEl>
                                          <p:spTgt spid="34"/>
                                        </p:tgtEl>
                                        <p:attrNameLst>
                                          <p:attrName>ppt_x</p:attrName>
                                          <p:attrName>ppt_y</p:attrName>
                                        </p:attrNameLst>
                                      </p:cBhvr>
                                      <p:rCtr x="18088" y="77"/>
                                    </p:animMotion>
                                  </p:childTnLst>
                                </p:cTn>
                              </p:par>
                            </p:childTnLst>
                          </p:cTn>
                        </p:par>
                      </p:childTnLst>
                    </p:cTn>
                  </p:par>
                  <p:par>
                    <p:cTn id="101" fill="hold">
                      <p:stCondLst>
                        <p:cond delay="indefinite"/>
                      </p:stCondLst>
                      <p:childTnLst>
                        <p:par>
                          <p:cTn id="102" fill="hold">
                            <p:stCondLst>
                              <p:cond delay="0"/>
                            </p:stCondLst>
                            <p:childTnLst>
                              <p:par>
                                <p:cTn id="103" presetID="63" presetClass="path" presetSubtype="0" accel="50000" decel="50000" fill="hold" grpId="1" nodeType="clickEffect">
                                  <p:stCondLst>
                                    <p:cond delay="0"/>
                                  </p:stCondLst>
                                  <p:childTnLst>
                                    <p:animMotion origin="layout" path="M 0.11393 0.00135 L 0.36393 0.00135 " pathEditMode="relative" rAng="0" ptsTypes="AA">
                                      <p:cBhvr>
                                        <p:cTn id="104" dur="2000" fill="hold"/>
                                        <p:tgtEl>
                                          <p:spTgt spid="31"/>
                                        </p:tgtEl>
                                        <p:attrNameLst>
                                          <p:attrName>ppt_x</p:attrName>
                                          <p:attrName>ppt_y</p:attrName>
                                        </p:attrNameLst>
                                      </p:cBhvr>
                                      <p:rCtr x="12500" y="0"/>
                                    </p:animMotion>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grpId="1" nodeType="clickEffect">
                                  <p:stCondLst>
                                    <p:cond delay="0"/>
                                  </p:stCondLst>
                                  <p:childTnLst>
                                    <p:animMotion origin="layout" path="M 0.1147 -8.02469E-7 L 0.3647 -8.02469E-7 " pathEditMode="relative" rAng="0" ptsTypes="AA">
                                      <p:cBhvr>
                                        <p:cTn id="108" dur="2000" fill="hold"/>
                                        <p:tgtEl>
                                          <p:spTgt spid="30"/>
                                        </p:tgtEl>
                                        <p:attrNameLst>
                                          <p:attrName>ppt_x</p:attrName>
                                          <p:attrName>ppt_y</p:attrName>
                                        </p:attrNameLst>
                                      </p:cBhvr>
                                      <p:rCtr x="12500" y="0"/>
                                    </p:animMotion>
                                  </p:childTnLst>
                                </p:cTn>
                              </p:par>
                            </p:childTnLst>
                          </p:cTn>
                        </p:par>
                      </p:childTnLst>
                    </p:cTn>
                  </p:par>
                  <p:par>
                    <p:cTn id="109" fill="hold">
                      <p:stCondLst>
                        <p:cond delay="indefinite"/>
                      </p:stCondLst>
                      <p:childTnLst>
                        <p:par>
                          <p:cTn id="110" fill="hold">
                            <p:stCondLst>
                              <p:cond delay="0"/>
                            </p:stCondLst>
                            <p:childTnLst>
                              <p:par>
                                <p:cTn id="111" presetID="63" presetClass="path" presetSubtype="0" accel="50000" decel="50000" fill="hold" grpId="1" nodeType="clickEffect">
                                  <p:stCondLst>
                                    <p:cond delay="0"/>
                                  </p:stCondLst>
                                  <p:childTnLst>
                                    <p:animMotion origin="layout" path="M 0.11469 -3.08642E-6 L 0.36469 -3.08642E-6 " pathEditMode="relative" rAng="0" ptsTypes="AA">
                                      <p:cBhvr>
                                        <p:cTn id="112" dur="2000" fill="hold"/>
                                        <p:tgtEl>
                                          <p:spTgt spid="3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p:bldP spid="12" grpId="0" animBg="1"/>
      <p:bldP spid="28" grpId="0"/>
      <p:bldP spid="21" grpId="0" animBg="1"/>
      <p:bldP spid="21"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45" grpId="0"/>
      <p:bldP spid="48" grpId="0"/>
      <p:bldP spid="49" grpId="0"/>
      <p:bldP spid="50" grpId="0"/>
      <p:bldP spid="51" grpId="0"/>
      <p:bldP spid="52" grpId="0"/>
      <p:bldP spid="61"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799" y="1228669"/>
            <a:ext cx="9494360" cy="553998"/>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a) Một số yếu tố cơ bản của hình lục giác đều</a:t>
            </a:r>
          </a:p>
        </p:txBody>
      </p:sp>
      <p:sp>
        <p:nvSpPr>
          <p:cNvPr id="5" name="Rounded Rectangle 4"/>
          <p:cNvSpPr/>
          <p:nvPr/>
        </p:nvSpPr>
        <p:spPr>
          <a:xfrm>
            <a:off x="593799" y="20930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HĐ5</a:t>
            </a:r>
          </a:p>
        </p:txBody>
      </p:sp>
      <p:sp>
        <p:nvSpPr>
          <p:cNvPr id="9" name="TextBox 8"/>
          <p:cNvSpPr txBox="1"/>
          <p:nvPr/>
        </p:nvSpPr>
        <p:spPr>
          <a:xfrm>
            <a:off x="1078060" y="2702399"/>
            <a:ext cx="10325983" cy="1003352"/>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    Cắt sáu hình tam giác đều giống nhau và ghép lại như Hình 4.4a để được hình lục giác đều như Hình 4.4b.</a:t>
            </a:r>
          </a:p>
        </p:txBody>
      </p:sp>
      <p:sp>
        <p:nvSpPr>
          <p:cNvPr id="12" name="Oval 11"/>
          <p:cNvSpPr/>
          <p:nvPr/>
        </p:nvSpPr>
        <p:spPr>
          <a:xfrm>
            <a:off x="1080001" y="28290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1</a:t>
            </a:r>
          </a:p>
        </p:txBody>
      </p:sp>
      <p:sp>
        <p:nvSpPr>
          <p:cNvPr id="27" name="TextBox 26"/>
          <p:cNvSpPr txBox="1"/>
          <p:nvPr/>
        </p:nvSpPr>
        <p:spPr>
          <a:xfrm>
            <a:off x="593799" y="538144"/>
            <a:ext cx="5098193"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3. HÌNH LỤC GIÁC ĐỀU</a:t>
            </a:r>
          </a:p>
        </p:txBody>
      </p:sp>
      <p:sp>
        <p:nvSpPr>
          <p:cNvPr id="29" name="Isosceles Triangle 28">
            <a:extLst>
              <a:ext uri="{FF2B5EF4-FFF2-40B4-BE49-F238E27FC236}">
                <a16:creationId xmlns:a16="http://schemas.microsoft.com/office/drawing/2014/main" id="{DDC4EE1C-837E-4214-A5A9-02E438D260CC}"/>
              </a:ext>
            </a:extLst>
          </p:cNvPr>
          <p:cNvSpPr/>
          <p:nvPr/>
        </p:nvSpPr>
        <p:spPr>
          <a:xfrm>
            <a:off x="6472638" y="4470863"/>
            <a:ext cx="1066800" cy="9144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7EF83D55-E90F-428B-9DA6-55B31D7A54E7}"/>
              </a:ext>
            </a:extLst>
          </p:cNvPr>
          <p:cNvSpPr/>
          <p:nvPr/>
        </p:nvSpPr>
        <p:spPr>
          <a:xfrm>
            <a:off x="7539438" y="4470864"/>
            <a:ext cx="1066800" cy="9144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5B8FCBAF-C93D-40BA-9964-3B1F4A1AC1B9}"/>
              </a:ext>
            </a:extLst>
          </p:cNvPr>
          <p:cNvSpPr/>
          <p:nvPr/>
        </p:nvSpPr>
        <p:spPr>
          <a:xfrm>
            <a:off x="7018497" y="5377865"/>
            <a:ext cx="1066800" cy="914400"/>
          </a:xfrm>
          <a:prstGeom prst="triangl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erge 38">
            <a:extLst>
              <a:ext uri="{FF2B5EF4-FFF2-40B4-BE49-F238E27FC236}">
                <a16:creationId xmlns:a16="http://schemas.microsoft.com/office/drawing/2014/main" id="{507963BB-F276-482D-AEEB-73AB98FE375D}"/>
              </a:ext>
            </a:extLst>
          </p:cNvPr>
          <p:cNvSpPr/>
          <p:nvPr/>
        </p:nvSpPr>
        <p:spPr>
          <a:xfrm>
            <a:off x="6477000" y="5374166"/>
            <a:ext cx="1066800" cy="914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erge 40">
            <a:extLst>
              <a:ext uri="{FF2B5EF4-FFF2-40B4-BE49-F238E27FC236}">
                <a16:creationId xmlns:a16="http://schemas.microsoft.com/office/drawing/2014/main" id="{2A927615-21A6-4323-B619-9D3C5570B7A3}"/>
              </a:ext>
            </a:extLst>
          </p:cNvPr>
          <p:cNvSpPr/>
          <p:nvPr/>
        </p:nvSpPr>
        <p:spPr>
          <a:xfrm>
            <a:off x="7010400" y="4453108"/>
            <a:ext cx="1066800" cy="914400"/>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erge 42">
            <a:extLst>
              <a:ext uri="{FF2B5EF4-FFF2-40B4-BE49-F238E27FC236}">
                <a16:creationId xmlns:a16="http://schemas.microsoft.com/office/drawing/2014/main" id="{5C65FBE7-EFE7-425C-BCCD-ABD8DEC48B6E}"/>
              </a:ext>
            </a:extLst>
          </p:cNvPr>
          <p:cNvSpPr/>
          <p:nvPr/>
        </p:nvSpPr>
        <p:spPr>
          <a:xfrm>
            <a:off x="7551897" y="5385263"/>
            <a:ext cx="1066800" cy="914400"/>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35A39E11-B7EB-45ED-ADA5-2824EF780B59}"/>
              </a:ext>
            </a:extLst>
          </p:cNvPr>
          <p:cNvPicPr>
            <a:picLocks noChangeAspect="1"/>
          </p:cNvPicPr>
          <p:nvPr/>
        </p:nvPicPr>
        <p:blipFill>
          <a:blip r:embed="rId2"/>
          <a:stretch>
            <a:fillRect/>
          </a:stretch>
        </p:blipFill>
        <p:spPr>
          <a:xfrm>
            <a:off x="6157170" y="4114800"/>
            <a:ext cx="2764536" cy="2514599"/>
          </a:xfrm>
          <a:prstGeom prst="rect">
            <a:avLst/>
          </a:prstGeom>
        </p:spPr>
      </p:pic>
      <p:sp>
        <p:nvSpPr>
          <p:cNvPr id="47" name="Isosceles Triangle 46">
            <a:extLst>
              <a:ext uri="{FF2B5EF4-FFF2-40B4-BE49-F238E27FC236}">
                <a16:creationId xmlns:a16="http://schemas.microsoft.com/office/drawing/2014/main" id="{0E0B8C85-686D-4018-8630-25CFCC1D2B4C}"/>
              </a:ext>
            </a:extLst>
          </p:cNvPr>
          <p:cNvSpPr/>
          <p:nvPr/>
        </p:nvSpPr>
        <p:spPr>
          <a:xfrm>
            <a:off x="1574816" y="4218870"/>
            <a:ext cx="1066800" cy="914400"/>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319EE028-A031-4CD7-8A3D-E06166A2730D}"/>
              </a:ext>
            </a:extLst>
          </p:cNvPr>
          <p:cNvSpPr/>
          <p:nvPr/>
        </p:nvSpPr>
        <p:spPr>
          <a:xfrm>
            <a:off x="3687749" y="4310140"/>
            <a:ext cx="1066800" cy="914400"/>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C2F55F91-FEF0-467B-96E5-0011BE15B820}"/>
              </a:ext>
            </a:extLst>
          </p:cNvPr>
          <p:cNvSpPr/>
          <p:nvPr/>
        </p:nvSpPr>
        <p:spPr>
          <a:xfrm>
            <a:off x="2744039" y="5648481"/>
            <a:ext cx="1066800" cy="914400"/>
          </a:xfrm>
          <a:prstGeom prst="triangl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Merge 54">
            <a:extLst>
              <a:ext uri="{FF2B5EF4-FFF2-40B4-BE49-F238E27FC236}">
                <a16:creationId xmlns:a16="http://schemas.microsoft.com/office/drawing/2014/main" id="{BE25097F-9410-43F0-8C3D-A892902285EC}"/>
              </a:ext>
            </a:extLst>
          </p:cNvPr>
          <p:cNvSpPr/>
          <p:nvPr/>
        </p:nvSpPr>
        <p:spPr>
          <a:xfrm>
            <a:off x="1558511" y="5842463"/>
            <a:ext cx="1066800" cy="914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Merge 55">
            <a:extLst>
              <a:ext uri="{FF2B5EF4-FFF2-40B4-BE49-F238E27FC236}">
                <a16:creationId xmlns:a16="http://schemas.microsoft.com/office/drawing/2014/main" id="{E76C67AE-92FB-4F38-9A82-929429651E1E}"/>
              </a:ext>
            </a:extLst>
          </p:cNvPr>
          <p:cNvSpPr/>
          <p:nvPr/>
        </p:nvSpPr>
        <p:spPr>
          <a:xfrm>
            <a:off x="2534831" y="4151854"/>
            <a:ext cx="1066800" cy="914400"/>
          </a:xfrm>
          <a:prstGeom prst="flowChartMerg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erge 56">
            <a:extLst>
              <a:ext uri="{FF2B5EF4-FFF2-40B4-BE49-F238E27FC236}">
                <a16:creationId xmlns:a16="http://schemas.microsoft.com/office/drawing/2014/main" id="{F3829CE6-8A91-4FBA-86FF-D7C5235E92B0}"/>
              </a:ext>
            </a:extLst>
          </p:cNvPr>
          <p:cNvSpPr/>
          <p:nvPr/>
        </p:nvSpPr>
        <p:spPr>
          <a:xfrm>
            <a:off x="3687749" y="5714999"/>
            <a:ext cx="1066800" cy="914400"/>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315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xit" presetSubtype="0" fill="hold" grpId="0" nodeType="withEffect">
                                  <p:stCondLst>
                                    <p:cond delay="0"/>
                                  </p:stCondLst>
                                  <p:childTnLst>
                                    <p:animEffect transition="out" filter="fade">
                                      <p:cBhvr>
                                        <p:cTn id="11" dur="1000"/>
                                        <p:tgtEl>
                                          <p:spTgt spid="56"/>
                                        </p:tgtEl>
                                      </p:cBhvr>
                                    </p:animEffect>
                                    <p:anim calcmode="lin" valueType="num">
                                      <p:cBhvr>
                                        <p:cTn id="12" dur="1000"/>
                                        <p:tgtEl>
                                          <p:spTgt spid="56"/>
                                        </p:tgtEl>
                                        <p:attrNameLst>
                                          <p:attrName>ppt_x</p:attrName>
                                        </p:attrNameLst>
                                      </p:cBhvr>
                                      <p:tavLst>
                                        <p:tav tm="0">
                                          <p:val>
                                            <p:strVal val="ppt_x"/>
                                          </p:val>
                                        </p:tav>
                                        <p:tav tm="100000">
                                          <p:val>
                                            <p:strVal val="ppt_x"/>
                                          </p:val>
                                        </p:tav>
                                      </p:tavLst>
                                    </p:anim>
                                    <p:anim calcmode="lin" valueType="num">
                                      <p:cBhvr>
                                        <p:cTn id="13" dur="1000"/>
                                        <p:tgtEl>
                                          <p:spTgt spid="56"/>
                                        </p:tgtEl>
                                        <p:attrNameLst>
                                          <p:attrName>ppt_y</p:attrName>
                                        </p:attrNameLst>
                                      </p:cBhvr>
                                      <p:tavLst>
                                        <p:tav tm="0">
                                          <p:val>
                                            <p:strVal val="ppt_y"/>
                                          </p:val>
                                        </p:tav>
                                        <p:tav tm="100000">
                                          <p:val>
                                            <p:strVal val="ppt_y+.1"/>
                                          </p:val>
                                        </p:tav>
                                      </p:tavLst>
                                    </p:anim>
                                    <p:set>
                                      <p:cBhvr>
                                        <p:cTn id="14" dur="1" fill="hold">
                                          <p:stCondLst>
                                            <p:cond delay="999"/>
                                          </p:stCondLst>
                                        </p:cTn>
                                        <p:tgtEl>
                                          <p:spTgt spid="5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16" presetClass="exit" presetSubtype="21" fill="hold" grpId="0" nodeType="withEffect">
                                  <p:stCondLst>
                                    <p:cond delay="0"/>
                                  </p:stCondLst>
                                  <p:childTnLst>
                                    <p:animEffect transition="out" filter="barn(inVertical)">
                                      <p:cBhvr>
                                        <p:cTn id="23" dur="500"/>
                                        <p:tgtEl>
                                          <p:spTgt spid="53"/>
                                        </p:tgtEl>
                                      </p:cBhvr>
                                    </p:animEffect>
                                    <p:set>
                                      <p:cBhvr>
                                        <p:cTn id="24" dur="1" fill="hold">
                                          <p:stCondLst>
                                            <p:cond delay="499"/>
                                          </p:stCondLst>
                                        </p:cTn>
                                        <p:tgtEl>
                                          <p:spTgt spid="5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par>
                                <p:cTn id="32" presetID="21" presetClass="exit" presetSubtype="1" fill="hold" grpId="0" nodeType="withEffect">
                                  <p:stCondLst>
                                    <p:cond delay="0"/>
                                  </p:stCondLst>
                                  <p:childTnLst>
                                    <p:animEffect transition="out" filter="wheel(1)">
                                      <p:cBhvr>
                                        <p:cTn id="33" dur="500"/>
                                        <p:tgtEl>
                                          <p:spTgt spid="57"/>
                                        </p:tgtEl>
                                      </p:cBhvr>
                                    </p:animEffect>
                                    <p:set>
                                      <p:cBhvr>
                                        <p:cTn id="34" dur="1" fill="hold">
                                          <p:stCondLst>
                                            <p:cond delay="499"/>
                                          </p:stCondLst>
                                        </p:cTn>
                                        <p:tgtEl>
                                          <p:spTgt spid="5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xit" presetSubtype="4" fill="hold" grpId="0" nodeType="withEffect">
                                  <p:stCondLst>
                                    <p:cond delay="0"/>
                                  </p:stCondLst>
                                  <p:childTnLst>
                                    <p:anim calcmode="lin" valueType="num">
                                      <p:cBhvr additive="base">
                                        <p:cTn id="42" dur="500"/>
                                        <p:tgtEl>
                                          <p:spTgt spid="54"/>
                                        </p:tgtEl>
                                        <p:attrNameLst>
                                          <p:attrName>ppt_x</p:attrName>
                                        </p:attrNameLst>
                                      </p:cBhvr>
                                      <p:tavLst>
                                        <p:tav tm="0">
                                          <p:val>
                                            <p:strVal val="ppt_x"/>
                                          </p:val>
                                        </p:tav>
                                        <p:tav tm="100000">
                                          <p:val>
                                            <p:strVal val="ppt_x"/>
                                          </p:val>
                                        </p:tav>
                                      </p:tavLst>
                                    </p:anim>
                                    <p:anim calcmode="lin" valueType="num">
                                      <p:cBhvr additive="base">
                                        <p:cTn id="43" dur="500"/>
                                        <p:tgtEl>
                                          <p:spTgt spid="54"/>
                                        </p:tgtEl>
                                        <p:attrNameLst>
                                          <p:attrName>ppt_y</p:attrName>
                                        </p:attrNameLst>
                                      </p:cBhvr>
                                      <p:tavLst>
                                        <p:tav tm="0">
                                          <p:val>
                                            <p:strVal val="ppt_y"/>
                                          </p:val>
                                        </p:tav>
                                        <p:tav tm="100000">
                                          <p:val>
                                            <p:strVal val="1+ppt_h/2"/>
                                          </p:val>
                                        </p:tav>
                                      </p:tavLst>
                                    </p:anim>
                                    <p:set>
                                      <p:cBhvr>
                                        <p:cTn id="44" dur="1" fill="hold">
                                          <p:stCondLst>
                                            <p:cond delay="499"/>
                                          </p:stCondLst>
                                        </p:cTn>
                                        <p:tgtEl>
                                          <p:spTgt spid="5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42" presetClass="exit" presetSubtype="0" fill="hold" grpId="0" nodeType="withEffect">
                                  <p:stCondLst>
                                    <p:cond delay="0"/>
                                  </p:stCondLst>
                                  <p:childTnLst>
                                    <p:animEffect transition="out" filter="fade">
                                      <p:cBhvr>
                                        <p:cTn id="52" dur="1000"/>
                                        <p:tgtEl>
                                          <p:spTgt spid="55"/>
                                        </p:tgtEl>
                                      </p:cBhvr>
                                    </p:animEffect>
                                    <p:anim calcmode="lin" valueType="num">
                                      <p:cBhvr>
                                        <p:cTn id="53" dur="1000"/>
                                        <p:tgtEl>
                                          <p:spTgt spid="55"/>
                                        </p:tgtEl>
                                        <p:attrNameLst>
                                          <p:attrName>ppt_x</p:attrName>
                                        </p:attrNameLst>
                                      </p:cBhvr>
                                      <p:tavLst>
                                        <p:tav tm="0">
                                          <p:val>
                                            <p:strVal val="ppt_x"/>
                                          </p:val>
                                        </p:tav>
                                        <p:tav tm="100000">
                                          <p:val>
                                            <p:strVal val="ppt_x"/>
                                          </p:val>
                                        </p:tav>
                                      </p:tavLst>
                                    </p:anim>
                                    <p:anim calcmode="lin" valueType="num">
                                      <p:cBhvr>
                                        <p:cTn id="54" dur="1000"/>
                                        <p:tgtEl>
                                          <p:spTgt spid="55"/>
                                        </p:tgtEl>
                                        <p:attrNameLst>
                                          <p:attrName>ppt_y</p:attrName>
                                        </p:attrNameLst>
                                      </p:cBhvr>
                                      <p:tavLst>
                                        <p:tav tm="0">
                                          <p:val>
                                            <p:strVal val="ppt_y"/>
                                          </p:val>
                                        </p:tav>
                                        <p:tav tm="100000">
                                          <p:val>
                                            <p:strVal val="ppt_y+.1"/>
                                          </p:val>
                                        </p:tav>
                                      </p:tavLst>
                                    </p:anim>
                                    <p:set>
                                      <p:cBhvr>
                                        <p:cTn id="55" dur="1" fill="hold">
                                          <p:stCondLst>
                                            <p:cond delay="999"/>
                                          </p:stCondLst>
                                        </p:cTn>
                                        <p:tgtEl>
                                          <p:spTgt spid="5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1+#ppt_h/2"/>
                                          </p:val>
                                        </p:tav>
                                        <p:tav tm="100000">
                                          <p:val>
                                            <p:strVal val="#ppt_y"/>
                                          </p:val>
                                        </p:tav>
                                      </p:tavLst>
                                    </p:anim>
                                  </p:childTnLst>
                                </p:cTn>
                              </p:par>
                              <p:par>
                                <p:cTn id="62" presetID="31" presetClass="exit" presetSubtype="0" fill="hold" grpId="0" nodeType="withEffect">
                                  <p:stCondLst>
                                    <p:cond delay="0"/>
                                  </p:stCondLst>
                                  <p:childTnLst>
                                    <p:anim calcmode="lin" valueType="num">
                                      <p:cBhvr>
                                        <p:cTn id="63" dur="500"/>
                                        <p:tgtEl>
                                          <p:spTgt spid="47"/>
                                        </p:tgtEl>
                                        <p:attrNameLst>
                                          <p:attrName>ppt_w</p:attrName>
                                        </p:attrNameLst>
                                      </p:cBhvr>
                                      <p:tavLst>
                                        <p:tav tm="0">
                                          <p:val>
                                            <p:strVal val="ppt_w"/>
                                          </p:val>
                                        </p:tav>
                                        <p:tav tm="100000">
                                          <p:val>
                                            <p:fltVal val="0"/>
                                          </p:val>
                                        </p:tav>
                                      </p:tavLst>
                                    </p:anim>
                                    <p:anim calcmode="lin" valueType="num">
                                      <p:cBhvr>
                                        <p:cTn id="64" dur="500"/>
                                        <p:tgtEl>
                                          <p:spTgt spid="47"/>
                                        </p:tgtEl>
                                        <p:attrNameLst>
                                          <p:attrName>ppt_h</p:attrName>
                                        </p:attrNameLst>
                                      </p:cBhvr>
                                      <p:tavLst>
                                        <p:tav tm="0">
                                          <p:val>
                                            <p:strVal val="ppt_h"/>
                                          </p:val>
                                        </p:tav>
                                        <p:tav tm="100000">
                                          <p:val>
                                            <p:fltVal val="0"/>
                                          </p:val>
                                        </p:tav>
                                      </p:tavLst>
                                    </p:anim>
                                    <p:anim calcmode="lin" valueType="num">
                                      <p:cBhvr>
                                        <p:cTn id="65" dur="500"/>
                                        <p:tgtEl>
                                          <p:spTgt spid="47"/>
                                        </p:tgtEl>
                                        <p:attrNameLst>
                                          <p:attrName>style.rotation</p:attrName>
                                        </p:attrNameLst>
                                      </p:cBhvr>
                                      <p:tavLst>
                                        <p:tav tm="0">
                                          <p:val>
                                            <p:fltVal val="0"/>
                                          </p:val>
                                        </p:tav>
                                        <p:tav tm="100000">
                                          <p:val>
                                            <p:fltVal val="90"/>
                                          </p:val>
                                        </p:tav>
                                      </p:tavLst>
                                    </p:anim>
                                    <p:animEffect transition="out" filter="fade">
                                      <p:cBhvr>
                                        <p:cTn id="66" dur="500"/>
                                        <p:tgtEl>
                                          <p:spTgt spid="47"/>
                                        </p:tgtEl>
                                      </p:cBhvr>
                                    </p:animEffect>
                                    <p:set>
                                      <p:cBhvr>
                                        <p:cTn id="67" dur="1" fill="hold">
                                          <p:stCondLst>
                                            <p:cond delay="499"/>
                                          </p:stCondLst>
                                        </p:cTn>
                                        <p:tgtEl>
                                          <p:spTgt spid="4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41"/>
                                        </p:tgtEl>
                                        <p:attrNameLst>
                                          <p:attrName>ppt_x</p:attrName>
                                        </p:attrNameLst>
                                      </p:cBhvr>
                                      <p:tavLst>
                                        <p:tav tm="0">
                                          <p:val>
                                            <p:strVal val="ppt_x"/>
                                          </p:val>
                                        </p:tav>
                                        <p:tav tm="100000">
                                          <p:val>
                                            <p:strVal val="ppt_x"/>
                                          </p:val>
                                        </p:tav>
                                      </p:tavLst>
                                    </p:anim>
                                    <p:anim calcmode="lin" valueType="num">
                                      <p:cBhvr additive="base">
                                        <p:cTn id="77" dur="500"/>
                                        <p:tgtEl>
                                          <p:spTgt spid="41"/>
                                        </p:tgtEl>
                                        <p:attrNameLst>
                                          <p:attrName>ppt_y</p:attrName>
                                        </p:attrNameLst>
                                      </p:cBhvr>
                                      <p:tavLst>
                                        <p:tav tm="0">
                                          <p:val>
                                            <p:strVal val="ppt_y"/>
                                          </p:val>
                                        </p:tav>
                                        <p:tav tm="100000">
                                          <p:val>
                                            <p:strVal val="1+ppt_h/2"/>
                                          </p:val>
                                        </p:tav>
                                      </p:tavLst>
                                    </p:anim>
                                    <p:set>
                                      <p:cBhvr>
                                        <p:cTn id="78" dur="1" fill="hold">
                                          <p:stCondLst>
                                            <p:cond delay="499"/>
                                          </p:stCondLst>
                                        </p:cTn>
                                        <p:tgtEl>
                                          <p:spTgt spid="41"/>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35"/>
                                        </p:tgtEl>
                                        <p:attrNameLst>
                                          <p:attrName>ppt_x</p:attrName>
                                        </p:attrNameLst>
                                      </p:cBhvr>
                                      <p:tavLst>
                                        <p:tav tm="0">
                                          <p:val>
                                            <p:strVal val="ppt_x"/>
                                          </p:val>
                                        </p:tav>
                                        <p:tav tm="100000">
                                          <p:val>
                                            <p:strVal val="ppt_x"/>
                                          </p:val>
                                        </p:tav>
                                      </p:tavLst>
                                    </p:anim>
                                    <p:anim calcmode="lin" valueType="num">
                                      <p:cBhvr additive="base">
                                        <p:cTn id="81" dur="500"/>
                                        <p:tgtEl>
                                          <p:spTgt spid="35"/>
                                        </p:tgtEl>
                                        <p:attrNameLst>
                                          <p:attrName>ppt_y</p:attrName>
                                        </p:attrNameLst>
                                      </p:cBhvr>
                                      <p:tavLst>
                                        <p:tav tm="0">
                                          <p:val>
                                            <p:strVal val="ppt_y"/>
                                          </p:val>
                                        </p:tav>
                                        <p:tav tm="100000">
                                          <p:val>
                                            <p:strVal val="1+ppt_h/2"/>
                                          </p:val>
                                        </p:tav>
                                      </p:tavLst>
                                    </p:anim>
                                    <p:set>
                                      <p:cBhvr>
                                        <p:cTn id="82" dur="1" fill="hold">
                                          <p:stCondLst>
                                            <p:cond delay="499"/>
                                          </p:stCondLst>
                                        </p:cTn>
                                        <p:tgtEl>
                                          <p:spTgt spid="35"/>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43"/>
                                        </p:tgtEl>
                                        <p:attrNameLst>
                                          <p:attrName>ppt_x</p:attrName>
                                        </p:attrNameLst>
                                      </p:cBhvr>
                                      <p:tavLst>
                                        <p:tav tm="0">
                                          <p:val>
                                            <p:strVal val="ppt_x"/>
                                          </p:val>
                                        </p:tav>
                                        <p:tav tm="100000">
                                          <p:val>
                                            <p:strVal val="ppt_x"/>
                                          </p:val>
                                        </p:tav>
                                      </p:tavLst>
                                    </p:anim>
                                    <p:anim calcmode="lin" valueType="num">
                                      <p:cBhvr additive="base">
                                        <p:cTn id="85" dur="500"/>
                                        <p:tgtEl>
                                          <p:spTgt spid="43"/>
                                        </p:tgtEl>
                                        <p:attrNameLst>
                                          <p:attrName>ppt_y</p:attrName>
                                        </p:attrNameLst>
                                      </p:cBhvr>
                                      <p:tavLst>
                                        <p:tav tm="0">
                                          <p:val>
                                            <p:strVal val="ppt_y"/>
                                          </p:val>
                                        </p:tav>
                                        <p:tav tm="100000">
                                          <p:val>
                                            <p:strVal val="1+ppt_h/2"/>
                                          </p:val>
                                        </p:tav>
                                      </p:tavLst>
                                    </p:anim>
                                    <p:set>
                                      <p:cBhvr>
                                        <p:cTn id="86" dur="1" fill="hold">
                                          <p:stCondLst>
                                            <p:cond delay="499"/>
                                          </p:stCondLst>
                                        </p:cTn>
                                        <p:tgtEl>
                                          <p:spTgt spid="43"/>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37"/>
                                        </p:tgtEl>
                                        <p:attrNameLst>
                                          <p:attrName>ppt_x</p:attrName>
                                        </p:attrNameLst>
                                      </p:cBhvr>
                                      <p:tavLst>
                                        <p:tav tm="0">
                                          <p:val>
                                            <p:strVal val="ppt_x"/>
                                          </p:val>
                                        </p:tav>
                                        <p:tav tm="100000">
                                          <p:val>
                                            <p:strVal val="ppt_x"/>
                                          </p:val>
                                        </p:tav>
                                      </p:tavLst>
                                    </p:anim>
                                    <p:anim calcmode="lin" valueType="num">
                                      <p:cBhvr additive="base">
                                        <p:cTn id="89" dur="500"/>
                                        <p:tgtEl>
                                          <p:spTgt spid="37"/>
                                        </p:tgtEl>
                                        <p:attrNameLst>
                                          <p:attrName>ppt_y</p:attrName>
                                        </p:attrNameLst>
                                      </p:cBhvr>
                                      <p:tavLst>
                                        <p:tav tm="0">
                                          <p:val>
                                            <p:strVal val="ppt_y"/>
                                          </p:val>
                                        </p:tav>
                                        <p:tav tm="100000">
                                          <p:val>
                                            <p:strVal val="1+ppt_h/2"/>
                                          </p:val>
                                        </p:tav>
                                      </p:tavLst>
                                    </p:anim>
                                    <p:set>
                                      <p:cBhvr>
                                        <p:cTn id="90" dur="1" fill="hold">
                                          <p:stCondLst>
                                            <p:cond delay="499"/>
                                          </p:stCondLst>
                                        </p:cTn>
                                        <p:tgtEl>
                                          <p:spTgt spid="37"/>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39"/>
                                        </p:tgtEl>
                                        <p:attrNameLst>
                                          <p:attrName>ppt_x</p:attrName>
                                        </p:attrNameLst>
                                      </p:cBhvr>
                                      <p:tavLst>
                                        <p:tav tm="0">
                                          <p:val>
                                            <p:strVal val="ppt_x"/>
                                          </p:val>
                                        </p:tav>
                                        <p:tav tm="100000">
                                          <p:val>
                                            <p:strVal val="ppt_x"/>
                                          </p:val>
                                        </p:tav>
                                      </p:tavLst>
                                    </p:anim>
                                    <p:anim calcmode="lin" valueType="num">
                                      <p:cBhvr additive="base">
                                        <p:cTn id="93" dur="500"/>
                                        <p:tgtEl>
                                          <p:spTgt spid="39"/>
                                        </p:tgtEl>
                                        <p:attrNameLst>
                                          <p:attrName>ppt_y</p:attrName>
                                        </p:attrNameLst>
                                      </p:cBhvr>
                                      <p:tavLst>
                                        <p:tav tm="0">
                                          <p:val>
                                            <p:strVal val="ppt_y"/>
                                          </p:val>
                                        </p:tav>
                                        <p:tav tm="100000">
                                          <p:val>
                                            <p:strVal val="1+ppt_h/2"/>
                                          </p:val>
                                        </p:tav>
                                      </p:tavLst>
                                    </p:anim>
                                    <p:set>
                                      <p:cBhvr>
                                        <p:cTn id="94" dur="1" fill="hold">
                                          <p:stCondLst>
                                            <p:cond delay="499"/>
                                          </p:stCondLst>
                                        </p:cTn>
                                        <p:tgtEl>
                                          <p:spTgt spid="39"/>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29"/>
                                        </p:tgtEl>
                                        <p:attrNameLst>
                                          <p:attrName>ppt_x</p:attrName>
                                        </p:attrNameLst>
                                      </p:cBhvr>
                                      <p:tavLst>
                                        <p:tav tm="0">
                                          <p:val>
                                            <p:strVal val="ppt_x"/>
                                          </p:val>
                                        </p:tav>
                                        <p:tav tm="100000">
                                          <p:val>
                                            <p:strVal val="ppt_x"/>
                                          </p:val>
                                        </p:tav>
                                      </p:tavLst>
                                    </p:anim>
                                    <p:anim calcmode="lin" valueType="num">
                                      <p:cBhvr additive="base">
                                        <p:cTn id="97" dur="500"/>
                                        <p:tgtEl>
                                          <p:spTgt spid="29"/>
                                        </p:tgtEl>
                                        <p:attrNameLst>
                                          <p:attrName>ppt_y</p:attrName>
                                        </p:attrNameLst>
                                      </p:cBhvr>
                                      <p:tavLst>
                                        <p:tav tm="0">
                                          <p:val>
                                            <p:strVal val="ppt_y"/>
                                          </p:val>
                                        </p:tav>
                                        <p:tav tm="100000">
                                          <p:val>
                                            <p:strVal val="1+ppt_h/2"/>
                                          </p:val>
                                        </p:tav>
                                      </p:tavLst>
                                    </p:anim>
                                    <p:set>
                                      <p:cBhvr>
                                        <p:cTn id="98"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5" grpId="0" animBg="1"/>
      <p:bldP spid="35" grpId="1" animBg="1"/>
      <p:bldP spid="37" grpId="0" animBg="1"/>
      <p:bldP spid="37" grpId="1" animBg="1"/>
      <p:bldP spid="39" grpId="0" animBg="1"/>
      <p:bldP spid="39" grpId="1" animBg="1"/>
      <p:bldP spid="41" grpId="0" animBg="1"/>
      <p:bldP spid="41" grpId="1" animBg="1"/>
      <p:bldP spid="43" grpId="0" animBg="1"/>
      <p:bldP spid="43" grpId="1" animBg="1"/>
      <p:bldP spid="47" grpId="0" animBg="1"/>
      <p:bldP spid="53" grpId="0" animBg="1"/>
      <p:bldP spid="54" grpId="0" animBg="1"/>
      <p:bldP spid="55"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3799" y="9881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HĐ5</a:t>
            </a:r>
          </a:p>
        </p:txBody>
      </p:sp>
      <p:sp>
        <p:nvSpPr>
          <p:cNvPr id="9" name="TextBox 8"/>
          <p:cNvSpPr txBox="1"/>
          <p:nvPr/>
        </p:nvSpPr>
        <p:spPr>
          <a:xfrm>
            <a:off x="1078060" y="1597499"/>
            <a:ext cx="10325983"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    Kể tên các đỉnh, cạnh, góc của hình lục giác đều ABCDEF</a:t>
            </a:r>
          </a:p>
        </p:txBody>
      </p:sp>
      <p:sp>
        <p:nvSpPr>
          <p:cNvPr id="12" name="Oval 11"/>
          <p:cNvSpPr/>
          <p:nvPr/>
        </p:nvSpPr>
        <p:spPr>
          <a:xfrm>
            <a:off x="1078060" y="17241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2</a:t>
            </a:r>
          </a:p>
        </p:txBody>
      </p:sp>
      <p:cxnSp>
        <p:nvCxnSpPr>
          <p:cNvPr id="23" name="Straight Connector 22"/>
          <p:cNvCxnSpPr/>
          <p:nvPr/>
        </p:nvCxnSpPr>
        <p:spPr>
          <a:xfrm flipV="1">
            <a:off x="9243329" y="3952216"/>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983068" y="3952216"/>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441256" y="3952216"/>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1441256" y="5236707"/>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83068" y="646214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243329" y="5195611"/>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592649" y="3573735"/>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A</a:t>
            </a:r>
          </a:p>
        </p:txBody>
      </p:sp>
      <p:sp>
        <p:nvSpPr>
          <p:cNvPr id="48" name="TextBox 47"/>
          <p:cNvSpPr txBox="1"/>
          <p:nvPr/>
        </p:nvSpPr>
        <p:spPr>
          <a:xfrm>
            <a:off x="11405293" y="3573735"/>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B</a:t>
            </a:r>
          </a:p>
        </p:txBody>
      </p:sp>
      <p:sp>
        <p:nvSpPr>
          <p:cNvPr id="49" name="TextBox 48"/>
          <p:cNvSpPr txBox="1"/>
          <p:nvPr/>
        </p:nvSpPr>
        <p:spPr>
          <a:xfrm>
            <a:off x="12183768" y="4994614"/>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C</a:t>
            </a:r>
          </a:p>
        </p:txBody>
      </p:sp>
      <p:sp>
        <p:nvSpPr>
          <p:cNvPr id="50" name="TextBox 49"/>
          <p:cNvSpPr txBox="1"/>
          <p:nvPr/>
        </p:nvSpPr>
        <p:spPr>
          <a:xfrm>
            <a:off x="11363248" y="6368270"/>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D</a:t>
            </a:r>
          </a:p>
        </p:txBody>
      </p:sp>
      <p:sp>
        <p:nvSpPr>
          <p:cNvPr id="51" name="TextBox 50"/>
          <p:cNvSpPr txBox="1"/>
          <p:nvPr/>
        </p:nvSpPr>
        <p:spPr>
          <a:xfrm>
            <a:off x="9715878" y="6419640"/>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E</a:t>
            </a:r>
          </a:p>
        </p:txBody>
      </p:sp>
      <p:sp>
        <p:nvSpPr>
          <p:cNvPr id="52" name="TextBox 51"/>
          <p:cNvSpPr txBox="1"/>
          <p:nvPr/>
        </p:nvSpPr>
        <p:spPr>
          <a:xfrm>
            <a:off x="8900898" y="4944425"/>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F</a:t>
            </a:r>
          </a:p>
        </p:txBody>
      </p:sp>
      <p:sp>
        <p:nvSpPr>
          <p:cNvPr id="47" name="Oval 46"/>
          <p:cNvSpPr/>
          <p:nvPr/>
        </p:nvSpPr>
        <p:spPr>
          <a:xfrm>
            <a:off x="9962570" y="3909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55" name="Oval 54"/>
          <p:cNvSpPr/>
          <p:nvPr/>
        </p:nvSpPr>
        <p:spPr>
          <a:xfrm>
            <a:off x="11419768" y="392839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56" name="Oval 55"/>
          <p:cNvSpPr/>
          <p:nvPr/>
        </p:nvSpPr>
        <p:spPr>
          <a:xfrm>
            <a:off x="12147512" y="5180110"/>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57" name="Oval 56"/>
          <p:cNvSpPr/>
          <p:nvPr/>
        </p:nvSpPr>
        <p:spPr>
          <a:xfrm>
            <a:off x="11406074" y="6421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58" name="Oval 57"/>
          <p:cNvSpPr/>
          <p:nvPr/>
        </p:nvSpPr>
        <p:spPr>
          <a:xfrm>
            <a:off x="9955730" y="641984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59" name="Oval 58"/>
          <p:cNvSpPr/>
          <p:nvPr/>
        </p:nvSpPr>
        <p:spPr>
          <a:xfrm>
            <a:off x="9214292" y="515443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3" name="TextBox 2"/>
          <p:cNvSpPr txBox="1"/>
          <p:nvPr/>
        </p:nvSpPr>
        <p:spPr>
          <a:xfrm>
            <a:off x="3108127" y="1627255"/>
            <a:ext cx="1499629" cy="538609"/>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đỉnh</a:t>
            </a:r>
            <a:endParaRPr kumimoji="0" lang="en-US" sz="2900" b="0" i="0" u="none" strike="noStrike" kern="1200" cap="none" spc="0" normalizeH="0" baseline="0" noProof="0">
              <a:ln>
                <a:noFill/>
              </a:ln>
              <a:solidFill>
                <a:srgbClr val="FF0000"/>
              </a:solidFill>
              <a:effectLst/>
              <a:uLnTx/>
              <a:uFillTx/>
              <a:latin typeface="A3.OpenSans-San"/>
              <a:ea typeface="+mn-ea"/>
              <a:cs typeface="+mn-cs"/>
            </a:endParaRPr>
          </a:p>
        </p:txBody>
      </p:sp>
      <p:sp>
        <p:nvSpPr>
          <p:cNvPr id="35" name="TextBox 34"/>
          <p:cNvSpPr txBox="1"/>
          <p:nvPr/>
        </p:nvSpPr>
        <p:spPr>
          <a:xfrm>
            <a:off x="3948253" y="1627255"/>
            <a:ext cx="1499629" cy="538609"/>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F0"/>
                </a:solidFill>
                <a:effectLst/>
                <a:uLnTx/>
                <a:uFillTx/>
                <a:latin typeface="Times New Roman" pitchFamily="18" charset="0"/>
                <a:ea typeface="+mn-ea"/>
                <a:cs typeface="Times New Roman" pitchFamily="18" charset="0"/>
              </a:rPr>
              <a:t>cạnh</a:t>
            </a:r>
            <a:endParaRPr kumimoji="0" lang="en-US" sz="2900" b="0" i="0" u="none" strike="noStrike" kern="1200" cap="none" spc="0" normalizeH="0" baseline="0" noProof="0">
              <a:ln>
                <a:noFill/>
              </a:ln>
              <a:solidFill>
                <a:srgbClr val="00B0F0"/>
              </a:solidFill>
              <a:effectLst/>
              <a:uLnTx/>
              <a:uFillTx/>
              <a:latin typeface="A3.OpenSans-San"/>
              <a:ea typeface="+mn-ea"/>
              <a:cs typeface="+mn-cs"/>
            </a:endParaRPr>
          </a:p>
        </p:txBody>
      </p:sp>
      <p:sp>
        <p:nvSpPr>
          <p:cNvPr id="37" name="TextBox 36"/>
          <p:cNvSpPr txBox="1"/>
          <p:nvPr/>
        </p:nvSpPr>
        <p:spPr>
          <a:xfrm>
            <a:off x="4832421" y="1627258"/>
            <a:ext cx="1499629" cy="538609"/>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FFCE54">
                    <a:lumMod val="75000"/>
                  </a:srgbClr>
                </a:solidFill>
                <a:effectLst/>
                <a:uLnTx/>
                <a:uFillTx/>
                <a:latin typeface="Times New Roman" pitchFamily="18" charset="0"/>
                <a:ea typeface="+mn-ea"/>
                <a:cs typeface="Times New Roman" pitchFamily="18" charset="0"/>
              </a:rPr>
              <a:t>góc</a:t>
            </a:r>
            <a:endParaRPr kumimoji="0" lang="en-US" sz="2900" b="0" i="0" u="none" strike="noStrike" kern="1200" cap="none" spc="0" normalizeH="0" baseline="0" noProof="0">
              <a:ln>
                <a:noFill/>
              </a:ln>
              <a:solidFill>
                <a:srgbClr val="FFCE54">
                  <a:lumMod val="75000"/>
                </a:srgbClr>
              </a:solidFill>
              <a:effectLst/>
              <a:uLnTx/>
              <a:uFillTx/>
              <a:latin typeface="A3.OpenSans-San"/>
              <a:ea typeface="+mn-ea"/>
              <a:cs typeface="+mn-cs"/>
            </a:endParaRPr>
          </a:p>
        </p:txBody>
      </p:sp>
      <p:sp>
        <p:nvSpPr>
          <p:cNvPr id="4" name="Arc 3"/>
          <p:cNvSpPr/>
          <p:nvPr/>
        </p:nvSpPr>
        <p:spPr>
          <a:xfrm rot="4646697">
            <a:off x="9413856" y="3521516"/>
            <a:ext cx="703603" cy="1010980"/>
          </a:xfrm>
          <a:prstGeom prst="arc">
            <a:avLst>
              <a:gd name="adj1" fmla="val 16373833"/>
              <a:gd name="adj2" fmla="val 67343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3F3F3F"/>
              </a:solidFill>
              <a:effectLst/>
              <a:uLnTx/>
              <a:uFillTx/>
              <a:latin typeface="A3.OpenSans-San"/>
              <a:ea typeface="+mn-ea"/>
              <a:cs typeface="+mn-cs"/>
            </a:endParaRPr>
          </a:p>
        </p:txBody>
      </p:sp>
      <p:sp>
        <p:nvSpPr>
          <p:cNvPr id="6" name="Arc 5"/>
          <p:cNvSpPr/>
          <p:nvPr/>
        </p:nvSpPr>
        <p:spPr>
          <a:xfrm rot="11216743">
            <a:off x="11250976" y="3626874"/>
            <a:ext cx="770968" cy="817050"/>
          </a:xfrm>
          <a:prstGeom prst="arc">
            <a:avLst>
              <a:gd name="adj1" fmla="val 15249390"/>
              <a:gd name="adj2" fmla="val 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3F3F3F"/>
              </a:solidFill>
              <a:effectLst/>
              <a:uLnTx/>
              <a:uFillTx/>
              <a:latin typeface="A3.OpenSans-San"/>
              <a:ea typeface="+mn-ea"/>
              <a:cs typeface="+mn-cs"/>
            </a:endParaRPr>
          </a:p>
        </p:txBody>
      </p:sp>
      <p:sp>
        <p:nvSpPr>
          <p:cNvPr id="8" name="Arc 7"/>
          <p:cNvSpPr/>
          <p:nvPr/>
        </p:nvSpPr>
        <p:spPr>
          <a:xfrm>
            <a:off x="9049094" y="4960747"/>
            <a:ext cx="599269" cy="625841"/>
          </a:xfrm>
          <a:prstGeom prst="arc">
            <a:avLst>
              <a:gd name="adj1" fmla="val 16200000"/>
              <a:gd name="adj2" fmla="val 4148532"/>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3F3F3F"/>
              </a:solidFill>
              <a:effectLst/>
              <a:uLnTx/>
              <a:uFillTx/>
              <a:latin typeface="A3.OpenSans-San"/>
              <a:ea typeface="+mn-ea"/>
              <a:cs typeface="+mn-cs"/>
            </a:endParaRPr>
          </a:p>
        </p:txBody>
      </p:sp>
      <p:sp>
        <p:nvSpPr>
          <p:cNvPr id="10" name="Arc 9"/>
          <p:cNvSpPr/>
          <p:nvPr/>
        </p:nvSpPr>
        <p:spPr>
          <a:xfrm>
            <a:off x="9452521" y="6150939"/>
            <a:ext cx="742591" cy="677334"/>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3F3F3F"/>
              </a:solidFill>
              <a:effectLst/>
              <a:uLnTx/>
              <a:uFillTx/>
              <a:latin typeface="A3.OpenSans-San"/>
              <a:ea typeface="+mn-ea"/>
              <a:cs typeface="+mn-cs"/>
            </a:endParaRPr>
          </a:p>
        </p:txBody>
      </p:sp>
      <p:sp>
        <p:nvSpPr>
          <p:cNvPr id="11" name="Arc 10"/>
          <p:cNvSpPr/>
          <p:nvPr/>
        </p:nvSpPr>
        <p:spPr>
          <a:xfrm rot="16032670">
            <a:off x="11133640" y="6094592"/>
            <a:ext cx="770968" cy="699499"/>
          </a:xfrm>
          <a:prstGeom prst="arc">
            <a:avLst>
              <a:gd name="adj1" fmla="val 16200000"/>
              <a:gd name="adj2" fmla="val 1086088"/>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3F3F3F"/>
              </a:solidFill>
              <a:effectLst/>
              <a:uLnTx/>
              <a:uFillTx/>
              <a:latin typeface="A3.OpenSans-San"/>
              <a:ea typeface="+mn-ea"/>
              <a:cs typeface="+mn-cs"/>
            </a:endParaRPr>
          </a:p>
        </p:txBody>
      </p:sp>
      <p:sp>
        <p:nvSpPr>
          <p:cNvPr id="13" name="Arc 12"/>
          <p:cNvSpPr/>
          <p:nvPr/>
        </p:nvSpPr>
        <p:spPr>
          <a:xfrm rot="13452038">
            <a:off x="11848163" y="4814454"/>
            <a:ext cx="964734" cy="935400"/>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3F3F3F"/>
              </a:solidFill>
              <a:effectLst/>
              <a:uLnTx/>
              <a:uFillTx/>
              <a:latin typeface="A3.OpenSans-San"/>
              <a:ea typeface="+mn-ea"/>
              <a:cs typeface="+mn-cs"/>
            </a:endParaRPr>
          </a:p>
        </p:txBody>
      </p:sp>
      <p:sp>
        <p:nvSpPr>
          <p:cNvPr id="46" name="TextBox 45"/>
          <p:cNvSpPr txBox="1"/>
          <p:nvPr/>
        </p:nvSpPr>
        <p:spPr>
          <a:xfrm>
            <a:off x="1140148" y="2303060"/>
            <a:ext cx="10325983"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    Các cạnh của hình này có bằng nhau không?</a:t>
            </a:r>
          </a:p>
        </p:txBody>
      </p:sp>
      <p:sp>
        <p:nvSpPr>
          <p:cNvPr id="53" name="Oval 52"/>
          <p:cNvSpPr/>
          <p:nvPr/>
        </p:nvSpPr>
        <p:spPr>
          <a:xfrm>
            <a:off x="1078060" y="240708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3</a:t>
            </a:r>
          </a:p>
        </p:txBody>
      </p:sp>
      <p:sp>
        <p:nvSpPr>
          <p:cNvPr id="54" name="TextBox 53"/>
          <p:cNvSpPr txBox="1"/>
          <p:nvPr/>
        </p:nvSpPr>
        <p:spPr>
          <a:xfrm>
            <a:off x="1123213" y="2940887"/>
            <a:ext cx="10325983"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    Các góc của hình này có bằng nhau không và bằng bao nhiêu độ?</a:t>
            </a:r>
          </a:p>
        </p:txBody>
      </p:sp>
      <p:sp>
        <p:nvSpPr>
          <p:cNvPr id="60" name="Oval 59"/>
          <p:cNvSpPr/>
          <p:nvPr/>
        </p:nvSpPr>
        <p:spPr>
          <a:xfrm>
            <a:off x="1078060" y="3067493"/>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4</a:t>
            </a:r>
          </a:p>
        </p:txBody>
      </p:sp>
      <p:sp>
        <p:nvSpPr>
          <p:cNvPr id="62" name="TextBox 61"/>
          <p:cNvSpPr txBox="1"/>
          <p:nvPr/>
        </p:nvSpPr>
        <p:spPr>
          <a:xfrm>
            <a:off x="932353" y="4860017"/>
            <a:ext cx="5853323"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Các cạnh của hình này có bằng nhau.</a:t>
            </a:r>
          </a:p>
        </p:txBody>
      </p:sp>
      <p:sp>
        <p:nvSpPr>
          <p:cNvPr id="63" name="TextBox 62"/>
          <p:cNvSpPr txBox="1"/>
          <p:nvPr/>
        </p:nvSpPr>
        <p:spPr>
          <a:xfrm>
            <a:off x="932353" y="5605575"/>
            <a:ext cx="7626145"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Các góc của hình này có bằng nhau và bằng 120</a:t>
            </a:r>
            <a:r>
              <a:rPr kumimoji="0" lang="en-US" sz="2900" b="0" i="0" u="none" strike="noStrike" kern="1200" cap="none" spc="0" normalizeH="0" baseline="30000" noProof="0">
                <a:ln>
                  <a:noFill/>
                </a:ln>
                <a:solidFill>
                  <a:srgbClr val="00B050"/>
                </a:solidFill>
                <a:effectLst/>
                <a:uLnTx/>
                <a:uFillTx/>
                <a:latin typeface="Times New Roman" pitchFamily="18" charset="0"/>
                <a:ea typeface="+mn-ea"/>
                <a:cs typeface="Times New Roman" pitchFamily="18" charset="0"/>
              </a:rPr>
              <a:t>0</a:t>
            </a: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a:t>
            </a:r>
          </a:p>
        </p:txBody>
      </p:sp>
      <p:sp>
        <p:nvSpPr>
          <p:cNvPr id="64" name="TextBox 63"/>
          <p:cNvSpPr txBox="1"/>
          <p:nvPr/>
        </p:nvSpPr>
        <p:spPr>
          <a:xfrm>
            <a:off x="2596426" y="4098645"/>
            <a:ext cx="1648209"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Trả lời:</a:t>
            </a:r>
          </a:p>
        </p:txBody>
      </p:sp>
      <p:sp>
        <p:nvSpPr>
          <p:cNvPr id="65" name="Oval 64"/>
          <p:cNvSpPr/>
          <p:nvPr/>
        </p:nvSpPr>
        <p:spPr>
          <a:xfrm>
            <a:off x="626497" y="4997912"/>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3</a:t>
            </a:r>
          </a:p>
        </p:txBody>
      </p:sp>
      <p:sp>
        <p:nvSpPr>
          <p:cNvPr id="66" name="Oval 65"/>
          <p:cNvSpPr/>
          <p:nvPr/>
        </p:nvSpPr>
        <p:spPr>
          <a:xfrm>
            <a:off x="626497" y="574862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4</a:t>
            </a:r>
          </a:p>
        </p:txBody>
      </p:sp>
    </p:spTree>
    <p:extLst>
      <p:ext uri="{BB962C8B-B14F-4D97-AF65-F5344CB8AC3E}">
        <p14:creationId xmlns:p14="http://schemas.microsoft.com/office/powerpoint/2010/main" val="39640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16" presetClass="entr" presetSubtype="21"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arn(inVertical)">
                                      <p:cBhvr>
                                        <p:cTn id="42" dur="500"/>
                                        <p:tgtEl>
                                          <p:spTgt spid="4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arn(inVertical)">
                                      <p:cBhvr>
                                        <p:cTn id="45" dur="500"/>
                                        <p:tgtEl>
                                          <p:spTgt spid="5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barn(inVertical)">
                                      <p:cBhvr>
                                        <p:cTn id="48" dur="5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circle(in)">
                                      <p:cBhvr>
                                        <p:cTn id="56" dur="2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circle(in)">
                                      <p:cBhvr>
                                        <p:cTn id="61" dur="2000"/>
                                        <p:tgtEl>
                                          <p:spTgt spid="47"/>
                                        </p:tgtEl>
                                      </p:cBhvr>
                                    </p:animEffect>
                                  </p:childTnLst>
                                </p:cTn>
                              </p:par>
                              <p:par>
                                <p:cTn id="62" presetID="21" presetClass="emph" presetSubtype="0" fill="hold" grpId="1" nodeType="withEffect">
                                  <p:stCondLst>
                                    <p:cond delay="0"/>
                                  </p:stCondLst>
                                  <p:childTnLst>
                                    <p:animClr clrSpc="hsl" dir="cw">
                                      <p:cBhvr override="childStyle">
                                        <p:cTn id="63" dur="500" fill="hold"/>
                                        <p:tgtEl>
                                          <p:spTgt spid="45"/>
                                        </p:tgtEl>
                                        <p:attrNameLst>
                                          <p:attrName>style.color</p:attrName>
                                        </p:attrNameLst>
                                      </p:cBhvr>
                                      <p:by>
                                        <p:hsl h="7200000" s="0" l="0"/>
                                      </p:by>
                                    </p:animClr>
                                    <p:animClr clrSpc="hsl" dir="cw">
                                      <p:cBhvr>
                                        <p:cTn id="64" dur="500" fill="hold"/>
                                        <p:tgtEl>
                                          <p:spTgt spid="45"/>
                                        </p:tgtEl>
                                        <p:attrNameLst>
                                          <p:attrName>fillcolor</p:attrName>
                                        </p:attrNameLst>
                                      </p:cBhvr>
                                      <p:by>
                                        <p:hsl h="7200000" s="0" l="0"/>
                                      </p:by>
                                    </p:animClr>
                                    <p:animClr clrSpc="hsl" dir="cw">
                                      <p:cBhvr>
                                        <p:cTn id="65" dur="500" fill="hold"/>
                                        <p:tgtEl>
                                          <p:spTgt spid="45"/>
                                        </p:tgtEl>
                                        <p:attrNameLst>
                                          <p:attrName>stroke.color</p:attrName>
                                        </p:attrNameLst>
                                      </p:cBhvr>
                                      <p:by>
                                        <p:hsl h="7200000" s="0" l="0"/>
                                      </p:by>
                                    </p:animClr>
                                    <p:set>
                                      <p:cBhvr>
                                        <p:cTn id="66" dur="500" fill="hold"/>
                                        <p:tgtEl>
                                          <p:spTgt spid="45"/>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circle(in)">
                                      <p:cBhvr>
                                        <p:cTn id="71" dur="2000"/>
                                        <p:tgtEl>
                                          <p:spTgt spid="55"/>
                                        </p:tgtEl>
                                      </p:cBhvr>
                                    </p:animEffect>
                                  </p:childTnLst>
                                </p:cTn>
                              </p:par>
                              <p:par>
                                <p:cTn id="72" presetID="21" presetClass="emph" presetSubtype="0" fill="hold" grpId="1" nodeType="withEffect">
                                  <p:stCondLst>
                                    <p:cond delay="0"/>
                                  </p:stCondLst>
                                  <p:childTnLst>
                                    <p:animClr clrSpc="hsl" dir="cw">
                                      <p:cBhvr override="childStyle">
                                        <p:cTn id="73" dur="500" fill="hold"/>
                                        <p:tgtEl>
                                          <p:spTgt spid="48"/>
                                        </p:tgtEl>
                                        <p:attrNameLst>
                                          <p:attrName>style.color</p:attrName>
                                        </p:attrNameLst>
                                      </p:cBhvr>
                                      <p:by>
                                        <p:hsl h="7200000" s="0" l="0"/>
                                      </p:by>
                                    </p:animClr>
                                    <p:animClr clrSpc="hsl" dir="cw">
                                      <p:cBhvr>
                                        <p:cTn id="74" dur="500" fill="hold"/>
                                        <p:tgtEl>
                                          <p:spTgt spid="48"/>
                                        </p:tgtEl>
                                        <p:attrNameLst>
                                          <p:attrName>fillcolor</p:attrName>
                                        </p:attrNameLst>
                                      </p:cBhvr>
                                      <p:by>
                                        <p:hsl h="7200000" s="0" l="0"/>
                                      </p:by>
                                    </p:animClr>
                                    <p:animClr clrSpc="hsl" dir="cw">
                                      <p:cBhvr>
                                        <p:cTn id="75" dur="500" fill="hold"/>
                                        <p:tgtEl>
                                          <p:spTgt spid="48"/>
                                        </p:tgtEl>
                                        <p:attrNameLst>
                                          <p:attrName>stroke.color</p:attrName>
                                        </p:attrNameLst>
                                      </p:cBhvr>
                                      <p:by>
                                        <p:hsl h="7200000" s="0" l="0"/>
                                      </p:by>
                                    </p:animClr>
                                    <p:set>
                                      <p:cBhvr>
                                        <p:cTn id="76" dur="500" fill="hold"/>
                                        <p:tgtEl>
                                          <p:spTgt spid="48"/>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circle(in)">
                                      <p:cBhvr>
                                        <p:cTn id="81" dur="2000"/>
                                        <p:tgtEl>
                                          <p:spTgt spid="56"/>
                                        </p:tgtEl>
                                      </p:cBhvr>
                                    </p:animEffect>
                                  </p:childTnLst>
                                </p:cTn>
                              </p:par>
                              <p:par>
                                <p:cTn id="82" presetID="21" presetClass="emph" presetSubtype="0" fill="hold" grpId="1" nodeType="withEffect">
                                  <p:stCondLst>
                                    <p:cond delay="0"/>
                                  </p:stCondLst>
                                  <p:childTnLst>
                                    <p:animClr clrSpc="hsl" dir="cw">
                                      <p:cBhvr override="childStyle">
                                        <p:cTn id="83" dur="500" fill="hold"/>
                                        <p:tgtEl>
                                          <p:spTgt spid="49"/>
                                        </p:tgtEl>
                                        <p:attrNameLst>
                                          <p:attrName>style.color</p:attrName>
                                        </p:attrNameLst>
                                      </p:cBhvr>
                                      <p:by>
                                        <p:hsl h="7200000" s="0" l="0"/>
                                      </p:by>
                                    </p:animClr>
                                    <p:animClr clrSpc="hsl" dir="cw">
                                      <p:cBhvr>
                                        <p:cTn id="84" dur="500" fill="hold"/>
                                        <p:tgtEl>
                                          <p:spTgt spid="49"/>
                                        </p:tgtEl>
                                        <p:attrNameLst>
                                          <p:attrName>fillcolor</p:attrName>
                                        </p:attrNameLst>
                                      </p:cBhvr>
                                      <p:by>
                                        <p:hsl h="7200000" s="0" l="0"/>
                                      </p:by>
                                    </p:animClr>
                                    <p:animClr clrSpc="hsl" dir="cw">
                                      <p:cBhvr>
                                        <p:cTn id="85" dur="500" fill="hold"/>
                                        <p:tgtEl>
                                          <p:spTgt spid="49"/>
                                        </p:tgtEl>
                                        <p:attrNameLst>
                                          <p:attrName>stroke.color</p:attrName>
                                        </p:attrNameLst>
                                      </p:cBhvr>
                                      <p:by>
                                        <p:hsl h="7200000" s="0" l="0"/>
                                      </p:by>
                                    </p:animClr>
                                    <p:set>
                                      <p:cBhvr>
                                        <p:cTn id="86" dur="500" fill="hold"/>
                                        <p:tgtEl>
                                          <p:spTgt spid="49"/>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circle(in)">
                                      <p:cBhvr>
                                        <p:cTn id="91" dur="2000"/>
                                        <p:tgtEl>
                                          <p:spTgt spid="57"/>
                                        </p:tgtEl>
                                      </p:cBhvr>
                                    </p:animEffect>
                                  </p:childTnLst>
                                </p:cTn>
                              </p:par>
                              <p:par>
                                <p:cTn id="92" presetID="21" presetClass="emph" presetSubtype="0" fill="hold" grpId="1" nodeType="withEffect">
                                  <p:stCondLst>
                                    <p:cond delay="0"/>
                                  </p:stCondLst>
                                  <p:childTnLst>
                                    <p:animClr clrSpc="hsl" dir="cw">
                                      <p:cBhvr override="childStyle">
                                        <p:cTn id="93" dur="500" fill="hold"/>
                                        <p:tgtEl>
                                          <p:spTgt spid="50"/>
                                        </p:tgtEl>
                                        <p:attrNameLst>
                                          <p:attrName>style.color</p:attrName>
                                        </p:attrNameLst>
                                      </p:cBhvr>
                                      <p:by>
                                        <p:hsl h="7200000" s="0" l="0"/>
                                      </p:by>
                                    </p:animClr>
                                    <p:animClr clrSpc="hsl" dir="cw">
                                      <p:cBhvr>
                                        <p:cTn id="94" dur="500" fill="hold"/>
                                        <p:tgtEl>
                                          <p:spTgt spid="50"/>
                                        </p:tgtEl>
                                        <p:attrNameLst>
                                          <p:attrName>fillcolor</p:attrName>
                                        </p:attrNameLst>
                                      </p:cBhvr>
                                      <p:by>
                                        <p:hsl h="7200000" s="0" l="0"/>
                                      </p:by>
                                    </p:animClr>
                                    <p:animClr clrSpc="hsl" dir="cw">
                                      <p:cBhvr>
                                        <p:cTn id="95" dur="500" fill="hold"/>
                                        <p:tgtEl>
                                          <p:spTgt spid="50"/>
                                        </p:tgtEl>
                                        <p:attrNameLst>
                                          <p:attrName>stroke.color</p:attrName>
                                        </p:attrNameLst>
                                      </p:cBhvr>
                                      <p:by>
                                        <p:hsl h="7200000" s="0" l="0"/>
                                      </p:by>
                                    </p:animClr>
                                    <p:set>
                                      <p:cBhvr>
                                        <p:cTn id="96" dur="500" fill="hold"/>
                                        <p:tgtEl>
                                          <p:spTgt spid="50"/>
                                        </p:tgtEl>
                                        <p:attrNameLst>
                                          <p:attrName>fill.type</p:attrName>
                                        </p:attrNameLst>
                                      </p:cBhvr>
                                      <p:to>
                                        <p:strVal val="solid"/>
                                      </p:to>
                                    </p:se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circle(in)">
                                      <p:cBhvr>
                                        <p:cTn id="101" dur="2000"/>
                                        <p:tgtEl>
                                          <p:spTgt spid="58"/>
                                        </p:tgtEl>
                                      </p:cBhvr>
                                    </p:animEffect>
                                  </p:childTnLst>
                                </p:cTn>
                              </p:par>
                              <p:par>
                                <p:cTn id="102" presetID="21" presetClass="emph" presetSubtype="0" fill="hold" grpId="1" nodeType="withEffect">
                                  <p:stCondLst>
                                    <p:cond delay="0"/>
                                  </p:stCondLst>
                                  <p:childTnLst>
                                    <p:animClr clrSpc="hsl" dir="cw">
                                      <p:cBhvr override="childStyle">
                                        <p:cTn id="103" dur="500" fill="hold"/>
                                        <p:tgtEl>
                                          <p:spTgt spid="51"/>
                                        </p:tgtEl>
                                        <p:attrNameLst>
                                          <p:attrName>style.color</p:attrName>
                                        </p:attrNameLst>
                                      </p:cBhvr>
                                      <p:by>
                                        <p:hsl h="7200000" s="0" l="0"/>
                                      </p:by>
                                    </p:animClr>
                                    <p:animClr clrSpc="hsl" dir="cw">
                                      <p:cBhvr>
                                        <p:cTn id="104" dur="500" fill="hold"/>
                                        <p:tgtEl>
                                          <p:spTgt spid="51"/>
                                        </p:tgtEl>
                                        <p:attrNameLst>
                                          <p:attrName>fillcolor</p:attrName>
                                        </p:attrNameLst>
                                      </p:cBhvr>
                                      <p:by>
                                        <p:hsl h="7200000" s="0" l="0"/>
                                      </p:by>
                                    </p:animClr>
                                    <p:animClr clrSpc="hsl" dir="cw">
                                      <p:cBhvr>
                                        <p:cTn id="105" dur="500" fill="hold"/>
                                        <p:tgtEl>
                                          <p:spTgt spid="51"/>
                                        </p:tgtEl>
                                        <p:attrNameLst>
                                          <p:attrName>stroke.color</p:attrName>
                                        </p:attrNameLst>
                                      </p:cBhvr>
                                      <p:by>
                                        <p:hsl h="7200000" s="0" l="0"/>
                                      </p:by>
                                    </p:animClr>
                                    <p:set>
                                      <p:cBhvr>
                                        <p:cTn id="106" dur="500" fill="hold"/>
                                        <p:tgtEl>
                                          <p:spTgt spid="51"/>
                                        </p:tgtEl>
                                        <p:attrNameLst>
                                          <p:attrName>fill.type</p:attrName>
                                        </p:attrNameLst>
                                      </p:cBhvr>
                                      <p:to>
                                        <p:strVal val="solid"/>
                                      </p:to>
                                    </p:se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circle(in)">
                                      <p:cBhvr>
                                        <p:cTn id="111" dur="2000"/>
                                        <p:tgtEl>
                                          <p:spTgt spid="59"/>
                                        </p:tgtEl>
                                      </p:cBhvr>
                                    </p:animEffect>
                                  </p:childTnLst>
                                </p:cTn>
                              </p:par>
                              <p:par>
                                <p:cTn id="112" presetID="21" presetClass="emph" presetSubtype="0" fill="hold" grpId="1" nodeType="withEffect">
                                  <p:stCondLst>
                                    <p:cond delay="0"/>
                                  </p:stCondLst>
                                  <p:childTnLst>
                                    <p:animClr clrSpc="hsl" dir="cw">
                                      <p:cBhvr override="childStyle">
                                        <p:cTn id="113" dur="500" fill="hold"/>
                                        <p:tgtEl>
                                          <p:spTgt spid="52"/>
                                        </p:tgtEl>
                                        <p:attrNameLst>
                                          <p:attrName>style.color</p:attrName>
                                        </p:attrNameLst>
                                      </p:cBhvr>
                                      <p:by>
                                        <p:hsl h="7200000" s="0" l="0"/>
                                      </p:by>
                                    </p:animClr>
                                    <p:animClr clrSpc="hsl" dir="cw">
                                      <p:cBhvr>
                                        <p:cTn id="114" dur="500" fill="hold"/>
                                        <p:tgtEl>
                                          <p:spTgt spid="52"/>
                                        </p:tgtEl>
                                        <p:attrNameLst>
                                          <p:attrName>fillcolor</p:attrName>
                                        </p:attrNameLst>
                                      </p:cBhvr>
                                      <p:by>
                                        <p:hsl h="7200000" s="0" l="0"/>
                                      </p:by>
                                    </p:animClr>
                                    <p:animClr clrSpc="hsl" dir="cw">
                                      <p:cBhvr>
                                        <p:cTn id="115" dur="500" fill="hold"/>
                                        <p:tgtEl>
                                          <p:spTgt spid="52"/>
                                        </p:tgtEl>
                                        <p:attrNameLst>
                                          <p:attrName>stroke.color</p:attrName>
                                        </p:attrNameLst>
                                      </p:cBhvr>
                                      <p:by>
                                        <p:hsl h="7200000" s="0" l="0"/>
                                      </p:by>
                                    </p:animClr>
                                    <p:set>
                                      <p:cBhvr>
                                        <p:cTn id="116" dur="500" fill="hold"/>
                                        <p:tgtEl>
                                          <p:spTgt spid="52"/>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barn(inVertical)">
                                      <p:cBhvr>
                                        <p:cTn id="121" dur="500"/>
                                        <p:tgtEl>
                                          <p:spTgt spid="35"/>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mph" presetSubtype="0" fill="hold" nodeType="clickEffect">
                                  <p:stCondLst>
                                    <p:cond delay="0"/>
                                  </p:stCondLst>
                                  <p:childTnLst>
                                    <p:animClr clrSpc="hsl" dir="cw">
                                      <p:cBhvr override="childStyle">
                                        <p:cTn id="125" dur="500" fill="hold"/>
                                        <p:tgtEl>
                                          <p:spTgt spid="36"/>
                                        </p:tgtEl>
                                        <p:attrNameLst>
                                          <p:attrName>style.color</p:attrName>
                                        </p:attrNameLst>
                                      </p:cBhvr>
                                      <p:by>
                                        <p:hsl h="7200000" s="0" l="0"/>
                                      </p:by>
                                    </p:animClr>
                                    <p:animClr clrSpc="hsl" dir="cw">
                                      <p:cBhvr>
                                        <p:cTn id="126" dur="500" fill="hold"/>
                                        <p:tgtEl>
                                          <p:spTgt spid="36"/>
                                        </p:tgtEl>
                                        <p:attrNameLst>
                                          <p:attrName>fillcolor</p:attrName>
                                        </p:attrNameLst>
                                      </p:cBhvr>
                                      <p:by>
                                        <p:hsl h="7200000" s="0" l="0"/>
                                      </p:by>
                                    </p:animClr>
                                    <p:animClr clrSpc="hsl" dir="cw">
                                      <p:cBhvr>
                                        <p:cTn id="127" dur="500" fill="hold"/>
                                        <p:tgtEl>
                                          <p:spTgt spid="36"/>
                                        </p:tgtEl>
                                        <p:attrNameLst>
                                          <p:attrName>stroke.color</p:attrName>
                                        </p:attrNameLst>
                                      </p:cBhvr>
                                      <p:by>
                                        <p:hsl h="7200000" s="0" l="0"/>
                                      </p:by>
                                    </p:animClr>
                                    <p:set>
                                      <p:cBhvr>
                                        <p:cTn id="128" dur="500" fill="hold"/>
                                        <p:tgtEl>
                                          <p:spTgt spid="36"/>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21" presetClass="emph" presetSubtype="0" fill="hold" nodeType="clickEffect">
                                  <p:stCondLst>
                                    <p:cond delay="0"/>
                                  </p:stCondLst>
                                  <p:childTnLst>
                                    <p:animClr clrSpc="hsl" dir="cw">
                                      <p:cBhvr override="childStyle">
                                        <p:cTn id="132" dur="500" fill="hold"/>
                                        <p:tgtEl>
                                          <p:spTgt spid="38"/>
                                        </p:tgtEl>
                                        <p:attrNameLst>
                                          <p:attrName>style.color</p:attrName>
                                        </p:attrNameLst>
                                      </p:cBhvr>
                                      <p:by>
                                        <p:hsl h="7200000" s="0" l="0"/>
                                      </p:by>
                                    </p:animClr>
                                    <p:animClr clrSpc="hsl" dir="cw">
                                      <p:cBhvr>
                                        <p:cTn id="133" dur="500" fill="hold"/>
                                        <p:tgtEl>
                                          <p:spTgt spid="38"/>
                                        </p:tgtEl>
                                        <p:attrNameLst>
                                          <p:attrName>fillcolor</p:attrName>
                                        </p:attrNameLst>
                                      </p:cBhvr>
                                      <p:by>
                                        <p:hsl h="7200000" s="0" l="0"/>
                                      </p:by>
                                    </p:animClr>
                                    <p:animClr clrSpc="hsl" dir="cw">
                                      <p:cBhvr>
                                        <p:cTn id="134" dur="500" fill="hold"/>
                                        <p:tgtEl>
                                          <p:spTgt spid="38"/>
                                        </p:tgtEl>
                                        <p:attrNameLst>
                                          <p:attrName>stroke.color</p:attrName>
                                        </p:attrNameLst>
                                      </p:cBhvr>
                                      <p:by>
                                        <p:hsl h="7200000" s="0" l="0"/>
                                      </p:by>
                                    </p:animClr>
                                    <p:set>
                                      <p:cBhvr>
                                        <p:cTn id="135" dur="500" fill="hold"/>
                                        <p:tgtEl>
                                          <p:spTgt spid="38"/>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21" presetClass="emph" presetSubtype="0" fill="hold" nodeType="clickEffect">
                                  <p:stCondLst>
                                    <p:cond delay="0"/>
                                  </p:stCondLst>
                                  <p:childTnLst>
                                    <p:animClr clrSpc="hsl" dir="cw">
                                      <p:cBhvr override="childStyle">
                                        <p:cTn id="139" dur="500" fill="hold"/>
                                        <p:tgtEl>
                                          <p:spTgt spid="40"/>
                                        </p:tgtEl>
                                        <p:attrNameLst>
                                          <p:attrName>style.color</p:attrName>
                                        </p:attrNameLst>
                                      </p:cBhvr>
                                      <p:by>
                                        <p:hsl h="7200000" s="0" l="0"/>
                                      </p:by>
                                    </p:animClr>
                                    <p:animClr clrSpc="hsl" dir="cw">
                                      <p:cBhvr>
                                        <p:cTn id="140" dur="500" fill="hold"/>
                                        <p:tgtEl>
                                          <p:spTgt spid="40"/>
                                        </p:tgtEl>
                                        <p:attrNameLst>
                                          <p:attrName>fillcolor</p:attrName>
                                        </p:attrNameLst>
                                      </p:cBhvr>
                                      <p:by>
                                        <p:hsl h="7200000" s="0" l="0"/>
                                      </p:by>
                                    </p:animClr>
                                    <p:animClr clrSpc="hsl" dir="cw">
                                      <p:cBhvr>
                                        <p:cTn id="141" dur="500" fill="hold"/>
                                        <p:tgtEl>
                                          <p:spTgt spid="40"/>
                                        </p:tgtEl>
                                        <p:attrNameLst>
                                          <p:attrName>stroke.color</p:attrName>
                                        </p:attrNameLst>
                                      </p:cBhvr>
                                      <p:by>
                                        <p:hsl h="7200000" s="0" l="0"/>
                                      </p:by>
                                    </p:animClr>
                                    <p:set>
                                      <p:cBhvr>
                                        <p:cTn id="142" dur="500" fill="hold"/>
                                        <p:tgtEl>
                                          <p:spTgt spid="40"/>
                                        </p:tgtEl>
                                        <p:attrNameLst>
                                          <p:attrName>fill.type</p:attrName>
                                        </p:attrNameLst>
                                      </p:cBhvr>
                                      <p:to>
                                        <p:strVal val="solid"/>
                                      </p:to>
                                    </p:set>
                                  </p:childTnLst>
                                </p:cTn>
                              </p:par>
                            </p:childTnLst>
                          </p:cTn>
                        </p:par>
                      </p:childTnLst>
                    </p:cTn>
                  </p:par>
                  <p:par>
                    <p:cTn id="143" fill="hold">
                      <p:stCondLst>
                        <p:cond delay="indefinite"/>
                      </p:stCondLst>
                      <p:childTnLst>
                        <p:par>
                          <p:cTn id="144" fill="hold">
                            <p:stCondLst>
                              <p:cond delay="0"/>
                            </p:stCondLst>
                            <p:childTnLst>
                              <p:par>
                                <p:cTn id="145" presetID="21" presetClass="emph" presetSubtype="0" fill="hold" nodeType="clickEffect">
                                  <p:stCondLst>
                                    <p:cond delay="0"/>
                                  </p:stCondLst>
                                  <p:childTnLst>
                                    <p:animClr clrSpc="hsl" dir="cw">
                                      <p:cBhvr override="childStyle">
                                        <p:cTn id="146" dur="500" fill="hold"/>
                                        <p:tgtEl>
                                          <p:spTgt spid="42"/>
                                        </p:tgtEl>
                                        <p:attrNameLst>
                                          <p:attrName>style.color</p:attrName>
                                        </p:attrNameLst>
                                      </p:cBhvr>
                                      <p:by>
                                        <p:hsl h="7200000" s="0" l="0"/>
                                      </p:by>
                                    </p:animClr>
                                    <p:animClr clrSpc="hsl" dir="cw">
                                      <p:cBhvr>
                                        <p:cTn id="147" dur="500" fill="hold"/>
                                        <p:tgtEl>
                                          <p:spTgt spid="42"/>
                                        </p:tgtEl>
                                        <p:attrNameLst>
                                          <p:attrName>fillcolor</p:attrName>
                                        </p:attrNameLst>
                                      </p:cBhvr>
                                      <p:by>
                                        <p:hsl h="7200000" s="0" l="0"/>
                                      </p:by>
                                    </p:animClr>
                                    <p:animClr clrSpc="hsl" dir="cw">
                                      <p:cBhvr>
                                        <p:cTn id="148" dur="500" fill="hold"/>
                                        <p:tgtEl>
                                          <p:spTgt spid="42"/>
                                        </p:tgtEl>
                                        <p:attrNameLst>
                                          <p:attrName>stroke.color</p:attrName>
                                        </p:attrNameLst>
                                      </p:cBhvr>
                                      <p:by>
                                        <p:hsl h="7200000" s="0" l="0"/>
                                      </p:by>
                                    </p:animClr>
                                    <p:set>
                                      <p:cBhvr>
                                        <p:cTn id="149" dur="500" fill="hold"/>
                                        <p:tgtEl>
                                          <p:spTgt spid="42"/>
                                        </p:tgtEl>
                                        <p:attrNameLst>
                                          <p:attrName>fill.type</p:attrName>
                                        </p:attrNameLst>
                                      </p:cBhvr>
                                      <p:to>
                                        <p:strVal val="solid"/>
                                      </p:to>
                                    </p:set>
                                  </p:childTnLst>
                                </p:cTn>
                              </p:par>
                            </p:childTnLst>
                          </p:cTn>
                        </p:par>
                      </p:childTnLst>
                    </p:cTn>
                  </p:par>
                  <p:par>
                    <p:cTn id="150" fill="hold">
                      <p:stCondLst>
                        <p:cond delay="indefinite"/>
                      </p:stCondLst>
                      <p:childTnLst>
                        <p:par>
                          <p:cTn id="151" fill="hold">
                            <p:stCondLst>
                              <p:cond delay="0"/>
                            </p:stCondLst>
                            <p:childTnLst>
                              <p:par>
                                <p:cTn id="152" presetID="21" presetClass="emph" presetSubtype="0" fill="hold" nodeType="clickEffect">
                                  <p:stCondLst>
                                    <p:cond delay="0"/>
                                  </p:stCondLst>
                                  <p:childTnLst>
                                    <p:animClr clrSpc="hsl" dir="cw">
                                      <p:cBhvr override="childStyle">
                                        <p:cTn id="153" dur="500" fill="hold"/>
                                        <p:tgtEl>
                                          <p:spTgt spid="44"/>
                                        </p:tgtEl>
                                        <p:attrNameLst>
                                          <p:attrName>style.color</p:attrName>
                                        </p:attrNameLst>
                                      </p:cBhvr>
                                      <p:by>
                                        <p:hsl h="7200000" s="0" l="0"/>
                                      </p:by>
                                    </p:animClr>
                                    <p:animClr clrSpc="hsl" dir="cw">
                                      <p:cBhvr>
                                        <p:cTn id="154" dur="500" fill="hold"/>
                                        <p:tgtEl>
                                          <p:spTgt spid="44"/>
                                        </p:tgtEl>
                                        <p:attrNameLst>
                                          <p:attrName>fillcolor</p:attrName>
                                        </p:attrNameLst>
                                      </p:cBhvr>
                                      <p:by>
                                        <p:hsl h="7200000" s="0" l="0"/>
                                      </p:by>
                                    </p:animClr>
                                    <p:animClr clrSpc="hsl" dir="cw">
                                      <p:cBhvr>
                                        <p:cTn id="155" dur="500" fill="hold"/>
                                        <p:tgtEl>
                                          <p:spTgt spid="44"/>
                                        </p:tgtEl>
                                        <p:attrNameLst>
                                          <p:attrName>stroke.color</p:attrName>
                                        </p:attrNameLst>
                                      </p:cBhvr>
                                      <p:by>
                                        <p:hsl h="7200000" s="0" l="0"/>
                                      </p:by>
                                    </p:animClr>
                                    <p:set>
                                      <p:cBhvr>
                                        <p:cTn id="156" dur="500" fill="hold"/>
                                        <p:tgtEl>
                                          <p:spTgt spid="44"/>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1" presetClass="emph" presetSubtype="0" fill="hold" nodeType="clickEffect">
                                  <p:stCondLst>
                                    <p:cond delay="0"/>
                                  </p:stCondLst>
                                  <p:childTnLst>
                                    <p:animClr clrSpc="hsl" dir="cw">
                                      <p:cBhvr override="childStyle">
                                        <p:cTn id="160" dur="500" fill="hold"/>
                                        <p:tgtEl>
                                          <p:spTgt spid="23"/>
                                        </p:tgtEl>
                                        <p:attrNameLst>
                                          <p:attrName>style.color</p:attrName>
                                        </p:attrNameLst>
                                      </p:cBhvr>
                                      <p:by>
                                        <p:hsl h="7200000" s="0" l="0"/>
                                      </p:by>
                                    </p:animClr>
                                    <p:animClr clrSpc="hsl" dir="cw">
                                      <p:cBhvr>
                                        <p:cTn id="161" dur="500" fill="hold"/>
                                        <p:tgtEl>
                                          <p:spTgt spid="23"/>
                                        </p:tgtEl>
                                        <p:attrNameLst>
                                          <p:attrName>fillcolor</p:attrName>
                                        </p:attrNameLst>
                                      </p:cBhvr>
                                      <p:by>
                                        <p:hsl h="7200000" s="0" l="0"/>
                                      </p:by>
                                    </p:animClr>
                                    <p:animClr clrSpc="hsl" dir="cw">
                                      <p:cBhvr>
                                        <p:cTn id="162" dur="500" fill="hold"/>
                                        <p:tgtEl>
                                          <p:spTgt spid="23"/>
                                        </p:tgtEl>
                                        <p:attrNameLst>
                                          <p:attrName>stroke.color</p:attrName>
                                        </p:attrNameLst>
                                      </p:cBhvr>
                                      <p:by>
                                        <p:hsl h="7200000" s="0" l="0"/>
                                      </p:by>
                                    </p:animClr>
                                    <p:set>
                                      <p:cBhvr>
                                        <p:cTn id="163" dur="500" fill="hold"/>
                                        <p:tgtEl>
                                          <p:spTgt spid="23"/>
                                        </p:tgtEl>
                                        <p:attrNameLst>
                                          <p:attrName>fill.type</p:attrName>
                                        </p:attrNameLst>
                                      </p:cBhvr>
                                      <p:to>
                                        <p:strVal val="solid"/>
                                      </p:to>
                                    </p:set>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circle(in)">
                                      <p:cBhvr>
                                        <p:cTn id="168" dur="2000"/>
                                        <p:tgtEl>
                                          <p:spTgt spid="37"/>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grpId="0" nodeType="clickEffect">
                                  <p:stCondLst>
                                    <p:cond delay="0"/>
                                  </p:stCondLst>
                                  <p:childTnLst>
                                    <p:set>
                                      <p:cBhvr>
                                        <p:cTn id="172" dur="1" fill="hold">
                                          <p:stCondLst>
                                            <p:cond delay="0"/>
                                          </p:stCondLst>
                                        </p:cTn>
                                        <p:tgtEl>
                                          <p:spTgt spid="4"/>
                                        </p:tgtEl>
                                        <p:attrNameLst>
                                          <p:attrName>style.visibility</p:attrName>
                                        </p:attrNameLst>
                                      </p:cBhvr>
                                      <p:to>
                                        <p:strVal val="visible"/>
                                      </p:to>
                                    </p:set>
                                    <p:animEffect transition="in" filter="barn(inVertical)">
                                      <p:cBhvr>
                                        <p:cTn id="173" dur="500"/>
                                        <p:tgtEl>
                                          <p:spTgt spid="4"/>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6"/>
                                        </p:tgtEl>
                                        <p:attrNameLst>
                                          <p:attrName>style.visibility</p:attrName>
                                        </p:attrNameLst>
                                      </p:cBhvr>
                                      <p:to>
                                        <p:strVal val="visible"/>
                                      </p:to>
                                    </p:set>
                                    <p:animEffect transition="in" filter="barn(inVertical)">
                                      <p:cBhvr>
                                        <p:cTn id="176" dur="500"/>
                                        <p:tgtEl>
                                          <p:spTgt spid="6"/>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
                                        </p:tgtEl>
                                        <p:attrNameLst>
                                          <p:attrName>style.visibility</p:attrName>
                                        </p:attrNameLst>
                                      </p:cBhvr>
                                      <p:to>
                                        <p:strVal val="visible"/>
                                      </p:to>
                                    </p:set>
                                    <p:animEffect transition="in" filter="barn(inVertical)">
                                      <p:cBhvr>
                                        <p:cTn id="179" dur="500"/>
                                        <p:tgtEl>
                                          <p:spTgt spid="13"/>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barn(inVertical)">
                                      <p:cBhvr>
                                        <p:cTn id="182" dur="500"/>
                                        <p:tgtEl>
                                          <p:spTgt spid="11"/>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0"/>
                                        </p:tgtEl>
                                        <p:attrNameLst>
                                          <p:attrName>style.visibility</p:attrName>
                                        </p:attrNameLst>
                                      </p:cBhvr>
                                      <p:to>
                                        <p:strVal val="visible"/>
                                      </p:to>
                                    </p:set>
                                    <p:animEffect transition="in" filter="barn(inVertical)">
                                      <p:cBhvr>
                                        <p:cTn id="185" dur="500"/>
                                        <p:tgtEl>
                                          <p:spTgt spid="10"/>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8"/>
                                        </p:tgtEl>
                                        <p:attrNameLst>
                                          <p:attrName>style.visibility</p:attrName>
                                        </p:attrNameLst>
                                      </p:cBhvr>
                                      <p:to>
                                        <p:strVal val="visible"/>
                                      </p:to>
                                    </p:set>
                                    <p:animEffect transition="in" filter="barn(inVertical)">
                                      <p:cBhvr>
                                        <p:cTn id="188" dur="500"/>
                                        <p:tgtEl>
                                          <p:spTgt spid="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4"/>
                                        </p:tgtEl>
                                      </p:cBhvr>
                                    </p:animEffect>
                                    <p:set>
                                      <p:cBhvr>
                                        <p:cTn id="193" dur="1" fill="hold">
                                          <p:stCondLst>
                                            <p:cond delay="499"/>
                                          </p:stCondLst>
                                        </p:cTn>
                                        <p:tgtEl>
                                          <p:spTgt spid="4"/>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6"/>
                                        </p:tgtEl>
                                      </p:cBhvr>
                                    </p:animEffect>
                                    <p:set>
                                      <p:cBhvr>
                                        <p:cTn id="196" dur="1" fill="hold">
                                          <p:stCondLst>
                                            <p:cond delay="499"/>
                                          </p:stCondLst>
                                        </p:cTn>
                                        <p:tgtEl>
                                          <p:spTgt spid="6"/>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11"/>
                                        </p:tgtEl>
                                      </p:cBhvr>
                                    </p:animEffect>
                                    <p:set>
                                      <p:cBhvr>
                                        <p:cTn id="202" dur="1" fill="hold">
                                          <p:stCondLst>
                                            <p:cond delay="499"/>
                                          </p:stCondLst>
                                        </p:cTn>
                                        <p:tgtEl>
                                          <p:spTgt spid="11"/>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0"/>
                                        </p:tgtEl>
                                      </p:cBhvr>
                                    </p:animEffect>
                                    <p:set>
                                      <p:cBhvr>
                                        <p:cTn id="205" dur="1" fill="hold">
                                          <p:stCondLst>
                                            <p:cond delay="499"/>
                                          </p:stCondLst>
                                        </p:cTn>
                                        <p:tgtEl>
                                          <p:spTgt spid="10"/>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8"/>
                                        </p:tgtEl>
                                      </p:cBhvr>
                                    </p:animEffect>
                                    <p:set>
                                      <p:cBhvr>
                                        <p:cTn id="208" dur="1" fill="hold">
                                          <p:stCondLst>
                                            <p:cond delay="499"/>
                                          </p:stCondLst>
                                        </p:cTn>
                                        <p:tgtEl>
                                          <p:spTgt spid="8"/>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6" presetClass="entr" presetSubtype="21" fill="hold" grpId="0" nodeType="clickEffect">
                                  <p:stCondLst>
                                    <p:cond delay="0"/>
                                  </p:stCondLst>
                                  <p:childTnLst>
                                    <p:set>
                                      <p:cBhvr>
                                        <p:cTn id="212" dur="1" fill="hold">
                                          <p:stCondLst>
                                            <p:cond delay="0"/>
                                          </p:stCondLst>
                                        </p:cTn>
                                        <p:tgtEl>
                                          <p:spTgt spid="46"/>
                                        </p:tgtEl>
                                        <p:attrNameLst>
                                          <p:attrName>style.visibility</p:attrName>
                                        </p:attrNameLst>
                                      </p:cBhvr>
                                      <p:to>
                                        <p:strVal val="visible"/>
                                      </p:to>
                                    </p:set>
                                    <p:animEffect transition="in" filter="barn(inVertical)">
                                      <p:cBhvr>
                                        <p:cTn id="213" dur="500"/>
                                        <p:tgtEl>
                                          <p:spTgt spid="46"/>
                                        </p:tgtEl>
                                      </p:cBhvr>
                                    </p:animEffect>
                                  </p:childTnLst>
                                </p:cTn>
                              </p:par>
                              <p:par>
                                <p:cTn id="214" presetID="16" presetClass="entr" presetSubtype="21"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Effect transition="in" filter="barn(inVertical)">
                                      <p:cBhvr>
                                        <p:cTn id="216" dur="500"/>
                                        <p:tgtEl>
                                          <p:spTgt spid="53"/>
                                        </p:tgtEl>
                                      </p:cBhvr>
                                    </p:animEffect>
                                  </p:childTnLst>
                                </p:cTn>
                              </p:par>
                            </p:childTnLst>
                          </p:cTn>
                        </p:par>
                      </p:childTnLst>
                    </p:cTn>
                  </p:par>
                  <p:par>
                    <p:cTn id="217" fill="hold">
                      <p:stCondLst>
                        <p:cond delay="indefinite"/>
                      </p:stCondLst>
                      <p:childTnLst>
                        <p:par>
                          <p:cTn id="218" fill="hold">
                            <p:stCondLst>
                              <p:cond delay="0"/>
                            </p:stCondLst>
                            <p:childTnLst>
                              <p:par>
                                <p:cTn id="219" presetID="16" presetClass="entr" presetSubtype="21" fill="hold" grpId="0" nodeType="click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barn(inVertical)">
                                      <p:cBhvr>
                                        <p:cTn id="221" dur="500"/>
                                        <p:tgtEl>
                                          <p:spTgt spid="54"/>
                                        </p:tgtEl>
                                      </p:cBhvr>
                                    </p:animEffect>
                                  </p:childTnLst>
                                </p:cTn>
                              </p:par>
                              <p:par>
                                <p:cTn id="222" presetID="16" presetClass="entr" presetSubtype="21" fill="hold" grpId="0" nodeType="withEffect">
                                  <p:stCondLst>
                                    <p:cond delay="0"/>
                                  </p:stCondLst>
                                  <p:childTnLst>
                                    <p:set>
                                      <p:cBhvr>
                                        <p:cTn id="223" dur="1" fill="hold">
                                          <p:stCondLst>
                                            <p:cond delay="0"/>
                                          </p:stCondLst>
                                        </p:cTn>
                                        <p:tgtEl>
                                          <p:spTgt spid="60"/>
                                        </p:tgtEl>
                                        <p:attrNameLst>
                                          <p:attrName>style.visibility</p:attrName>
                                        </p:attrNameLst>
                                      </p:cBhvr>
                                      <p:to>
                                        <p:strVal val="visible"/>
                                      </p:to>
                                    </p:set>
                                    <p:animEffect transition="in" filter="barn(inVertical)">
                                      <p:cBhvr>
                                        <p:cTn id="224" dur="500"/>
                                        <p:tgtEl>
                                          <p:spTgt spid="60"/>
                                        </p:tgtEl>
                                      </p:cBhvr>
                                    </p:animEffect>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64"/>
                                        </p:tgtEl>
                                        <p:attrNameLst>
                                          <p:attrName>style.visibility</p:attrName>
                                        </p:attrNameLst>
                                      </p:cBhvr>
                                      <p:to>
                                        <p:strVal val="visible"/>
                                      </p:to>
                                    </p:set>
                                    <p:animEffect transition="in" filter="barn(inVertical)">
                                      <p:cBhvr>
                                        <p:cTn id="229" dur="500"/>
                                        <p:tgtEl>
                                          <p:spTgt spid="64"/>
                                        </p:tgtEl>
                                      </p:cBhvr>
                                    </p:animEffect>
                                  </p:childTnLst>
                                </p:cTn>
                              </p:par>
                            </p:childTnLst>
                          </p:cTn>
                        </p:par>
                      </p:childTnLst>
                    </p:cTn>
                  </p:par>
                  <p:par>
                    <p:cTn id="230" fill="hold">
                      <p:stCondLst>
                        <p:cond delay="indefinite"/>
                      </p:stCondLst>
                      <p:childTnLst>
                        <p:par>
                          <p:cTn id="231" fill="hold">
                            <p:stCondLst>
                              <p:cond delay="0"/>
                            </p:stCondLst>
                            <p:childTnLst>
                              <p:par>
                                <p:cTn id="232" presetID="16" presetClass="entr" presetSubtype="21" fill="hold" grpId="0" nodeType="clickEffect">
                                  <p:stCondLst>
                                    <p:cond delay="0"/>
                                  </p:stCondLst>
                                  <p:childTnLst>
                                    <p:set>
                                      <p:cBhvr>
                                        <p:cTn id="233" dur="1" fill="hold">
                                          <p:stCondLst>
                                            <p:cond delay="0"/>
                                          </p:stCondLst>
                                        </p:cTn>
                                        <p:tgtEl>
                                          <p:spTgt spid="62"/>
                                        </p:tgtEl>
                                        <p:attrNameLst>
                                          <p:attrName>style.visibility</p:attrName>
                                        </p:attrNameLst>
                                      </p:cBhvr>
                                      <p:to>
                                        <p:strVal val="visible"/>
                                      </p:to>
                                    </p:set>
                                    <p:animEffect transition="in" filter="barn(inVertical)">
                                      <p:cBhvr>
                                        <p:cTn id="234" dur="500"/>
                                        <p:tgtEl>
                                          <p:spTgt spid="62"/>
                                        </p:tgtEl>
                                      </p:cBhvr>
                                    </p:animEffect>
                                  </p:childTnLst>
                                </p:cTn>
                              </p:par>
                              <p:par>
                                <p:cTn id="235" presetID="16" presetClass="entr" presetSubtype="21" fill="hold" grpId="0" nodeType="withEffect">
                                  <p:stCondLst>
                                    <p:cond delay="0"/>
                                  </p:stCondLst>
                                  <p:childTnLst>
                                    <p:set>
                                      <p:cBhvr>
                                        <p:cTn id="236" dur="1" fill="hold">
                                          <p:stCondLst>
                                            <p:cond delay="0"/>
                                          </p:stCondLst>
                                        </p:cTn>
                                        <p:tgtEl>
                                          <p:spTgt spid="65"/>
                                        </p:tgtEl>
                                        <p:attrNameLst>
                                          <p:attrName>style.visibility</p:attrName>
                                        </p:attrNameLst>
                                      </p:cBhvr>
                                      <p:to>
                                        <p:strVal val="visible"/>
                                      </p:to>
                                    </p:set>
                                    <p:animEffect transition="in" filter="barn(inVertical)">
                                      <p:cBhvr>
                                        <p:cTn id="237" dur="500"/>
                                        <p:tgtEl>
                                          <p:spTgt spid="65"/>
                                        </p:tgtEl>
                                      </p:cBhvr>
                                    </p:animEffect>
                                  </p:childTnLst>
                                </p:cTn>
                              </p:par>
                            </p:childTnLst>
                          </p:cTn>
                        </p:par>
                      </p:childTnLst>
                    </p:cTn>
                  </p:par>
                  <p:par>
                    <p:cTn id="238" fill="hold">
                      <p:stCondLst>
                        <p:cond delay="indefinite"/>
                      </p:stCondLst>
                      <p:childTnLst>
                        <p:par>
                          <p:cTn id="239" fill="hold">
                            <p:stCondLst>
                              <p:cond delay="0"/>
                            </p:stCondLst>
                            <p:childTnLst>
                              <p:par>
                                <p:cTn id="240" presetID="16" presetClass="entr" presetSubtype="21" fill="hold" grpId="0" nodeType="clickEffect">
                                  <p:stCondLst>
                                    <p:cond delay="0"/>
                                  </p:stCondLst>
                                  <p:childTnLst>
                                    <p:set>
                                      <p:cBhvr>
                                        <p:cTn id="241" dur="1" fill="hold">
                                          <p:stCondLst>
                                            <p:cond delay="0"/>
                                          </p:stCondLst>
                                        </p:cTn>
                                        <p:tgtEl>
                                          <p:spTgt spid="63"/>
                                        </p:tgtEl>
                                        <p:attrNameLst>
                                          <p:attrName>style.visibility</p:attrName>
                                        </p:attrNameLst>
                                      </p:cBhvr>
                                      <p:to>
                                        <p:strVal val="visible"/>
                                      </p:to>
                                    </p:set>
                                    <p:animEffect transition="in" filter="barn(inVertical)">
                                      <p:cBhvr>
                                        <p:cTn id="242" dur="500"/>
                                        <p:tgtEl>
                                          <p:spTgt spid="63"/>
                                        </p:tgtEl>
                                      </p:cBhvr>
                                    </p:animEffect>
                                  </p:childTnLst>
                                </p:cTn>
                              </p:par>
                              <p:par>
                                <p:cTn id="243" presetID="16" presetClass="entr" presetSubtype="21" fill="hold" grpId="0" nodeType="withEffect">
                                  <p:stCondLst>
                                    <p:cond delay="0"/>
                                  </p:stCondLst>
                                  <p:childTnLst>
                                    <p:set>
                                      <p:cBhvr>
                                        <p:cTn id="244" dur="1" fill="hold">
                                          <p:stCondLst>
                                            <p:cond delay="0"/>
                                          </p:stCondLst>
                                        </p:cTn>
                                        <p:tgtEl>
                                          <p:spTgt spid="66"/>
                                        </p:tgtEl>
                                        <p:attrNameLst>
                                          <p:attrName>style.visibility</p:attrName>
                                        </p:attrNameLst>
                                      </p:cBhvr>
                                      <p:to>
                                        <p:strVal val="visible"/>
                                      </p:to>
                                    </p:set>
                                    <p:animEffect transition="in" filter="barn(inVertical)">
                                      <p:cBhvr>
                                        <p:cTn id="24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animBg="1"/>
      <p:bldP spid="45" grpId="0"/>
      <p:bldP spid="45" grpId="1"/>
      <p:bldP spid="48" grpId="0"/>
      <p:bldP spid="48" grpId="1"/>
      <p:bldP spid="49" grpId="0"/>
      <p:bldP spid="49" grpId="1"/>
      <p:bldP spid="50" grpId="0"/>
      <p:bldP spid="50" grpId="1"/>
      <p:bldP spid="51" grpId="0"/>
      <p:bldP spid="51" grpId="1"/>
      <p:bldP spid="52" grpId="0"/>
      <p:bldP spid="52" grpId="1"/>
      <p:bldP spid="47" grpId="0" animBg="1"/>
      <p:bldP spid="55" grpId="0" animBg="1"/>
      <p:bldP spid="56" grpId="0" animBg="1"/>
      <p:bldP spid="57" grpId="0" animBg="1"/>
      <p:bldP spid="58" grpId="0" animBg="1"/>
      <p:bldP spid="59" grpId="0" animBg="1"/>
      <p:bldP spid="3" grpId="0"/>
      <p:bldP spid="35" grpId="0"/>
      <p:bldP spid="37" grpId="0"/>
      <p:bldP spid="4" grpId="0" animBg="1"/>
      <p:bldP spid="4" grpId="1" animBg="1"/>
      <p:bldP spid="6" grpId="0" animBg="1"/>
      <p:bldP spid="6" grpId="1" animBg="1"/>
      <p:bldP spid="8" grpId="0" animBg="1"/>
      <p:bldP spid="8" grpId="1" animBg="1"/>
      <p:bldP spid="10" grpId="0" animBg="1"/>
      <p:bldP spid="10" grpId="1" animBg="1"/>
      <p:bldP spid="11" grpId="0" animBg="1"/>
      <p:bldP spid="11" grpId="1" animBg="1"/>
      <p:bldP spid="13" grpId="0" animBg="1"/>
      <p:bldP spid="13" grpId="1" animBg="1"/>
      <p:bldP spid="46" grpId="0"/>
      <p:bldP spid="53" grpId="0" animBg="1"/>
      <p:bldP spid="54" grpId="0"/>
      <p:bldP spid="60" grpId="0" animBg="1"/>
      <p:bldP spid="62" grpId="0"/>
      <p:bldP spid="63" grpId="0"/>
      <p:bldP spid="64" grpId="0"/>
      <p:bldP spid="65" grpId="0" animBg="1"/>
      <p:bldP spid="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3799" y="9627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a:ln>
                  <a:noFill/>
                </a:ln>
                <a:solidFill>
                  <a:prstClr val="white"/>
                </a:solidFill>
                <a:effectLst/>
                <a:uLnTx/>
                <a:uFillTx/>
                <a:latin typeface="Times New Roman" pitchFamily="18" charset="0"/>
                <a:ea typeface="+mn-ea"/>
                <a:cs typeface="Times New Roman" pitchFamily="18" charset="0"/>
              </a:rPr>
              <a:t>HĐ6</a:t>
            </a:r>
          </a:p>
        </p:txBody>
      </p:sp>
      <p:sp>
        <p:nvSpPr>
          <p:cNvPr id="5" name="TextBox 4"/>
          <p:cNvSpPr txBox="1"/>
          <p:nvPr/>
        </p:nvSpPr>
        <p:spPr>
          <a:xfrm>
            <a:off x="1078060" y="1572099"/>
            <a:ext cx="10325983"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    Hãy kể tên các đường chéo chính của hình lục giác đều ABCDEF.</a:t>
            </a:r>
          </a:p>
        </p:txBody>
      </p:sp>
      <p:sp>
        <p:nvSpPr>
          <p:cNvPr id="6" name="Oval 5"/>
          <p:cNvSpPr/>
          <p:nvPr/>
        </p:nvSpPr>
        <p:spPr>
          <a:xfrm>
            <a:off x="1038547" y="16987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1</a:t>
            </a:r>
          </a:p>
        </p:txBody>
      </p:sp>
      <p:sp>
        <p:nvSpPr>
          <p:cNvPr id="8" name="TextBox 7"/>
          <p:cNvSpPr txBox="1"/>
          <p:nvPr/>
        </p:nvSpPr>
        <p:spPr>
          <a:xfrm>
            <a:off x="1727176" y="934269"/>
            <a:ext cx="10325983"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Hãy quan sát hình 4.5.</a:t>
            </a:r>
          </a:p>
        </p:txBody>
      </p:sp>
      <p:sp>
        <p:nvSpPr>
          <p:cNvPr id="9" name="TextBox 8"/>
          <p:cNvSpPr txBox="1"/>
          <p:nvPr/>
        </p:nvSpPr>
        <p:spPr>
          <a:xfrm>
            <a:off x="1038547" y="2187348"/>
            <a:ext cx="10325983"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    Hãy so sánh độ dài các đường chéo chính với nhau.</a:t>
            </a:r>
          </a:p>
        </p:txBody>
      </p:sp>
      <p:sp>
        <p:nvSpPr>
          <p:cNvPr id="10" name="Oval 9"/>
          <p:cNvSpPr/>
          <p:nvPr/>
        </p:nvSpPr>
        <p:spPr>
          <a:xfrm>
            <a:off x="1038547" y="2313954"/>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2</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1737">
            <a:off x="8694931" y="3496207"/>
            <a:ext cx="3352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321713" y="3271753"/>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A</a:t>
            </a:r>
          </a:p>
        </p:txBody>
      </p:sp>
      <p:sp>
        <p:nvSpPr>
          <p:cNvPr id="15" name="TextBox 14"/>
          <p:cNvSpPr txBox="1"/>
          <p:nvPr/>
        </p:nvSpPr>
        <p:spPr>
          <a:xfrm>
            <a:off x="10981135" y="3271753"/>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B</a:t>
            </a:r>
          </a:p>
        </p:txBody>
      </p:sp>
      <p:sp>
        <p:nvSpPr>
          <p:cNvPr id="16" name="TextBox 15"/>
          <p:cNvSpPr txBox="1"/>
          <p:nvPr/>
        </p:nvSpPr>
        <p:spPr>
          <a:xfrm>
            <a:off x="11927988" y="4755653"/>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C</a:t>
            </a:r>
          </a:p>
        </p:txBody>
      </p:sp>
      <p:sp>
        <p:nvSpPr>
          <p:cNvPr id="17" name="TextBox 16"/>
          <p:cNvSpPr txBox="1"/>
          <p:nvPr/>
        </p:nvSpPr>
        <p:spPr>
          <a:xfrm>
            <a:off x="11060158" y="6344381"/>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D</a:t>
            </a:r>
          </a:p>
        </p:txBody>
      </p:sp>
      <p:sp>
        <p:nvSpPr>
          <p:cNvPr id="18" name="TextBox 17"/>
          <p:cNvSpPr txBox="1"/>
          <p:nvPr/>
        </p:nvSpPr>
        <p:spPr>
          <a:xfrm>
            <a:off x="9355580" y="6344381"/>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E</a:t>
            </a:r>
          </a:p>
        </p:txBody>
      </p:sp>
      <p:sp>
        <p:nvSpPr>
          <p:cNvPr id="19" name="TextBox 18"/>
          <p:cNvSpPr txBox="1"/>
          <p:nvPr/>
        </p:nvSpPr>
        <p:spPr>
          <a:xfrm>
            <a:off x="8452425" y="4755653"/>
            <a:ext cx="462337"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F</a:t>
            </a:r>
          </a:p>
        </p:txBody>
      </p:sp>
      <p:sp>
        <p:nvSpPr>
          <p:cNvPr id="20" name="TextBox 19"/>
          <p:cNvSpPr txBox="1"/>
          <p:nvPr/>
        </p:nvSpPr>
        <p:spPr>
          <a:xfrm>
            <a:off x="9846650" y="6914474"/>
            <a:ext cx="1735759" cy="46166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Hình 4.5</a:t>
            </a:r>
          </a:p>
        </p:txBody>
      </p:sp>
      <p:sp>
        <p:nvSpPr>
          <p:cNvPr id="21" name="TextBox 20"/>
          <p:cNvSpPr txBox="1"/>
          <p:nvPr/>
        </p:nvSpPr>
        <p:spPr>
          <a:xfrm>
            <a:off x="9757246" y="2744424"/>
            <a:ext cx="2594022" cy="461665"/>
          </a:xfrm>
          <a:prstGeom prst="rect">
            <a:avLst/>
          </a:prstGeom>
          <a:solidFill>
            <a:schemeClr val="accent2">
              <a:lumMod val="20000"/>
              <a:lumOff val="80000"/>
            </a:schemeClr>
          </a:solid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rPr>
              <a:t>Đường chéo chính</a:t>
            </a:r>
          </a:p>
        </p:txBody>
      </p:sp>
      <p:cxnSp>
        <p:nvCxnSpPr>
          <p:cNvPr id="13" name="Straight Arrow Connector 12"/>
          <p:cNvCxnSpPr/>
          <p:nvPr/>
        </p:nvCxnSpPr>
        <p:spPr>
          <a:xfrm flipH="1">
            <a:off x="10160017" y="3206089"/>
            <a:ext cx="531934" cy="1101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9618" y="4247589"/>
            <a:ext cx="1518382"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Trả lời:</a:t>
            </a:r>
          </a:p>
        </p:txBody>
      </p:sp>
      <p:sp>
        <p:nvSpPr>
          <p:cNvPr id="31" name="TextBox 30"/>
          <p:cNvSpPr txBox="1"/>
          <p:nvPr/>
        </p:nvSpPr>
        <p:spPr>
          <a:xfrm>
            <a:off x="1501397" y="4964442"/>
            <a:ext cx="6005714"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Các đường chéo chính là: AD, BE, CF</a:t>
            </a:r>
          </a:p>
        </p:txBody>
      </p:sp>
      <p:sp>
        <p:nvSpPr>
          <p:cNvPr id="32" name="Oval 31"/>
          <p:cNvSpPr/>
          <p:nvPr/>
        </p:nvSpPr>
        <p:spPr>
          <a:xfrm>
            <a:off x="1190947" y="509104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1</a:t>
            </a:r>
          </a:p>
        </p:txBody>
      </p:sp>
      <p:sp>
        <p:nvSpPr>
          <p:cNvPr id="33" name="TextBox 32"/>
          <p:cNvSpPr txBox="1"/>
          <p:nvPr/>
        </p:nvSpPr>
        <p:spPr>
          <a:xfrm>
            <a:off x="1501397" y="5670003"/>
            <a:ext cx="6316164" cy="557076"/>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Độ dài các đường chéo chính bằng nhau.</a:t>
            </a:r>
          </a:p>
        </p:txBody>
      </p:sp>
      <p:sp>
        <p:nvSpPr>
          <p:cNvPr id="34" name="Oval 33"/>
          <p:cNvSpPr/>
          <p:nvPr/>
        </p:nvSpPr>
        <p:spPr>
          <a:xfrm>
            <a:off x="1190947" y="579660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2</a:t>
            </a:r>
          </a:p>
        </p:txBody>
      </p:sp>
    </p:spTree>
    <p:extLst>
      <p:ext uri="{BB962C8B-B14F-4D97-AF65-F5344CB8AC3E}">
        <p14:creationId xmlns:p14="http://schemas.microsoft.com/office/powerpoint/2010/main" val="32012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p:bldP spid="10" grpId="0" animBg="1"/>
      <p:bldP spid="14" grpId="0"/>
      <p:bldP spid="15" grpId="0"/>
      <p:bldP spid="16" grpId="0"/>
      <p:bldP spid="17" grpId="0"/>
      <p:bldP spid="18" grpId="0"/>
      <p:bldP spid="19" grpId="0"/>
      <p:bldP spid="20" grpId="0"/>
      <p:bldP spid="21" grpId="0" animBg="1"/>
      <p:bldP spid="30" grpId="0"/>
      <p:bldP spid="31" grpId="0"/>
      <p:bldP spid="32" grpId="0" animBg="1"/>
      <p:bldP spid="33" grpId="0"/>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24100" y="1515764"/>
            <a:ext cx="8991600" cy="44405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
        <p:nvSpPr>
          <p:cNvPr id="2" name="TextBox 1"/>
          <p:cNvSpPr txBox="1"/>
          <p:nvPr/>
        </p:nvSpPr>
        <p:spPr>
          <a:xfrm>
            <a:off x="3037118" y="1680864"/>
            <a:ext cx="2783627" cy="664797"/>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a:ln>
                  <a:noFill/>
                </a:ln>
                <a:solidFill>
                  <a:srgbClr val="ED5565">
                    <a:lumMod val="75000"/>
                  </a:srgbClr>
                </a:solidFill>
                <a:effectLst/>
                <a:uLnTx/>
                <a:uFillTx/>
                <a:latin typeface="Times New Roman" pitchFamily="18" charset="0"/>
                <a:ea typeface="+mn-ea"/>
                <a:cs typeface="Times New Roman" pitchFamily="18" charset="0"/>
              </a:rPr>
              <a:t>Nhận xét</a:t>
            </a:r>
          </a:p>
        </p:txBody>
      </p:sp>
      <p:sp>
        <p:nvSpPr>
          <p:cNvPr id="3" name="TextBox 2"/>
          <p:cNvSpPr txBox="1">
            <a:spLocks/>
          </p:cNvSpPr>
          <p:nvPr/>
        </p:nvSpPr>
        <p:spPr>
          <a:xfrm>
            <a:off x="3233474" y="2474633"/>
            <a:ext cx="5019067" cy="664797"/>
          </a:xfrm>
          <a:prstGeom prst="rect">
            <a:avLst/>
          </a:prstGeom>
          <a:noFill/>
        </p:spPr>
        <p:txBody>
          <a:bodyPr wrap="square" lIns="109728" tIns="54864" rIns="109728" bIns="54864"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Hình lục giác đều có:</a:t>
            </a:r>
          </a:p>
        </p:txBody>
      </p:sp>
      <p:sp>
        <p:nvSpPr>
          <p:cNvPr id="4" name="Rectangle 3"/>
          <p:cNvSpPr>
            <a:spLocks/>
          </p:cNvSpPr>
          <p:nvPr/>
        </p:nvSpPr>
        <p:spPr>
          <a:xfrm>
            <a:off x="3233474" y="3336553"/>
            <a:ext cx="4312463" cy="664797"/>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Sáu cạnh bằng nhau.</a:t>
            </a:r>
            <a:endParaRPr kumimoji="0" lang="en-US" sz="3600" b="0" i="0" u="none" strike="noStrike" kern="1200" cap="none" spc="0" normalizeH="0" baseline="0" noProof="0">
              <a:ln>
                <a:noFill/>
              </a:ln>
              <a:solidFill>
                <a:srgbClr val="0070C0"/>
              </a:solidFill>
              <a:effectLst/>
              <a:uLnTx/>
              <a:uFillTx/>
              <a:latin typeface="A3.OpenSans-San"/>
              <a:ea typeface="+mn-ea"/>
              <a:cs typeface="+mn-cs"/>
            </a:endParaRPr>
          </a:p>
        </p:txBody>
      </p:sp>
      <p:sp>
        <p:nvSpPr>
          <p:cNvPr id="8" name="Rectangle 7"/>
          <p:cNvSpPr>
            <a:spLocks/>
          </p:cNvSpPr>
          <p:nvPr/>
        </p:nvSpPr>
        <p:spPr>
          <a:xfrm>
            <a:off x="3233474" y="4135441"/>
            <a:ext cx="7813421" cy="664797"/>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Sáu</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góc</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bằng</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nhau</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mỗi</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góc</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bằng</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120</a:t>
            </a:r>
            <a:r>
              <a:rPr kumimoji="0" lang="en-US" sz="3600" b="0" i="0" u="none" strike="noStrike" kern="1200" cap="none" spc="0" normalizeH="0" baseline="30000" noProof="0" dirty="0">
                <a:ln>
                  <a:noFill/>
                </a:ln>
                <a:solidFill>
                  <a:srgbClr val="0070C0"/>
                </a:solidFill>
                <a:effectLst/>
                <a:uLnTx/>
                <a:uFillTx/>
                <a:latin typeface="Times New Roman" pitchFamily="18" charset="0"/>
                <a:ea typeface="+mn-ea"/>
                <a:cs typeface="Times New Roman" pitchFamily="18" charset="0"/>
              </a:rPr>
              <a:t>0</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a:t>
            </a:r>
            <a:endParaRPr kumimoji="0" lang="en-US" sz="3600" b="0" i="0" u="none" strike="noStrike" kern="1200" cap="none" spc="0" normalizeH="0" baseline="0" noProof="0" dirty="0">
              <a:ln>
                <a:noFill/>
              </a:ln>
              <a:solidFill>
                <a:srgbClr val="0070C0"/>
              </a:solidFill>
              <a:effectLst/>
              <a:uLnTx/>
              <a:uFillTx/>
              <a:latin typeface="A3.OpenSans-San"/>
              <a:ea typeface="+mn-ea"/>
              <a:cs typeface="+mn-cs"/>
            </a:endParaRPr>
          </a:p>
        </p:txBody>
      </p:sp>
      <p:sp>
        <p:nvSpPr>
          <p:cNvPr id="6" name="Rectangle 5"/>
          <p:cNvSpPr>
            <a:spLocks/>
          </p:cNvSpPr>
          <p:nvPr/>
        </p:nvSpPr>
        <p:spPr>
          <a:xfrm>
            <a:off x="3233474" y="4970593"/>
            <a:ext cx="6575903" cy="664797"/>
          </a:xfrm>
          <a:prstGeom prst="rect">
            <a:avLst/>
          </a:prstGeom>
        </p:spPr>
        <p:txBody>
          <a:bodyPr wrap="none" lIns="109728" tIns="54864" rIns="109728" bIns="54864">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Ba đường chéo chính bằng nhau.</a:t>
            </a:r>
            <a:endParaRPr kumimoji="0" lang="en-US" sz="3600" b="0" i="0" u="none" strike="noStrike" kern="1200" cap="none" spc="0" normalizeH="0" baseline="0" noProof="0">
              <a:ln>
                <a:noFill/>
              </a:ln>
              <a:solidFill>
                <a:srgbClr val="0070C0"/>
              </a:solidFill>
              <a:effectLst/>
              <a:uLnTx/>
              <a:uFillTx/>
              <a:latin typeface="A3.OpenSans-San"/>
              <a:ea typeface="+mn-ea"/>
              <a:cs typeface="+mn-cs"/>
            </a:endParaRPr>
          </a:p>
        </p:txBody>
      </p:sp>
    </p:spTree>
    <p:extLst>
      <p:ext uri="{BB962C8B-B14F-4D97-AF65-F5344CB8AC3E}">
        <p14:creationId xmlns:p14="http://schemas.microsoft.com/office/powerpoint/2010/main" val="219773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408" y="5575315"/>
            <a:ext cx="25717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7459" y="1008044"/>
            <a:ext cx="7896517"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a) Một số yếu tố cơ bản của hình tam giác đều</a:t>
            </a:r>
          </a:p>
        </p:txBody>
      </p:sp>
      <p:sp>
        <p:nvSpPr>
          <p:cNvPr id="4" name="Rounded Rectangle 3"/>
          <p:cNvSpPr/>
          <p:nvPr/>
        </p:nvSpPr>
        <p:spPr>
          <a:xfrm>
            <a:off x="795055" y="180058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HĐ1</a:t>
            </a:r>
          </a:p>
        </p:txBody>
      </p:sp>
      <p:sp>
        <p:nvSpPr>
          <p:cNvPr id="6" name="TextBox 5"/>
          <p:cNvSpPr txBox="1"/>
          <p:nvPr/>
        </p:nvSpPr>
        <p:spPr>
          <a:xfrm>
            <a:off x="1765291" y="1719737"/>
            <a:ext cx="10325983" cy="553998"/>
          </a:xfrm>
          <a:prstGeom prst="rect">
            <a:avLst/>
          </a:prstGeom>
          <a:noFill/>
        </p:spPr>
        <p:txBody>
          <a:bodyPr wrap="square" lIns="109728" tIns="54864" rIns="109728" bIns="54864" rtlCol="0">
            <a:spAutoFit/>
          </a:bodyPr>
          <a:lstStyle/>
          <a:p>
            <a:pPr algn="l"/>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Trong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các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hình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dưới</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dây</a:t>
            </a:r>
            <a:r>
              <a:rPr lang="en-US" sz="2900" dirty="0">
                <a:latin typeface="Times New Roman" pitchFamily="18" charset="0"/>
                <a:cs typeface="Times New Roman" pitchFamily="18" charset="0"/>
              </a:rPr>
              <a:t> (H.4.1), </a:t>
            </a:r>
            <a:r>
              <a:rPr lang="en-US" sz="2900" dirty="0" err="1">
                <a:latin typeface="Times New Roman" pitchFamily="18" charset="0"/>
                <a:cs typeface="Times New Roman" pitchFamily="18" charset="0"/>
              </a:rPr>
              <a:t>hình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nào</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là</a:t>
            </a:r>
            <a:r>
              <a:rPr lang="en-US" sz="2900" dirty="0">
                <a:latin typeface="Times New Roman" pitchFamily="18" charset="0"/>
                <a:cs typeface="Times New Roman" pitchFamily="18" charset="0"/>
              </a:rPr>
              <a:t> tam </a:t>
            </a:r>
            <a:r>
              <a:rPr lang="en-US" sz="2900" dirty="0" err="1">
                <a:latin typeface="Times New Roman" pitchFamily="18" charset="0"/>
                <a:cs typeface="Times New Roman" pitchFamily="18" charset="0"/>
              </a:rPr>
              <a:t>giác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đều</a:t>
            </a:r>
            <a:endParaRPr lang="en-US" sz="2900" dirty="0">
              <a:latin typeface="Times New Roman" pitchFamily="18" charset="0"/>
              <a:cs typeface="Times New Roman" pitchFamily="18" charset="0"/>
            </a:endParaRPr>
          </a:p>
        </p:txBody>
      </p:sp>
      <p:sp>
        <p:nvSpPr>
          <p:cNvPr id="19" name="Isosceles Triangle 18"/>
          <p:cNvSpPr/>
          <p:nvPr/>
        </p:nvSpPr>
        <p:spPr>
          <a:xfrm>
            <a:off x="6015808" y="2468568"/>
            <a:ext cx="1824950" cy="1524642"/>
          </a:xfrm>
          <a:prstGeom prst="triangle">
            <a:avLst/>
          </a:prstGeom>
          <a:solidFill>
            <a:srgbClr val="16524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endParaRPr lang="en-US"/>
          </a:p>
        </p:txBody>
      </p:sp>
      <p:sp>
        <p:nvSpPr>
          <p:cNvPr id="22" name="Isosceles Triangle 21"/>
          <p:cNvSpPr/>
          <p:nvPr/>
        </p:nvSpPr>
        <p:spPr>
          <a:xfrm rot="11337035">
            <a:off x="2219860" y="2864612"/>
            <a:ext cx="2667544" cy="1152569"/>
          </a:xfrm>
          <a:prstGeom prst="triangle">
            <a:avLst>
              <a:gd name="adj" fmla="val 3208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endParaRPr lang="en-US"/>
          </a:p>
        </p:txBody>
      </p:sp>
      <p:sp>
        <p:nvSpPr>
          <p:cNvPr id="23" name="Isosceles Triangle 22"/>
          <p:cNvSpPr/>
          <p:nvPr/>
        </p:nvSpPr>
        <p:spPr>
          <a:xfrm rot="9299951">
            <a:off x="9034295" y="3006811"/>
            <a:ext cx="3622442" cy="812389"/>
          </a:xfrm>
          <a:prstGeom prst="triangle">
            <a:avLst>
              <a:gd name="adj" fmla="val 5692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endParaRPr lang="en-US"/>
          </a:p>
        </p:txBody>
      </p:sp>
      <p:sp>
        <p:nvSpPr>
          <p:cNvPr id="20" name="TextBox 19"/>
          <p:cNvSpPr txBox="1"/>
          <p:nvPr/>
        </p:nvSpPr>
        <p:spPr>
          <a:xfrm>
            <a:off x="3557481" y="4055976"/>
            <a:ext cx="85472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a)</a:t>
            </a:r>
          </a:p>
        </p:txBody>
      </p:sp>
      <p:sp>
        <p:nvSpPr>
          <p:cNvPr id="25" name="TextBox 24"/>
          <p:cNvSpPr txBox="1"/>
          <p:nvPr/>
        </p:nvSpPr>
        <p:spPr>
          <a:xfrm>
            <a:off x="6627971" y="4055976"/>
            <a:ext cx="85472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b)</a:t>
            </a:r>
          </a:p>
        </p:txBody>
      </p:sp>
      <p:sp>
        <p:nvSpPr>
          <p:cNvPr id="26" name="TextBox 25"/>
          <p:cNvSpPr txBox="1"/>
          <p:nvPr/>
        </p:nvSpPr>
        <p:spPr>
          <a:xfrm>
            <a:off x="10318076" y="4055976"/>
            <a:ext cx="85472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c)</a:t>
            </a:r>
          </a:p>
        </p:txBody>
      </p:sp>
      <p:sp>
        <p:nvSpPr>
          <p:cNvPr id="21" name="TextBox 20"/>
          <p:cNvSpPr txBox="1"/>
          <p:nvPr/>
        </p:nvSpPr>
        <p:spPr>
          <a:xfrm>
            <a:off x="6144753" y="4563774"/>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4.1</a:t>
            </a:r>
          </a:p>
        </p:txBody>
      </p:sp>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1804" y="5704615"/>
            <a:ext cx="2962211" cy="222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777" y="5797017"/>
            <a:ext cx="2107951" cy="210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763371" y="5182817"/>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Em hãy tìm một số hình ảnh tam giác đều trong thực tế.</a:t>
            </a:r>
          </a:p>
        </p:txBody>
      </p:sp>
      <p:sp>
        <p:nvSpPr>
          <p:cNvPr id="18" name="TextBox 17"/>
          <p:cNvSpPr txBox="1"/>
          <p:nvPr/>
        </p:nvSpPr>
        <p:spPr>
          <a:xfrm>
            <a:off x="5787853" y="4588849"/>
            <a:ext cx="2379366" cy="553998"/>
          </a:xfrm>
          <a:prstGeom prst="rect">
            <a:avLst/>
          </a:prstGeom>
          <a:noFill/>
        </p:spPr>
        <p:txBody>
          <a:bodyPr wrap="square" lIns="109728" tIns="54864" rIns="109728" bIns="54864" rtlCol="0">
            <a:spAutoFit/>
          </a:bodyPr>
          <a:lstStyle/>
          <a:p>
            <a:pPr algn="l"/>
            <a:r>
              <a:rPr lang="en-US" sz="2900">
                <a:solidFill>
                  <a:srgbClr val="FF0000"/>
                </a:solidFill>
                <a:latin typeface="Times New Roman" pitchFamily="18" charset="0"/>
                <a:cs typeface="Times New Roman" pitchFamily="18" charset="0"/>
              </a:rPr>
              <a:t>Tam giác đều</a:t>
            </a:r>
          </a:p>
        </p:txBody>
      </p:sp>
      <p:sp>
        <p:nvSpPr>
          <p:cNvPr id="5" name="Rectangle 4"/>
          <p:cNvSpPr/>
          <p:nvPr/>
        </p:nvSpPr>
        <p:spPr>
          <a:xfrm>
            <a:off x="5642408" y="2279392"/>
            <a:ext cx="2668215" cy="28383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17459" y="423844"/>
            <a:ext cx="7896517" cy="553998"/>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1. HÌNH TAM GIÁC ĐỀU</a:t>
            </a:r>
          </a:p>
        </p:txBody>
      </p:sp>
    </p:spTree>
    <p:extLst>
      <p:ext uri="{BB962C8B-B14F-4D97-AF65-F5344CB8AC3E}">
        <p14:creationId xmlns:p14="http://schemas.microsoft.com/office/powerpoint/2010/main" val="296931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21" presetClass="emph" presetSubtype="0" fill="hold" grpId="1" nodeType="withEffect">
                                  <p:stCondLst>
                                    <p:cond delay="0"/>
                                  </p:stCondLst>
                                  <p:childTnLst>
                                    <p:animClr clrSpc="hsl" dir="cw">
                                      <p:cBhvr override="childStyle">
                                        <p:cTn id="52" dur="500" fill="hold"/>
                                        <p:tgtEl>
                                          <p:spTgt spid="18"/>
                                        </p:tgtEl>
                                        <p:attrNameLst>
                                          <p:attrName>style.color</p:attrName>
                                        </p:attrNameLst>
                                      </p:cBhvr>
                                      <p:by>
                                        <p:hsl h="7200000" s="0" l="0"/>
                                      </p:by>
                                    </p:animClr>
                                    <p:animClr clrSpc="hsl" dir="cw">
                                      <p:cBhvr>
                                        <p:cTn id="53" dur="500" fill="hold"/>
                                        <p:tgtEl>
                                          <p:spTgt spid="18"/>
                                        </p:tgtEl>
                                        <p:attrNameLst>
                                          <p:attrName>fillcolor</p:attrName>
                                        </p:attrNameLst>
                                      </p:cBhvr>
                                      <p:by>
                                        <p:hsl h="7200000" s="0" l="0"/>
                                      </p:by>
                                    </p:animClr>
                                    <p:animClr clrSpc="hsl" dir="cw">
                                      <p:cBhvr>
                                        <p:cTn id="54" dur="500" fill="hold"/>
                                        <p:tgtEl>
                                          <p:spTgt spid="18"/>
                                        </p:tgtEl>
                                        <p:attrNameLst>
                                          <p:attrName>stroke.color</p:attrName>
                                        </p:attrNameLst>
                                      </p:cBhvr>
                                      <p:by>
                                        <p:hsl h="7200000" s="0" l="0"/>
                                      </p:by>
                                    </p:animClr>
                                    <p:set>
                                      <p:cBhvr>
                                        <p:cTn id="55" dur="500" fill="hold"/>
                                        <p:tgtEl>
                                          <p:spTgt spid="18"/>
                                        </p:tgtEl>
                                        <p:attrNameLst>
                                          <p:attrName>fill.type</p:attrName>
                                        </p:attrNameLst>
                                      </p:cBhvr>
                                      <p:to>
                                        <p:strVal val="solid"/>
                                      </p:to>
                                    </p:set>
                                  </p:childTnLst>
                                </p:cTn>
                              </p:par>
                              <p:par>
                                <p:cTn id="56" presetID="1" presetClass="exit" presetSubtype="0" fill="hold" grpId="1"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mph" presetSubtype="2" fill="hold" nodeType="clickEffect">
                                  <p:stCondLst>
                                    <p:cond delay="0"/>
                                  </p:stCondLst>
                                  <p:childTnLst>
                                    <p:animClr clrSpc="rgb" dir="cw">
                                      <p:cBhvr>
                                        <p:cTn id="61" dur="2000" fill="hold"/>
                                        <p:tgtEl>
                                          <p:spTgt spid="19"/>
                                        </p:tgtEl>
                                        <p:attrNameLst>
                                          <p:attrName>fillcolor</p:attrName>
                                        </p:attrNameLst>
                                      </p:cBhvr>
                                      <p:to>
                                        <a:schemeClr val="accent2"/>
                                      </p:to>
                                    </p:animClr>
                                    <p:set>
                                      <p:cBhvr>
                                        <p:cTn id="62" dur="2000" fill="hold"/>
                                        <p:tgtEl>
                                          <p:spTgt spid="19"/>
                                        </p:tgtEl>
                                        <p:attrNameLst>
                                          <p:attrName>fill.type</p:attrName>
                                        </p:attrNameLst>
                                      </p:cBhvr>
                                      <p:to>
                                        <p:strVal val="solid"/>
                                      </p:to>
                                    </p:set>
                                    <p:set>
                                      <p:cBhvr>
                                        <p:cTn id="63" dur="2000" fill="hold"/>
                                        <p:tgtEl>
                                          <p:spTgt spid="19"/>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grpId="1" nodeType="clickEffect">
                                  <p:stCondLst>
                                    <p:cond delay="0"/>
                                  </p:stCondLst>
                                  <p:childTnLst>
                                    <p:animEffect transition="out" filter="barn(inVertical)">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1" presetClass="emph" presetSubtype="0" fill="hold" grpId="1" nodeType="clickEffect">
                                  <p:stCondLst>
                                    <p:cond delay="0"/>
                                  </p:stCondLst>
                                  <p:childTnLst>
                                    <p:animClr clrSpc="hsl" dir="cw">
                                      <p:cBhvr override="childStyle">
                                        <p:cTn id="72" dur="500" fill="hold"/>
                                        <p:tgtEl>
                                          <p:spTgt spid="19"/>
                                        </p:tgtEl>
                                        <p:attrNameLst>
                                          <p:attrName>style.color</p:attrName>
                                        </p:attrNameLst>
                                      </p:cBhvr>
                                      <p:by>
                                        <p:hsl h="7200000" s="0" l="0"/>
                                      </p:by>
                                    </p:animClr>
                                    <p:animClr clrSpc="hsl" dir="cw">
                                      <p:cBhvr>
                                        <p:cTn id="73" dur="500" fill="hold"/>
                                        <p:tgtEl>
                                          <p:spTgt spid="19"/>
                                        </p:tgtEl>
                                        <p:attrNameLst>
                                          <p:attrName>fillcolor</p:attrName>
                                        </p:attrNameLst>
                                      </p:cBhvr>
                                      <p:by>
                                        <p:hsl h="7200000" s="0" l="0"/>
                                      </p:by>
                                    </p:animClr>
                                    <p:animClr clrSpc="hsl" dir="cw">
                                      <p:cBhvr>
                                        <p:cTn id="74" dur="500" fill="hold"/>
                                        <p:tgtEl>
                                          <p:spTgt spid="19"/>
                                        </p:tgtEl>
                                        <p:attrNameLst>
                                          <p:attrName>stroke.color</p:attrName>
                                        </p:attrNameLst>
                                      </p:cBhvr>
                                      <p:by>
                                        <p:hsl h="7200000" s="0" l="0"/>
                                      </p:by>
                                    </p:animClr>
                                    <p:set>
                                      <p:cBhvr>
                                        <p:cTn id="75" dur="500" fill="hold"/>
                                        <p:tgtEl>
                                          <p:spTgt spid="19"/>
                                        </p:tgtEl>
                                        <p:attrNameLst>
                                          <p:attrName>fill.type</p:attrName>
                                        </p:attrNameLst>
                                      </p:cBhvr>
                                      <p:to>
                                        <p:strVal val="solid"/>
                                      </p:to>
                                    </p:se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inVertical)">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circle(in)">
                                      <p:cBhvr>
                                        <p:cTn id="85" dur="2000"/>
                                        <p:tgtEl>
                                          <p:spTgt spid="33"/>
                                        </p:tgtEl>
                                      </p:cBhvr>
                                    </p:animEffect>
                                  </p:childTnLst>
                                </p:cTn>
                              </p:par>
                              <p:par>
                                <p:cTn id="86" presetID="6" presetClass="entr" presetSubtype="16" fill="hold" nodeType="withEffect">
                                  <p:stCondLst>
                                    <p:cond delay="0"/>
                                  </p:stCondLst>
                                  <p:childTnLst>
                                    <p:set>
                                      <p:cBhvr>
                                        <p:cTn id="87" dur="1" fill="hold">
                                          <p:stCondLst>
                                            <p:cond delay="0"/>
                                          </p:stCondLst>
                                        </p:cTn>
                                        <p:tgtEl>
                                          <p:spTgt spid="3076"/>
                                        </p:tgtEl>
                                        <p:attrNameLst>
                                          <p:attrName>style.visibility</p:attrName>
                                        </p:attrNameLst>
                                      </p:cBhvr>
                                      <p:to>
                                        <p:strVal val="visible"/>
                                      </p:to>
                                    </p:set>
                                    <p:animEffect transition="in" filter="circle(in)">
                                      <p:cBhvr>
                                        <p:cTn id="88" dur="2000"/>
                                        <p:tgtEl>
                                          <p:spTgt spid="3076"/>
                                        </p:tgtEl>
                                      </p:cBhvr>
                                    </p:animEffect>
                                  </p:childTnLst>
                                </p:cTn>
                              </p:par>
                              <p:par>
                                <p:cTn id="89" presetID="6" presetClass="entr" presetSubtype="16"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circle(in)">
                                      <p:cBhvr>
                                        <p:cTn id="9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19" grpId="0" animBg="1"/>
      <p:bldP spid="19" grpId="1" animBg="1"/>
      <p:bldP spid="22" grpId="0" animBg="1"/>
      <p:bldP spid="23" grpId="0" animBg="1"/>
      <p:bldP spid="20" grpId="0"/>
      <p:bldP spid="25" grpId="0"/>
      <p:bldP spid="26" grpId="0"/>
      <p:bldP spid="21" grpId="0"/>
      <p:bldP spid="21" grpId="1"/>
      <p:bldP spid="31" grpId="0"/>
      <p:bldP spid="18" grpId="0"/>
      <p:bldP spid="18" grpId="1"/>
      <p:bldP spid="5" grpId="0" animBg="1"/>
      <p:bldP spid="5" grpId="1" animBg="1"/>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73300" y="1516310"/>
            <a:ext cx="10083800" cy="20523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Qua tìm hiểu về hình tam giác đều, hình vuông, hình lục giác đều, em có nhận xét gì về đặc điểm chung (cạnh, góc) của các hình nói trên?</a:t>
            </a:r>
            <a:endParaRPr kumimoji="0" lang="en-US" sz="3200" b="0" i="0" u="none" strike="noStrike" kern="1200" cap="none" spc="0" normalizeH="0" baseline="0" noProof="0">
              <a:ln>
                <a:noFill/>
              </a:ln>
              <a:solidFill>
                <a:srgbClr val="0070C0"/>
              </a:solidFill>
              <a:effectLst/>
              <a:uLnTx/>
              <a:uFillTx/>
              <a:latin typeface="A3.OpenSans-San"/>
              <a:ea typeface="+mn-ea"/>
              <a:cs typeface="+mn-cs"/>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8100" y="1625600"/>
            <a:ext cx="71778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2700" y="4394200"/>
            <a:ext cx="10185400" cy="17526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3200" b="1" i="1" u="none" strike="noStrike" kern="1200" cap="none" spc="0" normalizeH="0" baseline="0" noProof="0">
                <a:ln>
                  <a:noFill/>
                </a:ln>
                <a:solidFill>
                  <a:srgbClr val="FC6E51">
                    <a:lumMod val="75000"/>
                  </a:srgbClr>
                </a:solidFill>
                <a:effectLst/>
                <a:uLnTx/>
                <a:uFillTx/>
                <a:latin typeface="Times New Roman" pitchFamily="18" charset="0"/>
                <a:ea typeface="+mn-ea"/>
                <a:cs typeface="Times New Roman" pitchFamily="18" charset="0"/>
              </a:rPr>
              <a:t>Trả lời:</a:t>
            </a:r>
            <a:r>
              <a:rPr kumimoji="0" lang="en-US" sz="3200" b="0" i="0" u="none" strike="noStrike" kern="1200" cap="none" spc="0" normalizeH="0" baseline="0" noProof="0">
                <a:ln>
                  <a:noFill/>
                </a:ln>
                <a:solidFill>
                  <a:srgbClr val="FC6E51">
                    <a:lumMod val="75000"/>
                  </a:srgbClr>
                </a:solidFill>
                <a:effectLst/>
                <a:uLnTx/>
                <a:uFillTx/>
                <a:latin typeface="Times New Roman" pitchFamily="18" charset="0"/>
                <a:ea typeface="+mn-ea"/>
                <a:cs typeface="Times New Roman" pitchFamily="18" charset="0"/>
              </a:rPr>
              <a:t> Đặc điểm chung của các hình tam giác đều, hình vuông, hình lục giác đều là các cạnh bằng nhau, các góc bằng nhau.</a:t>
            </a:r>
            <a:endParaRPr kumimoji="0" lang="en-US" sz="3200" b="0" i="0" u="none" strike="noStrike" kern="1200" cap="none" spc="0" normalizeH="0" baseline="0" noProof="0">
              <a:ln>
                <a:noFill/>
              </a:ln>
              <a:solidFill>
                <a:srgbClr val="FC6E51">
                  <a:lumMod val="75000"/>
                </a:srgbClr>
              </a:solidFill>
              <a:effectLst/>
              <a:uLnTx/>
              <a:uFillTx/>
              <a:latin typeface="A3.OpenSans-San"/>
              <a:ea typeface="+mn-ea"/>
              <a:cs typeface="+mn-cs"/>
            </a:endParaRPr>
          </a:p>
        </p:txBody>
      </p:sp>
      <p:sp>
        <p:nvSpPr>
          <p:cNvPr id="6" name="TextBox 5"/>
          <p:cNvSpPr txBox="1"/>
          <p:nvPr/>
        </p:nvSpPr>
        <p:spPr>
          <a:xfrm>
            <a:off x="1308100" y="7732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 Vận dụng kiến thức</a:t>
            </a:r>
          </a:p>
        </p:txBody>
      </p:sp>
    </p:spTree>
    <p:extLst>
      <p:ext uri="{BB962C8B-B14F-4D97-AF65-F5344CB8AC3E}">
        <p14:creationId xmlns:p14="http://schemas.microsoft.com/office/powerpoint/2010/main" val="23822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5446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 Vận dụng kiến thức</a:t>
            </a:r>
          </a:p>
        </p:txBody>
      </p:sp>
      <p:sp>
        <p:nvSpPr>
          <p:cNvPr id="2" name="Oval 1"/>
          <p:cNvSpPr/>
          <p:nvPr/>
        </p:nvSpPr>
        <p:spPr>
          <a:xfrm>
            <a:off x="812800" y="1137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1</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2266335"/>
            <a:ext cx="2020241"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2297113"/>
            <a:ext cx="2343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1394">
            <a:off x="10188575" y="5322888"/>
            <a:ext cx="23050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016" y="6067425"/>
            <a:ext cx="24098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73277">
            <a:off x="2060241" y="2187285"/>
            <a:ext cx="246888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1737" y="5181600"/>
            <a:ext cx="20669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2400" y="1137980"/>
            <a:ext cx="12306300" cy="954107"/>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Quan sát các hình vẽ sau và cho biết: Hình nào là hình tam giác đều, hình nào là hình vuông, hình nào là hình lục giác đều?</a:t>
            </a:r>
          </a:p>
        </p:txBody>
      </p:sp>
      <p:sp>
        <p:nvSpPr>
          <p:cNvPr id="3" name="TextBox 2"/>
          <p:cNvSpPr txBox="1"/>
          <p:nvPr/>
        </p:nvSpPr>
        <p:spPr>
          <a:xfrm>
            <a:off x="2774950" y="4472739"/>
            <a:ext cx="628650" cy="58477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a)</a:t>
            </a:r>
          </a:p>
        </p:txBody>
      </p:sp>
      <p:sp>
        <p:nvSpPr>
          <p:cNvPr id="13" name="TextBox 12"/>
          <p:cNvSpPr txBox="1"/>
          <p:nvPr/>
        </p:nvSpPr>
        <p:spPr>
          <a:xfrm>
            <a:off x="11144250" y="7419974"/>
            <a:ext cx="628650" cy="58477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f)</a:t>
            </a:r>
          </a:p>
        </p:txBody>
      </p:sp>
      <p:sp>
        <p:nvSpPr>
          <p:cNvPr id="14" name="TextBox 13"/>
          <p:cNvSpPr txBox="1"/>
          <p:nvPr/>
        </p:nvSpPr>
        <p:spPr>
          <a:xfrm>
            <a:off x="10848975" y="4472739"/>
            <a:ext cx="628650" cy="58477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a:t>
            </a:r>
          </a:p>
        </p:txBody>
      </p:sp>
      <p:sp>
        <p:nvSpPr>
          <p:cNvPr id="15" name="TextBox 14"/>
          <p:cNvSpPr txBox="1"/>
          <p:nvPr/>
        </p:nvSpPr>
        <p:spPr>
          <a:xfrm>
            <a:off x="6867997" y="4472739"/>
            <a:ext cx="628650" cy="58477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b)</a:t>
            </a:r>
          </a:p>
        </p:txBody>
      </p:sp>
      <p:sp>
        <p:nvSpPr>
          <p:cNvPr id="16" name="TextBox 15"/>
          <p:cNvSpPr txBox="1"/>
          <p:nvPr/>
        </p:nvSpPr>
        <p:spPr>
          <a:xfrm>
            <a:off x="7016750" y="7419974"/>
            <a:ext cx="628650" cy="58477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e)</a:t>
            </a:r>
          </a:p>
        </p:txBody>
      </p:sp>
      <p:sp>
        <p:nvSpPr>
          <p:cNvPr id="17" name="TextBox 16"/>
          <p:cNvSpPr txBox="1"/>
          <p:nvPr/>
        </p:nvSpPr>
        <p:spPr>
          <a:xfrm>
            <a:off x="3556000" y="7419974"/>
            <a:ext cx="628650" cy="584775"/>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d)</a:t>
            </a:r>
          </a:p>
        </p:txBody>
      </p:sp>
      <p:sp>
        <p:nvSpPr>
          <p:cNvPr id="18" name="TextBox 17"/>
          <p:cNvSpPr txBox="1"/>
          <p:nvPr/>
        </p:nvSpPr>
        <p:spPr>
          <a:xfrm>
            <a:off x="6261571" y="3010565"/>
            <a:ext cx="2095029"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Hình vuông</a:t>
            </a:r>
          </a:p>
        </p:txBody>
      </p:sp>
      <p:sp>
        <p:nvSpPr>
          <p:cNvPr id="19" name="TextBox 18"/>
          <p:cNvSpPr txBox="1"/>
          <p:nvPr/>
        </p:nvSpPr>
        <p:spPr>
          <a:xfrm>
            <a:off x="10246197" y="3343285"/>
            <a:ext cx="1818804" cy="954107"/>
          </a:xfrm>
          <a:prstGeom prst="rect">
            <a:avLst/>
          </a:prstGeom>
          <a:noFill/>
        </p:spPr>
        <p:txBody>
          <a:bodyPr wrap="square" rtlCol="0">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Tam giác đều</a:t>
            </a:r>
          </a:p>
        </p:txBody>
      </p:sp>
      <p:sp>
        <p:nvSpPr>
          <p:cNvPr id="20" name="TextBox 19"/>
          <p:cNvSpPr txBox="1"/>
          <p:nvPr/>
        </p:nvSpPr>
        <p:spPr>
          <a:xfrm>
            <a:off x="10497021" y="5898346"/>
            <a:ext cx="1818804" cy="954107"/>
          </a:xfrm>
          <a:prstGeom prst="rect">
            <a:avLst/>
          </a:prstGeom>
          <a:noFill/>
        </p:spPr>
        <p:txBody>
          <a:bodyPr wrap="square" rtlCol="0">
            <a:spAutoFit/>
          </a:bodyP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Lục giác đều</a:t>
            </a:r>
          </a:p>
        </p:txBody>
      </p:sp>
    </p:spTree>
    <p:extLst>
      <p:ext uri="{BB962C8B-B14F-4D97-AF65-F5344CB8AC3E}">
        <p14:creationId xmlns:p14="http://schemas.microsoft.com/office/powerpoint/2010/main" val="16514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par>
                                <p:cTn id="46" presetID="6" presetClass="entr" presetSubtype="1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2000"/>
                                        <p:tgtEl>
                                          <p:spTgt spid="18"/>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3" grpId="0"/>
      <p:bldP spid="13" grpId="0"/>
      <p:bldP spid="14" grpId="0"/>
      <p:bldP spid="15" grpId="0"/>
      <p:bldP spid="16" grpId="0"/>
      <p:bldP spid="17" grpId="0"/>
      <p:bldP spid="18"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378" y="209101"/>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c) </a:t>
            </a:r>
            <a:r>
              <a:rPr kumimoji="0" lang="en-US" sz="28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Vận</a:t>
            </a:r>
            <a:r>
              <a:rPr kumimoji="0" lang="en-US" sz="28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dụng</a:t>
            </a:r>
            <a:r>
              <a:rPr kumimoji="0" lang="en-US" sz="28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kiến</a:t>
            </a:r>
            <a:r>
              <a:rPr kumimoji="0" lang="en-US" sz="28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srgbClr val="3F3F3F"/>
                </a:solidFill>
                <a:effectLst/>
                <a:uLnTx/>
                <a:uFillTx/>
                <a:latin typeface="Times New Roman" pitchFamily="18" charset="0"/>
                <a:ea typeface="+mn-ea"/>
                <a:cs typeface="Times New Roman" pitchFamily="18" charset="0"/>
              </a:rPr>
              <a:t>thức</a:t>
            </a:r>
            <a:endParaRPr kumimoji="0" lang="en-US" sz="2800" b="1" i="0" u="none" strike="noStrike" kern="1200" cap="none" spc="0" normalizeH="0" baseline="0" noProof="0" dirty="0">
              <a:ln>
                <a:noFill/>
              </a:ln>
              <a:solidFill>
                <a:srgbClr val="3F3F3F"/>
              </a:solidFill>
              <a:effectLst/>
              <a:uLnTx/>
              <a:uFillTx/>
              <a:latin typeface="Times New Roman" pitchFamily="18" charset="0"/>
              <a:ea typeface="+mn-ea"/>
              <a:cs typeface="Times New Roman" pitchFamily="18" charset="0"/>
            </a:endParaRPr>
          </a:p>
        </p:txBody>
      </p:sp>
      <p:sp>
        <p:nvSpPr>
          <p:cNvPr id="2" name="Oval 1"/>
          <p:cNvSpPr/>
          <p:nvPr/>
        </p:nvSpPr>
        <p:spPr>
          <a:xfrm>
            <a:off x="381000" y="859659"/>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2</a:t>
            </a:r>
          </a:p>
        </p:txBody>
      </p:sp>
      <p:sp>
        <p:nvSpPr>
          <p:cNvPr id="10" name="TextBox 9"/>
          <p:cNvSpPr txBox="1"/>
          <p:nvPr/>
        </p:nvSpPr>
        <p:spPr>
          <a:xfrm>
            <a:off x="1162050" y="859659"/>
            <a:ext cx="12306300" cy="954107"/>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Hãy</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kể</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tên</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một</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số</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vật</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dụng</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họa</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tiết</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công</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trình</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kiến</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trúc</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có</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hình</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ảnh</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của</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hình</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tam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giác</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đều</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hình</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vuông</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hình</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lục</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giác</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00B050"/>
                </a:solidFill>
                <a:effectLst/>
                <a:uLnTx/>
                <a:uFillTx/>
                <a:latin typeface="Times New Roman" pitchFamily="18" charset="0"/>
                <a:ea typeface="+mn-ea"/>
                <a:cs typeface="Times New Roman" pitchFamily="18" charset="0"/>
              </a:rPr>
              <a:t>đều</a:t>
            </a:r>
            <a:r>
              <a:rPr kumimoji="0" lang="en-US" sz="2800" b="0" i="0" u="none" strike="noStrike" kern="1200" cap="none" spc="0" normalizeH="0" baseline="0" noProof="0" dirty="0">
                <a:ln>
                  <a:noFill/>
                </a:ln>
                <a:solidFill>
                  <a:srgbClr val="00B050"/>
                </a:solidFill>
                <a:effectLst/>
                <a:uLnTx/>
                <a:uFillTx/>
                <a:latin typeface="Times New Roman" pitchFamily="18" charset="0"/>
                <a:ea typeface="+mn-ea"/>
                <a:cs typeface="Times New Roman" pitchFamily="18" charset="0"/>
              </a:rPr>
              <a:t>.</a:t>
            </a:r>
          </a:p>
        </p:txBody>
      </p:sp>
      <p:pic>
        <p:nvPicPr>
          <p:cNvPr id="5" name="Picture 4">
            <a:extLst>
              <a:ext uri="{FF2B5EF4-FFF2-40B4-BE49-F238E27FC236}">
                <a16:creationId xmlns:a16="http://schemas.microsoft.com/office/drawing/2014/main" id="{A1592703-2F81-46D9-B306-3B0C5420CB92}"/>
              </a:ext>
            </a:extLst>
          </p:cNvPr>
          <p:cNvPicPr>
            <a:picLocks noChangeAspect="1"/>
          </p:cNvPicPr>
          <p:nvPr/>
        </p:nvPicPr>
        <p:blipFill>
          <a:blip r:embed="rId2"/>
          <a:stretch>
            <a:fillRect/>
          </a:stretch>
        </p:blipFill>
        <p:spPr>
          <a:xfrm>
            <a:off x="381000" y="2211646"/>
            <a:ext cx="2847975" cy="2276475"/>
          </a:xfrm>
          <a:prstGeom prst="rect">
            <a:avLst/>
          </a:prstGeom>
        </p:spPr>
      </p:pic>
      <p:pic>
        <p:nvPicPr>
          <p:cNvPr id="6" name="Picture 5">
            <a:extLst>
              <a:ext uri="{FF2B5EF4-FFF2-40B4-BE49-F238E27FC236}">
                <a16:creationId xmlns:a16="http://schemas.microsoft.com/office/drawing/2014/main" id="{0170C80E-BC4D-421F-8253-550612A681D3}"/>
              </a:ext>
            </a:extLst>
          </p:cNvPr>
          <p:cNvPicPr>
            <a:picLocks noChangeAspect="1"/>
          </p:cNvPicPr>
          <p:nvPr/>
        </p:nvPicPr>
        <p:blipFill>
          <a:blip r:embed="rId3"/>
          <a:stretch>
            <a:fillRect/>
          </a:stretch>
        </p:blipFill>
        <p:spPr>
          <a:xfrm>
            <a:off x="4092575" y="2151582"/>
            <a:ext cx="3890963" cy="2954692"/>
          </a:xfrm>
          <a:prstGeom prst="rect">
            <a:avLst/>
          </a:prstGeom>
        </p:spPr>
      </p:pic>
      <p:pic>
        <p:nvPicPr>
          <p:cNvPr id="1026" name="Picture 2" descr="ỨNG DỤNG CẤU TRÚC LỤC GIÁC TRONG CUỘC SỐNG">
            <a:extLst>
              <a:ext uri="{FF2B5EF4-FFF2-40B4-BE49-F238E27FC236}">
                <a16:creationId xmlns:a16="http://schemas.microsoft.com/office/drawing/2014/main" id="{27BE3148-7169-4CB2-9D75-F8D4686229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3" b="24882"/>
          <a:stretch/>
        </p:blipFill>
        <p:spPr bwMode="auto">
          <a:xfrm>
            <a:off x="9297638" y="2178794"/>
            <a:ext cx="4170712" cy="2342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èn Lồng Hình Lục Giác Hình ảnh | Định dạng hình ảnh PSD 401441610|  vn.lovepik.com">
            <a:extLst>
              <a:ext uri="{FF2B5EF4-FFF2-40B4-BE49-F238E27FC236}">
                <a16:creationId xmlns:a16="http://schemas.microsoft.com/office/drawing/2014/main" id="{6A8009D2-0B8A-4EEB-8832-23543E968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775" y="5106274"/>
            <a:ext cx="2847975"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ặc điểm nổi bật của các mẫu thiết kế nhà gỗ lục giác">
            <a:extLst>
              <a:ext uri="{FF2B5EF4-FFF2-40B4-BE49-F238E27FC236}">
                <a16:creationId xmlns:a16="http://schemas.microsoft.com/office/drawing/2014/main" id="{CE2050B2-4A4E-47C1-8D6A-DBA9D0BB15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7138" y="4985939"/>
            <a:ext cx="4641405" cy="308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0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1000"/>
                                        <p:tgtEl>
                                          <p:spTgt spid="1028"/>
                                        </p:tgtEl>
                                      </p:cBhvr>
                                    </p:animEffect>
                                    <p:anim calcmode="lin" valueType="num">
                                      <p:cBhvr>
                                        <p:cTn id="39" dur="1000" fill="hold"/>
                                        <p:tgtEl>
                                          <p:spTgt spid="1028"/>
                                        </p:tgtEl>
                                        <p:attrNameLst>
                                          <p:attrName>ppt_x</p:attrName>
                                        </p:attrNameLst>
                                      </p:cBhvr>
                                      <p:tavLst>
                                        <p:tav tm="0">
                                          <p:val>
                                            <p:strVal val="#ppt_x"/>
                                          </p:val>
                                        </p:tav>
                                        <p:tav tm="100000">
                                          <p:val>
                                            <p:strVal val="#ppt_x"/>
                                          </p:val>
                                        </p:tav>
                                      </p:tavLst>
                                    </p:anim>
                                    <p:anim calcmode="lin" valueType="num">
                                      <p:cBhvr>
                                        <p:cTn id="4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fade">
                                      <p:cBhvr>
                                        <p:cTn id="45" dur="1000"/>
                                        <p:tgtEl>
                                          <p:spTgt spid="1030"/>
                                        </p:tgtEl>
                                      </p:cBhvr>
                                    </p:animEffect>
                                    <p:anim calcmode="lin" valueType="num">
                                      <p:cBhvr>
                                        <p:cTn id="46" dur="1000" fill="hold"/>
                                        <p:tgtEl>
                                          <p:spTgt spid="1030"/>
                                        </p:tgtEl>
                                        <p:attrNameLst>
                                          <p:attrName>ppt_x</p:attrName>
                                        </p:attrNameLst>
                                      </p:cBhvr>
                                      <p:tavLst>
                                        <p:tav tm="0">
                                          <p:val>
                                            <p:strVal val="#ppt_x"/>
                                          </p:val>
                                        </p:tav>
                                        <p:tav tm="100000">
                                          <p:val>
                                            <p:strVal val="#ppt_x"/>
                                          </p:val>
                                        </p:tav>
                                      </p:tavLst>
                                    </p:anim>
                                    <p:anim calcmode="lin" valueType="num">
                                      <p:cBhvr>
                                        <p:cTn id="4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6540942" y="4490949"/>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3614088" y="4479373"/>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800522" y="4479375"/>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8348" y="770071"/>
            <a:ext cx="7397268" cy="530594"/>
          </a:xfrm>
          <a:prstGeom prst="rect">
            <a:avLst/>
          </a:prstGeom>
          <a:noFill/>
        </p:spPr>
        <p:txBody>
          <a:bodyPr wrap="square" rtlCol="0">
            <a:spAutoFit/>
          </a:bodyPr>
          <a:lstStyle/>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Cô</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có</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một</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chiếc</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bánh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sinh</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nhật</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hình</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lục</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giác</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đều</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a:t>
            </a:r>
          </a:p>
        </p:txBody>
      </p:sp>
      <p:sp>
        <p:nvSpPr>
          <p:cNvPr id="5" name="TextBox 4"/>
          <p:cNvSpPr txBox="1"/>
          <p:nvPr/>
        </p:nvSpPr>
        <p:spPr>
          <a:xfrm>
            <a:off x="1116944" y="1533010"/>
            <a:ext cx="7614217" cy="492443"/>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Cắt</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chia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đều</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cho</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4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bạn</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a:t>
            </a:r>
          </a:p>
        </p:txBody>
      </p:sp>
      <p:sp>
        <p:nvSpPr>
          <p:cNvPr id="6" name="TextBox 5"/>
          <p:cNvSpPr txBox="1"/>
          <p:nvPr/>
        </p:nvSpPr>
        <p:spPr>
          <a:xfrm>
            <a:off x="1110065" y="2020544"/>
            <a:ext cx="7336423" cy="492443"/>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Cắt</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chia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đều</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cho</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6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bạn</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a:t>
            </a:r>
          </a:p>
        </p:txBody>
      </p:sp>
      <p:sp>
        <p:nvSpPr>
          <p:cNvPr id="7" name="TextBox 6"/>
          <p:cNvSpPr txBox="1"/>
          <p:nvPr/>
        </p:nvSpPr>
        <p:spPr>
          <a:xfrm>
            <a:off x="1049387" y="2539483"/>
            <a:ext cx="7807137" cy="492443"/>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Cắt</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chia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đều</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cho</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12 </a:t>
            </a:r>
            <a:r>
              <a:rPr kumimoji="0" lang="en-US" sz="2600" b="0"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bạn</a:t>
            </a:r>
            <a:r>
              <a:rPr kumimoji="0" lang="en-US" sz="2600" b="0"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a:t>
            </a:r>
          </a:p>
        </p:txBody>
      </p:sp>
      <p:cxnSp>
        <p:nvCxnSpPr>
          <p:cNvPr id="8" name="Straight Connector 7"/>
          <p:cNvCxnSpPr/>
          <p:nvPr/>
        </p:nvCxnSpPr>
        <p:spPr>
          <a:xfrm>
            <a:off x="4219933" y="4575316"/>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676" y="5524440"/>
            <a:ext cx="2187615"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61908" y="45835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196783" y="45835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80749" y="55244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91730" y="4623541"/>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38758" y="45970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22724" y="55379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05033" y="45970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2800" y="3160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 Vận dụng kiến thức</a:t>
            </a:r>
          </a:p>
        </p:txBody>
      </p:sp>
      <p:sp>
        <p:nvSpPr>
          <p:cNvPr id="27" name="Oval 26"/>
          <p:cNvSpPr/>
          <p:nvPr/>
        </p:nvSpPr>
        <p:spPr>
          <a:xfrm>
            <a:off x="812800" y="8712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3</a:t>
            </a:r>
          </a:p>
        </p:txBody>
      </p:sp>
      <p:pic>
        <p:nvPicPr>
          <p:cNvPr id="29" name="Picture 28">
            <a:extLst>
              <a:ext uri="{FF2B5EF4-FFF2-40B4-BE49-F238E27FC236}">
                <a16:creationId xmlns:a16="http://schemas.microsoft.com/office/drawing/2014/main" id="{797CEDB1-9632-4E34-A070-B51FB774CEF5}"/>
              </a:ext>
            </a:extLst>
          </p:cNvPr>
          <p:cNvPicPr>
            <a:picLocks noChangeAspect="1"/>
          </p:cNvPicPr>
          <p:nvPr/>
        </p:nvPicPr>
        <p:blipFill rotWithShape="1">
          <a:blip r:embed="rId3"/>
          <a:srcRect l="69343"/>
          <a:stretch/>
        </p:blipFill>
        <p:spPr>
          <a:xfrm>
            <a:off x="9938756" y="1035368"/>
            <a:ext cx="3573789" cy="3616867"/>
          </a:xfrm>
          <a:prstGeom prst="rect">
            <a:avLst/>
          </a:prstGeom>
        </p:spPr>
      </p:pic>
    </p:spTree>
    <p:extLst>
      <p:ext uri="{BB962C8B-B14F-4D97-AF65-F5344CB8AC3E}">
        <p14:creationId xmlns:p14="http://schemas.microsoft.com/office/powerpoint/2010/main" val="30419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par>
                                <p:cTn id="14" presetID="16" presetClass="entr" presetSubtype="21"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Effect transition="in" filter="circle(in)">
                                      <p:cBhvr>
                                        <p:cTn id="37" dur="2000"/>
                                        <p:tgtEl>
                                          <p:spTgt spid="4099"/>
                                        </p:tgtEl>
                                      </p:cBhvr>
                                    </p:animEffect>
                                  </p:childTnLst>
                                </p:cTn>
                              </p:par>
                              <p:par>
                                <p:cTn id="38" presetID="6"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par>
                                <p:cTn id="44" presetID="16" presetClass="entr" presetSubtype="21"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par>
                                <p:cTn id="47" presetID="16" presetClass="entr" presetSubtype="21"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par>
                                <p:cTn id="50" presetID="16" presetClass="entr" presetSubtype="21"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par>
                                <p:cTn id="53" presetID="16" presetClass="entr" presetSubtype="21"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arn(inVertical)">
                                      <p:cBhvr>
                                        <p:cTn id="55" dur="500"/>
                                        <p:tgtEl>
                                          <p:spTgt spid="31"/>
                                        </p:tgtEl>
                                      </p:cBhvr>
                                    </p:animEffect>
                                  </p:childTnLst>
                                </p:cTn>
                              </p:par>
                              <p:par>
                                <p:cTn id="56" presetID="16" presetClass="entr" presetSubtype="21"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arn(inVertical)">
                                      <p:cBhvr>
                                        <p:cTn id="58" dur="500"/>
                                        <p:tgtEl>
                                          <p:spTgt spid="10"/>
                                        </p:tgtEl>
                                      </p:cBhvr>
                                    </p:animEffect>
                                  </p:childTnLst>
                                </p:cTn>
                              </p:par>
                              <p:par>
                                <p:cTn id="59" presetID="16" presetClass="entr" presetSubtype="21"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par>
                                <p:cTn id="62" presetID="16" presetClass="entr" presetSubtype="21"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arn(inVertical)">
                                      <p:cBhvr>
                                        <p:cTn id="64" dur="500"/>
                                        <p:tgtEl>
                                          <p:spTgt spid="32"/>
                                        </p:tgtEl>
                                      </p:cBhvr>
                                    </p:animEffect>
                                  </p:childTnLst>
                                </p:cTn>
                              </p:par>
                              <p:par>
                                <p:cTn id="65" presetID="16" presetClass="entr" presetSubtype="21"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inVertical)">
                                      <p:cBhvr>
                                        <p:cTn id="67" dur="500"/>
                                        <p:tgtEl>
                                          <p:spTgt spid="35"/>
                                        </p:tgtEl>
                                      </p:cBhvr>
                                    </p:animEffect>
                                  </p:childTnLst>
                                </p:cTn>
                              </p:par>
                              <p:par>
                                <p:cTn id="68" presetID="16" presetClass="entr" presetSubtype="21"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barn(inVertical)">
                                      <p:cBhvr>
                                        <p:cTn id="70" dur="500"/>
                                        <p:tgtEl>
                                          <p:spTgt spid="42"/>
                                        </p:tgtEl>
                                      </p:cBhvr>
                                    </p:animEffect>
                                  </p:childTnLst>
                                </p:cTn>
                              </p:par>
                              <p:par>
                                <p:cTn id="71" presetID="16" presetClass="entr" presetSubtype="21"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arn(inVertical)">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25" grpId="0"/>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620859"/>
            <a:ext cx="3750197" cy="523220"/>
          </a:xfrm>
          <a:prstGeom prst="rect">
            <a:avLst/>
          </a:prstGeom>
          <a:noFill/>
        </p:spPr>
        <p:txBody>
          <a:bodyPr wrap="square" rtlCol="0">
            <a:sp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3F3F3F"/>
                </a:solidFill>
                <a:effectLst/>
                <a:uLnTx/>
                <a:uFillTx/>
                <a:latin typeface="Times New Roman" pitchFamily="18" charset="0"/>
                <a:ea typeface="+mn-ea"/>
                <a:cs typeface="Times New Roman" pitchFamily="18" charset="0"/>
              </a:rPr>
              <a:t>c) Vận dụng kiến thức</a:t>
            </a:r>
          </a:p>
        </p:txBody>
      </p:sp>
      <p:sp>
        <p:nvSpPr>
          <p:cNvPr id="2" name="Oval 1"/>
          <p:cNvSpPr/>
          <p:nvPr/>
        </p:nvSpPr>
        <p:spPr>
          <a:xfrm>
            <a:off x="812800" y="13157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3.OpenSans-San"/>
                <a:ea typeface="+mn-ea"/>
                <a:cs typeface="+mn-cs"/>
              </a:rPr>
              <a:t>4</a:t>
            </a:r>
          </a:p>
        </p:txBody>
      </p:sp>
      <p:sp>
        <p:nvSpPr>
          <p:cNvPr id="10" name="TextBox 9"/>
          <p:cNvSpPr txBox="1"/>
          <p:nvPr/>
        </p:nvSpPr>
        <p:spPr>
          <a:xfrm>
            <a:off x="1422400" y="1315780"/>
            <a:ext cx="12306300" cy="1598386"/>
          </a:xfrm>
          <a:prstGeom prst="rect">
            <a:avLst/>
          </a:prstGeom>
          <a:noFill/>
        </p:spPr>
        <p:txBody>
          <a:bodyPr wrap="square" rtlCol="0">
            <a:spAutoFit/>
          </a:bodyPr>
          <a:lstStyle/>
          <a:p>
            <a:pPr marL="0" marR="0" lvl="0" indent="0" algn="l" defTabSz="109728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B050"/>
                </a:solidFill>
                <a:effectLst/>
                <a:uLnTx/>
                <a:uFillTx/>
                <a:latin typeface="Times New Roman" pitchFamily="18" charset="0"/>
                <a:ea typeface="+mn-ea"/>
                <a:cs typeface="Times New Roman" pitchFamily="18" charset="0"/>
              </a:rPr>
              <a:t>Người ta muốn đặt một trạm biến áp để đưa điện về sáu ngôi nhà. Phải đặt trạm biến áp ở đâu để khoảng cách từ trạm biến áp đến sau ngôi nhà bằng nhau, biết rằng sáu ngôi nhà ở vị trí sáu đỉnh của hình lục giác đều?</a:t>
            </a:r>
          </a:p>
        </p:txBody>
      </p:sp>
      <p:pic>
        <p:nvPicPr>
          <p:cNvPr id="1029" name="Picture 5" descr="Tranh tô màu ngôi nhà đơn giản và đẹp nhất cho các b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6775" y="3133483"/>
            <a:ext cx="1101725" cy="7488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40500" y="3133483"/>
            <a:ext cx="704366" cy="70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876+ Mẫu Tranh tô màu ngôi nhà của bé | Photograp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75" y="4917014"/>
            <a:ext cx="873126" cy="6514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203" y="3787292"/>
            <a:ext cx="3657600" cy="323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Sở Giáo Dục Và Đào Tạo Vĩnh Phú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1125" y="6921500"/>
            <a:ext cx="873125" cy="4901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2" y="6921500"/>
            <a:ext cx="953589"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8688" y="4917014"/>
            <a:ext cx="77170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086600" y="3882348"/>
            <a:ext cx="17446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086600" y="3882348"/>
            <a:ext cx="17319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38" idx="1"/>
            <a:endCxn id="1038" idx="3"/>
          </p:cNvCxnSpPr>
          <p:nvPr/>
        </p:nvCxnSpPr>
        <p:spPr>
          <a:xfrm>
            <a:off x="6135203" y="5406028"/>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57331" y="5302777"/>
            <a:ext cx="190500" cy="190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2739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circle(in)">
                                      <p:cBhvr>
                                        <p:cTn id="20" dur="2000"/>
                                        <p:tgtEl>
                                          <p:spTgt spid="1027"/>
                                        </p:tgtEl>
                                      </p:cBhvr>
                                    </p:animEffect>
                                  </p:childTnLst>
                                </p:cTn>
                              </p:par>
                              <p:par>
                                <p:cTn id="21" presetID="6" presetClass="entr" presetSubtype="16"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circle(in)">
                                      <p:cBhvr>
                                        <p:cTn id="23" dur="2000"/>
                                        <p:tgtEl>
                                          <p:spTgt spid="1029"/>
                                        </p:tgtEl>
                                      </p:cBhvr>
                                    </p:animEffect>
                                  </p:childTnLst>
                                </p:cTn>
                              </p:par>
                              <p:par>
                                <p:cTn id="24" presetID="6" presetClass="entr" presetSubtype="16" fill="hold" nodeType="with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circle(in)">
                                      <p:cBhvr>
                                        <p:cTn id="26" dur="2000"/>
                                        <p:tgtEl>
                                          <p:spTgt spid="1031"/>
                                        </p:tgtEl>
                                      </p:cBhvr>
                                    </p:animEffect>
                                  </p:childTnLst>
                                </p:cTn>
                              </p:par>
                              <p:par>
                                <p:cTn id="27" presetID="6" presetClass="entr" presetSubtype="16"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circle(in)">
                                      <p:cBhvr>
                                        <p:cTn id="29" dur="2000"/>
                                        <p:tgtEl>
                                          <p:spTgt spid="1036"/>
                                        </p:tgtEl>
                                      </p:cBhvr>
                                    </p:animEffect>
                                  </p:childTnLst>
                                </p:cTn>
                              </p:par>
                              <p:par>
                                <p:cTn id="30" presetID="6" presetClass="entr" presetSubtype="16" fill="hold" nodeType="withEffect">
                                  <p:stCondLst>
                                    <p:cond delay="0"/>
                                  </p:stCondLst>
                                  <p:childTnLst>
                                    <p:set>
                                      <p:cBhvr>
                                        <p:cTn id="31" dur="1" fill="hold">
                                          <p:stCondLst>
                                            <p:cond delay="0"/>
                                          </p:stCondLst>
                                        </p:cTn>
                                        <p:tgtEl>
                                          <p:spTgt spid="1033"/>
                                        </p:tgtEl>
                                        <p:attrNameLst>
                                          <p:attrName>style.visibility</p:attrName>
                                        </p:attrNameLst>
                                      </p:cBhvr>
                                      <p:to>
                                        <p:strVal val="visible"/>
                                      </p:to>
                                    </p:set>
                                    <p:animEffect transition="in" filter="circle(in)">
                                      <p:cBhvr>
                                        <p:cTn id="32" dur="2000"/>
                                        <p:tgtEl>
                                          <p:spTgt spid="1033"/>
                                        </p:tgtEl>
                                      </p:cBhvr>
                                    </p:animEffect>
                                  </p:childTnLst>
                                </p:cTn>
                              </p:par>
                              <p:par>
                                <p:cTn id="33" presetID="6" presetClass="entr" presetSubtype="16" fill="hold" nodeType="withEffect">
                                  <p:stCondLst>
                                    <p:cond delay="0"/>
                                  </p:stCondLst>
                                  <p:childTnLst>
                                    <p:set>
                                      <p:cBhvr>
                                        <p:cTn id="34" dur="1" fill="hold">
                                          <p:stCondLst>
                                            <p:cond delay="0"/>
                                          </p:stCondLst>
                                        </p:cTn>
                                        <p:tgtEl>
                                          <p:spTgt spid="1037"/>
                                        </p:tgtEl>
                                        <p:attrNameLst>
                                          <p:attrName>style.visibility</p:attrName>
                                        </p:attrNameLst>
                                      </p:cBhvr>
                                      <p:to>
                                        <p:strVal val="visible"/>
                                      </p:to>
                                    </p:set>
                                    <p:animEffect transition="in" filter="circle(in)">
                                      <p:cBhvr>
                                        <p:cTn id="35" dur="2000"/>
                                        <p:tgtEl>
                                          <p:spTgt spid="103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38"/>
                                        </p:tgtEl>
                                        <p:attrNameLst>
                                          <p:attrName>style.visibility</p:attrName>
                                        </p:attrNameLst>
                                      </p:cBhvr>
                                      <p:to>
                                        <p:strVal val="visible"/>
                                      </p:to>
                                    </p:set>
                                    <p:animEffect transition="in" filter="wheel(1)">
                                      <p:cBhvr>
                                        <p:cTn id="40" dur="2000"/>
                                        <p:tgtEl>
                                          <p:spTgt spid="103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par>
                                <p:cTn id="46" presetID="6" presetClass="entr" presetSubtype="1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par>
                                <p:cTn id="49" presetID="6" presetClass="entr" presetSubtype="16"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3">
            <a:extLst>
              <a:ext uri="{FF2B5EF4-FFF2-40B4-BE49-F238E27FC236}">
                <a16:creationId xmlns:a16="http://schemas.microsoft.com/office/drawing/2014/main" id="{BF5DE890-FF1E-4664-A839-378A55B00C17}"/>
              </a:ext>
            </a:extLst>
          </p:cNvPr>
          <p:cNvSpPr txBox="1"/>
          <p:nvPr/>
        </p:nvSpPr>
        <p:spPr>
          <a:xfrm>
            <a:off x="0" y="526509"/>
            <a:ext cx="14562082" cy="895630"/>
          </a:xfrm>
          <a:prstGeom prst="rect">
            <a:avLst/>
          </a:prstGeom>
          <a:noFill/>
        </p:spPr>
        <p:txBody>
          <a:bodyPr wrap="square" lIns="82296" tIns="41148" rIns="82296" bIns="41148"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pPr algn="ctr"/>
            <a:r>
              <a:rPr lang="en-US" sz="5300" err="1">
                <a:solidFill>
                  <a:srgbClr val="FF71AA"/>
                </a:solidFill>
                <a:latin typeface="SVN-Veneer" panose="02000806000000000000" pitchFamily="2" charset="0"/>
                <a:cs typeface="Arial" panose="020B0604020202020204" pitchFamily="34" charset="0"/>
              </a:rPr>
              <a:t>Thử</a:t>
            </a:r>
            <a:r>
              <a:rPr lang="en-US" sz="5300">
                <a:solidFill>
                  <a:srgbClr val="FF71AA"/>
                </a:solidFill>
                <a:latin typeface="SVN-Veneer" panose="02000806000000000000" pitchFamily="2" charset="0"/>
                <a:cs typeface="Arial" panose="020B0604020202020204" pitchFamily="34" charset="0"/>
              </a:rPr>
              <a:t> </a:t>
            </a:r>
            <a:r>
              <a:rPr lang="en-US" sz="5300" err="1">
                <a:solidFill>
                  <a:srgbClr val="FF71AA"/>
                </a:solidFill>
                <a:latin typeface="SVN-Veneer" panose="02000806000000000000" pitchFamily="2" charset="0"/>
                <a:cs typeface="Arial" panose="020B0604020202020204" pitchFamily="34" charset="0"/>
              </a:rPr>
              <a:t>thách</a:t>
            </a:r>
            <a:r>
              <a:rPr lang="en-US" sz="5300">
                <a:solidFill>
                  <a:srgbClr val="FF71AA"/>
                </a:solidFill>
                <a:latin typeface="SVN-Veneer" panose="02000806000000000000" pitchFamily="2" charset="0"/>
                <a:cs typeface="Arial" panose="020B0604020202020204" pitchFamily="34" charset="0"/>
              </a:rPr>
              <a:t> về nhà</a:t>
            </a:r>
          </a:p>
        </p:txBody>
      </p:sp>
      <p:sp>
        <p:nvSpPr>
          <p:cNvPr id="5" name="TextBox 4">
            <a:extLst>
              <a:ext uri="{FF2B5EF4-FFF2-40B4-BE49-F238E27FC236}">
                <a16:creationId xmlns:a16="http://schemas.microsoft.com/office/drawing/2014/main" id="{405F00C9-7E8C-4F1B-85C3-F351F55EF59A}"/>
              </a:ext>
            </a:extLst>
          </p:cNvPr>
          <p:cNvSpPr txBox="1"/>
          <p:nvPr/>
        </p:nvSpPr>
        <p:spPr>
          <a:xfrm>
            <a:off x="799947" y="1666813"/>
            <a:ext cx="11826241" cy="553998"/>
          </a:xfrm>
          <a:prstGeom prst="rect">
            <a:avLst/>
          </a:prstGeom>
          <a:noFill/>
        </p:spPr>
        <p:txBody>
          <a:bodyPr wrap="square" lIns="109728" tIns="54864" rIns="109728" bIns="54864" rtlCol="0">
            <a:spAutoFit/>
          </a:bodyPr>
          <a:lstStyle/>
          <a:p>
            <a:pPr algn="ctr"/>
            <a:r>
              <a:rPr lang="en-US" sz="2900" b="1" dirty="0">
                <a:solidFill>
                  <a:srgbClr val="8F7A70"/>
                </a:solidFill>
                <a:latin typeface="SVN-Bariol" panose="02000506040000020003" pitchFamily="2" charset="0"/>
              </a:rPr>
              <a:t>Thử thách 1: </a:t>
            </a:r>
            <a:r>
              <a:rPr lang="en-US" sz="2900" dirty="0">
                <a:solidFill>
                  <a:srgbClr val="8F7A70"/>
                </a:solidFill>
                <a:latin typeface="SVN-Bariol" panose="02000506040000020003" pitchFamily="2" charset="0"/>
              </a:rPr>
              <a:t>Vẽ tam giác đều ABC có cạnh BC = 4,5cm</a:t>
            </a:r>
          </a:p>
        </p:txBody>
      </p:sp>
    </p:spTree>
    <p:extLst>
      <p:ext uri="{BB962C8B-B14F-4D97-AF65-F5344CB8AC3E}">
        <p14:creationId xmlns:p14="http://schemas.microsoft.com/office/powerpoint/2010/main" val="801810422"/>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3">
            <a:extLst>
              <a:ext uri="{FF2B5EF4-FFF2-40B4-BE49-F238E27FC236}">
                <a16:creationId xmlns:a16="http://schemas.microsoft.com/office/drawing/2014/main" id="{BF5DE890-FF1E-4664-A839-378A55B00C17}"/>
              </a:ext>
            </a:extLst>
          </p:cNvPr>
          <p:cNvSpPr txBox="1"/>
          <p:nvPr/>
        </p:nvSpPr>
        <p:spPr>
          <a:xfrm>
            <a:off x="0" y="526509"/>
            <a:ext cx="14562082" cy="895630"/>
          </a:xfrm>
          <a:prstGeom prst="rect">
            <a:avLst/>
          </a:prstGeom>
          <a:noFill/>
        </p:spPr>
        <p:txBody>
          <a:bodyPr wrap="square" lIns="82296" tIns="41148" rIns="82296" bIns="41148"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pPr algn="ctr"/>
            <a:r>
              <a:rPr lang="en-US" sz="5300" err="1">
                <a:solidFill>
                  <a:srgbClr val="FF71AA"/>
                </a:solidFill>
                <a:latin typeface="SVN-Veneer" panose="02000806000000000000" pitchFamily="2" charset="0"/>
                <a:cs typeface="Arial" panose="020B0604020202020204" pitchFamily="34" charset="0"/>
              </a:rPr>
              <a:t>Thử</a:t>
            </a:r>
            <a:r>
              <a:rPr lang="en-US" sz="5300">
                <a:solidFill>
                  <a:srgbClr val="FF71AA"/>
                </a:solidFill>
                <a:latin typeface="SVN-Veneer" panose="02000806000000000000" pitchFamily="2" charset="0"/>
                <a:cs typeface="Arial" panose="020B0604020202020204" pitchFamily="34" charset="0"/>
              </a:rPr>
              <a:t> </a:t>
            </a:r>
            <a:r>
              <a:rPr lang="en-US" sz="5300" err="1">
                <a:solidFill>
                  <a:srgbClr val="FF71AA"/>
                </a:solidFill>
                <a:latin typeface="SVN-Veneer" panose="02000806000000000000" pitchFamily="2" charset="0"/>
                <a:cs typeface="Arial" panose="020B0604020202020204" pitchFamily="34" charset="0"/>
              </a:rPr>
              <a:t>thách</a:t>
            </a:r>
            <a:r>
              <a:rPr lang="en-US" sz="5300">
                <a:solidFill>
                  <a:srgbClr val="FF71AA"/>
                </a:solidFill>
                <a:latin typeface="SVN-Veneer" panose="02000806000000000000" pitchFamily="2" charset="0"/>
                <a:cs typeface="Arial" panose="020B0604020202020204" pitchFamily="34" charset="0"/>
              </a:rPr>
              <a:t> về nhà</a:t>
            </a:r>
          </a:p>
        </p:txBody>
      </p:sp>
      <p:sp>
        <p:nvSpPr>
          <p:cNvPr id="5" name="TextBox 4">
            <a:extLst>
              <a:ext uri="{FF2B5EF4-FFF2-40B4-BE49-F238E27FC236}">
                <a16:creationId xmlns:a16="http://schemas.microsoft.com/office/drawing/2014/main" id="{405F00C9-7E8C-4F1B-85C3-F351F55EF59A}"/>
              </a:ext>
            </a:extLst>
          </p:cNvPr>
          <p:cNvSpPr txBox="1"/>
          <p:nvPr/>
        </p:nvSpPr>
        <p:spPr>
          <a:xfrm>
            <a:off x="799946" y="1666813"/>
            <a:ext cx="13300102" cy="553998"/>
          </a:xfrm>
          <a:prstGeom prst="rect">
            <a:avLst/>
          </a:prstGeom>
          <a:noFill/>
        </p:spPr>
        <p:txBody>
          <a:bodyPr wrap="square" lIns="109728" tIns="54864" rIns="109728" bIns="54864" rtlCol="0">
            <a:spAutoFit/>
          </a:bodyPr>
          <a:lstStyle/>
          <a:p>
            <a:pPr algn="just"/>
            <a:r>
              <a:rPr lang="en-US" sz="2900" b="1" dirty="0">
                <a:solidFill>
                  <a:srgbClr val="8F7A70"/>
                </a:solidFill>
                <a:latin typeface="Times New Roman" pitchFamily="18" charset="0"/>
                <a:cs typeface="Times New Roman" pitchFamily="18" charset="0"/>
              </a:rPr>
              <a:t>Thử thách 2: </a:t>
            </a:r>
            <a:r>
              <a:rPr lang="en-US" sz="2900" dirty="0">
                <a:solidFill>
                  <a:srgbClr val="8F7A70"/>
                </a:solidFill>
                <a:latin typeface="Times New Roman" pitchFamily="18" charset="0"/>
                <a:cs typeface="Times New Roman" pitchFamily="18" charset="0"/>
              </a:rPr>
              <a:t>Quan sát hình sau và cho biết: Hình nào là hình tam giác đều?</a:t>
            </a:r>
          </a:p>
        </p:txBody>
      </p:sp>
      <p:pic>
        <p:nvPicPr>
          <p:cNvPr id="3" name="Picture 2"/>
          <p:cNvPicPr>
            <a:picLocks noChangeAspect="1"/>
          </p:cNvPicPr>
          <p:nvPr/>
        </p:nvPicPr>
        <p:blipFill>
          <a:blip r:embed="rId2"/>
          <a:stretch>
            <a:fillRect/>
          </a:stretch>
        </p:blipFill>
        <p:spPr>
          <a:xfrm>
            <a:off x="2740772" y="2954678"/>
            <a:ext cx="8197738" cy="4500840"/>
          </a:xfrm>
          <a:prstGeom prst="rect">
            <a:avLst/>
          </a:prstGeom>
        </p:spPr>
      </p:pic>
      <p:sp>
        <p:nvSpPr>
          <p:cNvPr id="15" name="TextBox 14"/>
          <p:cNvSpPr txBox="1"/>
          <p:nvPr/>
        </p:nvSpPr>
        <p:spPr>
          <a:xfrm>
            <a:off x="3578569" y="4817300"/>
            <a:ext cx="1045031" cy="775597"/>
          </a:xfrm>
          <a:prstGeom prst="rect">
            <a:avLst/>
          </a:prstGeom>
          <a:noFill/>
        </p:spPr>
        <p:txBody>
          <a:bodyPr wrap="square" lIns="109728" tIns="54864" rIns="109728" bIns="54864" rtlCol="0">
            <a:spAutoFit/>
          </a:bodyPr>
          <a:lstStyle/>
          <a:p>
            <a:r>
              <a:rPr lang="en-US" sz="4300" dirty="0"/>
              <a:t>a)</a:t>
            </a:r>
          </a:p>
        </p:txBody>
      </p:sp>
      <p:sp>
        <p:nvSpPr>
          <p:cNvPr id="16" name="TextBox 15"/>
          <p:cNvSpPr txBox="1"/>
          <p:nvPr/>
        </p:nvSpPr>
        <p:spPr>
          <a:xfrm>
            <a:off x="6839642" y="4703000"/>
            <a:ext cx="1045031" cy="775597"/>
          </a:xfrm>
          <a:prstGeom prst="rect">
            <a:avLst/>
          </a:prstGeom>
          <a:noFill/>
        </p:spPr>
        <p:txBody>
          <a:bodyPr wrap="square" lIns="109728" tIns="54864" rIns="109728" bIns="54864" rtlCol="0">
            <a:spAutoFit/>
          </a:bodyPr>
          <a:lstStyle/>
          <a:p>
            <a:r>
              <a:rPr lang="en-US" sz="4300" dirty="0"/>
              <a:t>b)</a:t>
            </a:r>
          </a:p>
        </p:txBody>
      </p:sp>
      <p:sp>
        <p:nvSpPr>
          <p:cNvPr id="17" name="TextBox 16"/>
          <p:cNvSpPr txBox="1"/>
          <p:nvPr/>
        </p:nvSpPr>
        <p:spPr>
          <a:xfrm>
            <a:off x="9697142" y="4626616"/>
            <a:ext cx="1045031" cy="775597"/>
          </a:xfrm>
          <a:prstGeom prst="rect">
            <a:avLst/>
          </a:prstGeom>
          <a:noFill/>
        </p:spPr>
        <p:txBody>
          <a:bodyPr wrap="square" lIns="109728" tIns="54864" rIns="109728" bIns="54864" rtlCol="0">
            <a:spAutoFit/>
          </a:bodyPr>
          <a:lstStyle/>
          <a:p>
            <a:r>
              <a:rPr lang="en-US" sz="4300" dirty="0"/>
              <a:t>c)</a:t>
            </a:r>
          </a:p>
        </p:txBody>
      </p:sp>
      <p:sp>
        <p:nvSpPr>
          <p:cNvPr id="23" name="TextBox 22"/>
          <p:cNvSpPr txBox="1"/>
          <p:nvPr/>
        </p:nvSpPr>
        <p:spPr>
          <a:xfrm>
            <a:off x="3578569" y="7454762"/>
            <a:ext cx="1045031" cy="775597"/>
          </a:xfrm>
          <a:prstGeom prst="rect">
            <a:avLst/>
          </a:prstGeom>
          <a:noFill/>
        </p:spPr>
        <p:txBody>
          <a:bodyPr wrap="square" lIns="109728" tIns="54864" rIns="109728" bIns="54864" rtlCol="0">
            <a:spAutoFit/>
          </a:bodyPr>
          <a:lstStyle/>
          <a:p>
            <a:r>
              <a:rPr lang="en-US" sz="4300" dirty="0"/>
              <a:t>d)</a:t>
            </a:r>
          </a:p>
        </p:txBody>
      </p:sp>
      <p:sp>
        <p:nvSpPr>
          <p:cNvPr id="24" name="TextBox 23"/>
          <p:cNvSpPr txBox="1"/>
          <p:nvPr/>
        </p:nvSpPr>
        <p:spPr>
          <a:xfrm>
            <a:off x="6875168" y="7435803"/>
            <a:ext cx="1045031" cy="775597"/>
          </a:xfrm>
          <a:prstGeom prst="rect">
            <a:avLst/>
          </a:prstGeom>
          <a:noFill/>
        </p:spPr>
        <p:txBody>
          <a:bodyPr wrap="square" lIns="109728" tIns="54864" rIns="109728" bIns="54864" rtlCol="0">
            <a:spAutoFit/>
          </a:bodyPr>
          <a:lstStyle/>
          <a:p>
            <a:r>
              <a:rPr lang="en-US" sz="4300" dirty="0"/>
              <a:t>e)</a:t>
            </a:r>
          </a:p>
        </p:txBody>
      </p:sp>
      <p:sp>
        <p:nvSpPr>
          <p:cNvPr id="25" name="TextBox 24"/>
          <p:cNvSpPr txBox="1"/>
          <p:nvPr/>
        </p:nvSpPr>
        <p:spPr>
          <a:xfrm>
            <a:off x="9789818" y="7435803"/>
            <a:ext cx="1045031" cy="775597"/>
          </a:xfrm>
          <a:prstGeom prst="rect">
            <a:avLst/>
          </a:prstGeom>
          <a:noFill/>
        </p:spPr>
        <p:txBody>
          <a:bodyPr wrap="square" lIns="109728" tIns="54864" rIns="109728" bIns="54864" rtlCol="0">
            <a:spAutoFit/>
          </a:bodyPr>
          <a:lstStyle/>
          <a:p>
            <a:r>
              <a:rPr lang="en-US" sz="4300" dirty="0"/>
              <a:t>f)</a:t>
            </a:r>
          </a:p>
        </p:txBody>
      </p:sp>
    </p:spTree>
    <p:extLst>
      <p:ext uri="{BB962C8B-B14F-4D97-AF65-F5344CB8AC3E}">
        <p14:creationId xmlns:p14="http://schemas.microsoft.com/office/powerpoint/2010/main" val="3658471872"/>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3">
            <a:extLst>
              <a:ext uri="{FF2B5EF4-FFF2-40B4-BE49-F238E27FC236}">
                <a16:creationId xmlns:a16="http://schemas.microsoft.com/office/drawing/2014/main" id="{BF5DE890-FF1E-4664-A839-378A55B00C17}"/>
              </a:ext>
            </a:extLst>
          </p:cNvPr>
          <p:cNvSpPr txBox="1"/>
          <p:nvPr/>
        </p:nvSpPr>
        <p:spPr>
          <a:xfrm>
            <a:off x="0" y="526509"/>
            <a:ext cx="14562082" cy="895630"/>
          </a:xfrm>
          <a:prstGeom prst="rect">
            <a:avLst/>
          </a:prstGeom>
          <a:noFill/>
        </p:spPr>
        <p:txBody>
          <a:bodyPr wrap="square" lIns="82296" tIns="41148" rIns="82296" bIns="41148"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pPr algn="ctr"/>
            <a:r>
              <a:rPr lang="en-US" sz="5300" err="1">
                <a:solidFill>
                  <a:srgbClr val="FF71AA"/>
                </a:solidFill>
                <a:latin typeface="SVN-Veneer" panose="02000806000000000000" pitchFamily="2" charset="0"/>
                <a:cs typeface="Arial" panose="020B0604020202020204" pitchFamily="34" charset="0"/>
              </a:rPr>
              <a:t>Thử</a:t>
            </a:r>
            <a:r>
              <a:rPr lang="en-US" sz="5300">
                <a:solidFill>
                  <a:srgbClr val="FF71AA"/>
                </a:solidFill>
                <a:latin typeface="SVN-Veneer" panose="02000806000000000000" pitchFamily="2" charset="0"/>
                <a:cs typeface="Arial" panose="020B0604020202020204" pitchFamily="34" charset="0"/>
              </a:rPr>
              <a:t> </a:t>
            </a:r>
            <a:r>
              <a:rPr lang="en-US" sz="5300" err="1">
                <a:solidFill>
                  <a:srgbClr val="FF71AA"/>
                </a:solidFill>
                <a:latin typeface="SVN-Veneer" panose="02000806000000000000" pitchFamily="2" charset="0"/>
                <a:cs typeface="Arial" panose="020B0604020202020204" pitchFamily="34" charset="0"/>
              </a:rPr>
              <a:t>thách</a:t>
            </a:r>
            <a:r>
              <a:rPr lang="en-US" sz="5300">
                <a:solidFill>
                  <a:srgbClr val="FF71AA"/>
                </a:solidFill>
                <a:latin typeface="SVN-Veneer" panose="02000806000000000000" pitchFamily="2" charset="0"/>
                <a:cs typeface="Arial" panose="020B0604020202020204" pitchFamily="34" charset="0"/>
              </a:rPr>
              <a:t> về nhà</a:t>
            </a:r>
          </a:p>
        </p:txBody>
      </p:sp>
      <p:sp>
        <p:nvSpPr>
          <p:cNvPr id="5" name="TextBox 4">
            <a:extLst>
              <a:ext uri="{FF2B5EF4-FFF2-40B4-BE49-F238E27FC236}">
                <a16:creationId xmlns:a16="http://schemas.microsoft.com/office/drawing/2014/main" id="{405F00C9-7E8C-4F1B-85C3-F351F55EF59A}"/>
              </a:ext>
            </a:extLst>
          </p:cNvPr>
          <p:cNvSpPr txBox="1"/>
          <p:nvPr/>
        </p:nvSpPr>
        <p:spPr>
          <a:xfrm>
            <a:off x="799946" y="1400113"/>
            <a:ext cx="13300102" cy="997196"/>
          </a:xfrm>
          <a:prstGeom prst="rect">
            <a:avLst/>
          </a:prstGeom>
          <a:noFill/>
        </p:spPr>
        <p:txBody>
          <a:bodyPr wrap="square" lIns="109728" tIns="54864" rIns="109728" bIns="54864" rtlCol="0">
            <a:spAutoFit/>
          </a:bodyPr>
          <a:lstStyle/>
          <a:p>
            <a:pPr algn="just"/>
            <a:r>
              <a:rPr lang="en-US" sz="2900" b="1" dirty="0">
                <a:solidFill>
                  <a:srgbClr val="8F7A70"/>
                </a:solidFill>
                <a:latin typeface="Times New Roman" pitchFamily="18" charset="0"/>
                <a:cs typeface="Times New Roman" pitchFamily="18" charset="0"/>
              </a:rPr>
              <a:t>Thử thách 3: </a:t>
            </a:r>
            <a:r>
              <a:rPr lang="en-US" sz="2900" dirty="0">
                <a:solidFill>
                  <a:srgbClr val="8F7A70"/>
                </a:solidFill>
                <a:latin typeface="Times New Roman" pitchFamily="18" charset="0"/>
                <a:cs typeface="Times New Roman" pitchFamily="18" charset="0"/>
              </a:rPr>
              <a:t>Quan sát, dùng </a:t>
            </a:r>
            <a:r>
              <a:rPr lang="en-US" sz="2900" dirty="0" err="1">
                <a:solidFill>
                  <a:srgbClr val="8F7A70"/>
                </a:solidFill>
                <a:latin typeface="Times New Roman" pitchFamily="18" charset="0"/>
                <a:cs typeface="Times New Roman" pitchFamily="18" charset="0"/>
              </a:rPr>
              <a:t>compa</a:t>
            </a:r>
            <a:r>
              <a:rPr lang="en-US" sz="2900" dirty="0">
                <a:solidFill>
                  <a:srgbClr val="8F7A70"/>
                </a:solidFill>
                <a:latin typeface="Times New Roman" pitchFamily="18" charset="0"/>
                <a:cs typeface="Times New Roman" pitchFamily="18" charset="0"/>
              </a:rPr>
              <a:t> kiểm tra trong hình dưới có hình tam giác đều nào không? Hãy chỉ tên tam giác </a:t>
            </a:r>
            <a:r>
              <a:rPr lang="en-US" sz="2900">
                <a:solidFill>
                  <a:srgbClr val="8F7A70"/>
                </a:solidFill>
                <a:latin typeface="Times New Roman" pitchFamily="18" charset="0"/>
                <a:cs typeface="Times New Roman" pitchFamily="18" charset="0"/>
              </a:rPr>
              <a:t>đó (nếu </a:t>
            </a:r>
            <a:r>
              <a:rPr lang="en-US" sz="2900" dirty="0">
                <a:solidFill>
                  <a:srgbClr val="8F7A70"/>
                </a:solidFill>
                <a:latin typeface="Times New Roman" pitchFamily="18" charset="0"/>
                <a:cs typeface="Times New Roman" pitchFamily="18" charset="0"/>
              </a:rPr>
              <a:t>có)</a:t>
            </a:r>
          </a:p>
        </p:txBody>
      </p:sp>
      <p:pic>
        <p:nvPicPr>
          <p:cNvPr id="7" name="Picture 6"/>
          <p:cNvPicPr>
            <a:picLocks noChangeAspect="1"/>
          </p:cNvPicPr>
          <p:nvPr/>
        </p:nvPicPr>
        <p:blipFill>
          <a:blip r:embed="rId2"/>
          <a:stretch>
            <a:fillRect/>
          </a:stretch>
        </p:blipFill>
        <p:spPr>
          <a:xfrm>
            <a:off x="5213666" y="2350500"/>
            <a:ext cx="4472663" cy="5550532"/>
          </a:xfrm>
          <a:prstGeom prst="rect">
            <a:avLst/>
          </a:prstGeom>
        </p:spPr>
      </p:pic>
    </p:spTree>
    <p:extLst>
      <p:ext uri="{BB962C8B-B14F-4D97-AF65-F5344CB8AC3E}">
        <p14:creationId xmlns:p14="http://schemas.microsoft.com/office/powerpoint/2010/main" val="375778621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11"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562" y="4387341"/>
            <a:ext cx="3207840" cy="212051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0"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2655">
            <a:off x="2138232" y="2245361"/>
            <a:ext cx="3199220" cy="150086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1296" y="4747417"/>
            <a:ext cx="2905039" cy="170172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5"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7611" y="1795333"/>
            <a:ext cx="3517273" cy="13674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D13813C5-94D1-4892-A9CE-FB9397CF7808}"/>
              </a:ext>
            </a:extLst>
          </p:cNvPr>
          <p:cNvSpPr/>
          <p:nvPr/>
        </p:nvSpPr>
        <p:spPr>
          <a:xfrm>
            <a:off x="3532915" y="670953"/>
            <a:ext cx="6980808" cy="480007"/>
          </a:xfrm>
          <a:prstGeom prst="rect">
            <a:avLst/>
          </a:prstGeom>
        </p:spPr>
        <p:txBody>
          <a:bodyPr wrap="square" lIns="109728" tIns="54864" rIns="109728" bIns="54864">
            <a:spAutoFit/>
          </a:bodyPr>
          <a:lstStyle/>
          <a:p>
            <a:pPr algn="ctr"/>
            <a:r>
              <a:rPr lang="en-US" sz="2400" b="1" dirty="0">
                <a:solidFill>
                  <a:srgbClr val="FF0000"/>
                </a:solidFill>
                <a:latin typeface="Arial" panose="020B0604020202020204" pitchFamily="34" charset="0"/>
                <a:cs typeface="Arial" panose="020B0604020202020204" pitchFamily="34" charset="0"/>
              </a:rPr>
              <a:t>HÌNH TAM GIÁC ĐỀU</a:t>
            </a:r>
            <a:endParaRPr lang="en-US" sz="2400" dirty="0">
              <a:solidFill>
                <a:srgbClr val="FF0000"/>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CCCFACDD-1AB8-484F-898B-8A3B353845A3}"/>
              </a:ext>
            </a:extLst>
          </p:cNvPr>
          <p:cNvSpPr/>
          <p:nvPr/>
        </p:nvSpPr>
        <p:spPr>
          <a:xfrm>
            <a:off x="3815050" y="1583309"/>
            <a:ext cx="5555730" cy="39462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104" name="Rectangle 103">
            <a:extLst>
              <a:ext uri="{FF2B5EF4-FFF2-40B4-BE49-F238E27FC236}">
                <a16:creationId xmlns:a16="http://schemas.microsoft.com/office/drawing/2014/main" id="{11239ABA-0C48-486F-81C5-2ED137B7D715}"/>
              </a:ext>
            </a:extLst>
          </p:cNvPr>
          <p:cNvSpPr/>
          <p:nvPr/>
        </p:nvSpPr>
        <p:spPr>
          <a:xfrm>
            <a:off x="9690024" y="1371185"/>
            <a:ext cx="1052983" cy="354448"/>
          </a:xfrm>
          <a:prstGeom prst="rect">
            <a:avLst/>
          </a:prstGeom>
          <a:solidFill>
            <a:srgbClr val="00B0F0"/>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400">
                <a:solidFill>
                  <a:schemeClr val="bg1"/>
                </a:solidFill>
                <a:latin typeface="Arial" panose="020B0604020202020204" pitchFamily="34" charset="0"/>
                <a:cs typeface="Arial" panose="020B0604020202020204" pitchFamily="34" charset="0"/>
              </a:rPr>
              <a:t>WHY</a:t>
            </a:r>
          </a:p>
        </p:txBody>
      </p:sp>
      <p:sp>
        <p:nvSpPr>
          <p:cNvPr id="107" name="Rectangle 106">
            <a:extLst>
              <a:ext uri="{FF2B5EF4-FFF2-40B4-BE49-F238E27FC236}">
                <a16:creationId xmlns:a16="http://schemas.microsoft.com/office/drawing/2014/main" id="{308929C6-B0B8-4E14-AE44-EBF6A355493F}"/>
              </a:ext>
            </a:extLst>
          </p:cNvPr>
          <p:cNvSpPr/>
          <p:nvPr/>
        </p:nvSpPr>
        <p:spPr>
          <a:xfrm>
            <a:off x="3469139" y="5352386"/>
            <a:ext cx="1052983" cy="354448"/>
          </a:xfrm>
          <a:prstGeom prst="rect">
            <a:avLst/>
          </a:prstGeom>
          <a:solidFill>
            <a:srgbClr val="FCB13E"/>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400">
                <a:solidFill>
                  <a:schemeClr val="bg1"/>
                </a:solidFill>
                <a:latin typeface="Arial" panose="020B0604020202020204" pitchFamily="34" charset="0"/>
                <a:cs typeface="Arial" panose="020B0604020202020204" pitchFamily="34" charset="0"/>
              </a:rPr>
              <a:t>HOW</a:t>
            </a:r>
          </a:p>
        </p:txBody>
      </p:sp>
      <p:sp>
        <p:nvSpPr>
          <p:cNvPr id="109" name="Rectangle 108">
            <a:extLst>
              <a:ext uri="{FF2B5EF4-FFF2-40B4-BE49-F238E27FC236}">
                <a16:creationId xmlns:a16="http://schemas.microsoft.com/office/drawing/2014/main" id="{49484E98-0778-4EC3-81A7-3D78C14BF022}"/>
              </a:ext>
            </a:extLst>
          </p:cNvPr>
          <p:cNvSpPr/>
          <p:nvPr/>
        </p:nvSpPr>
        <p:spPr>
          <a:xfrm>
            <a:off x="2843809" y="944594"/>
            <a:ext cx="1052983" cy="354448"/>
          </a:xfrm>
          <a:prstGeom prst="rect">
            <a:avLst/>
          </a:prstGeom>
          <a:solidFill>
            <a:srgbClr val="E654A0"/>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400">
                <a:solidFill>
                  <a:schemeClr val="bg1"/>
                </a:solidFill>
                <a:latin typeface="Arial" panose="020B0604020202020204" pitchFamily="34" charset="0"/>
                <a:cs typeface="Arial" panose="020B0604020202020204" pitchFamily="34" charset="0"/>
              </a:rPr>
              <a:t>ACTION</a:t>
            </a:r>
          </a:p>
        </p:txBody>
      </p:sp>
      <p:sp>
        <p:nvSpPr>
          <p:cNvPr id="112" name="Rectangle 111">
            <a:extLst>
              <a:ext uri="{FF2B5EF4-FFF2-40B4-BE49-F238E27FC236}">
                <a16:creationId xmlns:a16="http://schemas.microsoft.com/office/drawing/2014/main" id="{E096B5D8-77C6-47C9-B94D-78D4D06D9335}"/>
              </a:ext>
            </a:extLst>
          </p:cNvPr>
          <p:cNvSpPr/>
          <p:nvPr/>
        </p:nvSpPr>
        <p:spPr>
          <a:xfrm>
            <a:off x="7681119" y="6094571"/>
            <a:ext cx="1052983" cy="354448"/>
          </a:xfrm>
          <a:prstGeom prst="rect">
            <a:avLst/>
          </a:prstGeom>
          <a:solidFill>
            <a:srgbClr val="92D050"/>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400">
                <a:solidFill>
                  <a:schemeClr val="bg1"/>
                </a:solidFill>
                <a:latin typeface="Arial" panose="020B0604020202020204" pitchFamily="34" charset="0"/>
                <a:cs typeface="Arial" panose="020B0604020202020204" pitchFamily="34" charset="0"/>
              </a:rPr>
              <a:t>WHAT</a:t>
            </a:r>
          </a:p>
        </p:txBody>
      </p:sp>
      <p:pic>
        <p:nvPicPr>
          <p:cNvPr id="64" name="Picture 6" descr="Mũi Tên Màu Đỏ Lên Biểu - Miễn Phí vector hình ảnh trên Pixabay">
            <a:extLst>
              <a:ext uri="{FF2B5EF4-FFF2-40B4-BE49-F238E27FC236}">
                <a16:creationId xmlns:a16="http://schemas.microsoft.com/office/drawing/2014/main" id="{B236CC50-035D-436F-8D6B-D51789174B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90449" flipH="1">
            <a:off x="11796073" y="3649097"/>
            <a:ext cx="1034660" cy="998586"/>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B6BF8F23-CE15-4B63-8A11-5249D09ABDD4}"/>
              </a:ext>
            </a:extLst>
          </p:cNvPr>
          <p:cNvSpPr/>
          <p:nvPr/>
        </p:nvSpPr>
        <p:spPr>
          <a:xfrm>
            <a:off x="10299296" y="3450696"/>
            <a:ext cx="1654926" cy="621770"/>
          </a:xfrm>
          <a:prstGeom prst="rect">
            <a:avLst/>
          </a:prstGeom>
          <a:solidFill>
            <a:srgbClr val="FFFF00"/>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300" dirty="0">
                <a:solidFill>
                  <a:schemeClr val="tx1"/>
                </a:solidFill>
                <a:latin typeface="Arial" panose="020B0604020202020204" pitchFamily="34" charset="0"/>
                <a:cs typeface="Arial" panose="020B0604020202020204" pitchFamily="34" charset="0"/>
              </a:rPr>
              <a:t>HÌNH TAM GIÁC</a:t>
            </a:r>
          </a:p>
          <a:p>
            <a:pPr algn="ctr"/>
            <a:r>
              <a:rPr lang="en-US" sz="1300" dirty="0">
                <a:solidFill>
                  <a:schemeClr val="tx1"/>
                </a:solidFill>
                <a:latin typeface="Arial" panose="020B0604020202020204" pitchFamily="34" charset="0"/>
                <a:cs typeface="Arial" panose="020B0604020202020204" pitchFamily="34" charset="0"/>
              </a:rPr>
              <a:t>(Tiểu học)</a:t>
            </a:r>
            <a:endParaRPr lang="en-US" sz="1300" dirty="0">
              <a:solidFill>
                <a:srgbClr val="FFFF00"/>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69094789-726C-4380-AC19-0DA3E567409D}"/>
              </a:ext>
            </a:extLst>
          </p:cNvPr>
          <p:cNvSpPr/>
          <p:nvPr/>
        </p:nvSpPr>
        <p:spPr>
          <a:xfrm>
            <a:off x="12266316" y="3269681"/>
            <a:ext cx="1818308" cy="586733"/>
          </a:xfrm>
          <a:prstGeom prst="rect">
            <a:avLst/>
          </a:prstGeom>
          <a:solidFill>
            <a:srgbClr val="00B0F0"/>
          </a:solidFill>
          <a:ln>
            <a:solidFill>
              <a:schemeClr val="bg1"/>
            </a:solidFill>
            <a:prstDash val="sysDot"/>
          </a:ln>
        </p:spPr>
        <p:style>
          <a:lnRef idx="2">
            <a:schemeClr val="accent4">
              <a:shade val="50000"/>
            </a:schemeClr>
          </a:lnRef>
          <a:fillRef idx="1">
            <a:schemeClr val="accent4"/>
          </a:fillRef>
          <a:effectRef idx="0">
            <a:schemeClr val="accent4"/>
          </a:effectRef>
          <a:fontRef idx="minor">
            <a:schemeClr val="lt1"/>
          </a:fontRef>
        </p:style>
        <p:txBody>
          <a:bodyPr lIns="109728" tIns="54864" rIns="109728" bIns="54864" rtlCol="0" anchor="ctr"/>
          <a:lstStyle/>
          <a:p>
            <a:pPr algn="ctr"/>
            <a:r>
              <a:rPr lang="en-US" sz="1300" dirty="0">
                <a:solidFill>
                  <a:schemeClr val="tx1"/>
                </a:solidFill>
                <a:latin typeface="Arial" panose="020B0604020202020204" pitchFamily="34" charset="0"/>
                <a:cs typeface="Arial" panose="020B0604020202020204" pitchFamily="34" charset="0"/>
              </a:rPr>
              <a:t>TAM GIÁC ĐỀU</a:t>
            </a:r>
          </a:p>
          <a:p>
            <a:pPr algn="ctr"/>
            <a:r>
              <a:rPr lang="en-US" sz="1300" dirty="0">
                <a:solidFill>
                  <a:schemeClr val="tx1"/>
                </a:solidFill>
                <a:latin typeface="Arial" panose="020B0604020202020204" pitchFamily="34" charset="0"/>
                <a:cs typeface="Arial" panose="020B0604020202020204" pitchFamily="34" charset="0"/>
              </a:rPr>
              <a:t>(Lớp 6)</a:t>
            </a:r>
            <a:endParaRPr lang="en-US" sz="1300" dirty="0">
              <a:solidFill>
                <a:srgbClr val="FFFF00"/>
              </a:solidFill>
              <a:latin typeface="Arial" panose="020B0604020202020204" pitchFamily="34" charset="0"/>
              <a:cs typeface="Arial" panose="020B0604020202020204" pitchFamily="34" charset="0"/>
            </a:endParaRPr>
          </a:p>
        </p:txBody>
      </p:sp>
      <p:pic>
        <p:nvPicPr>
          <p:cNvPr id="31" name="Picture 6"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38683">
            <a:off x="11536472" y="1430772"/>
            <a:ext cx="1321009" cy="77689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48493" y="1949503"/>
            <a:ext cx="1325614" cy="101931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373738">
            <a:off x="12737840" y="1714689"/>
            <a:ext cx="1250708" cy="51835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23581" y="1743597"/>
            <a:ext cx="1435214" cy="111257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258276">
            <a:off x="12804588" y="1236563"/>
            <a:ext cx="1005770" cy="81329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a:blip r:embed="rId13">
            <a:clrChange>
              <a:clrFrom>
                <a:srgbClr val="F3F3F1"/>
              </a:clrFrom>
              <a:clrTo>
                <a:srgbClr val="F3F3F1">
                  <a:alpha val="0"/>
                </a:srgbClr>
              </a:clrTo>
            </a:clrChange>
          </a:blip>
          <a:stretch>
            <a:fillRect/>
          </a:stretch>
        </p:blipFill>
        <p:spPr>
          <a:xfrm>
            <a:off x="13763094" y="1952424"/>
            <a:ext cx="694232" cy="518821"/>
          </a:xfrm>
          <a:prstGeom prst="rect">
            <a:avLst/>
          </a:prstGeom>
        </p:spPr>
      </p:pic>
      <p:pic>
        <p:nvPicPr>
          <p:cNvPr id="47" name="Picture 12" descr="Cô gái gốc Việt và bí mật 1000 năm của Kim tự tháp Kheops - BBC News Tiếng  Việ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54703" y="2585182"/>
            <a:ext cx="729457" cy="58273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Admin\Desktop\1.jp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3777489" y="1278296"/>
            <a:ext cx="632677" cy="632677"/>
          </a:xfrm>
          <a:prstGeom prst="rect">
            <a:avLst/>
          </a:prstGeom>
          <a:noFill/>
        </p:spPr>
      </p:pic>
      <p:pic>
        <p:nvPicPr>
          <p:cNvPr id="50" name="Picture 49"/>
          <p:cNvPicPr>
            <a:picLocks noChangeAspect="1"/>
          </p:cNvPicPr>
          <p:nvPr/>
        </p:nvPicPr>
        <p:blipFill>
          <a:blip r:embed="rId16"/>
          <a:stretch>
            <a:fillRect/>
          </a:stretch>
        </p:blipFill>
        <p:spPr>
          <a:xfrm>
            <a:off x="4097849" y="2277521"/>
            <a:ext cx="5203506" cy="2766874"/>
          </a:xfrm>
          <a:prstGeom prst="rect">
            <a:avLst/>
          </a:prstGeom>
        </p:spPr>
      </p:pic>
      <p:pic>
        <p:nvPicPr>
          <p:cNvPr id="51" name="Picture 14" descr="Cov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201592" y="6146676"/>
            <a:ext cx="1602106" cy="65722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3" descr="Cov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165398" y="5907576"/>
            <a:ext cx="1638300" cy="44005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Cov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778153" y="6008965"/>
            <a:ext cx="1508760" cy="44005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p:cNvPicPr>
            <a:picLocks noChangeAspect="1"/>
          </p:cNvPicPr>
          <p:nvPr/>
        </p:nvPicPr>
        <p:blipFill>
          <a:blip r:embed="rId20"/>
          <a:stretch>
            <a:fillRect/>
          </a:stretch>
        </p:blipFill>
        <p:spPr>
          <a:xfrm>
            <a:off x="12803698" y="5438199"/>
            <a:ext cx="1943912" cy="1446551"/>
          </a:xfrm>
          <a:prstGeom prst="rect">
            <a:avLst/>
          </a:prstGeom>
        </p:spPr>
      </p:pic>
      <p:pic>
        <p:nvPicPr>
          <p:cNvPr id="6" name="Picture 5"/>
          <p:cNvPicPr>
            <a:picLocks noChangeAspect="1"/>
          </p:cNvPicPr>
          <p:nvPr/>
        </p:nvPicPr>
        <p:blipFill>
          <a:blip r:embed="rId21"/>
          <a:stretch>
            <a:fillRect/>
          </a:stretch>
        </p:blipFill>
        <p:spPr>
          <a:xfrm>
            <a:off x="10039596" y="6846469"/>
            <a:ext cx="2892156" cy="1112368"/>
          </a:xfrm>
          <a:prstGeom prst="rect">
            <a:avLst/>
          </a:prstGeom>
          <a:effectLst>
            <a:innerShdw blurRad="114300">
              <a:srgbClr val="92D050"/>
            </a:innerShdw>
          </a:effectLst>
        </p:spPr>
      </p:pic>
      <p:pic>
        <p:nvPicPr>
          <p:cNvPr id="88" name="Picture 19"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682" y="6165424"/>
            <a:ext cx="3818040" cy="488551"/>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5141" y="5529628"/>
            <a:ext cx="3504313" cy="864626"/>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4" descr="Cove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99520" y="1716122"/>
            <a:ext cx="1392556" cy="22288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3" descr="Cove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150" y="1396081"/>
            <a:ext cx="1811656" cy="43434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2" descr="Cove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08256" y="1588486"/>
            <a:ext cx="1198244" cy="24193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1" descr="Cove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371070" y="948405"/>
            <a:ext cx="1554480" cy="76390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0" descr="Cove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3387" y="865922"/>
            <a:ext cx="1485978" cy="48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433851"/>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par>
                                <p:cTn id="18" presetID="45"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2000"/>
                                        <p:tgtEl>
                                          <p:spTgt spid="48"/>
                                        </p:tgtEl>
                                      </p:cBhvr>
                                    </p:animEffect>
                                    <p:anim calcmode="lin" valueType="num">
                                      <p:cBhvr>
                                        <p:cTn id="21" dur="2000" fill="hold"/>
                                        <p:tgtEl>
                                          <p:spTgt spid="48"/>
                                        </p:tgtEl>
                                        <p:attrNameLst>
                                          <p:attrName>ppt_w</p:attrName>
                                        </p:attrNameLst>
                                      </p:cBhvr>
                                      <p:tavLst>
                                        <p:tav tm="0" fmla="#ppt_w*sin(2.5*pi*$)">
                                          <p:val>
                                            <p:fltVal val="0"/>
                                          </p:val>
                                        </p:tav>
                                        <p:tav tm="100000">
                                          <p:val>
                                            <p:fltVal val="1"/>
                                          </p:val>
                                        </p:tav>
                                      </p:tavLst>
                                    </p:anim>
                                    <p:anim calcmode="lin" valueType="num">
                                      <p:cBhvr>
                                        <p:cTn id="22" dur="20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4"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down)">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par>
                                <p:cTn id="36" presetID="31"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90"/>
                                          </p:val>
                                        </p:tav>
                                        <p:tav tm="100000">
                                          <p:val>
                                            <p:fltVal val="0"/>
                                          </p:val>
                                        </p:tav>
                                      </p:tavLst>
                                    </p:anim>
                                    <p:animEffect transition="in" filter="fade">
                                      <p:cBhvr>
                                        <p:cTn id="41" dur="10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500" fill="hold"/>
                                        <p:tgtEl>
                                          <p:spTgt spid="65"/>
                                        </p:tgtEl>
                                        <p:attrNameLst>
                                          <p:attrName>ppt_x</p:attrName>
                                        </p:attrNameLst>
                                      </p:cBhvr>
                                      <p:tavLst>
                                        <p:tav tm="0">
                                          <p:val>
                                            <p:strVal val="#ppt_x"/>
                                          </p:val>
                                        </p:tav>
                                        <p:tav tm="100000">
                                          <p:val>
                                            <p:strVal val="#ppt_x"/>
                                          </p:val>
                                        </p:tav>
                                      </p:tavLst>
                                    </p:anim>
                                    <p:anim calcmode="lin" valueType="num">
                                      <p:cBhvr additive="base">
                                        <p:cTn id="5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ppt_x"/>
                                          </p:val>
                                        </p:tav>
                                        <p:tav tm="100000">
                                          <p:val>
                                            <p:strVal val="#ppt_x"/>
                                          </p:val>
                                        </p:tav>
                                      </p:tavLst>
                                    </p:anim>
                                    <p:anim calcmode="lin" valueType="num">
                                      <p:cBhvr additive="base">
                                        <p:cTn id="5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 calcmode="lin" valueType="num">
                                      <p:cBhvr additive="base">
                                        <p:cTn id="63" dur="500" fill="hold"/>
                                        <p:tgtEl>
                                          <p:spTgt spid="71"/>
                                        </p:tgtEl>
                                        <p:attrNameLst>
                                          <p:attrName>ppt_x</p:attrName>
                                        </p:attrNameLst>
                                      </p:cBhvr>
                                      <p:tavLst>
                                        <p:tav tm="0">
                                          <p:val>
                                            <p:strVal val="#ppt_x"/>
                                          </p:val>
                                        </p:tav>
                                        <p:tav tm="100000">
                                          <p:val>
                                            <p:strVal val="#ppt_x"/>
                                          </p:val>
                                        </p:tav>
                                      </p:tavLst>
                                    </p:anim>
                                    <p:anim calcmode="lin" valueType="num">
                                      <p:cBhvr additive="base">
                                        <p:cTn id="6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fill="hold"/>
                                        <p:tgtEl>
                                          <p:spTgt spid="6"/>
                                        </p:tgtEl>
                                        <p:attrNameLst>
                                          <p:attrName>ppt_x</p:attrName>
                                        </p:attrNameLst>
                                      </p:cBhvr>
                                      <p:tavLst>
                                        <p:tav tm="0">
                                          <p:val>
                                            <p:strVal val="#ppt_x"/>
                                          </p:val>
                                        </p:tav>
                                        <p:tav tm="100000">
                                          <p:val>
                                            <p:strVal val="#ppt_x"/>
                                          </p:val>
                                        </p:tav>
                                      </p:tavLst>
                                    </p:anim>
                                    <p:anim calcmode="lin" valueType="num">
                                      <p:cBhvr additive="base">
                                        <p:cTn id="7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circle(in)">
                                      <p:cBhvr>
                                        <p:cTn id="80" dur="2000"/>
                                        <p:tgtEl>
                                          <p:spTgt spid="8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left)">
                                      <p:cBhvr>
                                        <p:cTn id="85" dur="500"/>
                                        <p:tgtEl>
                                          <p:spTgt spid="5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left)">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wipe(left)">
                                      <p:cBhvr>
                                        <p:cTn id="95" dur="5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90"/>
                                        </p:tgtEl>
                                        <p:attrNameLst>
                                          <p:attrName>style.visibility</p:attrName>
                                        </p:attrNameLst>
                                      </p:cBhvr>
                                      <p:to>
                                        <p:strVal val="visible"/>
                                      </p:to>
                                    </p:set>
                                    <p:animEffect transition="in" filter="wipe(right)">
                                      <p:cBhvr>
                                        <p:cTn id="100" dur="500"/>
                                        <p:tgtEl>
                                          <p:spTgt spid="90"/>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right)">
                                      <p:cBhvr>
                                        <p:cTn id="105" dur="500"/>
                                        <p:tgtEl>
                                          <p:spTgt spid="89"/>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2" fill="hold" nodeType="clickEffect">
                                  <p:stCondLst>
                                    <p:cond delay="0"/>
                                  </p:stCondLst>
                                  <p:childTnLst>
                                    <p:set>
                                      <p:cBhvr>
                                        <p:cTn id="109" dur="1" fill="hold">
                                          <p:stCondLst>
                                            <p:cond delay="0"/>
                                          </p:stCondLst>
                                        </p:cTn>
                                        <p:tgtEl>
                                          <p:spTgt spid="88"/>
                                        </p:tgtEl>
                                        <p:attrNameLst>
                                          <p:attrName>style.visibility</p:attrName>
                                        </p:attrNameLst>
                                      </p:cBhvr>
                                      <p:to>
                                        <p:strVal val="visible"/>
                                      </p:to>
                                    </p:set>
                                    <p:animEffect transition="in" filter="wipe(right)">
                                      <p:cBhvr>
                                        <p:cTn id="110" dur="500"/>
                                        <p:tgtEl>
                                          <p:spTgt spid="8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2" fill="hold" nodeType="click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wipe(right)">
                                      <p:cBhvr>
                                        <p:cTn id="115" dur="500"/>
                                        <p:tgtEl>
                                          <p:spTgt spid="9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2" fill="hold" nodeType="clickEffect">
                                  <p:stCondLst>
                                    <p:cond delay="0"/>
                                  </p:stCondLst>
                                  <p:childTnLst>
                                    <p:set>
                                      <p:cBhvr>
                                        <p:cTn id="119" dur="1" fill="hold">
                                          <p:stCondLst>
                                            <p:cond delay="0"/>
                                          </p:stCondLst>
                                        </p:cTn>
                                        <p:tgtEl>
                                          <p:spTgt spid="95"/>
                                        </p:tgtEl>
                                        <p:attrNameLst>
                                          <p:attrName>style.visibility</p:attrName>
                                        </p:attrNameLst>
                                      </p:cBhvr>
                                      <p:to>
                                        <p:strVal val="visible"/>
                                      </p:to>
                                    </p:set>
                                    <p:animEffect transition="in" filter="wipe(right)">
                                      <p:cBhvr>
                                        <p:cTn id="120" dur="500"/>
                                        <p:tgtEl>
                                          <p:spTgt spid="95"/>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nodeType="clickEffect">
                                  <p:stCondLst>
                                    <p:cond delay="0"/>
                                  </p:stCondLst>
                                  <p:childTnLst>
                                    <p:set>
                                      <p:cBhvr>
                                        <p:cTn id="124" dur="1" fill="hold">
                                          <p:stCondLst>
                                            <p:cond delay="0"/>
                                          </p:stCondLst>
                                        </p:cTn>
                                        <p:tgtEl>
                                          <p:spTgt spid="97"/>
                                        </p:tgtEl>
                                        <p:attrNameLst>
                                          <p:attrName>style.visibility</p:attrName>
                                        </p:attrNameLst>
                                      </p:cBhvr>
                                      <p:to>
                                        <p:strVal val="visible"/>
                                      </p:to>
                                    </p:set>
                                    <p:animEffect transition="in" filter="wipe(right)">
                                      <p:cBhvr>
                                        <p:cTn id="125" dur="500"/>
                                        <p:tgtEl>
                                          <p:spTgt spid="97"/>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2" fill="hold" nodeType="click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wipe(right)">
                                      <p:cBhvr>
                                        <p:cTn id="130" dur="500"/>
                                        <p:tgtEl>
                                          <p:spTgt spid="9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nodeType="clickEffect">
                                  <p:stCondLst>
                                    <p:cond delay="0"/>
                                  </p:stCondLst>
                                  <p:childTnLst>
                                    <p:set>
                                      <p:cBhvr>
                                        <p:cTn id="134" dur="1" fill="hold">
                                          <p:stCondLst>
                                            <p:cond delay="0"/>
                                          </p:stCondLst>
                                        </p:cTn>
                                        <p:tgtEl>
                                          <p:spTgt spid="93"/>
                                        </p:tgtEl>
                                        <p:attrNameLst>
                                          <p:attrName>style.visibility</p:attrName>
                                        </p:attrNameLst>
                                      </p:cBhvr>
                                      <p:to>
                                        <p:strVal val="visible"/>
                                      </p:to>
                                    </p:set>
                                    <p:animEffect transition="in" filter="wipe(right)">
                                      <p:cBhvr>
                                        <p:cTn id="135" dur="500"/>
                                        <p:tgtEl>
                                          <p:spTgt spid="93"/>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nodeType="clickEffect">
                                  <p:stCondLst>
                                    <p:cond delay="0"/>
                                  </p:stCondLst>
                                  <p:childTnLst>
                                    <p:set>
                                      <p:cBhvr>
                                        <p:cTn id="139" dur="1" fill="hold">
                                          <p:stCondLst>
                                            <p:cond delay="0"/>
                                          </p:stCondLst>
                                        </p:cTn>
                                        <p:tgtEl>
                                          <p:spTgt spid="92"/>
                                        </p:tgtEl>
                                        <p:attrNameLst>
                                          <p:attrName>style.visibility</p:attrName>
                                        </p:attrNameLst>
                                      </p:cBhvr>
                                      <p:to>
                                        <p:strVal val="visible"/>
                                      </p:to>
                                    </p:set>
                                    <p:animEffect transition="in" filter="wipe(right)">
                                      <p:cBhvr>
                                        <p:cTn id="14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5305" y="14072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HĐ2</a:t>
            </a:r>
          </a:p>
        </p:txBody>
      </p:sp>
      <p:sp>
        <p:nvSpPr>
          <p:cNvPr id="7" name="TextBox 6"/>
          <p:cNvSpPr txBox="1"/>
          <p:nvPr/>
        </p:nvSpPr>
        <p:spPr>
          <a:xfrm>
            <a:off x="1245541" y="1361017"/>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Cho tam giác đều ABC như Hình 4.2</a:t>
            </a:r>
          </a:p>
        </p:txBody>
      </p:sp>
      <p:sp>
        <p:nvSpPr>
          <p:cNvPr id="9" name="TextBox 8"/>
          <p:cNvSpPr txBox="1"/>
          <p:nvPr/>
        </p:nvSpPr>
        <p:spPr>
          <a:xfrm>
            <a:off x="1078060" y="2160435"/>
            <a:ext cx="10325983"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Gọi tên các đỉnh, cạnh, góc của tam giác đều ABC. </a:t>
            </a:r>
          </a:p>
        </p:txBody>
      </p:sp>
      <p:sp>
        <p:nvSpPr>
          <p:cNvPr id="10" name="TextBox 9"/>
          <p:cNvSpPr txBox="1"/>
          <p:nvPr/>
        </p:nvSpPr>
        <p:spPr>
          <a:xfrm>
            <a:off x="1078060" y="2812508"/>
            <a:ext cx="1170816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Dùng thước thẳng để đo và so sánh các cạnh của tam giác ABC</a:t>
            </a:r>
          </a:p>
        </p:txBody>
      </p:sp>
      <p:sp>
        <p:nvSpPr>
          <p:cNvPr id="12" name="Oval 11"/>
          <p:cNvSpPr/>
          <p:nvPr/>
        </p:nvSpPr>
        <p:spPr>
          <a:xfrm>
            <a:off x="1080001" y="2287041"/>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2351" y="1462962"/>
            <a:ext cx="3143250" cy="272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1080001" y="2978121"/>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2</a:t>
            </a:r>
          </a:p>
        </p:txBody>
      </p:sp>
      <p:sp>
        <p:nvSpPr>
          <p:cNvPr id="14" name="Oval 13"/>
          <p:cNvSpPr/>
          <p:nvPr/>
        </p:nvSpPr>
        <p:spPr>
          <a:xfrm>
            <a:off x="1080001" y="3693971"/>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3</a:t>
            </a:r>
          </a:p>
        </p:txBody>
      </p:sp>
      <p:sp>
        <p:nvSpPr>
          <p:cNvPr id="11" name="TextBox 10"/>
          <p:cNvSpPr txBox="1"/>
          <p:nvPr/>
        </p:nvSpPr>
        <p:spPr>
          <a:xfrm>
            <a:off x="1475232" y="3572903"/>
            <a:ext cx="10237919"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Sử dụng thước đo góc để đo và so sánh các góc của tam giác ABC</a:t>
            </a:r>
          </a:p>
        </p:txBody>
      </p:sp>
      <p:sp>
        <p:nvSpPr>
          <p:cNvPr id="28" name="TextBox 27"/>
          <p:cNvSpPr txBox="1"/>
          <p:nvPr/>
        </p:nvSpPr>
        <p:spPr>
          <a:xfrm>
            <a:off x="12261791" y="4138451"/>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4.2</a:t>
            </a:r>
          </a:p>
        </p:txBody>
      </p:sp>
      <p:sp>
        <p:nvSpPr>
          <p:cNvPr id="17" name="Oval 16"/>
          <p:cNvSpPr/>
          <p:nvPr/>
        </p:nvSpPr>
        <p:spPr>
          <a:xfrm>
            <a:off x="12844745" y="1863179"/>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677595" y="38791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4017670" y="38926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39792" y="2164625"/>
            <a:ext cx="845103" cy="538609"/>
          </a:xfrm>
          <a:prstGeom prst="rect">
            <a:avLst/>
          </a:prstGeom>
        </p:spPr>
        <p:txBody>
          <a:bodyPr wrap="none">
            <a:spAutoFit/>
          </a:bodyPr>
          <a:lstStyle/>
          <a:p>
            <a:r>
              <a:rPr lang="en-US" sz="2900">
                <a:solidFill>
                  <a:srgbClr val="FF0000"/>
                </a:solidFill>
                <a:latin typeface="Times New Roman" pitchFamily="18" charset="0"/>
                <a:cs typeface="Times New Roman" pitchFamily="18" charset="0"/>
              </a:rPr>
              <a:t>đỉnh</a:t>
            </a:r>
            <a:endParaRPr lang="en-US" sz="2900">
              <a:solidFill>
                <a:srgbClr val="FF0000"/>
              </a:solidFill>
            </a:endParaRPr>
          </a:p>
        </p:txBody>
      </p:sp>
      <p:sp>
        <p:nvSpPr>
          <p:cNvPr id="4" name="Rectangle 3"/>
          <p:cNvSpPr/>
          <p:nvPr/>
        </p:nvSpPr>
        <p:spPr>
          <a:xfrm>
            <a:off x="4073320" y="2173641"/>
            <a:ext cx="886781" cy="538609"/>
          </a:xfrm>
          <a:prstGeom prst="rect">
            <a:avLst/>
          </a:prstGeom>
        </p:spPr>
        <p:txBody>
          <a:bodyPr wrap="none">
            <a:spAutoFit/>
          </a:bodyPr>
          <a:lstStyle/>
          <a:p>
            <a:r>
              <a:rPr lang="en-US" sz="2900">
                <a:solidFill>
                  <a:srgbClr val="00B0F0"/>
                </a:solidFill>
                <a:latin typeface="Times New Roman" pitchFamily="18" charset="0"/>
                <a:cs typeface="Times New Roman" pitchFamily="18" charset="0"/>
              </a:rPr>
              <a:t>cạnh</a:t>
            </a:r>
            <a:endParaRPr lang="en-US" sz="2900">
              <a:solidFill>
                <a:srgbClr val="00B0F0"/>
              </a:solidFill>
            </a:endParaRPr>
          </a:p>
        </p:txBody>
      </p:sp>
      <p:cxnSp>
        <p:nvCxnSpPr>
          <p:cNvPr id="8" name="Straight Connector 7"/>
          <p:cNvCxnSpPr>
            <a:endCxn id="17" idx="0"/>
          </p:cNvCxnSpPr>
          <p:nvPr/>
        </p:nvCxnSpPr>
        <p:spPr>
          <a:xfrm flipV="1">
            <a:off x="11709060" y="1863179"/>
            <a:ext cx="1167150" cy="202755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0"/>
            <a:endCxn id="19" idx="6"/>
          </p:cNvCxnSpPr>
          <p:nvPr/>
        </p:nvCxnSpPr>
        <p:spPr>
          <a:xfrm>
            <a:off x="12876210" y="1863179"/>
            <a:ext cx="1204389" cy="20643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5"/>
          </p:cNvCxnSpPr>
          <p:nvPr/>
        </p:nvCxnSpPr>
        <p:spPr>
          <a:xfrm flipV="1">
            <a:off x="11731308" y="3927535"/>
            <a:ext cx="2349291" cy="111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951978" y="2181299"/>
            <a:ext cx="721672" cy="538609"/>
          </a:xfrm>
          <a:prstGeom prst="rect">
            <a:avLst/>
          </a:prstGeom>
        </p:spPr>
        <p:txBody>
          <a:bodyPr wrap="none">
            <a:spAutoFit/>
          </a:bodyPr>
          <a:lstStyle/>
          <a:p>
            <a:r>
              <a:rPr lang="en-US" sz="2900">
                <a:solidFill>
                  <a:srgbClr val="FFC000"/>
                </a:solidFill>
                <a:latin typeface="Times New Roman" pitchFamily="18" charset="0"/>
                <a:cs typeface="Times New Roman" pitchFamily="18" charset="0"/>
              </a:rPr>
              <a:t>góc</a:t>
            </a:r>
            <a:endParaRPr lang="en-US" sz="2900">
              <a:solidFill>
                <a:srgbClr val="FFC000"/>
              </a:solidFill>
            </a:endParaRPr>
          </a:p>
        </p:txBody>
      </p:sp>
      <p:sp>
        <p:nvSpPr>
          <p:cNvPr id="30" name="Arc 29"/>
          <p:cNvSpPr/>
          <p:nvPr/>
        </p:nvSpPr>
        <p:spPr>
          <a:xfrm>
            <a:off x="11632550" y="3705546"/>
            <a:ext cx="374591" cy="459301"/>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7806215">
            <a:off x="12676003" y="1777741"/>
            <a:ext cx="374591" cy="459301"/>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rot="15464219">
            <a:off x="13756489" y="3640849"/>
            <a:ext cx="374591" cy="459301"/>
          </a:xfrm>
          <a:prstGeom prst="arc">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384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barn(inVertical)">
                                      <p:cBhvr>
                                        <p:cTn id="15" dur="500"/>
                                        <p:tgtEl>
                                          <p:spTgt spid="307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2000"/>
                                        <p:tgtEl>
                                          <p:spTgt spid="19"/>
                                        </p:tgtEl>
                                      </p:cBhvr>
                                    </p:animEffect>
                                  </p:childTnLst>
                                </p:cTn>
                              </p:par>
                            </p:childTnLst>
                          </p:cTn>
                        </p:par>
                        <p:par>
                          <p:cTn id="40" fill="hold">
                            <p:stCondLst>
                              <p:cond delay="2000"/>
                            </p:stCondLst>
                            <p:childTnLst>
                              <p:par>
                                <p:cTn id="41" presetID="6" presetClass="entr" presetSubtype="16"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ircle(in)">
                                      <p:cBhvr>
                                        <p:cTn id="53" dur="2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circle(in)">
                                      <p:cBhvr>
                                        <p:cTn id="58" dur="2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circle(in)">
                                      <p:cBhvr>
                                        <p:cTn id="63" dur="20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circle(in)">
                                      <p:cBhvr>
                                        <p:cTn id="68" dur="20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circle(in)">
                                      <p:cBhvr>
                                        <p:cTn id="73" dur="2000"/>
                                        <p:tgtEl>
                                          <p:spTgt spid="33"/>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circle(in)">
                                      <p:cBhvr>
                                        <p:cTn id="76" dur="2000"/>
                                        <p:tgtEl>
                                          <p:spTgt spid="30"/>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circle(in)">
                                      <p:cBhvr>
                                        <p:cTn id="79" dur="20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xit" presetSubtype="21" fill="hold" grpId="1" nodeType="clickEffect">
                                  <p:stCondLst>
                                    <p:cond delay="0"/>
                                  </p:stCondLst>
                                  <p:childTnLst>
                                    <p:animEffect transition="out" filter="barn(inVertical)">
                                      <p:cBhvr>
                                        <p:cTn id="83" dur="500"/>
                                        <p:tgtEl>
                                          <p:spTgt spid="33"/>
                                        </p:tgtEl>
                                      </p:cBhvr>
                                    </p:animEffect>
                                    <p:set>
                                      <p:cBhvr>
                                        <p:cTn id="84" dur="1" fill="hold">
                                          <p:stCondLst>
                                            <p:cond delay="499"/>
                                          </p:stCondLst>
                                        </p:cTn>
                                        <p:tgtEl>
                                          <p:spTgt spid="33"/>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cTn>
                              </p:par>
                              <p:par>
                                <p:cTn id="88" presetID="16" presetClass="exit" presetSubtype="21" fill="hold" grpId="1" nodeType="withEffect">
                                  <p:stCondLst>
                                    <p:cond delay="0"/>
                                  </p:stCondLst>
                                  <p:childTnLst>
                                    <p:animEffect transition="out" filter="barn(inVertical)">
                                      <p:cBhvr>
                                        <p:cTn id="89" dur="500"/>
                                        <p:tgtEl>
                                          <p:spTgt spid="32"/>
                                        </p:tgtEl>
                                      </p:cBhvr>
                                    </p:animEffect>
                                    <p:set>
                                      <p:cBhvr>
                                        <p:cTn id="90" dur="1" fill="hold">
                                          <p:stCondLst>
                                            <p:cond delay="499"/>
                                          </p:stCondLst>
                                        </p:cTn>
                                        <p:tgtEl>
                                          <p:spTgt spid="3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8"/>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barn(inVertical)">
                                      <p:cBhvr>
                                        <p:cTn id="103" dur="500"/>
                                        <p:tgtEl>
                                          <p:spTgt spid="13"/>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barn(inVertical)">
                                      <p:cBhvr>
                                        <p:cTn id="106" dur="500"/>
                                        <p:tgtEl>
                                          <p:spTgt spid="10"/>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barn(inVertical)">
                                      <p:cBhvr>
                                        <p:cTn id="111" dur="500"/>
                                        <p:tgtEl>
                                          <p:spTgt spid="11"/>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barn(inVertical)">
                                      <p:cBhvr>
                                        <p:cTn id="1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0" grpId="0"/>
      <p:bldP spid="12" grpId="0" animBg="1"/>
      <p:bldP spid="13" grpId="0" animBg="1"/>
      <p:bldP spid="14" grpId="0" animBg="1"/>
      <p:bldP spid="11" grpId="0"/>
      <p:bldP spid="28" grpId="0"/>
      <p:bldP spid="17" grpId="0" animBg="1"/>
      <p:bldP spid="18" grpId="0" animBg="1"/>
      <p:bldP spid="19" grpId="0" animBg="1"/>
      <p:bldP spid="3" grpId="0"/>
      <p:bldP spid="4" grpId="0"/>
      <p:bldP spid="25" grpId="0"/>
      <p:bldP spid="30" grpId="0" animBg="1"/>
      <p:bldP spid="30" grpId="1" animBg="1"/>
      <p:bldP spid="32" grpId="0" animBg="1"/>
      <p:bldP spid="32" grpId="1" animBg="1"/>
      <p:bldP spid="33" grpId="0" animBg="1"/>
      <p:bldP spid="3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84921" y="1701495"/>
            <a:ext cx="7708739" cy="406271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a:spLocks/>
          </p:cNvSpPr>
          <p:nvPr/>
        </p:nvSpPr>
        <p:spPr>
          <a:xfrm>
            <a:off x="4868410" y="2914189"/>
            <a:ext cx="5019067" cy="664797"/>
          </a:xfrm>
          <a:prstGeom prst="rect">
            <a:avLst/>
          </a:prstGeom>
          <a:noFill/>
        </p:spPr>
        <p:txBody>
          <a:bodyPr wrap="square" lIns="109728" tIns="54864" rIns="109728" bIns="54864" rtlCol="0">
            <a:spAutoFit/>
          </a:bodyPr>
          <a:lstStyle/>
          <a:p>
            <a:pPr algn="l"/>
            <a:r>
              <a:rPr lang="en-US" sz="3600">
                <a:solidFill>
                  <a:srgbClr val="0070C0"/>
                </a:solidFill>
                <a:latin typeface="Times New Roman" pitchFamily="18" charset="0"/>
                <a:cs typeface="Times New Roman" pitchFamily="18" charset="0"/>
              </a:rPr>
              <a:t>Trong tam giác đều:</a:t>
            </a:r>
          </a:p>
        </p:txBody>
      </p:sp>
      <p:sp>
        <p:nvSpPr>
          <p:cNvPr id="4" name="Rectangle 3"/>
          <p:cNvSpPr>
            <a:spLocks/>
          </p:cNvSpPr>
          <p:nvPr/>
        </p:nvSpPr>
        <p:spPr>
          <a:xfrm>
            <a:off x="4868410" y="3702957"/>
            <a:ext cx="4132926"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Ba cạnh bằng nhau.</a:t>
            </a:r>
            <a:endParaRPr lang="en-US" sz="3600">
              <a:solidFill>
                <a:srgbClr val="0070C0"/>
              </a:solidFill>
            </a:endParaRPr>
          </a:p>
        </p:txBody>
      </p:sp>
      <p:sp>
        <p:nvSpPr>
          <p:cNvPr id="8" name="Rectangle 7"/>
          <p:cNvSpPr>
            <a:spLocks/>
          </p:cNvSpPr>
          <p:nvPr/>
        </p:nvSpPr>
        <p:spPr>
          <a:xfrm>
            <a:off x="4868410" y="4465269"/>
            <a:ext cx="6223242"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Ba góc bằng nhau và bằng 60</a:t>
            </a:r>
            <a:r>
              <a:rPr lang="en-US" sz="3600" baseline="3000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2" name="TextBox 1"/>
          <p:cNvSpPr txBox="1"/>
          <p:nvPr/>
        </p:nvSpPr>
        <p:spPr>
          <a:xfrm>
            <a:off x="4672054" y="2071652"/>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Tree>
    <p:extLst>
      <p:ext uri="{BB962C8B-B14F-4D97-AF65-F5344CB8AC3E}">
        <p14:creationId xmlns:p14="http://schemas.microsoft.com/office/powerpoint/2010/main" val="211659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040" y="869534"/>
            <a:ext cx="2783627" cy="553998"/>
          </a:xfrm>
          <a:prstGeom prst="rect">
            <a:avLst/>
          </a:prstGeom>
          <a:noFill/>
        </p:spPr>
        <p:txBody>
          <a:bodyPr wrap="square" lIns="109728" tIns="54864" rIns="109728" bIns="54864" rtlCol="0">
            <a:spAutoFit/>
          </a:bodyPr>
          <a:lstStyle/>
          <a:p>
            <a:pPr algn="l"/>
            <a:r>
              <a:rPr lang="en-US" sz="2900" b="1" dirty="0" err="1">
                <a:solidFill>
                  <a:srgbClr val="00B050"/>
                </a:solidFill>
                <a:latin typeface="Times New Roman" pitchFamily="18" charset="0"/>
                <a:cs typeface="Times New Roman" pitchFamily="18" charset="0"/>
              </a:rPr>
              <a:t>Thực</a:t>
            </a:r>
            <a:r>
              <a:rPr lang="en-US" sz="2900" b="1" dirty="0">
                <a:solidFill>
                  <a:srgbClr val="00B050"/>
                </a:solidFill>
                <a:latin typeface="Times New Roman" pitchFamily="18" charset="0"/>
                <a:cs typeface="Times New Roman" pitchFamily="18" charset="0"/>
              </a:rPr>
              <a:t> </a:t>
            </a:r>
            <a:r>
              <a:rPr lang="en-US" sz="2900" b="1" dirty="0" err="1">
                <a:solidFill>
                  <a:srgbClr val="00B050"/>
                </a:solidFill>
                <a:latin typeface="Times New Roman" pitchFamily="18" charset="0"/>
                <a:cs typeface="Times New Roman" pitchFamily="18" charset="0"/>
              </a:rPr>
              <a:t>hành</a:t>
            </a:r>
            <a:r>
              <a:rPr lang="en-US" sz="2900" b="1" dirty="0">
                <a:solidFill>
                  <a:srgbClr val="00B050"/>
                </a:solidFill>
                <a:latin typeface="Times New Roman" pitchFamily="18" charset="0"/>
                <a:cs typeface="Times New Roman" pitchFamily="18" charset="0"/>
              </a:rPr>
              <a:t> 1</a:t>
            </a:r>
          </a:p>
        </p:txBody>
      </p:sp>
      <p:sp>
        <p:nvSpPr>
          <p:cNvPr id="3" name="TextBox 2"/>
          <p:cNvSpPr txBox="1">
            <a:spLocks/>
          </p:cNvSpPr>
          <p:nvPr/>
        </p:nvSpPr>
        <p:spPr>
          <a:xfrm>
            <a:off x="681496" y="1447057"/>
            <a:ext cx="9436608"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Vẽ tam giác đều ABC cạnh 3cm theo hướng dẫn sau:</a:t>
            </a:r>
          </a:p>
        </p:txBody>
      </p:sp>
      <p:sp>
        <p:nvSpPr>
          <p:cNvPr id="4" name="Rectangle 3"/>
          <p:cNvSpPr>
            <a:spLocks/>
          </p:cNvSpPr>
          <p:nvPr/>
        </p:nvSpPr>
        <p:spPr>
          <a:xfrm>
            <a:off x="681496" y="1967601"/>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1:</a:t>
            </a:r>
            <a:endParaRPr lang="en-US" sz="2900">
              <a:solidFill>
                <a:srgbClr val="00B050"/>
              </a:solidFill>
            </a:endParaRPr>
          </a:p>
        </p:txBody>
      </p:sp>
      <p:sp>
        <p:nvSpPr>
          <p:cNvPr id="8" name="Rectangle 7"/>
          <p:cNvSpPr>
            <a:spLocks/>
          </p:cNvSpPr>
          <p:nvPr/>
        </p:nvSpPr>
        <p:spPr>
          <a:xfrm>
            <a:off x="681496" y="2473881"/>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2:</a:t>
            </a:r>
            <a:endParaRPr lang="en-US" sz="2900">
              <a:solidFill>
                <a:srgbClr val="00B050"/>
              </a:solidFill>
            </a:endParaRPr>
          </a:p>
        </p:txBody>
      </p:sp>
      <p:sp>
        <p:nvSpPr>
          <p:cNvPr id="6" name="Rectangle 5"/>
          <p:cNvSpPr>
            <a:spLocks/>
          </p:cNvSpPr>
          <p:nvPr/>
        </p:nvSpPr>
        <p:spPr>
          <a:xfrm>
            <a:off x="1996275" y="1978381"/>
            <a:ext cx="8271982" cy="553998"/>
          </a:xfrm>
          <a:prstGeom prst="rect">
            <a:avLst/>
          </a:prstGeom>
        </p:spPr>
        <p:txBody>
          <a:bodyPr wrap="square" lIns="109728" tIns="54864" rIns="109728" bIns="54864">
            <a:spAutoFit/>
          </a:bodyPr>
          <a:lstStyle/>
          <a:p>
            <a:r>
              <a:rPr lang="en-US" sz="2900">
                <a:latin typeface="Times New Roman" pitchFamily="18" charset="0"/>
                <a:cs typeface="Times New Roman" pitchFamily="18" charset="0"/>
              </a:rPr>
              <a:t>Vẽ đoạn thẳng AB = 3cm.</a:t>
            </a:r>
            <a:endParaRPr lang="en-US" sz="2900"/>
          </a:p>
        </p:txBody>
      </p:sp>
      <p:sp>
        <p:nvSpPr>
          <p:cNvPr id="7" name="Rectangle 6"/>
          <p:cNvSpPr>
            <a:spLocks/>
          </p:cNvSpPr>
          <p:nvPr/>
        </p:nvSpPr>
        <p:spPr>
          <a:xfrm>
            <a:off x="1996275" y="2484661"/>
            <a:ext cx="8583842" cy="553998"/>
          </a:xfrm>
          <a:prstGeom prst="rect">
            <a:avLst/>
          </a:prstGeom>
        </p:spPr>
        <p:txBody>
          <a:bodyPr wrap="square" lIns="109728" tIns="54864" rIns="109728" bIns="54864">
            <a:spAutoFit/>
          </a:bodyPr>
          <a:lstStyle/>
          <a:p>
            <a:r>
              <a:rPr lang="en-US" sz="2900" dirty="0" err="1">
                <a:latin typeface="Times New Roman" pitchFamily="18" charset="0"/>
                <a:cs typeface="Times New Roman" pitchFamily="18" charset="0"/>
              </a:rPr>
              <a:t>Dùng</a:t>
            </a:r>
            <a:r>
              <a:rPr lang="en-US" sz="2900" dirty="0">
                <a:latin typeface="Times New Roman" pitchFamily="18" charset="0"/>
                <a:cs typeface="Times New Roman" pitchFamily="18" charset="0"/>
              </a:rPr>
              <a:t> ê </a:t>
            </a:r>
            <a:r>
              <a:rPr lang="en-US" sz="2900" dirty="0" err="1">
                <a:latin typeface="Times New Roman" pitchFamily="18" charset="0"/>
                <a:cs typeface="Times New Roman" pitchFamily="18" charset="0"/>
              </a:rPr>
              <a:t>ke</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có</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góc</a:t>
            </a:r>
            <a:r>
              <a:rPr lang="en-US" sz="2900" dirty="0">
                <a:latin typeface="Times New Roman" pitchFamily="18" charset="0"/>
                <a:cs typeface="Times New Roman" pitchFamily="18" charset="0"/>
              </a:rPr>
              <a:t> 60</a:t>
            </a:r>
            <a:r>
              <a:rPr lang="en-US" sz="2900" baseline="30000" dirty="0">
                <a:latin typeface="Times New Roman" pitchFamily="18" charset="0"/>
                <a:cs typeface="Times New Roman" pitchFamily="18" charset="0"/>
              </a:rPr>
              <a:t>0</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vẽ</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góc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BAx</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bằng</a:t>
            </a:r>
            <a:r>
              <a:rPr lang="en-US" sz="2900" dirty="0">
                <a:latin typeface="Times New Roman" pitchFamily="18" charset="0"/>
                <a:cs typeface="Times New Roman" pitchFamily="18" charset="0"/>
              </a:rPr>
              <a:t> 60</a:t>
            </a:r>
            <a:r>
              <a:rPr lang="en-US" sz="2900" baseline="30000" dirty="0">
                <a:latin typeface="Times New Roman" pitchFamily="18" charset="0"/>
                <a:cs typeface="Times New Roman" pitchFamily="18" charset="0"/>
              </a:rPr>
              <a:t>0</a:t>
            </a:r>
            <a:r>
              <a:rPr lang="en-US" sz="2900" dirty="0">
                <a:latin typeface="Times New Roman" pitchFamily="18" charset="0"/>
                <a:cs typeface="Times New Roman" pitchFamily="18" charset="0"/>
              </a:rPr>
              <a:t>.</a:t>
            </a:r>
            <a:endParaRPr lang="en-US" sz="29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46646">
            <a:off x="5884547" y="4772426"/>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716652" y="594933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A</a:t>
            </a:r>
          </a:p>
        </p:txBody>
      </p:sp>
      <p:sp>
        <p:nvSpPr>
          <p:cNvPr id="29" name="TextBox 28"/>
          <p:cNvSpPr txBox="1"/>
          <p:nvPr/>
        </p:nvSpPr>
        <p:spPr>
          <a:xfrm>
            <a:off x="7204682" y="5947415"/>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B</a:t>
            </a:r>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228025" flipH="1" flipV="1">
            <a:off x="5084660" y="4233372"/>
            <a:ext cx="2602540" cy="178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280682" y="5947415"/>
            <a:ext cx="854872"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3 cm</a:t>
            </a:r>
          </a:p>
        </p:txBody>
      </p:sp>
      <p:cxnSp>
        <p:nvCxnSpPr>
          <p:cNvPr id="27" name="Straight Connector 26"/>
          <p:cNvCxnSpPr/>
          <p:nvPr/>
        </p:nvCxnSpPr>
        <p:spPr>
          <a:xfrm flipV="1">
            <a:off x="5969937" y="4029140"/>
            <a:ext cx="1165616" cy="195896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82304" y="5981393"/>
            <a:ext cx="135138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155565" y="3961759"/>
            <a:ext cx="1186336" cy="201931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003423" y="3983870"/>
            <a:ext cx="702786"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x</a:t>
            </a:r>
          </a:p>
        </p:txBody>
      </p:sp>
      <p:sp>
        <p:nvSpPr>
          <p:cNvPr id="37" name="TextBox 36"/>
          <p:cNvSpPr txBox="1"/>
          <p:nvPr/>
        </p:nvSpPr>
        <p:spPr>
          <a:xfrm>
            <a:off x="6204553" y="3808700"/>
            <a:ext cx="702786"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y</a:t>
            </a:r>
          </a:p>
        </p:txBody>
      </p:sp>
      <p:sp>
        <p:nvSpPr>
          <p:cNvPr id="38" name="TextBox 37"/>
          <p:cNvSpPr txBox="1"/>
          <p:nvPr/>
        </p:nvSpPr>
        <p:spPr>
          <a:xfrm>
            <a:off x="6650440" y="4530409"/>
            <a:ext cx="485113"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C</a:t>
            </a:r>
          </a:p>
        </p:txBody>
      </p:sp>
      <p:sp>
        <p:nvSpPr>
          <p:cNvPr id="39" name="Rectangle 38"/>
          <p:cNvSpPr>
            <a:spLocks/>
          </p:cNvSpPr>
          <p:nvPr/>
        </p:nvSpPr>
        <p:spPr>
          <a:xfrm>
            <a:off x="691126" y="3072561"/>
            <a:ext cx="1406539" cy="553998"/>
          </a:xfrm>
          <a:prstGeom prst="rect">
            <a:avLst/>
          </a:prstGeom>
        </p:spPr>
        <p:txBody>
          <a:bodyPr wrap="none" lIns="109728" tIns="54864" rIns="109728" bIns="54864">
            <a:spAutoFit/>
          </a:bodyPr>
          <a:lstStyle/>
          <a:p>
            <a:r>
              <a:rPr lang="en-US" sz="2900">
                <a:solidFill>
                  <a:srgbClr val="00B050"/>
                </a:solidFill>
                <a:latin typeface="Times New Roman" pitchFamily="18" charset="0"/>
                <a:cs typeface="Times New Roman" pitchFamily="18" charset="0"/>
              </a:rPr>
              <a:t>Bước 3:</a:t>
            </a:r>
            <a:endParaRPr lang="en-US" sz="2900">
              <a:solidFill>
                <a:srgbClr val="00B050"/>
              </a:solidFill>
            </a:endParaRPr>
          </a:p>
        </p:txBody>
      </p:sp>
      <p:sp>
        <p:nvSpPr>
          <p:cNvPr id="40" name="Rectangle 39"/>
          <p:cNvSpPr>
            <a:spLocks/>
          </p:cNvSpPr>
          <p:nvPr/>
        </p:nvSpPr>
        <p:spPr>
          <a:xfrm>
            <a:off x="1996274" y="3070641"/>
            <a:ext cx="12792621" cy="557076"/>
          </a:xfrm>
          <a:prstGeom prst="rect">
            <a:avLst/>
          </a:prstGeom>
        </p:spPr>
        <p:txBody>
          <a:bodyPr wrap="square" lIns="109728" tIns="54864" rIns="109728" bIns="54864">
            <a:spAutoFit/>
          </a:bodyPr>
          <a:lstStyle/>
          <a:p>
            <a:r>
              <a:rPr lang="en-US" sz="2900" dirty="0" err="1">
                <a:latin typeface="Times New Roman" pitchFamily="18" charset="0"/>
                <a:cs typeface="Times New Roman" pitchFamily="18" charset="0"/>
              </a:rPr>
              <a:t>Vẽ</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góc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ABy</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bằng</a:t>
            </a:r>
            <a:r>
              <a:rPr lang="en-US" sz="2900" dirty="0">
                <a:latin typeface="Times New Roman" pitchFamily="18" charset="0"/>
                <a:cs typeface="Times New Roman" pitchFamily="18" charset="0"/>
              </a:rPr>
              <a:t> 60</a:t>
            </a:r>
            <a:r>
              <a:rPr lang="en-US" sz="2900" baseline="30000" dirty="0">
                <a:latin typeface="Times New Roman" pitchFamily="18" charset="0"/>
                <a:cs typeface="Times New Roman" pitchFamily="18" charset="0"/>
              </a:rPr>
              <a:t>0</a:t>
            </a:r>
            <a:r>
              <a:rPr lang="en-US" sz="2900" dirty="0">
                <a:latin typeface="Times New Roman" pitchFamily="18" charset="0"/>
                <a:cs typeface="Times New Roman" pitchFamily="18" charset="0"/>
              </a:rPr>
              <a:t>. Ta </a:t>
            </a:r>
            <a:r>
              <a:rPr lang="en-US" sz="2900" dirty="0" err="1">
                <a:latin typeface="Times New Roman" pitchFamily="18" charset="0"/>
                <a:cs typeface="Times New Roman" pitchFamily="18" charset="0"/>
              </a:rPr>
              <a:t>thấy</a:t>
            </a:r>
            <a:r>
              <a:rPr lang="en-US" sz="2900" dirty="0">
                <a:latin typeface="Times New Roman" pitchFamily="18" charset="0"/>
                <a:cs typeface="Times New Roman" pitchFamily="18" charset="0"/>
              </a:rPr>
              <a:t> Ax </a:t>
            </a:r>
            <a:r>
              <a:rPr lang="en-US" sz="2900" dirty="0" err="1">
                <a:latin typeface="Times New Roman" pitchFamily="18" charset="0"/>
                <a:cs typeface="Times New Roman" pitchFamily="18" charset="0"/>
              </a:rPr>
              <a:t>và</a:t>
            </a:r>
            <a:r>
              <a:rPr lang="en-US" sz="2900" dirty="0">
                <a:latin typeface="Times New Roman" pitchFamily="18" charset="0"/>
                <a:cs typeface="Times New Roman" pitchFamily="18" charset="0"/>
              </a:rPr>
              <a:t> By </a:t>
            </a:r>
            <a:r>
              <a:rPr lang="en-US" sz="2900" dirty="0" err="1">
                <a:latin typeface="Times New Roman" pitchFamily="18" charset="0"/>
                <a:cs typeface="Times New Roman" pitchFamily="18" charset="0"/>
              </a:rPr>
              <a:t>cắt</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nhau</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tại</a:t>
            </a:r>
            <a:r>
              <a:rPr lang="en-US" sz="2900" dirty="0">
                <a:latin typeface="Times New Roman" pitchFamily="18" charset="0"/>
                <a:cs typeface="Times New Roman" pitchFamily="18" charset="0"/>
              </a:rPr>
              <a:t> C, ta </a:t>
            </a:r>
            <a:r>
              <a:rPr lang="en-US" sz="2900" dirty="0" err="1">
                <a:latin typeface="Times New Roman" pitchFamily="18" charset="0"/>
                <a:cs typeface="Times New Roman" pitchFamily="18" charset="0"/>
              </a:rPr>
              <a:t>được</a:t>
            </a:r>
            <a:r>
              <a:rPr lang="en-US" sz="2900" dirty="0">
                <a:latin typeface="Times New Roman" pitchFamily="18" charset="0"/>
                <a:cs typeface="Times New Roman" pitchFamily="18" charset="0"/>
              </a:rPr>
              <a:t> tam </a:t>
            </a:r>
            <a:r>
              <a:rPr lang="en-US" sz="2900" dirty="0" err="1">
                <a:latin typeface="Times New Roman" pitchFamily="18" charset="0"/>
                <a:cs typeface="Times New Roman" pitchFamily="18" charset="0"/>
              </a:rPr>
              <a:t>giác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đều</a:t>
            </a:r>
            <a:r>
              <a:rPr lang="en-US" sz="2900" dirty="0">
                <a:latin typeface="Times New Roman" pitchFamily="18" charset="0"/>
                <a:cs typeface="Times New Roman" pitchFamily="18" charset="0"/>
              </a:rPr>
              <a:t> ABC.</a:t>
            </a:r>
            <a:endParaRPr lang="en-US" sz="2900" dirty="0"/>
          </a:p>
        </p:txBody>
      </p:sp>
      <p:sp>
        <p:nvSpPr>
          <p:cNvPr id="41" name="Rectangle 40"/>
          <p:cNvSpPr>
            <a:spLocks/>
          </p:cNvSpPr>
          <p:nvPr/>
        </p:nvSpPr>
        <p:spPr>
          <a:xfrm>
            <a:off x="681496" y="6577314"/>
            <a:ext cx="13435546" cy="997196"/>
          </a:xfrm>
          <a:prstGeom prst="rect">
            <a:avLst/>
          </a:prstGeom>
        </p:spPr>
        <p:txBody>
          <a:bodyPr wrap="square" lIns="109728" tIns="54864" rIns="109728" bIns="54864">
            <a:spAutoFit/>
          </a:bodyPr>
          <a:lstStyle/>
          <a:p>
            <a:r>
              <a:rPr lang="en-US" sz="2900" dirty="0" err="1">
                <a:latin typeface="Times New Roman" pitchFamily="18" charset="0"/>
                <a:cs typeface="Times New Roman" pitchFamily="18" charset="0"/>
              </a:rPr>
              <a:t>Em</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hãy</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kiểm</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tra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lại</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hình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vừa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vẽ</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xem</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các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cạnh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của</a:t>
            </a:r>
            <a:r>
              <a:rPr lang="en-US" sz="2900" dirty="0">
                <a:latin typeface="Times New Roman" pitchFamily="18" charset="0"/>
                <a:cs typeface="Times New Roman" pitchFamily="18" charset="0"/>
              </a:rPr>
              <a:t> tam </a:t>
            </a:r>
            <a:r>
              <a:rPr lang="en-US" sz="2900" dirty="0" err="1">
                <a:latin typeface="Times New Roman" pitchFamily="18" charset="0"/>
                <a:cs typeface="Times New Roman" pitchFamily="18" charset="0"/>
              </a:rPr>
              <a:t>giác</a:t>
            </a:r>
            <a:r>
              <a:rPr lang="en-US" sz="2900" dirty="0">
                <a:latin typeface="Times New Roman" pitchFamily="18" charset="0"/>
                <a:cs typeface="Times New Roman" pitchFamily="18" charset="0"/>
              </a:rPr>
              <a:t> ABC </a:t>
            </a:r>
            <a:r>
              <a:rPr lang="en-US" sz="2900" dirty="0" err="1">
                <a:latin typeface="Times New Roman" pitchFamily="18" charset="0"/>
                <a:cs typeface="Times New Roman" pitchFamily="18" charset="0"/>
              </a:rPr>
              <a:t>có</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bằng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nhau</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không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Các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góc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có</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bằng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nhau</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không</a:t>
            </a:r>
            <a:r>
              <a:rPr lang="en-US" sz="2900" dirty="0">
                <a:latin typeface="Times New Roman" pitchFamily="18" charset="0"/>
                <a:cs typeface="Times New Roman" pitchFamily="18" charset="0"/>
              </a:rPr>
              <a:t>?</a:t>
            </a:r>
            <a:endParaRPr lang="en-US" sz="2900" dirty="0"/>
          </a:p>
        </p:txBody>
      </p:sp>
      <p:sp>
        <p:nvSpPr>
          <p:cNvPr id="33" name="Oval 32"/>
          <p:cNvSpPr/>
          <p:nvPr/>
        </p:nvSpPr>
        <p:spPr>
          <a:xfrm>
            <a:off x="401080" y="1528984"/>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1</a:t>
            </a:r>
          </a:p>
        </p:txBody>
      </p:sp>
      <p:sp>
        <p:nvSpPr>
          <p:cNvPr id="43" name="Oval 42"/>
          <p:cNvSpPr/>
          <p:nvPr/>
        </p:nvSpPr>
        <p:spPr>
          <a:xfrm>
            <a:off x="401080" y="6658260"/>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Times New Roman" pitchFamily="18" charset="0"/>
                <a:cs typeface="Times New Roman" pitchFamily="18" charset="0"/>
              </a:rPr>
              <a:t>2</a:t>
            </a:r>
          </a:p>
        </p:txBody>
      </p:sp>
      <p:cxnSp>
        <p:nvCxnSpPr>
          <p:cNvPr id="10" name="Straight Connector 9"/>
          <p:cNvCxnSpPr/>
          <p:nvPr/>
        </p:nvCxnSpPr>
        <p:spPr>
          <a:xfrm flipV="1">
            <a:off x="5971400" y="4794859"/>
            <a:ext cx="691232" cy="1178860"/>
          </a:xfrm>
          <a:prstGeom prst="line">
            <a:avLst/>
          </a:prstGeom>
          <a:ln w="38100">
            <a:solidFill>
              <a:srgbClr val="66130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6638249" y="4794860"/>
            <a:ext cx="725468" cy="1186854"/>
          </a:xfrm>
          <a:prstGeom prst="line">
            <a:avLst/>
          </a:prstGeom>
          <a:ln w="38100">
            <a:solidFill>
              <a:srgbClr val="66130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9340" y="361534"/>
            <a:ext cx="4744960" cy="557076"/>
          </a:xfrm>
          <a:prstGeom prst="rect">
            <a:avLst/>
          </a:prstGeom>
          <a:noFill/>
        </p:spPr>
        <p:txBody>
          <a:bodyPr wrap="square" lIns="109728" tIns="54864" rIns="109728" bIns="54864" rtlCol="0">
            <a:spAutoFit/>
          </a:bodyPr>
          <a:lstStyle/>
          <a:p>
            <a:pPr algn="l"/>
            <a:r>
              <a:rPr lang="en-US" sz="2900" b="1" dirty="0">
                <a:latin typeface="Times New Roman" pitchFamily="18" charset="0"/>
                <a:cs typeface="Times New Roman" pitchFamily="18" charset="0"/>
              </a:rPr>
              <a:t>b) </a:t>
            </a:r>
            <a:r>
              <a:rPr lang="en-US" sz="2900" b="1" dirty="0" err="1">
                <a:latin typeface="Times New Roman" pitchFamily="18" charset="0"/>
                <a:cs typeface="Times New Roman" pitchFamily="18" charset="0"/>
              </a:rPr>
              <a:t>Cách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vẽ</a:t>
            </a:r>
            <a:r>
              <a:rPr lang="en-US" sz="2900" b="1" dirty="0">
                <a:latin typeface="Times New Roman" pitchFamily="18" charset="0"/>
                <a:cs typeface="Times New Roman" pitchFamily="18" charset="0"/>
              </a:rPr>
              <a:t> tam </a:t>
            </a:r>
            <a:r>
              <a:rPr lang="en-US" sz="2900" b="1" dirty="0" err="1">
                <a:latin typeface="Times New Roman" pitchFamily="18" charset="0"/>
                <a:cs typeface="Times New Roman" pitchFamily="18" charset="0"/>
              </a:rPr>
              <a:t>giác</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đều</a:t>
            </a:r>
            <a:endParaRPr lang="en-US" sz="2900" b="1" dirty="0">
              <a:latin typeface="Times New Roman" pitchFamily="18" charset="0"/>
              <a:cs typeface="Times New Roman" pitchFamily="18" charset="0"/>
            </a:endParaRPr>
          </a:p>
        </p:txBody>
      </p:sp>
    </p:spTree>
    <p:extLst>
      <p:ext uri="{BB962C8B-B14F-4D97-AF65-F5344CB8AC3E}">
        <p14:creationId xmlns:p14="http://schemas.microsoft.com/office/powerpoint/2010/main" val="6831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100"/>
                                        </p:tgtEl>
                                        <p:attrNameLst>
                                          <p:attrName>style.visibility</p:attrName>
                                        </p:attrNameLst>
                                      </p:cBhvr>
                                      <p:to>
                                        <p:strVal val="visible"/>
                                      </p:to>
                                    </p:set>
                                    <p:animEffect transition="in" filter="fade">
                                      <p:cBhvr>
                                        <p:cTn id="61" dur="1000"/>
                                        <p:tgtEl>
                                          <p:spTgt spid="4100"/>
                                        </p:tgtEl>
                                      </p:cBhvr>
                                    </p:animEffect>
                                    <p:anim calcmode="lin" valueType="num">
                                      <p:cBhvr>
                                        <p:cTn id="62" dur="1000" fill="hold"/>
                                        <p:tgtEl>
                                          <p:spTgt spid="4100"/>
                                        </p:tgtEl>
                                        <p:attrNameLst>
                                          <p:attrName>ppt_x</p:attrName>
                                        </p:attrNameLst>
                                      </p:cBhvr>
                                      <p:tavLst>
                                        <p:tav tm="0">
                                          <p:val>
                                            <p:strVal val="#ppt_x"/>
                                          </p:val>
                                        </p:tav>
                                        <p:tav tm="100000">
                                          <p:val>
                                            <p:strVal val="#ppt_x"/>
                                          </p:val>
                                        </p:tav>
                                      </p:tavLst>
                                    </p:anim>
                                    <p:anim calcmode="lin" valueType="num">
                                      <p:cBhvr>
                                        <p:cTn id="6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inVertical)">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barn(inVertical)">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45" presetClass="exit" presetSubtype="0" fill="hold" nodeType="clickEffect">
                                  <p:stCondLst>
                                    <p:cond delay="0"/>
                                  </p:stCondLst>
                                  <p:childTnLst>
                                    <p:animEffect transition="out" filter="fade">
                                      <p:cBhvr>
                                        <p:cTn id="77" dur="2000"/>
                                        <p:tgtEl>
                                          <p:spTgt spid="4100"/>
                                        </p:tgtEl>
                                      </p:cBhvr>
                                    </p:animEffect>
                                    <p:anim calcmode="lin" valueType="num">
                                      <p:cBhvr>
                                        <p:cTn id="78" dur="2000"/>
                                        <p:tgtEl>
                                          <p:spTgt spid="410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9" dur="2000"/>
                                        <p:tgtEl>
                                          <p:spTgt spid="4100"/>
                                        </p:tgtEl>
                                        <p:attrNameLst>
                                          <p:attrName>ppt_h</p:attrName>
                                        </p:attrNameLst>
                                      </p:cBhvr>
                                      <p:tavLst>
                                        <p:tav tm="0">
                                          <p:val>
                                            <p:strVal val="ppt_h"/>
                                          </p:val>
                                        </p:tav>
                                        <p:tav tm="100000">
                                          <p:val>
                                            <p:strVal val="ppt_h"/>
                                          </p:val>
                                        </p:tav>
                                      </p:tavLst>
                                    </p:anim>
                                    <p:set>
                                      <p:cBhvr>
                                        <p:cTn id="80" dur="1" fill="hold">
                                          <p:stCondLst>
                                            <p:cond delay="1999"/>
                                          </p:stCondLst>
                                        </p:cTn>
                                        <p:tgtEl>
                                          <p:spTgt spid="410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circle(in)">
                                      <p:cBhvr>
                                        <p:cTn id="90" dur="2000"/>
                                        <p:tgtEl>
                                          <p:spTgt spid="4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barn(inVertical)">
                                      <p:cBhvr>
                                        <p:cTn id="100" dur="500"/>
                                        <p:tgtEl>
                                          <p:spTgt spid="32"/>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barn(inVertical)">
                                      <p:cBhvr>
                                        <p:cTn id="105" dur="500"/>
                                        <p:tgtEl>
                                          <p:spTgt spid="37"/>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barn(inVertical)">
                                      <p:cBhvr>
                                        <p:cTn id="110" dur="500"/>
                                        <p:tgtEl>
                                          <p:spTgt spid="38"/>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barn(inVertical)">
                                      <p:cBhvr>
                                        <p:cTn id="115" dur="500"/>
                                        <p:tgtEl>
                                          <p:spTgt spid="10"/>
                                        </p:tgtEl>
                                      </p:cBhvr>
                                    </p:animEffect>
                                  </p:childTnLst>
                                </p:cTn>
                              </p:par>
                              <p:par>
                                <p:cTn id="116" presetID="16" presetClass="entr" presetSubtype="21" fill="hold" nodeType="with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barn(inVertical)">
                                      <p:cBhvr>
                                        <p:cTn id="118" dur="500"/>
                                        <p:tgtEl>
                                          <p:spTgt spid="15"/>
                                        </p:tgtEl>
                                      </p:cBhvr>
                                    </p:animEffect>
                                  </p:childTnLst>
                                </p:cTn>
                              </p:par>
                              <p:par>
                                <p:cTn id="119" presetID="21" presetClass="emph" presetSubtype="0" fill="hold" nodeType="withEffect">
                                  <p:stCondLst>
                                    <p:cond delay="0"/>
                                  </p:stCondLst>
                                  <p:childTnLst>
                                    <p:animClr clrSpc="hsl" dir="cw">
                                      <p:cBhvr override="childStyle">
                                        <p:cTn id="120" dur="500" fill="hold"/>
                                        <p:tgtEl>
                                          <p:spTgt spid="26"/>
                                        </p:tgtEl>
                                        <p:attrNameLst>
                                          <p:attrName>style.color</p:attrName>
                                        </p:attrNameLst>
                                      </p:cBhvr>
                                      <p:by>
                                        <p:hsl h="7200000" s="0" l="0"/>
                                      </p:by>
                                    </p:animClr>
                                    <p:animClr clrSpc="hsl" dir="cw">
                                      <p:cBhvr>
                                        <p:cTn id="121" dur="500" fill="hold"/>
                                        <p:tgtEl>
                                          <p:spTgt spid="26"/>
                                        </p:tgtEl>
                                        <p:attrNameLst>
                                          <p:attrName>fillcolor</p:attrName>
                                        </p:attrNameLst>
                                      </p:cBhvr>
                                      <p:by>
                                        <p:hsl h="7200000" s="0" l="0"/>
                                      </p:by>
                                    </p:animClr>
                                    <p:animClr clrSpc="hsl" dir="cw">
                                      <p:cBhvr>
                                        <p:cTn id="122" dur="500" fill="hold"/>
                                        <p:tgtEl>
                                          <p:spTgt spid="26"/>
                                        </p:tgtEl>
                                        <p:attrNameLst>
                                          <p:attrName>stroke.color</p:attrName>
                                        </p:attrNameLst>
                                      </p:cBhvr>
                                      <p:by>
                                        <p:hsl h="7200000" s="0" l="0"/>
                                      </p:by>
                                    </p:animClr>
                                    <p:set>
                                      <p:cBhvr>
                                        <p:cTn id="123" dur="500" fill="hold"/>
                                        <p:tgtEl>
                                          <p:spTgt spid="26"/>
                                        </p:tgtEl>
                                        <p:attrNameLst>
                                          <p:attrName>fill.type</p:attrName>
                                        </p:attrNameLst>
                                      </p:cBhvr>
                                      <p:to>
                                        <p:strVal val="solid"/>
                                      </p:to>
                                    </p:set>
                                  </p:childTnLst>
                                </p:cTn>
                              </p:par>
                              <p:par>
                                <p:cTn id="124" presetID="16" presetClass="exit" presetSubtype="21" fill="hold" nodeType="withEffect">
                                  <p:stCondLst>
                                    <p:cond delay="0"/>
                                  </p:stCondLst>
                                  <p:childTnLst>
                                    <p:animEffect transition="out" filter="barn(inVertical)">
                                      <p:cBhvr>
                                        <p:cTn id="125" dur="500"/>
                                        <p:tgtEl>
                                          <p:spTgt spid="4100"/>
                                        </p:tgtEl>
                                      </p:cBhvr>
                                    </p:animEffect>
                                    <p:set>
                                      <p:cBhvr>
                                        <p:cTn id="126" dur="1" fill="hold">
                                          <p:stCondLst>
                                            <p:cond delay="499"/>
                                          </p:stCondLst>
                                        </p:cTn>
                                        <p:tgtEl>
                                          <p:spTgt spid="4100"/>
                                        </p:tgtEl>
                                        <p:attrNameLst>
                                          <p:attrName>style.visibility</p:attrName>
                                        </p:attrNameLst>
                                      </p:cBhvr>
                                      <p:to>
                                        <p:strVal val="hidden"/>
                                      </p:to>
                                    </p:set>
                                  </p:childTnLst>
                                </p:cTn>
                              </p:par>
                              <p:par>
                                <p:cTn id="127" presetID="16" presetClass="exit" presetSubtype="21" fill="hold" nodeType="withEffect">
                                  <p:stCondLst>
                                    <p:cond delay="0"/>
                                  </p:stCondLst>
                                  <p:childTnLst>
                                    <p:animEffect transition="out" filter="barn(inVertical)">
                                      <p:cBhvr>
                                        <p:cTn id="128" dur="500"/>
                                        <p:tgtEl>
                                          <p:spTgt spid="27"/>
                                        </p:tgtEl>
                                      </p:cBhvr>
                                    </p:animEffect>
                                    <p:set>
                                      <p:cBhvr>
                                        <p:cTn id="129" dur="1" fill="hold">
                                          <p:stCondLst>
                                            <p:cond delay="499"/>
                                          </p:stCondLst>
                                        </p:cTn>
                                        <p:tgtEl>
                                          <p:spTgt spid="27"/>
                                        </p:tgtEl>
                                        <p:attrNameLst>
                                          <p:attrName>style.visibility</p:attrName>
                                        </p:attrNameLst>
                                      </p:cBhvr>
                                      <p:to>
                                        <p:strVal val="hidden"/>
                                      </p:to>
                                    </p:set>
                                  </p:childTnLst>
                                </p:cTn>
                              </p:par>
                              <p:par>
                                <p:cTn id="130" presetID="16" presetClass="exit" presetSubtype="21" fill="hold" nodeType="withEffect">
                                  <p:stCondLst>
                                    <p:cond delay="0"/>
                                  </p:stCondLst>
                                  <p:childTnLst>
                                    <p:animEffect transition="out" filter="barn(inVertical)">
                                      <p:cBhvr>
                                        <p:cTn id="131" dur="500"/>
                                        <p:tgtEl>
                                          <p:spTgt spid="31"/>
                                        </p:tgtEl>
                                      </p:cBhvr>
                                    </p:animEffect>
                                    <p:set>
                                      <p:cBhvr>
                                        <p:cTn id="132" dur="1" fill="hold">
                                          <p:stCondLst>
                                            <p:cond delay="499"/>
                                          </p:stCondLst>
                                        </p:cTn>
                                        <p:tgtEl>
                                          <p:spTgt spid="31"/>
                                        </p:tgtEl>
                                        <p:attrNameLst>
                                          <p:attrName>style.visibility</p:attrName>
                                        </p:attrNameLst>
                                      </p:cBhvr>
                                      <p:to>
                                        <p:strVal val="hidden"/>
                                      </p:to>
                                    </p:set>
                                  </p:childTnLst>
                                </p:cTn>
                              </p:par>
                              <p:par>
                                <p:cTn id="133" presetID="16" presetClass="exit" presetSubtype="21" fill="hold" nodeType="withEffect">
                                  <p:stCondLst>
                                    <p:cond delay="0"/>
                                  </p:stCondLst>
                                  <p:childTnLst>
                                    <p:animEffect transition="out" filter="barn(inVertical)">
                                      <p:cBhvr>
                                        <p:cTn id="134" dur="500"/>
                                        <p:tgtEl>
                                          <p:spTgt spid="32"/>
                                        </p:tgtEl>
                                      </p:cBhvr>
                                    </p:animEffect>
                                    <p:set>
                                      <p:cBhvr>
                                        <p:cTn id="135" dur="1" fill="hold">
                                          <p:stCondLst>
                                            <p:cond delay="499"/>
                                          </p:stCondLst>
                                        </p:cTn>
                                        <p:tgtEl>
                                          <p:spTgt spid="32"/>
                                        </p:tgtEl>
                                        <p:attrNameLst>
                                          <p:attrName>style.visibility</p:attrName>
                                        </p:attrNameLst>
                                      </p:cBhvr>
                                      <p:to>
                                        <p:strVal val="hidden"/>
                                      </p:to>
                                    </p:set>
                                  </p:childTnLst>
                                </p:cTn>
                              </p:par>
                              <p:par>
                                <p:cTn id="136" presetID="42" presetClass="exit" presetSubtype="0" fill="hold" grpId="1" nodeType="withEffect">
                                  <p:stCondLst>
                                    <p:cond delay="0"/>
                                  </p:stCondLst>
                                  <p:childTnLst>
                                    <p:animEffect transition="out" filter="fade">
                                      <p:cBhvr>
                                        <p:cTn id="137" dur="1000"/>
                                        <p:tgtEl>
                                          <p:spTgt spid="36"/>
                                        </p:tgtEl>
                                      </p:cBhvr>
                                    </p:animEffect>
                                    <p:anim calcmode="lin" valueType="num">
                                      <p:cBhvr>
                                        <p:cTn id="138" dur="1000"/>
                                        <p:tgtEl>
                                          <p:spTgt spid="36"/>
                                        </p:tgtEl>
                                        <p:attrNameLst>
                                          <p:attrName>ppt_x</p:attrName>
                                        </p:attrNameLst>
                                      </p:cBhvr>
                                      <p:tavLst>
                                        <p:tav tm="0">
                                          <p:val>
                                            <p:strVal val="ppt_x"/>
                                          </p:val>
                                        </p:tav>
                                        <p:tav tm="100000">
                                          <p:val>
                                            <p:strVal val="ppt_x"/>
                                          </p:val>
                                        </p:tav>
                                      </p:tavLst>
                                    </p:anim>
                                    <p:anim calcmode="lin" valueType="num">
                                      <p:cBhvr>
                                        <p:cTn id="139" dur="1000"/>
                                        <p:tgtEl>
                                          <p:spTgt spid="36"/>
                                        </p:tgtEl>
                                        <p:attrNameLst>
                                          <p:attrName>ppt_y</p:attrName>
                                        </p:attrNameLst>
                                      </p:cBhvr>
                                      <p:tavLst>
                                        <p:tav tm="0">
                                          <p:val>
                                            <p:strVal val="ppt_y"/>
                                          </p:val>
                                        </p:tav>
                                        <p:tav tm="100000">
                                          <p:val>
                                            <p:strVal val="ppt_y+.1"/>
                                          </p:val>
                                        </p:tav>
                                      </p:tavLst>
                                    </p:anim>
                                    <p:set>
                                      <p:cBhvr>
                                        <p:cTn id="140" dur="1" fill="hold">
                                          <p:stCondLst>
                                            <p:cond delay="999"/>
                                          </p:stCondLst>
                                        </p:cTn>
                                        <p:tgtEl>
                                          <p:spTgt spid="36"/>
                                        </p:tgtEl>
                                        <p:attrNameLst>
                                          <p:attrName>style.visibility</p:attrName>
                                        </p:attrNameLst>
                                      </p:cBhvr>
                                      <p:to>
                                        <p:strVal val="hidden"/>
                                      </p:to>
                                    </p:set>
                                  </p:childTnLst>
                                </p:cTn>
                              </p:par>
                              <p:par>
                                <p:cTn id="141" presetID="42" presetClass="exit" presetSubtype="0" fill="hold" grpId="1" nodeType="withEffect">
                                  <p:stCondLst>
                                    <p:cond delay="0"/>
                                  </p:stCondLst>
                                  <p:childTnLst>
                                    <p:animEffect transition="out" filter="fade">
                                      <p:cBhvr>
                                        <p:cTn id="142" dur="1000"/>
                                        <p:tgtEl>
                                          <p:spTgt spid="37"/>
                                        </p:tgtEl>
                                      </p:cBhvr>
                                    </p:animEffect>
                                    <p:anim calcmode="lin" valueType="num">
                                      <p:cBhvr>
                                        <p:cTn id="143" dur="1000"/>
                                        <p:tgtEl>
                                          <p:spTgt spid="37"/>
                                        </p:tgtEl>
                                        <p:attrNameLst>
                                          <p:attrName>ppt_x</p:attrName>
                                        </p:attrNameLst>
                                      </p:cBhvr>
                                      <p:tavLst>
                                        <p:tav tm="0">
                                          <p:val>
                                            <p:strVal val="ppt_x"/>
                                          </p:val>
                                        </p:tav>
                                        <p:tav tm="100000">
                                          <p:val>
                                            <p:strVal val="ppt_x"/>
                                          </p:val>
                                        </p:tav>
                                      </p:tavLst>
                                    </p:anim>
                                    <p:anim calcmode="lin" valueType="num">
                                      <p:cBhvr>
                                        <p:cTn id="144" dur="1000"/>
                                        <p:tgtEl>
                                          <p:spTgt spid="37"/>
                                        </p:tgtEl>
                                        <p:attrNameLst>
                                          <p:attrName>ppt_y</p:attrName>
                                        </p:attrNameLst>
                                      </p:cBhvr>
                                      <p:tavLst>
                                        <p:tav tm="0">
                                          <p:val>
                                            <p:strVal val="ppt_y"/>
                                          </p:val>
                                        </p:tav>
                                        <p:tav tm="100000">
                                          <p:val>
                                            <p:strVal val="ppt_y+.1"/>
                                          </p:val>
                                        </p:tav>
                                      </p:tavLst>
                                    </p:anim>
                                    <p:set>
                                      <p:cBhvr>
                                        <p:cTn id="145" dur="1" fill="hold">
                                          <p:stCondLst>
                                            <p:cond delay="999"/>
                                          </p:stCondLst>
                                        </p:cTn>
                                        <p:tgtEl>
                                          <p:spTgt spid="37"/>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43"/>
                                        </p:tgtEl>
                                        <p:attrNameLst>
                                          <p:attrName>style.visibility</p:attrName>
                                        </p:attrNameLst>
                                      </p:cBhvr>
                                      <p:to>
                                        <p:strVal val="visible"/>
                                      </p:to>
                                    </p:set>
                                    <p:animEffect transition="in" filter="wipe(down)">
                                      <p:cBhvr>
                                        <p:cTn id="150" dur="500"/>
                                        <p:tgtEl>
                                          <p:spTgt spid="43"/>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wipe(down)">
                                      <p:cBhvr>
                                        <p:cTn id="1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P spid="7" grpId="0"/>
      <p:bldP spid="28" grpId="0"/>
      <p:bldP spid="29" grpId="0"/>
      <p:bldP spid="30" grpId="0"/>
      <p:bldP spid="36" grpId="0"/>
      <p:bldP spid="36" grpId="1"/>
      <p:bldP spid="37" grpId="0"/>
      <p:bldP spid="37" grpId="1"/>
      <p:bldP spid="38" grpId="0"/>
      <p:bldP spid="39" grpId="0"/>
      <p:bldP spid="40" grpId="0"/>
      <p:bldP spid="41" grpId="0"/>
      <p:bldP spid="33" grpId="0" animBg="1"/>
      <p:bldP spid="43"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4"/>
          <p:cNvSpPr txBox="1">
            <a:spLocks noChangeArrowheads="1"/>
          </p:cNvSpPr>
          <p:nvPr/>
        </p:nvSpPr>
        <p:spPr bwMode="auto">
          <a:xfrm>
            <a:off x="828595" y="516726"/>
            <a:ext cx="13602300" cy="13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54864" rIns="109728" bIns="5486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err="1">
                <a:solidFill>
                  <a:srgbClr val="00B050"/>
                </a:solidFill>
                <a:latin typeface="Times New Roman" pitchFamily="18" charset="0"/>
                <a:cs typeface="Times New Roman" pitchFamily="18" charset="0"/>
              </a:rPr>
              <a:t>Em</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hãy</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kiểm</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tra</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lại</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hình</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vừa</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vẽ</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xem</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các</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cạnh</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của</a:t>
            </a:r>
            <a:r>
              <a:rPr lang="en-US" altLang="en-US" sz="4000" b="1" dirty="0">
                <a:solidFill>
                  <a:srgbClr val="00B050"/>
                </a:solidFill>
                <a:latin typeface="Times New Roman" pitchFamily="18" charset="0"/>
                <a:cs typeface="Times New Roman" pitchFamily="18" charset="0"/>
              </a:rPr>
              <a:t> tam </a:t>
            </a:r>
            <a:r>
              <a:rPr lang="en-US" altLang="en-US" sz="4000" b="1" dirty="0" err="1">
                <a:solidFill>
                  <a:srgbClr val="00B050"/>
                </a:solidFill>
                <a:latin typeface="Times New Roman" pitchFamily="18" charset="0"/>
                <a:cs typeface="Times New Roman" pitchFamily="18" charset="0"/>
              </a:rPr>
              <a:t>giác</a:t>
            </a:r>
            <a:r>
              <a:rPr lang="en-US" altLang="en-US" sz="4000" b="1" dirty="0">
                <a:solidFill>
                  <a:srgbClr val="00B050"/>
                </a:solidFill>
                <a:latin typeface="Times New Roman" pitchFamily="18" charset="0"/>
                <a:cs typeface="Times New Roman" pitchFamily="18" charset="0"/>
              </a:rPr>
              <a:t> ABC </a:t>
            </a:r>
            <a:r>
              <a:rPr lang="en-US" altLang="en-US" sz="4000" b="1" dirty="0" err="1">
                <a:solidFill>
                  <a:srgbClr val="00B050"/>
                </a:solidFill>
                <a:latin typeface="Times New Roman" pitchFamily="18" charset="0"/>
                <a:cs typeface="Times New Roman" pitchFamily="18" charset="0"/>
              </a:rPr>
              <a:t>có</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bằng</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nhau</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không</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Các</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góc</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có</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bằng</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nhau</a:t>
            </a:r>
            <a:r>
              <a:rPr lang="en-US" altLang="en-US" sz="4000" b="1" dirty="0">
                <a:solidFill>
                  <a:srgbClr val="00B050"/>
                </a:solidFill>
                <a:latin typeface="Times New Roman" pitchFamily="18" charset="0"/>
                <a:cs typeface="Times New Roman" pitchFamily="18" charset="0"/>
              </a:rPr>
              <a:t> </a:t>
            </a:r>
            <a:r>
              <a:rPr lang="en-US" altLang="en-US" sz="4000" b="1" dirty="0" err="1">
                <a:solidFill>
                  <a:srgbClr val="00B050"/>
                </a:solidFill>
                <a:latin typeface="Times New Roman" pitchFamily="18" charset="0"/>
                <a:cs typeface="Times New Roman" pitchFamily="18" charset="0"/>
              </a:rPr>
              <a:t>không</a:t>
            </a:r>
            <a:r>
              <a:rPr lang="en-US" altLang="en-US" sz="4000" b="1" dirty="0">
                <a:solidFill>
                  <a:srgbClr val="00B050"/>
                </a:solidFill>
                <a:latin typeface="Times New Roman" pitchFamily="18" charset="0"/>
                <a:cs typeface="Times New Roman" pitchFamily="18" charset="0"/>
              </a:rPr>
              <a:t>?</a:t>
            </a:r>
          </a:p>
        </p:txBody>
      </p:sp>
      <p:grpSp>
        <p:nvGrpSpPr>
          <p:cNvPr id="5" name="Group 4">
            <a:extLst>
              <a:ext uri="{FF2B5EF4-FFF2-40B4-BE49-F238E27FC236}">
                <a16:creationId xmlns:a16="http://schemas.microsoft.com/office/drawing/2014/main" id="{CB7BFA71-D69E-4FB5-921D-71ECC48783D6}"/>
              </a:ext>
            </a:extLst>
          </p:cNvPr>
          <p:cNvGrpSpPr/>
          <p:nvPr/>
        </p:nvGrpSpPr>
        <p:grpSpPr>
          <a:xfrm>
            <a:off x="5742583" y="2590863"/>
            <a:ext cx="2690722" cy="2407384"/>
            <a:chOff x="5759208" y="3654892"/>
            <a:chExt cx="2690722" cy="2407384"/>
          </a:xfrm>
        </p:grpSpPr>
        <p:sp>
          <p:nvSpPr>
            <p:cNvPr id="9226" name="Line 10"/>
            <p:cNvSpPr>
              <a:spLocks noChangeShapeType="1"/>
            </p:cNvSpPr>
            <p:nvPr/>
          </p:nvSpPr>
          <p:spPr bwMode="auto">
            <a:xfrm flipH="1">
              <a:off x="6010670" y="3997790"/>
              <a:ext cx="1085850" cy="18745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109728" tIns="54864" rIns="109728" bIns="54864"/>
            <a:lstStyle/>
            <a:p>
              <a:endParaRPr lang="en-US"/>
            </a:p>
          </p:txBody>
        </p:sp>
        <p:sp>
          <p:nvSpPr>
            <p:cNvPr id="9227" name="Line 11"/>
            <p:cNvSpPr>
              <a:spLocks noChangeShapeType="1"/>
            </p:cNvSpPr>
            <p:nvPr/>
          </p:nvSpPr>
          <p:spPr bwMode="auto">
            <a:xfrm>
              <a:off x="7100328" y="3997790"/>
              <a:ext cx="1074420" cy="18745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109728" tIns="54864" rIns="109728" bIns="54864"/>
            <a:lstStyle/>
            <a:p>
              <a:endParaRPr lang="en-US"/>
            </a:p>
          </p:txBody>
        </p:sp>
        <p:grpSp>
          <p:nvGrpSpPr>
            <p:cNvPr id="18461" name="Group 50"/>
            <p:cNvGrpSpPr>
              <a:grpSpLocks/>
            </p:cNvGrpSpPr>
            <p:nvPr/>
          </p:nvGrpSpPr>
          <p:grpSpPr bwMode="auto">
            <a:xfrm>
              <a:off x="5987810" y="5849450"/>
              <a:ext cx="2205990" cy="45720"/>
              <a:chOff x="2228850" y="5067300"/>
              <a:chExt cx="1838325" cy="38100"/>
            </a:xfrm>
          </p:grpSpPr>
          <p:sp>
            <p:nvSpPr>
              <p:cNvPr id="18463"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65"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9231" name="Rectangle 15"/>
            <p:cNvSpPr>
              <a:spLocks noChangeArrowheads="1"/>
            </p:cNvSpPr>
            <p:nvPr/>
          </p:nvSpPr>
          <p:spPr bwMode="auto">
            <a:xfrm>
              <a:off x="8262378" y="5712292"/>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latin typeface="Times New Roman" panose="02020603050405020304" pitchFamily="18" charset="0"/>
                </a:rPr>
                <a:t>C</a:t>
              </a:r>
              <a:endParaRPr lang="en-US" altLang="en-US"/>
            </a:p>
          </p:txBody>
        </p:sp>
        <p:sp>
          <p:nvSpPr>
            <p:cNvPr id="9232" name="Rectangle 16"/>
            <p:cNvSpPr>
              <a:spLocks noChangeArrowheads="1"/>
            </p:cNvSpPr>
            <p:nvPr/>
          </p:nvSpPr>
          <p:spPr bwMode="auto">
            <a:xfrm>
              <a:off x="5759208" y="5723722"/>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latin typeface="Times New Roman" panose="02020603050405020304" pitchFamily="18" charset="0"/>
                </a:rPr>
                <a:t>B</a:t>
              </a:r>
              <a:endParaRPr lang="en-US" altLang="en-US"/>
            </a:p>
          </p:txBody>
        </p:sp>
        <p:sp>
          <p:nvSpPr>
            <p:cNvPr id="9233" name="Rectangle 17"/>
            <p:cNvSpPr>
              <a:spLocks noChangeArrowheads="1"/>
            </p:cNvSpPr>
            <p:nvPr/>
          </p:nvSpPr>
          <p:spPr bwMode="auto">
            <a:xfrm>
              <a:off x="7016509" y="3654892"/>
              <a:ext cx="2035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latin typeface="Times New Roman" panose="02020603050405020304" pitchFamily="18" charset="0"/>
                </a:rPr>
                <a:t>A</a:t>
              </a:r>
              <a:endParaRPr lang="en-US" altLang="en-US" dirty="0"/>
            </a:p>
          </p:txBody>
        </p:sp>
        <p:sp>
          <p:nvSpPr>
            <p:cNvPr id="50" name="Oval 18"/>
            <p:cNvSpPr>
              <a:spLocks noChangeArrowheads="1"/>
            </p:cNvSpPr>
            <p:nvPr/>
          </p:nvSpPr>
          <p:spPr bwMode="auto">
            <a:xfrm>
              <a:off x="7062228" y="3974930"/>
              <a:ext cx="45720" cy="45720"/>
            </a:xfrm>
            <a:prstGeom prst="ellipse">
              <a:avLst/>
            </a:prstGeom>
            <a:solidFill>
              <a:srgbClr val="FF0000"/>
            </a:solidFill>
            <a:ln w="0">
              <a:solidFill>
                <a:srgbClr val="000000"/>
              </a:solidFill>
              <a:round/>
              <a:headEnd/>
              <a:tailEnd/>
            </a:ln>
          </p:spPr>
          <p:txBody>
            <a:bodyPr lIns="109728" tIns="54864" rIns="109728" bIns="5486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pic>
        <p:nvPicPr>
          <p:cNvPr id="2050" name="Picture 2" descr="Bài Văn Mẫu Lớp 4 Tả Cái Thước Kẻ Của Em. - CÂU CHUYỆN TÌNH TÔI.">
            <a:extLst>
              <a:ext uri="{FF2B5EF4-FFF2-40B4-BE49-F238E27FC236}">
                <a16:creationId xmlns:a16="http://schemas.microsoft.com/office/drawing/2014/main" id="{B36F3C0B-38E9-422F-A1E1-95FA17907D5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99230">
            <a:off x="5553855" y="3969802"/>
            <a:ext cx="7495229" cy="316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839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19872511">
            <a:off x="3555124" y="3557736"/>
            <a:ext cx="4937760" cy="4663440"/>
            <a:chOff x="576" y="960"/>
            <a:chExt cx="1872" cy="1872"/>
          </a:xfrm>
        </p:grpSpPr>
        <p:sp>
          <p:nvSpPr>
            <p:cNvPr id="18468"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846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
          <p:cNvGrpSpPr>
            <a:grpSpLocks/>
          </p:cNvGrpSpPr>
          <p:nvPr/>
        </p:nvGrpSpPr>
        <p:grpSpPr bwMode="auto">
          <a:xfrm rot="13609068">
            <a:off x="5724920" y="3557735"/>
            <a:ext cx="4937760" cy="4663440"/>
            <a:chOff x="576" y="960"/>
            <a:chExt cx="1872" cy="1872"/>
          </a:xfrm>
        </p:grpSpPr>
        <p:sp>
          <p:nvSpPr>
            <p:cNvPr id="18466"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846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1188">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24"/>
          <p:cNvSpPr txBox="1">
            <a:spLocks noChangeArrowheads="1"/>
          </p:cNvSpPr>
          <p:nvPr/>
        </p:nvSpPr>
        <p:spPr bwMode="auto">
          <a:xfrm>
            <a:off x="1476988" y="1226303"/>
            <a:ext cx="8622131" cy="72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28" tIns="54864" rIns="109728" bIns="5486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err="1">
                <a:solidFill>
                  <a:srgbClr val="00B050"/>
                </a:solidFill>
                <a:latin typeface="Times New Roman" pitchFamily="18" charset="0"/>
                <a:cs typeface="Times New Roman" pitchFamily="18" charset="0"/>
              </a:rPr>
              <a:t>Cách</a:t>
            </a:r>
            <a:r>
              <a:rPr lang="en-US" altLang="en-US" sz="4000" b="1">
                <a:solidFill>
                  <a:srgbClr val="00B050"/>
                </a:solidFill>
                <a:latin typeface="Times New Roman" pitchFamily="18" charset="0"/>
                <a:cs typeface="Times New Roman" pitchFamily="18" charset="0"/>
              </a:rPr>
              <a:t> 2:</a:t>
            </a:r>
            <a:r>
              <a:rPr lang="en-US" altLang="en-US" sz="4000">
                <a:solidFill>
                  <a:srgbClr val="00B050"/>
                </a:solidFill>
                <a:latin typeface="Times New Roman" pitchFamily="18" charset="0"/>
                <a:cs typeface="Times New Roman" pitchFamily="18" charset="0"/>
              </a:rPr>
              <a:t> Vẽ </a:t>
            </a:r>
            <a:r>
              <a:rPr lang="en-US" altLang="en-US" sz="4000" dirty="0">
                <a:solidFill>
                  <a:srgbClr val="00B050"/>
                </a:solidFill>
                <a:latin typeface="Times New Roman" pitchFamily="18" charset="0"/>
                <a:cs typeface="Times New Roman" pitchFamily="18" charset="0"/>
              </a:rPr>
              <a:t>tam </a:t>
            </a:r>
            <a:r>
              <a:rPr lang="en-US" altLang="en-US" sz="4000" dirty="0" err="1">
                <a:solidFill>
                  <a:srgbClr val="00B050"/>
                </a:solidFill>
                <a:latin typeface="Times New Roman" pitchFamily="18" charset="0"/>
                <a:cs typeface="Times New Roman" pitchFamily="18" charset="0"/>
              </a:rPr>
              <a:t>giác</a:t>
            </a:r>
            <a:r>
              <a:rPr lang="en-US" altLang="en-US" sz="4000" dirty="0">
                <a:solidFill>
                  <a:srgbClr val="00B050"/>
                </a:solidFill>
                <a:latin typeface="Times New Roman" pitchFamily="18" charset="0"/>
                <a:cs typeface="Times New Roman" pitchFamily="18" charset="0"/>
              </a:rPr>
              <a:t> </a:t>
            </a:r>
            <a:r>
              <a:rPr lang="en-US" altLang="en-US" sz="4000" err="1">
                <a:solidFill>
                  <a:srgbClr val="00B050"/>
                </a:solidFill>
                <a:latin typeface="Times New Roman" pitchFamily="18" charset="0"/>
                <a:cs typeface="Times New Roman" pitchFamily="18" charset="0"/>
              </a:rPr>
              <a:t>đều</a:t>
            </a:r>
            <a:r>
              <a:rPr lang="en-US" altLang="en-US" sz="4000">
                <a:solidFill>
                  <a:srgbClr val="00B050"/>
                </a:solidFill>
                <a:latin typeface="Times New Roman" pitchFamily="18" charset="0"/>
                <a:cs typeface="Times New Roman" pitchFamily="18" charset="0"/>
              </a:rPr>
              <a:t> ABC.</a:t>
            </a:r>
          </a:p>
        </p:txBody>
      </p:sp>
      <p:sp>
        <p:nvSpPr>
          <p:cNvPr id="9223" name="Arc 7"/>
          <p:cNvSpPr>
            <a:spLocks/>
          </p:cNvSpPr>
          <p:nvPr/>
        </p:nvSpPr>
        <p:spPr bwMode="auto">
          <a:xfrm>
            <a:off x="6679326" y="3790148"/>
            <a:ext cx="1480184" cy="2059304"/>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lnTo>
                  <a:pt x="0" y="5422"/>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lIns="109728" tIns="54864" rIns="109728" bIns="5486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4" name="Arc 8"/>
          <p:cNvSpPr>
            <a:spLocks/>
          </p:cNvSpPr>
          <p:nvPr/>
        </p:nvSpPr>
        <p:spPr bwMode="auto">
          <a:xfrm>
            <a:off x="6004954" y="3799670"/>
            <a:ext cx="1531620" cy="2066926"/>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lnTo>
                  <a:pt x="5682" y="0"/>
                </a:lnTo>
                <a:close/>
              </a:path>
            </a:pathLst>
          </a:custGeom>
          <a:noFill/>
          <a:ln w="19050">
            <a:solidFill>
              <a:srgbClr val="C00000"/>
            </a:solidFill>
            <a:prstDash val="sysDot"/>
            <a:round/>
            <a:headEnd/>
            <a:tailEnd/>
          </a:ln>
          <a:extLst>
            <a:ext uri="{909E8E84-426E-40DD-AFC4-6F175D3DCCD1}">
              <a14:hiddenFill xmlns:a14="http://schemas.microsoft.com/office/drawing/2010/main">
                <a:solidFill>
                  <a:srgbClr val="FFFFFF"/>
                </a:solidFill>
              </a14:hiddenFill>
            </a:ext>
          </a:extLst>
        </p:spPr>
        <p:txBody>
          <a:bodyPr lIns="109728" tIns="54864" rIns="109728" bIns="5486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26" name="Line 10"/>
          <p:cNvSpPr>
            <a:spLocks noChangeShapeType="1"/>
          </p:cNvSpPr>
          <p:nvPr/>
        </p:nvSpPr>
        <p:spPr bwMode="auto">
          <a:xfrm flipH="1">
            <a:off x="6010670" y="3997790"/>
            <a:ext cx="1085850" cy="18745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109728" tIns="54864" rIns="109728" bIns="54864"/>
          <a:lstStyle/>
          <a:p>
            <a:endParaRPr lang="en-US"/>
          </a:p>
        </p:txBody>
      </p:sp>
      <p:sp>
        <p:nvSpPr>
          <p:cNvPr id="9227" name="Line 11"/>
          <p:cNvSpPr>
            <a:spLocks noChangeShapeType="1"/>
          </p:cNvSpPr>
          <p:nvPr/>
        </p:nvSpPr>
        <p:spPr bwMode="auto">
          <a:xfrm>
            <a:off x="7100328" y="3997790"/>
            <a:ext cx="1074420" cy="18745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109728" tIns="54864" rIns="109728" bIns="54864"/>
          <a:lstStyle/>
          <a:p>
            <a:endParaRPr lang="en-US"/>
          </a:p>
        </p:txBody>
      </p:sp>
      <p:sp>
        <p:nvSpPr>
          <p:cNvPr id="9228" name="Line 12"/>
          <p:cNvSpPr>
            <a:spLocks noChangeShapeType="1"/>
          </p:cNvSpPr>
          <p:nvPr/>
        </p:nvSpPr>
        <p:spPr bwMode="auto">
          <a:xfrm>
            <a:off x="6467870" y="4923622"/>
            <a:ext cx="125730" cy="8001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109728" tIns="54864" rIns="109728" bIns="54864"/>
          <a:lstStyle/>
          <a:p>
            <a:endParaRPr lang="en-US"/>
          </a:p>
        </p:txBody>
      </p:sp>
      <p:sp>
        <p:nvSpPr>
          <p:cNvPr id="9229" name="Line 13"/>
          <p:cNvSpPr>
            <a:spLocks noChangeShapeType="1"/>
          </p:cNvSpPr>
          <p:nvPr/>
        </p:nvSpPr>
        <p:spPr bwMode="auto">
          <a:xfrm flipH="1">
            <a:off x="7576578" y="4900762"/>
            <a:ext cx="114300" cy="8001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109728" tIns="54864" rIns="109728" bIns="54864"/>
          <a:lstStyle/>
          <a:p>
            <a:endParaRPr lang="en-US"/>
          </a:p>
        </p:txBody>
      </p:sp>
      <p:grpSp>
        <p:nvGrpSpPr>
          <p:cNvPr id="4" name="Group 51"/>
          <p:cNvGrpSpPr>
            <a:grpSpLocks/>
          </p:cNvGrpSpPr>
          <p:nvPr/>
        </p:nvGrpSpPr>
        <p:grpSpPr bwMode="auto">
          <a:xfrm>
            <a:off x="5987810" y="5803730"/>
            <a:ext cx="2205990" cy="137160"/>
            <a:chOff x="2228850" y="5029200"/>
            <a:chExt cx="1838325" cy="114300"/>
          </a:xfrm>
        </p:grpSpPr>
        <p:grpSp>
          <p:nvGrpSpPr>
            <p:cNvPr id="18461" name="Group 50"/>
            <p:cNvGrpSpPr>
              <a:grpSpLocks/>
            </p:cNvGrpSpPr>
            <p:nvPr/>
          </p:nvGrpSpPr>
          <p:grpSpPr bwMode="auto">
            <a:xfrm>
              <a:off x="2228850" y="5067300"/>
              <a:ext cx="1838325" cy="38100"/>
              <a:chOff x="2228850" y="5067300"/>
              <a:chExt cx="1838325" cy="38100"/>
            </a:xfrm>
          </p:grpSpPr>
          <p:sp>
            <p:nvSpPr>
              <p:cNvPr id="18463" name="Line 9"/>
              <p:cNvSpPr>
                <a:spLocks noChangeShapeType="1"/>
              </p:cNvSpPr>
              <p:nvPr/>
            </p:nvSpPr>
            <p:spPr bwMode="auto">
              <a:xfrm>
                <a:off x="2247900" y="5086350"/>
                <a:ext cx="1800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Oval 18"/>
              <p:cNvSpPr>
                <a:spLocks noChangeArrowheads="1"/>
              </p:cNvSpPr>
              <p:nvPr/>
            </p:nvSpPr>
            <p:spPr bwMode="auto">
              <a:xfrm>
                <a:off x="2228850" y="5067300"/>
                <a:ext cx="38100" cy="3810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65" name="Oval 19"/>
              <p:cNvSpPr>
                <a:spLocks noChangeArrowheads="1"/>
              </p:cNvSpPr>
              <p:nvPr/>
            </p:nvSpPr>
            <p:spPr bwMode="auto">
              <a:xfrm>
                <a:off x="4029075" y="5067300"/>
                <a:ext cx="38100" cy="3810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18462" name="Line 14"/>
            <p:cNvSpPr>
              <a:spLocks noChangeShapeType="1"/>
            </p:cNvSpPr>
            <p:nvPr/>
          </p:nvSpPr>
          <p:spPr bwMode="auto">
            <a:xfrm>
              <a:off x="3162300" y="5029200"/>
              <a:ext cx="1588" cy="1143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31" name="Rectangle 15"/>
          <p:cNvSpPr>
            <a:spLocks noChangeArrowheads="1"/>
          </p:cNvSpPr>
          <p:nvPr/>
        </p:nvSpPr>
        <p:spPr bwMode="auto">
          <a:xfrm>
            <a:off x="8262378" y="5712292"/>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latin typeface="Times New Roman" panose="02020603050405020304" pitchFamily="18" charset="0"/>
              </a:rPr>
              <a:t>C</a:t>
            </a:r>
            <a:endParaRPr lang="en-US" altLang="en-US"/>
          </a:p>
        </p:txBody>
      </p:sp>
      <p:sp>
        <p:nvSpPr>
          <p:cNvPr id="9232" name="Rectangle 16"/>
          <p:cNvSpPr>
            <a:spLocks noChangeArrowheads="1"/>
          </p:cNvSpPr>
          <p:nvPr/>
        </p:nvSpPr>
        <p:spPr bwMode="auto">
          <a:xfrm>
            <a:off x="5759208" y="5723722"/>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latin typeface="Times New Roman" panose="02020603050405020304" pitchFamily="18" charset="0"/>
              </a:rPr>
              <a:t>B</a:t>
            </a:r>
            <a:endParaRPr lang="en-US" altLang="en-US"/>
          </a:p>
        </p:txBody>
      </p:sp>
      <p:sp>
        <p:nvSpPr>
          <p:cNvPr id="9233" name="Rectangle 17"/>
          <p:cNvSpPr>
            <a:spLocks noChangeArrowheads="1"/>
          </p:cNvSpPr>
          <p:nvPr/>
        </p:nvSpPr>
        <p:spPr bwMode="auto">
          <a:xfrm>
            <a:off x="7016509" y="3654892"/>
            <a:ext cx="2035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latin typeface="Times New Roman" panose="02020603050405020304" pitchFamily="18" charset="0"/>
              </a:rPr>
              <a:t>A</a:t>
            </a:r>
            <a:endParaRPr lang="en-US" altLang="en-US" dirty="0"/>
          </a:p>
        </p:txBody>
      </p:sp>
      <p:sp>
        <p:nvSpPr>
          <p:cNvPr id="50" name="Oval 18"/>
          <p:cNvSpPr>
            <a:spLocks noChangeArrowheads="1"/>
          </p:cNvSpPr>
          <p:nvPr/>
        </p:nvSpPr>
        <p:spPr bwMode="auto">
          <a:xfrm>
            <a:off x="7062228" y="3974930"/>
            <a:ext cx="45720" cy="45720"/>
          </a:xfrm>
          <a:prstGeom prst="ellipse">
            <a:avLst/>
          </a:prstGeom>
          <a:solidFill>
            <a:srgbClr val="FF0000"/>
          </a:solidFill>
          <a:ln w="0">
            <a:solidFill>
              <a:srgbClr val="000000"/>
            </a:solidFill>
            <a:round/>
            <a:headEnd/>
            <a:tailEnd/>
          </a:ln>
        </p:spPr>
        <p:txBody>
          <a:bodyPr lIns="109728" tIns="54864" rIns="109728" bIns="5486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 name="Group 4"/>
          <p:cNvGrpSpPr>
            <a:grpSpLocks/>
          </p:cNvGrpSpPr>
          <p:nvPr/>
        </p:nvGrpSpPr>
        <p:grpSpPr bwMode="auto">
          <a:xfrm rot="2798637">
            <a:off x="3523693" y="3528209"/>
            <a:ext cx="4973954" cy="4735830"/>
            <a:chOff x="576" y="960"/>
            <a:chExt cx="1872" cy="1872"/>
          </a:xfrm>
        </p:grpSpPr>
        <p:sp>
          <p:nvSpPr>
            <p:cNvPr id="18459" name="Oval 5"/>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846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28812">
              <a:off x="1721" y="126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51030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232"/>
                                        </p:tgtEl>
                                        <p:attrNameLst>
                                          <p:attrName>style.visibility</p:attrName>
                                        </p:attrNameLst>
                                      </p:cBhvr>
                                      <p:to>
                                        <p:strVal val="visible"/>
                                      </p:to>
                                    </p:set>
                                    <p:animEffect transition="in" filter="fade">
                                      <p:cBhvr>
                                        <p:cTn id="16" dur="2000"/>
                                        <p:tgtEl>
                                          <p:spTgt spid="92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31"/>
                                        </p:tgtEl>
                                        <p:attrNameLst>
                                          <p:attrName>style.visibility</p:attrName>
                                        </p:attrNameLst>
                                      </p:cBhvr>
                                      <p:to>
                                        <p:strVal val="visible"/>
                                      </p:to>
                                    </p:set>
                                    <p:animEffect transition="in" filter="fade">
                                      <p:cBhvr>
                                        <p:cTn id="19" dur="2000"/>
                                        <p:tgtEl>
                                          <p:spTgt spid="92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mph" presetSubtype="0" fill="hold" nodeType="clickEffect">
                                  <p:stCondLst>
                                    <p:cond delay="0"/>
                                  </p:stCondLst>
                                  <p:childTnLst>
                                    <p:animRot by="-4200000">
                                      <p:cBhvr>
                                        <p:cTn id="29" dur="500" fill="hold"/>
                                        <p:tgtEl>
                                          <p:spTgt spid="6"/>
                                        </p:tgtEl>
                                        <p:attrNameLst>
                                          <p:attrName>r</p:attrName>
                                        </p:attrNameLst>
                                      </p:cBhvr>
                                    </p:animRot>
                                  </p:childTnLst>
                                </p:cTn>
                              </p:par>
                            </p:childTnLst>
                          </p:cTn>
                        </p:par>
                        <p:par>
                          <p:cTn id="30" fill="hold" nodeType="afterGroup">
                            <p:stCondLst>
                              <p:cond delay="500"/>
                            </p:stCondLst>
                            <p:childTnLst>
                              <p:par>
                                <p:cTn id="31" presetID="10" presetClass="exit" presetSubtype="0" fill="hold" nodeType="after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mph" presetSubtype="0" fill="hold" nodeType="clickEffect">
                                  <p:stCondLst>
                                    <p:cond delay="0"/>
                                  </p:stCondLst>
                                  <p:childTnLst>
                                    <p:animRot by="1800000">
                                      <p:cBhvr>
                                        <p:cTn id="40" dur="1000" fill="hold"/>
                                        <p:tgtEl>
                                          <p:spTgt spid="2"/>
                                        </p:tgtEl>
                                        <p:attrNameLst>
                                          <p:attrName>r</p:attrName>
                                        </p:attrNameLst>
                                      </p:cBhvr>
                                    </p:animRot>
                                  </p:childTnLst>
                                </p:cTn>
                              </p:par>
                              <p:par>
                                <p:cTn id="41" presetID="22" presetClass="entr" presetSubtype="8" fill="hold" grpId="0" nodeType="withEffect">
                                  <p:stCondLst>
                                    <p:cond delay="0"/>
                                  </p:stCondLst>
                                  <p:childTnLst>
                                    <p:set>
                                      <p:cBhvr>
                                        <p:cTn id="42" dur="1" fill="hold">
                                          <p:stCondLst>
                                            <p:cond delay="0"/>
                                          </p:stCondLst>
                                        </p:cTn>
                                        <p:tgtEl>
                                          <p:spTgt spid="9224"/>
                                        </p:tgtEl>
                                        <p:attrNameLst>
                                          <p:attrName>style.visibility</p:attrName>
                                        </p:attrNameLst>
                                      </p:cBhvr>
                                      <p:to>
                                        <p:strVal val="visible"/>
                                      </p:to>
                                    </p:set>
                                    <p:animEffect transition="in" filter="wipe(left)">
                                      <p:cBhvr>
                                        <p:cTn id="43" dur="1000"/>
                                        <p:tgtEl>
                                          <p:spTgt spid="9224"/>
                                        </p:tgtEl>
                                      </p:cBhvr>
                                    </p:animEffect>
                                  </p:childTnLst>
                                </p:cTn>
                              </p:par>
                            </p:childTnLst>
                          </p:cTn>
                        </p:par>
                        <p:par>
                          <p:cTn id="44" fill="hold" nodeType="afterGroup">
                            <p:stCondLst>
                              <p:cond delay="1000"/>
                            </p:stCondLst>
                            <p:childTnLst>
                              <p:par>
                                <p:cTn id="45" presetID="10" presetClass="exit" presetSubtype="0" fill="hold" nodeType="afterEffect">
                                  <p:stCondLst>
                                    <p:cond delay="0"/>
                                  </p:stCondLst>
                                  <p:childTnLst>
                                    <p:animEffect transition="out" filter="fade">
                                      <p:cBhvr>
                                        <p:cTn id="46" dur="2000"/>
                                        <p:tgtEl>
                                          <p:spTgt spid="2"/>
                                        </p:tgtEl>
                                      </p:cBhvr>
                                    </p:animEffect>
                                    <p:set>
                                      <p:cBhvr>
                                        <p:cTn id="47" dur="1" fill="hold">
                                          <p:stCondLst>
                                            <p:cond delay="1999"/>
                                          </p:stCondLst>
                                        </p:cTn>
                                        <p:tgtEl>
                                          <p:spTgt spid="2"/>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mph" presetSubtype="0" fill="hold" nodeType="clickEffect">
                                  <p:stCondLst>
                                    <p:cond delay="0"/>
                                  </p:stCondLst>
                                  <p:childTnLst>
                                    <p:animRot by="4500000">
                                      <p:cBhvr>
                                        <p:cTn id="57" dur="1000" fill="hold"/>
                                        <p:tgtEl>
                                          <p:spTgt spid="3"/>
                                        </p:tgtEl>
                                        <p:attrNameLst>
                                          <p:attrName>r</p:attrName>
                                        </p:attrNameLst>
                                      </p:cBhvr>
                                    </p:animRot>
                                  </p:childTnLst>
                                </p:cTn>
                              </p:par>
                              <p:par>
                                <p:cTn id="58" presetID="22" presetClass="entr" presetSubtype="8" fill="hold" grpId="0" nodeType="withEffect">
                                  <p:stCondLst>
                                    <p:cond delay="500"/>
                                  </p:stCondLst>
                                  <p:childTnLst>
                                    <p:set>
                                      <p:cBhvr>
                                        <p:cTn id="59" dur="1" fill="hold">
                                          <p:stCondLst>
                                            <p:cond delay="0"/>
                                          </p:stCondLst>
                                        </p:cTn>
                                        <p:tgtEl>
                                          <p:spTgt spid="9223"/>
                                        </p:tgtEl>
                                        <p:attrNameLst>
                                          <p:attrName>style.visibility</p:attrName>
                                        </p:attrNameLst>
                                      </p:cBhvr>
                                      <p:to>
                                        <p:strVal val="visible"/>
                                      </p:to>
                                    </p:set>
                                    <p:animEffect transition="in" filter="wipe(left)">
                                      <p:cBhvr>
                                        <p:cTn id="60" dur="600"/>
                                        <p:tgtEl>
                                          <p:spTgt spid="9223"/>
                                        </p:tgtEl>
                                      </p:cBhvr>
                                    </p:animEffect>
                                  </p:childTnLst>
                                </p:cTn>
                              </p:par>
                            </p:childTnLst>
                          </p:cTn>
                        </p:par>
                        <p:par>
                          <p:cTn id="61" fill="hold" nodeType="afterGroup">
                            <p:stCondLst>
                              <p:cond delay="1100"/>
                            </p:stCondLst>
                            <p:childTnLst>
                              <p:par>
                                <p:cTn id="62" presetID="10" presetClass="exit" presetSubtype="0" fill="hold" nodeType="afterEffect">
                                  <p:stCondLst>
                                    <p:cond delay="0"/>
                                  </p:stCondLst>
                                  <p:childTnLst>
                                    <p:animEffect transition="out" filter="fade">
                                      <p:cBhvr>
                                        <p:cTn id="63" dur="2000"/>
                                        <p:tgtEl>
                                          <p:spTgt spid="3"/>
                                        </p:tgtEl>
                                      </p:cBhvr>
                                    </p:animEffect>
                                    <p:set>
                                      <p:cBhvr>
                                        <p:cTn id="64" dur="1" fill="hold">
                                          <p:stCondLst>
                                            <p:cond delay="1999"/>
                                          </p:stCondLst>
                                        </p:cTn>
                                        <p:tgtEl>
                                          <p:spTgt spid="3"/>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233"/>
                                        </p:tgtEl>
                                        <p:attrNameLst>
                                          <p:attrName>style.visibility</p:attrName>
                                        </p:attrNameLst>
                                      </p:cBhvr>
                                      <p:to>
                                        <p:strVal val="visible"/>
                                      </p:to>
                                    </p:set>
                                    <p:animEffect transition="in" filter="fade">
                                      <p:cBhvr>
                                        <p:cTn id="72" dur="500"/>
                                        <p:tgtEl>
                                          <p:spTgt spid="923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nodeType="clickEffect">
                                  <p:stCondLst>
                                    <p:cond delay="0"/>
                                  </p:stCondLst>
                                  <p:childTnLst>
                                    <p:set>
                                      <p:cBhvr>
                                        <p:cTn id="76" dur="1" fill="hold">
                                          <p:stCondLst>
                                            <p:cond delay="0"/>
                                          </p:stCondLst>
                                        </p:cTn>
                                        <p:tgtEl>
                                          <p:spTgt spid="9226"/>
                                        </p:tgtEl>
                                        <p:attrNameLst>
                                          <p:attrName>style.visibility</p:attrName>
                                        </p:attrNameLst>
                                      </p:cBhvr>
                                      <p:to>
                                        <p:strVal val="visible"/>
                                      </p:to>
                                    </p:set>
                                    <p:animEffect transition="in" filter="wipe(up)">
                                      <p:cBhvr>
                                        <p:cTn id="77" dur="500"/>
                                        <p:tgtEl>
                                          <p:spTgt spid="9226"/>
                                        </p:tgtEl>
                                      </p:cBhvr>
                                    </p:animEffect>
                                  </p:childTnLst>
                                </p:cTn>
                              </p:par>
                              <p:par>
                                <p:cTn id="78" presetID="22" presetClass="entr" presetSubtype="1" fill="hold" nodeType="withEffect">
                                  <p:stCondLst>
                                    <p:cond delay="0"/>
                                  </p:stCondLst>
                                  <p:childTnLst>
                                    <p:set>
                                      <p:cBhvr>
                                        <p:cTn id="79" dur="1" fill="hold">
                                          <p:stCondLst>
                                            <p:cond delay="0"/>
                                          </p:stCondLst>
                                        </p:cTn>
                                        <p:tgtEl>
                                          <p:spTgt spid="9228"/>
                                        </p:tgtEl>
                                        <p:attrNameLst>
                                          <p:attrName>style.visibility</p:attrName>
                                        </p:attrNameLst>
                                      </p:cBhvr>
                                      <p:to>
                                        <p:strVal val="visible"/>
                                      </p:to>
                                    </p:set>
                                    <p:animEffect transition="in" filter="wipe(up)">
                                      <p:cBhvr>
                                        <p:cTn id="80" dur="500"/>
                                        <p:tgtEl>
                                          <p:spTgt spid="9228"/>
                                        </p:tgtEl>
                                      </p:cBhvr>
                                    </p:animEffect>
                                  </p:childTnLst>
                                </p:cTn>
                              </p:par>
                              <p:par>
                                <p:cTn id="81" presetID="22" presetClass="entr" presetSubtype="1" fill="hold" nodeType="withEffect">
                                  <p:stCondLst>
                                    <p:cond delay="0"/>
                                  </p:stCondLst>
                                  <p:childTnLst>
                                    <p:set>
                                      <p:cBhvr>
                                        <p:cTn id="82" dur="1" fill="hold">
                                          <p:stCondLst>
                                            <p:cond delay="0"/>
                                          </p:stCondLst>
                                        </p:cTn>
                                        <p:tgtEl>
                                          <p:spTgt spid="9227"/>
                                        </p:tgtEl>
                                        <p:attrNameLst>
                                          <p:attrName>style.visibility</p:attrName>
                                        </p:attrNameLst>
                                      </p:cBhvr>
                                      <p:to>
                                        <p:strVal val="visible"/>
                                      </p:to>
                                    </p:set>
                                    <p:animEffect transition="in" filter="wipe(up)">
                                      <p:cBhvr>
                                        <p:cTn id="83" dur="500"/>
                                        <p:tgtEl>
                                          <p:spTgt spid="9227"/>
                                        </p:tgtEl>
                                      </p:cBhvr>
                                    </p:animEffect>
                                  </p:childTnLst>
                                </p:cTn>
                              </p:par>
                              <p:par>
                                <p:cTn id="84" presetID="22" presetClass="entr" presetSubtype="1" fill="hold" nodeType="withEffect">
                                  <p:stCondLst>
                                    <p:cond delay="0"/>
                                  </p:stCondLst>
                                  <p:childTnLst>
                                    <p:set>
                                      <p:cBhvr>
                                        <p:cTn id="85" dur="1" fill="hold">
                                          <p:stCondLst>
                                            <p:cond delay="0"/>
                                          </p:stCondLst>
                                        </p:cTn>
                                        <p:tgtEl>
                                          <p:spTgt spid="9229"/>
                                        </p:tgtEl>
                                        <p:attrNameLst>
                                          <p:attrName>style.visibility</p:attrName>
                                        </p:attrNameLst>
                                      </p:cBhvr>
                                      <p:to>
                                        <p:strVal val="visible"/>
                                      </p:to>
                                    </p:set>
                                    <p:animEffect transition="in" filter="wipe(up)">
                                      <p:cBhvr>
                                        <p:cTn id="86"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223" grpId="0" animBg="1"/>
      <p:bldP spid="9224" grpId="0" animBg="1"/>
      <p:bldP spid="9231" grpId="0"/>
      <p:bldP spid="9232" grpId="0"/>
      <p:bldP spid="9233" grpId="0"/>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692" y="802640"/>
            <a:ext cx="5232908" cy="646331"/>
          </a:xfrm>
          <a:prstGeom prst="rect">
            <a:avLst/>
          </a:prstGeom>
          <a:noFill/>
        </p:spPr>
        <p:txBody>
          <a:bodyPr wrap="square" rtlCol="0">
            <a:spAutoFit/>
          </a:bodyPr>
          <a:lstStyle/>
          <a:p>
            <a:r>
              <a:rPr lang="en-US" sz="3600" b="1">
                <a:latin typeface="Times New Roman" pitchFamily="18" charset="0"/>
                <a:cs typeface="Times New Roman" pitchFamily="18" charset="0"/>
              </a:rPr>
              <a:t>c) Vận dụng kiến thức</a:t>
            </a:r>
          </a:p>
        </p:txBody>
      </p:sp>
      <p:sp>
        <p:nvSpPr>
          <p:cNvPr id="6" name="TextBox 5"/>
          <p:cNvSpPr txBox="1"/>
          <p:nvPr/>
        </p:nvSpPr>
        <p:spPr>
          <a:xfrm>
            <a:off x="1194122" y="1770729"/>
            <a:ext cx="10756578" cy="757130"/>
          </a:xfrm>
          <a:prstGeom prst="rect">
            <a:avLst/>
          </a:prstGeom>
          <a:noFill/>
        </p:spPr>
        <p:txBody>
          <a:bodyPr wrap="square" rtlCol="0">
            <a:spAutoFit/>
          </a:bodyPr>
          <a:lstStyle/>
          <a:p>
            <a:pPr algn="l">
              <a:lnSpc>
                <a:spcPct val="120000"/>
              </a:lnSpc>
            </a:pPr>
            <a:r>
              <a:rPr lang="en-US" sz="3600" dirty="0" err="1">
                <a:solidFill>
                  <a:srgbClr val="00B050"/>
                </a:solidFill>
                <a:latin typeface="Times New Roman" pitchFamily="18" charset="0"/>
                <a:cs typeface="Times New Roman" pitchFamily="18" charset="0"/>
              </a:rPr>
              <a:t>Vẽ</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hình</a:t>
            </a:r>
            <a:r>
              <a:rPr lang="en-US" sz="3600" dirty="0">
                <a:solidFill>
                  <a:srgbClr val="00B050"/>
                </a:solidFill>
                <a:latin typeface="Times New Roman" pitchFamily="18" charset="0"/>
                <a:cs typeface="Times New Roman" pitchFamily="18" charset="0"/>
              </a:rPr>
              <a:t> tam </a:t>
            </a:r>
            <a:r>
              <a:rPr lang="en-US" sz="3600" dirty="0" err="1">
                <a:solidFill>
                  <a:srgbClr val="00B050"/>
                </a:solidFill>
                <a:latin typeface="Times New Roman" pitchFamily="18" charset="0"/>
                <a:cs typeface="Times New Roman" pitchFamily="18" charset="0"/>
              </a:rPr>
              <a:t>giác</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đều</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có</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cạnh</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bằng</a:t>
            </a:r>
            <a:r>
              <a:rPr lang="en-US" sz="3600" dirty="0">
                <a:solidFill>
                  <a:srgbClr val="00B050"/>
                </a:solidFill>
                <a:latin typeface="Times New Roman" pitchFamily="18" charset="0"/>
                <a:cs typeface="Times New Roman" pitchFamily="18" charset="0"/>
              </a:rPr>
              <a:t> 2 cm.</a:t>
            </a:r>
          </a:p>
        </p:txBody>
      </p:sp>
      <p:sp>
        <p:nvSpPr>
          <p:cNvPr id="2" name="Oval 1"/>
          <p:cNvSpPr/>
          <p:nvPr/>
        </p:nvSpPr>
        <p:spPr>
          <a:xfrm>
            <a:off x="736922" y="1959912"/>
            <a:ext cx="457200" cy="54310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itchFamily="18" charset="0"/>
                <a:cs typeface="Times New Roman" pitchFamily="18" charset="0"/>
              </a:rPr>
              <a:t>1</a:t>
            </a:r>
          </a:p>
        </p:txBody>
      </p:sp>
      <p:pic>
        <p:nvPicPr>
          <p:cNvPr id="5" name="Picture 4">
            <a:extLst>
              <a:ext uri="{FF2B5EF4-FFF2-40B4-BE49-F238E27FC236}">
                <a16:creationId xmlns:a16="http://schemas.microsoft.com/office/drawing/2014/main" id="{1CCA9D79-7F5A-4626-873D-72E5D2470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46646">
            <a:off x="5884547" y="4772426"/>
            <a:ext cx="2468880" cy="169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099F76C0-1B0D-4CDD-9504-6D9546A8E537}"/>
              </a:ext>
            </a:extLst>
          </p:cNvPr>
          <p:cNvSpPr txBox="1"/>
          <p:nvPr/>
        </p:nvSpPr>
        <p:spPr>
          <a:xfrm>
            <a:off x="5680215" y="5922874"/>
            <a:ext cx="485113" cy="480132"/>
          </a:xfrm>
          <a:prstGeom prst="rect">
            <a:avLst/>
          </a:prstGeom>
          <a:noFill/>
        </p:spPr>
        <p:txBody>
          <a:bodyPr wrap="square" lIns="109728" tIns="54864" rIns="109728" bIns="54864" rtlCol="0">
            <a:spAutoFit/>
          </a:bodyPr>
          <a:lstStyle/>
          <a:p>
            <a:pPr algn="l"/>
            <a:r>
              <a:rPr lang="en-US" sz="2400" b="1" dirty="0">
                <a:latin typeface="Times New Roman" pitchFamily="18" charset="0"/>
                <a:cs typeface="Times New Roman" pitchFamily="18" charset="0"/>
              </a:rPr>
              <a:t>B</a:t>
            </a:r>
          </a:p>
        </p:txBody>
      </p:sp>
      <p:sp>
        <p:nvSpPr>
          <p:cNvPr id="8" name="TextBox 7">
            <a:extLst>
              <a:ext uri="{FF2B5EF4-FFF2-40B4-BE49-F238E27FC236}">
                <a16:creationId xmlns:a16="http://schemas.microsoft.com/office/drawing/2014/main" id="{77EEE8E2-B5AC-4CA4-97D6-6F45C753A8C6}"/>
              </a:ext>
            </a:extLst>
          </p:cNvPr>
          <p:cNvSpPr txBox="1"/>
          <p:nvPr/>
        </p:nvSpPr>
        <p:spPr>
          <a:xfrm>
            <a:off x="7204682" y="5947415"/>
            <a:ext cx="485113" cy="480132"/>
          </a:xfrm>
          <a:prstGeom prst="rect">
            <a:avLst/>
          </a:prstGeom>
          <a:noFill/>
        </p:spPr>
        <p:txBody>
          <a:bodyPr wrap="square" lIns="109728" tIns="54864" rIns="109728" bIns="54864" rtlCol="0">
            <a:spAutoFit/>
          </a:bodyPr>
          <a:lstStyle/>
          <a:p>
            <a:pPr algn="l"/>
            <a:r>
              <a:rPr lang="en-US" sz="2400" b="1" dirty="0">
                <a:latin typeface="Times New Roman" pitchFamily="18" charset="0"/>
                <a:cs typeface="Times New Roman" pitchFamily="18" charset="0"/>
              </a:rPr>
              <a:t>C</a:t>
            </a:r>
          </a:p>
        </p:txBody>
      </p:sp>
      <p:pic>
        <p:nvPicPr>
          <p:cNvPr id="9" name="Picture 4">
            <a:extLst>
              <a:ext uri="{FF2B5EF4-FFF2-40B4-BE49-F238E27FC236}">
                <a16:creationId xmlns:a16="http://schemas.microsoft.com/office/drawing/2014/main" id="{EB486B8A-BFE4-4099-B7FA-3DFEB8255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228025" flipH="1" flipV="1">
            <a:off x="5084660" y="4233372"/>
            <a:ext cx="2602540" cy="178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376B03CF-7C98-4D54-9DF6-95BFB5FF17AD}"/>
              </a:ext>
            </a:extLst>
          </p:cNvPr>
          <p:cNvSpPr txBox="1"/>
          <p:nvPr/>
        </p:nvSpPr>
        <p:spPr>
          <a:xfrm>
            <a:off x="6280682" y="5947415"/>
            <a:ext cx="854872" cy="480132"/>
          </a:xfrm>
          <a:prstGeom prst="rect">
            <a:avLst/>
          </a:prstGeom>
          <a:noFill/>
        </p:spPr>
        <p:txBody>
          <a:bodyPr wrap="square" lIns="109728" tIns="54864" rIns="109728" bIns="54864" rtlCol="0">
            <a:spAutoFit/>
          </a:bodyPr>
          <a:lstStyle/>
          <a:p>
            <a:pPr algn="l"/>
            <a:r>
              <a:rPr lang="en-US" sz="2400" b="1" dirty="0">
                <a:latin typeface="Times New Roman" pitchFamily="18" charset="0"/>
                <a:cs typeface="Times New Roman" pitchFamily="18" charset="0"/>
              </a:rPr>
              <a:t>2 cm</a:t>
            </a:r>
          </a:p>
        </p:txBody>
      </p:sp>
      <p:cxnSp>
        <p:nvCxnSpPr>
          <p:cNvPr id="11" name="Straight Connector 10">
            <a:extLst>
              <a:ext uri="{FF2B5EF4-FFF2-40B4-BE49-F238E27FC236}">
                <a16:creationId xmlns:a16="http://schemas.microsoft.com/office/drawing/2014/main" id="{E611BF9B-4D34-4600-A6FF-E1490F3951BF}"/>
              </a:ext>
            </a:extLst>
          </p:cNvPr>
          <p:cNvCxnSpPr/>
          <p:nvPr/>
        </p:nvCxnSpPr>
        <p:spPr>
          <a:xfrm flipV="1">
            <a:off x="5969937" y="4029140"/>
            <a:ext cx="1165616" cy="195896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3D0E9E-89F1-4714-B00B-29CA5C2CE83A}"/>
              </a:ext>
            </a:extLst>
          </p:cNvPr>
          <p:cNvCxnSpPr/>
          <p:nvPr/>
        </p:nvCxnSpPr>
        <p:spPr>
          <a:xfrm>
            <a:off x="5982304" y="5981393"/>
            <a:ext cx="135138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35DECB-F287-4A3F-BB01-F81F8EBC3F96}"/>
              </a:ext>
            </a:extLst>
          </p:cNvPr>
          <p:cNvCxnSpPr/>
          <p:nvPr/>
        </p:nvCxnSpPr>
        <p:spPr>
          <a:xfrm flipH="1" flipV="1">
            <a:off x="6155565" y="3961759"/>
            <a:ext cx="1186336" cy="201931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C50344A-A6C6-436E-A7B5-97BCED722035}"/>
              </a:ext>
            </a:extLst>
          </p:cNvPr>
          <p:cNvSpPr txBox="1"/>
          <p:nvPr/>
        </p:nvSpPr>
        <p:spPr>
          <a:xfrm>
            <a:off x="7003423" y="3983870"/>
            <a:ext cx="702786"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x</a:t>
            </a:r>
          </a:p>
        </p:txBody>
      </p:sp>
      <p:sp>
        <p:nvSpPr>
          <p:cNvPr id="15" name="TextBox 14">
            <a:extLst>
              <a:ext uri="{FF2B5EF4-FFF2-40B4-BE49-F238E27FC236}">
                <a16:creationId xmlns:a16="http://schemas.microsoft.com/office/drawing/2014/main" id="{66B15F11-F94E-4271-B9C1-04A7FDCF591F}"/>
              </a:ext>
            </a:extLst>
          </p:cNvPr>
          <p:cNvSpPr txBox="1"/>
          <p:nvPr/>
        </p:nvSpPr>
        <p:spPr>
          <a:xfrm>
            <a:off x="6204553" y="3808700"/>
            <a:ext cx="702786" cy="480132"/>
          </a:xfrm>
          <a:prstGeom prst="rect">
            <a:avLst/>
          </a:prstGeom>
          <a:noFill/>
        </p:spPr>
        <p:txBody>
          <a:bodyPr wrap="square" lIns="109728" tIns="54864" rIns="109728" bIns="54864" rtlCol="0">
            <a:spAutoFit/>
          </a:bodyPr>
          <a:lstStyle/>
          <a:p>
            <a:pPr algn="l"/>
            <a:r>
              <a:rPr lang="en-US" sz="2400" b="1">
                <a:latin typeface="Times New Roman" pitchFamily="18" charset="0"/>
                <a:cs typeface="Times New Roman" pitchFamily="18" charset="0"/>
              </a:rPr>
              <a:t>y</a:t>
            </a:r>
          </a:p>
        </p:txBody>
      </p:sp>
      <p:sp>
        <p:nvSpPr>
          <p:cNvPr id="16" name="TextBox 15">
            <a:extLst>
              <a:ext uri="{FF2B5EF4-FFF2-40B4-BE49-F238E27FC236}">
                <a16:creationId xmlns:a16="http://schemas.microsoft.com/office/drawing/2014/main" id="{DED958CE-964C-4EFA-9A29-2E62F68FA872}"/>
              </a:ext>
            </a:extLst>
          </p:cNvPr>
          <p:cNvSpPr txBox="1"/>
          <p:nvPr/>
        </p:nvSpPr>
        <p:spPr>
          <a:xfrm>
            <a:off x="6650440" y="4530409"/>
            <a:ext cx="485113" cy="480132"/>
          </a:xfrm>
          <a:prstGeom prst="rect">
            <a:avLst/>
          </a:prstGeom>
          <a:noFill/>
        </p:spPr>
        <p:txBody>
          <a:bodyPr wrap="square" lIns="109728" tIns="54864" rIns="109728" bIns="54864" rtlCol="0">
            <a:spAutoFit/>
          </a:bodyPr>
          <a:lstStyle/>
          <a:p>
            <a:pPr algn="l"/>
            <a:r>
              <a:rPr lang="en-US" sz="2400" b="1" dirty="0">
                <a:latin typeface="Times New Roman" pitchFamily="18" charset="0"/>
                <a:cs typeface="Times New Roman" pitchFamily="18" charset="0"/>
              </a:rPr>
              <a:t>A</a:t>
            </a:r>
          </a:p>
        </p:txBody>
      </p:sp>
      <p:cxnSp>
        <p:nvCxnSpPr>
          <p:cNvPr id="17" name="Straight Connector 16">
            <a:extLst>
              <a:ext uri="{FF2B5EF4-FFF2-40B4-BE49-F238E27FC236}">
                <a16:creationId xmlns:a16="http://schemas.microsoft.com/office/drawing/2014/main" id="{C75664C9-2015-4312-A62B-4367C78C3553}"/>
              </a:ext>
            </a:extLst>
          </p:cNvPr>
          <p:cNvCxnSpPr/>
          <p:nvPr/>
        </p:nvCxnSpPr>
        <p:spPr>
          <a:xfrm flipV="1">
            <a:off x="5971400" y="4794859"/>
            <a:ext cx="691232" cy="1178860"/>
          </a:xfrm>
          <a:prstGeom prst="line">
            <a:avLst/>
          </a:prstGeom>
          <a:ln w="38100">
            <a:solidFill>
              <a:srgbClr val="66130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514C05-4C62-4ED6-8085-FB48F5DE3847}"/>
              </a:ext>
            </a:extLst>
          </p:cNvPr>
          <p:cNvCxnSpPr/>
          <p:nvPr/>
        </p:nvCxnSpPr>
        <p:spPr>
          <a:xfrm flipH="1" flipV="1">
            <a:off x="6638249" y="4794860"/>
            <a:ext cx="725468" cy="1186854"/>
          </a:xfrm>
          <a:prstGeom prst="line">
            <a:avLst/>
          </a:prstGeom>
          <a:ln w="38100">
            <a:solidFill>
              <a:srgbClr val="66130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62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nodeType="clickEffect">
                                  <p:stCondLst>
                                    <p:cond delay="0"/>
                                  </p:stCondLst>
                                  <p:childTnLst>
                                    <p:animEffect transition="out" filter="fade">
                                      <p:cBhvr>
                                        <p:cTn id="50" dur="2000"/>
                                        <p:tgtEl>
                                          <p:spTgt spid="5"/>
                                        </p:tgtEl>
                                      </p:cBhvr>
                                    </p:animEffect>
                                    <p:anim calcmode="lin" valueType="num">
                                      <p:cBhvr>
                                        <p:cTn id="51"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5"/>
                                        </p:tgtEl>
                                        <p:attrNameLst>
                                          <p:attrName>ppt_h</p:attrName>
                                        </p:attrNameLst>
                                      </p:cBhvr>
                                      <p:tavLst>
                                        <p:tav tm="0">
                                          <p:val>
                                            <p:strVal val="ppt_h"/>
                                          </p:val>
                                        </p:tav>
                                        <p:tav tm="100000">
                                          <p:val>
                                            <p:strVal val="ppt_h"/>
                                          </p:val>
                                        </p:tav>
                                      </p:tavLst>
                                    </p:anim>
                                    <p:set>
                                      <p:cBhvr>
                                        <p:cTn id="53" dur="1" fill="hold">
                                          <p:stCondLst>
                                            <p:cond delay="1999"/>
                                          </p:stCondLst>
                                        </p:cTn>
                                        <p:tgtEl>
                                          <p:spTgt spid="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arn(inVertic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inVertic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arn(inVertical)">
                                      <p:cBhvr>
                                        <p:cTn id="78" dur="500"/>
                                        <p:tgtEl>
                                          <p:spTgt spid="17"/>
                                        </p:tgtEl>
                                      </p:cBhvr>
                                    </p:animEffect>
                                  </p:childTnLst>
                                </p:cTn>
                              </p:par>
                              <p:par>
                                <p:cTn id="79" presetID="16" presetClass="entr" presetSubtype="21"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arn(inVertical)">
                                      <p:cBhvr>
                                        <p:cTn id="81" dur="500"/>
                                        <p:tgtEl>
                                          <p:spTgt spid="18"/>
                                        </p:tgtEl>
                                      </p:cBhvr>
                                    </p:animEffect>
                                  </p:childTnLst>
                                </p:cTn>
                              </p:par>
                              <p:par>
                                <p:cTn id="82" presetID="21" presetClass="emph" presetSubtype="0" fill="hold" nodeType="withEffect">
                                  <p:stCondLst>
                                    <p:cond delay="0"/>
                                  </p:stCondLst>
                                  <p:childTnLst>
                                    <p:animClr clrSpc="hsl" dir="cw">
                                      <p:cBhvr override="childStyle">
                                        <p:cTn id="83" dur="500" fill="hold"/>
                                        <p:tgtEl>
                                          <p:spTgt spid="12"/>
                                        </p:tgtEl>
                                        <p:attrNameLst>
                                          <p:attrName>style.color</p:attrName>
                                        </p:attrNameLst>
                                      </p:cBhvr>
                                      <p:by>
                                        <p:hsl h="7200000" s="0" l="0"/>
                                      </p:by>
                                    </p:animClr>
                                    <p:animClr clrSpc="hsl" dir="cw">
                                      <p:cBhvr>
                                        <p:cTn id="84" dur="500" fill="hold"/>
                                        <p:tgtEl>
                                          <p:spTgt spid="12"/>
                                        </p:tgtEl>
                                        <p:attrNameLst>
                                          <p:attrName>fillcolor</p:attrName>
                                        </p:attrNameLst>
                                      </p:cBhvr>
                                      <p:by>
                                        <p:hsl h="7200000" s="0" l="0"/>
                                      </p:by>
                                    </p:animClr>
                                    <p:animClr clrSpc="hsl" dir="cw">
                                      <p:cBhvr>
                                        <p:cTn id="85" dur="500" fill="hold"/>
                                        <p:tgtEl>
                                          <p:spTgt spid="12"/>
                                        </p:tgtEl>
                                        <p:attrNameLst>
                                          <p:attrName>stroke.color</p:attrName>
                                        </p:attrNameLst>
                                      </p:cBhvr>
                                      <p:by>
                                        <p:hsl h="7200000" s="0" l="0"/>
                                      </p:by>
                                    </p:animClr>
                                    <p:set>
                                      <p:cBhvr>
                                        <p:cTn id="86" dur="500" fill="hold"/>
                                        <p:tgtEl>
                                          <p:spTgt spid="12"/>
                                        </p:tgtEl>
                                        <p:attrNameLst>
                                          <p:attrName>fill.type</p:attrName>
                                        </p:attrNameLst>
                                      </p:cBhvr>
                                      <p:to>
                                        <p:strVal val="solid"/>
                                      </p:to>
                                    </p:set>
                                  </p:childTnLst>
                                </p:cTn>
                              </p:par>
                              <p:par>
                                <p:cTn id="87" presetID="16" presetClass="exit" presetSubtype="21" fill="hold" nodeType="withEffect">
                                  <p:stCondLst>
                                    <p:cond delay="0"/>
                                  </p:stCondLst>
                                  <p:childTnLst>
                                    <p:animEffect transition="out" filter="barn(inVertical)">
                                      <p:cBhvr>
                                        <p:cTn id="88" dur="500"/>
                                        <p:tgtEl>
                                          <p:spTgt spid="5"/>
                                        </p:tgtEl>
                                      </p:cBhvr>
                                    </p:animEffect>
                                    <p:set>
                                      <p:cBhvr>
                                        <p:cTn id="89" dur="1" fill="hold">
                                          <p:stCondLst>
                                            <p:cond delay="499"/>
                                          </p:stCondLst>
                                        </p:cTn>
                                        <p:tgtEl>
                                          <p:spTgt spid="5"/>
                                        </p:tgtEl>
                                        <p:attrNameLst>
                                          <p:attrName>style.visibility</p:attrName>
                                        </p:attrNameLst>
                                      </p:cBhvr>
                                      <p:to>
                                        <p:strVal val="hidden"/>
                                      </p:to>
                                    </p:set>
                                  </p:childTnLst>
                                </p:cTn>
                              </p:par>
                              <p:par>
                                <p:cTn id="90" presetID="16" presetClass="exit" presetSubtype="21" fill="hold" nodeType="withEffect">
                                  <p:stCondLst>
                                    <p:cond delay="0"/>
                                  </p:stCondLst>
                                  <p:childTnLst>
                                    <p:animEffect transition="out" filter="barn(inVertical)">
                                      <p:cBhvr>
                                        <p:cTn id="91" dur="500"/>
                                        <p:tgtEl>
                                          <p:spTgt spid="11"/>
                                        </p:tgtEl>
                                      </p:cBhvr>
                                    </p:animEffect>
                                    <p:set>
                                      <p:cBhvr>
                                        <p:cTn id="92" dur="1" fill="hold">
                                          <p:stCondLst>
                                            <p:cond delay="499"/>
                                          </p:stCondLst>
                                        </p:cTn>
                                        <p:tgtEl>
                                          <p:spTgt spid="11"/>
                                        </p:tgtEl>
                                        <p:attrNameLst>
                                          <p:attrName>style.visibility</p:attrName>
                                        </p:attrNameLst>
                                      </p:cBhvr>
                                      <p:to>
                                        <p:strVal val="hidden"/>
                                      </p:to>
                                    </p:set>
                                  </p:childTnLst>
                                </p:cTn>
                              </p:par>
                              <p:par>
                                <p:cTn id="93" presetID="16" presetClass="exit" presetSubtype="21" fill="hold" nodeType="withEffect">
                                  <p:stCondLst>
                                    <p:cond delay="0"/>
                                  </p:stCondLst>
                                  <p:childTnLst>
                                    <p:animEffect transition="out" filter="barn(inVertical)">
                                      <p:cBhvr>
                                        <p:cTn id="94" dur="500"/>
                                        <p:tgtEl>
                                          <p:spTgt spid="9"/>
                                        </p:tgtEl>
                                      </p:cBhvr>
                                    </p:animEffect>
                                    <p:set>
                                      <p:cBhvr>
                                        <p:cTn id="95" dur="1" fill="hold">
                                          <p:stCondLst>
                                            <p:cond delay="499"/>
                                          </p:stCondLst>
                                        </p:cTn>
                                        <p:tgtEl>
                                          <p:spTgt spid="9"/>
                                        </p:tgtEl>
                                        <p:attrNameLst>
                                          <p:attrName>style.visibility</p:attrName>
                                        </p:attrNameLst>
                                      </p:cBhvr>
                                      <p:to>
                                        <p:strVal val="hidden"/>
                                      </p:to>
                                    </p:set>
                                  </p:childTnLst>
                                </p:cTn>
                              </p:par>
                              <p:par>
                                <p:cTn id="96" presetID="16" presetClass="exit" presetSubtype="21" fill="hold" nodeType="withEffect">
                                  <p:stCondLst>
                                    <p:cond delay="0"/>
                                  </p:stCondLst>
                                  <p:childTnLst>
                                    <p:animEffect transition="out" filter="barn(inVertical)">
                                      <p:cBhvr>
                                        <p:cTn id="97" dur="500"/>
                                        <p:tgtEl>
                                          <p:spTgt spid="13"/>
                                        </p:tgtEl>
                                      </p:cBhvr>
                                    </p:animEffect>
                                    <p:set>
                                      <p:cBhvr>
                                        <p:cTn id="98" dur="1" fill="hold">
                                          <p:stCondLst>
                                            <p:cond delay="499"/>
                                          </p:stCondLst>
                                        </p:cTn>
                                        <p:tgtEl>
                                          <p:spTgt spid="13"/>
                                        </p:tgtEl>
                                        <p:attrNameLst>
                                          <p:attrName>style.visibility</p:attrName>
                                        </p:attrNameLst>
                                      </p:cBhvr>
                                      <p:to>
                                        <p:strVal val="hidden"/>
                                      </p:to>
                                    </p:set>
                                  </p:childTnLst>
                                </p:cTn>
                              </p:par>
                              <p:par>
                                <p:cTn id="99" presetID="42" presetClass="exit" presetSubtype="0" fill="hold" grpId="1" nodeType="withEffect">
                                  <p:stCondLst>
                                    <p:cond delay="0"/>
                                  </p:stCondLst>
                                  <p:childTnLst>
                                    <p:animEffect transition="out" filter="fade">
                                      <p:cBhvr>
                                        <p:cTn id="100" dur="1000"/>
                                        <p:tgtEl>
                                          <p:spTgt spid="14"/>
                                        </p:tgtEl>
                                      </p:cBhvr>
                                    </p:animEffect>
                                    <p:anim calcmode="lin" valueType="num">
                                      <p:cBhvr>
                                        <p:cTn id="101" dur="1000"/>
                                        <p:tgtEl>
                                          <p:spTgt spid="14"/>
                                        </p:tgtEl>
                                        <p:attrNameLst>
                                          <p:attrName>ppt_x</p:attrName>
                                        </p:attrNameLst>
                                      </p:cBhvr>
                                      <p:tavLst>
                                        <p:tav tm="0">
                                          <p:val>
                                            <p:strVal val="ppt_x"/>
                                          </p:val>
                                        </p:tav>
                                        <p:tav tm="100000">
                                          <p:val>
                                            <p:strVal val="ppt_x"/>
                                          </p:val>
                                        </p:tav>
                                      </p:tavLst>
                                    </p:anim>
                                    <p:anim calcmode="lin" valueType="num">
                                      <p:cBhvr>
                                        <p:cTn id="102" dur="1000"/>
                                        <p:tgtEl>
                                          <p:spTgt spid="14"/>
                                        </p:tgtEl>
                                        <p:attrNameLst>
                                          <p:attrName>ppt_y</p:attrName>
                                        </p:attrNameLst>
                                      </p:cBhvr>
                                      <p:tavLst>
                                        <p:tav tm="0">
                                          <p:val>
                                            <p:strVal val="ppt_y"/>
                                          </p:val>
                                        </p:tav>
                                        <p:tav tm="100000">
                                          <p:val>
                                            <p:strVal val="ppt_y+.1"/>
                                          </p:val>
                                        </p:tav>
                                      </p:tavLst>
                                    </p:anim>
                                    <p:set>
                                      <p:cBhvr>
                                        <p:cTn id="103" dur="1" fill="hold">
                                          <p:stCondLst>
                                            <p:cond delay="999"/>
                                          </p:stCondLst>
                                        </p:cTn>
                                        <p:tgtEl>
                                          <p:spTgt spid="14"/>
                                        </p:tgtEl>
                                        <p:attrNameLst>
                                          <p:attrName>style.visibility</p:attrName>
                                        </p:attrNameLst>
                                      </p:cBhvr>
                                      <p:to>
                                        <p:strVal val="hidden"/>
                                      </p:to>
                                    </p:set>
                                  </p:childTnLst>
                                </p:cTn>
                              </p:par>
                              <p:par>
                                <p:cTn id="104" presetID="42" presetClass="exit" presetSubtype="0" fill="hold" grpId="1" nodeType="withEffect">
                                  <p:stCondLst>
                                    <p:cond delay="0"/>
                                  </p:stCondLst>
                                  <p:childTnLst>
                                    <p:animEffect transition="out" filter="fade">
                                      <p:cBhvr>
                                        <p:cTn id="105" dur="1000"/>
                                        <p:tgtEl>
                                          <p:spTgt spid="15"/>
                                        </p:tgtEl>
                                      </p:cBhvr>
                                    </p:animEffect>
                                    <p:anim calcmode="lin" valueType="num">
                                      <p:cBhvr>
                                        <p:cTn id="106" dur="1000"/>
                                        <p:tgtEl>
                                          <p:spTgt spid="15"/>
                                        </p:tgtEl>
                                        <p:attrNameLst>
                                          <p:attrName>ppt_x</p:attrName>
                                        </p:attrNameLst>
                                      </p:cBhvr>
                                      <p:tavLst>
                                        <p:tav tm="0">
                                          <p:val>
                                            <p:strVal val="ppt_x"/>
                                          </p:val>
                                        </p:tav>
                                        <p:tav tm="100000">
                                          <p:val>
                                            <p:strVal val="ppt_x"/>
                                          </p:val>
                                        </p:tav>
                                      </p:tavLst>
                                    </p:anim>
                                    <p:anim calcmode="lin" valueType="num">
                                      <p:cBhvr>
                                        <p:cTn id="107" dur="1000"/>
                                        <p:tgtEl>
                                          <p:spTgt spid="15"/>
                                        </p:tgtEl>
                                        <p:attrNameLst>
                                          <p:attrName>ppt_y</p:attrName>
                                        </p:attrNameLst>
                                      </p:cBhvr>
                                      <p:tavLst>
                                        <p:tav tm="0">
                                          <p:val>
                                            <p:strVal val="ppt_y"/>
                                          </p:val>
                                        </p:tav>
                                        <p:tav tm="100000">
                                          <p:val>
                                            <p:strVal val="ppt_y+.1"/>
                                          </p:val>
                                        </p:tav>
                                      </p:tavLst>
                                    </p:anim>
                                    <p:set>
                                      <p:cBhvr>
                                        <p:cTn id="108"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 grpId="0" animBg="1"/>
      <p:bldP spid="7" grpId="0"/>
      <p:bldP spid="8" grpId="0"/>
      <p:bldP spid="10" grpId="0"/>
      <p:bldP spid="14" grpId="0"/>
      <p:bldP spid="14" grpId="1"/>
      <p:bldP spid="15" grpId="0"/>
      <p:bldP spid="15" grpId="1"/>
      <p:bldP spid="16"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2981</TotalTime>
  <Words>1905</Words>
  <PresentationFormat>Custom</PresentationFormat>
  <Paragraphs>292</Paragraphs>
  <Slides>38</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A3.OpenSansBold-San</vt:lpstr>
      <vt:lpstr>A3.OpenSans-San</vt:lpstr>
      <vt:lpstr>Arial</vt:lpstr>
      <vt:lpstr>Calibri</vt:lpstr>
      <vt:lpstr>Calibri Light</vt:lpstr>
      <vt:lpstr>Century Gothic</vt:lpstr>
      <vt:lpstr>SVN-Bariol</vt:lpstr>
      <vt:lpstr>SVN-Veneer</vt:lpstr>
      <vt:lpstr>Times New Roman</vt:lpstr>
      <vt:lpstr>Wingdings 3</vt:lpstr>
      <vt:lpstr>Blank</vt:lpstr>
      <vt:lpstr>Custom Design</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2021-08-08T07:52:26Z</dcterms:created>
  <dcterms:modified xsi:type="dcterms:W3CDTF">2021-11-19T14:47:48Z</dcterms:modified>
</cp:coreProperties>
</file>