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73"/>
  </p:notesMasterIdLst>
  <p:sldIdLst>
    <p:sldId id="256" r:id="rId3"/>
    <p:sldId id="311" r:id="rId4"/>
    <p:sldId id="337" r:id="rId5"/>
    <p:sldId id="339" r:id="rId6"/>
    <p:sldId id="260" r:id="rId7"/>
    <p:sldId id="257" r:id="rId8"/>
    <p:sldId id="321" r:id="rId9"/>
    <p:sldId id="391" r:id="rId10"/>
    <p:sldId id="262" r:id="rId11"/>
    <p:sldId id="263" r:id="rId12"/>
    <p:sldId id="314" r:id="rId13"/>
    <p:sldId id="392" r:id="rId14"/>
    <p:sldId id="393" r:id="rId15"/>
    <p:sldId id="349" r:id="rId16"/>
    <p:sldId id="352" r:id="rId17"/>
    <p:sldId id="394" r:id="rId18"/>
    <p:sldId id="379" r:id="rId19"/>
    <p:sldId id="359" r:id="rId20"/>
    <p:sldId id="364" r:id="rId21"/>
    <p:sldId id="395" r:id="rId22"/>
    <p:sldId id="346" r:id="rId23"/>
    <p:sldId id="397" r:id="rId24"/>
    <p:sldId id="398" r:id="rId25"/>
    <p:sldId id="380" r:id="rId26"/>
    <p:sldId id="399" r:id="rId27"/>
    <p:sldId id="383" r:id="rId28"/>
    <p:sldId id="400" r:id="rId29"/>
    <p:sldId id="401" r:id="rId30"/>
    <p:sldId id="375" r:id="rId31"/>
    <p:sldId id="402" r:id="rId32"/>
    <p:sldId id="403" r:id="rId33"/>
    <p:sldId id="396" r:id="rId34"/>
    <p:sldId id="376" r:id="rId35"/>
    <p:sldId id="381" r:id="rId36"/>
    <p:sldId id="404" r:id="rId37"/>
    <p:sldId id="405" r:id="rId38"/>
    <p:sldId id="406" r:id="rId39"/>
    <p:sldId id="407" r:id="rId40"/>
    <p:sldId id="408" r:id="rId41"/>
    <p:sldId id="409" r:id="rId42"/>
    <p:sldId id="410" r:id="rId43"/>
    <p:sldId id="343" r:id="rId44"/>
    <p:sldId id="411" r:id="rId45"/>
    <p:sldId id="412" r:id="rId46"/>
    <p:sldId id="413" r:id="rId47"/>
    <p:sldId id="414" r:id="rId48"/>
    <p:sldId id="418" r:id="rId49"/>
    <p:sldId id="384" r:id="rId50"/>
    <p:sldId id="419" r:id="rId51"/>
    <p:sldId id="420" r:id="rId52"/>
    <p:sldId id="385" r:id="rId53"/>
    <p:sldId id="421" r:id="rId54"/>
    <p:sldId id="327" r:id="rId55"/>
    <p:sldId id="331" r:id="rId56"/>
    <p:sldId id="386" r:id="rId57"/>
    <p:sldId id="422" r:id="rId58"/>
    <p:sldId id="423" r:id="rId59"/>
    <p:sldId id="424" r:id="rId60"/>
    <p:sldId id="425" r:id="rId61"/>
    <p:sldId id="326" r:id="rId62"/>
    <p:sldId id="275" r:id="rId63"/>
    <p:sldId id="390" r:id="rId64"/>
    <p:sldId id="371" r:id="rId65"/>
    <p:sldId id="285" r:id="rId66"/>
    <p:sldId id="427" r:id="rId67"/>
    <p:sldId id="428" r:id="rId68"/>
    <p:sldId id="430" r:id="rId69"/>
    <p:sldId id="258" r:id="rId70"/>
    <p:sldId id="329" r:id="rId71"/>
    <p:sldId id="267" r:id="rId72"/>
  </p:sldIdLst>
  <p:sldSz cx="9144000" cy="5143500" type="screen16x9"/>
  <p:notesSz cx="6858000" cy="9144000"/>
  <p:embeddedFontLst>
    <p:embeddedFont>
      <p:font typeface="Anaheim" panose="020B0604020202020204" charset="0"/>
      <p:regular r:id="rId74"/>
    </p:embeddedFon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
      <p:font typeface="DM Sans" pitchFamily="2" charset="0"/>
      <p:regular r:id="rId80"/>
      <p:bold r:id="rId81"/>
      <p:italic r:id="rId82"/>
      <p:boldItalic r:id="rId83"/>
    </p:embeddedFont>
    <p:embeddedFont>
      <p:font typeface="Lato" panose="020F0502020204030203" pitchFamily="34" charset="0"/>
      <p:regular r:id="rId84"/>
      <p:bold r:id="rId85"/>
      <p:italic r:id="rId86"/>
      <p:boldItalic r:id="rId87"/>
    </p:embeddedFont>
    <p:embeddedFont>
      <p:font typeface="Lilita One" panose="020B0604020202020204" charset="0"/>
      <p:regular r:id="rId88"/>
    </p:embeddedFont>
    <p:embeddedFont>
      <p:font typeface="Maven Pro ExtraBold" panose="020B0604020202020204" charset="0"/>
      <p:bold r:id="rId89"/>
    </p:embeddedFont>
    <p:embeddedFont>
      <p:font typeface="Nunito Light" pitchFamily="2" charset="0"/>
      <p:regular r:id="rId90"/>
      <p:italic r:id="rId91"/>
    </p:embeddedFont>
    <p:embeddedFont>
      <p:font typeface="Quicksand Medium" panose="020B0604020202020204" charset="0"/>
      <p:regular r:id="rId92"/>
      <p:bold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18E"/>
    <a:srgbClr val="004376"/>
    <a:srgbClr val="FFD495"/>
    <a:srgbClr val="B0E2BB"/>
    <a:srgbClr val="EBF9F8"/>
    <a:srgbClr val="DEF6F4"/>
    <a:srgbClr val="FFE8C5"/>
    <a:srgbClr val="002060"/>
    <a:srgbClr val="003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3883" autoAdjust="0"/>
  </p:normalViewPr>
  <p:slideViewPr>
    <p:cSldViewPr snapToGrid="0">
      <p:cViewPr varScale="1">
        <p:scale>
          <a:sx n="149" d="100"/>
          <a:sy n="149" d="100"/>
        </p:scale>
        <p:origin x="45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3.xml"/><Relationship Id="rId90" Type="http://schemas.openxmlformats.org/officeDocument/2006/relationships/font" Target="fonts/font17.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3.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4.fntdata"/><Relationship Id="rId61" Type="http://schemas.openxmlformats.org/officeDocument/2006/relationships/slide" Target="slides/slide59.xml"/><Relationship Id="rId82"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555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070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50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791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75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87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0158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172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051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989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379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519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562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12908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816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484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634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904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7827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659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263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892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187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7201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587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921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556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582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422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68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426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74550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43052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653620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950631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134665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3458145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2681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343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7033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641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4" r:id="rId9"/>
    <p:sldLayoutId id="2147483667" r:id="rId10"/>
    <p:sldLayoutId id="2147483668" r:id="rId11"/>
    <p:sldLayoutId id="2147483669" r:id="rId12"/>
    <p:sldLayoutId id="2147483671"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68.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13.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8.png"/><Relationship Id="rId5" Type="http://schemas.microsoft.com/office/2007/relationships/hdphoto" Target="../media/hdphoto2.wdp"/><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slide" Target="slide6.xml"/><Relationship Id="rId12"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11" Type="http://schemas.openxmlformats.org/officeDocument/2006/relationships/slide" Target="slide17.xml"/><Relationship Id="rId5" Type="http://schemas.openxmlformats.org/officeDocument/2006/relationships/slide" Target="slide68.xml"/><Relationship Id="rId15" Type="http://schemas.openxmlformats.org/officeDocument/2006/relationships/image" Target="../media/image104.png"/><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slide" Target="slide1.xml"/><Relationship Id="rId14" Type="http://schemas.openxmlformats.org/officeDocument/2006/relationships/image" Target="../media/image103.png"/></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audio" Target="../media/audio3.wav"/><Relationship Id="rId10"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8.png"/></Relationships>
</file>

<file path=ppt/slides/_rels/slide5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6.png"/><Relationship Id="rId3" Type="http://schemas.openxmlformats.org/officeDocument/2006/relationships/audio" Target="../media/audio1.wav"/><Relationship Id="rId7" Type="http://schemas.openxmlformats.org/officeDocument/2006/relationships/image" Target="../media/image113.png"/><Relationship Id="rId12"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105.png"/><Relationship Id="rId11" Type="http://schemas.openxmlformats.org/officeDocument/2006/relationships/image" Target="../media/image114.png"/><Relationship Id="rId5" Type="http://schemas.openxmlformats.org/officeDocument/2006/relationships/audio" Target="../media/audio3.wav"/><Relationship Id="rId10"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8.png"/></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0.png"/><Relationship Id="rId3" Type="http://schemas.openxmlformats.org/officeDocument/2006/relationships/audio" Target="../media/audio1.wav"/><Relationship Id="rId7" Type="http://schemas.openxmlformats.org/officeDocument/2006/relationships/image" Target="../media/image105.png"/><Relationship Id="rId12"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117.png"/><Relationship Id="rId11" Type="http://schemas.openxmlformats.org/officeDocument/2006/relationships/image" Target="../media/image109.png"/><Relationship Id="rId5" Type="http://schemas.openxmlformats.org/officeDocument/2006/relationships/audio" Target="../media/audio2.wav"/><Relationship Id="rId10" Type="http://schemas.openxmlformats.org/officeDocument/2006/relationships/image" Target="../media/image108.png"/><Relationship Id="rId4" Type="http://schemas.openxmlformats.org/officeDocument/2006/relationships/audio" Target="../media/audio3.wav"/><Relationship Id="rId9" Type="http://schemas.openxmlformats.org/officeDocument/2006/relationships/image" Target="../media/image107.png"/><Relationship Id="rId14" Type="http://schemas.openxmlformats.org/officeDocument/2006/relationships/image" Target="../media/image121.png"/></Relationships>
</file>

<file path=ppt/slides/_rels/slide5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5.png"/><Relationship Id="rId3" Type="http://schemas.openxmlformats.org/officeDocument/2006/relationships/audio" Target="../media/audio1.wav"/><Relationship Id="rId7" Type="http://schemas.openxmlformats.org/officeDocument/2006/relationships/image" Target="../media/image105.png"/><Relationship Id="rId12"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122.png"/><Relationship Id="rId11" Type="http://schemas.openxmlformats.org/officeDocument/2006/relationships/image" Target="../media/image109.png"/><Relationship Id="rId5" Type="http://schemas.openxmlformats.org/officeDocument/2006/relationships/audio" Target="../media/audio3.wav"/><Relationship Id="rId10" Type="http://schemas.openxmlformats.org/officeDocument/2006/relationships/image" Target="../media/image108.png"/><Relationship Id="rId4" Type="http://schemas.openxmlformats.org/officeDocument/2006/relationships/audio" Target="../media/audio2.wav"/><Relationship Id="rId9" Type="http://schemas.openxmlformats.org/officeDocument/2006/relationships/image" Target="../media/image107.png"/><Relationship Id="rId14" Type="http://schemas.openxmlformats.org/officeDocument/2006/relationships/image" Target="../media/image126.png"/></Relationships>
</file>

<file path=ppt/slides/_rels/slide5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30.png"/><Relationship Id="rId3" Type="http://schemas.openxmlformats.org/officeDocument/2006/relationships/audio" Target="../media/audio1.wav"/><Relationship Id="rId7" Type="http://schemas.openxmlformats.org/officeDocument/2006/relationships/image" Target="../media/image127.png"/><Relationship Id="rId12"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05.png"/><Relationship Id="rId11" Type="http://schemas.openxmlformats.org/officeDocument/2006/relationships/image" Target="../media/image128.png"/><Relationship Id="rId5" Type="http://schemas.openxmlformats.org/officeDocument/2006/relationships/audio" Target="../media/audio3.wav"/><Relationship Id="rId10" Type="http://schemas.openxmlformats.org/officeDocument/2006/relationships/image" Target="../media/image109.png"/><Relationship Id="rId4" Type="http://schemas.openxmlformats.org/officeDocument/2006/relationships/audio" Target="../media/audio2.wav"/><Relationship Id="rId9" Type="http://schemas.openxmlformats.org/officeDocument/2006/relationships/image" Target="../media/image10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3.xml"/><Relationship Id="rId10" Type="http://schemas.openxmlformats.org/officeDocument/2006/relationships/image" Target="../media/image86.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135.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MÔN TOÁN!</a:t>
            </a: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501" y="281659"/>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465804" y="892401"/>
                <a:ext cx="8193286" cy="22852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Một hộp có 12 chiếc thẻ cùng loại, mỗi thẻ được ghi một trong các số 1, 2, 3,…,12; hai thẻ khác nhau thì ghi hai số khác nhau. Rút ngẫu nhiên 1 chiếc thẻ trong hộp. Xét biến cố </a:t>
                </a:r>
                <a14:m>
                  <m:oMath xmlns:m="http://schemas.openxmlformats.org/officeDocument/2006/math">
                    <m:r>
                      <a:rPr lang="vi-VN" sz="1900" i="1" smtClean="0">
                        <a:solidFill>
                          <a:srgbClr val="000000"/>
                        </a:solidFill>
                        <a:latin typeface="Cambria Math" panose="02040503050406030204" pitchFamily="18" charset="0"/>
                      </a:rPr>
                      <m:t>𝐴</m:t>
                    </m:r>
                  </m:oMath>
                </a14:m>
                <a:r>
                  <a:rPr lang="vi-VN" sz="1900">
                    <a:solidFill>
                      <a:srgbClr val="000000"/>
                    </a:solidFill>
                    <a:latin typeface="+mn-lt"/>
                  </a:rPr>
                  <a:t>: “Số xuất hiện trên thẻ được rút ra là số chia hết cho 3” và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oMath>
                </a14:m>
                <a:r>
                  <a:rPr lang="en-US" sz="1900">
                    <a:solidFill>
                      <a:srgbClr val="000000"/>
                    </a:solidFill>
                    <a:latin typeface="+mn-lt"/>
                  </a:rPr>
                  <a:t>: </a:t>
                </a:r>
                <a:r>
                  <a:rPr lang="vi-VN" sz="1900">
                    <a:solidFill>
                      <a:srgbClr val="000000"/>
                    </a:solidFill>
                    <a:latin typeface="+mn-lt"/>
                  </a:rPr>
                  <a:t>“Số xuất hiện trên thẻ được rút ra là số chia hết cho 4”. Phát biểu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 </m:t>
                    </m:r>
                  </m:oMath>
                </a14:m>
                <a:r>
                  <a:rPr lang="vi-VN" sz="1900">
                    <a:solidFill>
                      <a:srgbClr val="000000"/>
                    </a:solidFill>
                    <a:latin typeface="+mn-lt"/>
                  </a:rPr>
                  <a:t>dưới dạng mệnh đề nêu sự kiện.</a:t>
                </a:r>
              </a:p>
            </p:txBody>
          </p:sp>
        </mc:Choice>
        <mc:Fallback xmlns="">
          <p:sp>
            <p:nvSpPr>
              <p:cNvPr id="7" name="Rectangle 1"/>
              <p:cNvSpPr>
                <a:spLocks noRot="1" noChangeAspect="1" noMove="1" noResize="1" noEditPoints="1" noAdjustHandles="1" noChangeArrowheads="1" noChangeShapeType="1" noTextEdit="1"/>
              </p:cNvSpPr>
              <p:nvPr/>
            </p:nvSpPr>
            <p:spPr bwMode="auto">
              <a:xfrm>
                <a:off x="465804" y="892401"/>
                <a:ext cx="8193286" cy="2285241"/>
              </a:xfrm>
              <a:prstGeom prst="rect">
                <a:avLst/>
              </a:prstGeom>
              <a:blipFill>
                <a:blip r:embed="rId5"/>
                <a:stretch>
                  <a:fillRect l="-670" r="-744" b="-16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7"/>
          <a:stretch>
            <a:fillRect/>
          </a:stretch>
        </p:blipFill>
        <p:spPr>
          <a:xfrm>
            <a:off x="7864705" y="4070936"/>
            <a:ext cx="1249781" cy="1256307"/>
          </a:xfrm>
          <a:prstGeom prst="rect">
            <a:avLst/>
          </a:prstGeom>
        </p:spPr>
      </p:pic>
      <p:sp>
        <p:nvSpPr>
          <p:cNvPr id="10" name="Rectangle 9"/>
          <p:cNvSpPr/>
          <p:nvPr/>
        </p:nvSpPr>
        <p:spPr>
          <a:xfrm>
            <a:off x="4199207" y="3086104"/>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465804" y="3578740"/>
                <a:ext cx="8106355" cy="1408078"/>
              </a:xfrm>
              <a:prstGeom prst="rect">
                <a:avLst/>
              </a:prstGeom>
            </p:spPr>
            <p:txBody>
              <a:bodyPr wrap="square">
                <a:spAutoFit/>
              </a:bodyPr>
              <a:lstStyle/>
              <a:p>
                <a:pPr algn="just">
                  <a:lnSpc>
                    <a:spcPct val="150000"/>
                  </a:lnSpc>
                </a:pPr>
                <a:r>
                  <a:rPr lang="vi-VN" sz="1900">
                    <a:latin typeface="+mn-lt"/>
                    <a:ea typeface="Dotum" panose="020B0600000101010101" pitchFamily="34" charset="-127"/>
                    <a:cs typeface="Times New Roman" panose="02020603050405020304" pitchFamily="18" charset="0"/>
                  </a:rPr>
                  <a:t>Ta có:</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3;6;9;12</m:t>
                        </m:r>
                      </m:e>
                    </m:d>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4;8;12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Gọi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1900">
                    <a:effectLst/>
                    <a:latin typeface="+mn-lt"/>
                    <a:ea typeface="Dotum" panose="020B0600000101010101" pitchFamily="34" charset="-127"/>
                    <a:cs typeface="Times New Roman" panose="02020603050405020304" pitchFamily="18" charset="0"/>
                  </a:rPr>
                  <a:t>. </a:t>
                </a:r>
                <a:endParaRPr lang="en-US" sz="1900">
                  <a:effectLst/>
                  <a:latin typeface="+mn-lt"/>
                  <a:ea typeface="Dotum" panose="020B0600000101010101" pitchFamily="34" charset="-127"/>
                  <a:cs typeface="Times New Roman" panose="02020603050405020304" pitchFamily="18" charset="0"/>
                </a:endParaRPr>
              </a:p>
              <a:p>
                <a:pPr algn="just">
                  <a:lnSpc>
                    <a:spcPct val="150000"/>
                  </a:lnSpc>
                </a:pPr>
                <a:r>
                  <a:rPr lang="vi-VN" sz="1900">
                    <a:effectLst/>
                    <a:latin typeface="+mn-lt"/>
                    <a:ea typeface="Dotum" panose="020B0600000101010101" pitchFamily="34" charset="-127"/>
                    <a:cs typeface="Times New Roman" panose="02020603050405020304" pitchFamily="18" charset="0"/>
                  </a:rPr>
                  <a:t>Vậy 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1900">
                    <a:effectLst/>
                    <a:latin typeface="+mn-lt"/>
                    <a:ea typeface="Dotum" panose="020B0600000101010101" pitchFamily="34" charset="-127"/>
                    <a:cs typeface="Times New Roman" panose="02020603050405020304" pitchFamily="18" charset="0"/>
                  </a:rPr>
                  <a:t> là “Số thẻ rút được là số chia hết cho 3 hoặc 4”.</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65804" y="3578740"/>
                <a:ext cx="8106355" cy="1408078"/>
              </a:xfrm>
              <a:prstGeom prst="rect">
                <a:avLst/>
              </a:prstGeom>
              <a:blipFill>
                <a:blip r:embed="rId8"/>
                <a:stretch>
                  <a:fillRect l="-677" b="-25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89618" y="4165762"/>
            <a:ext cx="837045" cy="811754"/>
          </a:xfrm>
          <a:prstGeom prst="rect">
            <a:avLst/>
          </a:prstGeom>
        </p:spPr>
      </p:pic>
      <p:grpSp>
        <p:nvGrpSpPr>
          <p:cNvPr id="6" name="Group 5"/>
          <p:cNvGrpSpPr/>
          <p:nvPr/>
        </p:nvGrpSpPr>
        <p:grpSpPr>
          <a:xfrm>
            <a:off x="159029" y="143123"/>
            <a:ext cx="2687888" cy="611474"/>
            <a:chOff x="566552" y="485104"/>
            <a:chExt cx="3881888" cy="611474"/>
          </a:xfrm>
        </p:grpSpPr>
        <p:sp>
          <p:nvSpPr>
            <p:cNvPr id="8" name="Round Single Corner Rectangle 7"/>
            <p:cNvSpPr/>
            <p:nvPr/>
          </p:nvSpPr>
          <p:spPr>
            <a:xfrm flipV="1">
              <a:off x="566552" y="485104"/>
              <a:ext cx="3801506"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759778" y="567959"/>
              <a:ext cx="368866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2. </a:t>
              </a:r>
              <a:r>
                <a:rPr lang="vi-VN" sz="2400" b="1">
                  <a:solidFill>
                    <a:srgbClr val="FFFF00"/>
                  </a:solidFill>
                  <a:cs typeface="Arial" panose="020B0604020202020204" pitchFamily="34" charset="0"/>
                </a:rPr>
                <a:t>Biến cố </a:t>
              </a:r>
              <a:r>
                <a:rPr lang="en-US" sz="2400" b="1">
                  <a:solidFill>
                    <a:srgbClr val="FFFF00"/>
                  </a:solidFill>
                  <a:cs typeface="Arial" panose="020B0604020202020204" pitchFamily="34" charset="0"/>
                </a:rPr>
                <a:t>giao</a:t>
              </a:r>
              <a:endParaRPr lang="en-US" sz="2400" b="1">
                <a:solidFill>
                  <a:srgbClr val="FFFF00"/>
                </a:solidFill>
                <a:latin typeface="Arial" panose="020B0604020202020204" pitchFamily="34" charset="0"/>
                <a:cs typeface="Arial" panose="020B0604020202020204" pitchFamily="34" charset="0"/>
              </a:endParaRPr>
            </a:p>
          </p:txBody>
        </p:sp>
      </p:grpSp>
      <p:sp>
        <p:nvSpPr>
          <p:cNvPr id="10" name="Title 21"/>
          <p:cNvSpPr txBox="1">
            <a:spLocks/>
          </p:cNvSpPr>
          <p:nvPr/>
        </p:nvSpPr>
        <p:spPr>
          <a:xfrm>
            <a:off x="634631" y="1362405"/>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1704960" y="1149797"/>
                <a:ext cx="6825487" cy="969496"/>
              </a:xfrm>
              <a:prstGeom prst="rect">
                <a:avLst/>
              </a:prstGeom>
            </p:spPr>
            <p:txBody>
              <a:bodyPr wrap="square">
                <a:spAutoFit/>
              </a:bodyPr>
              <a:lstStyle/>
              <a:p>
                <a:pPr algn="just">
                  <a:lnSpc>
                    <a:spcPct val="150000"/>
                  </a:lnSpc>
                </a:pPr>
                <a:r>
                  <a:rPr lang="vi-VN" sz="1900">
                    <a:latin typeface="+mn-lt"/>
                  </a:rPr>
                  <a:t>Đối với các tập hợp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 </m:t>
                    </m:r>
                    <m:r>
                      <a:rPr lang="vi-VN" sz="1900" i="1" smtClean="0">
                        <a:latin typeface="Cambria Math" panose="02040503050406030204" pitchFamily="18" charset="0"/>
                      </a:rPr>
                      <m:t>𝐵</m:t>
                    </m:r>
                    <m:r>
                      <a:rPr lang="vi-VN" sz="1900" i="1" smtClean="0">
                        <a:latin typeface="Cambria Math" panose="02040503050406030204" pitchFamily="18" charset="0"/>
                      </a:rPr>
                      <m:t> </m:t>
                    </m:r>
                  </m:oMath>
                </a14:m>
                <a:r>
                  <a:rPr lang="vi-VN" sz="1900">
                    <a:latin typeface="+mn-lt"/>
                  </a:rPr>
                  <a:t>trong Hoạt động 1, ta đặt </a:t>
                </a:r>
                <a14:m>
                  <m:oMath xmlns:m="http://schemas.openxmlformats.org/officeDocument/2006/math">
                    <m:r>
                      <a:rPr lang="vi-VN" sz="1900" i="1" smtClean="0">
                        <a:latin typeface="Cambria Math" panose="02040503050406030204" pitchFamily="18" charset="0"/>
                      </a:rPr>
                      <m:t>𝐷</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𝐵</m:t>
                    </m:r>
                  </m:oMath>
                </a14:m>
                <a:r>
                  <a:rPr lang="vi-VN" sz="1900">
                    <a:latin typeface="+mn-lt"/>
                  </a:rPr>
                  <a:t>. Phát biểu biến cố </a:t>
                </a:r>
                <a14:m>
                  <m:oMath xmlns:m="http://schemas.openxmlformats.org/officeDocument/2006/math">
                    <m:r>
                      <a:rPr lang="vi-VN" sz="1900" i="1" smtClean="0">
                        <a:latin typeface="Cambria Math" panose="02040503050406030204" pitchFamily="18" charset="0"/>
                      </a:rPr>
                      <m:t>𝐷</m:t>
                    </m:r>
                  </m:oMath>
                </a14:m>
                <a:r>
                  <a:rPr lang="vi-VN" sz="1900">
                    <a:latin typeface="+mn-lt"/>
                  </a:rPr>
                  <a:t> dưới dạng mệnh đề nêu sự kiện.</a:t>
                </a:r>
              </a:p>
            </p:txBody>
          </p:sp>
        </mc:Choice>
        <mc:Fallback xmlns="">
          <p:sp>
            <p:nvSpPr>
              <p:cNvPr id="11" name="Rectangle 10"/>
              <p:cNvSpPr>
                <a:spLocks noRot="1" noChangeAspect="1" noMove="1" noResize="1" noEditPoints="1" noAdjustHandles="1" noChangeArrowheads="1" noChangeShapeType="1" noTextEdit="1"/>
              </p:cNvSpPr>
              <p:nvPr/>
            </p:nvSpPr>
            <p:spPr>
              <a:xfrm>
                <a:off x="1704960" y="1149797"/>
                <a:ext cx="6825487" cy="969496"/>
              </a:xfrm>
              <a:prstGeom prst="rect">
                <a:avLst/>
              </a:prstGeom>
              <a:blipFill>
                <a:blip r:embed="rId6"/>
                <a:stretch>
                  <a:fillRect l="-894" r="-894" b="-4403"/>
                </a:stretch>
              </a:blipFill>
            </p:spPr>
            <p:txBody>
              <a:bodyPr/>
              <a:lstStyle/>
              <a:p>
                <a:r>
                  <a:rPr lang="en-US">
                    <a:noFill/>
                  </a:rPr>
                  <a:t> </a:t>
                </a:r>
              </a:p>
            </p:txBody>
          </p:sp>
        </mc:Fallback>
      </mc:AlternateContent>
      <p:sp>
        <p:nvSpPr>
          <p:cNvPr id="12" name="Rectangle 11"/>
          <p:cNvSpPr/>
          <p:nvPr/>
        </p:nvSpPr>
        <p:spPr>
          <a:xfrm>
            <a:off x="4196834" y="2240590"/>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3" name="Rectangle 12"/>
              <p:cNvSpPr/>
              <p:nvPr/>
            </p:nvSpPr>
            <p:spPr>
              <a:xfrm>
                <a:off x="1704960" y="2845096"/>
                <a:ext cx="7168597" cy="1171154"/>
              </a:xfrm>
              <a:prstGeom prst="rect">
                <a:avLst/>
              </a:prstGeom>
            </p:spPr>
            <p:txBody>
              <a:bodyPr wrap="square">
                <a:spAutoFit/>
              </a:bodyPr>
              <a:lstStyle/>
              <a:p>
                <a:pPr algn="just">
                  <a:lnSpc>
                    <a:spcPct val="200000"/>
                  </a:lnSpc>
                </a:pPr>
                <a:r>
                  <a:rPr lang="vi-VN" sz="1900">
                    <a:latin typeface="+mn-lt"/>
                    <a:ea typeface="Dotum" panose="020B0600000101010101" pitchFamily="34" charset="-127"/>
                    <a:cs typeface="Times New Roman" panose="02020603050405020304" pitchFamily="18" charset="0"/>
                  </a:rPr>
                  <a:t>Ta có: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𝐷</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6</m:t>
                        </m:r>
                      </m:e>
                    </m:d>
                  </m:oMath>
                </a14:m>
                <a:endParaRPr lang="en-US" sz="1900">
                  <a:effectLst/>
                  <a:latin typeface="+mn-lt"/>
                  <a:ea typeface="Arial" panose="020B0604020202020204" pitchFamily="34" charset="0"/>
                  <a:cs typeface="Times New Roman" panose="02020603050405020304" pitchFamily="18" charset="0"/>
                </a:endParaRPr>
              </a:p>
              <a:p>
                <a:pPr algn="just">
                  <a:lnSpc>
                    <a:spcPct val="200000"/>
                  </a:lnSpc>
                </a:pPr>
                <a:r>
                  <a:rPr lang="vi-VN" sz="1900">
                    <a:effectLst/>
                    <a:latin typeface="+mn-lt"/>
                    <a:ea typeface="Dotum" panose="020B0600000101010101" pitchFamily="34" charset="-127"/>
                    <a:cs typeface="Times New Roman" panose="02020603050405020304" pitchFamily="18" charset="0"/>
                  </a:rPr>
                  <a:t>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vi-VN" sz="1900">
                    <a:effectLst/>
                    <a:latin typeface="+mn-lt"/>
                    <a:ea typeface="Dotum" panose="020B0600000101010101" pitchFamily="34" charset="-127"/>
                    <a:cs typeface="Times New Roman" panose="02020603050405020304" pitchFamily="18" charset="0"/>
                  </a:rPr>
                  <a:t> “Mặt 6 chấm xuất hiện ở cả 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900">
                    <a:effectLst/>
                    <a:latin typeface="+mn-lt"/>
                    <a:ea typeface="Dotum" panose="020B0600000101010101" pitchFamily="34" charset="-127"/>
                    <a:cs typeface="Times New Roman" panose="02020603050405020304" pitchFamily="18" charset="0"/>
                  </a:rPr>
                  <a:t> và 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04960" y="2845096"/>
                <a:ext cx="7168597" cy="1171154"/>
              </a:xfrm>
              <a:prstGeom prst="rect">
                <a:avLst/>
              </a:prstGeom>
              <a:blipFill>
                <a:blip r:embed="rId7"/>
                <a:stretch>
                  <a:fillRect l="-850" b="-7813"/>
                </a:stretch>
              </a:blipFill>
            </p:spPr>
            <p:txBody>
              <a:bodyPr/>
              <a:lstStyle/>
              <a:p>
                <a:r>
                  <a:rPr lang="en-US">
                    <a:noFill/>
                  </a:rPr>
                  <a:t> </a:t>
                </a:r>
              </a:p>
            </p:txBody>
          </p:sp>
        </mc:Fallback>
      </mc:AlternateContent>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38403" y="2965774"/>
            <a:ext cx="1352685" cy="1871149"/>
          </a:xfrm>
          <a:prstGeom prst="rect">
            <a:avLst/>
          </a:prstGeom>
        </p:spPr>
      </p:pic>
      <p:sp>
        <p:nvSpPr>
          <p:cNvPr id="22" name="TextBox 21"/>
          <p:cNvSpPr txBox="1"/>
          <p:nvPr/>
        </p:nvSpPr>
        <p:spPr>
          <a:xfrm>
            <a:off x="3345381" y="437651"/>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84346" y="1312531"/>
            <a:ext cx="7253885" cy="2583605"/>
            <a:chOff x="1371599" y="993288"/>
            <a:chExt cx="7253885" cy="2583605"/>
          </a:xfrm>
        </p:grpSpPr>
        <p:sp>
          <p:nvSpPr>
            <p:cNvPr id="24" name="Rounded Rectangular Callout 23"/>
            <p:cNvSpPr/>
            <p:nvPr/>
          </p:nvSpPr>
          <p:spPr>
            <a:xfrm>
              <a:off x="1371599" y="993288"/>
              <a:ext cx="7253885" cy="2583605"/>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619271" y="1099124"/>
                  <a:ext cx="6774441" cy="2428357"/>
                </a:xfrm>
                <a:prstGeom prst="rect">
                  <a:avLst/>
                </a:prstGeom>
              </p:spPr>
              <p:txBody>
                <a:bodyPr wrap="square">
                  <a:spAutoFit/>
                </a:bodyPr>
                <a:lstStyle/>
                <a:p>
                  <a:pPr algn="just">
                    <a:lnSpc>
                      <a:spcPct val="165000"/>
                    </a:lnSpc>
                    <a:spcBef>
                      <a:spcPts val="600"/>
                    </a:spcBef>
                    <a:spcAft>
                      <a:spcPts val="600"/>
                    </a:spcAft>
                  </a:pPr>
                  <a:r>
                    <a:rPr lang="vi-VN" sz="2300">
                      <a:latin typeface="+mn-lt"/>
                      <a:ea typeface="Dotum" panose="020B0600000101010101" pitchFamily="34" charset="-127"/>
                      <a:cs typeface="Times New Roman" panose="02020603050405020304" pitchFamily="18" charset="0"/>
                    </a:rPr>
                    <a:t>Cho hai biến cố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300" i="1">
                          <a:effectLst/>
                          <a:latin typeface="Cambria Math" panose="02040503050406030204" pitchFamily="18" charset="0"/>
                          <a:ea typeface="Dotum" panose="020B0600000101010101" pitchFamily="34" charset="-127"/>
                          <a:cs typeface="Times New Roman" panose="02020603050405020304" pitchFamily="18" charset="0"/>
                        </a:rPr>
                        <m:t>, </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là các tập con của không gian mẫu </a:t>
                  </a:r>
                  <a14:m>
                    <m:oMath xmlns:m="http://schemas.openxmlformats.org/officeDocument/2006/math">
                      <m:r>
                        <m:rPr>
                          <m:sty m:val="p"/>
                        </m:rPr>
                        <a:rPr lang="vi-VN" sz="2300">
                          <a:effectLst/>
                          <a:latin typeface="Cambria Math" panose="02040503050406030204" pitchFamily="18" charset="0"/>
                          <a:ea typeface="Dotum" panose="020B0600000101010101" pitchFamily="34" charset="-127"/>
                          <a:cs typeface="Times New Roman" panose="02020603050405020304" pitchFamily="18" charset="0"/>
                        </a:rPr>
                        <m:t>Ω</m:t>
                      </m:r>
                    </m:oMath>
                  </a14:m>
                  <a:r>
                    <a:rPr lang="vi-VN" sz="2300">
                      <a:effectLst/>
                      <a:latin typeface="+mn-lt"/>
                      <a:ea typeface="Dotum" panose="020B0600000101010101" pitchFamily="34" charset="-127"/>
                      <a:cs typeface="Times New Roman" panose="02020603050405020304" pitchFamily="18" charset="0"/>
                    </a:rPr>
                    <a:t>. Đặt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𝐷</m:t>
                      </m:r>
                      <m:r>
                        <a:rPr lang="vi-VN" sz="2300" i="1">
                          <a:effectLst/>
                          <a:latin typeface="Cambria Math" panose="02040503050406030204" pitchFamily="18" charset="0"/>
                          <a:ea typeface="Dotum" panose="020B0600000101010101" pitchFamily="34" charset="-127"/>
                          <a:cs typeface="Times New Roman" panose="02020603050405020304" pitchFamily="18" charset="0"/>
                        </a:rPr>
                        <m:t>=</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300" i="1">
                          <a:effectLst/>
                          <a:latin typeface="Cambria Math" panose="02040503050406030204" pitchFamily="18" charset="0"/>
                          <a:ea typeface="Dotum" panose="020B0600000101010101" pitchFamily="34" charset="-127"/>
                          <a:cs typeface="Times New Roman" panose="02020603050405020304" pitchFamily="18" charset="0"/>
                        </a:rPr>
                        <m:t>∩</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ta có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vi-VN" sz="2300">
                      <a:effectLst/>
                      <a:latin typeface="+mn-lt"/>
                      <a:ea typeface="Dotum" panose="020B0600000101010101" pitchFamily="34" charset="-127"/>
                      <a:cs typeface="Times New Roman" panose="02020603050405020304" pitchFamily="18" charset="0"/>
                    </a:rPr>
                    <a:t> là một biến cố và được gọi là </a:t>
                  </a:r>
                  <a:r>
                    <a:rPr lang="vi-VN" sz="2300" b="1" i="1">
                      <a:effectLst/>
                      <a:latin typeface="+mn-lt"/>
                      <a:ea typeface="Dotum" panose="020B0600000101010101" pitchFamily="34" charset="-127"/>
                      <a:cs typeface="Times New Roman" panose="02020603050405020304" pitchFamily="18" charset="0"/>
                    </a:rPr>
                    <a:t>biến cố giao</a:t>
                  </a:r>
                  <a:r>
                    <a:rPr lang="vi-VN" sz="2300">
                      <a:effectLst/>
                      <a:latin typeface="+mn-lt"/>
                      <a:ea typeface="Dotum" panose="020B0600000101010101" pitchFamily="34" charset="-127"/>
                      <a:cs typeface="Times New Roman" panose="02020603050405020304" pitchFamily="18" charset="0"/>
                    </a:rPr>
                    <a:t> của hai biến cố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kí hiệu </a:t>
                  </a:r>
                  <a:r>
                    <a:rPr lang="en-US" sz="2300">
                      <a:effectLst/>
                      <a:latin typeface="+mn-lt"/>
                      <a:ea typeface="Dotum" panose="020B0600000101010101" pitchFamily="34" charset="-127"/>
                      <a:cs typeface="Times New Roman" panose="02020603050405020304" pitchFamily="18" charset="0"/>
                    </a:rPr>
                    <a:t>l</a:t>
                  </a:r>
                  <a:r>
                    <a:rPr lang="vi-VN" sz="2300">
                      <a:effectLst/>
                      <a:latin typeface="+mn-lt"/>
                      <a:ea typeface="Dotum" panose="020B0600000101010101" pitchFamily="34" charset="-127"/>
                      <a:cs typeface="Times New Roman" panose="02020603050405020304" pitchFamily="18" charset="0"/>
                    </a:rPr>
                    <a:t>à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300" i="1">
                          <a:effectLst/>
                          <a:latin typeface="Cambria Math" panose="02040503050406030204" pitchFamily="18" charset="0"/>
                          <a:ea typeface="Dotum" panose="020B0600000101010101" pitchFamily="34" charset="-127"/>
                          <a:cs typeface="Times New Roman" panose="02020603050405020304" pitchFamily="18" charset="0"/>
                        </a:rPr>
                        <m:t>∩</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hay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vi-VN" sz="2300">
                      <a:effectLst/>
                      <a:latin typeface="+mn-lt"/>
                      <a:ea typeface="Dotum" panose="020B0600000101010101" pitchFamily="34" charset="-127"/>
                      <a:cs typeface="Times New Roman" panose="02020603050405020304" pitchFamily="18" charset="0"/>
                    </a:rPr>
                    <a:t>.</a:t>
                  </a:r>
                  <a:endParaRPr lang="en-US" sz="2300">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19271" y="1099124"/>
                  <a:ext cx="6774441" cy="2428357"/>
                </a:xfrm>
                <a:prstGeom prst="rect">
                  <a:avLst/>
                </a:prstGeom>
                <a:blipFill>
                  <a:blip r:embed="rId4"/>
                  <a:stretch>
                    <a:fillRect l="-1350" r="-1260" b="-1508"/>
                  </a:stretch>
                </a:blipFill>
              </p:spPr>
              <p:txBody>
                <a:bodyPr/>
                <a:lstStyle/>
                <a:p>
                  <a:r>
                    <a:rPr lang="en-US">
                      <a:noFill/>
                    </a:rPr>
                    <a:t> </a:t>
                  </a:r>
                </a:p>
              </p:txBody>
            </p:sp>
          </mc:Fallback>
        </mc:AlternateContent>
      </p:grpSp>
    </p:spTree>
    <p:extLst>
      <p:ext uri="{BB962C8B-B14F-4D97-AF65-F5344CB8AC3E}">
        <p14:creationId xmlns:p14="http://schemas.microsoft.com/office/powerpoint/2010/main" val="263028531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9" name="Rectangle 8"/>
          <p:cNvSpPr/>
          <p:nvPr/>
        </p:nvSpPr>
        <p:spPr>
          <a:xfrm>
            <a:off x="429371" y="346681"/>
            <a:ext cx="8325016" cy="44450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30241" y="963150"/>
                <a:ext cx="7953255" cy="3287054"/>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nl-NL" sz="2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Chú ý:</a:t>
                </a:r>
                <a:endParaRPr kumimoji="0" lang="en-US" sz="2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a:p>
                <a:pPr algn="just">
                  <a:lnSpc>
                    <a:spcPct val="160000"/>
                  </a:lnSpc>
                </a:pPr>
                <a:r>
                  <a:rPr lang="fr-FR" sz="2100">
                    <a:latin typeface="+mn-lt"/>
                    <a:ea typeface="Dotum" panose="020B0600000101010101" pitchFamily="34" charset="-127"/>
                    <a:cs typeface="Times New Roman" panose="02020603050405020304" pitchFamily="18" charset="0"/>
                  </a:rPr>
                  <a:t>Xét một kết quả thuận lợi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fr-FR" sz="2100">
                    <a:effectLst/>
                    <a:latin typeface="+mn-lt"/>
                    <a:ea typeface="Dotum" panose="020B0600000101010101" pitchFamily="34" charset="-127"/>
                    <a:cs typeface="Times New Roman" panose="02020603050405020304" pitchFamily="18" charset="0"/>
                  </a:rPr>
                  <a:t> cho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fr-FR" sz="21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fr-FR" sz="2100">
                    <a:effectLst/>
                    <a:latin typeface="+mn-lt"/>
                    <a:ea typeface="Dotum" panose="020B0600000101010101" pitchFamily="34" charset="-127"/>
                    <a:cs typeface="Times New Roman" panose="02020603050405020304" pitchFamily="18" charset="0"/>
                  </a:rPr>
                  <a:t>. </a:t>
                </a:r>
                <a:endParaRPr lang="en-US" sz="2100">
                  <a:effectLst/>
                  <a:latin typeface="+mn-lt"/>
                  <a:ea typeface="Arial" panose="020B0604020202020204" pitchFamily="34" charset="0"/>
                  <a:cs typeface="Times New Roman" panose="02020603050405020304" pitchFamily="18" charset="0"/>
                </a:endParaRPr>
              </a:p>
              <a:p>
                <a:pPr algn="just">
                  <a:lnSpc>
                    <a:spcPct val="160000"/>
                  </a:lnSpc>
                </a:pPr>
                <a:r>
                  <a:rPr lang="fr-FR" sz="2100">
                    <a:effectLst/>
                    <a:latin typeface="+mn-lt"/>
                    <a:ea typeface="Dotum" panose="020B0600000101010101" pitchFamily="34" charset="-127"/>
                    <a:cs typeface="Times New Roman" panose="02020603050405020304" pitchFamily="18" charset="0"/>
                  </a:rPr>
                  <a:t>Vì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Nói cách khác,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𝛽</m:t>
                    </m:r>
                  </m:oMath>
                </a14:m>
                <a:r>
                  <a:rPr lang="fr-FR" sz="2100">
                    <a:effectLst/>
                    <a:latin typeface="+mn-lt"/>
                    <a:ea typeface="Dotum" panose="020B0600000101010101" pitchFamily="34" charset="-127"/>
                    <a:cs typeface="Times New Roman" panose="02020603050405020304" pitchFamily="18" charset="0"/>
                  </a:rPr>
                  <a:t> là một kết quả thuận lợi cho cả hai biến cố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a typeface="Dotum" panose="020B0600000101010101" pitchFamily="34" charset="-127"/>
                    <a:cs typeface="Times New Roman" panose="02020603050405020304" pitchFamily="18" charset="0"/>
                  </a:rPr>
                  <a:t> và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Điều đó có nghĩa là cả hai biến cố </a:t>
                </a:r>
                <a14:m>
                  <m:oMath xmlns:m="http://schemas.openxmlformats.org/officeDocument/2006/math">
                    <m:r>
                      <a:rPr lang="en-US"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cùng xảy ra. Vì vậy,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fr-FR" sz="2100">
                    <a:effectLst/>
                    <a:latin typeface="+mn-lt"/>
                    <a:ea typeface="Dotum" panose="020B0600000101010101" pitchFamily="34" charset="-127"/>
                    <a:cs typeface="Times New Roman" panose="02020603050405020304" pitchFamily="18" charset="0"/>
                  </a:rPr>
                  <a:t> có thể phát biểu </a:t>
                </a:r>
                <a:r>
                  <a:rPr lang="fr-FR" sz="2100">
                    <a:latin typeface="+mn-lt"/>
                    <a:ea typeface="Dotum" panose="020B0600000101010101" pitchFamily="34" charset="-127"/>
                    <a:cs typeface="Times New Roman" panose="02020603050405020304" pitchFamily="18" charset="0"/>
                  </a:rPr>
                  <a:t>dưới dạng mệnh đề nêu sự kiện là</a:t>
                </a:r>
                <a:r>
                  <a:rPr lang="fr-FR" sz="2100">
                    <a:effectLst/>
                    <a:latin typeface="+mn-lt"/>
                    <a:ea typeface="Dotum" panose="020B0600000101010101" pitchFamily="34" charset="-127"/>
                    <a:cs typeface="Times New Roman" panose="02020603050405020304" pitchFamily="18" charset="0"/>
                  </a:rPr>
                  <a:t> “Cả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cùng xảy ra”. </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30241" y="963150"/>
                <a:ext cx="7953255" cy="3287054"/>
              </a:xfrm>
              <a:prstGeom prst="rect">
                <a:avLst/>
              </a:prstGeom>
              <a:blipFill>
                <a:blip r:embed="rId3"/>
                <a:stretch>
                  <a:fillRect l="-1149" r="-843" b="-557"/>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831144" y="764408"/>
            <a:ext cx="752352" cy="655139"/>
          </a:xfrm>
          <a:prstGeom prst="rect">
            <a:avLst/>
          </a:prstGeom>
        </p:spPr>
      </p:pic>
    </p:spTree>
    <p:extLst>
      <p:ext uri="{BB962C8B-B14F-4D97-AF65-F5344CB8AC3E}">
        <p14:creationId xmlns:p14="http://schemas.microsoft.com/office/powerpoint/2010/main" val="1353467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a:off x="172388" y="4155619"/>
            <a:ext cx="1229193" cy="1193592"/>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45" name="TextBox 44"/>
              <p:cNvSpPr txBox="1"/>
              <p:nvPr/>
            </p:nvSpPr>
            <p:spPr>
              <a:xfrm>
                <a:off x="405633" y="238451"/>
                <a:ext cx="8293832" cy="2192908"/>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2:</a:t>
                </a:r>
                <a:r>
                  <a:rPr lang="en-US" sz="19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Một hộp có 52 chiếc thẻ cùng loại, mỗi thẻ được ghi một trong các số</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1, 2, 3, ..., 52; hai thẻ khác nhau thì ghi hai số khác nhau. Rút ngẫu nhiên 1 chiếc thẻ trong hộp. Xét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oMath>
                </a14:m>
                <a:r>
                  <a:rPr lang="vi-VN" sz="1800" kern="1200">
                    <a:latin typeface="Arial" panose="020B0604020202020204" pitchFamily="34" charset="0"/>
                    <a:ea typeface="+mn-ea"/>
                    <a:cs typeface="Arial" panose="020B0604020202020204" pitchFamily="34" charset="0"/>
                  </a:rPr>
                  <a:t>: “Số xuất hiện trên thẻ được rút ra là số chia hết cho 3” và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 “Số xuất hiện trên thẻ được rút ra là số chia hết cho 4”. Viết các tập con của không gian mẫu tương ứng với các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mn-ea"/>
                        <a:cs typeface="Arial" panose="020B0604020202020204" pitchFamily="34" charset="0"/>
                      </a:rPr>
                      <m:t>, </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 </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a:t>
                </a:r>
              </a:p>
            </p:txBody>
          </p:sp>
        </mc:Choice>
        <mc:Fallback xmlns="">
          <p:sp>
            <p:nvSpPr>
              <p:cNvPr id="45" name="TextBox 44"/>
              <p:cNvSpPr txBox="1">
                <a:spLocks noRot="1" noChangeAspect="1" noMove="1" noResize="1" noEditPoints="1" noAdjustHandles="1" noChangeArrowheads="1" noChangeShapeType="1" noTextEdit="1"/>
              </p:cNvSpPr>
              <p:nvPr/>
            </p:nvSpPr>
            <p:spPr>
              <a:xfrm>
                <a:off x="405633" y="238451"/>
                <a:ext cx="8293832" cy="2192908"/>
              </a:xfrm>
              <a:prstGeom prst="rect">
                <a:avLst/>
              </a:prstGeom>
              <a:blipFill>
                <a:blip r:embed="rId3"/>
                <a:stretch>
                  <a:fillRect l="-735" r="-588" b="-1111"/>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038319" y="4759910"/>
            <a:ext cx="789166" cy="20134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370367" y="3154770"/>
                <a:ext cx="4364361" cy="1467068"/>
              </a:xfrm>
              <a:prstGeom prst="rect">
                <a:avLst/>
              </a:prstGeom>
            </p:spPr>
            <p:txBody>
              <a:bodyPr wrap="square">
                <a:spAutoFit/>
              </a:bodyPr>
              <a:lstStyle/>
              <a:p>
                <a:pPr lvl="1">
                  <a:lnSpc>
                    <a:spcPct val="150000"/>
                  </a:lnSpc>
                  <a:spcAft>
                    <a:spcPts val="500"/>
                  </a:spcAft>
                </a:pPr>
                <a:r>
                  <a:rPr lang="en-US" sz="1800">
                    <a:latin typeface="+mn-lt"/>
                  </a:rPr>
                  <a:t>Ta có  </a:t>
                </a:r>
                <a14:m>
                  <m:oMath xmlns:m="http://schemas.openxmlformats.org/officeDocument/2006/math">
                    <m:r>
                      <a:rPr lang="en-US" sz="1800" i="1" smtClean="0">
                        <a:latin typeface="Cambria Math" panose="02040503050406030204" pitchFamily="18" charset="0"/>
                      </a:rPr>
                      <m:t>𝐴</m:t>
                    </m:r>
                    <m:r>
                      <a:rPr lang="en-US" sz="1800" i="1" smtClean="0">
                        <a:latin typeface="Cambria Math" panose="02040503050406030204" pitchFamily="18" charset="0"/>
                      </a:rPr>
                      <m:t>=</m:t>
                    </m:r>
                    <m:d>
                      <m:dPr>
                        <m:begChr m:val="{"/>
                        <m:endChr m:val="}"/>
                        <m:ctrlPr>
                          <a:rPr lang="en-US" sz="1800" i="1" smtClean="0">
                            <a:latin typeface="Cambria Math" panose="02040503050406030204" pitchFamily="18" charset="0"/>
                          </a:rPr>
                        </m:ctrlPr>
                      </m:dPr>
                      <m:e>
                        <m:r>
                          <a:rPr lang="en-US" sz="1800" i="1" smtClean="0">
                            <a:latin typeface="Cambria Math" panose="02040503050406030204" pitchFamily="18" charset="0"/>
                          </a:rPr>
                          <m:t>3</m:t>
                        </m:r>
                        <m:r>
                          <a:rPr lang="en-US" sz="1800" i="1" smtClean="0">
                            <a:latin typeface="Cambria Math" panose="02040503050406030204" pitchFamily="18" charset="0"/>
                          </a:rPr>
                          <m:t>; </m:t>
                        </m:r>
                        <m:r>
                          <a:rPr lang="en-US" sz="1800" i="1" smtClean="0">
                            <a:latin typeface="Cambria Math" panose="02040503050406030204" pitchFamily="18" charset="0"/>
                          </a:rPr>
                          <m:t>6</m:t>
                        </m:r>
                        <m:r>
                          <a:rPr lang="en-US" sz="1800" i="1" smtClean="0">
                            <a:latin typeface="Cambria Math" panose="02040503050406030204" pitchFamily="18" charset="0"/>
                          </a:rPr>
                          <m:t>; </m:t>
                        </m:r>
                        <m:r>
                          <a:rPr lang="en-US" sz="1800" i="1" smtClean="0">
                            <a:latin typeface="Cambria Math" panose="02040503050406030204" pitchFamily="18" charset="0"/>
                          </a:rPr>
                          <m:t>9</m:t>
                        </m:r>
                        <m:r>
                          <a:rPr lang="en-US" sz="1800" i="1" smtClean="0">
                            <a:latin typeface="Cambria Math" panose="02040503050406030204" pitchFamily="18" charset="0"/>
                          </a:rPr>
                          <m:t>; </m:t>
                        </m:r>
                        <m:r>
                          <a:rPr lang="en-US" sz="1800" i="1" smtClean="0">
                            <a:latin typeface="Cambria Math" panose="02040503050406030204" pitchFamily="18" charset="0"/>
                          </a:rPr>
                          <m:t>12</m:t>
                        </m:r>
                        <m:r>
                          <a:rPr lang="en-US" sz="1800" i="1" smtClean="0">
                            <a:latin typeface="Cambria Math" panose="02040503050406030204" pitchFamily="18" charset="0"/>
                          </a:rPr>
                          <m:t>; </m:t>
                        </m:r>
                        <m:r>
                          <a:rPr lang="en-US" sz="1800" i="1" smtClean="0">
                            <a:latin typeface="Cambria Math" panose="02040503050406030204" pitchFamily="18" charset="0"/>
                          </a:rPr>
                          <m:t>15</m:t>
                        </m:r>
                        <m:r>
                          <a:rPr lang="en-US" sz="1800" i="1" smtClean="0">
                            <a:latin typeface="Cambria Math" panose="02040503050406030204" pitchFamily="18" charset="0"/>
                          </a:rPr>
                          <m:t>; …; </m:t>
                        </m:r>
                        <m:r>
                          <a:rPr lang="en-US" sz="1800" i="1" smtClean="0">
                            <a:latin typeface="Cambria Math" panose="02040503050406030204" pitchFamily="18" charset="0"/>
                          </a:rPr>
                          <m:t>48</m:t>
                        </m:r>
                        <m:r>
                          <a:rPr lang="en-US" sz="1800" i="1" smtClean="0">
                            <a:latin typeface="Cambria Math" panose="02040503050406030204" pitchFamily="18" charset="0"/>
                          </a:rPr>
                          <m:t>; </m:t>
                        </m:r>
                        <m:r>
                          <a:rPr lang="en-US" sz="1800" i="1" smtClean="0">
                            <a:latin typeface="Cambria Math" panose="02040503050406030204" pitchFamily="18" charset="0"/>
                          </a:rPr>
                          <m:t>51</m:t>
                        </m:r>
                      </m:e>
                    </m:d>
                    <m:r>
                      <a:rPr lang="en-US" sz="1800" i="1" smtClean="0">
                        <a:latin typeface="Cambria Math" panose="02040503050406030204" pitchFamily="18" charset="0"/>
                      </a:rPr>
                      <m:t>; </m:t>
                    </m:r>
                  </m:oMath>
                </a14:m>
                <a:endParaRPr lang="en-US" sz="1800" i="1">
                  <a:latin typeface="Cambria Math" panose="02040503050406030204" pitchFamily="18" charset="0"/>
                </a:endParaRPr>
              </a:p>
              <a:p>
                <a:pPr lvl="1">
                  <a:lnSpc>
                    <a:spcPct val="150000"/>
                  </a:lnSpc>
                  <a:spcAft>
                    <a:spcPts val="500"/>
                  </a:spcAft>
                </a:pPr>
                <a:r>
                  <a:rPr lang="en-US" sz="1800"/>
                  <a:t>          </a:t>
                </a:r>
                <a14:m>
                  <m:oMath xmlns:m="http://schemas.openxmlformats.org/officeDocument/2006/math">
                    <m:r>
                      <a:rPr lang="en-US" sz="1800" i="1" smtClean="0">
                        <a:latin typeface="Cambria Math" panose="02040503050406030204" pitchFamily="18" charset="0"/>
                      </a:rPr>
                      <m:t>𝐵</m:t>
                    </m:r>
                    <m:r>
                      <a:rPr lang="en-US" sz="1800" i="1" smtClean="0">
                        <a:latin typeface="Cambria Math" panose="02040503050406030204" pitchFamily="18" charset="0"/>
                      </a:rPr>
                      <m:t>={</m:t>
                    </m:r>
                    <m:r>
                      <a:rPr lang="en-US" sz="1800" i="1" smtClean="0">
                        <a:latin typeface="Cambria Math" panose="02040503050406030204" pitchFamily="18" charset="0"/>
                      </a:rPr>
                      <m:t>4</m:t>
                    </m:r>
                    <m:r>
                      <a:rPr lang="en-US" sz="1800" i="1" smtClean="0">
                        <a:latin typeface="Cambria Math" panose="02040503050406030204" pitchFamily="18" charset="0"/>
                      </a:rPr>
                      <m:t>; </m:t>
                    </m:r>
                    <m:r>
                      <a:rPr lang="en-US" sz="1800" i="1" smtClean="0">
                        <a:latin typeface="Cambria Math" panose="02040503050406030204" pitchFamily="18" charset="0"/>
                      </a:rPr>
                      <m:t>8</m:t>
                    </m:r>
                    <m:r>
                      <a:rPr lang="en-US" sz="1800" i="1" smtClean="0">
                        <a:latin typeface="Cambria Math" panose="02040503050406030204" pitchFamily="18" charset="0"/>
                      </a:rPr>
                      <m:t>; </m:t>
                    </m:r>
                    <m:r>
                      <a:rPr lang="en-US" sz="1800" i="1" smtClean="0">
                        <a:latin typeface="Cambria Math" panose="02040503050406030204" pitchFamily="18" charset="0"/>
                      </a:rPr>
                      <m:t>12</m:t>
                    </m:r>
                    <m:r>
                      <a:rPr lang="en-US" sz="1800" i="1" smtClean="0">
                        <a:latin typeface="Cambria Math" panose="02040503050406030204" pitchFamily="18" charset="0"/>
                      </a:rPr>
                      <m:t>; </m:t>
                    </m:r>
                    <m:r>
                      <a:rPr lang="en-US" sz="1800" i="1" smtClean="0">
                        <a:latin typeface="Cambria Math" panose="02040503050406030204" pitchFamily="18" charset="0"/>
                      </a:rPr>
                      <m:t>16</m:t>
                    </m:r>
                    <m:r>
                      <a:rPr lang="en-US" sz="1800" i="1" smtClean="0">
                        <a:latin typeface="Cambria Math" panose="02040503050406030204" pitchFamily="18" charset="0"/>
                      </a:rPr>
                      <m:t>; </m:t>
                    </m:r>
                    <m:r>
                      <a:rPr lang="en-US" sz="1800" i="1" smtClean="0">
                        <a:latin typeface="Cambria Math" panose="02040503050406030204" pitchFamily="18" charset="0"/>
                      </a:rPr>
                      <m:t>20</m:t>
                    </m:r>
                    <m:r>
                      <a:rPr lang="en-US" sz="1800" i="1" smtClean="0">
                        <a:latin typeface="Cambria Math" panose="02040503050406030204" pitchFamily="18" charset="0"/>
                      </a:rPr>
                      <m:t>; …; </m:t>
                    </m:r>
                    <m:r>
                      <a:rPr lang="en-US" sz="1800" i="1" smtClean="0">
                        <a:latin typeface="Cambria Math" panose="02040503050406030204" pitchFamily="18" charset="0"/>
                      </a:rPr>
                      <m:t>48</m:t>
                    </m:r>
                    <m:r>
                      <a:rPr lang="en-US" sz="1800" i="1" smtClean="0">
                        <a:latin typeface="Cambria Math" panose="02040503050406030204" pitchFamily="18" charset="0"/>
                      </a:rPr>
                      <m:t>; </m:t>
                    </m:r>
                    <m:r>
                      <a:rPr lang="en-US" sz="1800" i="1" smtClean="0">
                        <a:latin typeface="Cambria Math" panose="02040503050406030204" pitchFamily="18" charset="0"/>
                      </a:rPr>
                      <m:t>52</m:t>
                    </m:r>
                    <m:r>
                      <a:rPr lang="en-US" sz="1800" i="1" smtClean="0">
                        <a:latin typeface="Cambria Math" panose="02040503050406030204" pitchFamily="18" charset="0"/>
                      </a:rPr>
                      <m:t>};</m:t>
                    </m:r>
                  </m:oMath>
                </a14:m>
                <a:endParaRPr lang="en-US" sz="1800">
                  <a:latin typeface="+mn-lt"/>
                </a:endParaRPr>
              </a:p>
              <a:p>
                <a:pPr lvl="1">
                  <a:lnSpc>
                    <a:spcPct val="150000"/>
                  </a:lnSpc>
                  <a:spcAft>
                    <a:spcPts val="500"/>
                  </a:spcAft>
                </a:pPr>
                <a:r>
                  <a:rPr lang="en-US" sz="1800" kern="1200">
                    <a:cs typeface="Arial" panose="020B0604020202020204" pitchFamily="34" charset="0"/>
                  </a:rPr>
                  <a:t>          </a:t>
                </a:r>
                <a14:m>
                  <m:oMath xmlns:m="http://schemas.openxmlformats.org/officeDocument/2006/math">
                    <m:r>
                      <a:rPr lang="vi-VN" sz="1800" i="1" kern="1200">
                        <a:latin typeface="Cambria Math" panose="02040503050406030204" pitchFamily="18" charset="0"/>
                        <a:cs typeface="Arial" panose="020B0604020202020204" pitchFamily="34"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𝐵</m:t>
                    </m:r>
                    <m:r>
                      <a:rPr lang="en-US" sz="1800" b="0" i="1" kern="1200" smtClean="0">
                        <a:latin typeface="Cambria Math" panose="02040503050406030204" pitchFamily="18" charset="0"/>
                        <a:cs typeface="Arial" panose="020B0604020202020204" pitchFamily="34" charset="0"/>
                      </a:rPr>
                      <m:t>=</m:t>
                    </m:r>
                    <m:r>
                      <a:rPr lang="en-US" sz="1800" i="1" smtClean="0">
                        <a:latin typeface="Cambria Math" panose="02040503050406030204" pitchFamily="18" charset="0"/>
                      </a:rPr>
                      <m:t> {</m:t>
                    </m:r>
                    <m:r>
                      <a:rPr lang="en-US" sz="1800" i="1" smtClean="0">
                        <a:latin typeface="Cambria Math" panose="02040503050406030204" pitchFamily="18" charset="0"/>
                      </a:rPr>
                      <m:t>12</m:t>
                    </m:r>
                    <m:r>
                      <a:rPr lang="en-US" sz="1800" i="1" smtClean="0">
                        <a:latin typeface="Cambria Math" panose="02040503050406030204" pitchFamily="18" charset="0"/>
                      </a:rPr>
                      <m:t>; </m:t>
                    </m:r>
                    <m:r>
                      <a:rPr lang="en-US" sz="1800" i="1" smtClean="0">
                        <a:latin typeface="Cambria Math" panose="02040503050406030204" pitchFamily="18" charset="0"/>
                      </a:rPr>
                      <m:t>24</m:t>
                    </m:r>
                    <m:r>
                      <a:rPr lang="en-US" sz="1800" i="1" smtClean="0">
                        <a:latin typeface="Cambria Math" panose="02040503050406030204" pitchFamily="18" charset="0"/>
                      </a:rPr>
                      <m:t>; </m:t>
                    </m:r>
                    <m:r>
                      <a:rPr lang="en-US" sz="1800" i="1" smtClean="0">
                        <a:latin typeface="Cambria Math" panose="02040503050406030204" pitchFamily="18" charset="0"/>
                      </a:rPr>
                      <m:t>36</m:t>
                    </m:r>
                    <m:r>
                      <a:rPr lang="en-US" sz="1800" i="1" smtClean="0">
                        <a:latin typeface="Cambria Math" panose="02040503050406030204" pitchFamily="18" charset="0"/>
                      </a:rPr>
                      <m:t>; </m:t>
                    </m:r>
                    <m:r>
                      <a:rPr lang="en-US" sz="1800" i="1" smtClean="0">
                        <a:latin typeface="Cambria Math" panose="02040503050406030204" pitchFamily="18" charset="0"/>
                      </a:rPr>
                      <m:t>48</m:t>
                    </m:r>
                    <m:r>
                      <a:rPr lang="en-US" sz="1800" i="1" smtClean="0">
                        <a:latin typeface="Cambria Math" panose="02040503050406030204" pitchFamily="18" charset="0"/>
                      </a:rPr>
                      <m:t>}.</m:t>
                    </m:r>
                  </m:oMath>
                </a14:m>
                <a:endParaRPr lang="en-US" sz="18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2370367" y="3154770"/>
                <a:ext cx="4364361" cy="1467068"/>
              </a:xfrm>
              <a:prstGeom prst="rect">
                <a:avLst/>
              </a:prstGeom>
              <a:blipFill>
                <a:blip r:embed="rId5"/>
                <a:stretch>
                  <a:fillRect l="-1257" b="-417"/>
                </a:stretch>
              </a:blipFill>
            </p:spPr>
            <p:txBody>
              <a:bodyPr/>
              <a:lstStyle/>
              <a:p>
                <a:r>
                  <a:rPr lang="en-US">
                    <a:noFill/>
                  </a:rPr>
                  <a:t> </a:t>
                </a:r>
              </a:p>
            </p:txBody>
          </p:sp>
        </mc:Fallback>
      </mc:AlternateContent>
      <p:sp>
        <p:nvSpPr>
          <p:cNvPr id="28" name="Rectangle 27"/>
          <p:cNvSpPr/>
          <p:nvPr/>
        </p:nvSpPr>
        <p:spPr>
          <a:xfrm>
            <a:off x="4189308" y="2482469"/>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strips(down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465613" y="411481"/>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774288" y="1102782"/>
                <a:ext cx="7581902"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a:solidFill>
                      <a:srgbClr val="000000"/>
                    </a:solidFill>
                    <a:latin typeface="+mn-lt"/>
                  </a:rPr>
                  <a:t>Gieo ngẫu nhiên một xúc xắc cân đối và đồng chất hai lần liên tiếp. Xét các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 </m:t>
                    </m:r>
                  </m:oMath>
                </a14:m>
                <a:r>
                  <a:rPr lang="vi-VN" sz="1900">
                    <a:solidFill>
                      <a:srgbClr val="000000"/>
                    </a:solidFill>
                    <a:latin typeface="+mn-lt"/>
                  </a:rPr>
                  <a:t>: “Số chấm xuất hiện ở lần thứ nhất là số lẻ” và</a:t>
                </a:r>
                <a:r>
                  <a:rPr lang="en-US" sz="1900">
                    <a:solidFill>
                      <a:srgbClr val="000000"/>
                    </a:solidFill>
                    <a:latin typeface="+mn-lt"/>
                  </a:rPr>
                  <a:t>       </a:t>
                </a:r>
                <a:r>
                  <a:rPr lang="vi-VN" sz="1900">
                    <a:solidFill>
                      <a:srgbClr val="000000"/>
                    </a:solidFill>
                    <a:latin typeface="+mn-lt"/>
                  </a:rPr>
                  <a:t>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solidFill>
                      <a:srgbClr val="000000"/>
                    </a:solidFill>
                    <a:latin typeface="+mn-lt"/>
                  </a:rPr>
                  <a:t>: “Số chấm xuất hiện ở lần thứ hai là số lẻ”. Phát biểu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solidFill>
                      <a:srgbClr val="000000"/>
                    </a:solidFill>
                    <a:latin typeface="+mn-lt"/>
                    <a:ea typeface="Dotum" panose="020B0600000101010101" pitchFamily="34" charset="-127"/>
                    <a:cs typeface="Times New Roman" panose="02020603050405020304" pitchFamily="18" charset="0"/>
                  </a:rPr>
                  <a:t> </a:t>
                </a:r>
                <a:r>
                  <a:rPr lang="vi-VN" sz="1900">
                    <a:solidFill>
                      <a:srgbClr val="000000"/>
                    </a:solidFill>
                    <a:latin typeface="+mn-lt"/>
                  </a:rPr>
                  <a:t>dưới dạng mệnh đề nêu sự kiện.</a:t>
                </a:r>
              </a:p>
            </p:txBody>
          </p:sp>
        </mc:Choice>
        <mc:Fallback xmlns="">
          <p:sp>
            <p:nvSpPr>
              <p:cNvPr id="7" name="Rectangle 1"/>
              <p:cNvSpPr>
                <a:spLocks noRot="1" noChangeAspect="1" noMove="1" noResize="1" noEditPoints="1" noAdjustHandles="1" noChangeArrowheads="1" noChangeShapeType="1" noTextEdit="1"/>
              </p:cNvSpPr>
              <p:nvPr/>
            </p:nvSpPr>
            <p:spPr bwMode="auto">
              <a:xfrm>
                <a:off x="774288" y="1102782"/>
                <a:ext cx="7581902" cy="1846659"/>
              </a:xfrm>
              <a:prstGeom prst="rect">
                <a:avLst/>
              </a:prstGeom>
              <a:blipFill>
                <a:blip r:embed="rId3"/>
                <a:stretch>
                  <a:fillRect l="-723" r="-804" b="-19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01998" y="2926956"/>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774288" y="3393686"/>
                <a:ext cx="7485292" cy="1171154"/>
              </a:xfrm>
              <a:prstGeom prst="rect">
                <a:avLst/>
              </a:prstGeom>
            </p:spPr>
            <p:txBody>
              <a:bodyPr wrap="square">
                <a:spAutoFit/>
              </a:bodyPr>
              <a:lstStyle/>
              <a:p>
                <a:pPr algn="just">
                  <a:lnSpc>
                    <a:spcPct val="200000"/>
                  </a:lnSpc>
                </a:pPr>
                <a:r>
                  <a:rPr lang="vi-VN" sz="1900">
                    <a:latin typeface="+mn-lt"/>
                    <a:ea typeface="Dotum" panose="020B0600000101010101" pitchFamily="34" charset="-127"/>
                    <a:cs typeface="Times New Roman" panose="02020603050405020304" pitchFamily="18" charset="0"/>
                  </a:rPr>
                  <a:t>Ta có: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1;3;5</m:t>
                        </m:r>
                      </m:e>
                    </m:d>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1;3;5</m:t>
                        </m:r>
                      </m:e>
                    </m:d>
                  </m:oMath>
                </a14:m>
                <a:endParaRPr lang="en-US" sz="1900">
                  <a:effectLst/>
                  <a:latin typeface="+mn-lt"/>
                  <a:ea typeface="Arial" panose="020B0604020202020204" pitchFamily="34" charset="0"/>
                  <a:cs typeface="Times New Roman" panose="02020603050405020304" pitchFamily="18" charset="0"/>
                </a:endParaRPr>
              </a:p>
              <a:p>
                <a:pPr algn="just">
                  <a:lnSpc>
                    <a:spcPct val="200000"/>
                  </a:lnSpc>
                </a:pPr>
                <a:r>
                  <a:rPr lang="vi-VN" sz="1900">
                    <a:effectLst/>
                    <a:latin typeface="+mn-lt"/>
                    <a:ea typeface="Dotum" panose="020B0600000101010101" pitchFamily="34" charset="-127"/>
                    <a:cs typeface="Times New Roman" panose="02020603050405020304" pitchFamily="18" charset="0"/>
                  </a:rPr>
                  <a:t>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 “Số chấm xuất hiện ở cả hai lần gieo là số lẻ”.</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74288" y="3393686"/>
                <a:ext cx="7485292" cy="1171154"/>
              </a:xfrm>
              <a:prstGeom prst="rect">
                <a:avLst/>
              </a:prstGeom>
              <a:blipFill>
                <a:blip r:embed="rId4"/>
                <a:stretch>
                  <a:fillRect l="-733" b="-7813"/>
                </a:stretch>
              </a:blipFill>
            </p:spPr>
            <p:txBody>
              <a:bodyPr/>
              <a:lstStyle/>
              <a:p>
                <a:r>
                  <a:rPr lang="en-US">
                    <a:noFill/>
                  </a:rPr>
                  <a:t> </a:t>
                </a:r>
              </a:p>
            </p:txBody>
          </p:sp>
        </mc:Fallback>
      </mc:AlternateContent>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4" name="Google Shape;2349;p37"/>
          <p:cNvGrpSpPr/>
          <p:nvPr/>
        </p:nvGrpSpPr>
        <p:grpSpPr>
          <a:xfrm rot="15052668" flipV="1">
            <a:off x="8242891" y="141744"/>
            <a:ext cx="683280" cy="600885"/>
            <a:chOff x="6745875" y="1386325"/>
            <a:chExt cx="1050850" cy="888425"/>
          </a:xfrm>
        </p:grpSpPr>
        <p:sp>
          <p:nvSpPr>
            <p:cNvPr id="25"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itle 21"/>
          <p:cNvSpPr txBox="1">
            <a:spLocks/>
          </p:cNvSpPr>
          <p:nvPr/>
        </p:nvSpPr>
        <p:spPr>
          <a:xfrm>
            <a:off x="310616" y="1085182"/>
            <a:ext cx="802906" cy="43559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1" name="Rectangle 60"/>
              <p:cNvSpPr/>
              <p:nvPr/>
            </p:nvSpPr>
            <p:spPr>
              <a:xfrm>
                <a:off x="1231282" y="933807"/>
                <a:ext cx="7418043" cy="1269578"/>
              </a:xfrm>
              <a:prstGeom prst="rect">
                <a:avLst/>
              </a:prstGeom>
            </p:spPr>
            <p:txBody>
              <a:bodyPr wrap="square">
                <a:spAutoFit/>
              </a:bodyPr>
              <a:lstStyle/>
              <a:p>
                <a:pPr algn="just">
                  <a:lnSpc>
                    <a:spcPct val="150000"/>
                  </a:lnSpc>
                </a:pPr>
                <a:r>
                  <a:rPr lang="en-US" sz="1700">
                    <a:latin typeface="+mn-lt"/>
                  </a:rPr>
                  <a:t>X</a:t>
                </a:r>
                <a:r>
                  <a:rPr lang="vi-VN" sz="1700">
                    <a:latin typeface="+mn-lt"/>
                  </a:rPr>
                  <a:t>ét phép thử “Gieo ngẫu nhiên một xúc xắc cân đối và đồng chất hai lần liên tiếp”.</a:t>
                </a:r>
              </a:p>
              <a:p>
                <a:pPr algn="just">
                  <a:lnSpc>
                    <a:spcPct val="150000"/>
                  </a:lnSpc>
                </a:pPr>
                <a:r>
                  <a:rPr lang="vi-VN" sz="1700">
                    <a:latin typeface="+mn-lt"/>
                  </a:rPr>
                  <a:t>Gọi </a:t>
                </a:r>
                <a14:m>
                  <m:oMath xmlns:m="http://schemas.openxmlformats.org/officeDocument/2006/math">
                    <m:r>
                      <m:rPr>
                        <m:sty m:val="p"/>
                      </m:rPr>
                      <a:rPr lang="el-GR" sz="1700" i="0" smtClean="0">
                        <a:latin typeface="Cambria Math" panose="02040503050406030204" pitchFamily="18" charset="0"/>
                      </a:rPr>
                      <m:t>Ω</m:t>
                    </m:r>
                  </m:oMath>
                </a14:m>
                <a:r>
                  <a:rPr lang="el-GR" sz="1700">
                    <a:latin typeface="+mn-lt"/>
                  </a:rPr>
                  <a:t> </a:t>
                </a:r>
                <a:r>
                  <a:rPr lang="vi-VN" sz="1700">
                    <a:latin typeface="+mn-lt"/>
                  </a:rPr>
                  <a:t>là không gian mẫu của phép thử đó. Xét các biến cố:</a:t>
                </a:r>
                <a:endParaRPr lang="en-US" sz="1700">
                  <a:latin typeface="+mn-lt"/>
                </a:endParaRPr>
              </a:p>
            </p:txBody>
          </p:sp>
        </mc:Choice>
        <mc:Fallback xmlns="">
          <p:sp>
            <p:nvSpPr>
              <p:cNvPr id="61" name="Rectangle 60"/>
              <p:cNvSpPr>
                <a:spLocks noRot="1" noChangeAspect="1" noMove="1" noResize="1" noEditPoints="1" noAdjustHandles="1" noChangeArrowheads="1" noChangeShapeType="1" noTextEdit="1"/>
              </p:cNvSpPr>
              <p:nvPr/>
            </p:nvSpPr>
            <p:spPr>
              <a:xfrm>
                <a:off x="1231282" y="933807"/>
                <a:ext cx="7418043" cy="1269578"/>
              </a:xfrm>
              <a:prstGeom prst="rect">
                <a:avLst/>
              </a:prstGeom>
              <a:blipFill>
                <a:blip r:embed="rId3"/>
                <a:stretch>
                  <a:fillRect l="-575" r="-493" b="-1923"/>
                </a:stretch>
              </a:blipFill>
            </p:spPr>
            <p:txBody>
              <a:bodyPr/>
              <a:lstStyle/>
              <a:p>
                <a:r>
                  <a:rPr lang="en-US">
                    <a:noFill/>
                  </a:rPr>
                  <a:t> </a:t>
                </a:r>
              </a:p>
            </p:txBody>
          </p:sp>
        </mc:Fallback>
      </mc:AlternateContent>
      <p:sp>
        <p:nvSpPr>
          <p:cNvPr id="62" name="Rectangle 61"/>
          <p:cNvSpPr/>
          <p:nvPr/>
        </p:nvSpPr>
        <p:spPr>
          <a:xfrm>
            <a:off x="363255" y="3663966"/>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63" name="Picture 62"/>
          <p:cNvPicPr>
            <a:picLocks noChangeAspect="1"/>
          </p:cNvPicPr>
          <p:nvPr/>
        </p:nvPicPr>
        <p:blipFill>
          <a:blip r:embed="rId4"/>
          <a:stretch>
            <a:fillRect/>
          </a:stretch>
        </p:blipFill>
        <p:spPr>
          <a:xfrm>
            <a:off x="7911711" y="4120501"/>
            <a:ext cx="881006" cy="1022999"/>
          </a:xfrm>
          <a:prstGeom prst="rect">
            <a:avLst/>
          </a:prstGeom>
        </p:spPr>
      </p:pic>
      <p:grpSp>
        <p:nvGrpSpPr>
          <p:cNvPr id="64" name="Group 63"/>
          <p:cNvGrpSpPr/>
          <p:nvPr/>
        </p:nvGrpSpPr>
        <p:grpSpPr>
          <a:xfrm>
            <a:off x="176823" y="181512"/>
            <a:ext cx="2687888" cy="611474"/>
            <a:chOff x="566552" y="485104"/>
            <a:chExt cx="3881888" cy="611474"/>
          </a:xfrm>
        </p:grpSpPr>
        <p:sp>
          <p:nvSpPr>
            <p:cNvPr id="65" name="Round Single Corner Rectangle 64"/>
            <p:cNvSpPr/>
            <p:nvPr/>
          </p:nvSpPr>
          <p:spPr>
            <a:xfrm flipV="1">
              <a:off x="566552" y="485104"/>
              <a:ext cx="3801506"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ectangle 65"/>
            <p:cNvSpPr/>
            <p:nvPr/>
          </p:nvSpPr>
          <p:spPr>
            <a:xfrm>
              <a:off x="759778" y="567959"/>
              <a:ext cx="368866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2. </a:t>
              </a:r>
              <a:r>
                <a:rPr lang="vi-VN" sz="2400" b="1">
                  <a:solidFill>
                    <a:srgbClr val="FFFF00"/>
                  </a:solidFill>
                  <a:cs typeface="Arial" panose="020B0604020202020204" pitchFamily="34" charset="0"/>
                </a:rPr>
                <a:t>Biến cố </a:t>
              </a:r>
              <a:r>
                <a:rPr lang="en-US" sz="2400" b="1">
                  <a:solidFill>
                    <a:srgbClr val="FFFF00"/>
                  </a:solidFill>
                  <a:cs typeface="Arial" panose="020B0604020202020204" pitchFamily="34" charset="0"/>
                </a:rPr>
                <a:t>giao</a:t>
              </a:r>
              <a:endParaRPr lang="en-US" sz="2400" b="1">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231282" y="2103244"/>
                <a:ext cx="8423817" cy="1661993"/>
              </a:xfrm>
              <a:prstGeom prst="rect">
                <a:avLst/>
              </a:prstGeom>
            </p:spPr>
            <p:txBody>
              <a:bodyPr wrap="square">
                <a:spAutoFit/>
              </a:bodyPr>
              <a:lstStyle/>
              <a:p>
                <a:pPr lvl="0" algn="just">
                  <a:lnSpc>
                    <a:spcPct val="150000"/>
                  </a:lnSpc>
                </a:pPr>
                <a:r>
                  <a:rPr lang="en-US" sz="1700">
                    <a:ea typeface="Dotum" panose="020B0600000101010101" pitchFamily="34" charset="-127"/>
                    <a:cs typeface="Times New Roman" panose="02020603050405020304" pitchFamily="18" charset="0"/>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a:latin typeface="+mn-lt"/>
                  </a:rPr>
                  <a:t>: “Số chấm xuất hiện ở lần gieo thứ nhất là số lẻ”;</a:t>
                </a:r>
              </a:p>
              <a:p>
                <a:pPr lvl="0" algn="just">
                  <a:lnSpc>
                    <a:spcPct val="150000"/>
                  </a:lnSpc>
                </a:pPr>
                <a:r>
                  <a:rPr lang="en-US" sz="1700">
                    <a:ea typeface="Dotum" panose="020B0600000101010101" pitchFamily="34" charset="-127"/>
                    <a:cs typeface="Times New Roman" panose="02020603050405020304" pitchFamily="18" charset="0"/>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a:latin typeface="+mn-lt"/>
                  </a:rPr>
                  <a:t>: “Số chấm xuất hiện ở lần gieo thứ nhất là số chẵn”.</a:t>
                </a:r>
              </a:p>
              <a:p>
                <a:pPr lvl="0" algn="just">
                  <a:lnSpc>
                    <a:spcPct val="150000"/>
                  </a:lnSpc>
                </a:pPr>
                <a:r>
                  <a:rPr lang="vi-VN" sz="1700">
                    <a:latin typeface="+mn-lt"/>
                  </a:rPr>
                  <a:t>a) Viết các tập con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a:latin typeface="+mn-lt"/>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a:latin typeface="+mn-lt"/>
                  </a:rPr>
                  <a:t> của không gian mẫu </a:t>
                </a:r>
                <a14:m>
                  <m:oMath xmlns:m="http://schemas.openxmlformats.org/officeDocument/2006/math">
                    <m:r>
                      <m:rPr>
                        <m:sty m:val="p"/>
                      </m:rPr>
                      <a:rPr lang="el-GR" sz="1700">
                        <a:latin typeface="Cambria Math" panose="02040503050406030204" pitchFamily="18" charset="0"/>
                      </a:rPr>
                      <m:t>Ω</m:t>
                    </m:r>
                  </m:oMath>
                </a14:m>
                <a:r>
                  <a:rPr lang="el-GR" sz="1700">
                    <a:latin typeface="+mn-lt"/>
                  </a:rPr>
                  <a:t> </a:t>
                </a:r>
                <a:r>
                  <a:rPr lang="vi-VN" sz="1700">
                    <a:latin typeface="+mn-lt"/>
                  </a:rPr>
                  <a:t>tương ứng với các biến cố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a:latin typeface="+mn-lt"/>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a:latin typeface="+mn-lt"/>
                  </a:rPr>
                  <a:t>.</a:t>
                </a:r>
              </a:p>
              <a:p>
                <a:pPr lvl="0" algn="just">
                  <a:lnSpc>
                    <a:spcPct val="150000"/>
                  </a:lnSpc>
                </a:pPr>
                <a:r>
                  <a:rPr lang="vi-VN" sz="1700">
                    <a:latin typeface="+mn-lt"/>
                  </a:rPr>
                  <a:t>b) Tìm tập hợp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a:latin typeface="+mn-lt"/>
                  </a:rPr>
                  <a:t>.</a:t>
                </a:r>
              </a:p>
            </p:txBody>
          </p:sp>
        </mc:Choice>
        <mc:Fallback xmlns="">
          <p:sp>
            <p:nvSpPr>
              <p:cNvPr id="2" name="Rectangle 1"/>
              <p:cNvSpPr>
                <a:spLocks noRot="1" noChangeAspect="1" noMove="1" noResize="1" noEditPoints="1" noAdjustHandles="1" noChangeArrowheads="1" noChangeShapeType="1" noTextEdit="1"/>
              </p:cNvSpPr>
              <p:nvPr/>
            </p:nvSpPr>
            <p:spPr>
              <a:xfrm>
                <a:off x="1231282" y="2103244"/>
                <a:ext cx="8423817" cy="1661993"/>
              </a:xfrm>
              <a:prstGeom prst="rect">
                <a:avLst/>
              </a:prstGeom>
              <a:blipFill>
                <a:blip r:embed="rId5"/>
                <a:stretch>
                  <a:fillRect l="-507" b="-10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31282" y="4113006"/>
                <a:ext cx="4572000" cy="905633"/>
              </a:xfrm>
              <a:prstGeom prst="rect">
                <a:avLst/>
              </a:prstGeom>
            </p:spPr>
            <p:txBody>
              <a:bodyPr>
                <a:spAutoFit/>
              </a:bodyPr>
              <a:lstStyle/>
              <a:p>
                <a:pPr algn="just">
                  <a:lnSpc>
                    <a:spcPct val="150000"/>
                  </a:lnSpc>
                  <a:spcBef>
                    <a:spcPts val="300"/>
                  </a:spcBef>
                  <a:spcAft>
                    <a:spcPts val="300"/>
                  </a:spcAft>
                </a:pPr>
                <a:r>
                  <a:rPr lang="en-US" sz="1700">
                    <a:latin typeface="+mn-lt"/>
                    <a:ea typeface="Dotum" panose="020B0600000101010101" pitchFamily="34" charset="-127"/>
                    <a:cs typeface="Times New Roman" panose="02020603050405020304" pitchFamily="18" charset="0"/>
                  </a:rPr>
                  <a:t>a) </a:t>
                </a:r>
                <a:r>
                  <a:rPr lang="vi-VN" sz="1700">
                    <a:latin typeface="+mn-lt"/>
                    <a:ea typeface="Dotum" panose="020B0600000101010101" pitchFamily="34" charset="-127"/>
                    <a:cs typeface="Times New Roman" panose="02020603050405020304" pitchFamily="18" charset="0"/>
                  </a:rPr>
                  <a:t>Ta có:</a:t>
                </a:r>
                <a:r>
                  <a:rPr lang="en-US" sz="1700">
                    <a:latin typeface="+mn-lt"/>
                    <a:ea typeface="Dotum" panose="020B0600000101010101" pitchFamily="34" charset="-127"/>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7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700" i="1">
                            <a:effectLst/>
                            <a:latin typeface="Cambria Math" panose="02040503050406030204" pitchFamily="18" charset="0"/>
                            <a:ea typeface="Dotum" panose="020B0600000101010101" pitchFamily="34" charset="-127"/>
                            <a:cs typeface="Times New Roman" panose="02020603050405020304" pitchFamily="18" charset="0"/>
                          </a:rPr>
                          <m:t>1;3;5</m:t>
                        </m:r>
                      </m:e>
                    </m:d>
                    <m:r>
                      <a:rPr lang="vi-VN" sz="1700" i="1">
                        <a:effectLst/>
                        <a:latin typeface="Cambria Math" panose="02040503050406030204" pitchFamily="18" charset="0"/>
                        <a:ea typeface="Dotum" panose="020B0600000101010101" pitchFamily="34" charset="-127"/>
                        <a:cs typeface="Times New Roman" panose="02020603050405020304" pitchFamily="18" charset="0"/>
                      </a:rPr>
                      <m:t>;  </m:t>
                    </m:r>
                    <m:r>
                      <a:rPr lang="vi-VN" sz="17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7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700" i="1">
                            <a:effectLst/>
                            <a:latin typeface="Cambria Math" panose="02040503050406030204" pitchFamily="18" charset="0"/>
                            <a:ea typeface="Dotum" panose="020B0600000101010101" pitchFamily="34" charset="-127"/>
                            <a:cs typeface="Times New Roman" panose="02020603050405020304" pitchFamily="18" charset="0"/>
                          </a:rPr>
                          <m:t>2;4;6</m:t>
                        </m:r>
                      </m:e>
                    </m:d>
                  </m:oMath>
                </a14:m>
                <a:r>
                  <a:rPr lang="vi-VN"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700">
                    <a:effectLst/>
                    <a:ea typeface="Dotum" panose="020B0600000101010101" pitchFamily="34" charset="-127"/>
                    <a:cs typeface="Times New Roman" panose="02020603050405020304" pitchFamily="18" charset="0"/>
                  </a:rPr>
                  <a:t>b)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31282" y="4113006"/>
                <a:ext cx="4572000" cy="905633"/>
              </a:xfrm>
              <a:prstGeom prst="rect">
                <a:avLst/>
              </a:prstGeom>
              <a:blipFill>
                <a:blip r:embed="rId6"/>
                <a:stretch>
                  <a:fillRect l="-933" b="-8784"/>
                </a:stretch>
              </a:blipFill>
            </p:spPr>
            <p:txBody>
              <a:bodyPr/>
              <a:lstStyle/>
              <a:p>
                <a:r>
                  <a:rPr lang="en-US">
                    <a:noFill/>
                  </a:rPr>
                  <a:t> </a:t>
                </a:r>
              </a:p>
            </p:txBody>
          </p:sp>
        </mc:Fallback>
      </mc:AlternateContent>
    </p:spTree>
    <p:extLst>
      <p:ext uri="{BB962C8B-B14F-4D97-AF65-F5344CB8AC3E}">
        <p14:creationId xmlns:p14="http://schemas.microsoft.com/office/powerpoint/2010/main" val="29161135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barn(inVertical)">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down)">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2" name="TextBox 21"/>
          <p:cNvSpPr txBox="1"/>
          <p:nvPr/>
        </p:nvSpPr>
        <p:spPr>
          <a:xfrm>
            <a:off x="3338292" y="42758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714873" y="1309140"/>
            <a:ext cx="7879521" cy="1144803"/>
            <a:chOff x="1430064" y="1067451"/>
            <a:chExt cx="7048219" cy="1098145"/>
          </a:xfrm>
        </p:grpSpPr>
        <p:sp>
          <p:nvSpPr>
            <p:cNvPr id="24" name="Rounded Rectangular Callout 23"/>
            <p:cNvSpPr/>
            <p:nvPr/>
          </p:nvSpPr>
          <p:spPr>
            <a:xfrm>
              <a:off x="1430064" y="1067451"/>
              <a:ext cx="7048219" cy="1098145"/>
            </a:xfrm>
            <a:prstGeom prst="wedgeRoundRectCallout">
              <a:avLst>
                <a:gd name="adj1" fmla="val 207"/>
                <a:gd name="adj2" fmla="val -6509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511381" y="1115515"/>
                  <a:ext cx="6885586" cy="97426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Bef>
                      <a:spcPts val="600"/>
                    </a:spcBef>
                    <a:spcAft>
                      <a:spcPts val="600"/>
                    </a:spcAft>
                  </a:pPr>
                  <a:r>
                    <a:rPr lang="vi-VN" sz="2000">
                      <a:solidFill>
                        <a:schemeClr val="bg2"/>
                      </a:solidFill>
                      <a:latin typeface="+mn-lt"/>
                      <a:ea typeface="Dotum" panose="020B0600000101010101" pitchFamily="34" charset="-127"/>
                      <a:cs typeface="Times New Roman" panose="02020603050405020304" pitchFamily="18" charset="0"/>
                    </a:rPr>
                    <a:t>Cho hai biến cố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solidFill>
                        <a:schemeClr val="bg2"/>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 </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latin typeface="+mn-lt"/>
                      <a:ea typeface="Dotum" panose="020B0600000101010101" pitchFamily="34" charset="-127"/>
                      <a:cs typeface="Times New Roman" panose="02020603050405020304" pitchFamily="18" charset="0"/>
                    </a:rPr>
                    <a:t> là các tập con của không gian mẫu </a:t>
                  </a:r>
                  <a14:m>
                    <m:oMath xmlns:m="http://schemas.openxmlformats.org/officeDocument/2006/math">
                      <m:r>
                        <m:rPr>
                          <m:sty m:val="p"/>
                        </m:rPr>
                        <a:rPr lang="vi-VN" sz="2000">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Ω</m:t>
                      </m:r>
                    </m:oMath>
                  </a14:m>
                  <a:r>
                    <a:rPr lang="vi-VN" sz="2000">
                      <a:solidFill>
                        <a:schemeClr val="bg2"/>
                      </a:solidFill>
                      <a:effectLst/>
                      <a:latin typeface="+mn-lt"/>
                      <a:ea typeface="Dotum" panose="020B0600000101010101" pitchFamily="34" charset="-127"/>
                      <a:cs typeface="Times New Roman" panose="02020603050405020304" pitchFamily="18" charset="0"/>
                    </a:rPr>
                    <a:t>. Nếu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m:t>
                      </m:r>
                    </m:oMath>
                  </a14:m>
                  <a:r>
                    <a:rPr lang="vi-VN" sz="2000">
                      <a:solidFill>
                        <a:schemeClr val="bg2"/>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solidFill>
                        <a:schemeClr val="bg2"/>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latin typeface="+mn-lt"/>
                      <a:ea typeface="Dotum" panose="020B0600000101010101" pitchFamily="34" charset="-127"/>
                      <a:cs typeface="Times New Roman" panose="02020603050405020304" pitchFamily="18" charset="0"/>
                    </a:rPr>
                    <a:t> gọi là </a:t>
                  </a:r>
                  <a:r>
                    <a:rPr lang="vi-VN" sz="2000" b="1" i="1">
                      <a:solidFill>
                        <a:schemeClr val="bg2"/>
                      </a:solidFill>
                      <a:effectLst/>
                      <a:latin typeface="+mn-lt"/>
                      <a:ea typeface="Dotum" panose="020B0600000101010101" pitchFamily="34" charset="-127"/>
                      <a:cs typeface="Times New Roman" panose="02020603050405020304" pitchFamily="18" charset="0"/>
                    </a:rPr>
                    <a:t>biến cố xung khắc</a:t>
                  </a:r>
                  <a:r>
                    <a:rPr lang="vi-VN" sz="2000">
                      <a:solidFill>
                        <a:schemeClr val="bg2"/>
                      </a:solidFill>
                      <a:effectLst/>
                      <a:latin typeface="+mn-lt"/>
                      <a:ea typeface="Dotum" panose="020B0600000101010101" pitchFamily="34" charset="-127"/>
                      <a:cs typeface="Times New Roman" panose="02020603050405020304" pitchFamily="18" charset="0"/>
                    </a:rPr>
                    <a:t>.</a:t>
                  </a:r>
                  <a:endParaRPr lang="en-US" sz="2000">
                    <a:solidFill>
                      <a:schemeClr val="bg2"/>
                    </a:solidFill>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511381" y="1115515"/>
                  <a:ext cx="6885586" cy="974269"/>
                </a:xfrm>
                <a:prstGeom prst="rect">
                  <a:avLst/>
                </a:prstGeom>
                <a:blipFill>
                  <a:blip r:embed="rId3"/>
                  <a:stretch>
                    <a:fillRect l="-792" r="-871" b="-419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564550" y="2590803"/>
                <a:ext cx="7897398" cy="2308324"/>
              </a:xfrm>
              <a:prstGeom prst="rect">
                <a:avLst/>
              </a:prstGeom>
            </p:spPr>
            <p:txBody>
              <a:bodyPr wrap="square">
                <a:spAutoFit/>
              </a:bodyPr>
              <a:lstStyle/>
              <a:p>
                <a:pPr algn="just">
                  <a:lnSpc>
                    <a:spcPct val="150000"/>
                  </a:lnSpc>
                </a:pPr>
                <a:r>
                  <a:rPr lang="pt-BR" sz="2000" b="1" i="1">
                    <a:solidFill>
                      <a:srgbClr val="C00000"/>
                    </a:solidFill>
                    <a:latin typeface="+mn-lt"/>
                    <a:ea typeface="Dotum" panose="020B0600000101010101" pitchFamily="34" charset="-127"/>
                    <a:cs typeface="Times New Roman" panose="02020603050405020304" pitchFamily="18" charset="0"/>
                  </a:rPr>
                  <a:t>Chú ý</a:t>
                </a:r>
                <a:r>
                  <a:rPr lang="pt-BR" sz="2000" b="1">
                    <a:solidFill>
                      <a:srgbClr val="C00000"/>
                    </a:solidFill>
                    <a:effectLst/>
                    <a:latin typeface="+mn-lt"/>
                    <a:ea typeface="Dotum" panose="020B0600000101010101" pitchFamily="34" charset="-127"/>
                    <a:cs typeface="Times New Roman" panose="02020603050405020304" pitchFamily="18" charset="0"/>
                  </a:rPr>
                  <a:t>: </a:t>
                </a:r>
              </a:p>
              <a:p>
                <a:pPr algn="just">
                  <a:lnSpc>
                    <a:spcPct val="150000"/>
                  </a:lnSpc>
                </a:pPr>
                <a:r>
                  <a:rPr lang="pt-BR" sz="1900">
                    <a:effectLst/>
                    <a:latin typeface="+mn-lt"/>
                    <a:ea typeface="Dotum" panose="020B0600000101010101" pitchFamily="34" charset="-127"/>
                    <a:cs typeface="Times New Roman" panose="02020603050405020304" pitchFamily="18" charset="0"/>
                  </a:rPr>
                  <a:t>Xét một kết quả thuận lợi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𝛾</m:t>
                    </m:r>
                  </m:oMath>
                </a14:m>
                <a:r>
                  <a:rPr lang="pt-BR" sz="1900">
                    <a:effectLst/>
                    <a:latin typeface="+mn-lt"/>
                    <a:ea typeface="Dotum" panose="020B0600000101010101" pitchFamily="34" charset="-127"/>
                    <a:cs typeface="Times New Roman" panose="02020603050405020304" pitchFamily="18" charset="0"/>
                  </a:rPr>
                  <a:t> cho biến cố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19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𝛾</m:t>
                    </m:r>
                    <m:r>
                      <a:rPr lang="vi-VN" sz="1900" i="1">
                        <a:effectLst/>
                        <a:latin typeface="Cambria Math" panose="02040503050406030204" pitchFamily="18" charset="0"/>
                        <a:ea typeface="Dotum" panose="020B0600000101010101" pitchFamily="34" charset="-127"/>
                        <a:cs typeface="Cambria Math" panose="020405030504060302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1900">
                    <a:effectLst/>
                    <a:latin typeface="+mn-lt"/>
                    <a:ea typeface="Dotum" panose="020B0600000101010101" pitchFamily="34" charset="-127"/>
                    <a:cs typeface="Times New Roman" panose="02020603050405020304" pitchFamily="18" charset="0"/>
                  </a:rPr>
                  <a:t>. Vì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Cambria Math" panose="02040503050406030204" pitchFamily="18" charset="0"/>
                      </a:rPr>
                      <m:t>∅</m:t>
                    </m:r>
                  </m:oMath>
                </a14:m>
                <a:r>
                  <a:rPr lang="pt-BR" sz="19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𝛾</m:t>
                    </m:r>
                    <m:r>
                      <a:rPr lang="pt-BR" sz="1900" i="1">
                        <a:effectLst/>
                        <a:latin typeface="Cambria Math" panose="02040503050406030204" pitchFamily="18" charset="0"/>
                        <a:ea typeface="Dotum" panose="020B0600000101010101" pitchFamily="34" charset="-127"/>
                        <a:cs typeface="Cambria Math" panose="020405030504060302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19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𝛾</m:t>
                    </m:r>
                  </m:oMath>
                </a14:m>
                <a:r>
                  <a:rPr lang="pt-BR" sz="1900">
                    <a:effectLst/>
                    <a:latin typeface="+mn-lt"/>
                    <a:ea typeface="Dotum" panose="020B0600000101010101" pitchFamily="34" charset="-127"/>
                    <a:cs typeface="Times New Roman" panose="02020603050405020304" pitchFamily="18" charset="0"/>
                  </a:rPr>
                  <a:t> không là một kết quả thuận lợi cho biến cố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1900">
                    <a:effectLst/>
                    <a:latin typeface="+mn-lt"/>
                    <a:ea typeface="Dotum" panose="020B0600000101010101" pitchFamily="34" charset="-127"/>
                    <a:cs typeface="Times New Roman" panose="02020603050405020304" pitchFamily="18" charset="0"/>
                  </a:rPr>
                  <a:t>. Do đó, hai biến cố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1900" i="1">
                    <a:effectLst/>
                    <a:latin typeface="+mn-lt"/>
                    <a:ea typeface="Dotum" panose="020B0600000101010101" pitchFamily="34" charset="-127"/>
                    <a:cs typeface="Times New Roman" panose="02020603050405020304" pitchFamily="18" charset="0"/>
                  </a:rPr>
                  <a:t> </a:t>
                </a:r>
                <a:r>
                  <a:rPr lang="pt-BR" sz="1900">
                    <a:effectLst/>
                    <a:latin typeface="+mn-lt"/>
                    <a:ea typeface="Dotum" panose="020B0600000101010101" pitchFamily="34" charset="-127"/>
                    <a:cs typeface="Times New Roman" panose="02020603050405020304" pitchFamily="18" charset="0"/>
                  </a:rPr>
                  <a:t>xung khắc khi và chỉ khi nếu biến cố này xảy ra thì biến cố kia không xảy ra.</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64550" y="2590803"/>
                <a:ext cx="7897398" cy="2308324"/>
              </a:xfrm>
              <a:prstGeom prst="rect">
                <a:avLst/>
              </a:prstGeom>
              <a:blipFill>
                <a:blip r:embed="rId4"/>
                <a:stretch>
                  <a:fillRect l="-849" r="-695" b="-1055"/>
                </a:stretch>
              </a:blipFill>
            </p:spPr>
            <p:txBody>
              <a:bodyPr/>
              <a:lstStyle/>
              <a:p>
                <a:r>
                  <a:rPr lang="en-US">
                    <a:noFill/>
                  </a:rPr>
                  <a:t> </a:t>
                </a:r>
              </a:p>
            </p:txBody>
          </p:sp>
        </mc:Fallback>
      </mc:AlternateContent>
      <p:sp>
        <p:nvSpPr>
          <p:cNvPr id="5" name="Rectangle 4"/>
          <p:cNvSpPr/>
          <p:nvPr/>
        </p:nvSpPr>
        <p:spPr>
          <a:xfrm>
            <a:off x="8798818" y="3290341"/>
            <a:ext cx="305549" cy="43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8418834" y="3725056"/>
            <a:ext cx="819361" cy="631482"/>
          </a:xfrm>
          <a:prstGeom prst="rect">
            <a:avLst/>
          </a:prstGeom>
        </p:spPr>
      </p:pic>
      <p:pic>
        <p:nvPicPr>
          <p:cNvPr id="6" name="Picture 5"/>
          <p:cNvPicPr>
            <a:picLocks noChangeAspect="1"/>
          </p:cNvPicPr>
          <p:nvPr/>
        </p:nvPicPr>
        <p:blipFill>
          <a:blip r:embed="rId6"/>
          <a:stretch>
            <a:fillRect/>
          </a:stretch>
        </p:blipFill>
        <p:spPr>
          <a:xfrm flipH="1">
            <a:off x="8726841" y="3481708"/>
            <a:ext cx="53081" cy="207032"/>
          </a:xfrm>
          <a:prstGeom prst="rect">
            <a:avLst/>
          </a:prstGeom>
        </p:spPr>
      </p:pic>
    </p:spTree>
    <p:extLst>
      <p:ext uri="{BB962C8B-B14F-4D97-AF65-F5344CB8AC3E}">
        <p14:creationId xmlns:p14="http://schemas.microsoft.com/office/powerpoint/2010/main" val="8677840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2" y="182880"/>
            <a:ext cx="8746434" cy="4774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1051597" y="246799"/>
                <a:ext cx="7067044" cy="2192908"/>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3:</a:t>
                </a:r>
                <a:r>
                  <a:rPr lang="en-US" sz="19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Tung một đồng xu cân đối và đồng chất hai lần liên tiếp. Xét các biến cố:</a:t>
                </a:r>
              </a:p>
              <a:p>
                <a:pPr lvl="0" algn="just">
                  <a:lnSpc>
                    <a:spcPct val="150000"/>
                  </a:lnSpc>
                  <a:buClr>
                    <a:srgbClr val="2D1549"/>
                  </a:buClr>
                  <a:buSzPts val="1100"/>
                  <a:defRPr/>
                </a:pPr>
                <a:r>
                  <a:rPr lang="en-US" sz="1800" kern="1200">
                    <a:ea typeface="+mn-ea"/>
                    <a:cs typeface="Arial" panose="020B0604020202020204" pitchFamily="34" charset="0"/>
                  </a:rPr>
                  <a: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oMath>
                </a14:m>
                <a:r>
                  <a:rPr lang="vi-VN" sz="1800" kern="1200">
                    <a:latin typeface="Arial" panose="020B0604020202020204" pitchFamily="34" charset="0"/>
                    <a:ea typeface="+mn-ea"/>
                    <a:cs typeface="Arial" panose="020B0604020202020204" pitchFamily="34" charset="0"/>
                  </a:rPr>
                  <a:t>: “Đồng xu xuất hiện mặt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𝑆</m:t>
                    </m:r>
                  </m:oMath>
                </a14:m>
                <a:r>
                  <a:rPr lang="vi-VN" sz="1800" kern="1200">
                    <a:latin typeface="Arial" panose="020B0604020202020204" pitchFamily="34" charset="0"/>
                    <a:ea typeface="+mn-ea"/>
                    <a:cs typeface="Arial" panose="020B0604020202020204" pitchFamily="34" charset="0"/>
                  </a:rPr>
                  <a:t> ở lần tung thứ nhất”;</a:t>
                </a:r>
              </a:p>
              <a:p>
                <a:pPr lvl="0" algn="just">
                  <a:lnSpc>
                    <a:spcPct val="150000"/>
                  </a:lnSpc>
                  <a:buClr>
                    <a:srgbClr val="2D1549"/>
                  </a:buClr>
                  <a:buSzPts val="1100"/>
                  <a:defRPr/>
                </a:pPr>
                <a:r>
                  <a:rPr lang="en-US" sz="1800" kern="1200">
                    <a:ea typeface="+mn-ea"/>
                    <a:cs typeface="Arial" panose="020B0604020202020204" pitchFamily="34" charset="0"/>
                  </a:rPr>
                  <a: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 “Đồng xu xuất hiện mặt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𝑁</m:t>
                    </m:r>
                  </m:oMath>
                </a14:m>
                <a:r>
                  <a:rPr lang="vi-VN" sz="1800" kern="1200">
                    <a:latin typeface="Arial" panose="020B0604020202020204" pitchFamily="34" charset="0"/>
                    <a:ea typeface="+mn-ea"/>
                    <a:cs typeface="Arial" panose="020B0604020202020204" pitchFamily="34" charset="0"/>
                  </a:rPr>
                  <a:t> ở lần tung thứ nhất”.</a:t>
                </a:r>
              </a:p>
              <a:p>
                <a:pPr lvl="0" algn="just">
                  <a:lnSpc>
                    <a:spcPct val="150000"/>
                  </a:lnSpc>
                  <a:buClr>
                    <a:srgbClr val="2D1549"/>
                  </a:buClr>
                  <a:buSzPts val="1100"/>
                  <a:defRPr/>
                </a:pPr>
                <a:r>
                  <a:rPr lang="vi-VN" sz="1800" kern="1200">
                    <a:latin typeface="Arial" panose="020B0604020202020204" pitchFamily="34" charset="0"/>
                    <a:ea typeface="+mn-ea"/>
                    <a:cs typeface="Arial" panose="020B0604020202020204" pitchFamily="34" charset="0"/>
                  </a:rPr>
                  <a:t>Hai biến cố trên có xung khắc hay không?</a:t>
                </a:r>
              </a:p>
            </p:txBody>
          </p:sp>
        </mc:Choice>
        <mc:Fallback xmlns="">
          <p:sp>
            <p:nvSpPr>
              <p:cNvPr id="10" name="TextBox 9"/>
              <p:cNvSpPr txBox="1">
                <a:spLocks noRot="1" noChangeAspect="1" noMove="1" noResize="1" noEditPoints="1" noAdjustHandles="1" noChangeArrowheads="1" noChangeShapeType="1" noTextEdit="1"/>
              </p:cNvSpPr>
              <p:nvPr/>
            </p:nvSpPr>
            <p:spPr>
              <a:xfrm>
                <a:off x="1051597" y="246799"/>
                <a:ext cx="7067044" cy="2192908"/>
              </a:xfrm>
              <a:prstGeom prst="rect">
                <a:avLst/>
              </a:prstGeom>
              <a:blipFill>
                <a:blip r:embed="rId3"/>
                <a:stretch>
                  <a:fillRect l="-863" r="-690" b="-111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001838" y="4221565"/>
            <a:ext cx="935428" cy="735913"/>
          </a:xfrm>
          <a:prstGeom prst="rect">
            <a:avLst/>
          </a:prstGeom>
        </p:spPr>
      </p:pic>
      <p:sp>
        <p:nvSpPr>
          <p:cNvPr id="6" name="Rectangle 5"/>
          <p:cNvSpPr/>
          <p:nvPr/>
        </p:nvSpPr>
        <p:spPr>
          <a:xfrm>
            <a:off x="1596478" y="2368329"/>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1051597" y="2959986"/>
                <a:ext cx="5562672" cy="1946687"/>
              </a:xfrm>
              <a:prstGeom prst="rect">
                <a:avLst/>
              </a:prstGeom>
            </p:spPr>
            <p:txBody>
              <a:bodyPr wrap="square">
                <a:spAutoFit/>
              </a:bodyPr>
              <a:lstStyle/>
              <a:p>
                <a:pPr>
                  <a:lnSpc>
                    <a:spcPct val="150000"/>
                  </a:lnSpc>
                  <a:spcBef>
                    <a:spcPts val="300"/>
                  </a:spcBef>
                  <a:spcAft>
                    <a:spcPts val="300"/>
                  </a:spcAft>
                </a:pPr>
                <a:r>
                  <a:rPr lang="en-US" sz="1800">
                    <a:solidFill>
                      <a:srgbClr val="020200"/>
                    </a:solidFill>
                    <a:latin typeface="+mn-lt"/>
                  </a:rPr>
                  <a:t>Ta thấy:</a:t>
                </a:r>
                <a:endParaRPr lang="en-US" sz="1800">
                  <a:latin typeface="+mn-lt"/>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𝐴</m:t>
                      </m:r>
                      <m:r>
                        <a:rPr lang="en-US" sz="1800" i="1" smtClean="0">
                          <a:latin typeface="Cambria Math" panose="02040503050406030204" pitchFamily="18" charset="0"/>
                        </a:rPr>
                        <m:t> = </m:t>
                      </m:r>
                      <m:d>
                        <m:dPr>
                          <m:begChr m:val="{"/>
                          <m:endChr m:val="}"/>
                          <m:ctrlPr>
                            <a:rPr lang="en-US" sz="1800" i="1" smtClean="0">
                              <a:latin typeface="Cambria Math" panose="02040503050406030204" pitchFamily="18" charset="0"/>
                            </a:rPr>
                          </m:ctrlPr>
                        </m:dPr>
                        <m:e>
                          <m:r>
                            <a:rPr lang="en-US" sz="1800" i="1" smtClean="0">
                              <a:latin typeface="Cambria Math" panose="02040503050406030204" pitchFamily="18" charset="0"/>
                            </a:rPr>
                            <m:t>𝑆𝑆</m:t>
                          </m:r>
                          <m:r>
                            <a:rPr lang="en-US" sz="1800" i="1" smtClean="0">
                              <a:latin typeface="Cambria Math" panose="02040503050406030204" pitchFamily="18" charset="0"/>
                            </a:rPr>
                            <m:t>; </m:t>
                          </m:r>
                          <m:r>
                            <a:rPr lang="en-US" sz="1800" i="1" smtClean="0">
                              <a:latin typeface="Cambria Math" panose="02040503050406030204" pitchFamily="18" charset="0"/>
                            </a:rPr>
                            <m:t>𝑆𝑁</m:t>
                          </m:r>
                        </m:e>
                      </m:d>
                      <m:r>
                        <a:rPr lang="en-US" sz="1800" i="1" smtClean="0">
                          <a:latin typeface="Cambria Math" panose="02040503050406030204" pitchFamily="18" charset="0"/>
                        </a:rPr>
                        <m:t>; </m:t>
                      </m:r>
                      <m:r>
                        <a:rPr lang="en-US" sz="1800" i="1" smtClean="0">
                          <a:latin typeface="Cambria Math" panose="02040503050406030204" pitchFamily="18" charset="0"/>
                        </a:rPr>
                        <m:t>𝐵</m:t>
                      </m:r>
                      <m:r>
                        <a:rPr lang="en-US" sz="1800" i="1" smtClean="0">
                          <a:latin typeface="Cambria Math" panose="02040503050406030204" pitchFamily="18" charset="0"/>
                        </a:rPr>
                        <m:t> = {</m:t>
                      </m:r>
                      <m:r>
                        <a:rPr lang="en-US" sz="1800" i="1" smtClean="0">
                          <a:latin typeface="Cambria Math" panose="02040503050406030204" pitchFamily="18" charset="0"/>
                        </a:rPr>
                        <m:t>𝑁𝑆</m:t>
                      </m:r>
                      <m:r>
                        <a:rPr lang="en-US" sz="1800" i="1" smtClean="0">
                          <a:latin typeface="Cambria Math" panose="02040503050406030204" pitchFamily="18" charset="0"/>
                        </a:rPr>
                        <m:t>; </m:t>
                      </m:r>
                      <m:r>
                        <a:rPr lang="en-US" sz="1800" i="1" smtClean="0">
                          <a:latin typeface="Cambria Math" panose="02040503050406030204" pitchFamily="18" charset="0"/>
                        </a:rPr>
                        <m:t>𝑁𝑁</m:t>
                      </m:r>
                      <m:r>
                        <a:rPr lang="en-US" sz="1800" i="1" smtClean="0">
                          <a:latin typeface="Cambria Math" panose="02040503050406030204" pitchFamily="18" charset="0"/>
                        </a:rPr>
                        <m:t>}.</m:t>
                      </m:r>
                    </m:oMath>
                  </m:oMathPara>
                </a14:m>
                <a:endParaRPr lang="en-US" sz="1800">
                  <a:latin typeface="+mn-lt"/>
                </a:endParaRPr>
              </a:p>
              <a:p>
                <a:pPr>
                  <a:lnSpc>
                    <a:spcPct val="150000"/>
                  </a:lnSpc>
                  <a:spcBef>
                    <a:spcPts val="300"/>
                  </a:spcBef>
                  <a:spcAft>
                    <a:spcPts val="300"/>
                  </a:spcAft>
                </a:pPr>
                <a:r>
                  <a:rPr lang="en-US" sz="1800">
                    <a:latin typeface="+mn-lt"/>
                  </a:rPr>
                  <a:t>Suy ra </a:t>
                </a:r>
                <a14:m>
                  <m:oMath xmlns:m="http://schemas.openxmlformats.org/officeDocument/2006/math">
                    <m:r>
                      <a:rPr lang="en-US" sz="1800" i="1" smtClean="0">
                        <a:latin typeface="Cambria Math" panose="02040503050406030204" pitchFamily="18" charset="0"/>
                      </a:rPr>
                      <m:t>𝐴</m:t>
                    </m:r>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rPr>
                      <m:t>𝐵</m:t>
                    </m:r>
                    <m:r>
                      <a:rPr lang="en-US" sz="1800" b="0" i="1" smtClean="0">
                        <a:latin typeface="Cambria Math" panose="02040503050406030204" pitchFamily="18" charset="0"/>
                      </a:rPr>
                      <m:t>=</m:t>
                    </m:r>
                    <m:r>
                      <a:rPr lang="en-US" sz="1800" i="1" smtClean="0">
                        <a:latin typeface="Cambria Math" panose="02040503050406030204" pitchFamily="18" charset="0"/>
                      </a:rPr>
                      <m:t>Ø</m:t>
                    </m:r>
                  </m:oMath>
                </a14:m>
                <a:r>
                  <a:rPr lang="en-US" sz="1800">
                    <a:latin typeface="+mn-lt"/>
                  </a:rPr>
                  <a:t>. </a:t>
                </a:r>
              </a:p>
              <a:p>
                <a:pPr>
                  <a:lnSpc>
                    <a:spcPct val="150000"/>
                  </a:lnSpc>
                  <a:spcBef>
                    <a:spcPts val="300"/>
                  </a:spcBef>
                  <a:spcAft>
                    <a:spcPts val="300"/>
                  </a:spcAft>
                </a:pPr>
                <a:r>
                  <a:rPr lang="en-US" sz="1800">
                    <a:latin typeface="+mn-lt"/>
                  </a:rPr>
                  <a:t>Do đó, </a:t>
                </a:r>
                <a14:m>
                  <m:oMath xmlns:m="http://schemas.openxmlformats.org/officeDocument/2006/math">
                    <m:r>
                      <a:rPr lang="en-US" sz="1800" i="1" smtClean="0">
                        <a:latin typeface="Cambria Math" panose="02040503050406030204" pitchFamily="18" charset="0"/>
                      </a:rPr>
                      <m:t>𝐴</m:t>
                    </m:r>
                  </m:oMath>
                </a14:m>
                <a:r>
                  <a:rPr lang="en-US" sz="1800">
                    <a:latin typeface="+mn-lt"/>
                  </a:rPr>
                  <a:t> và </a:t>
                </a:r>
                <a14:m>
                  <m:oMath xmlns:m="http://schemas.openxmlformats.org/officeDocument/2006/math">
                    <m:r>
                      <a:rPr lang="en-US" sz="1800" i="1" smtClean="0">
                        <a:latin typeface="Cambria Math" panose="02040503050406030204" pitchFamily="18" charset="0"/>
                      </a:rPr>
                      <m:t>𝐵</m:t>
                    </m:r>
                  </m:oMath>
                </a14:m>
                <a:r>
                  <a:rPr lang="en-US" sz="1800">
                    <a:latin typeface="+mn-lt"/>
                  </a:rPr>
                  <a:t> là hai biến cố xung khắc.</a:t>
                </a:r>
              </a:p>
            </p:txBody>
          </p:sp>
        </mc:Choice>
        <mc:Fallback xmlns="">
          <p:sp>
            <p:nvSpPr>
              <p:cNvPr id="3" name="Rectangle 2"/>
              <p:cNvSpPr>
                <a:spLocks noRot="1" noChangeAspect="1" noMove="1" noResize="1" noEditPoints="1" noAdjustHandles="1" noChangeArrowheads="1" noChangeShapeType="1" noTextEdit="1"/>
              </p:cNvSpPr>
              <p:nvPr/>
            </p:nvSpPr>
            <p:spPr>
              <a:xfrm>
                <a:off x="1051597" y="2959986"/>
                <a:ext cx="5562672" cy="1946687"/>
              </a:xfrm>
              <a:prstGeom prst="rect">
                <a:avLst/>
              </a:prstGeom>
              <a:blipFill>
                <a:blip r:embed="rId5"/>
                <a:stretch>
                  <a:fillRect l="-987" b="-1567"/>
                </a:stretch>
              </a:blipFill>
            </p:spPr>
            <p:txBody>
              <a:bodyPr/>
              <a:lstStyle/>
              <a:p>
                <a:r>
                  <a:rPr lang="en-US">
                    <a:noFill/>
                  </a:rPr>
                  <a:t> </a:t>
                </a:r>
              </a:p>
            </p:txBody>
          </p:sp>
        </mc:Fallback>
      </mc:AlternateContent>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70324"/>
            <a:ext cx="1203819" cy="722292"/>
          </a:xfrm>
          <a:prstGeom prst="rect">
            <a:avLst/>
          </a:prstGeom>
        </p:spPr>
      </p:pic>
      <p:sp>
        <p:nvSpPr>
          <p:cNvPr id="5" name="TextBox 4"/>
          <p:cNvSpPr txBox="1"/>
          <p:nvPr/>
        </p:nvSpPr>
        <p:spPr>
          <a:xfrm>
            <a:off x="3465611" y="561340"/>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2" name="Rectangle 1"/>
              <p:cNvSpPr/>
              <p:nvPr/>
            </p:nvSpPr>
            <p:spPr>
              <a:xfrm>
                <a:off x="621689" y="1333369"/>
                <a:ext cx="7887099" cy="2123658"/>
              </a:xfrm>
              <a:prstGeom prst="rect">
                <a:avLst/>
              </a:prstGeom>
            </p:spPr>
            <p:txBody>
              <a:bodyPr wrap="square">
                <a:spAutoFit/>
              </a:bodyPr>
              <a:lstStyle/>
              <a:p>
                <a:pPr algn="just">
                  <a:lnSpc>
                    <a:spcPct val="165000"/>
                  </a:lnSpc>
                </a:pPr>
                <a:r>
                  <a:rPr lang="vi-VN" sz="2000">
                    <a:latin typeface="+mn-lt"/>
                  </a:rPr>
                  <a:t>Gieo ngẫu nhiên một xúc xắc cân đối và đồng chất hai lần liên tiếp. Hai biến cố sau có xung khắc không?</a:t>
                </a:r>
              </a:p>
              <a:p>
                <a:pPr algn="just">
                  <a:lnSpc>
                    <a:spcPct val="165000"/>
                  </a:lnSpc>
                </a:pPr>
                <a:r>
                  <a:rPr lang="en-US" sz="2000">
                    <a:latin typeface="+mn-lt"/>
                  </a:rPr>
                  <a:t>	</a:t>
                </a:r>
                <a14:m>
                  <m:oMath xmlns:m="http://schemas.openxmlformats.org/officeDocument/2006/math">
                    <m:r>
                      <a:rPr lang="vi-VN" sz="2000" i="1" smtClean="0">
                        <a:latin typeface="Cambria Math" panose="02040503050406030204" pitchFamily="18" charset="0"/>
                      </a:rPr>
                      <m:t>𝐴</m:t>
                    </m:r>
                  </m:oMath>
                </a14:m>
                <a:r>
                  <a:rPr lang="vi-VN" sz="2000">
                    <a:latin typeface="+mn-lt"/>
                  </a:rPr>
                  <a:t>: “Tổng số chấm trong hai lần gieo nhỏ hơn 5”;</a:t>
                </a:r>
              </a:p>
              <a:p>
                <a:pPr algn="just">
                  <a:lnSpc>
                    <a:spcPct val="165000"/>
                  </a:lnSpc>
                </a:pPr>
                <a:r>
                  <a:rPr lang="en-US" sz="2000">
                    <a:latin typeface="+mn-lt"/>
                  </a:rPr>
                  <a:t>	</a:t>
                </a:r>
                <a14:m>
                  <m:oMath xmlns:m="http://schemas.openxmlformats.org/officeDocument/2006/math">
                    <m:r>
                      <a:rPr lang="vi-VN" sz="2000" i="1" smtClean="0">
                        <a:latin typeface="Cambria Math" panose="02040503050406030204" pitchFamily="18" charset="0"/>
                      </a:rPr>
                      <m:t>𝐵</m:t>
                    </m:r>
                  </m:oMath>
                </a14:m>
                <a:r>
                  <a:rPr lang="vi-VN" sz="2000">
                    <a:latin typeface="+mn-lt"/>
                  </a:rPr>
                  <a:t>: “Tổng số chấm trong hai lần gieo lớn hơn 6”.</a:t>
                </a:r>
              </a:p>
            </p:txBody>
          </p:sp>
        </mc:Choice>
        <mc:Fallback xmlns="">
          <p:sp>
            <p:nvSpPr>
              <p:cNvPr id="2" name="Rectangle 1"/>
              <p:cNvSpPr>
                <a:spLocks noRot="1" noChangeAspect="1" noMove="1" noResize="1" noEditPoints="1" noAdjustHandles="1" noChangeArrowheads="1" noChangeShapeType="1" noTextEdit="1"/>
              </p:cNvSpPr>
              <p:nvPr/>
            </p:nvSpPr>
            <p:spPr>
              <a:xfrm>
                <a:off x="621689" y="1333369"/>
                <a:ext cx="7887099" cy="2123658"/>
              </a:xfrm>
              <a:prstGeom prst="rect">
                <a:avLst/>
              </a:prstGeom>
              <a:blipFill>
                <a:blip r:embed="rId4"/>
                <a:stretch>
                  <a:fillRect l="-850" r="-773" b="-1149"/>
                </a:stretch>
              </a:blipFill>
            </p:spPr>
            <p:txBody>
              <a:bodyPr/>
              <a:lstStyle/>
              <a:p>
                <a:r>
                  <a:rPr lang="en-US">
                    <a:noFill/>
                  </a:rPr>
                  <a:t> </a:t>
                </a:r>
              </a:p>
            </p:txBody>
          </p:sp>
        </mc:Fallback>
      </mc:AlternateContent>
      <p:sp>
        <p:nvSpPr>
          <p:cNvPr id="7" name="Rectangle 6"/>
          <p:cNvSpPr/>
          <p:nvPr/>
        </p:nvSpPr>
        <p:spPr>
          <a:xfrm>
            <a:off x="1559943" y="3457027"/>
            <a:ext cx="1056036" cy="553998"/>
          </a:xfrm>
          <a:prstGeom prst="rect">
            <a:avLst/>
          </a:prstGeom>
        </p:spPr>
        <p:txBody>
          <a:bodyPr wrap="squar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2724767" y="3965852"/>
                <a:ext cx="3728649" cy="496996"/>
              </a:xfrm>
              <a:prstGeom prst="rect">
                <a:avLst/>
              </a:prstGeom>
            </p:spPr>
            <p:txBody>
              <a:bodyPr wrap="none">
                <a:spAutoFit/>
              </a:bodyPr>
              <a:lstStyle/>
              <a:p>
                <a:pPr algn="just">
                  <a:lnSpc>
                    <a:spcPct val="150000"/>
                  </a:lnSpc>
                  <a:spcBef>
                    <a:spcPts val="600"/>
                  </a:spcBef>
                  <a:spcAft>
                    <a:spcPts val="600"/>
                  </a:spcAft>
                </a:pPr>
                <a:r>
                  <a:rPr lang="pt-BR" sz="2000">
                    <a:latin typeface="+mn-lt"/>
                    <a:ea typeface="Dotum" panose="020B0600000101010101" pitchFamily="34" charset="-127"/>
                    <a:cs typeface="Times New Roman" panose="02020603050405020304" pitchFamily="18" charset="0"/>
                  </a:rPr>
                  <a:t>Biến cố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2000">
                    <a:effectLst/>
                    <a:latin typeface="+mn-lt"/>
                    <a:ea typeface="Dotum" panose="020B0600000101010101" pitchFamily="34" charset="-127"/>
                    <a:cs typeface="Times New Roman" panose="02020603050405020304" pitchFamily="18" charset="0"/>
                  </a:rPr>
                  <a:t> xung khắc biến cố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24767" y="3965852"/>
                <a:ext cx="3728649" cy="496996"/>
              </a:xfrm>
              <a:prstGeom prst="rect">
                <a:avLst/>
              </a:prstGeom>
              <a:blipFill>
                <a:blip r:embed="rId5"/>
                <a:stretch>
                  <a:fillRect l="-1797" r="-654" b="-22222"/>
                </a:stretch>
              </a:blipFill>
            </p:spPr>
            <p:txBody>
              <a:bodyPr/>
              <a:lstStyle/>
              <a:p>
                <a:r>
                  <a:rPr lang="en-US">
                    <a:noFill/>
                  </a:rPr>
                  <a:t> </a:t>
                </a:r>
              </a:p>
            </p:txBody>
          </p:sp>
        </mc:Fallback>
      </mc:AlternateContent>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361243" y="376997"/>
            <a:ext cx="2775163" cy="584775"/>
          </a:xfrm>
          <a:prstGeom prst="rect">
            <a:avLst/>
          </a:prstGeom>
          <a:noFill/>
        </p:spPr>
        <p:txBody>
          <a:bodyPr wrap="square" rtlCol="0">
            <a:spAutoFit/>
          </a:bodyPr>
          <a:lstStyle/>
          <a:p>
            <a:pPr algn="ctr">
              <a:buClr>
                <a:srgbClr val="000000"/>
              </a:buClr>
              <a:buFont typeface="Arial"/>
              <a:buNone/>
            </a:pPr>
            <a:r>
              <a:rPr lang="en-US" sz="32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 name="Rectangle 1"/>
          <p:cNvSpPr/>
          <p:nvPr/>
        </p:nvSpPr>
        <p:spPr>
          <a:xfrm>
            <a:off x="357837" y="998838"/>
            <a:ext cx="5677205" cy="3000821"/>
          </a:xfrm>
          <a:prstGeom prst="rect">
            <a:avLst/>
          </a:prstGeom>
        </p:spPr>
        <p:txBody>
          <a:bodyPr wrap="square">
            <a:spAutoFit/>
          </a:bodyPr>
          <a:lstStyle/>
          <a:p>
            <a:pPr algn="just">
              <a:lnSpc>
                <a:spcPct val="150000"/>
              </a:lnSpc>
            </a:pPr>
            <a:r>
              <a:rPr lang="vi-VN" sz="1800">
                <a:latin typeface="+mn-lt"/>
                <a:ea typeface="Calibri" panose="020F0502020204030204" pitchFamily="34" charset="0"/>
                <a:cs typeface="Times New Roman" panose="02020603050405020304" pitchFamily="18" charset="0"/>
              </a:rPr>
              <a:t>Gieo ngẫu nhiên một xúc xắc cân đối và đồng chất một lần (Hình 1). Xét các biến cố ngẫu nhiên:</a:t>
            </a:r>
          </a:p>
          <a:p>
            <a:pPr algn="just">
              <a:lnSpc>
                <a:spcPct val="150000"/>
              </a:lnSpc>
            </a:pPr>
            <a:r>
              <a:rPr lang="vi-VN" sz="1800">
                <a:latin typeface="+mn-lt"/>
                <a:ea typeface="Calibri" panose="020F0502020204030204" pitchFamily="34" charset="0"/>
                <a:cs typeface="Times New Roman" panose="02020603050405020304" pitchFamily="18" charset="0"/>
              </a:rPr>
              <a:t>A: “Mặt xuất hiện của xúc xắc có số chấm là số chẵn”.</a:t>
            </a:r>
          </a:p>
          <a:p>
            <a:pPr algn="just">
              <a:lnSpc>
                <a:spcPct val="150000"/>
              </a:lnSpc>
            </a:pPr>
            <a:r>
              <a:rPr lang="vi-VN" sz="1800">
                <a:latin typeface="+mn-lt"/>
                <a:ea typeface="Calibri" panose="020F0502020204030204" pitchFamily="34" charset="0"/>
                <a:cs typeface="Times New Roman" panose="02020603050405020304" pitchFamily="18" charset="0"/>
              </a:rPr>
              <a:t>B: “Mặt xuất hiện của xúc xắc có số chấm là số chia hết cho 3”.</a:t>
            </a:r>
          </a:p>
          <a:p>
            <a:pPr algn="just">
              <a:lnSpc>
                <a:spcPct val="150000"/>
              </a:lnSpc>
            </a:pPr>
            <a:r>
              <a:rPr lang="vi-VN" sz="1800">
                <a:latin typeface="+mn-lt"/>
                <a:ea typeface="Calibri" panose="020F0502020204030204" pitchFamily="34" charset="0"/>
                <a:cs typeface="Times New Roman" panose="02020603050405020304" pitchFamily="18" charset="0"/>
              </a:rPr>
              <a:t>C: “Mặt xuất hiện của xúc xắc có số chấm là số chẵn hoặc chia hết cho 3”.</a:t>
            </a:r>
          </a:p>
        </p:txBody>
      </p:sp>
      <p:pic>
        <p:nvPicPr>
          <p:cNvPr id="5" name="Picture 4"/>
          <p:cNvPicPr>
            <a:picLocks noChangeAspect="1"/>
          </p:cNvPicPr>
          <p:nvPr/>
        </p:nvPicPr>
        <p:blipFill>
          <a:blip r:embed="rId3"/>
          <a:stretch>
            <a:fillRect/>
          </a:stretch>
        </p:blipFill>
        <p:spPr>
          <a:xfrm rot="944728">
            <a:off x="255988" y="96402"/>
            <a:ext cx="557267" cy="867986"/>
          </a:xfrm>
          <a:prstGeom prst="rect">
            <a:avLst/>
          </a:prstGeom>
        </p:spPr>
      </p:pic>
      <p:pic>
        <p:nvPicPr>
          <p:cNvPr id="6" name="Picture 5"/>
          <p:cNvPicPr>
            <a:picLocks noChangeAspect="1"/>
          </p:cNvPicPr>
          <p:nvPr/>
        </p:nvPicPr>
        <p:blipFill>
          <a:blip r:embed="rId4"/>
          <a:stretch>
            <a:fillRect/>
          </a:stretch>
        </p:blipFill>
        <p:spPr>
          <a:xfrm>
            <a:off x="786509" y="299995"/>
            <a:ext cx="426344" cy="36433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027091" y="1173327"/>
            <a:ext cx="2800232" cy="2588227"/>
          </a:xfrm>
          <a:prstGeom prst="rect">
            <a:avLst/>
          </a:prstGeom>
        </p:spPr>
      </p:pic>
      <p:grpSp>
        <p:nvGrpSpPr>
          <p:cNvPr id="14" name="Group 13"/>
          <p:cNvGrpSpPr/>
          <p:nvPr/>
        </p:nvGrpSpPr>
        <p:grpSpPr>
          <a:xfrm>
            <a:off x="1039835" y="4015561"/>
            <a:ext cx="7029522" cy="836590"/>
            <a:chOff x="1077283" y="3926483"/>
            <a:chExt cx="7029522" cy="836590"/>
          </a:xfrm>
        </p:grpSpPr>
        <p:sp>
          <p:nvSpPr>
            <p:cNvPr id="12" name="Rounded Rectangular Callout 11"/>
            <p:cNvSpPr/>
            <p:nvPr/>
          </p:nvSpPr>
          <p:spPr>
            <a:xfrm>
              <a:off x="1804311" y="4080520"/>
              <a:ext cx="6302494" cy="602217"/>
            </a:xfrm>
            <a:prstGeom prst="wedgeRoundRectCallout">
              <a:avLst>
                <a:gd name="adj1" fmla="val -53889"/>
                <a:gd name="adj2" fmla="val -39451"/>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1800">
                  <a:solidFill>
                    <a:srgbClr val="000000"/>
                  </a:solidFill>
                  <a:ea typeface="Calibri" panose="020F0502020204030204" pitchFamily="34" charset="0"/>
                  <a:cs typeface="Times New Roman" panose="02020603050405020304" pitchFamily="18" charset="0"/>
                </a:rPr>
                <a:t>Biến cố C có liên hệ như thế </a:t>
              </a:r>
              <a:r>
                <a:rPr lang="en-US" sz="1800">
                  <a:solidFill>
                    <a:srgbClr val="000000"/>
                  </a:solidFill>
                  <a:latin typeface="Arial" panose="020B0604020202020204" pitchFamily="34" charset="0"/>
                  <a:ea typeface="Calibri" panose="020F0502020204030204" pitchFamily="34" charset="0"/>
                  <a:cs typeface="Times New Roman" panose="02020603050405020304" pitchFamily="18" charset="0"/>
                </a:rPr>
                <a:t>n</a:t>
              </a:r>
              <a:r>
                <a:rPr lang="vi-VN" sz="1800">
                  <a:solidFill>
                    <a:srgbClr val="000000"/>
                  </a:solidFill>
                  <a:ea typeface="Calibri" panose="020F0502020204030204" pitchFamily="34" charset="0"/>
                  <a:cs typeface="Times New Roman" panose="02020603050405020304" pitchFamily="18" charset="0"/>
                </a:rPr>
                <a:t>ào với hai biến cố A và B?</a:t>
              </a:r>
            </a:p>
          </p:txBody>
        </p:sp>
        <p:pic>
          <p:nvPicPr>
            <p:cNvPr id="13" name="Picture 12"/>
            <p:cNvPicPr>
              <a:picLocks noChangeAspect="1"/>
            </p:cNvPicPr>
            <p:nvPr/>
          </p:nvPicPr>
          <p:blipFill>
            <a:blip r:embed="rId7"/>
            <a:stretch>
              <a:fillRect/>
            </a:stretch>
          </p:blipFill>
          <p:spPr>
            <a:xfrm>
              <a:off x="1077283" y="3926483"/>
              <a:ext cx="597896" cy="836590"/>
            </a:xfrm>
            <a:prstGeom prst="rect">
              <a:avLst/>
            </a:prstGeom>
          </p:spPr>
        </p:pic>
      </p:gr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94677" y="1363857"/>
            <a:ext cx="6349894" cy="2087009"/>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II. BIẾN CỐ ĐỘC LẬP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209165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1" y="182880"/>
            <a:ext cx="8754386" cy="47628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4106527" y="427638"/>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528043" y="1048849"/>
                <a:ext cx="8077577" cy="3542060"/>
              </a:xfrm>
              <a:prstGeom prst="rect">
                <a:avLst/>
              </a:prstGeom>
            </p:spPr>
            <p:txBody>
              <a:bodyPr wrap="square">
                <a:spAutoFit/>
              </a:bodyPr>
              <a:lstStyle/>
              <a:p>
                <a:pPr lvl="0" algn="just">
                  <a:lnSpc>
                    <a:spcPct val="150000"/>
                  </a:lnSpc>
                </a:pPr>
                <a:r>
                  <a:rPr lang="vi-VN" sz="2100">
                    <a:latin typeface="Arial" panose="020B0604020202020204" pitchFamily="34" charset="0"/>
                  </a:rPr>
                  <a:t>Tung một đồng xu cân đối và đồng chất hai lần liên tiếp. Xét các biến cố:</a:t>
                </a:r>
                <a:endParaRPr lang="en-US" sz="2100">
                  <a:latin typeface="Arial" panose="020B0604020202020204" pitchFamily="34" charset="0"/>
                </a:endParaRPr>
              </a:p>
              <a:p>
                <a:pPr lvl="0" algn="just">
                  <a:lnSpc>
                    <a:spcPct val="150000"/>
                  </a:lnSpc>
                </a:pPr>
                <a:r>
                  <a:rPr lang="en-US" sz="2100">
                    <a:latin typeface="Arial" panose="020B0604020202020204" pitchFamily="34" charset="0"/>
                  </a:rPr>
                  <a:t>	</a:t>
                </a:r>
                <a14:m>
                  <m:oMath xmlns:m="http://schemas.openxmlformats.org/officeDocument/2006/math">
                    <m:r>
                      <a:rPr lang="vi-VN" sz="2100" i="1" smtClean="0">
                        <a:latin typeface="Cambria Math" panose="02040503050406030204" pitchFamily="18" charset="0"/>
                      </a:rPr>
                      <m:t>𝐴</m:t>
                    </m:r>
                  </m:oMath>
                </a14:m>
                <a:r>
                  <a:rPr lang="vi-VN" sz="2100">
                    <a:latin typeface="Arial" panose="020B0604020202020204" pitchFamily="34" charset="0"/>
                  </a:rPr>
                  <a:t>: “Đồng xu xuất hiện mặt </a:t>
                </a:r>
                <a14:m>
                  <m:oMath xmlns:m="http://schemas.openxmlformats.org/officeDocument/2006/math">
                    <m:r>
                      <a:rPr lang="vi-VN" sz="2400" i="1">
                        <a:latin typeface="Cambria Math" panose="02040503050406030204" pitchFamily="18" charset="0"/>
                        <a:ea typeface="Arial" panose="020B0604020202020204" pitchFamily="34" charset="0"/>
                        <a:cs typeface="Times New Roman" panose="02020603050405020304" pitchFamily="18" charset="0"/>
                      </a:rPr>
                      <m:t>𝑆</m:t>
                    </m:r>
                  </m:oMath>
                </a14:m>
                <a:r>
                  <a:rPr lang="vi-VN" sz="2100" i="1">
                    <a:latin typeface="Arial" panose="020B0604020202020204" pitchFamily="34" charset="0"/>
                  </a:rPr>
                  <a:t> </a:t>
                </a:r>
                <a:r>
                  <a:rPr lang="vi-VN" sz="2100">
                    <a:latin typeface="Arial" panose="020B0604020202020204" pitchFamily="34" charset="0"/>
                  </a:rPr>
                  <a:t>ở lần gieo thứ nhất”;</a:t>
                </a:r>
              </a:p>
              <a:p>
                <a:pPr lvl="0" algn="just">
                  <a:lnSpc>
                    <a:spcPct val="150000"/>
                  </a:lnSpc>
                </a:pPr>
                <a:r>
                  <a:rPr lang="en-US" sz="2100">
                    <a:latin typeface="Arial" panose="020B0604020202020204" pitchFamily="34" charset="0"/>
                  </a:rPr>
                  <a:t>	</a:t>
                </a:r>
                <a14:m>
                  <m:oMath xmlns:m="http://schemas.openxmlformats.org/officeDocument/2006/math">
                    <m:r>
                      <a:rPr lang="vi-VN" sz="2100" i="1" smtClean="0">
                        <a:latin typeface="Cambria Math" panose="02040503050406030204" pitchFamily="18" charset="0"/>
                      </a:rPr>
                      <m:t>𝐵</m:t>
                    </m:r>
                  </m:oMath>
                </a14:m>
                <a:r>
                  <a:rPr lang="vi-VN" sz="2100">
                    <a:latin typeface="Arial" panose="020B0604020202020204" pitchFamily="34" charset="0"/>
                  </a:rPr>
                  <a:t>: “Đồng xu xuất hiện mặt </a:t>
                </a:r>
                <a14:m>
                  <m:oMath xmlns:m="http://schemas.openxmlformats.org/officeDocument/2006/math">
                    <m:r>
                      <a:rPr lang="vi-VN" sz="2100" i="1" smtClean="0">
                        <a:latin typeface="Cambria Math" panose="02040503050406030204" pitchFamily="18" charset="0"/>
                      </a:rPr>
                      <m:t>𝑁</m:t>
                    </m:r>
                  </m:oMath>
                </a14:m>
                <a:r>
                  <a:rPr lang="vi-VN" sz="2100">
                    <a:latin typeface="Arial" panose="020B0604020202020204" pitchFamily="34" charset="0"/>
                  </a:rPr>
                  <a:t> ở lần gieo thứ hai”.</a:t>
                </a:r>
              </a:p>
              <a:p>
                <a:pPr lvl="0" algn="just">
                  <a:lnSpc>
                    <a:spcPct val="150000"/>
                  </a:lnSpc>
                </a:pPr>
                <a:r>
                  <a:rPr lang="vi-VN" sz="2100">
                    <a:latin typeface="Arial" panose="020B0604020202020204" pitchFamily="34" charset="0"/>
                  </a:rPr>
                  <a:t>Đối với hai biến cố </a:t>
                </a:r>
                <a14:m>
                  <m:oMath xmlns:m="http://schemas.openxmlformats.org/officeDocument/2006/math">
                    <m:r>
                      <a:rPr lang="vi-VN" sz="2100" i="1" smtClean="0">
                        <a:latin typeface="Cambria Math" panose="02040503050406030204" pitchFamily="18" charset="0"/>
                      </a:rPr>
                      <m:t>𝐴</m:t>
                    </m:r>
                  </m:oMath>
                </a14:m>
                <a:r>
                  <a:rPr lang="vi-VN" sz="2100">
                    <a:latin typeface="Arial" panose="020B0604020202020204" pitchFamily="34" charset="0"/>
                  </a:rPr>
                  <a:t> và </a:t>
                </a:r>
                <a14:m>
                  <m:oMath xmlns:m="http://schemas.openxmlformats.org/officeDocument/2006/math">
                    <m:r>
                      <a:rPr lang="vi-VN" sz="2100" i="1" smtClean="0">
                        <a:latin typeface="Cambria Math" panose="02040503050406030204" pitchFamily="18" charset="0"/>
                      </a:rPr>
                      <m:t>𝐵</m:t>
                    </m:r>
                  </m:oMath>
                </a14:m>
                <a:r>
                  <a:rPr lang="vi-VN" sz="2100">
                    <a:latin typeface="Arial" panose="020B0604020202020204" pitchFamily="34" charset="0"/>
                  </a:rPr>
                  <a:t>, hãy cho biết một kết quả thuận lợi cho biến cố này có ảnh hưởng gì đến xác xuất xảy ra của biến cố kia hay không.</a:t>
                </a:r>
                <a:endParaRPr lang="en-US" sz="2100"/>
              </a:p>
            </p:txBody>
          </p:sp>
        </mc:Choice>
        <mc:Fallback xmlns="">
          <p:sp>
            <p:nvSpPr>
              <p:cNvPr id="9" name="Rectangle 8"/>
              <p:cNvSpPr>
                <a:spLocks noRot="1" noChangeAspect="1" noMove="1" noResize="1" noEditPoints="1" noAdjustHandles="1" noChangeArrowheads="1" noChangeShapeType="1" noTextEdit="1"/>
              </p:cNvSpPr>
              <p:nvPr/>
            </p:nvSpPr>
            <p:spPr>
              <a:xfrm>
                <a:off x="528043" y="1048849"/>
                <a:ext cx="8077577" cy="3542060"/>
              </a:xfrm>
              <a:prstGeom prst="rect">
                <a:avLst/>
              </a:prstGeom>
              <a:blipFill>
                <a:blip r:embed="rId3"/>
                <a:stretch>
                  <a:fillRect l="-906" r="-906" b="-861"/>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573690">
            <a:off x="8280785" y="4204025"/>
            <a:ext cx="649670" cy="803904"/>
          </a:xfrm>
          <a:prstGeom prst="rect">
            <a:avLst/>
          </a:prstGeom>
        </p:spPr>
      </p:pic>
      <p:pic>
        <p:nvPicPr>
          <p:cNvPr id="3" name="Picture 2"/>
          <p:cNvPicPr>
            <a:picLocks noChangeAspect="1"/>
          </p:cNvPicPr>
          <p:nvPr/>
        </p:nvPicPr>
        <p:blipFill>
          <a:blip r:embed="rId5"/>
          <a:stretch>
            <a:fillRect/>
          </a:stretch>
        </p:blipFill>
        <p:spPr>
          <a:xfrm flipH="1">
            <a:off x="-53459" y="182880"/>
            <a:ext cx="512496" cy="971728"/>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1" y="182880"/>
            <a:ext cx="8754386" cy="47628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2" name="Picture 11"/>
          <p:cNvPicPr>
            <a:picLocks noChangeAspect="1"/>
          </p:cNvPicPr>
          <p:nvPr/>
        </p:nvPicPr>
        <p:blipFill>
          <a:blip r:embed="rId3"/>
          <a:stretch>
            <a:fillRect/>
          </a:stretch>
        </p:blipFill>
        <p:spPr>
          <a:xfrm rot="573690">
            <a:off x="8280785" y="4204025"/>
            <a:ext cx="649670" cy="803904"/>
          </a:xfrm>
          <a:prstGeom prst="rect">
            <a:avLst/>
          </a:prstGeom>
        </p:spPr>
      </p:pic>
      <p:pic>
        <p:nvPicPr>
          <p:cNvPr id="3" name="Picture 2"/>
          <p:cNvPicPr>
            <a:picLocks noChangeAspect="1"/>
          </p:cNvPicPr>
          <p:nvPr/>
        </p:nvPicPr>
        <p:blipFill>
          <a:blip r:embed="rId4"/>
          <a:stretch>
            <a:fillRect/>
          </a:stretch>
        </p:blipFill>
        <p:spPr>
          <a:xfrm flipH="1">
            <a:off x="-53459" y="182880"/>
            <a:ext cx="512496" cy="971728"/>
          </a:xfrm>
          <a:prstGeom prst="rect">
            <a:avLst/>
          </a:prstGeom>
        </p:spPr>
      </p:pic>
      <p:sp>
        <p:nvSpPr>
          <p:cNvPr id="7" name="Rectangle 6"/>
          <p:cNvSpPr/>
          <p:nvPr/>
        </p:nvSpPr>
        <p:spPr>
          <a:xfrm>
            <a:off x="4170115" y="393050"/>
            <a:ext cx="784189" cy="51719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1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8" name="Rectangle 7"/>
              <p:cNvSpPr/>
              <p:nvPr/>
            </p:nvSpPr>
            <p:spPr>
              <a:xfrm>
                <a:off x="377986" y="1012884"/>
                <a:ext cx="8368448" cy="1057212"/>
              </a:xfrm>
              <a:prstGeom prst="rect">
                <a:avLst/>
              </a:prstGeom>
            </p:spPr>
            <p:txBody>
              <a:bodyPr wrap="square">
                <a:spAutoFit/>
              </a:bodyPr>
              <a:lstStyle/>
              <a:p>
                <a:pPr marL="285750" marR="0" lvl="0" indent="-285750" algn="just" defTabSz="914400" rtl="0" eaLnBrk="1" fontAlgn="auto" latinLnBrk="0" hangingPunct="1">
                  <a:lnSpc>
                    <a:spcPct val="165000"/>
                  </a:lnSpc>
                  <a:spcBef>
                    <a:spcPts val="0"/>
                  </a:spcBef>
                  <a:spcAft>
                    <a:spcPts val="0"/>
                  </a:spcAft>
                  <a:buClr>
                    <a:srgbClr val="000000"/>
                  </a:buClr>
                  <a:buSzTx/>
                  <a:buFont typeface="Arial" panose="020B0604020202020204" pitchFamily="34" charset="0"/>
                  <a:buChar char="•"/>
                  <a:tabLst/>
                  <a:defRPr/>
                </a:pPr>
                <a:r>
                  <a:rPr kumimoji="0" lang="vi-VN"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Một kết quả thuận lợi cho biến cố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a14:m>
                <a:r>
                  <a:rPr kumimoji="0" lang="vi-VN"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là xuất hiện mặt </a:t>
                </a:r>
                <a14:m>
                  <m:oMath xmlns:m="http://schemas.openxmlformats.org/officeDocument/2006/math">
                    <m:r>
                      <m:rPr>
                        <m:sty m:val="p"/>
                      </m:rPr>
                      <a:rPr kumimoji="0" lang="vi-VN"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S</m:t>
                    </m:r>
                  </m:oMath>
                </a14:m>
                <a:r>
                  <a:rPr kumimoji="0" lang="vi-VN"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ở lần tung thứ nhất (xác suất là</a:t>
                </a:r>
                <a:r>
                  <a:rPr kumimoji="0" lang="en-US"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r>
                  <a:rPr kumimoji="0" lang="vi-VN" sz="1900" b="0" i="0"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377986" y="1012884"/>
                <a:ext cx="8368448" cy="1057212"/>
              </a:xfrm>
              <a:prstGeom prst="rect">
                <a:avLst/>
              </a:prstGeom>
              <a:blipFill>
                <a:blip r:embed="rId5"/>
                <a:stretch>
                  <a:fillRect l="-510" r="-728"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982194" y="1485665"/>
                <a:ext cx="386644"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vi-VN" sz="1900" i="1">
                              <a:latin typeface="Cambria Math" panose="02040503050406030204" pitchFamily="18" charset="0"/>
                              <a:ea typeface="Arial" panose="020B0604020202020204" pitchFamily="34" charset="0"/>
                              <a:cs typeface="Times New Roman" panose="02020603050405020304" pitchFamily="18" charset="0"/>
                            </a:rPr>
                            <m:t>1</m:t>
                          </m:r>
                        </m:num>
                        <m:den>
                          <m:r>
                            <a:rPr lang="vi-VN" sz="1900" i="1">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1982194" y="1485665"/>
                <a:ext cx="386644" cy="639727"/>
              </a:xfrm>
              <a:prstGeom prst="rect">
                <a:avLst/>
              </a:prstGeom>
              <a:blipFill>
                <a:blip r:embed="rId6"/>
                <a:stretch>
                  <a:fillRect/>
                </a:stretch>
              </a:blipFill>
            </p:spPr>
            <p:txBody>
              <a:bodyPr/>
              <a:lstStyle/>
              <a:p>
                <a:r>
                  <a:rPr lang="en-US">
                    <a:noFill/>
                  </a:rPr>
                  <a:t> </a:t>
                </a:r>
              </a:p>
            </p:txBody>
          </p:sp>
        </mc:Fallback>
      </mc:AlternateContent>
      <p:grpSp>
        <p:nvGrpSpPr>
          <p:cNvPr id="10" name="Group 9"/>
          <p:cNvGrpSpPr/>
          <p:nvPr/>
        </p:nvGrpSpPr>
        <p:grpSpPr>
          <a:xfrm>
            <a:off x="377986" y="2237650"/>
            <a:ext cx="8368448" cy="1010744"/>
            <a:chOff x="377986" y="2237650"/>
            <a:chExt cx="8368448" cy="1010744"/>
          </a:xfrm>
        </p:grpSpPr>
        <mc:AlternateContent xmlns:mc="http://schemas.openxmlformats.org/markup-compatibility/2006" xmlns:a14="http://schemas.microsoft.com/office/drawing/2010/main">
          <mc:Choice Requires="a14">
            <p:sp>
              <p:nvSpPr>
                <p:cNvPr id="5" name="Rectangle 4"/>
                <p:cNvSpPr/>
                <p:nvPr/>
              </p:nvSpPr>
              <p:spPr>
                <a:xfrm>
                  <a:off x="377986" y="2237650"/>
                  <a:ext cx="8368448" cy="969496"/>
                </a:xfrm>
                <a:prstGeom prst="rect">
                  <a:avLst/>
                </a:prstGeom>
              </p:spPr>
              <p:txBody>
                <a:bodyPr wrap="square">
                  <a:spAutoFit/>
                </a:bodyPr>
                <a:lstStyle/>
                <a:p>
                  <a:pPr marL="285750" lvl="0" indent="-285750" algn="just">
                    <a:lnSpc>
                      <a:spcPct val="150000"/>
                    </a:lnSpc>
                    <a:buFont typeface="Arial" panose="020B0604020202020204" pitchFamily="34" charset="0"/>
                    <a:buChar char="•"/>
                    <a:defRPr/>
                  </a:pPr>
                  <a:r>
                    <a:rPr lang="vi-VN" sz="1900">
                      <a:latin typeface="Arial" panose="020B0604020202020204" pitchFamily="34" charset="0"/>
                      <a:ea typeface="Arial" panose="020B0604020202020204" pitchFamily="34" charset="0"/>
                      <a:cs typeface="Times New Roman" panose="02020603050405020304" pitchFamily="18" charset="0"/>
                    </a:rPr>
                    <a:t>Một kết quả thuận lợi cho biến cố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𝐵</m:t>
                      </m:r>
                    </m:oMath>
                  </a14:m>
                  <a:r>
                    <a:rPr lang="vi-VN" sz="1900">
                      <a:latin typeface="Arial" panose="020B0604020202020204" pitchFamily="34" charset="0"/>
                      <a:ea typeface="Arial" panose="020B0604020202020204" pitchFamily="34" charset="0"/>
                      <a:cs typeface="Times New Roman" panose="02020603050405020304" pitchFamily="18" charset="0"/>
                    </a:rPr>
                    <a:t> là xuất hiện mặt </a:t>
                  </a:r>
                  <a14:m>
                    <m:oMath xmlns:m="http://schemas.openxmlformats.org/officeDocument/2006/math">
                      <m:r>
                        <m:rPr>
                          <m:sty m:val="p"/>
                        </m:rPr>
                        <a:rPr lang="vi-VN" sz="1900">
                          <a:latin typeface="Cambria Math" panose="02040503050406030204" pitchFamily="18" charset="0"/>
                          <a:ea typeface="Arial" panose="020B0604020202020204" pitchFamily="34" charset="0"/>
                          <a:cs typeface="Times New Roman" panose="02020603050405020304" pitchFamily="18" charset="0"/>
                        </a:rPr>
                        <m:t>N</m:t>
                      </m:r>
                    </m:oMath>
                  </a14:m>
                  <a:r>
                    <a:rPr lang="vi-VN" sz="1900">
                      <a:latin typeface="Arial" panose="020B0604020202020204" pitchFamily="34" charset="0"/>
                      <a:ea typeface="Arial" panose="020B0604020202020204" pitchFamily="34" charset="0"/>
                      <a:cs typeface="Times New Roman" panose="02020603050405020304" pitchFamily="18" charset="0"/>
                    </a:rPr>
                    <a:t> ở lần tung thứ hai (xác suất là</a:t>
                  </a:r>
                  <a:r>
                    <a:rPr lang="en-US" sz="1900">
                      <a:latin typeface="Arial" panose="020B0604020202020204" pitchFamily="34" charset="0"/>
                      <a:ea typeface="Arial" panose="020B0604020202020204" pitchFamily="34" charset="0"/>
                      <a:cs typeface="Times New Roman" panose="02020603050405020304" pitchFamily="18" charset="0"/>
                    </a:rPr>
                    <a:t>     </a:t>
                  </a:r>
                  <a:r>
                    <a:rPr lang="vi-VN" sz="1900">
                      <a:latin typeface="Arial" panose="020B0604020202020204" pitchFamily="34" charset="0"/>
                      <a:ea typeface="Dotum" panose="020B0600000101010101" pitchFamily="34" charset="-127"/>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7986" y="2237650"/>
                  <a:ext cx="8368448" cy="969496"/>
                </a:xfrm>
                <a:prstGeom prst="rect">
                  <a:avLst/>
                </a:prstGeom>
                <a:blipFill>
                  <a:blip r:embed="rId7"/>
                  <a:stretch>
                    <a:fillRect l="-510" r="-728" b="-4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82194" y="2608667"/>
                  <a:ext cx="386644"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vi-VN" sz="1900" i="1">
                                <a:latin typeface="Cambria Math" panose="02040503050406030204" pitchFamily="18" charset="0"/>
                                <a:ea typeface="Arial" panose="020B0604020202020204" pitchFamily="34" charset="0"/>
                                <a:cs typeface="Times New Roman" panose="02020603050405020304" pitchFamily="18" charset="0"/>
                              </a:rPr>
                              <m:t>1</m:t>
                            </m:r>
                          </m:num>
                          <m:den>
                            <m:r>
                              <a:rPr lang="vi-VN" sz="1900" i="1">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p>
              </p:txBody>
            </p:sp>
          </mc:Choice>
          <mc:Fallback xmlns="">
            <p:sp>
              <p:nvSpPr>
                <p:cNvPr id="13" name="Rectangle 12"/>
                <p:cNvSpPr>
                  <a:spLocks noRot="1" noChangeAspect="1" noMove="1" noResize="1" noEditPoints="1" noAdjustHandles="1" noChangeArrowheads="1" noChangeShapeType="1" noTextEdit="1"/>
                </p:cNvSpPr>
                <p:nvPr/>
              </p:nvSpPr>
              <p:spPr>
                <a:xfrm>
                  <a:off x="1982194" y="2608667"/>
                  <a:ext cx="386644" cy="639727"/>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Rectangle 5"/>
              <p:cNvSpPr/>
              <p:nvPr/>
            </p:nvSpPr>
            <p:spPr>
              <a:xfrm>
                <a:off x="711642" y="3362145"/>
                <a:ext cx="7947328" cy="969496"/>
              </a:xfrm>
              <a:prstGeom prst="rect">
                <a:avLst/>
              </a:prstGeom>
            </p:spPr>
            <p:txBody>
              <a:bodyPr wrap="square">
                <a:spAutoFit/>
              </a:bodyPr>
              <a:lstStyle/>
              <a:p>
                <a:pPr lvl="0" algn="just">
                  <a:lnSpc>
                    <a:spcPct val="150000"/>
                  </a:lnSpc>
                  <a:defRPr/>
                </a:pP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pt-BR" sz="1900">
                    <a:ea typeface="Arial" panose="020B0604020202020204" pitchFamily="34" charset="0"/>
                    <a:cs typeface="Times New Roman" panose="02020603050405020304" pitchFamily="18" charset="0"/>
                  </a:rPr>
                  <a:t>Kết quả thuận lợi cho biến cố </a:t>
                </a:r>
                <a14:m>
                  <m:oMath xmlns:m="http://schemas.openxmlformats.org/officeDocument/2006/math">
                    <m:r>
                      <a:rPr lang="pt-BR" sz="1900" i="1">
                        <a:latin typeface="Cambria Math" panose="02040503050406030204" pitchFamily="18" charset="0"/>
                        <a:ea typeface="Arial" panose="020B0604020202020204" pitchFamily="34" charset="0"/>
                        <a:cs typeface="Times New Roman" panose="02020603050405020304" pitchFamily="18" charset="0"/>
                      </a:rPr>
                      <m:t>𝐴</m:t>
                    </m:r>
                  </m:oMath>
                </a14:m>
                <a:r>
                  <a:rPr lang="pt-BR" sz="1900">
                    <a:ea typeface="Arial" panose="020B0604020202020204" pitchFamily="34" charset="0"/>
                    <a:cs typeface="Times New Roman" panose="02020603050405020304" pitchFamily="18" charset="0"/>
                  </a:rPr>
                  <a:t> không ảnh hưởng gì đến xác xuất xảy ra của biến cố </a:t>
                </a:r>
                <a14:m>
                  <m:oMath xmlns:m="http://schemas.openxmlformats.org/officeDocument/2006/math">
                    <m:r>
                      <a:rPr lang="pt-BR" sz="1900" i="1">
                        <a:latin typeface="Cambria Math" panose="02040503050406030204" pitchFamily="18" charset="0"/>
                        <a:ea typeface="Arial" panose="020B0604020202020204" pitchFamily="34" charset="0"/>
                        <a:cs typeface="Times New Roman" panose="02020603050405020304" pitchFamily="18" charset="0"/>
                      </a:rPr>
                      <m:t>𝐵</m:t>
                    </m:r>
                  </m:oMath>
                </a14:m>
                <a:r>
                  <a:rPr lang="pt-BR" sz="1900">
                    <a:ea typeface="Arial" panose="020B0604020202020204" pitchFamily="34" charset="0"/>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1642" y="3362145"/>
                <a:ext cx="7947328" cy="969496"/>
              </a:xfrm>
              <a:prstGeom prst="rect">
                <a:avLst/>
              </a:prstGeom>
              <a:blipFill>
                <a:blip r:embed="rId9"/>
                <a:stretch>
                  <a:fillRect l="-767" r="-691" b="-4403"/>
                </a:stretch>
              </a:blipFill>
            </p:spPr>
            <p:txBody>
              <a:bodyPr/>
              <a:lstStyle/>
              <a:p>
                <a:r>
                  <a:rPr lang="en-US">
                    <a:noFill/>
                  </a:rPr>
                  <a:t> </a:t>
                </a:r>
              </a:p>
            </p:txBody>
          </p:sp>
        </mc:Fallback>
      </mc:AlternateContent>
    </p:spTree>
    <p:extLst>
      <p:ext uri="{BB962C8B-B14F-4D97-AF65-F5344CB8AC3E}">
        <p14:creationId xmlns:p14="http://schemas.microsoft.com/office/powerpoint/2010/main" val="9907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2" name="TextBox 21"/>
          <p:cNvSpPr txBox="1"/>
          <p:nvPr/>
        </p:nvSpPr>
        <p:spPr>
          <a:xfrm>
            <a:off x="3338292" y="42758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647678" y="1388651"/>
            <a:ext cx="7879521" cy="1569232"/>
            <a:chOff x="1430064" y="1067451"/>
            <a:chExt cx="7048219" cy="1505276"/>
          </a:xfrm>
        </p:grpSpPr>
        <p:sp>
          <p:nvSpPr>
            <p:cNvPr id="24" name="Rounded Rectangular Callout 23"/>
            <p:cNvSpPr/>
            <p:nvPr/>
          </p:nvSpPr>
          <p:spPr>
            <a:xfrm>
              <a:off x="1430064" y="1067451"/>
              <a:ext cx="7048219" cy="1505276"/>
            </a:xfrm>
            <a:prstGeom prst="wedgeRoundRectCallout">
              <a:avLst>
                <a:gd name="adj1" fmla="val 207"/>
                <a:gd name="adj2" fmla="val -6509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511381" y="1115515"/>
                  <a:ext cx="6885586" cy="141711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Bef>
                      <a:spcPts val="600"/>
                    </a:spcBef>
                    <a:spcAft>
                      <a:spcPts val="600"/>
                    </a:spcAft>
                  </a:pPr>
                  <a:r>
                    <a:rPr lang="vi-VN" sz="2000">
                      <a:solidFill>
                        <a:schemeClr val="bg2"/>
                      </a:solidFill>
                      <a:ea typeface="Arial" panose="020B0604020202020204" pitchFamily="34" charset="0"/>
                      <a:cs typeface="Times New Roman" panose="02020603050405020304" pitchFamily="18" charset="0"/>
                    </a:rPr>
                    <a:t>Cho hai biến cố </a:t>
                  </a:r>
                  <a14:m>
                    <m:oMath xmlns:m="http://schemas.openxmlformats.org/officeDocument/2006/math">
                      <m:r>
                        <a:rPr lang="vi-VN" sz="2000" i="1">
                          <a:solidFill>
                            <a:schemeClr val="bg2"/>
                          </a:solidFill>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000">
                      <a:solidFill>
                        <a:schemeClr val="bg2"/>
                      </a:solidFill>
                      <a:effectLs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ea typeface="Dotum" panose="020B0600000101010101" pitchFamily="34" charset="-127"/>
                      <a:cs typeface="Times New Roman" panose="02020603050405020304" pitchFamily="18" charset="0"/>
                    </a:rPr>
                    <a:t>. Hai biến cố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solidFill>
                        <a:schemeClr val="bg2"/>
                      </a:solidFill>
                      <a:effectLs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ea typeface="Dotum" panose="020B0600000101010101" pitchFamily="34" charset="-127"/>
                      <a:cs typeface="Times New Roman" panose="02020603050405020304" pitchFamily="18" charset="0"/>
                    </a:rPr>
                    <a:t> được gọi là </a:t>
                  </a:r>
                  <a:r>
                    <a:rPr lang="vi-VN" sz="2000" b="1" i="1">
                      <a:solidFill>
                        <a:schemeClr val="bg2"/>
                      </a:solidFill>
                      <a:effectLst/>
                      <a:ea typeface="Dotum" panose="020B0600000101010101" pitchFamily="34" charset="-127"/>
                      <a:cs typeface="Times New Roman" panose="02020603050405020304" pitchFamily="18" charset="0"/>
                    </a:rPr>
                    <a:t>độc lập </a:t>
                  </a:r>
                  <a:r>
                    <a:rPr lang="vi-VN" sz="2000">
                      <a:solidFill>
                        <a:schemeClr val="bg2"/>
                      </a:solidFill>
                      <a:effectLst/>
                      <a:ea typeface="Dotum" panose="020B0600000101010101" pitchFamily="34" charset="-127"/>
                      <a:cs typeface="Times New Roman" panose="02020603050405020304" pitchFamily="18" charset="0"/>
                    </a:rPr>
                    <a:t>nếu việc xảy ra hay không xảy ra của biến cố này không làm ảnh hưởng đến xác suất xảy ra của biến cố kia.</a:t>
                  </a:r>
                  <a:endParaRPr lang="en-US" sz="2000">
                    <a:solidFill>
                      <a:schemeClr val="bg2"/>
                    </a:solidFill>
                    <a:effectLs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511381" y="1115515"/>
                  <a:ext cx="6885586" cy="1417118"/>
                </a:xfrm>
                <a:prstGeom prst="rect">
                  <a:avLst/>
                </a:prstGeom>
                <a:blipFill>
                  <a:blip r:embed="rId3"/>
                  <a:stretch>
                    <a:fillRect l="-792" r="-871" b="-2893"/>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679482" y="3107638"/>
                <a:ext cx="7720456" cy="14544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1" i="1"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Chú ý</a:t>
                </a:r>
                <a:r>
                  <a:rPr kumimoji="0" lang="pt-BR" sz="2000" b="1" i="0"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 </a:t>
                </a:r>
              </a:p>
              <a:p>
                <a:pPr algn="just">
                  <a:lnSpc>
                    <a:spcPct val="150000"/>
                  </a:lnSpc>
                  <a:spcBef>
                    <a:spcPts val="600"/>
                  </a:spcBef>
                  <a:spcAft>
                    <a:spcPts val="600"/>
                  </a:spcAft>
                </a:pPr>
                <a:r>
                  <a:rPr lang="vi-VN" sz="1900">
                    <a:latin typeface="+mn-lt"/>
                    <a:ea typeface="Arial" panose="020B0604020202020204" pitchFamily="34" charset="0"/>
                    <a:cs typeface="Times New Roman" panose="02020603050405020304" pitchFamily="18" charset="0"/>
                  </a:rPr>
                  <a:t>Nếu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𝐴</m:t>
                    </m:r>
                    <m:r>
                      <a:rPr lang="vi-VN" sz="1900" i="1">
                        <a:effectLst/>
                        <a:latin typeface="Cambria Math" panose="02040503050406030204" pitchFamily="18" charset="0"/>
                        <a:ea typeface="Arial" panose="020B0604020202020204" pitchFamily="34" charset="0"/>
                        <a:cs typeface="Times New Roman" panose="02020603050405020304" pitchFamily="18" charset="0"/>
                      </a:rPr>
                      <m:t>, </m:t>
                    </m:r>
                    <m:r>
                      <a:rPr lang="vi-VN" sz="19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 là hai biến cố độc lập thì mỗi cặp biến cố sau cũng độc lập: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e>
                    </m:acc>
                  </m:oMath>
                </a14:m>
                <a:r>
                  <a:rPr lang="vi-VN" sz="19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e>
                    </m:acc>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vi-VN" sz="19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vi-VN" sz="1900">
                    <a:effectLst/>
                    <a:latin typeface="+mn-lt"/>
                    <a:ea typeface="Dotum" panose="020B0600000101010101" pitchFamily="34" charset="-127"/>
                    <a:cs typeface="Times New Roman" panose="02020603050405020304" pitchFamily="18" charset="0"/>
                  </a:rPr>
                  <a:t>và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e>
                    </m:acc>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79482" y="3107638"/>
                <a:ext cx="7720456" cy="1454437"/>
              </a:xfrm>
              <a:prstGeom prst="rect">
                <a:avLst/>
              </a:prstGeom>
              <a:blipFill>
                <a:blip r:embed="rId4"/>
                <a:stretch>
                  <a:fillRect l="-789" r="-710" b="-6303"/>
                </a:stretch>
              </a:blipFill>
            </p:spPr>
            <p:txBody>
              <a:bodyPr/>
              <a:lstStyle/>
              <a:p>
                <a:r>
                  <a:rPr lang="en-US">
                    <a:noFill/>
                  </a:rPr>
                  <a:t> </a:t>
                </a:r>
              </a:p>
            </p:txBody>
          </p:sp>
        </mc:Fallback>
      </mc:AlternateContent>
      <p:sp>
        <p:nvSpPr>
          <p:cNvPr id="5" name="Rectangle 4"/>
          <p:cNvSpPr/>
          <p:nvPr/>
        </p:nvSpPr>
        <p:spPr>
          <a:xfrm>
            <a:off x="8782916" y="3290341"/>
            <a:ext cx="305549" cy="43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2" name="Picture 11"/>
          <p:cNvPicPr>
            <a:picLocks noChangeAspect="1"/>
          </p:cNvPicPr>
          <p:nvPr/>
        </p:nvPicPr>
        <p:blipFill>
          <a:blip r:embed="rId5"/>
          <a:stretch>
            <a:fillRect/>
          </a:stretch>
        </p:blipFill>
        <p:spPr>
          <a:xfrm>
            <a:off x="8418834" y="3740958"/>
            <a:ext cx="819361" cy="631482"/>
          </a:xfrm>
          <a:prstGeom prst="rect">
            <a:avLst/>
          </a:prstGeom>
        </p:spPr>
      </p:pic>
      <p:pic>
        <p:nvPicPr>
          <p:cNvPr id="6" name="Picture 5"/>
          <p:cNvPicPr>
            <a:picLocks noChangeAspect="1"/>
          </p:cNvPicPr>
          <p:nvPr/>
        </p:nvPicPr>
        <p:blipFill>
          <a:blip r:embed="rId6"/>
          <a:stretch>
            <a:fillRect/>
          </a:stretch>
        </p:blipFill>
        <p:spPr>
          <a:xfrm flipH="1">
            <a:off x="8726841" y="3481708"/>
            <a:ext cx="53081" cy="207032"/>
          </a:xfrm>
          <a:prstGeom prst="rect">
            <a:avLst/>
          </a:prstGeom>
        </p:spPr>
      </p:pic>
    </p:spTree>
    <p:extLst>
      <p:ext uri="{BB962C8B-B14F-4D97-AF65-F5344CB8AC3E}">
        <p14:creationId xmlns:p14="http://schemas.microsoft.com/office/powerpoint/2010/main" val="38386235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146808" y="507339"/>
            <a:ext cx="789166" cy="201343"/>
          </a:xfrm>
          <a:prstGeom prst="rect">
            <a:avLst/>
          </a:prstGeom>
        </p:spPr>
      </p:pic>
      <p:pic>
        <p:nvPicPr>
          <p:cNvPr id="3" name="Picture 2"/>
          <p:cNvPicPr>
            <a:picLocks noChangeAspect="1"/>
          </p:cNvPicPr>
          <p:nvPr/>
        </p:nvPicPr>
        <p:blipFill>
          <a:blip r:embed="rId4"/>
          <a:stretch>
            <a:fillRect/>
          </a:stretch>
        </p:blipFill>
        <p:spPr>
          <a:xfrm>
            <a:off x="8218423" y="3914279"/>
            <a:ext cx="1024217" cy="1115665"/>
          </a:xfrm>
          <a:prstGeom prst="rect">
            <a:avLst/>
          </a:prstGeom>
        </p:spPr>
      </p:pic>
      <p:sp>
        <p:nvSpPr>
          <p:cNvPr id="25" name="TextBox 24"/>
          <p:cNvSpPr txBox="1"/>
          <p:nvPr/>
        </p:nvSpPr>
        <p:spPr>
          <a:xfrm>
            <a:off x="391638" y="324463"/>
            <a:ext cx="8354795" cy="4478149"/>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rPr>
              <a:t>Ví dụ 4:</a:t>
            </a:r>
            <a:r>
              <a:rPr lang="en-US" sz="2000" kern="1200">
                <a:latin typeface="Arial" panose="020B0604020202020204" pitchFamily="34" charset="0"/>
                <a:ea typeface="+mn-ea"/>
                <a:cs typeface="Arial" panose="020B0604020202020204" pitchFamily="34" charset="0"/>
              </a:rPr>
              <a:t> </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Một hộp có 3 quả bóng màu xanh, 4 quả bóng màu đỏ; các quả bóng có kích thước và khối lượng như nhau. Lấy bóng ngẫu nhiên hai lần liên tiếp, trong đó mỗi lần lấy ngẫu nhiên một quả bóng trong hộp, ghi lại màu của quả bóng lấy ra và bỏ lại quả bóng đó vào hộp.</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Xét các biến cố</a:t>
            </a:r>
          </a:p>
          <a:p>
            <a:pPr lvl="0" algn="just">
              <a:lnSpc>
                <a:spcPct val="150000"/>
              </a:lnSpc>
              <a:buClr>
                <a:srgbClr val="2D1549"/>
              </a:buClr>
              <a:buSzPts val="1100"/>
              <a:defRPr/>
            </a:pP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A: “Quả bóng màu xanh được lấy ra ở lần thứ nhất”;</a:t>
            </a:r>
          </a:p>
          <a:p>
            <a:pPr lvl="0" algn="just">
              <a:lnSpc>
                <a:spcPct val="150000"/>
              </a:lnSpc>
              <a:buClr>
                <a:srgbClr val="2D1549"/>
              </a:buClr>
              <a:buSzPts val="1100"/>
              <a:defRPr/>
            </a:pP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B: “Quả bóng màu đỏ được lấy ra ở lần thứ hai”.</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a) Hai biến cố A và B có độc lập không? Vì sao?</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b) Hai biến cố A và B có xung khắc không? Vì sao?</a:t>
            </a:r>
          </a:p>
        </p:txBody>
      </p:sp>
    </p:spTree>
    <p:extLst>
      <p:ext uri="{BB962C8B-B14F-4D97-AF65-F5344CB8AC3E}">
        <p14:creationId xmlns:p14="http://schemas.microsoft.com/office/powerpoint/2010/main" val="4156834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924172" y="292654"/>
            <a:ext cx="789166" cy="201343"/>
          </a:xfrm>
          <a:prstGeom prst="rect">
            <a:avLst/>
          </a:prstGeom>
        </p:spPr>
      </p:pic>
      <p:pic>
        <p:nvPicPr>
          <p:cNvPr id="3" name="Picture 2"/>
          <p:cNvPicPr>
            <a:picLocks noChangeAspect="1"/>
          </p:cNvPicPr>
          <p:nvPr/>
        </p:nvPicPr>
        <p:blipFill>
          <a:blip r:embed="rId4"/>
          <a:stretch>
            <a:fillRect/>
          </a:stretch>
        </p:blipFill>
        <p:spPr>
          <a:xfrm>
            <a:off x="8218423" y="3914279"/>
            <a:ext cx="1024217" cy="1115665"/>
          </a:xfrm>
          <a:prstGeom prst="rect">
            <a:avLst/>
          </a:prstGeom>
        </p:spPr>
      </p:pic>
      <p:sp>
        <p:nvSpPr>
          <p:cNvPr id="5" name="Rectangle 4"/>
          <p:cNvSpPr/>
          <p:nvPr/>
        </p:nvSpPr>
        <p:spPr>
          <a:xfrm>
            <a:off x="274104" y="144827"/>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74104" y="665678"/>
                <a:ext cx="8599552" cy="4295278"/>
              </a:xfrm>
              <a:prstGeom prst="rect">
                <a:avLst/>
              </a:prstGeom>
            </p:spPr>
            <p:txBody>
              <a:bodyPr wrap="square">
                <a:spAutoFit/>
              </a:bodyPr>
              <a:lstStyle/>
              <a:p>
                <a:pPr algn="just">
                  <a:lnSpc>
                    <a:spcPct val="150000"/>
                  </a:lnSpc>
                </a:pPr>
                <a:r>
                  <a:rPr lang="vi-VN" sz="1800">
                    <a:latin typeface="Arial" panose="020B0604020202020204" pitchFamily="34" charset="0"/>
                    <a:cs typeface="Arial" panose="020B0604020202020204" pitchFamily="34" charset="0"/>
                  </a:rPr>
                  <a:t>a) Trước hết, xác suất của biến cố B khi biến cố A xảy ra bằng</a:t>
                </a:r>
                <a:r>
                  <a:rPr lang="en-US" sz="1800">
                    <a:latin typeface="Arial" panose="020B0604020202020204" pitchFamily="34" charset="0"/>
                    <a:cs typeface="Arial" panose="020B0604020202020204" pitchFamily="34" charset="0"/>
                  </a:rPr>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4</m:t>
                        </m:r>
                      </m:num>
                      <m:den>
                        <m:r>
                          <a:rPr lang="en-US" sz="1800" b="0" i="1" smtClean="0">
                            <a:latin typeface="Cambria Math" panose="02040503050406030204" pitchFamily="18" charset="0"/>
                          </a:rPr>
                          <m:t>7</m:t>
                        </m:r>
                      </m:den>
                    </m:f>
                    <m:r>
                      <a:rPr lang="en-US" sz="1800" b="0" i="0" smtClean="0">
                        <a:latin typeface="Cambria Math" panose="02040503050406030204" pitchFamily="18" charset="0"/>
                      </a:rPr>
                      <m:t>;</m:t>
                    </m:r>
                  </m:oMath>
                </a14:m>
                <a:r>
                  <a:rPr lang="vi-VN" sz="1800">
                    <a:latin typeface="Arial" panose="020B0604020202020204" pitchFamily="34" charset="0"/>
                    <a:cs typeface="Arial" panose="020B0604020202020204" pitchFamily="34" charset="0"/>
                  </a:rPr>
                  <a:t> xác suất của biến cố B</a:t>
                </a:r>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khi biến cố A không xảy ra cũng bằng</a:t>
                </a:r>
                <a:r>
                  <a:rPr lang="en-US" sz="1800">
                    <a:latin typeface="Arial" panose="020B0604020202020204" pitchFamily="34" charset="0"/>
                    <a:cs typeface="Arial" panose="020B0604020202020204" pitchFamily="34" charset="0"/>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4</m:t>
                        </m:r>
                      </m:num>
                      <m:den>
                        <m:r>
                          <a:rPr lang="en-US" sz="1800" i="1">
                            <a:latin typeface="Cambria Math" panose="02040503050406030204" pitchFamily="18" charset="0"/>
                          </a:rPr>
                          <m:t>7</m:t>
                        </m:r>
                      </m:den>
                    </m:f>
                    <m:r>
                      <a:rPr lang="en-US" sz="1800" b="0" i="1" smtClean="0">
                        <a:latin typeface="Cambria Math" panose="02040503050406030204" pitchFamily="18" charset="0"/>
                      </a:rPr>
                      <m:t>.</m:t>
                    </m:r>
                  </m:oMath>
                </a14:m>
                <a:r>
                  <a:rPr lang="vi-VN" sz="1800">
                    <a:latin typeface="Arial" panose="020B060402020202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a:p>
                <a:pPr algn="just">
                  <a:lnSpc>
                    <a:spcPct val="150000"/>
                  </a:lnSpc>
                </a:pPr>
                <a:r>
                  <a:rPr lang="vi-VN" sz="1800">
                    <a:latin typeface="Arial" panose="020B0604020202020204" pitchFamily="34" charset="0"/>
                    <a:cs typeface="Arial" panose="020B0604020202020204" pitchFamily="34" charset="0"/>
                  </a:rPr>
                  <a:t>Do đó việc xảy ra hay không xảy ra của biến cố A không làm ảnh hưởng đến xác suất xảy ra của biến cố B. </a:t>
                </a:r>
                <a:endParaRPr lang="en-US" sz="1800">
                  <a:latin typeface="Arial" panose="020B0604020202020204" pitchFamily="34" charset="0"/>
                  <a:cs typeface="Arial" panose="020B0604020202020204" pitchFamily="34" charset="0"/>
                </a:endParaRPr>
              </a:p>
              <a:p>
                <a:pPr algn="just">
                  <a:lnSpc>
                    <a:spcPct val="150000"/>
                  </a:lnSpc>
                </a:pPr>
                <a:r>
                  <a:rPr lang="vi-VN" sz="1800">
                    <a:latin typeface="Arial" panose="020B0604020202020204" pitchFamily="34" charset="0"/>
                    <a:cs typeface="Arial" panose="020B0604020202020204" pitchFamily="34" charset="0"/>
                  </a:rPr>
                  <a:t>Mặt khác, xác suất của</a:t>
                </a:r>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biến cố A bằng</a:t>
                </a:r>
                <a:r>
                  <a:rPr lang="en-US" sz="1800">
                    <a:latin typeface="Arial" panose="020B0604020202020204" pitchFamily="34" charset="0"/>
                    <a:cs typeface="Arial" panose="020B0604020202020204" pitchFamily="34" charset="0"/>
                  </a:rPr>
                  <a:t> </a:t>
                </a:r>
                <a14:m>
                  <m:oMath xmlns:m="http://schemas.openxmlformats.org/officeDocument/2006/math">
                    <m:f>
                      <m:fPr>
                        <m:ctrlPr>
                          <a:rPr lang="en-US" sz="1800" i="1">
                            <a:latin typeface="Cambria Math" panose="02040503050406030204" pitchFamily="18" charset="0"/>
                          </a:rPr>
                        </m:ctrlPr>
                      </m:fPr>
                      <m:num>
                        <m:r>
                          <a:rPr lang="en-US" sz="1800" b="0" i="1" smtClean="0">
                            <a:latin typeface="Cambria Math" panose="02040503050406030204" pitchFamily="18" charset="0"/>
                          </a:rPr>
                          <m:t>3</m:t>
                        </m:r>
                      </m:num>
                      <m:den>
                        <m:r>
                          <a:rPr lang="en-US" sz="1800" i="1">
                            <a:latin typeface="Cambria Math" panose="02040503050406030204" pitchFamily="18" charset="0"/>
                          </a:rPr>
                          <m:t>7</m:t>
                        </m:r>
                      </m:den>
                    </m:f>
                  </m:oMath>
                </a14:m>
                <a:r>
                  <a:rPr lang="vi-VN" sz="1800">
                    <a:latin typeface="Arial" panose="020B0604020202020204" pitchFamily="34" charset="0"/>
                    <a:cs typeface="Arial" panose="020B0604020202020204" pitchFamily="34" charset="0"/>
                  </a:rPr>
                  <a:t>, không phụ thuộc vào việc xảy ra hay không xảy ra của biến cố B.</a:t>
                </a:r>
              </a:p>
              <a:p>
                <a:pPr algn="just">
                  <a:lnSpc>
                    <a:spcPct val="150000"/>
                  </a:lnSpc>
                </a:pPr>
                <a:r>
                  <a:rPr lang="vi-VN" sz="1800">
                    <a:latin typeface="Arial" panose="020B0604020202020204" pitchFamily="34" charset="0"/>
                    <a:cs typeface="Arial" panose="020B0604020202020204" pitchFamily="34" charset="0"/>
                  </a:rPr>
                  <a:t>Vậy hai biến cố A và B là độc lập.</a:t>
                </a:r>
              </a:p>
              <a:p>
                <a:pPr algn="just">
                  <a:lnSpc>
                    <a:spcPct val="150000"/>
                  </a:lnSpc>
                </a:pPr>
                <a:r>
                  <a:rPr lang="vi-VN" sz="1800">
                    <a:latin typeface="Arial" panose="020B0604020202020204" pitchFamily="34" charset="0"/>
                    <a:cs typeface="Arial" panose="020B0604020202020204" pitchFamily="34" charset="0"/>
                  </a:rPr>
                  <a:t>b) Ta thấy kết quả (xanh ; đỏ) là kết quả thuận lợi cho cả hai biến cố A và B. </a:t>
                </a:r>
                <a:endParaRPr lang="en-US" sz="1800">
                  <a:latin typeface="Arial" panose="020B0604020202020204" pitchFamily="34" charset="0"/>
                  <a:cs typeface="Arial" panose="020B0604020202020204" pitchFamily="34" charset="0"/>
                </a:endParaRPr>
              </a:p>
              <a:p>
                <a:pPr algn="just">
                  <a:lnSpc>
                    <a:spcPct val="150000"/>
                  </a:lnSpc>
                </a:pPr>
                <a:r>
                  <a:rPr lang="vi-VN" sz="1800">
                    <a:latin typeface="Arial" panose="020B0604020202020204" pitchFamily="34" charset="0"/>
                    <a:cs typeface="Arial" panose="020B0604020202020204" pitchFamily="34" charset="0"/>
                  </a:rPr>
                  <a:t>Do đó A</a:t>
                </a:r>
                <a:r>
                  <a:rPr lang="en-US" sz="1800">
                    <a:latin typeface="Arial" panose="020B0604020202020204" pitchFamily="34" charset="0"/>
                    <a:cs typeface="Arial" panose="020B0604020202020204" pitchFamily="34" charset="0"/>
                  </a:rPr>
                  <a:t>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vi-VN" sz="1800">
                    <a:latin typeface="Arial" panose="020B0604020202020204" pitchFamily="34" charset="0"/>
                    <a:cs typeface="Arial" panose="020B0604020202020204" pitchFamily="34" charset="0"/>
                  </a:rPr>
                  <a:t> B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Ø. Vì thế A và B không là hai biến cố xung khắc</a:t>
                </a:r>
                <a:r>
                  <a:rPr lang="en-US" sz="1800">
                    <a:latin typeface="Arial" panose="020B0604020202020204" pitchFamily="34" charset="0"/>
                    <a:cs typeface="Arial" panose="020B0604020202020204" pitchFamily="34" charset="0"/>
                  </a:rPr>
                  <a:t>.</a:t>
                </a:r>
                <a:endParaRPr lang="vi-VN" sz="1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4104" y="665678"/>
                <a:ext cx="8599552" cy="4295278"/>
              </a:xfrm>
              <a:prstGeom prst="rect">
                <a:avLst/>
              </a:prstGeom>
              <a:blipFill>
                <a:blip r:embed="rId5"/>
                <a:stretch>
                  <a:fillRect l="-638" r="-496" b="-1277"/>
                </a:stretch>
              </a:blipFill>
            </p:spPr>
            <p:txBody>
              <a:bodyPr/>
              <a:lstStyle/>
              <a:p>
                <a:r>
                  <a:rPr lang="en-US">
                    <a:noFill/>
                  </a:rPr>
                  <a:t> </a:t>
                </a:r>
              </a:p>
            </p:txBody>
          </p:sp>
        </mc:Fallback>
      </mc:AlternateContent>
    </p:spTree>
    <p:extLst>
      <p:ext uri="{BB962C8B-B14F-4D97-AF65-F5344CB8AC3E}">
        <p14:creationId xmlns:p14="http://schemas.microsoft.com/office/powerpoint/2010/main" val="21940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8" name="TextBox 7"/>
          <p:cNvSpPr txBox="1"/>
          <p:nvPr/>
        </p:nvSpPr>
        <p:spPr>
          <a:xfrm>
            <a:off x="3460446" y="489980"/>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4</a:t>
            </a:r>
          </a:p>
        </p:txBody>
      </p:sp>
      <mc:AlternateContent xmlns:mc="http://schemas.openxmlformats.org/markup-compatibility/2006" xmlns:a14="http://schemas.microsoft.com/office/drawing/2010/main">
        <mc:Choice Requires="a14">
          <p:sp>
            <p:nvSpPr>
              <p:cNvPr id="9" name="Rectangle 8"/>
              <p:cNvSpPr/>
              <p:nvPr/>
            </p:nvSpPr>
            <p:spPr>
              <a:xfrm>
                <a:off x="616522" y="1248552"/>
                <a:ext cx="7887099" cy="2631490"/>
              </a:xfrm>
              <a:prstGeom prst="rect">
                <a:avLst/>
              </a:prstGeom>
            </p:spPr>
            <p:txBody>
              <a:bodyPr wrap="square">
                <a:spAutoFit/>
              </a:bodyPr>
              <a:lstStyle/>
              <a:p>
                <a:pPr algn="just">
                  <a:lnSpc>
                    <a:spcPct val="165000"/>
                  </a:lnSpc>
                </a:pPr>
                <a:r>
                  <a:rPr lang="vi-VN" sz="2000">
                    <a:latin typeface="+mn-lt"/>
                  </a:rPr>
                  <a:t>Gieo ngẫu nhiên một xúc xắc cân đối và đồng chất hai lần liên tiếp. Xét các biến cố sau:</a:t>
                </a:r>
              </a:p>
              <a:p>
                <a:pPr algn="ctr">
                  <a:lnSpc>
                    <a:spcPct val="165000"/>
                  </a:lnSpc>
                </a:pPr>
                <a14:m>
                  <m:oMath xmlns:m="http://schemas.openxmlformats.org/officeDocument/2006/math">
                    <m:r>
                      <a:rPr lang="vi-VN" sz="2000" i="1" smtClean="0">
                        <a:latin typeface="Cambria Math" panose="02040503050406030204" pitchFamily="18" charset="0"/>
                      </a:rPr>
                      <m:t>𝐴</m:t>
                    </m:r>
                  </m:oMath>
                </a14:m>
                <a:r>
                  <a:rPr lang="vi-VN" sz="2000">
                    <a:latin typeface="+mn-lt"/>
                  </a:rPr>
                  <a:t>: “Số chấm xuất hiện ở lần gieo thứ nhất là số nguyên tố”;</a:t>
                </a:r>
              </a:p>
              <a:p>
                <a:pPr algn="just">
                  <a:lnSpc>
                    <a:spcPct val="165000"/>
                  </a:lnSpc>
                </a:pPr>
                <a:r>
                  <a:rPr lang="en-US" sz="2000">
                    <a:latin typeface="+mn-lt"/>
                  </a:rPr>
                  <a:t>       </a:t>
                </a:r>
                <a14:m>
                  <m:oMath xmlns:m="http://schemas.openxmlformats.org/officeDocument/2006/math">
                    <m:r>
                      <a:rPr lang="vi-VN" sz="2000" i="1" smtClean="0">
                        <a:latin typeface="Cambria Math" panose="02040503050406030204" pitchFamily="18" charset="0"/>
                      </a:rPr>
                      <m:t>𝐵</m:t>
                    </m:r>
                  </m:oMath>
                </a14:m>
                <a:r>
                  <a:rPr lang="vi-VN" sz="2000">
                    <a:latin typeface="+mn-lt"/>
                  </a:rPr>
                  <a:t>: “Số chấm xuất hiện ở lần gieo thứ hai là hợp số”.</a:t>
                </a:r>
                <a:endParaRPr lang="en-US" sz="2000">
                  <a:latin typeface="+mn-lt"/>
                </a:endParaRPr>
              </a:p>
              <a:p>
                <a:pPr algn="just">
                  <a:lnSpc>
                    <a:spcPct val="165000"/>
                  </a:lnSpc>
                </a:pPr>
                <a:r>
                  <a:rPr lang="vi-VN" sz="2000">
                    <a:latin typeface="+mn-lt"/>
                  </a:rPr>
                  <a:t>Hai biến cố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Dotum" panose="020B0600000101010101" pitchFamily="34" charset="-127"/>
                  </a:rPr>
                  <a:t> và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ea typeface="Dotum" panose="020B0600000101010101" pitchFamily="34" charset="-127"/>
                  </a:rPr>
                  <a:t> </a:t>
                </a:r>
                <a:r>
                  <a:rPr lang="vi-VN" sz="2000">
                    <a:latin typeface="+mn-lt"/>
                  </a:rPr>
                  <a:t>có độc lập không? Có xung khắc 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616522" y="1248552"/>
                <a:ext cx="7887099" cy="2631490"/>
              </a:xfrm>
              <a:prstGeom prst="rect">
                <a:avLst/>
              </a:prstGeom>
              <a:blipFill>
                <a:blip r:embed="rId3"/>
                <a:stretch>
                  <a:fillRect l="-773" r="-850" b="-928"/>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278351" y="4276561"/>
            <a:ext cx="676341" cy="689942"/>
          </a:xfrm>
          <a:prstGeom prst="rect">
            <a:avLst/>
          </a:prstGeom>
        </p:spPr>
      </p:pic>
      <p:pic>
        <p:nvPicPr>
          <p:cNvPr id="5" name="Picture 4"/>
          <p:cNvPicPr>
            <a:picLocks noChangeAspect="1"/>
          </p:cNvPicPr>
          <p:nvPr/>
        </p:nvPicPr>
        <p:blipFill>
          <a:blip r:embed="rId5"/>
          <a:stretch>
            <a:fillRect/>
          </a:stretch>
        </p:blipFill>
        <p:spPr>
          <a:xfrm rot="2919610">
            <a:off x="8067190" y="4276683"/>
            <a:ext cx="723888" cy="716721"/>
          </a:xfrm>
          <a:prstGeom prst="rect">
            <a:avLst/>
          </a:prstGeom>
        </p:spPr>
      </p:pic>
    </p:spTree>
    <p:extLst>
      <p:ext uri="{BB962C8B-B14F-4D97-AF65-F5344CB8AC3E}">
        <p14:creationId xmlns:p14="http://schemas.microsoft.com/office/powerpoint/2010/main" val="12073463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rot="2919610">
            <a:off x="8067190" y="4276683"/>
            <a:ext cx="723888" cy="716721"/>
          </a:xfrm>
          <a:prstGeom prst="rect">
            <a:avLst/>
          </a:prstGeom>
        </p:spPr>
      </p:pic>
      <p:sp>
        <p:nvSpPr>
          <p:cNvPr id="7" name="Rectangle 6"/>
          <p:cNvSpPr/>
          <p:nvPr/>
        </p:nvSpPr>
        <p:spPr>
          <a:xfrm>
            <a:off x="4184008" y="241593"/>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52912" y="770393"/>
                <a:ext cx="8034793" cy="4093428"/>
              </a:xfrm>
              <a:prstGeom prst="rect">
                <a:avLst/>
              </a:prstGeom>
            </p:spPr>
            <p:txBody>
              <a:bodyPr wrap="square">
                <a:spAutoFit/>
              </a:bodyPr>
              <a:lstStyle/>
              <a:p>
                <a:pPr marL="285750" indent="-285750" algn="just">
                  <a:lnSpc>
                    <a:spcPct val="150000"/>
                  </a:lnSpc>
                  <a:spcBef>
                    <a:spcPts val="200"/>
                  </a:spcBef>
                  <a:spcAft>
                    <a:spcPts val="200"/>
                  </a:spcAft>
                  <a:buFont typeface="Wingdings" panose="05000000000000000000" pitchFamily="2" charset="2"/>
                  <a:buChar char="q"/>
                </a:pPr>
                <a:r>
                  <a:rPr lang="vi-VN" sz="1800">
                    <a:latin typeface="+mn-lt"/>
                    <a:ea typeface="Arial" panose="020B0604020202020204" pitchFamily="34" charset="0"/>
                    <a:cs typeface="Times New Roman" panose="02020603050405020304" pitchFamily="18" charset="0"/>
                  </a:rPr>
                  <a:t>Ta có: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2;3;5</m:t>
                        </m:r>
                      </m:e>
                    </m:d>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800" i="1">
                            <a:effectLst/>
                            <a:latin typeface="Cambria Math" panose="02040503050406030204" pitchFamily="18" charset="0"/>
                            <a:ea typeface="Dotum" panose="020B0600000101010101" pitchFamily="34" charset="-127"/>
                            <a:cs typeface="Times New Roman" panose="02020603050405020304" pitchFamily="18" charset="0"/>
                          </a:rPr>
                          <m:t>4;6</m:t>
                        </m:r>
                      </m:e>
                    </m:d>
                    <m:r>
                      <a:rPr lang="vi-VN" sz="1800" i="1">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Dotum" panose="020B0600000101010101" pitchFamily="34" charset="-127"/>
                    <a:cs typeface="Times New Roman" panose="02020603050405020304" pitchFamily="18" charset="0"/>
                  </a:rPr>
                  <a:t>Khi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xảy ra hay không xảy ra thì xác suất của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đều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6</m:t>
                        </m:r>
                      </m:den>
                    </m:f>
                    <m:r>
                      <a:rPr lang="vi-VN"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3</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Dotum" panose="020B0600000101010101" pitchFamily="34" charset="-127"/>
                    <a:cs typeface="Times New Roman" panose="02020603050405020304" pitchFamily="18" charset="0"/>
                  </a:rPr>
                  <a:t>Khi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xảy ra hay không xảy ra thì xác suất của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đều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3</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6</m:t>
                        </m:r>
                      </m:den>
                    </m:f>
                    <m:r>
                      <a:rPr lang="vi-VN"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effectLst/>
                    <a:latin typeface="+mn-lt"/>
                    <a:ea typeface="Arial" panose="020B0604020202020204" pitchFamily="34" charset="0"/>
                    <a:cs typeface="Times New Roman" panose="02020603050405020304" pitchFamily="18" charset="0"/>
                  </a:rPr>
                  <a:t> Biến cố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độc lập với nhau.</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200"/>
                  </a:spcBef>
                  <a:spcAft>
                    <a:spcPts val="200"/>
                  </a:spcAft>
                  <a:buFont typeface="Wingdings" panose="05000000000000000000" pitchFamily="2" charset="2"/>
                  <a:buChar char="q"/>
                </a:pPr>
                <a:r>
                  <a:rPr lang="vi-VN" sz="1800">
                    <a:effectLst/>
                    <a:latin typeface="+mn-lt"/>
                    <a:ea typeface="Arial" panose="020B0604020202020204" pitchFamily="34" charset="0"/>
                    <a:cs typeface="Times New Roman" panose="02020603050405020304" pitchFamily="18" charset="0"/>
                  </a:rPr>
                  <a:t>Biến cố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không xung khắc, vì có kết quả thỏa mãn của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Arial" panose="020B0604020202020204" pitchFamily="34" charset="0"/>
                    <a:cs typeface="Times New Roman" panose="02020603050405020304" pitchFamily="18" charset="0"/>
                  </a:rPr>
                  <a:t>Kết quả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(3; 6)</m:t>
                    </m:r>
                  </m:oMath>
                </a14:m>
                <a:r>
                  <a:rPr lang="vi-VN" sz="1800">
                    <a:effectLst/>
                    <a:latin typeface="+mn-lt"/>
                    <a:ea typeface="Arial" panose="020B0604020202020204" pitchFamily="34" charset="0"/>
                    <a:cs typeface="Times New Roman" panose="02020603050405020304" pitchFamily="18" charset="0"/>
                  </a:rPr>
                  <a:t> là kết quả thuận lợi cho cả hai biến cố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Arial" panose="020B0604020202020204" pitchFamily="34" charset="0"/>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800">
                    <a:effectLst/>
                    <a:latin typeface="+mn-lt"/>
                    <a:ea typeface="Arial" panose="020B060402020202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Arial" panose="020B0604020202020204" pitchFamily="34" charset="0"/>
                    <a:cs typeface="Times New Roman" panose="02020603050405020304" pitchFamily="18" charset="0"/>
                  </a:rPr>
                  <a:t>Do đó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nSpc>
                    <a:spcPct val="150000"/>
                  </a:lnSpc>
                  <a:spcBef>
                    <a:spcPts val="200"/>
                  </a:spcBef>
                  <a:spcAft>
                    <a:spcPts val="200"/>
                  </a:spcAft>
                </a:pPr>
                <a:r>
                  <a:rPr lang="vi-VN" sz="1800">
                    <a:effectLst/>
                    <a:latin typeface="+mn-lt"/>
                    <a:ea typeface="Dotum" panose="020B0600000101010101" pitchFamily="34" charset="-127"/>
                  </a:rPr>
                  <a:t>Vậy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Dotum" panose="020B0600000101010101" pitchFamily="34" charset="-127"/>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rPr>
                  <a:t> không xung khắc</a:t>
                </a:r>
                <a:r>
                  <a:rPr lang="en-US" sz="1800">
                    <a:effectLst/>
                    <a:latin typeface="+mn-lt"/>
                    <a:ea typeface="Dotum" panose="020B0600000101010101" pitchFamily="34" charset="-127"/>
                  </a:rPr>
                  <a:t>.</a:t>
                </a:r>
                <a:endParaRPr lang="en-US" sz="18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552912" y="770393"/>
                <a:ext cx="8034793" cy="4093428"/>
              </a:xfrm>
              <a:prstGeom prst="rect">
                <a:avLst/>
              </a:prstGeom>
              <a:blipFill>
                <a:blip r:embed="rId4"/>
                <a:stretch>
                  <a:fillRect l="-683" b="-1339"/>
                </a:stretch>
              </a:blipFill>
            </p:spPr>
            <p:txBody>
              <a:bodyPr/>
              <a:lstStyle/>
              <a:p>
                <a:r>
                  <a:rPr lang="en-US">
                    <a:noFill/>
                  </a:rPr>
                  <a:t> </a:t>
                </a:r>
              </a:p>
            </p:txBody>
          </p:sp>
        </mc:Fallback>
      </mc:AlternateContent>
    </p:spTree>
    <p:extLst>
      <p:ext uri="{BB962C8B-B14F-4D97-AF65-F5344CB8AC3E}">
        <p14:creationId xmlns:p14="http://schemas.microsoft.com/office/powerpoint/2010/main" val="266946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895610" y="1292295"/>
            <a:ext cx="5337692" cy="2007496"/>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III. CÁC QUY TẮC TÍNH XÁC SUẤT</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311929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332967" y="4274826"/>
            <a:ext cx="638181" cy="739977"/>
          </a:xfrm>
          <a:prstGeom prst="rect">
            <a:avLst/>
          </a:prstGeom>
        </p:spPr>
      </p:pic>
      <p:pic>
        <p:nvPicPr>
          <p:cNvPr id="8" name="Picture 7"/>
          <p:cNvPicPr>
            <a:picLocks noChangeAspect="1"/>
          </p:cNvPicPr>
          <p:nvPr/>
        </p:nvPicPr>
        <p:blipFill>
          <a:blip r:embed="rId4"/>
          <a:stretch>
            <a:fillRect/>
          </a:stretch>
        </p:blipFill>
        <p:spPr>
          <a:xfrm rot="6381128">
            <a:off x="8393864" y="399749"/>
            <a:ext cx="372074" cy="405518"/>
          </a:xfrm>
          <a:prstGeom prst="rect">
            <a:avLst/>
          </a:prstGeom>
        </p:spPr>
      </p:pic>
      <p:grpSp>
        <p:nvGrpSpPr>
          <p:cNvPr id="11" name="Group 10"/>
          <p:cNvGrpSpPr/>
          <p:nvPr/>
        </p:nvGrpSpPr>
        <p:grpSpPr>
          <a:xfrm>
            <a:off x="234495" y="226631"/>
            <a:ext cx="4735070" cy="611474"/>
            <a:chOff x="566551" y="485104"/>
            <a:chExt cx="6838459" cy="611474"/>
          </a:xfrm>
        </p:grpSpPr>
        <p:sp>
          <p:nvSpPr>
            <p:cNvPr id="12" name="Round Single Corner Rectangle 11"/>
            <p:cNvSpPr/>
            <p:nvPr/>
          </p:nvSpPr>
          <p:spPr>
            <a:xfrm flipV="1">
              <a:off x="566551" y="485104"/>
              <a:ext cx="6505439"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759778" y="567959"/>
              <a:ext cx="664523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1. Công thức cộng xác suất</a:t>
              </a:r>
              <a:endParaRPr lang="en-US" sz="2400" b="1">
                <a:solidFill>
                  <a:srgbClr val="FFFF00"/>
                </a:solidFill>
                <a:latin typeface="Arial" panose="020B0604020202020204" pitchFamily="34" charset="0"/>
                <a:cs typeface="Arial" panose="020B0604020202020204" pitchFamily="34" charset="0"/>
              </a:endParaRPr>
            </a:p>
          </p:txBody>
        </p:sp>
      </p:grpSp>
      <p:sp>
        <p:nvSpPr>
          <p:cNvPr id="14" name="Title 21"/>
          <p:cNvSpPr txBox="1">
            <a:spLocks/>
          </p:cNvSpPr>
          <p:nvPr/>
        </p:nvSpPr>
        <p:spPr>
          <a:xfrm>
            <a:off x="4078312" y="1207836"/>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5</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15" name="Group 14"/>
          <p:cNvGrpSpPr/>
          <p:nvPr/>
        </p:nvGrpSpPr>
        <p:grpSpPr>
          <a:xfrm>
            <a:off x="832231" y="1802162"/>
            <a:ext cx="7412770" cy="2615445"/>
            <a:chOff x="1557481" y="971340"/>
            <a:chExt cx="7054311" cy="2615445"/>
          </a:xfrm>
        </p:grpSpPr>
        <mc:AlternateContent xmlns:mc="http://schemas.openxmlformats.org/markup-compatibility/2006" xmlns:a14="http://schemas.microsoft.com/office/drawing/2010/main">
          <mc:Choice Requires="a14">
            <p:sp>
              <p:nvSpPr>
                <p:cNvPr id="5" name="Rectangle 4"/>
                <p:cNvSpPr/>
                <p:nvPr/>
              </p:nvSpPr>
              <p:spPr>
                <a:xfrm>
                  <a:off x="1557481" y="971340"/>
                  <a:ext cx="7054311" cy="1547283"/>
                </a:xfrm>
                <a:prstGeom prst="rect">
                  <a:avLst/>
                </a:prstGeom>
              </p:spPr>
              <p:txBody>
                <a:bodyPr wrap="square">
                  <a:spAutoFit/>
                </a:bodyPr>
                <a:lstStyle/>
                <a:p>
                  <a:pPr algn="just">
                    <a:lnSpc>
                      <a:spcPct val="165000"/>
                    </a:lnSpc>
                  </a:pPr>
                  <a:r>
                    <a:rPr lang="vi-VN" sz="2000">
                      <a:latin typeface="+mn-lt"/>
                    </a:rPr>
                    <a:t>Chọn ngẫu nhiên một số nguyên dương không vượt quá 20. Xét biến cố </a:t>
                  </a:r>
                  <a14:m>
                    <m:oMath xmlns:m="http://schemas.openxmlformats.org/officeDocument/2006/math">
                      <m:r>
                        <a:rPr lang="vi-VN" sz="2000" i="1" smtClean="0">
                          <a:latin typeface="Cambria Math" panose="02040503050406030204" pitchFamily="18" charset="0"/>
                        </a:rPr>
                        <m:t>𝐴</m:t>
                      </m:r>
                    </m:oMath>
                  </a14:m>
                  <a:r>
                    <a:rPr lang="vi-VN" sz="2000">
                      <a:latin typeface="+mn-lt"/>
                    </a:rPr>
                    <a:t>: “Số được </a:t>
                  </a:r>
                  <a:r>
                    <a:rPr lang="en-US" sz="2000">
                      <a:latin typeface="+mn-lt"/>
                    </a:rPr>
                    <a:t>chọn </a:t>
                  </a:r>
                  <a:r>
                    <a:rPr lang="vi-VN" sz="2000">
                      <a:latin typeface="+mn-lt"/>
                    </a:rPr>
                    <a:t>là số chia hết cho 2” và biến cố </a:t>
                  </a:r>
                  <a:r>
                    <a:rPr lang="en-US" sz="2000">
                      <a:latin typeface="+mn-lt"/>
                    </a:rPr>
                    <a:t>  </a:t>
                  </a:r>
                  <a14:m>
                    <m:oMath xmlns:m="http://schemas.openxmlformats.org/officeDocument/2006/math">
                      <m:r>
                        <a:rPr lang="vi-VN" sz="2000" i="1" smtClean="0">
                          <a:latin typeface="Cambria Math" panose="02040503050406030204" pitchFamily="18" charset="0"/>
                        </a:rPr>
                        <m:t>𝐵</m:t>
                      </m:r>
                    </m:oMath>
                  </a14:m>
                  <a:r>
                    <a:rPr lang="vi-VN" sz="2000">
                      <a:latin typeface="+mn-lt"/>
                    </a:rPr>
                    <a:t>: “Số được </a:t>
                  </a:r>
                  <a:r>
                    <a:rPr lang="en-US" sz="2000">
                      <a:latin typeface="+mn-lt"/>
                    </a:rPr>
                    <a:t>chọn</a:t>
                  </a:r>
                  <a:r>
                    <a:rPr lang="vi-VN" sz="2000">
                      <a:latin typeface="+mn-lt"/>
                    </a:rPr>
                    <a:t> là số chia hết cho 7”.</a:t>
                  </a:r>
                  <a:endParaRPr lang="en-US" sz="20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1557481" y="971340"/>
                  <a:ext cx="7054311" cy="1547283"/>
                </a:xfrm>
                <a:prstGeom prst="rect">
                  <a:avLst/>
                </a:prstGeom>
                <a:blipFill>
                  <a:blip r:embed="rId5"/>
                  <a:stretch>
                    <a:fillRect l="-905" r="-822" b="-6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57481" y="2547333"/>
                  <a:ext cx="5522181" cy="1039452"/>
                </a:xfrm>
                <a:prstGeom prst="rect">
                  <a:avLst/>
                </a:prstGeom>
              </p:spPr>
              <p:txBody>
                <a:bodyPr wrap="square">
                  <a:spAutoFit/>
                </a:bodyPr>
                <a:lstStyle/>
                <a:p>
                  <a:pPr algn="just">
                    <a:lnSpc>
                      <a:spcPct val="165000"/>
                    </a:lnSpc>
                  </a:pPr>
                  <a:r>
                    <a:rPr lang="en-US" sz="2000">
                      <a:latin typeface="+mj-lt"/>
                    </a:rPr>
                    <a:t>a) Tính </a:t>
                  </a:r>
                  <a14:m>
                    <m:oMath xmlns:m="http://schemas.openxmlformats.org/officeDocument/2006/math">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 </m:t>
                      </m:r>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 </m:t>
                      </m:r>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oMath>
                  </a14:m>
                  <a:r>
                    <a:rPr lang="en-US" sz="2000">
                      <a:latin typeface="+mj-lt"/>
                    </a:rPr>
                    <a:t> và </a:t>
                  </a:r>
                  <a14:m>
                    <m:oMath xmlns:m="http://schemas.openxmlformats.org/officeDocument/2006/math">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oMath>
                  </a14:m>
                  <a:endParaRPr lang="en-US" sz="2000">
                    <a:latin typeface="+mj-lt"/>
                  </a:endParaRPr>
                </a:p>
                <a:p>
                  <a:pPr algn="just">
                    <a:lnSpc>
                      <a:spcPct val="165000"/>
                    </a:lnSpc>
                  </a:pPr>
                  <a:r>
                    <a:rPr lang="en-US" sz="2000">
                      <a:latin typeface="+mj-lt"/>
                    </a:rPr>
                    <a:t>b) So sánh </a:t>
                  </a:r>
                  <a14:m>
                    <m:oMath xmlns:m="http://schemas.openxmlformats.org/officeDocument/2006/math">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 </m:t>
                      </m:r>
                    </m:oMath>
                  </a14:m>
                  <a:r>
                    <a:rPr lang="en-US" sz="2000">
                      <a:latin typeface="+mj-lt"/>
                    </a:rPr>
                    <a:t>và </a:t>
                  </a:r>
                  <a14:m>
                    <m:oMath xmlns:m="http://schemas.openxmlformats.org/officeDocument/2006/math">
                      <m:r>
                        <a:rPr lang="en-US" sz="2000" i="1" smtClean="0">
                          <a:latin typeface="Cambria Math" panose="02040503050406030204" pitchFamily="18" charset="0"/>
                        </a:rPr>
                        <m:t>𝑃</m:t>
                      </m:r>
                      <m:d>
                        <m:dPr>
                          <m:ctrlPr>
                            <a:rPr lang="en-US" sz="2000" i="1" smtClean="0">
                              <a:latin typeface="Cambria Math" panose="02040503050406030204" pitchFamily="18" charset="0"/>
                            </a:rPr>
                          </m:ctrlPr>
                        </m:dPr>
                        <m:e>
                          <m:r>
                            <a:rPr lang="en-US" sz="2000" i="1" smtClean="0">
                              <a:latin typeface="Cambria Math" panose="02040503050406030204" pitchFamily="18" charset="0"/>
                            </a:rPr>
                            <m:t>𝐴</m:t>
                          </m:r>
                        </m:e>
                      </m:d>
                      <m:r>
                        <a:rPr lang="en-US" sz="2000" i="1" smtClean="0">
                          <a:latin typeface="Cambria Math" panose="02040503050406030204" pitchFamily="18" charset="0"/>
                        </a:rPr>
                        <m:t>+</m:t>
                      </m:r>
                      <m:r>
                        <a:rPr lang="en-US" sz="2000" i="1" smtClean="0">
                          <a:latin typeface="Cambria Math" panose="02040503050406030204" pitchFamily="18" charset="0"/>
                        </a:rPr>
                        <m:t>𝑃</m:t>
                      </m:r>
                      <m:d>
                        <m:dPr>
                          <m:ctrlPr>
                            <a:rPr lang="en-US" sz="2000" i="1" smtClean="0">
                              <a:latin typeface="Cambria Math" panose="02040503050406030204" pitchFamily="18" charset="0"/>
                            </a:rPr>
                          </m:ctrlPr>
                        </m:dPr>
                        <m:e>
                          <m:r>
                            <a:rPr lang="en-US" sz="2000" i="1" smtClean="0">
                              <a:latin typeface="Cambria Math" panose="02040503050406030204" pitchFamily="18" charset="0"/>
                            </a:rPr>
                            <m:t>𝐵</m:t>
                          </m:r>
                        </m:e>
                      </m:d>
                      <m:r>
                        <a:rPr lang="en-US" sz="2000" b="0" i="1" smtClean="0">
                          <a:latin typeface="Cambria Math" panose="02040503050406030204" pitchFamily="18" charset="0"/>
                        </a:rPr>
                        <m:t>−</m:t>
                      </m:r>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oMath>
                  </a14:m>
                  <a:endParaRPr lang="en-US" sz="20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1557481" y="2547333"/>
                  <a:ext cx="5522181" cy="1039452"/>
                </a:xfrm>
                <a:prstGeom prst="rect">
                  <a:avLst/>
                </a:prstGeom>
                <a:blipFill>
                  <a:blip r:embed="rId6"/>
                  <a:stretch>
                    <a:fillRect l="-1157" b="-9357"/>
                  </a:stretch>
                </a:blipFill>
              </p:spPr>
              <p:txBody>
                <a:bodyPr/>
                <a:lstStyle/>
                <a:p>
                  <a:r>
                    <a:rPr lang="en-US">
                      <a:noFill/>
                    </a:rPr>
                    <a:t> </a:t>
                  </a:r>
                </a:p>
              </p:txBody>
            </p:sp>
          </mc:Fallback>
        </mc:AlternateContent>
      </p:grpSp>
    </p:spTree>
    <p:extLst>
      <p:ext uri="{BB962C8B-B14F-4D97-AF65-F5344CB8AC3E}">
        <p14:creationId xmlns:p14="http://schemas.microsoft.com/office/powerpoint/2010/main" val="354958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12" name="Rectangle 11"/>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2260;p35"/>
          <p:cNvSpPr txBox="1">
            <a:spLocks/>
          </p:cNvSpPr>
          <p:nvPr/>
        </p:nvSpPr>
        <p:spPr>
          <a:xfrm>
            <a:off x="725363" y="-149306"/>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 MỘT SỐ YẾU TỐ THỐNG KÊ VÀ XÁC SUẤT</a:t>
            </a:r>
            <a:endParaRPr lang="vi-VN" sz="3800">
              <a:solidFill>
                <a:schemeClr val="lt2"/>
              </a:solidFill>
            </a:endParaRPr>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2125" y="2128778"/>
            <a:ext cx="8240646" cy="2654573"/>
          </a:xfrm>
          <a:prstGeom prst="rect">
            <a:avLst/>
          </a:prstGeom>
        </p:spPr>
        <p:txBody>
          <a:bodyPr wrap="square">
            <a:spAutoFit/>
          </a:bodyPr>
          <a:lstStyle/>
          <a:p>
            <a:pPr algn="ctr">
              <a:lnSpc>
                <a:spcPct val="150000"/>
              </a:lnSpc>
            </a:pPr>
            <a:r>
              <a:rPr lang="vi-VN" sz="3700" b="1">
                <a:solidFill>
                  <a:srgbClr val="D51460"/>
                </a:solidFill>
                <a:sym typeface="Lilita One"/>
              </a:rPr>
              <a:t>BÀI 2. BIẾN CỐ HỢP VÀ </a:t>
            </a:r>
            <a:endParaRPr lang="en-US" sz="3700" b="1">
              <a:solidFill>
                <a:srgbClr val="D51460"/>
              </a:solidFill>
              <a:sym typeface="Lilita One"/>
            </a:endParaRPr>
          </a:p>
          <a:p>
            <a:pPr algn="ctr">
              <a:lnSpc>
                <a:spcPct val="150000"/>
              </a:lnSpc>
            </a:pPr>
            <a:r>
              <a:rPr lang="vi-VN" sz="3700" b="1">
                <a:solidFill>
                  <a:srgbClr val="D51460"/>
                </a:solidFill>
                <a:sym typeface="Lilita One"/>
              </a:rPr>
              <a:t>BIẾN CỐ GIAO. BIẾN CỐ ĐỘC LẬP. CÁC QUY TẮC TÍNH XÁC SUẤT </a:t>
            </a:r>
            <a:endParaRPr lang="en-US" sz="3700" b="1"/>
          </a:p>
        </p:txBody>
      </p:sp>
      <p:pic>
        <p:nvPicPr>
          <p:cNvPr id="4" name="Picture 3"/>
          <p:cNvPicPr>
            <a:picLocks noChangeAspect="1"/>
          </p:cNvPicPr>
          <p:nvPr/>
        </p:nvPicPr>
        <p:blipFill>
          <a:blip r:embed="rId3"/>
          <a:stretch>
            <a:fillRect/>
          </a:stretch>
        </p:blipFill>
        <p:spPr>
          <a:xfrm>
            <a:off x="8214859" y="1777997"/>
            <a:ext cx="789424" cy="905929"/>
          </a:xfrm>
          <a:prstGeom prst="rect">
            <a:avLst/>
          </a:prstGeom>
        </p:spPr>
      </p:pic>
      <p:pic>
        <p:nvPicPr>
          <p:cNvPr id="9" name="Picture 8"/>
          <p:cNvPicPr>
            <a:picLocks noChangeAspect="1"/>
          </p:cNvPicPr>
          <p:nvPr/>
        </p:nvPicPr>
        <p:blipFill>
          <a:blip r:embed="rId4"/>
          <a:stretch>
            <a:fillRect/>
          </a:stretch>
        </p:blipFill>
        <p:spPr>
          <a:xfrm rot="20985991">
            <a:off x="-391114" y="2576657"/>
            <a:ext cx="1436233" cy="2200847"/>
          </a:xfrm>
          <a:prstGeom prst="rect">
            <a:avLst/>
          </a:prstGeom>
        </p:spPr>
      </p:pic>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332967" y="4274826"/>
            <a:ext cx="638181" cy="739977"/>
          </a:xfrm>
          <a:prstGeom prst="rect">
            <a:avLst/>
          </a:prstGeom>
        </p:spPr>
      </p:pic>
      <p:pic>
        <p:nvPicPr>
          <p:cNvPr id="8" name="Picture 7"/>
          <p:cNvPicPr>
            <a:picLocks noChangeAspect="1"/>
          </p:cNvPicPr>
          <p:nvPr/>
        </p:nvPicPr>
        <p:blipFill>
          <a:blip r:embed="rId4"/>
          <a:stretch>
            <a:fillRect/>
          </a:stretch>
        </p:blipFill>
        <p:spPr>
          <a:xfrm rot="6381128">
            <a:off x="8393864" y="399749"/>
            <a:ext cx="372074" cy="405518"/>
          </a:xfrm>
          <a:prstGeom prst="rect">
            <a:avLst/>
          </a:prstGeom>
        </p:spPr>
      </p:pic>
      <p:sp>
        <p:nvSpPr>
          <p:cNvPr id="16" name="Rectangle 15"/>
          <p:cNvSpPr/>
          <p:nvPr/>
        </p:nvSpPr>
        <p:spPr>
          <a:xfrm>
            <a:off x="493024" y="36137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58653" y="686330"/>
                <a:ext cx="6696018" cy="3169329"/>
              </a:xfrm>
              <a:prstGeom prst="rect">
                <a:avLst/>
              </a:prstGeom>
            </p:spPr>
            <p:txBody>
              <a:bodyPr wrap="square">
                <a:spAutoFit/>
              </a:bodyPr>
              <a:lstStyle/>
              <a:p>
                <a:pPr algn="just">
                  <a:lnSpc>
                    <a:spcPct val="150000"/>
                  </a:lnSpc>
                  <a:spcBef>
                    <a:spcPts val="300"/>
                  </a:spcBef>
                  <a:spcAft>
                    <a:spcPts val="300"/>
                  </a:spcAft>
                </a:pPr>
                <a:r>
                  <a:rPr lang="vi-VN" sz="1800">
                    <a:latin typeface="+mn-lt"/>
                    <a:ea typeface="Arial" panose="020B0604020202020204" pitchFamily="34" charset="0"/>
                    <a:cs typeface="Times New Roman" panose="02020603050405020304" pitchFamily="18" charset="0"/>
                  </a:rPr>
                  <a:t>a) </a:t>
                </a:r>
                <a:r>
                  <a:rPr lang="en-US" sz="1800">
                    <a:effectLst/>
                    <a:latin typeface="+mn-lt"/>
                    <a:ea typeface="Arial" panose="020B0604020202020204" pitchFamily="34" charset="0"/>
                    <a:cs typeface="Times New Roman" panose="02020603050405020304" pitchFamily="18" charset="0"/>
                  </a:rPr>
                  <a:t>Ta có</a:t>
                </a:r>
                <a:r>
                  <a:rPr lang="vi-VN" sz="1800">
                    <a:effectLst/>
                    <a:latin typeface="+mn-lt"/>
                    <a:ea typeface="Arial" panose="020B060402020202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 4; 6; 8; 10; 12; 14; 16; 18; 20</m:t>
                        </m:r>
                      </m:e>
                    </m:d>
                  </m:oMath>
                </a14:m>
                <a:r>
                  <a:rPr lang="en-US" sz="1800">
                    <a:effectLst/>
                    <a:latin typeface="+mn-lt"/>
                    <a:ea typeface="Dotum" panose="020B0600000101010101" pitchFamily="34" charset="-127"/>
                    <a:cs typeface="Times New Roman" panose="02020603050405020304" pitchFamily="18" charset="0"/>
                  </a:rPr>
                  <a:t>  </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={7; 14}</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14</m:t>
                        </m:r>
                      </m:e>
                    </m:d>
                  </m:oMath>
                </a14:m>
                <a:r>
                  <a:rPr lang="vi-VN" sz="1800">
                    <a:effectLst/>
                    <a:latin typeface="+mn-lt"/>
                    <a:ea typeface="Dotum" panose="020B0600000101010101" pitchFamily="34" charset="-127"/>
                    <a:cs typeface="Times New Roman" panose="02020603050405020304" pitchFamily="18" charset="0"/>
                  </a:rPr>
                  <a:t>  </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800" i="1">
                        <a:effectLst/>
                        <a:latin typeface="Cambria Math" panose="02040503050406030204" pitchFamily="18" charset="0"/>
                        <a:ea typeface="Dotum" panose="020B0600000101010101" pitchFamily="34" charset="-127"/>
                        <a:cs typeface="Times New Roman" panose="02020603050405020304" pitchFamily="18" charset="0"/>
                      </a:rPr>
                      <m:t>={2; 4; 6; 8</m:t>
                    </m:r>
                    <m:r>
                      <a:rPr lang="vi-VN" sz="1800" i="1">
                        <a:effectLst/>
                        <a:latin typeface="Cambria Math" panose="02040503050406030204" pitchFamily="18" charset="0"/>
                        <a:ea typeface="Arial" panose="020B0604020202020204" pitchFamily="34" charset="0"/>
                        <a:cs typeface="Times New Roman" panose="02020603050405020304" pitchFamily="18" charset="0"/>
                      </a:rPr>
                      <m:t>; 10; 12; 14; 16; 18; </m:t>
                    </m:r>
                  </m:oMath>
                </a14:m>
                <a:r>
                  <a:rPr lang="vi-VN"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20;7}</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10</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58653" y="686330"/>
                <a:ext cx="6696018" cy="3169329"/>
              </a:xfrm>
              <a:prstGeom prst="rect">
                <a:avLst/>
              </a:prstGeom>
              <a:blipFill>
                <a:blip r:embed="rId5"/>
                <a:stretch>
                  <a:fillRect l="-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58652" y="3831083"/>
                <a:ext cx="6107621" cy="872931"/>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m:rPr>
                          <m:sty m:val="p"/>
                        </m:rP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58652" y="3831083"/>
                <a:ext cx="6107621" cy="87293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08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885826" y="2933740"/>
            <a:ext cx="1352685" cy="1871149"/>
          </a:xfrm>
          <a:prstGeom prst="rect">
            <a:avLst/>
          </a:prstGeom>
        </p:spPr>
      </p:pic>
      <p:sp>
        <p:nvSpPr>
          <p:cNvPr id="22" name="TextBox 21"/>
          <p:cNvSpPr txBox="1"/>
          <p:nvPr/>
        </p:nvSpPr>
        <p:spPr>
          <a:xfrm>
            <a:off x="3276247" y="353775"/>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004376"/>
                </a:solidFill>
                <a:latin typeface="Arial" panose="020B0604020202020204" pitchFamily="34" charset="0"/>
                <a:cs typeface="Arial" panose="020B0604020202020204" pitchFamily="34" charset="0"/>
              </a:rPr>
              <a:t>ĐỊNH LÍ</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717869" y="1214770"/>
            <a:ext cx="5891917" cy="1215984"/>
            <a:chOff x="1538975" y="1025093"/>
            <a:chExt cx="5891917" cy="1215984"/>
          </a:xfrm>
        </p:grpSpPr>
        <p:sp>
          <p:nvSpPr>
            <p:cNvPr id="24" name="Rounded Rectangular Callout 23"/>
            <p:cNvSpPr/>
            <p:nvPr/>
          </p:nvSpPr>
          <p:spPr>
            <a:xfrm>
              <a:off x="1538975" y="1025093"/>
              <a:ext cx="5891917" cy="1215984"/>
            </a:xfrm>
            <a:prstGeom prst="wedgeRoundRectCallout">
              <a:avLst>
                <a:gd name="adj1" fmla="val -7524"/>
                <a:gd name="adj2" fmla="val -64812"/>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619271" y="1107075"/>
                  <a:ext cx="5811621" cy="1061829"/>
                </a:xfrm>
                <a:prstGeom prst="rect">
                  <a:avLst/>
                </a:prstGeom>
              </p:spPr>
              <p:txBody>
                <a:bodyPr wrap="square">
                  <a:spAutoFit/>
                </a:bodyPr>
                <a:lstStyle/>
                <a:p>
                  <a:pPr algn="just">
                    <a:lnSpc>
                      <a:spcPct val="150000"/>
                    </a:lnSpc>
                  </a:pPr>
                  <a:r>
                    <a:rPr lang="vi-VN" sz="2100">
                      <a:latin typeface="+mn-lt"/>
                      <a:ea typeface="Arial" panose="020B0604020202020204" pitchFamily="34" charset="0"/>
                      <a:cs typeface="Times New Roman" panose="02020603050405020304" pitchFamily="18" charset="0"/>
                    </a:rPr>
                    <a:t>Cho hai biến cố </a:t>
                  </a:r>
                  <a14:m>
                    <m:oMath xmlns:m="http://schemas.openxmlformats.org/officeDocument/2006/math">
                      <m:r>
                        <a:rPr lang="vi-VN" sz="21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100">
                      <a:effectLst/>
                      <a:latin typeface="+mn-lt"/>
                      <a:ea typeface="Dotum" panose="020B0600000101010101" pitchFamily="34" charset="-127"/>
                      <a:cs typeface="Times New Roman" panose="02020603050405020304" pitchFamily="18" charset="0"/>
                    </a:rPr>
                    <a:t>. Khi đó</a:t>
                  </a:r>
                  <a:endParaRPr lang="en-US" sz="2100">
                    <a:effectLst/>
                    <a:latin typeface="+mn-lt"/>
                    <a:ea typeface="Dotum" panose="020B0600000101010101" pitchFamily="34" charset="-127"/>
                    <a:cs typeface="Times New Roman" panose="02020603050405020304" pitchFamily="18" charset="0"/>
                  </a:endParaRPr>
                </a:p>
                <a:p>
                  <a:pPr algn="ctr">
                    <a:lnSpc>
                      <a:spcPct val="150000"/>
                    </a:lnSpc>
                  </a:pPr>
                  <a:r>
                    <a:rPr lang="vi-VN" sz="21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𝐴</m:t>
                          </m:r>
                        </m:e>
                      </m:d>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e>
                      </m:d>
                    </m:oMath>
                  </a14:m>
                  <a:r>
                    <a:rPr lang="vi-VN" sz="2100">
                      <a:effectLst/>
                      <a:latin typeface="+mn-lt"/>
                      <a:ea typeface="Dotum" panose="020B0600000101010101" pitchFamily="34" charset="-127"/>
                      <a:cs typeface="Times New Roman" panose="02020603050405020304" pitchFamily="18" charset="0"/>
                    </a:rPr>
                    <a:t>.</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19271" y="1107075"/>
                  <a:ext cx="5811621" cy="1061829"/>
                </a:xfrm>
                <a:prstGeom prst="rect">
                  <a:avLst/>
                </a:prstGeom>
                <a:blipFill>
                  <a:blip r:embed="rId4"/>
                  <a:stretch>
                    <a:fillRect l="-1259" b="-459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2456950" y="2710020"/>
                <a:ext cx="5954746" cy="2055114"/>
              </a:xfrm>
              <a:prstGeom prst="rect">
                <a:avLst/>
              </a:prstGeom>
            </p:spPr>
            <p:txBody>
              <a:bodyPr wrap="square">
                <a:spAutoFit/>
              </a:bodyPr>
              <a:lstStyle/>
              <a:p>
                <a:pPr lvl="0" algn="just">
                  <a:lnSpc>
                    <a:spcPct val="165000"/>
                  </a:lnSpc>
                </a:pPr>
                <a:r>
                  <a:rPr lang="vi-VN" sz="2000">
                    <a:latin typeface="+mn-lt"/>
                    <a:ea typeface="Arial" panose="020B0604020202020204" pitchFamily="34" charset="0"/>
                    <a:cs typeface="Times New Roman" panose="02020603050405020304" pitchFamily="18" charset="0"/>
                  </a:rPr>
                  <a:t>Nếu hai biến cố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𝐴</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latin typeface="+mn-lt"/>
                    <a:ea typeface="Dotum" panose="020B0600000101010101" pitchFamily="34" charset="-127"/>
                    <a:cs typeface="Times New Roman" panose="02020603050405020304" pitchFamily="18" charset="0"/>
                  </a:rPr>
                  <a:t> là xung khắc thì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𝐵</m:t>
                    </m:r>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cs typeface="Times New Roman" panose="02020603050405020304" pitchFamily="18" charset="0"/>
                  </a:rPr>
                  <a:t>, suy ra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𝐵</m:t>
                        </m:r>
                      </m:e>
                    </m:d>
                    <m:r>
                      <a:rPr lang="vi-VN" sz="2000" i="1">
                        <a:latin typeface="Cambria Math" panose="02040503050406030204" pitchFamily="18" charset="0"/>
                        <a:ea typeface="Dotum" panose="020B0600000101010101" pitchFamily="34" charset="-127"/>
                        <a:cs typeface="Times New Roman" panose="02020603050405020304" pitchFamily="18" charset="0"/>
                      </a:rPr>
                      <m:t>=0</m:t>
                    </m:r>
                  </m:oMath>
                </a14:m>
                <a:r>
                  <a:rPr lang="vi-VN" sz="2000">
                    <a:latin typeface="+mn-lt"/>
                    <a:ea typeface="Dotum" panose="020B0600000101010101" pitchFamily="34" charset="-127"/>
                    <a:cs typeface="Times New Roman" panose="02020603050405020304" pitchFamily="18" charset="0"/>
                  </a:rPr>
                  <a:t>. Vì thế, ta có </a:t>
                </a:r>
                <a:r>
                  <a:rPr lang="vi-VN" sz="2000" b="1">
                    <a:latin typeface="+mn-lt"/>
                    <a:ea typeface="Dotum" panose="020B0600000101010101" pitchFamily="34" charset="-127"/>
                    <a:cs typeface="Times New Roman" panose="02020603050405020304" pitchFamily="18" charset="0"/>
                  </a:rPr>
                  <a:t>hệ quả</a:t>
                </a:r>
                <a:r>
                  <a:rPr lang="vi-VN" sz="2000">
                    <a:latin typeface="+mn-lt"/>
                    <a:ea typeface="Dotum" panose="020B0600000101010101" pitchFamily="34" charset="-127"/>
                    <a:cs typeface="Times New Roman" panose="02020603050405020304" pitchFamily="18" charset="0"/>
                  </a:rPr>
                  <a:t> như sau:</a:t>
                </a:r>
                <a:endParaRPr lang="en-US" sz="2000">
                  <a:latin typeface="+mn-lt"/>
                  <a:ea typeface="Arial" panose="020B0604020202020204" pitchFamily="34" charset="0"/>
                  <a:cs typeface="Times New Roman" panose="02020603050405020304" pitchFamily="18" charset="0"/>
                </a:endParaRPr>
              </a:p>
              <a:p>
                <a:pPr lvl="0" algn="just">
                  <a:lnSpc>
                    <a:spcPct val="165000"/>
                  </a:lnSpc>
                </a:pPr>
                <a:r>
                  <a:rPr lang="vi-VN" sz="2000" b="1" i="1">
                    <a:solidFill>
                      <a:schemeClr val="accent2">
                        <a:lumMod val="50000"/>
                      </a:schemeClr>
                    </a:solidFill>
                    <a:latin typeface="+mn-lt"/>
                    <a:ea typeface="Arial" panose="020B0604020202020204" pitchFamily="34" charset="0"/>
                    <a:cs typeface="Times New Roman" panose="02020603050405020304" pitchFamily="18" charset="0"/>
                  </a:rPr>
                  <a:t>Hệ quả:</a:t>
                </a:r>
                <a:r>
                  <a:rPr lang="vi-VN" sz="2000" i="1">
                    <a:solidFill>
                      <a:schemeClr val="accent2">
                        <a:lumMod val="50000"/>
                      </a:schemeClr>
                    </a:solidFill>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Nếu hai biến cố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𝐴</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latin typeface="+mn-lt"/>
                    <a:ea typeface="Dotum" panose="020B0600000101010101" pitchFamily="34" charset="-127"/>
                    <a:cs typeface="Times New Roman" panose="02020603050405020304" pitchFamily="18" charset="0"/>
                  </a:rPr>
                  <a:t> xung khắc thì </a:t>
                </a:r>
                <a:endParaRPr lang="en-US" sz="2000">
                  <a:latin typeface="+mn-lt"/>
                  <a:ea typeface="Dotum" panose="020B0600000101010101" pitchFamily="34" charset="-127"/>
                  <a:cs typeface="Times New Roman" panose="02020603050405020304" pitchFamily="18" charset="0"/>
                </a:endParaRPr>
              </a:p>
              <a:p>
                <a:pPr lvl="0" algn="ctr">
                  <a:lnSpc>
                    <a:spcPct val="165000"/>
                  </a:lnSpc>
                </a:pP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𝐵</m:t>
                        </m:r>
                      </m:e>
                    </m:d>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𝐴</m:t>
                        </m:r>
                      </m:e>
                    </m:d>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𝐵</m:t>
                        </m:r>
                      </m:e>
                    </m:d>
                  </m:oMath>
                </a14:m>
                <a:r>
                  <a:rPr lang="vi-VN" sz="2000">
                    <a:latin typeface="+mn-lt"/>
                    <a:ea typeface="Dotum" panose="020B0600000101010101" pitchFamily="34" charset="-127"/>
                    <a:cs typeface="Times New Roman" panose="02020603050405020304" pitchFamily="18" charset="0"/>
                  </a:rPr>
                  <a:t>.</a:t>
                </a:r>
                <a:endParaRPr lang="en-US" sz="20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56950" y="2710020"/>
                <a:ext cx="5954746" cy="2055114"/>
              </a:xfrm>
              <a:prstGeom prst="rect">
                <a:avLst/>
              </a:prstGeom>
              <a:blipFill>
                <a:blip r:embed="rId5"/>
                <a:stretch>
                  <a:fillRect l="-1024" r="-1126" b="-4451"/>
                </a:stretch>
              </a:blipFill>
            </p:spPr>
            <p:txBody>
              <a:bodyPr/>
              <a:lstStyle/>
              <a:p>
                <a:r>
                  <a:rPr lang="en-US">
                    <a:noFill/>
                  </a:rPr>
                  <a:t> </a:t>
                </a:r>
              </a:p>
            </p:txBody>
          </p:sp>
        </mc:Fallback>
      </mc:AlternateContent>
    </p:spTree>
    <p:extLst>
      <p:ext uri="{BB962C8B-B14F-4D97-AF65-F5344CB8AC3E}">
        <p14:creationId xmlns:p14="http://schemas.microsoft.com/office/powerpoint/2010/main" val="200397720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dissolve">
                                      <p:cBhvr>
                                        <p:cTn id="19" dur="500"/>
                                        <p:tgtEl>
                                          <p:spTgt spid="9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269" y="103367"/>
            <a:ext cx="888160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rot="21430490">
            <a:off x="8521248" y="3411271"/>
            <a:ext cx="521129" cy="644847"/>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232613" y="212700"/>
                <a:ext cx="8711413" cy="1361911"/>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5:</a:t>
                </a:r>
                <a:r>
                  <a:rPr lang="en-US" sz="19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Chọn ngẫu nhiên một số nguyên dương có hai chữ số. Xét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oMath>
                </a14:m>
                <a:r>
                  <a:rPr lang="vi-VN" sz="1800" kern="1200">
                    <a:latin typeface="Arial" panose="020B0604020202020204" pitchFamily="34" charset="0"/>
                    <a:ea typeface="+mn-ea"/>
                    <a:cs typeface="Arial" panose="020B0604020202020204" pitchFamily="34" charset="0"/>
                  </a:rPr>
                  <a:t>: “Số được chọn là số chia hết cho 8” và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 “Số được chọn là số chia hết cho 9”. Tính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𝑃</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a:t>
                </a:r>
              </a:p>
            </p:txBody>
          </p:sp>
        </mc:Choice>
        <mc:Fallback xmlns="">
          <p:sp>
            <p:nvSpPr>
              <p:cNvPr id="12" name="TextBox 11"/>
              <p:cNvSpPr txBox="1">
                <a:spLocks noRot="1" noChangeAspect="1" noMove="1" noResize="1" noEditPoints="1" noAdjustHandles="1" noChangeArrowheads="1" noChangeShapeType="1" noTextEdit="1"/>
              </p:cNvSpPr>
              <p:nvPr/>
            </p:nvSpPr>
            <p:spPr>
              <a:xfrm>
                <a:off x="232613" y="212700"/>
                <a:ext cx="8711413" cy="1361911"/>
              </a:xfrm>
              <a:prstGeom prst="rect">
                <a:avLst/>
              </a:prstGeom>
              <a:blipFill>
                <a:blip r:embed="rId4"/>
                <a:stretch>
                  <a:fillRect l="-630" r="-630" b="-2691"/>
                </a:stretch>
              </a:blipFill>
            </p:spPr>
            <p:txBody>
              <a:bodyPr/>
              <a:lstStyle/>
              <a:p>
                <a:r>
                  <a:rPr lang="en-US">
                    <a:noFill/>
                  </a:rPr>
                  <a:t> </a:t>
                </a:r>
              </a:p>
            </p:txBody>
          </p:sp>
        </mc:Fallback>
      </mc:AlternateContent>
      <p:sp>
        <p:nvSpPr>
          <p:cNvPr id="13" name="Rectangle 12"/>
          <p:cNvSpPr/>
          <p:nvPr/>
        </p:nvSpPr>
        <p:spPr>
          <a:xfrm>
            <a:off x="4294254" y="143618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256466" y="2001812"/>
                <a:ext cx="8561531" cy="2950423"/>
              </a:xfrm>
              <a:prstGeom prst="rect">
                <a:avLst/>
              </a:prstGeom>
            </p:spPr>
            <p:txBody>
              <a:bodyPr wrap="square">
                <a:spAutoFit/>
              </a:bodyPr>
              <a:lstStyle/>
              <a:p>
                <a:pPr algn="just">
                  <a:lnSpc>
                    <a:spcPct val="150000"/>
                  </a:lnSpc>
                </a:pPr>
                <a:r>
                  <a:rPr lang="en-US" sz="1800">
                    <a:latin typeface="+mn-lt"/>
                  </a:rPr>
                  <a:t>Trong 90 số có hai chữ số, có 11 số chia hết cho 8, có 10 số chia hết cho 9 và có   1 số chia hết cho cả 8 và 9. </a:t>
                </a:r>
              </a:p>
              <a:p>
                <a:pPr>
                  <a:lnSpc>
                    <a:spcPct val="150000"/>
                  </a:lnSpc>
                </a:pPr>
                <a:r>
                  <a:rPr lang="en-US" sz="1800">
                    <a:latin typeface="+mn-lt"/>
                  </a:rPr>
                  <a:t>Vì thế, ta có:</a:t>
                </a:r>
              </a:p>
              <a:p>
                <a:pPr>
                  <a:lnSpc>
                    <a:spcPct val="150000"/>
                  </a:lnSpc>
                </a:pPr>
                <a:endParaRPr lang="en-US" sz="1800">
                  <a:latin typeface="+mn-lt"/>
                </a:endParaRPr>
              </a:p>
              <a:p>
                <a:pPr>
                  <a:lnSpc>
                    <a:spcPct val="150000"/>
                  </a:lnSpc>
                </a:pPr>
                <a:r>
                  <a:rPr lang="en-US" sz="1800">
                    <a:latin typeface="+mn-lt"/>
                  </a:rPr>
                  <a:t>Vậy </a:t>
                </a:r>
              </a:p>
              <a:p>
                <a:pPr>
                  <a:lnSpc>
                    <a:spcPct val="150000"/>
                  </a:lnSpc>
                </a:pPr>
                <a14:m>
                  <m:oMathPara xmlns:m="http://schemas.openxmlformats.org/officeDocument/2006/math">
                    <m:oMathParaPr>
                      <m:jc m:val="centerGroup"/>
                    </m:oMathParaPr>
                    <m:oMath xmlns:m="http://schemas.openxmlformats.org/officeDocument/2006/math">
                      <m:r>
                        <a:rPr lang="vi-VN" sz="1800" i="1" kern="1200">
                          <a:latin typeface="Cambria Math" panose="02040503050406030204" pitchFamily="18" charset="0"/>
                          <a:cs typeface="Arial" panose="020B0604020202020204" pitchFamily="34" charset="0"/>
                        </a:rPr>
                        <m:t>𝑃</m:t>
                      </m:r>
                      <m:d>
                        <m:dPr>
                          <m:ctrlPr>
                            <a:rPr lang="vi-VN" sz="1800" i="1" kern="1200">
                              <a:latin typeface="Cambria Math" panose="02040503050406030204" pitchFamily="18" charset="0"/>
                              <a:cs typeface="Arial" panose="020B0604020202020204" pitchFamily="34" charset="0"/>
                            </a:rPr>
                          </m:ctrlPr>
                        </m:dPr>
                        <m:e>
                          <m:r>
                            <a:rPr lang="vi-VN" sz="1800" i="1" kern="1200">
                              <a:latin typeface="Cambria Math" panose="02040503050406030204" pitchFamily="18" charset="0"/>
                              <a:cs typeface="Arial" panose="020B0604020202020204" pitchFamily="34"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𝐵</m:t>
                          </m:r>
                        </m:e>
                      </m:d>
                      <m:r>
                        <a:rPr lang="en-US" sz="1800" i="1" smtClean="0">
                          <a:latin typeface="Cambria Math" panose="02040503050406030204" pitchFamily="18" charset="0"/>
                        </a:rPr>
                        <m:t>=</m:t>
                      </m:r>
                      <m:r>
                        <a:rPr lang="en-US" sz="1800" i="1" smtClean="0">
                          <a:latin typeface="Cambria Math" panose="02040503050406030204" pitchFamily="18" charset="0"/>
                        </a:rPr>
                        <m:t>𝑃</m:t>
                      </m:r>
                      <m:d>
                        <m:dPr>
                          <m:ctrlPr>
                            <a:rPr lang="en-US" sz="1800" i="1" smtClean="0">
                              <a:latin typeface="Cambria Math" panose="02040503050406030204" pitchFamily="18" charset="0"/>
                            </a:rPr>
                          </m:ctrlPr>
                        </m:dPr>
                        <m:e>
                          <m:r>
                            <a:rPr lang="en-US" sz="1800" i="1" smtClean="0">
                              <a:latin typeface="Cambria Math" panose="02040503050406030204" pitchFamily="18" charset="0"/>
                            </a:rPr>
                            <m:t>𝐴</m:t>
                          </m:r>
                        </m:e>
                      </m:d>
                      <m:r>
                        <a:rPr lang="en-US" sz="1800" i="1" smtClean="0">
                          <a:latin typeface="Cambria Math" panose="02040503050406030204" pitchFamily="18" charset="0"/>
                        </a:rPr>
                        <m:t>+</m:t>
                      </m:r>
                      <m:r>
                        <a:rPr lang="en-US" sz="1800" i="1" smtClean="0">
                          <a:latin typeface="Cambria Math" panose="02040503050406030204" pitchFamily="18" charset="0"/>
                        </a:rPr>
                        <m:t>𝑃</m:t>
                      </m:r>
                      <m:d>
                        <m:dPr>
                          <m:ctrlPr>
                            <a:rPr lang="en-US" sz="1800" i="1" smtClean="0">
                              <a:latin typeface="Cambria Math" panose="02040503050406030204" pitchFamily="18" charset="0"/>
                            </a:rPr>
                          </m:ctrlPr>
                        </m:dPr>
                        <m:e>
                          <m:r>
                            <a:rPr lang="en-US" sz="1800" i="1" smtClean="0">
                              <a:latin typeface="Cambria Math" panose="02040503050406030204" pitchFamily="18" charset="0"/>
                            </a:rPr>
                            <m:t>𝐵</m:t>
                          </m:r>
                        </m:e>
                      </m:d>
                      <m:r>
                        <a:rPr lang="en-US" sz="1800" b="0" i="1" smtClean="0">
                          <a:latin typeface="Cambria Math" panose="02040503050406030204" pitchFamily="18" charset="0"/>
                        </a:rPr>
                        <m:t>−</m:t>
                      </m:r>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en-US" sz="1800" i="1">
                              <a:latin typeface="Cambria Math" panose="02040503050406030204" pitchFamily="18" charset="0"/>
                            </a:rPr>
                            <m:t>𝐵</m:t>
                          </m:r>
                        </m:e>
                      </m:d>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11</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10</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20</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2</m:t>
                          </m:r>
                        </m:num>
                        <m:den>
                          <m:r>
                            <a:rPr lang="en-US" sz="1800" i="1">
                              <a:latin typeface="Cambria Math" panose="02040503050406030204" pitchFamily="18" charset="0"/>
                            </a:rPr>
                            <m:t>9</m:t>
                          </m:r>
                        </m:den>
                      </m:f>
                    </m:oMath>
                  </m:oMathPara>
                </a14:m>
                <a:endParaRPr lang="en-US" sz="18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256466" y="2001812"/>
                <a:ext cx="8561531" cy="2950423"/>
              </a:xfrm>
              <a:prstGeom prst="rect">
                <a:avLst/>
              </a:prstGeom>
              <a:blipFill>
                <a:blip r:embed="rId5"/>
                <a:stretch>
                  <a:fillRect l="-569" r="-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574658" y="3248545"/>
                <a:ext cx="416567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𝐴</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11</m:t>
                          </m:r>
                        </m:num>
                        <m:den>
                          <m:r>
                            <a:rPr lang="en-US" sz="1800" i="1">
                              <a:latin typeface="Cambria Math" panose="02040503050406030204" pitchFamily="18" charset="0"/>
                            </a:rPr>
                            <m:t>90</m:t>
                          </m:r>
                        </m:den>
                      </m:f>
                      <m:r>
                        <a:rPr lang="en-US" sz="1800" i="1">
                          <a:latin typeface="Cambria Math" panose="02040503050406030204" pitchFamily="18" charset="0"/>
                        </a:rPr>
                        <m:t>,</m:t>
                      </m:r>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𝐵</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10</m:t>
                          </m:r>
                        </m:num>
                        <m:den>
                          <m:r>
                            <a:rPr lang="en-US" sz="1800" i="1">
                              <a:latin typeface="Cambria Math" panose="02040503050406030204" pitchFamily="18" charset="0"/>
                            </a:rPr>
                            <m:t>90</m:t>
                          </m:r>
                        </m:den>
                      </m:f>
                      <m:r>
                        <a:rPr lang="en-US" sz="1800" i="1">
                          <a:latin typeface="Cambria Math" panose="02040503050406030204" pitchFamily="18" charset="0"/>
                        </a:rPr>
                        <m:t>,</m:t>
                      </m:r>
                      <m:r>
                        <a:rPr lang="vi-VN" sz="1800" i="1" kern="1200">
                          <a:latin typeface="Cambria Math" panose="02040503050406030204" pitchFamily="18" charset="0"/>
                          <a:cs typeface="Arial" panose="020B0604020202020204" pitchFamily="34" charset="0"/>
                        </a:rPr>
                        <m:t>𝑃</m:t>
                      </m:r>
                      <m:r>
                        <a:rPr lang="vi-VN" sz="1800" i="1" kern="1200">
                          <a:latin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𝐵</m:t>
                      </m:r>
                      <m:r>
                        <a:rPr lang="vi-VN" sz="1800" i="1" kern="1200">
                          <a:latin typeface="Cambria Math" panose="02040503050406030204" pitchFamily="18" charset="0"/>
                          <a:cs typeface="Arial" panose="020B0604020202020204" pitchFamily="34" charset="0"/>
                        </a:rPr>
                        <m:t>)</m:t>
                      </m:r>
                      <m:r>
                        <m:rPr>
                          <m:nor/>
                        </m:rPr>
                        <a:rPr lang="en-US" sz="1800" kern="1200">
                          <a:latin typeface="Cambria Math" panose="02040503050406030204" pitchFamily="18" charset="0"/>
                          <a:cs typeface="Arial" panose="020B0604020202020204" pitchFamily="34" charset="0"/>
                        </a:rPr>
                        <m:t> =</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90</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574658" y="3248545"/>
                <a:ext cx="4165675" cy="6127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76741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up)">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4" name="Picture 3"/>
          <p:cNvPicPr>
            <a:picLocks noChangeAspect="1"/>
          </p:cNvPicPr>
          <p:nvPr/>
        </p:nvPicPr>
        <p:blipFill>
          <a:blip r:embed="rId3"/>
          <a:stretch>
            <a:fillRect/>
          </a:stretch>
        </p:blipFill>
        <p:spPr>
          <a:xfrm rot="311699">
            <a:off x="-8694" y="1871529"/>
            <a:ext cx="378018" cy="373108"/>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232614" y="125239"/>
                <a:ext cx="8664896" cy="1685077"/>
              </a:xfrm>
              <a:prstGeom prst="rect">
                <a:avLst/>
              </a:prstGeom>
              <a:noFill/>
            </p:spPr>
            <p:txBody>
              <a:bodyPr wrap="square" rtlCol="0">
                <a:spAutoFit/>
              </a:bodyPr>
              <a:lstStyle/>
              <a:p>
                <a:pPr lvl="0" algn="just">
                  <a:lnSpc>
                    <a:spcPct val="150000"/>
                  </a:lnSpc>
                  <a:buClr>
                    <a:srgbClr val="2D1549"/>
                  </a:buClr>
                  <a:buSzPts val="1100"/>
                  <a:defRPr/>
                </a:pPr>
                <a:r>
                  <a:rPr lang="en-US" sz="1800" b="1">
                    <a:solidFill>
                      <a:srgbClr val="FFFFFF"/>
                    </a:solidFill>
                    <a:highlight>
                      <a:srgbClr val="CE4D8E"/>
                    </a:highlight>
                  </a:rPr>
                  <a:t>Ví dụ 6:</a:t>
                </a:r>
                <a:r>
                  <a:rPr lang="en-US" sz="1800" kern="1200">
                    <a:latin typeface="Arial" panose="020B0604020202020204" pitchFamily="34" charset="0"/>
                    <a:ea typeface="+mn-ea"/>
                    <a:cs typeface="Arial" panose="020B0604020202020204" pitchFamily="34" charset="0"/>
                  </a:rPr>
                  <a:t> </a:t>
                </a:r>
                <a:r>
                  <a:rPr lang="vi-VN" sz="1700" kern="1200">
                    <a:latin typeface="+mn-lt"/>
                    <a:ea typeface="+mn-ea"/>
                    <a:cs typeface="Arial" panose="020B0604020202020204" pitchFamily="34" charset="0"/>
                  </a:rPr>
                  <a:t>Một hộp có 12 chiếc thẻ cùng loại, mỗi thẻ được ghi một trong các số 1, 2, 3, ..., 12; hai thẻ khác nhau thì ghi hai số khác nhau. Rút ngẫu nhiên 1 chiếc thẻ trong hộp. Xét biến cố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m:t>
                    </m:r>
                  </m:oMath>
                </a14:m>
                <a:r>
                  <a:rPr lang="vi-VN" sz="1700" kern="1200">
                    <a:latin typeface="+mn-lt"/>
                    <a:ea typeface="+mn-ea"/>
                    <a:cs typeface="Arial" panose="020B0604020202020204" pitchFamily="34" charset="0"/>
                  </a:rPr>
                  <a:t>: “Số xuất hiện trên thẻ được rút ra là số chia hết cho 3” và biến cố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𝐵</m:t>
                    </m:r>
                  </m:oMath>
                </a14:m>
                <a:r>
                  <a:rPr lang="vi-VN" sz="1700" kern="1200">
                    <a:latin typeface="+mn-lt"/>
                    <a:ea typeface="+mn-ea"/>
                    <a:cs typeface="Arial" panose="020B0604020202020204" pitchFamily="34" charset="0"/>
                  </a:rPr>
                  <a:t>: “Số xuất hiện trên thẻ được rút ra là số chia hết cho 5”. Tính </a:t>
                </a:r>
                <a14:m>
                  <m:oMath xmlns:m="http://schemas.openxmlformats.org/officeDocument/2006/math">
                    <m:r>
                      <a:rPr lang="vi-VN" sz="1700" i="1" kern="1200">
                        <a:latin typeface="Cambria Math" panose="02040503050406030204" pitchFamily="18" charset="0"/>
                        <a:cs typeface="Arial" panose="020B0604020202020204" pitchFamily="34" charset="0"/>
                      </a:rPr>
                      <m:t>𝑃</m:t>
                    </m:r>
                    <m:d>
                      <m:dPr>
                        <m:ctrlPr>
                          <a:rPr lang="vi-VN" sz="1700" i="1" kern="1200">
                            <a:latin typeface="Cambria Math" panose="02040503050406030204" pitchFamily="18" charset="0"/>
                            <a:cs typeface="Arial" panose="020B0604020202020204" pitchFamily="34" charset="0"/>
                          </a:rPr>
                        </m:ctrlPr>
                      </m:dPr>
                      <m:e>
                        <m:r>
                          <a:rPr lang="vi-VN" sz="1700" i="1" kern="1200">
                            <a:latin typeface="Cambria Math" panose="02040503050406030204" pitchFamily="18" charset="0"/>
                            <a:cs typeface="Arial" panose="020B0604020202020204" pitchFamily="34" charset="0"/>
                          </a:rPr>
                          <m:t>𝐴</m:t>
                        </m:r>
                        <m:r>
                          <a:rPr lang="vi-VN" sz="1700" i="1" kern="1200">
                            <a:latin typeface="Cambria Math" panose="02040503050406030204" pitchFamily="18" charset="0"/>
                            <a:ea typeface="Cambria Math" panose="02040503050406030204" pitchFamily="18" charset="0"/>
                            <a:cs typeface="Arial" panose="020B0604020202020204" pitchFamily="34" charset="0"/>
                          </a:rPr>
                          <m:t>∪</m:t>
                        </m:r>
                        <m:r>
                          <a:rPr lang="vi-VN" sz="1700" i="1" kern="1200">
                            <a:latin typeface="Cambria Math" panose="02040503050406030204" pitchFamily="18" charset="0"/>
                            <a:cs typeface="Arial" panose="020B0604020202020204" pitchFamily="34" charset="0"/>
                          </a:rPr>
                          <m:t>𝐵</m:t>
                        </m:r>
                      </m:e>
                    </m:d>
                    <m:r>
                      <a:rPr lang="en-US" sz="1700" b="0" i="1" kern="1200" smtClean="0">
                        <a:latin typeface="Cambria Math" panose="02040503050406030204" pitchFamily="18" charset="0"/>
                        <a:cs typeface="Arial" panose="020B0604020202020204" pitchFamily="34" charset="0"/>
                      </a:rPr>
                      <m:t>.</m:t>
                    </m:r>
                  </m:oMath>
                </a14:m>
                <a:endParaRPr lang="vi-VN" sz="1700" kern="1200">
                  <a:latin typeface="+mn-lt"/>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32614" y="125239"/>
                <a:ext cx="8664896" cy="1685077"/>
              </a:xfrm>
              <a:prstGeom prst="rect">
                <a:avLst/>
              </a:prstGeom>
              <a:blipFill>
                <a:blip r:embed="rId5"/>
                <a:stretch>
                  <a:fillRect l="-563" r="-422" b="-1449"/>
                </a:stretch>
              </a:blipFill>
            </p:spPr>
            <p:txBody>
              <a:bodyPr/>
              <a:lstStyle/>
              <a:p>
                <a:r>
                  <a:rPr lang="en-US">
                    <a:noFill/>
                  </a:rPr>
                  <a:t> </a:t>
                </a:r>
              </a:p>
            </p:txBody>
          </p:sp>
        </mc:Fallback>
      </mc:AlternateContent>
      <p:sp>
        <p:nvSpPr>
          <p:cNvPr id="11" name="Rectangle 10"/>
          <p:cNvSpPr/>
          <p:nvPr/>
        </p:nvSpPr>
        <p:spPr>
          <a:xfrm>
            <a:off x="4214042" y="170337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232614" y="2180220"/>
                <a:ext cx="8664896" cy="2843727"/>
              </a:xfrm>
              <a:prstGeom prst="rect">
                <a:avLst/>
              </a:prstGeom>
            </p:spPr>
            <p:txBody>
              <a:bodyPr wrap="square">
                <a:spAutoFit/>
              </a:bodyPr>
              <a:lstStyle/>
              <a:p>
                <a:pPr algn="just">
                  <a:lnSpc>
                    <a:spcPct val="150000"/>
                  </a:lnSpc>
                </a:pPr>
                <a:r>
                  <a:rPr lang="vi-VN" sz="1700">
                    <a:solidFill>
                      <a:srgbClr val="000000"/>
                    </a:solidFill>
                    <a:latin typeface="+mn-lt"/>
                  </a:rPr>
                  <a:t>Không gian mẫu của phép thử trên có 12 phần tử, tức là </a:t>
                </a:r>
                <a14:m>
                  <m:oMath xmlns:m="http://schemas.openxmlformats.org/officeDocument/2006/math">
                    <m:r>
                      <a:rPr lang="vi-VN" sz="1700" i="1" smtClean="0">
                        <a:solidFill>
                          <a:srgbClr val="000000"/>
                        </a:solidFill>
                        <a:latin typeface="Cambria Math" panose="02040503050406030204" pitchFamily="18" charset="0"/>
                      </a:rPr>
                      <m:t>𝑛</m:t>
                    </m:r>
                    <m:r>
                      <a:rPr lang="vi-VN" sz="1700" i="1" smtClean="0">
                        <a:solidFill>
                          <a:srgbClr val="000000"/>
                        </a:solidFill>
                        <a:latin typeface="Cambria Math" panose="02040503050406030204" pitchFamily="18" charset="0"/>
                      </a:rPr>
                      <m:t>(</m:t>
                    </m:r>
                    <m:r>
                      <m:rPr>
                        <m:sty m:val="p"/>
                      </m:rPr>
                      <a:rPr lang="el-GR" sz="1700">
                        <a:solidFill>
                          <a:srgbClr val="000000"/>
                        </a:solidFill>
                        <a:latin typeface="Cambria Math" panose="02040503050406030204" pitchFamily="18" charset="0"/>
                      </a:rPr>
                      <m:t>Ω</m:t>
                    </m:r>
                    <m:r>
                      <a:rPr lang="vi-VN" sz="1700" i="1" smtClean="0">
                        <a:solidFill>
                          <a:srgbClr val="000000"/>
                        </a:solidFill>
                        <a:latin typeface="Cambria Math" panose="02040503050406030204" pitchFamily="18" charset="0"/>
                      </a:rPr>
                      <m:t>)=12</m:t>
                    </m:r>
                  </m:oMath>
                </a14:m>
                <a:r>
                  <a:rPr lang="vi-VN" sz="1700">
                    <a:solidFill>
                      <a:srgbClr val="000000"/>
                    </a:solidFill>
                    <a:latin typeface="+mn-lt"/>
                  </a:rPr>
                  <a:t>.</a:t>
                </a:r>
              </a:p>
              <a:p>
                <a:pPr algn="just">
                  <a:lnSpc>
                    <a:spcPct val="150000"/>
                  </a:lnSpc>
                </a:pPr>
                <a:r>
                  <a:rPr lang="vi-VN" sz="1700">
                    <a:solidFill>
                      <a:srgbClr val="000000"/>
                    </a:solidFill>
                    <a:latin typeface="+mn-lt"/>
                  </a:rPr>
                  <a:t>Số các kết quả thuận lợi cho các biến cố </a:t>
                </a:r>
                <a14:m>
                  <m:oMath xmlns:m="http://schemas.openxmlformats.org/officeDocument/2006/math">
                    <m:r>
                      <a:rPr lang="vi-VN" sz="1700" i="1" smtClean="0">
                        <a:solidFill>
                          <a:srgbClr val="000000"/>
                        </a:solidFill>
                        <a:latin typeface="Cambria Math" panose="02040503050406030204" pitchFamily="18" charset="0"/>
                      </a:rPr>
                      <m:t>𝐴</m:t>
                    </m:r>
                    <m:r>
                      <a:rPr lang="vi-VN" sz="1700" i="1" smtClean="0">
                        <a:solidFill>
                          <a:srgbClr val="000000"/>
                        </a:solidFill>
                        <a:latin typeface="Cambria Math" panose="02040503050406030204" pitchFamily="18" charset="0"/>
                      </a:rPr>
                      <m:t>, </m:t>
                    </m:r>
                    <m:r>
                      <a:rPr lang="vi-VN" sz="1700" i="1" smtClean="0">
                        <a:solidFill>
                          <a:srgbClr val="000000"/>
                        </a:solidFill>
                        <a:latin typeface="Cambria Math" panose="02040503050406030204" pitchFamily="18" charset="0"/>
                      </a:rPr>
                      <m:t>𝐵</m:t>
                    </m:r>
                    <m:r>
                      <a:rPr lang="vi-VN" sz="1700" i="1" smtClean="0">
                        <a:solidFill>
                          <a:srgbClr val="000000"/>
                        </a:solidFill>
                        <a:latin typeface="Cambria Math" panose="02040503050406030204" pitchFamily="18" charset="0"/>
                      </a:rPr>
                      <m:t> </m:t>
                    </m:r>
                  </m:oMath>
                </a14:m>
                <a:r>
                  <a:rPr lang="vi-VN" sz="1700">
                    <a:solidFill>
                      <a:srgbClr val="000000"/>
                    </a:solidFill>
                    <a:latin typeface="+mn-lt"/>
                  </a:rPr>
                  <a:t>lần lượt là </a:t>
                </a:r>
                <a14:m>
                  <m:oMath xmlns:m="http://schemas.openxmlformats.org/officeDocument/2006/math">
                    <m:r>
                      <a:rPr lang="vi-VN" sz="1700" i="1" smtClean="0">
                        <a:solidFill>
                          <a:srgbClr val="000000"/>
                        </a:solidFill>
                        <a:latin typeface="Cambria Math" panose="02040503050406030204" pitchFamily="18" charset="0"/>
                      </a:rPr>
                      <m:t>𝑛</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𝐴</m:t>
                    </m:r>
                    <m:r>
                      <a:rPr lang="vi-VN" sz="1700" i="1" smtClean="0">
                        <a:solidFill>
                          <a:srgbClr val="000000"/>
                        </a:solidFill>
                        <a:latin typeface="Cambria Math" panose="02040503050406030204" pitchFamily="18" charset="0"/>
                      </a:rPr>
                      <m:t>)=4,  </m:t>
                    </m:r>
                    <m:r>
                      <a:rPr lang="vi-VN" sz="1700" i="1" smtClean="0">
                        <a:solidFill>
                          <a:srgbClr val="000000"/>
                        </a:solidFill>
                        <a:latin typeface="Cambria Math" panose="02040503050406030204" pitchFamily="18" charset="0"/>
                      </a:rPr>
                      <m:t>𝑛</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𝐵</m:t>
                    </m:r>
                    <m:r>
                      <a:rPr lang="vi-VN" sz="1700" i="1" smtClean="0">
                        <a:solidFill>
                          <a:srgbClr val="000000"/>
                        </a:solidFill>
                        <a:latin typeface="Cambria Math" panose="02040503050406030204" pitchFamily="18" charset="0"/>
                      </a:rPr>
                      <m:t>)=2</m:t>
                    </m:r>
                  </m:oMath>
                </a14:m>
                <a:r>
                  <a:rPr lang="vi-VN" sz="1700">
                    <a:solidFill>
                      <a:srgbClr val="000000"/>
                    </a:solidFill>
                    <a:latin typeface="+mn-lt"/>
                  </a:rPr>
                  <a:t>. Suy ra</a:t>
                </a:r>
              </a:p>
              <a:p>
                <a:pPr algn="ctr">
                  <a:lnSpc>
                    <a:spcPct val="150000"/>
                  </a:lnSpc>
                </a:pPr>
                <a14:m>
                  <m:oMath xmlns:m="http://schemas.openxmlformats.org/officeDocument/2006/math">
                    <m:r>
                      <a:rPr lang="vi-VN" sz="1700" i="1" smtClean="0">
                        <a:solidFill>
                          <a:srgbClr val="000000"/>
                        </a:solidFill>
                        <a:latin typeface="Cambria Math" panose="02040503050406030204" pitchFamily="18" charset="0"/>
                      </a:rPr>
                      <m:t>𝑃</m:t>
                    </m:r>
                    <m:d>
                      <m:dPr>
                        <m:ctrlPr>
                          <a:rPr lang="vi-VN" sz="1700" i="1" smtClean="0">
                            <a:solidFill>
                              <a:srgbClr val="000000"/>
                            </a:solidFill>
                            <a:latin typeface="Cambria Math" panose="02040503050406030204" pitchFamily="18" charset="0"/>
                          </a:rPr>
                        </m:ctrlPr>
                      </m:dPr>
                      <m:e>
                        <m:r>
                          <a:rPr lang="vi-VN" sz="1700" i="1" smtClean="0">
                            <a:solidFill>
                              <a:srgbClr val="000000"/>
                            </a:solidFill>
                            <a:latin typeface="Cambria Math" panose="02040503050406030204" pitchFamily="18" charset="0"/>
                          </a:rPr>
                          <m:t>𝐴</m:t>
                        </m:r>
                      </m:e>
                    </m:d>
                    <m:r>
                      <a:rPr lang="en-US" sz="1700" b="0" i="1" smtClean="0">
                        <a:solidFill>
                          <a:srgbClr val="000000"/>
                        </a:solidFill>
                        <a:latin typeface="Cambria Math" panose="02040503050406030204" pitchFamily="18" charset="0"/>
                      </a:rPr>
                      <m:t>=</m:t>
                    </m:r>
                    <m:f>
                      <m:fPr>
                        <m:ctrlPr>
                          <a:rPr lang="en-US" sz="1700" b="0" i="1" smtClean="0">
                            <a:solidFill>
                              <a:srgbClr val="000000"/>
                            </a:solidFill>
                            <a:latin typeface="Cambria Math" panose="02040503050406030204" pitchFamily="18" charset="0"/>
                          </a:rPr>
                        </m:ctrlPr>
                      </m:fPr>
                      <m:num>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a:rPr lang="vi-VN" sz="1700" i="1">
                            <a:solidFill>
                              <a:srgbClr val="000000"/>
                            </a:solidFill>
                            <a:latin typeface="Cambria Math" panose="02040503050406030204" pitchFamily="18" charset="0"/>
                          </a:rPr>
                          <m:t>𝐴</m:t>
                        </m:r>
                        <m:r>
                          <a:rPr lang="vi-VN" sz="1700" i="1">
                            <a:solidFill>
                              <a:srgbClr val="000000"/>
                            </a:solidFill>
                            <a:latin typeface="Cambria Math" panose="02040503050406030204" pitchFamily="18" charset="0"/>
                          </a:rPr>
                          <m:t>)</m:t>
                        </m:r>
                      </m:num>
                      <m:den>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m:rPr>
                            <m:sty m:val="p"/>
                          </m:rPr>
                          <a:rPr lang="el-GR" sz="1700">
                            <a:solidFill>
                              <a:srgbClr val="000000"/>
                            </a:solidFill>
                            <a:latin typeface="Cambria Math" panose="02040503050406030204" pitchFamily="18" charset="0"/>
                          </a:rPr>
                          <m:t>Ω</m:t>
                        </m:r>
                        <m:r>
                          <a:rPr lang="vi-VN" sz="1700" i="1">
                            <a:solidFill>
                              <a:srgbClr val="000000"/>
                            </a:solidFill>
                            <a:latin typeface="Cambria Math" panose="02040503050406030204" pitchFamily="18" charset="0"/>
                          </a:rPr>
                          <m:t>)</m:t>
                        </m:r>
                      </m:den>
                    </m:f>
                    <m:r>
                      <a:rPr lang="en-US" sz="1700" b="0" i="1" smtClean="0">
                        <a:solidFill>
                          <a:srgbClr val="000000"/>
                        </a:solidFill>
                        <a:latin typeface="Cambria Math" panose="02040503050406030204" pitchFamily="18" charset="0"/>
                      </a:rPr>
                      <m:t>=</m:t>
                    </m:r>
                    <m:f>
                      <m:fPr>
                        <m:ctrlPr>
                          <a:rPr lang="en-US" sz="1700" b="0" i="1" smtClean="0">
                            <a:solidFill>
                              <a:srgbClr val="000000"/>
                            </a:solidFill>
                            <a:latin typeface="Cambria Math" panose="02040503050406030204" pitchFamily="18" charset="0"/>
                          </a:rPr>
                        </m:ctrlPr>
                      </m:fPr>
                      <m:num>
                        <m:r>
                          <a:rPr lang="en-US" sz="1700" b="0" i="1" smtClean="0">
                            <a:solidFill>
                              <a:srgbClr val="000000"/>
                            </a:solidFill>
                            <a:latin typeface="Cambria Math" panose="02040503050406030204" pitchFamily="18" charset="0"/>
                          </a:rPr>
                          <m:t>4</m:t>
                        </m:r>
                      </m:num>
                      <m:den>
                        <m:r>
                          <a:rPr lang="en-US" sz="1700" b="0" i="1" smtClean="0">
                            <a:solidFill>
                              <a:srgbClr val="000000"/>
                            </a:solidFill>
                            <a:latin typeface="Cambria Math" panose="02040503050406030204" pitchFamily="18" charset="0"/>
                          </a:rPr>
                          <m:t>12</m:t>
                        </m:r>
                      </m:den>
                    </m:f>
                    <m:r>
                      <a:rPr lang="en-US" sz="1700" b="0" i="1" smtClean="0">
                        <a:solidFill>
                          <a:srgbClr val="000000"/>
                        </a:solidFill>
                        <a:latin typeface="Cambria Math" panose="02040503050406030204" pitchFamily="18" charset="0"/>
                      </a:rPr>
                      <m:t>=</m:t>
                    </m:r>
                    <m:f>
                      <m:fPr>
                        <m:ctrlPr>
                          <a:rPr lang="en-US" sz="1700" b="0" i="1" smtClean="0">
                            <a:solidFill>
                              <a:srgbClr val="000000"/>
                            </a:solidFill>
                            <a:latin typeface="Cambria Math" panose="02040503050406030204" pitchFamily="18" charset="0"/>
                          </a:rPr>
                        </m:ctrlPr>
                      </m:fPr>
                      <m:num>
                        <m:r>
                          <a:rPr lang="en-US" sz="1700" b="0" i="1" smtClean="0">
                            <a:solidFill>
                              <a:srgbClr val="000000"/>
                            </a:solidFill>
                            <a:latin typeface="Cambria Math" panose="02040503050406030204" pitchFamily="18" charset="0"/>
                          </a:rPr>
                          <m:t>1</m:t>
                        </m:r>
                      </m:num>
                      <m:den>
                        <m:r>
                          <a:rPr lang="en-US" sz="1700" b="0" i="1" smtClean="0">
                            <a:solidFill>
                              <a:srgbClr val="000000"/>
                            </a:solidFill>
                            <a:latin typeface="Cambria Math" panose="02040503050406030204" pitchFamily="18" charset="0"/>
                          </a:rPr>
                          <m:t>3</m:t>
                        </m:r>
                      </m:den>
                    </m:f>
                    <m:r>
                      <a:rPr lang="en-US" sz="1700" b="0" i="1" smtClean="0">
                        <a:solidFill>
                          <a:srgbClr val="000000"/>
                        </a:solidFill>
                        <a:latin typeface="Cambria Math" panose="02040503050406030204" pitchFamily="18" charset="0"/>
                      </a:rPr>
                      <m:t>,  </m:t>
                    </m:r>
                    <m:r>
                      <a:rPr lang="vi-VN" sz="1700" i="1">
                        <a:solidFill>
                          <a:srgbClr val="000000"/>
                        </a:solidFill>
                        <a:latin typeface="Cambria Math" panose="02040503050406030204" pitchFamily="18" charset="0"/>
                      </a:rPr>
                      <m:t>𝑃</m:t>
                    </m:r>
                    <m:d>
                      <m:dPr>
                        <m:ctrlPr>
                          <a:rPr lang="vi-VN" sz="1700" i="1">
                            <a:solidFill>
                              <a:srgbClr val="000000"/>
                            </a:solidFill>
                            <a:latin typeface="Cambria Math" panose="02040503050406030204" pitchFamily="18" charset="0"/>
                          </a:rPr>
                        </m:ctrlPr>
                      </m:dPr>
                      <m:e>
                        <m:r>
                          <a:rPr lang="en-US" sz="1700" b="0" i="1" smtClean="0">
                            <a:solidFill>
                              <a:srgbClr val="000000"/>
                            </a:solidFill>
                            <a:latin typeface="Cambria Math" panose="02040503050406030204" pitchFamily="18" charset="0"/>
                          </a:rPr>
                          <m:t>𝐵</m:t>
                        </m:r>
                      </m:e>
                    </m:d>
                    <m:r>
                      <a:rPr lang="en-US" sz="1700" i="1">
                        <a:solidFill>
                          <a:srgbClr val="000000"/>
                        </a:solidFill>
                        <a:latin typeface="Cambria Math" panose="02040503050406030204" pitchFamily="18" charset="0"/>
                      </a:rPr>
                      <m:t>=</m:t>
                    </m:r>
                    <m:f>
                      <m:fPr>
                        <m:ctrlPr>
                          <a:rPr lang="en-US" sz="1700" i="1">
                            <a:solidFill>
                              <a:srgbClr val="000000"/>
                            </a:solidFill>
                            <a:latin typeface="Cambria Math" panose="02040503050406030204" pitchFamily="18" charset="0"/>
                          </a:rPr>
                        </m:ctrlPr>
                      </m:fPr>
                      <m:num>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a:rPr lang="en-US" sz="1700" b="0" i="1" smtClean="0">
                            <a:solidFill>
                              <a:srgbClr val="000000"/>
                            </a:solidFill>
                            <a:latin typeface="Cambria Math" panose="02040503050406030204" pitchFamily="18" charset="0"/>
                          </a:rPr>
                          <m:t>𝐵</m:t>
                        </m:r>
                        <m:r>
                          <a:rPr lang="vi-VN" sz="1700" i="1">
                            <a:solidFill>
                              <a:srgbClr val="000000"/>
                            </a:solidFill>
                            <a:latin typeface="Cambria Math" panose="02040503050406030204" pitchFamily="18" charset="0"/>
                          </a:rPr>
                          <m:t>)</m:t>
                        </m:r>
                      </m:num>
                      <m:den>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m:rPr>
                            <m:sty m:val="p"/>
                          </m:rPr>
                          <a:rPr lang="el-GR" sz="1700">
                            <a:solidFill>
                              <a:srgbClr val="000000"/>
                            </a:solidFill>
                            <a:latin typeface="Cambria Math" panose="02040503050406030204" pitchFamily="18" charset="0"/>
                          </a:rPr>
                          <m:t>Ω</m:t>
                        </m:r>
                        <m:r>
                          <a:rPr lang="vi-VN" sz="1700" i="1">
                            <a:solidFill>
                              <a:srgbClr val="000000"/>
                            </a:solidFill>
                            <a:latin typeface="Cambria Math" panose="02040503050406030204" pitchFamily="18" charset="0"/>
                          </a:rPr>
                          <m:t>)</m:t>
                        </m:r>
                      </m:den>
                    </m:f>
                    <m:r>
                      <a:rPr lang="en-US" sz="1700" i="1">
                        <a:solidFill>
                          <a:srgbClr val="000000"/>
                        </a:solidFill>
                        <a:latin typeface="Cambria Math" panose="02040503050406030204" pitchFamily="18" charset="0"/>
                      </a:rPr>
                      <m:t>=</m:t>
                    </m:r>
                    <m:f>
                      <m:fPr>
                        <m:ctrlPr>
                          <a:rPr lang="en-US" sz="1700" i="1">
                            <a:solidFill>
                              <a:srgbClr val="000000"/>
                            </a:solidFill>
                            <a:latin typeface="Cambria Math" panose="02040503050406030204" pitchFamily="18" charset="0"/>
                          </a:rPr>
                        </m:ctrlPr>
                      </m:fPr>
                      <m:num>
                        <m:r>
                          <a:rPr lang="en-US" sz="1700" b="0" i="1" smtClean="0">
                            <a:solidFill>
                              <a:srgbClr val="000000"/>
                            </a:solidFill>
                            <a:latin typeface="Cambria Math" panose="02040503050406030204" pitchFamily="18" charset="0"/>
                          </a:rPr>
                          <m:t>2</m:t>
                        </m:r>
                      </m:num>
                      <m:den>
                        <m:r>
                          <a:rPr lang="en-US" sz="1700" i="1">
                            <a:solidFill>
                              <a:srgbClr val="000000"/>
                            </a:solidFill>
                            <a:latin typeface="Cambria Math" panose="02040503050406030204" pitchFamily="18" charset="0"/>
                          </a:rPr>
                          <m:t>12</m:t>
                        </m:r>
                      </m:den>
                    </m:f>
                    <m:r>
                      <a:rPr lang="en-US" sz="1700" i="1">
                        <a:solidFill>
                          <a:srgbClr val="000000"/>
                        </a:solidFill>
                        <a:latin typeface="Cambria Math" panose="02040503050406030204" pitchFamily="18" charset="0"/>
                      </a:rPr>
                      <m:t>=</m:t>
                    </m:r>
                    <m:f>
                      <m:fPr>
                        <m:ctrlPr>
                          <a:rPr lang="en-US" sz="1700" i="1">
                            <a:solidFill>
                              <a:srgbClr val="000000"/>
                            </a:solidFill>
                            <a:latin typeface="Cambria Math" panose="02040503050406030204" pitchFamily="18" charset="0"/>
                          </a:rPr>
                        </m:ctrlPr>
                      </m:fPr>
                      <m:num>
                        <m:r>
                          <a:rPr lang="en-US" sz="1700" i="1">
                            <a:solidFill>
                              <a:srgbClr val="000000"/>
                            </a:solidFill>
                            <a:latin typeface="Cambria Math" panose="02040503050406030204" pitchFamily="18" charset="0"/>
                          </a:rPr>
                          <m:t>1</m:t>
                        </m:r>
                      </m:num>
                      <m:den>
                        <m:r>
                          <a:rPr lang="en-US" sz="1700" b="0" i="1" smtClean="0">
                            <a:solidFill>
                              <a:srgbClr val="000000"/>
                            </a:solidFill>
                            <a:latin typeface="Cambria Math" panose="02040503050406030204" pitchFamily="18" charset="0"/>
                          </a:rPr>
                          <m:t>6</m:t>
                        </m:r>
                      </m:den>
                    </m:f>
                  </m:oMath>
                </a14:m>
                <a:r>
                  <a:rPr lang="en-US" sz="1700">
                    <a:solidFill>
                      <a:srgbClr val="000000"/>
                    </a:solidFill>
                    <a:latin typeface="+mn-lt"/>
                  </a:rPr>
                  <a:t> </a:t>
                </a:r>
                <a:endParaRPr lang="vi-VN" sz="1700">
                  <a:solidFill>
                    <a:srgbClr val="000000"/>
                  </a:solidFill>
                  <a:latin typeface="+mn-lt"/>
                </a:endParaRPr>
              </a:p>
              <a:p>
                <a:pPr algn="just">
                  <a:lnSpc>
                    <a:spcPct val="150000"/>
                  </a:lnSpc>
                </a:pPr>
                <a:r>
                  <a:rPr lang="vi-VN" sz="1700">
                    <a:solidFill>
                      <a:srgbClr val="000000"/>
                    </a:solidFill>
                    <a:latin typeface="+mn-lt"/>
                  </a:rPr>
                  <a:t>Trong các số </a:t>
                </a:r>
                <a:r>
                  <a:rPr lang="en-US" sz="1700">
                    <a:solidFill>
                      <a:srgbClr val="000000"/>
                    </a:solidFill>
                    <a:latin typeface="+mn-lt"/>
                  </a:rPr>
                  <a:t>1</a:t>
                </a:r>
                <a:r>
                  <a:rPr lang="vi-VN" sz="1700" kern="1200">
                    <a:cs typeface="Arial" panose="020B0604020202020204" pitchFamily="34" charset="0"/>
                  </a:rPr>
                  <a:t>, 2, 3, ..., 12 </a:t>
                </a:r>
                <a:r>
                  <a:rPr lang="vi-VN" sz="1700">
                    <a:solidFill>
                      <a:srgbClr val="2B2B00"/>
                    </a:solidFill>
                  </a:rPr>
                  <a:t>không có số nào chia hết cho cả 3 và 5. </a:t>
                </a:r>
                <a:endParaRPr lang="en-US" sz="1700">
                  <a:solidFill>
                    <a:srgbClr val="2B2B00"/>
                  </a:solidFill>
                </a:endParaRPr>
              </a:p>
              <a:p>
                <a:pPr algn="just">
                  <a:lnSpc>
                    <a:spcPct val="150000"/>
                  </a:lnSpc>
                </a:pPr>
                <a:r>
                  <a:rPr lang="vi-VN" sz="1700">
                    <a:solidFill>
                      <a:srgbClr val="2B2B00"/>
                    </a:solidFill>
                  </a:rPr>
                  <a:t>Vì thế A, B là hai</a:t>
                </a:r>
                <a:r>
                  <a:rPr lang="en-US" sz="1700"/>
                  <a:t> </a:t>
                </a:r>
                <a:r>
                  <a:rPr lang="vi-VN" sz="1700">
                    <a:solidFill>
                      <a:srgbClr val="000000"/>
                    </a:solidFill>
                    <a:latin typeface="+mn-lt"/>
                  </a:rPr>
                  <a:t>biến cố xung khắc. Suy ra:</a:t>
                </a:r>
                <a:r>
                  <a:rPr lang="en-US" sz="1700">
                    <a:solidFill>
                      <a:srgbClr val="000000"/>
                    </a:solidFill>
                    <a:latin typeface="+mn-lt"/>
                  </a:rPr>
                  <a:t> </a:t>
                </a:r>
              </a:p>
              <a:p>
                <a:pPr algn="ctr">
                  <a:lnSpc>
                    <a:spcPct val="150000"/>
                  </a:lnSpc>
                </a:pPr>
                <a14:m>
                  <m:oMath xmlns:m="http://schemas.openxmlformats.org/officeDocument/2006/math">
                    <m:r>
                      <a:rPr lang="vi-VN" sz="1700" i="1" smtClean="0">
                        <a:solidFill>
                          <a:srgbClr val="000000"/>
                        </a:solidFill>
                        <a:latin typeface="Cambria Math" panose="02040503050406030204" pitchFamily="18" charset="0"/>
                      </a:rPr>
                      <m:t>𝑃</m:t>
                    </m:r>
                    <m:d>
                      <m:dPr>
                        <m:ctrlPr>
                          <a:rPr lang="vi-VN" sz="1700" i="1" smtClean="0">
                            <a:solidFill>
                              <a:srgbClr val="000000"/>
                            </a:solidFill>
                            <a:latin typeface="Cambria Math" panose="02040503050406030204" pitchFamily="18" charset="0"/>
                          </a:rPr>
                        </m:ctrlPr>
                      </m:dPr>
                      <m:e>
                        <m:r>
                          <a:rPr lang="vi-VN" sz="1700" i="1" smtClean="0">
                            <a:solidFill>
                              <a:srgbClr val="000000"/>
                            </a:solidFill>
                            <a:latin typeface="Cambria Math" panose="02040503050406030204" pitchFamily="18" charset="0"/>
                          </a:rPr>
                          <m:t>𝐴</m:t>
                        </m:r>
                        <m:r>
                          <a:rPr lang="vi-VN" sz="1700" i="1" smtClean="0">
                            <a:solidFill>
                              <a:srgbClr val="000000"/>
                            </a:solidFill>
                            <a:latin typeface="Cambria Math" panose="02040503050406030204" pitchFamily="18" charset="0"/>
                            <a:ea typeface="Cambria Math" panose="02040503050406030204" pitchFamily="18" charset="0"/>
                          </a:rPr>
                          <m:t>∪</m:t>
                        </m:r>
                        <m:r>
                          <a:rPr lang="vi-VN" sz="1700" i="1" smtClean="0">
                            <a:solidFill>
                              <a:srgbClr val="000000"/>
                            </a:solidFill>
                            <a:latin typeface="Cambria Math" panose="02040503050406030204" pitchFamily="18" charset="0"/>
                          </a:rPr>
                          <m:t>𝐵</m:t>
                        </m:r>
                      </m:e>
                    </m:d>
                    <m:r>
                      <a:rPr lang="vi-VN" sz="1700" i="1">
                        <a:solidFill>
                          <a:srgbClr val="000000"/>
                        </a:solidFill>
                        <a:latin typeface="Cambria Math" panose="02040503050406030204" pitchFamily="18" charset="0"/>
                      </a:rPr>
                      <m:t>= </m:t>
                    </m:r>
                    <m:r>
                      <a:rPr lang="vi-VN" sz="1700" i="1">
                        <a:solidFill>
                          <a:srgbClr val="000000"/>
                        </a:solidFill>
                        <a:latin typeface="Cambria Math" panose="02040503050406030204" pitchFamily="18" charset="0"/>
                      </a:rPr>
                      <m:t>𝑃</m:t>
                    </m:r>
                    <m:d>
                      <m:dPr>
                        <m:ctrlPr>
                          <a:rPr lang="vi-VN" sz="1700" i="1">
                            <a:solidFill>
                              <a:srgbClr val="000000"/>
                            </a:solidFill>
                            <a:latin typeface="Cambria Math" panose="02040503050406030204" pitchFamily="18" charset="0"/>
                          </a:rPr>
                        </m:ctrlPr>
                      </m:dPr>
                      <m:e>
                        <m:r>
                          <a:rPr lang="vi-VN" sz="1700" i="1">
                            <a:solidFill>
                              <a:srgbClr val="000000"/>
                            </a:solidFill>
                            <a:latin typeface="Cambria Math" panose="02040503050406030204" pitchFamily="18" charset="0"/>
                          </a:rPr>
                          <m:t>𝐴</m:t>
                        </m:r>
                      </m:e>
                    </m:d>
                    <m:r>
                      <a:rPr lang="vi-VN" sz="1700" i="1">
                        <a:solidFill>
                          <a:srgbClr val="000000"/>
                        </a:solidFill>
                        <a:latin typeface="Cambria Math" panose="02040503050406030204" pitchFamily="18" charset="0"/>
                      </a:rPr>
                      <m:t>+</m:t>
                    </m:r>
                    <m:r>
                      <a:rPr lang="vi-VN" sz="1700" i="1">
                        <a:solidFill>
                          <a:srgbClr val="000000"/>
                        </a:solidFill>
                        <a:latin typeface="Cambria Math" panose="02040503050406030204" pitchFamily="18" charset="0"/>
                      </a:rPr>
                      <m:t>𝑃</m:t>
                    </m:r>
                    <m:d>
                      <m:dPr>
                        <m:ctrlPr>
                          <a:rPr lang="vi-VN" sz="1700" i="1">
                            <a:solidFill>
                              <a:srgbClr val="000000"/>
                            </a:solidFill>
                            <a:latin typeface="Cambria Math" panose="02040503050406030204" pitchFamily="18" charset="0"/>
                          </a:rPr>
                        </m:ctrlPr>
                      </m:dPr>
                      <m:e>
                        <m:r>
                          <a:rPr lang="vi-VN" sz="1700" i="1">
                            <a:solidFill>
                              <a:srgbClr val="000000"/>
                            </a:solidFill>
                            <a:latin typeface="Cambria Math" panose="02040503050406030204" pitchFamily="18" charset="0"/>
                          </a:rPr>
                          <m:t>𝐵</m:t>
                        </m:r>
                      </m:e>
                    </m:d>
                    <m:r>
                      <a:rPr lang="en-US" sz="1700" b="0" i="0" smtClean="0">
                        <a:solidFill>
                          <a:srgbClr val="000000"/>
                        </a:solidFill>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i="1">
                            <a:latin typeface="Cambria Math" panose="02040503050406030204" pitchFamily="18" charset="0"/>
                          </a:rPr>
                          <m:t>3</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b="0" i="1" smtClean="0">
                            <a:latin typeface="Cambria Math" panose="02040503050406030204" pitchFamily="18" charset="0"/>
                          </a:rPr>
                          <m:t>6</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b="0" i="1" smtClean="0">
                            <a:latin typeface="Cambria Math" panose="02040503050406030204" pitchFamily="18" charset="0"/>
                          </a:rPr>
                          <m:t>2</m:t>
                        </m:r>
                      </m:den>
                    </m:f>
                  </m:oMath>
                </a14:m>
                <a:r>
                  <a:rPr lang="en-US" sz="1700">
                    <a:solidFill>
                      <a:srgbClr val="000000"/>
                    </a:solidFill>
                    <a:latin typeface="+mn-lt"/>
                  </a:rPr>
                  <a:t> </a:t>
                </a:r>
              </a:p>
            </p:txBody>
          </p:sp>
        </mc:Choice>
        <mc:Fallback xmlns="">
          <p:sp>
            <p:nvSpPr>
              <p:cNvPr id="5" name="Rectangle 4"/>
              <p:cNvSpPr>
                <a:spLocks noRot="1" noChangeAspect="1" noMove="1" noResize="1" noEditPoints="1" noAdjustHandles="1" noChangeArrowheads="1" noChangeShapeType="1" noTextEdit="1"/>
              </p:cNvSpPr>
              <p:nvPr/>
            </p:nvSpPr>
            <p:spPr>
              <a:xfrm>
                <a:off x="232614" y="2180220"/>
                <a:ext cx="8664896" cy="2843727"/>
              </a:xfrm>
              <a:prstGeom prst="rect">
                <a:avLst/>
              </a:prstGeom>
              <a:blipFill>
                <a:blip r:embed="rId6"/>
                <a:stretch>
                  <a:fillRect l="-422"/>
                </a:stretch>
              </a:blipFill>
            </p:spPr>
            <p:txBody>
              <a:bodyPr/>
              <a:lstStyle/>
              <a:p>
                <a:r>
                  <a:rPr lang="en-US">
                    <a:noFill/>
                  </a:rPr>
                  <a:t> </a:t>
                </a:r>
              </a:p>
            </p:txBody>
          </p:sp>
        </mc:Fallback>
      </mc:AlternateContent>
    </p:spTree>
    <p:extLst>
      <p:ext uri="{BB962C8B-B14F-4D97-AF65-F5344CB8AC3E}">
        <p14:creationId xmlns:p14="http://schemas.microsoft.com/office/powerpoint/2010/main" val="34435045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500"/>
                                        <p:tgtEl>
                                          <p:spTgt spid="5">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7" name="TextBox 6"/>
          <p:cNvSpPr txBox="1"/>
          <p:nvPr/>
        </p:nvSpPr>
        <p:spPr>
          <a:xfrm>
            <a:off x="3539141" y="188343"/>
            <a:ext cx="2041859" cy="446276"/>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p>
        </p:txBody>
      </p:sp>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655981" y="635270"/>
                <a:ext cx="7808181" cy="20544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ea typeface="Open Sans"/>
                  </a:rPr>
                  <a:t>Một hộp có 52 chiếc thẻ cùng loại, mỗi thẻ được ghi một trong các số 1, 2, 3, …, 52; hai thẻ khác nhau thì ghi hai số khác nhau. Rút ngẫu nhiên 1 chiếc thẻ trong hộp. Xét biến cố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𝐴</m:t>
                    </m:r>
                  </m:oMath>
                </a14:m>
                <a:r>
                  <a:rPr kumimoji="0" lang="en-US" altLang="en-US" sz="1700" b="0" i="0" u="none" strike="noStrike" cap="none" normalizeH="0" baseline="0">
                    <a:ln>
                      <a:noFill/>
                    </a:ln>
                    <a:solidFill>
                      <a:srgbClr val="000000"/>
                    </a:solidFill>
                    <a:effectLst/>
                    <a:latin typeface="Arial" panose="020B0604020202020204" pitchFamily="34" charset="0"/>
                    <a:ea typeface="Open Sans"/>
                  </a:rPr>
                  <a:t>: “Số xuất hiện trên thẻ được rút ra là số chia hết cho 7” và biến cố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𝐵</m:t>
                    </m:r>
                  </m:oMath>
                </a14:m>
                <a:r>
                  <a:rPr kumimoji="0" lang="en-US" altLang="en-US" sz="1700" b="0" i="0" u="none" strike="noStrike" cap="none" normalizeH="0" baseline="0">
                    <a:ln>
                      <a:noFill/>
                    </a:ln>
                    <a:solidFill>
                      <a:srgbClr val="000000"/>
                    </a:solidFill>
                    <a:effectLst/>
                    <a:latin typeface="Arial" panose="020B0604020202020204" pitchFamily="34" charset="0"/>
                    <a:ea typeface="Open Sans"/>
                  </a:rPr>
                  <a:t>: “Số xuất hiện trên thẻ được rút ra là số chia hết cho 11”. Tính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𝑃</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m:t>
                    </m:r>
                  </m:oMath>
                </a14:m>
                <a:endParaRPr kumimoji="0" lang="en-US" altLang="en-US" sz="1700" b="0" i="0" u="none" strike="noStrike" cap="none" normalizeH="0" baseline="0">
                  <a:ln>
                    <a:noFill/>
                  </a:ln>
                  <a:solidFill>
                    <a:schemeClr val="tx1"/>
                  </a:solidFill>
                  <a:effectLst/>
                  <a:latin typeface="Arial" panose="020B0604020202020204" pitchFamily="34" charset="0"/>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655981" y="635270"/>
                <a:ext cx="7808181" cy="2054409"/>
              </a:xfrm>
              <a:prstGeom prst="rect">
                <a:avLst/>
              </a:prstGeom>
              <a:blipFill>
                <a:blip r:embed="rId3"/>
                <a:stretch>
                  <a:fillRect l="-547" r="-5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7"/>
          <p:cNvSpPr/>
          <p:nvPr/>
        </p:nvSpPr>
        <p:spPr>
          <a:xfrm>
            <a:off x="4211250" y="2449122"/>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2192563" y="2905657"/>
                <a:ext cx="4735003" cy="2006703"/>
              </a:xfrm>
              <a:prstGeom prst="rect">
                <a:avLst/>
              </a:prstGeom>
            </p:spPr>
            <p:txBody>
              <a:bodyPr wrap="square">
                <a:spAutoFit/>
              </a:bodyPr>
              <a:lstStyle/>
              <a:p>
                <a:pPr algn="just">
                  <a:lnSpc>
                    <a:spcPct val="150000"/>
                  </a:lnSpc>
                </a:pPr>
                <a14:m>
                  <m:oMath xmlns:m="http://schemas.openxmlformats.org/officeDocument/2006/math">
                    <m:r>
                      <a:rPr lang="vi-VN" sz="1700" i="1">
                        <a:latin typeface="Cambria Math" panose="02040503050406030204" pitchFamily="18" charset="0"/>
                        <a:ea typeface="Arial" panose="020B0604020202020204" pitchFamily="34" charset="0"/>
                        <a:cs typeface="Times New Roman" panose="02020603050405020304" pitchFamily="18" charset="0"/>
                      </a:rPr>
                      <m:t>𝑛</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1700">
                            <a:effectLst/>
                            <a:latin typeface="Cambria Math" panose="02040503050406030204" pitchFamily="18" charset="0"/>
                            <a:ea typeface="Arial" panose="020B0604020202020204" pitchFamily="34" charset="0"/>
                            <a:cs typeface="Times New Roman" panose="02020603050405020304" pitchFamily="18" charset="0"/>
                          </a:rPr>
                          <m:t>Ω</m:t>
                        </m:r>
                      </m:e>
                    </m:d>
                    <m:r>
                      <a:rPr lang="vi-VN" sz="1700" i="1">
                        <a:effectLst/>
                        <a:latin typeface="Cambria Math" panose="02040503050406030204" pitchFamily="18" charset="0"/>
                        <a:ea typeface="Arial" panose="020B0604020202020204" pitchFamily="34" charset="0"/>
                        <a:cs typeface="Times New Roman" panose="02020603050405020304" pitchFamily="18" charset="0"/>
                      </a:rPr>
                      <m:t>=52</m:t>
                    </m:r>
                  </m:oMath>
                </a14:m>
                <a:r>
                  <a:rPr lang="vi-VN"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={7, 14, 21, 28, 35, 42, 49}</m:t>
                    </m:r>
                  </m:oMath>
                </a14:m>
                <a:r>
                  <a:rPr lang="en-US" sz="17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={11, 22, 33, 44}</m:t>
                    </m:r>
                  </m:oMath>
                </a14:m>
                <a:r>
                  <a:rPr lang="en-US" sz="1700">
                    <a:effectLst/>
                    <a:latin typeface="+mn-lt"/>
                    <a:ea typeface="Arial" panose="020B0604020202020204" pitchFamily="34" charset="0"/>
                    <a:cs typeface="Times New Roman" panose="02020603050405020304" pitchFamily="18" charset="0"/>
                  </a:rPr>
                  <a:t> </a:t>
                </a:r>
              </a:p>
              <a:p>
                <a:pPr algn="just">
                  <a:lnSpc>
                    <a:spcPct val="150000"/>
                  </a:lnSpc>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7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a:effectLst/>
                    <a:latin typeface="+mn-lt"/>
                    <a:ea typeface="Dotum" panose="020B0600000101010101" pitchFamily="34" charset="-127"/>
                    <a:cs typeface="Times New Roman" panose="02020603050405020304" pitchFamily="18" charset="0"/>
                  </a:rPr>
                  <a:t> xung khắc với nhau.</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𝑃</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𝐴</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𝑃</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𝐴</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𝑃</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52</m:t>
                          </m:r>
                        </m:den>
                      </m:f>
                      <m:r>
                        <a:rPr lang="vi-VN" sz="1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52</m:t>
                          </m:r>
                        </m:den>
                      </m:f>
                      <m:r>
                        <a:rPr lang="vi-VN" sz="1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11</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52</m:t>
                          </m:r>
                        </m:den>
                      </m:f>
                    </m:oMath>
                  </m:oMathPara>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92563" y="2905657"/>
                <a:ext cx="4735003" cy="200670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80815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down)">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ipe(left)">
                                      <p:cBhvr>
                                        <p:cTn id="34" dur="5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wipe(up)">
                                      <p:cBhvr>
                                        <p:cTn id="3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11" name="Group 10"/>
          <p:cNvGrpSpPr/>
          <p:nvPr/>
        </p:nvGrpSpPr>
        <p:grpSpPr>
          <a:xfrm>
            <a:off x="234495" y="226631"/>
            <a:ext cx="4735070" cy="611474"/>
            <a:chOff x="566551" y="485104"/>
            <a:chExt cx="6838459" cy="611474"/>
          </a:xfrm>
        </p:grpSpPr>
        <p:sp>
          <p:nvSpPr>
            <p:cNvPr id="12" name="Round Single Corner Rectangle 11"/>
            <p:cNvSpPr/>
            <p:nvPr/>
          </p:nvSpPr>
          <p:spPr>
            <a:xfrm flipV="1">
              <a:off x="566551" y="485104"/>
              <a:ext cx="6505439"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3" name="Rectangle 12"/>
            <p:cNvSpPr/>
            <p:nvPr/>
          </p:nvSpPr>
          <p:spPr>
            <a:xfrm>
              <a:off x="759778" y="567959"/>
              <a:ext cx="664523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en-US" sz="2400" b="1">
                  <a:solidFill>
                    <a:srgbClr val="FFFF00"/>
                  </a:solidFill>
                  <a:cs typeface="Arial" panose="020B0604020202020204" pitchFamily="34" charset="0"/>
                </a:rPr>
                <a:t>2. Công thức nhân xác suất</a:t>
              </a:r>
              <a:endParaRPr kumimoji="0" lang="en-US" sz="2400" b="1" i="0" u="none" strike="noStrike" kern="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sp>
        <p:nvSpPr>
          <p:cNvPr id="14" name="Title 21"/>
          <p:cNvSpPr txBox="1">
            <a:spLocks/>
          </p:cNvSpPr>
          <p:nvPr/>
        </p:nvSpPr>
        <p:spPr>
          <a:xfrm>
            <a:off x="889838" y="1250841"/>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6</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985168" y="1068320"/>
                <a:ext cx="6057690" cy="1456489"/>
              </a:xfrm>
              <a:prstGeom prst="rect">
                <a:avLst/>
              </a:prstGeom>
            </p:spPr>
            <p:txBody>
              <a:bodyPr wrap="square">
                <a:spAutoFit/>
              </a:bodyPr>
              <a:lstStyle/>
              <a:p>
                <a:pPr lvl="0" algn="just">
                  <a:lnSpc>
                    <a:spcPct val="150000"/>
                  </a:lnSpc>
                  <a:spcBef>
                    <a:spcPts val="200"/>
                  </a:spcBef>
                  <a:spcAft>
                    <a:spcPts val="200"/>
                  </a:spcAft>
                </a:pPr>
                <a:r>
                  <a:rPr lang="vi-VN" sz="1900">
                    <a:latin typeface="+mn-lt"/>
                  </a:rPr>
                  <a:t>Xét các biến cố độc lập </a:t>
                </a:r>
                <a14:m>
                  <m:oMath xmlns:m="http://schemas.openxmlformats.org/officeDocument/2006/math">
                    <m:r>
                      <a:rPr lang="vi-VN" sz="1900" i="1" smtClean="0">
                        <a:latin typeface="Cambria Math" panose="02040503050406030204" pitchFamily="18" charset="0"/>
                      </a:rPr>
                      <m:t>𝐴</m:t>
                    </m:r>
                  </m:oMath>
                </a14:m>
                <a:r>
                  <a:rPr lang="vi-VN" sz="1900">
                    <a:latin typeface="+mn-lt"/>
                  </a:rPr>
                  <a:t> và </a:t>
                </a:r>
                <a14:m>
                  <m:oMath xmlns:m="http://schemas.openxmlformats.org/officeDocument/2006/math">
                    <m:r>
                      <a:rPr lang="vi-VN" sz="1900" i="1" smtClean="0">
                        <a:latin typeface="Cambria Math" panose="02040503050406030204" pitchFamily="18" charset="0"/>
                      </a:rPr>
                      <m:t>𝐵</m:t>
                    </m:r>
                  </m:oMath>
                </a14:m>
                <a:r>
                  <a:rPr lang="vi-VN" sz="1900">
                    <a:latin typeface="+mn-lt"/>
                  </a:rPr>
                  <a:t> trong Ví dụ 4.</a:t>
                </a:r>
              </a:p>
              <a:p>
                <a:pPr lvl="0" algn="just">
                  <a:lnSpc>
                    <a:spcPct val="150000"/>
                  </a:lnSpc>
                  <a:spcBef>
                    <a:spcPts val="200"/>
                  </a:spcBef>
                  <a:spcAft>
                    <a:spcPts val="200"/>
                  </a:spcAft>
                </a:pPr>
                <a:r>
                  <a:rPr lang="vi-VN" sz="1900">
                    <a:latin typeface="+mn-lt"/>
                  </a:rPr>
                  <a:t>a) Tính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 </m:t>
                    </m:r>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𝐵</m:t>
                    </m:r>
                    <m:r>
                      <a:rPr lang="vi-VN" sz="1900" i="1" smtClean="0">
                        <a:latin typeface="Cambria Math" panose="02040503050406030204" pitchFamily="18" charset="0"/>
                      </a:rPr>
                      <m:t>) </m:t>
                    </m:r>
                  </m:oMath>
                </a14:m>
                <a:r>
                  <a:rPr lang="vi-VN" sz="1900">
                    <a:latin typeface="+mn-lt"/>
                  </a:rPr>
                  <a:t>và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a:latin typeface="Cambria Math" panose="02040503050406030204" pitchFamily="18" charset="0"/>
                      </a:rPr>
                      <m:t>𝐵</m:t>
                    </m:r>
                    <m:r>
                      <a:rPr lang="vi-VN" sz="1900" i="1" smtClean="0">
                        <a:latin typeface="Cambria Math" panose="02040503050406030204" pitchFamily="18" charset="0"/>
                      </a:rPr>
                      <m:t>).</m:t>
                    </m:r>
                  </m:oMath>
                </a14:m>
                <a:endParaRPr lang="vi-VN" sz="1900">
                  <a:latin typeface="+mn-lt"/>
                </a:endParaRPr>
              </a:p>
              <a:p>
                <a:pPr lvl="0" algn="just">
                  <a:lnSpc>
                    <a:spcPct val="150000"/>
                  </a:lnSpc>
                  <a:spcBef>
                    <a:spcPts val="200"/>
                  </a:spcBef>
                  <a:spcAft>
                    <a:spcPts val="200"/>
                  </a:spcAft>
                </a:pPr>
                <a:r>
                  <a:rPr lang="vi-VN" sz="1900">
                    <a:latin typeface="+mn-lt"/>
                  </a:rPr>
                  <a:t>b) So sánh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𝐵</m:t>
                    </m:r>
                    <m:r>
                      <a:rPr lang="vi-VN" sz="1900" i="1" smtClean="0">
                        <a:latin typeface="Cambria Math" panose="02040503050406030204" pitchFamily="18" charset="0"/>
                      </a:rPr>
                      <m:t>) </m:t>
                    </m:r>
                  </m:oMath>
                </a14:m>
                <a:r>
                  <a:rPr lang="vi-VN" sz="1900">
                    <a:latin typeface="+mn-lt"/>
                  </a:rPr>
                  <a:t>và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𝐵</m:t>
                    </m:r>
                    <m:r>
                      <a:rPr lang="vi-VN" sz="1900" i="1" smtClean="0">
                        <a:latin typeface="Cambria Math" panose="02040503050406030204" pitchFamily="18" charset="0"/>
                      </a:rPr>
                      <m:t>).</m:t>
                    </m:r>
                  </m:oMath>
                </a14:m>
                <a:endParaRPr lang="vi-VN" sz="19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1985168" y="1068320"/>
                <a:ext cx="6057690" cy="1456489"/>
              </a:xfrm>
              <a:prstGeom prst="rect">
                <a:avLst/>
              </a:prstGeom>
              <a:blipFill>
                <a:blip r:embed="rId3"/>
                <a:stretch>
                  <a:fillRect l="-1007" b="-6276"/>
                </a:stretch>
              </a:blipFill>
            </p:spPr>
            <p:txBody>
              <a:bodyPr/>
              <a:lstStyle/>
              <a:p>
                <a:r>
                  <a:rPr lang="en-US">
                    <a:noFill/>
                  </a:rPr>
                  <a:t> </a:t>
                </a:r>
              </a:p>
            </p:txBody>
          </p:sp>
        </mc:Fallback>
      </mc:AlternateContent>
      <p:grpSp>
        <p:nvGrpSpPr>
          <p:cNvPr id="16" name="Google Shape;2349;p37"/>
          <p:cNvGrpSpPr/>
          <p:nvPr/>
        </p:nvGrpSpPr>
        <p:grpSpPr>
          <a:xfrm flipV="1">
            <a:off x="8368252" y="446346"/>
            <a:ext cx="683280" cy="600885"/>
            <a:chOff x="6745875" y="1386325"/>
            <a:chExt cx="1050850" cy="888425"/>
          </a:xfrm>
        </p:grpSpPr>
        <p:sp>
          <p:nvSpPr>
            <p:cNvPr id="17"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008;p63"/>
          <p:cNvGrpSpPr/>
          <p:nvPr/>
        </p:nvGrpSpPr>
        <p:grpSpPr>
          <a:xfrm rot="253853">
            <a:off x="8074160" y="4300836"/>
            <a:ext cx="1042064" cy="887057"/>
            <a:chOff x="7800600" y="4010855"/>
            <a:chExt cx="1158061" cy="1062778"/>
          </a:xfrm>
        </p:grpSpPr>
        <p:sp>
          <p:nvSpPr>
            <p:cNvPr id="33"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4010;p63"/>
            <p:cNvGrpSpPr/>
            <p:nvPr/>
          </p:nvGrpSpPr>
          <p:grpSpPr>
            <a:xfrm>
              <a:off x="7987395" y="4351324"/>
              <a:ext cx="913843" cy="674798"/>
              <a:chOff x="7987395" y="4351324"/>
              <a:chExt cx="913843" cy="674798"/>
            </a:xfrm>
          </p:grpSpPr>
          <p:sp>
            <p:nvSpPr>
              <p:cNvPr id="35"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 name="Rectangle 47"/>
          <p:cNvSpPr/>
          <p:nvPr/>
        </p:nvSpPr>
        <p:spPr>
          <a:xfrm>
            <a:off x="986901" y="2508202"/>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985168" y="2893665"/>
                <a:ext cx="5833673" cy="1847878"/>
              </a:xfrm>
              <a:prstGeom prst="rect">
                <a:avLst/>
              </a:prstGeom>
            </p:spPr>
            <p:txBody>
              <a:bodyPr wrap="square">
                <a:spAutoFit/>
              </a:bodyPr>
              <a:lstStyle/>
              <a:p>
                <a:pPr algn="just">
                  <a:lnSpc>
                    <a:spcPct val="150000"/>
                  </a:lnSpc>
                  <a:spcBef>
                    <a:spcPts val="200"/>
                  </a:spcBef>
                  <a:spcAft>
                    <a:spcPts val="200"/>
                  </a:spcAft>
                </a:pPr>
                <a:r>
                  <a:rPr lang="vi-VN" sz="1900">
                    <a:latin typeface="+mn-lt"/>
                    <a:ea typeface="Arial" panose="020B0604020202020204" pitchFamily="34" charset="0"/>
                    <a:cs typeface="Times New Roman" panose="02020603050405020304" pitchFamily="18" charset="0"/>
                  </a:rPr>
                  <a:t>a) </a:t>
                </a:r>
                <a:r>
                  <a:rPr lang="en-US" sz="1900">
                    <a:effectLst/>
                    <a:latin typeface="+mn-lt"/>
                    <a:ea typeface="Arial" panose="020B0604020202020204" pitchFamily="34" charset="0"/>
                    <a:cs typeface="Times New Roman" panose="02020603050405020304" pitchFamily="18" charset="0"/>
                  </a:rPr>
                  <a:t>Ta có</a:t>
                </a:r>
                <a:r>
                  <a:rPr lang="vi-VN" sz="1900">
                    <a:effectLst/>
                    <a:latin typeface="+mn-lt"/>
                    <a:ea typeface="Arial" panose="020B0604020202020204" pitchFamily="34" charset="0"/>
                    <a:cs typeface="Times New Roman" panose="02020603050405020304" pitchFamily="18" charset="0"/>
                  </a:rPr>
                  <a:t>:</a:t>
                </a:r>
                <a:r>
                  <a:rPr lang="en-US"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12</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49</m:t>
                        </m:r>
                      </m:den>
                    </m:f>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900">
                    <a:effectLst/>
                    <a:latin typeface="+mn-lt"/>
                    <a:ea typeface="Arial" panose="020B0604020202020204" pitchFamily="34" charset="0"/>
                    <a:cs typeface="Times New Roman" panose="02020603050405020304" pitchFamily="18" charset="0"/>
                  </a:rPr>
                  <a:t>b) </a:t>
                </a:r>
                <a:r>
                  <a:rPr lang="en-US" sz="1900">
                    <a:effectLst/>
                    <a:latin typeface="+mn-lt"/>
                    <a:ea typeface="Arial" panose="020B0604020202020204" pitchFamily="34" charset="0"/>
                    <a:cs typeface="Times New Roman" panose="02020603050405020304" pitchFamily="18" charset="0"/>
                  </a:rPr>
                  <a:t>Ta thấy</a:t>
                </a:r>
                <a:r>
                  <a:rPr lang="vi-VN" sz="1900">
                    <a:effectLst/>
                    <a:latin typeface="+mn-lt"/>
                    <a:ea typeface="Arial" panose="020B0604020202020204" pitchFamily="34" charset="0"/>
                    <a:cs typeface="Times New Roman" panose="02020603050405020304" pitchFamily="18" charset="0"/>
                  </a:rPr>
                  <a:t>:</a:t>
                </a:r>
                <a:r>
                  <a:rPr lang="en-US" sz="1900">
                    <a:effectLst/>
                    <a:latin typeface="+mn-lt"/>
                    <a:ea typeface="Arial" panose="020B0604020202020204" pitchFamily="34" charset="0"/>
                    <a:cs typeface="Times New Roman" panose="02020603050405020304" pitchFamily="18" charset="0"/>
                  </a:rPr>
                  <a:t> </a:t>
                </a:r>
              </a:p>
              <a:p>
                <a:pPr algn="ctr">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12</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49</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oMath>
                </a14:m>
                <a:r>
                  <a:rPr lang="en-US" sz="1900">
                    <a:effectLst/>
                    <a:latin typeface="+mn-lt"/>
                    <a:ea typeface="Arial" panose="020B0604020202020204" pitchFamily="34" charset="0"/>
                    <a:cs typeface="Times New Roman" panose="02020603050405020304" pitchFamily="18"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985168" y="2893665"/>
                <a:ext cx="5833673" cy="1847878"/>
              </a:xfrm>
              <a:prstGeom prst="rect">
                <a:avLst/>
              </a:prstGeom>
              <a:blipFill>
                <a:blip r:embed="rId4"/>
                <a:stretch>
                  <a:fillRect l="-1045"/>
                </a:stretch>
              </a:blipFill>
            </p:spPr>
            <p:txBody>
              <a:bodyPr/>
              <a:lstStyle/>
              <a:p>
                <a:r>
                  <a:rPr lang="en-US">
                    <a:noFill/>
                  </a:rPr>
                  <a:t> </a:t>
                </a:r>
              </a:p>
            </p:txBody>
          </p:sp>
        </mc:Fallback>
      </mc:AlternateContent>
    </p:spTree>
    <p:extLst>
      <p:ext uri="{BB962C8B-B14F-4D97-AF65-F5344CB8AC3E}">
        <p14:creationId xmlns:p14="http://schemas.microsoft.com/office/powerpoint/2010/main" val="328708514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500"/>
                                        <p:tgtEl>
                                          <p:spTgt spid="3">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2" name="TextBox 21"/>
          <p:cNvSpPr txBox="1"/>
          <p:nvPr/>
        </p:nvSpPr>
        <p:spPr>
          <a:xfrm>
            <a:off x="3338292" y="443484"/>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841189" y="1457852"/>
            <a:ext cx="7450117" cy="1528574"/>
            <a:chOff x="1583298" y="1075076"/>
            <a:chExt cx="6664120" cy="1290805"/>
          </a:xfrm>
        </p:grpSpPr>
        <p:sp>
          <p:nvSpPr>
            <p:cNvPr id="24" name="Rounded Rectangular Callout 23"/>
            <p:cNvSpPr/>
            <p:nvPr/>
          </p:nvSpPr>
          <p:spPr>
            <a:xfrm>
              <a:off x="1583298" y="1075076"/>
              <a:ext cx="6664120" cy="1284091"/>
            </a:xfrm>
            <a:prstGeom prst="wedgeRoundRectCallout">
              <a:avLst>
                <a:gd name="adj1" fmla="val -2461"/>
                <a:gd name="adj2" fmla="val -66659"/>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686495" y="1199712"/>
                  <a:ext cx="6560922" cy="116616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Bef>
                      <a:spcPts val="600"/>
                    </a:spcBef>
                    <a:spcAft>
                      <a:spcPts val="600"/>
                    </a:spcAft>
                  </a:pPr>
                  <a:r>
                    <a:rPr lang="vi-VN" sz="2100">
                      <a:solidFill>
                        <a:schemeClr val="accent6"/>
                      </a:solidFill>
                      <a:ea typeface="Arial" panose="020B0604020202020204" pitchFamily="34" charset="0"/>
                      <a:cs typeface="Times New Roman" panose="02020603050405020304" pitchFamily="18" charset="0"/>
                    </a:rPr>
                    <a:t>Cho hai biến cố </a:t>
                  </a:r>
                  <a14:m>
                    <m:oMath xmlns:m="http://schemas.openxmlformats.org/officeDocument/2006/math">
                      <m:r>
                        <a:rPr lang="vi-VN" sz="2100" i="1">
                          <a:solidFill>
                            <a:schemeClr val="accent6"/>
                          </a:solidFill>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100">
                      <a:solidFill>
                        <a:schemeClr val="accent6"/>
                      </a:solidFill>
                      <a:effectLst/>
                      <a:ea typeface="Dotum" panose="020B0600000101010101" pitchFamily="34" charset="-127"/>
                      <a:cs typeface="Times New Roman" panose="02020603050405020304" pitchFamily="18" charset="0"/>
                    </a:rPr>
                    <a:t> và </a:t>
                  </a:r>
                  <a14:m>
                    <m:oMath xmlns:m="http://schemas.openxmlformats.org/officeDocument/2006/math">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oMath>
                  </a14:m>
                  <a:endParaRPr lang="en-US" sz="2100">
                    <a:solidFill>
                      <a:schemeClr val="accent6"/>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100">
                      <a:solidFill>
                        <a:schemeClr val="accent6"/>
                      </a:solidFill>
                      <a:effectLst/>
                      <a:ea typeface="Arial" panose="020B0604020202020204" pitchFamily="34" charset="0"/>
                      <a:cs typeface="Times New Roman" panose="02020603050405020304" pitchFamily="18" charset="0"/>
                    </a:rPr>
                    <a:t>Nếu hai biến cố </a:t>
                  </a:r>
                  <a14:m>
                    <m:oMath xmlns:m="http://schemas.openxmlformats.org/officeDocument/2006/math">
                      <m:r>
                        <a:rPr lang="vi-VN" sz="2100" i="1">
                          <a:solidFill>
                            <a:schemeClr val="accent6"/>
                          </a:solidFill>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100">
                      <a:solidFill>
                        <a:schemeClr val="accent6"/>
                      </a:solidFill>
                      <a:effectLst/>
                      <a:ea typeface="Dotum" panose="020B0600000101010101" pitchFamily="34" charset="-127"/>
                      <a:cs typeface="Times New Roman" panose="02020603050405020304" pitchFamily="18" charset="0"/>
                    </a:rPr>
                    <a:t> và </a:t>
                  </a:r>
                  <a14:m>
                    <m:oMath xmlns:m="http://schemas.openxmlformats.org/officeDocument/2006/math">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100">
                      <a:solidFill>
                        <a:schemeClr val="accent6"/>
                      </a:solidFill>
                      <a:effectLst/>
                      <a:ea typeface="Dotum" panose="020B0600000101010101" pitchFamily="34" charset="-127"/>
                      <a:cs typeface="Times New Roman" panose="02020603050405020304" pitchFamily="18" charset="0"/>
                    </a:rPr>
                    <a:t> là độc lập thì </a:t>
                  </a:r>
                  <a14:m>
                    <m:oMath xmlns:m="http://schemas.openxmlformats.org/officeDocument/2006/math">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𝐴</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𝐴</m:t>
                          </m:r>
                        </m:e>
                      </m:d>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 . </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𝑃</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2100">
                    <a:solidFill>
                      <a:schemeClr val="accent6"/>
                    </a:solidFill>
                    <a:effectLs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86495" y="1199712"/>
                  <a:ext cx="6560922" cy="1166169"/>
                </a:xfrm>
                <a:prstGeom prst="rect">
                  <a:avLst/>
                </a:prstGeom>
                <a:blipFill>
                  <a:blip r:embed="rId3"/>
                  <a:stretch>
                    <a:fillRect l="-998"/>
                  </a:stretch>
                </a:blipFill>
                <a:ln>
                  <a:noFill/>
                </a:ln>
              </p:spPr>
              <p:txBody>
                <a:bodyPr/>
                <a:lstStyle/>
                <a:p>
                  <a:r>
                    <a:rPr lang="en-US">
                      <a:noFill/>
                    </a:rPr>
                    <a:t> </a:t>
                  </a:r>
                </a:p>
              </p:txBody>
            </p:sp>
          </mc:Fallback>
        </mc:AlternateContent>
      </p:grpSp>
      <p:sp>
        <p:nvSpPr>
          <p:cNvPr id="5" name="Rectangle 4"/>
          <p:cNvSpPr/>
          <p:nvPr/>
        </p:nvSpPr>
        <p:spPr>
          <a:xfrm>
            <a:off x="8782916" y="3290341"/>
            <a:ext cx="305549" cy="43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6" name="Picture 5"/>
          <p:cNvPicPr>
            <a:picLocks noChangeAspect="1"/>
          </p:cNvPicPr>
          <p:nvPr/>
        </p:nvPicPr>
        <p:blipFill>
          <a:blip r:embed="rId4"/>
          <a:stretch>
            <a:fillRect/>
          </a:stretch>
        </p:blipFill>
        <p:spPr>
          <a:xfrm flipH="1">
            <a:off x="8726841" y="3481708"/>
            <a:ext cx="53081" cy="207032"/>
          </a:xfrm>
          <a:prstGeom prst="rect">
            <a:avLst/>
          </a:prstGeom>
        </p:spPr>
      </p:pic>
      <p:grpSp>
        <p:nvGrpSpPr>
          <p:cNvPr id="8" name="Group 7"/>
          <p:cNvGrpSpPr/>
          <p:nvPr/>
        </p:nvGrpSpPr>
        <p:grpSpPr>
          <a:xfrm>
            <a:off x="841189" y="3532114"/>
            <a:ext cx="7343151" cy="1038746"/>
            <a:chOff x="403562" y="3329069"/>
            <a:chExt cx="7343151" cy="1038746"/>
          </a:xfrm>
        </p:grpSpPr>
        <mc:AlternateContent xmlns:mc="http://schemas.openxmlformats.org/markup-compatibility/2006" xmlns:a14="http://schemas.microsoft.com/office/drawing/2010/main">
          <mc:Choice Requires="a14">
            <p:sp>
              <p:nvSpPr>
                <p:cNvPr id="3" name="Rectangle 2"/>
                <p:cNvSpPr/>
                <p:nvPr/>
              </p:nvSpPr>
              <p:spPr>
                <a:xfrm>
                  <a:off x="941195" y="3329069"/>
                  <a:ext cx="6805518" cy="10387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100" b="1" i="1"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Chú ý</a:t>
                  </a:r>
                  <a:r>
                    <a:rPr kumimoji="0" lang="pt-BR" sz="2100" b="1" i="0"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 </a:t>
                  </a:r>
                  <a:r>
                    <a:rPr lang="vi-VN" sz="2000">
                      <a:latin typeface="+mn-lt"/>
                      <a:ea typeface="Arial" panose="020B0604020202020204" pitchFamily="34" charset="0"/>
                      <a:cs typeface="Times New Roman" panose="02020603050405020304" pitchFamily="18" charset="0"/>
                    </a:rPr>
                    <a:t>Nếu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 </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𝐵</m:t>
                          </m:r>
                        </m:e>
                      </m:d>
                    </m:oMath>
                  </a14:m>
                  <a:r>
                    <a:rPr lang="vi-VN" sz="2000">
                      <a:effectLst/>
                      <a:latin typeface="+mn-lt"/>
                      <a:ea typeface="Dotum" panose="020B0600000101010101" pitchFamily="34" charset="-127"/>
                      <a:cs typeface="Times New Roman" panose="02020603050405020304" pitchFamily="18" charset="0"/>
                    </a:rPr>
                    <a:t> thì hai biến cố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effectLst/>
                      <a:latin typeface="+mn-lt"/>
                      <a:ea typeface="Dotum" panose="020B0600000101010101" pitchFamily="34" charset="-127"/>
                      <a:cs typeface="Times New Roman" panose="02020603050405020304" pitchFamily="18" charset="0"/>
                    </a:rPr>
                    <a:t> không độc lập.</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1195" y="3329069"/>
                  <a:ext cx="6805518" cy="1038746"/>
                </a:xfrm>
                <a:prstGeom prst="rect">
                  <a:avLst/>
                </a:prstGeom>
                <a:blipFill>
                  <a:blip r:embed="rId5"/>
                  <a:stretch>
                    <a:fillRect l="-1074" b="-4094"/>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403562" y="3436406"/>
              <a:ext cx="518737" cy="451709"/>
            </a:xfrm>
            <a:prstGeom prst="rect">
              <a:avLst/>
            </a:prstGeom>
          </p:spPr>
        </p:pic>
      </p:grpSp>
    </p:spTree>
    <p:extLst>
      <p:ext uri="{BB962C8B-B14F-4D97-AF65-F5344CB8AC3E}">
        <p14:creationId xmlns:p14="http://schemas.microsoft.com/office/powerpoint/2010/main" val="37324285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8423" y="3914279"/>
            <a:ext cx="1024217" cy="1115665"/>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224660" y="192381"/>
                <a:ext cx="8680800" cy="186974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Arial"/>
                    <a:sym typeface="Arial"/>
                  </a:rPr>
                  <a:t>Ví dụ 7:</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900" kern="1200">
                    <a:latin typeface="Arial" panose="020B0604020202020204" pitchFamily="34" charset="0"/>
                    <a:ea typeface="+mn-ea"/>
                    <a:cs typeface="Arial" panose="020B0604020202020204" pitchFamily="34" charset="0"/>
                  </a:rPr>
                  <a:t>Hai bạn Hạnh và Hà cùng chơi trò chơi bắn cung một cách độc lập. Mỗi bạn chỉ bắn một lần. Xác suất để bạn Hạnh và bạn Hà bắn trúng bia </a:t>
                </a: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lần lượt là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0,6</m:t>
                    </m:r>
                  </m:oMath>
                </a14:m>
                <a:r>
                  <a:rPr lang="vi-VN" sz="1900" kern="1200">
                    <a:latin typeface="Arial" panose="020B0604020202020204" pitchFamily="34" charset="0"/>
                    <a:ea typeface="+mn-ea"/>
                    <a:cs typeface="Arial" panose="020B0604020202020204" pitchFamily="34" charset="0"/>
                  </a:rPr>
                  <a:t> và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0,7</m:t>
                    </m:r>
                  </m:oMath>
                </a14:m>
                <a:r>
                  <a:rPr lang="vi-VN" sz="1900" kern="1200">
                    <a:latin typeface="Arial" panose="020B0604020202020204" pitchFamily="34" charset="0"/>
                    <a:ea typeface="+mn-ea"/>
                    <a:cs typeface="Arial" panose="020B0604020202020204" pitchFamily="34" charset="0"/>
                  </a:rPr>
                  <a:t> trong lần bắn của mình. Tính xác suất của biến cố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𝐶</m:t>
                    </m:r>
                  </m:oMath>
                </a14:m>
                <a:r>
                  <a:rPr lang="vi-VN" sz="1900" kern="1200">
                    <a:latin typeface="Arial" panose="020B0604020202020204" pitchFamily="34" charset="0"/>
                    <a:ea typeface="+mn-ea"/>
                    <a:cs typeface="Arial" panose="020B0604020202020204" pitchFamily="34" charset="0"/>
                  </a:rPr>
                  <a:t>: </a:t>
                </a: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“Bạn Hạnh và bạn Hà đều bắn trúng bia”.</a:t>
                </a:r>
              </a:p>
            </p:txBody>
          </p:sp>
        </mc:Choice>
        <mc:Fallback xmlns="">
          <p:sp>
            <p:nvSpPr>
              <p:cNvPr id="25" name="TextBox 24"/>
              <p:cNvSpPr txBox="1">
                <a:spLocks noRot="1" noChangeAspect="1" noMove="1" noResize="1" noEditPoints="1" noAdjustHandles="1" noChangeArrowheads="1" noChangeShapeType="1" noTextEdit="1"/>
              </p:cNvSpPr>
              <p:nvPr/>
            </p:nvSpPr>
            <p:spPr>
              <a:xfrm>
                <a:off x="224660" y="192381"/>
                <a:ext cx="8680800" cy="1869743"/>
              </a:xfrm>
              <a:prstGeom prst="rect">
                <a:avLst/>
              </a:prstGeom>
              <a:blipFill>
                <a:blip r:embed="rId4"/>
                <a:stretch>
                  <a:fillRect l="-772" r="-632"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24660" y="2724007"/>
                <a:ext cx="8695692" cy="2103140"/>
              </a:xfrm>
              <a:prstGeom prst="rect">
                <a:avLst/>
              </a:prstGeom>
            </p:spPr>
            <p:txBody>
              <a:bodyPr wrap="square">
                <a:spAutoFit/>
              </a:bodyPr>
              <a:lstStyle/>
              <a:p>
                <a:pPr algn="just">
                  <a:lnSpc>
                    <a:spcPct val="150000"/>
                  </a:lnSpc>
                  <a:spcAft>
                    <a:spcPts val="500"/>
                  </a:spcAft>
                </a:pPr>
                <a:r>
                  <a:rPr lang="en-US" sz="1900">
                    <a:latin typeface="+mn-lt"/>
                  </a:rPr>
                  <a:t>Xét biến cố </a:t>
                </a:r>
                <a14:m>
                  <m:oMath xmlns:m="http://schemas.openxmlformats.org/officeDocument/2006/math">
                    <m:r>
                      <a:rPr lang="en-US" sz="1900" i="1" smtClean="0">
                        <a:latin typeface="Cambria Math" panose="02040503050406030204" pitchFamily="18" charset="0"/>
                      </a:rPr>
                      <m:t>𝐴</m:t>
                    </m:r>
                  </m:oMath>
                </a14:m>
                <a:r>
                  <a:rPr lang="en-US" sz="1900">
                    <a:latin typeface="+mn-lt"/>
                  </a:rPr>
                  <a:t>: “Bạn Hạnh bắn trúng bia”, ta có: </a:t>
                </a:r>
                <a14:m>
                  <m:oMath xmlns:m="http://schemas.openxmlformats.org/officeDocument/2006/math">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𝐴</m:t>
                    </m:r>
                    <m:r>
                      <a:rPr lang="en-US" sz="1900" i="1" smtClean="0">
                        <a:latin typeface="Cambria Math" panose="02040503050406030204" pitchFamily="18" charset="0"/>
                      </a:rPr>
                      <m:t>)=0,6</m:t>
                    </m:r>
                  </m:oMath>
                </a14:m>
                <a:r>
                  <a:rPr lang="en-US" sz="1900">
                    <a:latin typeface="+mn-lt"/>
                  </a:rPr>
                  <a:t>. </a:t>
                </a:r>
              </a:p>
              <a:p>
                <a:pPr algn="just">
                  <a:lnSpc>
                    <a:spcPct val="150000"/>
                  </a:lnSpc>
                  <a:spcAft>
                    <a:spcPts val="500"/>
                  </a:spcAft>
                </a:pPr>
                <a:r>
                  <a:rPr lang="en-US" sz="1900">
                    <a:latin typeface="+mn-lt"/>
                  </a:rPr>
                  <a:t>Xét biến cố </a:t>
                </a:r>
                <a14:m>
                  <m:oMath xmlns:m="http://schemas.openxmlformats.org/officeDocument/2006/math">
                    <m:r>
                      <a:rPr lang="en-US" sz="1900" i="1" smtClean="0">
                        <a:latin typeface="Cambria Math" panose="02040503050406030204" pitchFamily="18" charset="0"/>
                      </a:rPr>
                      <m:t>𝐵</m:t>
                    </m:r>
                  </m:oMath>
                </a14:m>
                <a:r>
                  <a:rPr lang="en-US" sz="1900">
                    <a:latin typeface="+mn-lt"/>
                  </a:rPr>
                  <a:t>: “Bạn Hà bắn trúng bia”, ta có: </a:t>
                </a:r>
                <a14:m>
                  <m:oMath xmlns:m="http://schemas.openxmlformats.org/officeDocument/2006/math">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)=0,7</m:t>
                    </m:r>
                  </m:oMath>
                </a14:m>
                <a:r>
                  <a:rPr lang="en-US" sz="1900">
                    <a:latin typeface="+mn-lt"/>
                  </a:rPr>
                  <a:t>. </a:t>
                </a:r>
              </a:p>
              <a:p>
                <a:pPr algn="just">
                  <a:lnSpc>
                    <a:spcPct val="150000"/>
                  </a:lnSpc>
                  <a:spcAft>
                    <a:spcPts val="500"/>
                  </a:spcAft>
                </a:pPr>
                <a:r>
                  <a:rPr lang="en-US" sz="1900">
                    <a:latin typeface="+mn-lt"/>
                  </a:rPr>
                  <a:t>Ta thấy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 </m:t>
                    </m:r>
                    <m:r>
                      <a:rPr lang="en-US" sz="1900" i="1" smtClean="0">
                        <a:latin typeface="Cambria Math" panose="02040503050406030204" pitchFamily="18" charset="0"/>
                      </a:rPr>
                      <m:t>𝐵</m:t>
                    </m:r>
                    <m:r>
                      <a:rPr lang="en-US" sz="1900" i="1" smtClean="0">
                        <a:latin typeface="Cambria Math" panose="02040503050406030204" pitchFamily="18" charset="0"/>
                      </a:rPr>
                      <m:t> </m:t>
                    </m:r>
                  </m:oMath>
                </a14:m>
                <a:r>
                  <a:rPr lang="en-US" sz="1900">
                    <a:latin typeface="+mn-lt"/>
                  </a:rPr>
                  <a:t>là hai biến cố độc lập và </a:t>
                </a:r>
                <a14:m>
                  <m:oMath xmlns:m="http://schemas.openxmlformats.org/officeDocument/2006/math">
                    <m:r>
                      <a:rPr lang="en-US" sz="1900" i="1" smtClean="0">
                        <a:latin typeface="Cambria Math" panose="02040503050406030204" pitchFamily="18" charset="0"/>
                      </a:rPr>
                      <m:t>𝐶</m:t>
                    </m:r>
                    <m:r>
                      <a:rPr lang="en-US" sz="1900" i="1" smtClean="0">
                        <a:latin typeface="Cambria Math" panose="02040503050406030204" pitchFamily="18" charset="0"/>
                      </a:rPr>
                      <m:t>=</m:t>
                    </m:r>
                    <m:r>
                      <a:rPr lang="en-US" sz="1900" i="1" smtClean="0">
                        <a:latin typeface="Cambria Math" panose="02040503050406030204" pitchFamily="18" charset="0"/>
                      </a:rPr>
                      <m:t>𝐴</m:t>
                    </m:r>
                    <m:r>
                      <a:rPr lang="en-US" sz="1900" i="1">
                        <a:latin typeface="Cambria Math" panose="02040503050406030204" pitchFamily="18" charset="0"/>
                        <a:ea typeface="Cambria Math" panose="02040503050406030204" pitchFamily="18" charset="0"/>
                      </a:rPr>
                      <m:t>∩</m:t>
                    </m:r>
                    <m:r>
                      <a:rPr lang="en-US" sz="1900" i="1" smtClean="0">
                        <a:latin typeface="Cambria Math" panose="02040503050406030204" pitchFamily="18" charset="0"/>
                      </a:rPr>
                      <m:t>𝐵</m:t>
                    </m:r>
                  </m:oMath>
                </a14:m>
                <a:r>
                  <a:rPr lang="en-US" sz="1900">
                    <a:latin typeface="+mn-lt"/>
                  </a:rPr>
                  <a:t>. suy ra:</a:t>
                </a:r>
              </a:p>
              <a:p>
                <a:pPr algn="just">
                  <a:lnSpc>
                    <a:spcPct val="150000"/>
                  </a:lnSpc>
                  <a:spcAft>
                    <a:spcPts val="500"/>
                  </a:spcAft>
                </a:pPr>
                <a14:m>
                  <m:oMathPara xmlns:m="http://schemas.openxmlformats.org/officeDocument/2006/math">
                    <m:oMathParaPr>
                      <m:jc m:val="center"/>
                    </m:oMathParaPr>
                    <m:oMath xmlns:m="http://schemas.openxmlformats.org/officeDocument/2006/math">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 </m:t>
                      </m:r>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𝐴</m:t>
                      </m:r>
                      <m:r>
                        <a:rPr lang="en-US" sz="1900" i="1" smtClean="0">
                          <a:latin typeface="Cambria Math" panose="02040503050406030204" pitchFamily="18" charset="0"/>
                        </a:rPr>
                        <m:t>). </m:t>
                      </m:r>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)=0,6. 0,7=0,42</m:t>
                      </m:r>
                    </m:oMath>
                  </m:oMathPara>
                </a14:m>
                <a:endParaRPr lang="en-US"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24660" y="2724007"/>
                <a:ext cx="8695692" cy="2103140"/>
              </a:xfrm>
              <a:prstGeom prst="rect">
                <a:avLst/>
              </a:prstGeom>
              <a:blipFill>
                <a:blip r:embed="rId5"/>
                <a:stretch>
                  <a:fillRect l="-701"/>
                </a:stretch>
              </a:blipFill>
            </p:spPr>
            <p:txBody>
              <a:bodyPr/>
              <a:lstStyle/>
              <a:p>
                <a:r>
                  <a:rPr lang="en-US">
                    <a:noFill/>
                  </a:rPr>
                  <a:t> </a:t>
                </a:r>
              </a:p>
            </p:txBody>
          </p:sp>
        </mc:Fallback>
      </mc:AlternateContent>
      <p:sp>
        <p:nvSpPr>
          <p:cNvPr id="7" name="Rectangle 6"/>
          <p:cNvSpPr/>
          <p:nvPr/>
        </p:nvSpPr>
        <p:spPr>
          <a:xfrm>
            <a:off x="4179505" y="2082763"/>
            <a:ext cx="739305" cy="48680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24893164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up)">
                                      <p:cBhvr>
                                        <p:cTn id="29" dur="500"/>
                                        <p:tgtEl>
                                          <p:spTgt spid="2">
                                            <p:txEl>
                                              <p:pRg st="2" end="2"/>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wipe(up)">
                                      <p:cBhvr>
                                        <p:cTn id="3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907" y="365232"/>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6</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437667" y="1024494"/>
                <a:ext cx="8250376" cy="14773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2000">
                    <a:solidFill>
                      <a:srgbClr val="000000"/>
                    </a:solidFill>
                  </a:rPr>
                  <a:t>Một xưởng sản xuất có hai máy chạy độc lập với nhau. Xác suất để máy </a:t>
                </a:r>
                <a14:m>
                  <m:oMath xmlns:m="http://schemas.openxmlformats.org/officeDocument/2006/math">
                    <m:r>
                      <a:rPr lang="vi-VN" sz="2000" i="1" smtClean="0">
                        <a:solidFill>
                          <a:srgbClr val="000000"/>
                        </a:solidFill>
                        <a:latin typeface="Cambria Math" panose="02040503050406030204" pitchFamily="18" charset="0"/>
                      </a:rPr>
                      <m:t>𝐼</m:t>
                    </m:r>
                  </m:oMath>
                </a14:m>
                <a:r>
                  <a:rPr lang="vi-VN" sz="2000">
                    <a:solidFill>
                      <a:srgbClr val="000000"/>
                    </a:solidFill>
                  </a:rPr>
                  <a:t> và máy </a:t>
                </a:r>
                <a14:m>
                  <m:oMath xmlns:m="http://schemas.openxmlformats.org/officeDocument/2006/math">
                    <m:r>
                      <a:rPr lang="vi-VN" sz="2000" i="1" smtClean="0">
                        <a:solidFill>
                          <a:srgbClr val="000000"/>
                        </a:solidFill>
                        <a:latin typeface="Cambria Math" panose="02040503050406030204" pitchFamily="18" charset="0"/>
                      </a:rPr>
                      <m:t>𝐼𝐼</m:t>
                    </m:r>
                  </m:oMath>
                </a14:m>
                <a:r>
                  <a:rPr lang="vi-VN" sz="2000">
                    <a:solidFill>
                      <a:srgbClr val="000000"/>
                    </a:solidFill>
                  </a:rPr>
                  <a:t> chạy tốt lần lượt là </a:t>
                </a:r>
                <a14:m>
                  <m:oMath xmlns:m="http://schemas.openxmlformats.org/officeDocument/2006/math">
                    <m:r>
                      <a:rPr lang="vi-VN" sz="2000" i="1" smtClean="0">
                        <a:solidFill>
                          <a:srgbClr val="000000"/>
                        </a:solidFill>
                        <a:latin typeface="Cambria Math" panose="02040503050406030204" pitchFamily="18" charset="0"/>
                      </a:rPr>
                      <m:t>0,8</m:t>
                    </m:r>
                  </m:oMath>
                </a14:m>
                <a:r>
                  <a:rPr lang="vi-VN" sz="2000">
                    <a:solidFill>
                      <a:srgbClr val="000000"/>
                    </a:solidFill>
                  </a:rPr>
                  <a:t> và </a:t>
                </a:r>
                <a14:m>
                  <m:oMath xmlns:m="http://schemas.openxmlformats.org/officeDocument/2006/math">
                    <m:r>
                      <a:rPr lang="vi-VN" sz="2000" i="1" smtClean="0">
                        <a:solidFill>
                          <a:srgbClr val="000000"/>
                        </a:solidFill>
                        <a:latin typeface="Cambria Math" panose="02040503050406030204" pitchFamily="18" charset="0"/>
                      </a:rPr>
                      <m:t>0,9</m:t>
                    </m:r>
                  </m:oMath>
                </a14:m>
                <a:r>
                  <a:rPr lang="vi-VN" sz="2000">
                    <a:solidFill>
                      <a:srgbClr val="000000"/>
                    </a:solidFill>
                  </a:rPr>
                  <a:t>. Tính xác suất của biến cố</a:t>
                </a:r>
                <a:r>
                  <a:rPr lang="en-US" sz="2000">
                    <a:solidFill>
                      <a:srgbClr val="000000"/>
                    </a:solidFill>
                  </a:rPr>
                  <a:t> </a:t>
                </a:r>
                <a14:m>
                  <m:oMath xmlns:m="http://schemas.openxmlformats.org/officeDocument/2006/math">
                    <m:r>
                      <a:rPr lang="vi-VN" sz="2000" i="1" smtClean="0">
                        <a:solidFill>
                          <a:srgbClr val="000000"/>
                        </a:solidFill>
                        <a:latin typeface="Cambria Math" panose="02040503050406030204" pitchFamily="18" charset="0"/>
                      </a:rPr>
                      <m:t>𝐶</m:t>
                    </m:r>
                  </m:oMath>
                </a14:m>
                <a:r>
                  <a:rPr lang="vi-VN" sz="2000">
                    <a:solidFill>
                      <a:srgbClr val="000000"/>
                    </a:solidFill>
                  </a:rPr>
                  <a:t>: “Cả hai máy của xưởng sản xuất đều chạy tốt”.</a:t>
                </a:r>
                <a:endParaRPr kumimoji="0" lang="vi-VN" sz="2000" b="0" i="0" u="none" strike="noStrike" kern="0" cap="none" spc="0" normalizeH="0" baseline="0" noProof="0">
                  <a:ln>
                    <a:noFill/>
                  </a:ln>
                  <a:solidFill>
                    <a:srgbClr val="000000"/>
                  </a:solidFill>
                  <a:effectLst/>
                  <a:uLnTx/>
                  <a:uFillTx/>
                  <a:sym typeface="Arial"/>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437667" y="1024494"/>
                <a:ext cx="8250376" cy="1477328"/>
              </a:xfrm>
              <a:prstGeom prst="rect">
                <a:avLst/>
              </a:prstGeom>
              <a:blipFill>
                <a:blip r:embed="rId3"/>
                <a:stretch>
                  <a:fillRect l="-813" r="-739" b="-33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20650240">
            <a:off x="-36001" y="295356"/>
            <a:ext cx="550663" cy="543511"/>
          </a:xfrm>
          <a:prstGeom prst="rect">
            <a:avLst/>
          </a:prstGeom>
        </p:spPr>
      </p:pic>
      <p:pic>
        <p:nvPicPr>
          <p:cNvPr id="9" name="Picture 8"/>
          <p:cNvPicPr>
            <a:picLocks noChangeAspect="1"/>
          </p:cNvPicPr>
          <p:nvPr/>
        </p:nvPicPr>
        <p:blipFill>
          <a:blip r:embed="rId5"/>
          <a:stretch>
            <a:fillRect/>
          </a:stretch>
        </p:blipFill>
        <p:spPr>
          <a:xfrm>
            <a:off x="7864705" y="4070936"/>
            <a:ext cx="1249781" cy="1256307"/>
          </a:xfrm>
          <a:prstGeom prst="rect">
            <a:avLst/>
          </a:prstGeom>
        </p:spPr>
      </p:pic>
      <p:sp>
        <p:nvSpPr>
          <p:cNvPr id="10" name="Rectangle 9"/>
          <p:cNvSpPr/>
          <p:nvPr/>
        </p:nvSpPr>
        <p:spPr>
          <a:xfrm>
            <a:off x="4186790" y="252961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437667" y="3161084"/>
                <a:ext cx="8250376" cy="1615827"/>
              </a:xfrm>
              <a:prstGeom prst="rect">
                <a:avLst/>
              </a:prstGeom>
            </p:spPr>
            <p:txBody>
              <a:bodyPr wrap="square">
                <a:spAutoFit/>
              </a:bodyPr>
              <a:lstStyle/>
              <a:p>
                <a:pPr algn="just">
                  <a:lnSpc>
                    <a:spcPct val="165000"/>
                  </a:lnSpc>
                </a:pPr>
                <a:r>
                  <a:rPr lang="vi-VN" sz="2000">
                    <a:latin typeface="+mn-lt"/>
                    <a:ea typeface="Arial" panose="020B0604020202020204" pitchFamily="34" charset="0"/>
                    <a:cs typeface="Times New Roman" panose="02020603050405020304" pitchFamily="18" charset="0"/>
                  </a:rPr>
                  <a:t>Ta có: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=0,8</m:t>
                    </m:r>
                  </m:oMath>
                </a14:m>
                <a:r>
                  <a:rPr lang="vi-VN"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000" i="1">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000" i="1">
                        <a:effectLst/>
                        <a:latin typeface="Cambria Math" panose="02040503050406030204" pitchFamily="18" charset="0"/>
                        <a:ea typeface="Dotum" panose="020B0600000101010101" pitchFamily="34" charset="-127"/>
                        <a:cs typeface="Times New Roman" panose="02020603050405020304" pitchFamily="18" charset="0"/>
                      </a:rPr>
                      <m:t>=0,9</m:t>
                    </m:r>
                  </m:oMath>
                </a14:m>
                <a:endParaRPr lang="en-US" sz="2000">
                  <a:effectLst/>
                  <a:latin typeface="+mn-lt"/>
                  <a:ea typeface="Arial" panose="020B0604020202020204" pitchFamily="34" charset="0"/>
                  <a:cs typeface="Times New Roman" panose="02020603050405020304" pitchFamily="18" charset="0"/>
                </a:endParaRPr>
              </a:p>
              <a:p>
                <a:pPr algn="just">
                  <a:lnSpc>
                    <a:spcPct val="165000"/>
                  </a:lnSpc>
                </a:pPr>
                <a:r>
                  <a:rPr lang="vi-VN" sz="2000">
                    <a:effectLst/>
                    <a:latin typeface="+mn-lt"/>
                    <a:ea typeface="Arial" panose="020B0604020202020204" pitchFamily="34" charset="0"/>
                    <a:cs typeface="Times New Roman" panose="02020603050405020304" pitchFamily="18" charset="0"/>
                  </a:rPr>
                  <a:t>Nhận thấy biến cố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effectLst/>
                    <a:latin typeface="+mn-lt"/>
                    <a:ea typeface="Dotum" panose="020B0600000101010101" pitchFamily="34" charset="-127"/>
                    <a:cs typeface="Times New Roman" panose="02020603050405020304" pitchFamily="18" charset="0"/>
                  </a:rPr>
                  <a:t> độc lập với nhau.</a:t>
                </a:r>
                <a:endParaRPr lang="en-US" sz="2000">
                  <a:effectLst/>
                  <a:latin typeface="+mn-lt"/>
                  <a:ea typeface="Arial" panose="020B0604020202020204" pitchFamily="34" charset="0"/>
                  <a:cs typeface="Times New Roman" panose="02020603050405020304" pitchFamily="18" charset="0"/>
                </a:endParaRPr>
              </a:p>
              <a:p>
                <a:pPr algn="ctr">
                  <a:lnSpc>
                    <a:spcPct val="165000"/>
                  </a:lnSpc>
                </a:pP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𝐶</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=0,8 . 0,9=0,72</m:t>
                    </m:r>
                  </m:oMath>
                </a14:m>
                <a:r>
                  <a:rPr lang="vi-VN"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7667" y="3161084"/>
                <a:ext cx="8250376" cy="1615827"/>
              </a:xfrm>
              <a:prstGeom prst="rect">
                <a:avLst/>
              </a:prstGeom>
              <a:blipFill>
                <a:blip r:embed="rId6"/>
                <a:stretch>
                  <a:fillRect l="-813"/>
                </a:stretch>
              </a:blipFill>
            </p:spPr>
            <p:txBody>
              <a:bodyPr/>
              <a:lstStyle/>
              <a:p>
                <a:r>
                  <a:rPr lang="en-US">
                    <a:noFill/>
                  </a:rPr>
                  <a:t> </a:t>
                </a:r>
              </a:p>
            </p:txBody>
          </p:sp>
        </mc:Fallback>
      </mc:AlternateContent>
    </p:spTree>
    <p:extLst>
      <p:ext uri="{BB962C8B-B14F-4D97-AF65-F5344CB8AC3E}">
        <p14:creationId xmlns:p14="http://schemas.microsoft.com/office/powerpoint/2010/main" val="1025638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2" y="182880"/>
            <a:ext cx="8746434" cy="4774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394602" y="444121"/>
                <a:ext cx="8338893" cy="3793346"/>
              </a:xfrm>
              <a:prstGeom prst="rect">
                <a:avLst/>
              </a:prstGeom>
              <a:noFill/>
            </p:spPr>
            <p:txBody>
              <a:bodyPr wrap="square" rtlCol="0">
                <a:spAutoFit/>
              </a:bodyPr>
              <a:lstStyle/>
              <a:p>
                <a:pPr algn="just">
                  <a:lnSpc>
                    <a:spcPct val="150000"/>
                  </a:lnSpc>
                  <a:spcAft>
                    <a:spcPts val="500"/>
                  </a:spcAft>
                </a:pPr>
                <a:r>
                  <a:rPr kumimoji="0" lang="en-US" sz="1900" b="1" i="0" u="none" strike="noStrike" kern="0" cap="none" spc="0" normalizeH="0" baseline="0" noProof="0">
                    <a:ln>
                      <a:noFill/>
                    </a:ln>
                    <a:solidFill>
                      <a:srgbClr val="FFFFFF"/>
                    </a:solidFill>
                    <a:effectLst/>
                    <a:highlight>
                      <a:srgbClr val="CE4D8E"/>
                    </a:highlight>
                    <a:uLnTx/>
                    <a:uFillTx/>
                    <a:latin typeface="Arial"/>
                    <a:cs typeface="Arial"/>
                    <a:sym typeface="Arial"/>
                  </a:rPr>
                  <a:t>Ví dụ 8:</a:t>
                </a: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900">
                    <a:latin typeface="+mn-lt"/>
                  </a:rPr>
                  <a:t>Hai bạn Trung và Dũng của lớp 11A tham gia giải bóng bàn đơn nam do nhà trường tổ chức. Hai bạn đó không cùng thuộc một bảng đấu loại và mỗi bảng đấu loại chỉ chọn một người vào vòng chung kết. Xác suất lọt qua vòng loại để vào vòng chung kết của Trung và Dũng lần lượt là 0,8 và 0,6. Tính xác suất của các biến cố sau:</a:t>
                </a:r>
              </a:p>
              <a:p>
                <a:pPr algn="just">
                  <a:lnSpc>
                    <a:spcPct val="150000"/>
                  </a:lnSpc>
                  <a:spcAft>
                    <a:spcPts val="500"/>
                  </a:spcAft>
                </a:pPr>
                <a:r>
                  <a:rPr lang="vi-VN" sz="1900">
                    <a:latin typeface="+mn-lt"/>
                  </a:rPr>
                  <a:t>a) </a:t>
                </a:r>
                <a14:m>
                  <m:oMath xmlns:m="http://schemas.openxmlformats.org/officeDocument/2006/math">
                    <m:r>
                      <a:rPr lang="vi-VN" sz="1900" i="1" smtClean="0">
                        <a:latin typeface="Cambria Math" panose="02040503050406030204" pitchFamily="18" charset="0"/>
                      </a:rPr>
                      <m:t>𝐴</m:t>
                    </m:r>
                  </m:oMath>
                </a14:m>
                <a:r>
                  <a:rPr lang="vi-VN" sz="1900">
                    <a:latin typeface="+mn-lt"/>
                  </a:rPr>
                  <a:t>: “Cả hai bạn lọt vào vòng chung kết”;</a:t>
                </a:r>
              </a:p>
              <a:p>
                <a:pPr algn="just">
                  <a:lnSpc>
                    <a:spcPct val="150000"/>
                  </a:lnSpc>
                  <a:spcAft>
                    <a:spcPts val="500"/>
                  </a:spcAft>
                </a:pPr>
                <a:r>
                  <a:rPr lang="vi-VN" sz="1900">
                    <a:latin typeface="+mn-lt"/>
                  </a:rPr>
                  <a:t>b) </a:t>
                </a:r>
                <a14:m>
                  <m:oMath xmlns:m="http://schemas.openxmlformats.org/officeDocument/2006/math">
                    <m:r>
                      <a:rPr lang="vi-VN" sz="1900" i="1" smtClean="0">
                        <a:latin typeface="Cambria Math" panose="02040503050406030204" pitchFamily="18" charset="0"/>
                      </a:rPr>
                      <m:t>𝐵</m:t>
                    </m:r>
                  </m:oMath>
                </a14:m>
                <a:r>
                  <a:rPr lang="vi-VN" sz="1900">
                    <a:latin typeface="+mn-lt"/>
                  </a:rPr>
                  <a:t>: “Có ít nhất một bạn lọt vào vòng chung kết”;</a:t>
                </a:r>
              </a:p>
              <a:p>
                <a:pPr algn="just">
                  <a:lnSpc>
                    <a:spcPct val="150000"/>
                  </a:lnSpc>
                  <a:spcAft>
                    <a:spcPts val="500"/>
                  </a:spcAft>
                </a:pPr>
                <a:r>
                  <a:rPr lang="vi-VN" sz="1900">
                    <a:latin typeface="+mn-lt"/>
                  </a:rPr>
                  <a:t>c) </a:t>
                </a:r>
                <a14:m>
                  <m:oMath xmlns:m="http://schemas.openxmlformats.org/officeDocument/2006/math">
                    <m:r>
                      <a:rPr lang="vi-VN" sz="1900" i="1" smtClean="0">
                        <a:latin typeface="Cambria Math" panose="02040503050406030204" pitchFamily="18" charset="0"/>
                      </a:rPr>
                      <m:t>𝐶</m:t>
                    </m:r>
                  </m:oMath>
                </a14:m>
                <a:r>
                  <a:rPr lang="vi-VN" sz="1900">
                    <a:latin typeface="+mn-lt"/>
                  </a:rPr>
                  <a:t>: “Chỉ có bạn Trung lọt vào vòng chung kết”.</a:t>
                </a:r>
              </a:p>
            </p:txBody>
          </p:sp>
        </mc:Choice>
        <mc:Fallback xmlns="">
          <p:sp>
            <p:nvSpPr>
              <p:cNvPr id="10" name="TextBox 9"/>
              <p:cNvSpPr txBox="1">
                <a:spLocks noRot="1" noChangeAspect="1" noMove="1" noResize="1" noEditPoints="1" noAdjustHandles="1" noChangeArrowheads="1" noChangeShapeType="1" noTextEdit="1"/>
              </p:cNvSpPr>
              <p:nvPr/>
            </p:nvSpPr>
            <p:spPr>
              <a:xfrm>
                <a:off x="394602" y="444121"/>
                <a:ext cx="8338893" cy="3793346"/>
              </a:xfrm>
              <a:prstGeom prst="rect">
                <a:avLst/>
              </a:prstGeom>
              <a:blipFill>
                <a:blip r:embed="rId3"/>
                <a:stretch>
                  <a:fillRect l="-731" r="-658" b="-32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001838" y="4221565"/>
            <a:ext cx="935428" cy="7359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36912" y="4447211"/>
            <a:ext cx="562034" cy="846654"/>
          </a:xfrm>
          <a:prstGeom prst="rect">
            <a:avLst/>
          </a:prstGeom>
        </p:spPr>
      </p:pic>
    </p:spTree>
    <p:extLst>
      <p:ext uri="{BB962C8B-B14F-4D97-AF65-F5344CB8AC3E}">
        <p14:creationId xmlns:p14="http://schemas.microsoft.com/office/powerpoint/2010/main" val="24146520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78390" y="37575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1596200" y="123086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a:t>
            </a:r>
          </a:p>
        </p:txBody>
      </p:sp>
      <p:sp>
        <p:nvSpPr>
          <p:cNvPr id="102" name="Google Shape;2007;p39"/>
          <p:cNvSpPr txBox="1">
            <a:spLocks/>
          </p:cNvSpPr>
          <p:nvPr/>
        </p:nvSpPr>
        <p:spPr>
          <a:xfrm>
            <a:off x="2477153" y="1310727"/>
            <a:ext cx="420989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100" b="1">
                <a:solidFill>
                  <a:srgbClr val="070185"/>
                </a:solidFill>
                <a:latin typeface="Arial" panose="020B0604020202020204" pitchFamily="34" charset="0"/>
              </a:rPr>
              <a:t>Phép toán trên các biến cố</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1596200" y="2173780"/>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II</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2477153" y="2253237"/>
            <a:ext cx="2730952"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100" b="1">
                <a:solidFill>
                  <a:srgbClr val="070185"/>
                </a:solidFill>
                <a:latin typeface="Arial" panose="020B0604020202020204" pitchFamily="34" charset="0"/>
              </a:rPr>
              <a:t>Biến cố độc lập</a:t>
            </a:r>
          </a:p>
        </p:txBody>
      </p:sp>
      <p:sp>
        <p:nvSpPr>
          <p:cNvPr id="105" name="Google Shape;2004;p39"/>
          <p:cNvSpPr txBox="1">
            <a:spLocks/>
          </p:cNvSpPr>
          <p:nvPr/>
        </p:nvSpPr>
        <p:spPr>
          <a:xfrm>
            <a:off x="1596200" y="307216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III</a:t>
            </a:r>
          </a:p>
        </p:txBody>
      </p:sp>
      <p:sp>
        <p:nvSpPr>
          <p:cNvPr id="106" name="Google Shape;2007;p39"/>
          <p:cNvSpPr txBox="1">
            <a:spLocks/>
          </p:cNvSpPr>
          <p:nvPr/>
        </p:nvSpPr>
        <p:spPr>
          <a:xfrm>
            <a:off x="2477153" y="3112448"/>
            <a:ext cx="3669206"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100" b="1">
                <a:solidFill>
                  <a:srgbClr val="070185"/>
                </a:solidFill>
                <a:latin typeface="Arial" panose="020B0604020202020204" pitchFamily="34" charset="0"/>
              </a:rPr>
              <a:t>Các quy tắc tính xác suất</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9" name="Google Shape;2004;p39"/>
          <p:cNvSpPr txBox="1">
            <a:spLocks/>
          </p:cNvSpPr>
          <p:nvPr/>
        </p:nvSpPr>
        <p:spPr>
          <a:xfrm>
            <a:off x="1596200" y="3974922"/>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IV</a:t>
            </a:r>
          </a:p>
        </p:txBody>
      </p:sp>
      <p:sp>
        <p:nvSpPr>
          <p:cNvPr id="10" name="Google Shape;2007;p39"/>
          <p:cNvSpPr txBox="1">
            <a:spLocks/>
          </p:cNvSpPr>
          <p:nvPr/>
        </p:nvSpPr>
        <p:spPr>
          <a:xfrm>
            <a:off x="2477153" y="4349181"/>
            <a:ext cx="550595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lnSpc>
                <a:spcPct val="150000"/>
              </a:lnSpc>
              <a:buClr>
                <a:srgbClr val="070185"/>
              </a:buClr>
            </a:pPr>
            <a:r>
              <a:rPr lang="vi-VN" sz="2100" b="1">
                <a:solidFill>
                  <a:srgbClr val="070185"/>
                </a:solidFill>
                <a:latin typeface="Arial" panose="020B0604020202020204" pitchFamily="34" charset="0"/>
              </a:rPr>
              <a:t>Tính xác suất của biến cố trong một số bài toán đơn giản</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randombar(horizontal)">
                                      <p:cBhvr>
                                        <p:cTn id="25" dur="500"/>
                                        <p:tgtEl>
                                          <p:spTgt spid="10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28" dur="500"/>
                                        <p:tgtEl>
                                          <p:spTgt spid="106">
                                            <p:txEl>
                                              <p:pRg st="0" end="0"/>
                                            </p:txEl>
                                          </p:spTgt>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P spid="9" grpId="0" animBg="1"/>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2" y="182880"/>
            <a:ext cx="8746434" cy="4774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001838" y="4221565"/>
            <a:ext cx="935428" cy="7359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36912" y="4447211"/>
            <a:ext cx="562034" cy="846654"/>
          </a:xfrm>
          <a:prstGeom prst="rect">
            <a:avLst/>
          </a:prstGeom>
        </p:spPr>
      </p:pic>
      <p:sp>
        <p:nvSpPr>
          <p:cNvPr id="9" name="Rectangle 8"/>
          <p:cNvSpPr/>
          <p:nvPr/>
        </p:nvSpPr>
        <p:spPr>
          <a:xfrm>
            <a:off x="4200807" y="23344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746923" y="774314"/>
                <a:ext cx="7634248" cy="3897542"/>
              </a:xfrm>
              <a:prstGeom prst="rect">
                <a:avLst/>
              </a:prstGeom>
            </p:spPr>
            <p:txBody>
              <a:bodyPr wrap="square">
                <a:spAutoFit/>
              </a:bodyPr>
              <a:lstStyle/>
              <a:p>
                <a:pPr algn="just">
                  <a:lnSpc>
                    <a:spcPct val="150000"/>
                  </a:lnSpc>
                  <a:spcBef>
                    <a:spcPts val="100"/>
                  </a:spcBef>
                  <a:spcAft>
                    <a:spcPts val="100"/>
                  </a:spcAft>
                </a:pPr>
                <a:r>
                  <a:rPr lang="en-US" sz="1750">
                    <a:latin typeface="+mn-lt"/>
                  </a:rPr>
                  <a:t>Xét các biến cố </a:t>
                </a:r>
                <a14:m>
                  <m:oMath xmlns:m="http://schemas.openxmlformats.org/officeDocument/2006/math">
                    <m:r>
                      <a:rPr lang="en-US" sz="1750" i="1" smtClean="0">
                        <a:latin typeface="Cambria Math" panose="02040503050406030204" pitchFamily="18" charset="0"/>
                      </a:rPr>
                      <m:t>𝐸</m:t>
                    </m:r>
                  </m:oMath>
                </a14:m>
                <a:r>
                  <a:rPr lang="en-US" sz="1750">
                    <a:latin typeface="+mn-lt"/>
                  </a:rPr>
                  <a:t>: “Bạn Trung lọt vào vòng chung kết” và </a:t>
                </a:r>
                <a14:m>
                  <m:oMath xmlns:m="http://schemas.openxmlformats.org/officeDocument/2006/math">
                    <m:r>
                      <a:rPr lang="en-US" sz="1750" i="1" smtClean="0">
                        <a:latin typeface="Cambria Math" panose="02040503050406030204" pitchFamily="18" charset="0"/>
                      </a:rPr>
                      <m:t>𝐺</m:t>
                    </m:r>
                  </m:oMath>
                </a14:m>
                <a:r>
                  <a:rPr lang="en-US" sz="1750">
                    <a:latin typeface="+mn-lt"/>
                  </a:rPr>
                  <a:t>: “Bạn Dũng     lọt vào vòng chung kết”.</a:t>
                </a:r>
              </a:p>
              <a:p>
                <a:pPr algn="just">
                  <a:lnSpc>
                    <a:spcPct val="150000"/>
                  </a:lnSpc>
                  <a:spcBef>
                    <a:spcPts val="100"/>
                  </a:spcBef>
                  <a:spcAft>
                    <a:spcPts val="100"/>
                  </a:spcAft>
                </a:pPr>
                <a:r>
                  <a:rPr lang="en-US" sz="1750">
                    <a:latin typeface="+mn-lt"/>
                  </a:rPr>
                  <a:t>Từ giả thiết, ta suy ra </a:t>
                </a:r>
                <a14:m>
                  <m:oMath xmlns:m="http://schemas.openxmlformats.org/officeDocument/2006/math">
                    <m:r>
                      <a:rPr lang="en-US" sz="1750" i="1" smtClean="0">
                        <a:latin typeface="Cambria Math" panose="02040503050406030204" pitchFamily="18" charset="0"/>
                      </a:rPr>
                      <m:t>𝐸</m:t>
                    </m:r>
                    <m:r>
                      <a:rPr lang="en-US" sz="1750" i="1" smtClean="0">
                        <a:latin typeface="Cambria Math" panose="02040503050406030204" pitchFamily="18" charset="0"/>
                      </a:rPr>
                      <m:t>, </m:t>
                    </m:r>
                    <m:r>
                      <a:rPr lang="en-US" sz="1750" i="1" smtClean="0">
                        <a:latin typeface="Cambria Math" panose="02040503050406030204" pitchFamily="18" charset="0"/>
                      </a:rPr>
                      <m:t>𝐺</m:t>
                    </m:r>
                  </m:oMath>
                </a14:m>
                <a:r>
                  <a:rPr lang="en-US" sz="1750">
                    <a:latin typeface="+mn-lt"/>
                  </a:rPr>
                  <a:t> là hai biến cố độc lập và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rPr>
                      <m:t>)=0,8; </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𝐺</m:t>
                    </m:r>
                    <m:r>
                      <a:rPr lang="en-US" sz="1750" i="1" smtClean="0">
                        <a:latin typeface="Cambria Math" panose="02040503050406030204" pitchFamily="18" charset="0"/>
                      </a:rPr>
                      <m:t>)=0,6</m:t>
                    </m:r>
                  </m:oMath>
                </a14:m>
                <a:r>
                  <a:rPr lang="en-US" sz="1750">
                    <a:latin typeface="+mn-lt"/>
                  </a:rPr>
                  <a:t>.</a:t>
                </a:r>
              </a:p>
              <a:p>
                <a:pPr algn="just">
                  <a:lnSpc>
                    <a:spcPct val="150000"/>
                  </a:lnSpc>
                  <a:spcBef>
                    <a:spcPts val="100"/>
                  </a:spcBef>
                  <a:spcAft>
                    <a:spcPts val="100"/>
                  </a:spcAft>
                </a:pPr>
                <a:r>
                  <a:rPr lang="en-US" sz="1750">
                    <a:latin typeface="+mn-lt"/>
                  </a:rPr>
                  <a:t>a) Do </a:t>
                </a:r>
                <a14:m>
                  <m:oMath xmlns:m="http://schemas.openxmlformats.org/officeDocument/2006/math">
                    <m:r>
                      <a:rPr lang="en-US" sz="1750" i="1" smtClean="0">
                        <a:latin typeface="Cambria Math" panose="02040503050406030204" pitchFamily="18" charset="0"/>
                      </a:rPr>
                      <m:t>𝐴</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oMath>
                </a14:m>
                <a:r>
                  <a:rPr lang="en-US" sz="1750">
                    <a:latin typeface="+mn-lt"/>
                  </a:rPr>
                  <a:t> nên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𝐴</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𝐺</m:t>
                    </m:r>
                    <m:r>
                      <a:rPr lang="en-US" sz="1750" i="1" smtClean="0">
                        <a:latin typeface="Cambria Math" panose="02040503050406030204" pitchFamily="18" charset="0"/>
                      </a:rPr>
                      <m:t>)=0,8 . 0,6=0,48.</m:t>
                    </m:r>
                  </m:oMath>
                </a14:m>
                <a:endParaRPr lang="en-US" sz="1750">
                  <a:latin typeface="+mn-lt"/>
                </a:endParaRPr>
              </a:p>
              <a:p>
                <a:pPr algn="just">
                  <a:lnSpc>
                    <a:spcPct val="150000"/>
                  </a:lnSpc>
                  <a:spcBef>
                    <a:spcPts val="100"/>
                  </a:spcBef>
                  <a:spcAft>
                    <a:spcPts val="100"/>
                  </a:spcAft>
                </a:pPr>
                <a:r>
                  <a:rPr lang="en-US" sz="1750">
                    <a:latin typeface="+mn-lt"/>
                  </a:rPr>
                  <a:t>b) Ta thấy </a:t>
                </a:r>
                <a14:m>
                  <m:oMath xmlns:m="http://schemas.openxmlformats.org/officeDocument/2006/math">
                    <m:r>
                      <a:rPr lang="en-US" sz="1750" i="1" smtClean="0">
                        <a:latin typeface="Cambria Math" panose="02040503050406030204" pitchFamily="18" charset="0"/>
                      </a:rPr>
                      <m:t>𝐵</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oMath>
                </a14:m>
                <a:r>
                  <a:rPr lang="en-US" sz="1750">
                    <a:latin typeface="+mn-lt"/>
                  </a:rPr>
                  <a:t>, suy ra</a:t>
                </a: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𝐵</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𝐸</m:t>
                          </m:r>
                          <m:r>
                            <a:rPr lang="en-US" sz="1750" i="1">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𝐸</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𝐺</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e>
                      </m:d>
                      <m:r>
                        <a:rPr lang="en-US" sz="1750" i="1" smtClean="0">
                          <a:latin typeface="Cambria Math" panose="02040503050406030204" pitchFamily="18" charset="0"/>
                        </a:rPr>
                        <m:t>=0,8 +0,6−0,48</m:t>
                      </m:r>
                      <m:r>
                        <a:rPr lang="en-US" sz="1750" b="0" i="1" smtClean="0">
                          <a:latin typeface="Cambria Math" panose="02040503050406030204" pitchFamily="18" charset="0"/>
                        </a:rPr>
                        <m:t>=</m:t>
                      </m:r>
                      <m:r>
                        <a:rPr lang="en-US" sz="1750" i="1" smtClean="0">
                          <a:latin typeface="Cambria Math" panose="02040503050406030204" pitchFamily="18" charset="0"/>
                        </a:rPr>
                        <m:t>0,92</m:t>
                      </m:r>
                    </m:oMath>
                  </m:oMathPara>
                </a14:m>
                <a:endParaRPr lang="en-US" sz="1750">
                  <a:latin typeface="+mn-lt"/>
                </a:endParaRPr>
              </a:p>
              <a:p>
                <a:pPr algn="just">
                  <a:lnSpc>
                    <a:spcPct val="150000"/>
                  </a:lnSpc>
                  <a:spcBef>
                    <a:spcPts val="100"/>
                  </a:spcBef>
                  <a:spcAft>
                    <a:spcPts val="100"/>
                  </a:spcAft>
                </a:pPr>
                <a:r>
                  <a:rPr lang="en-US" sz="1750">
                    <a:latin typeface="+mn-lt"/>
                  </a:rPr>
                  <a:t>c) Xét biến cố đối </a:t>
                </a:r>
                <a14:m>
                  <m:oMath xmlns:m="http://schemas.openxmlformats.org/officeDocument/2006/math">
                    <m:acc>
                      <m:accPr>
                        <m:chr m:val="̅"/>
                        <m:ctrlPr>
                          <a:rPr lang="en-US" sz="1750" i="1" smtClean="0">
                            <a:latin typeface="Cambria Math" panose="02040503050406030204" pitchFamily="18" charset="0"/>
                          </a:rPr>
                        </m:ctrlPr>
                      </m:accPr>
                      <m:e>
                        <m:r>
                          <a:rPr lang="en-US" sz="1750" i="1">
                            <a:latin typeface="Cambria Math" panose="02040503050406030204" pitchFamily="18" charset="0"/>
                          </a:rPr>
                          <m:t>𝐺</m:t>
                        </m:r>
                      </m:e>
                    </m:acc>
                  </m:oMath>
                </a14:m>
                <a:r>
                  <a:rPr lang="en-US" sz="1750">
                    <a:latin typeface="+mn-lt"/>
                  </a:rPr>
                  <a:t> của biến cố </a:t>
                </a:r>
                <a14:m>
                  <m:oMath xmlns:m="http://schemas.openxmlformats.org/officeDocument/2006/math">
                    <m:r>
                      <a:rPr lang="en-US" sz="1750" i="1" smtClean="0">
                        <a:latin typeface="Cambria Math" panose="02040503050406030204" pitchFamily="18" charset="0"/>
                      </a:rPr>
                      <m:t>𝐺</m:t>
                    </m:r>
                  </m:oMath>
                </a14:m>
                <a:r>
                  <a:rPr lang="en-US" sz="1750">
                    <a:latin typeface="+mn-lt"/>
                  </a:rPr>
                  <a:t>. </a:t>
                </a:r>
              </a:p>
              <a:p>
                <a:pPr algn="just">
                  <a:lnSpc>
                    <a:spcPct val="150000"/>
                  </a:lnSpc>
                  <a:spcBef>
                    <a:spcPts val="100"/>
                  </a:spcBef>
                  <a:spcAft>
                    <a:spcPts val="100"/>
                  </a:spcAft>
                </a:pPr>
                <a:r>
                  <a:rPr lang="en-US" sz="1750">
                    <a:latin typeface="+mn-lt"/>
                  </a:rPr>
                  <a:t>Ta thấy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r>
                      <a:rPr lang="en-US" sz="1750" i="1" smtClean="0">
                        <a:latin typeface="Cambria Math" panose="02040503050406030204" pitchFamily="18" charset="0"/>
                      </a:rPr>
                      <m:t>)=1−</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𝐺</m:t>
                    </m:r>
                    <m:r>
                      <a:rPr lang="en-US" sz="1750" i="1" smtClean="0">
                        <a:latin typeface="Cambria Math" panose="02040503050406030204" pitchFamily="18" charset="0"/>
                      </a:rPr>
                      <m:t>)=1–0,6=0,4 </m:t>
                    </m:r>
                  </m:oMath>
                </a14:m>
                <a:r>
                  <a:rPr lang="en-US" sz="1750">
                    <a:latin typeface="+mn-lt"/>
                  </a:rPr>
                  <a:t>và </a:t>
                </a:r>
                <a14:m>
                  <m:oMath xmlns:m="http://schemas.openxmlformats.org/officeDocument/2006/math">
                    <m:r>
                      <a:rPr lang="en-US" sz="1750" i="1" smtClean="0">
                        <a:latin typeface="Cambria Math" panose="02040503050406030204" pitchFamily="18" charset="0"/>
                      </a:rPr>
                      <m:t>𝐸</m:t>
                    </m:r>
                    <m:r>
                      <a:rPr lang="en-US" sz="1750" i="1" smtClean="0">
                        <a:latin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oMath>
                </a14:m>
                <a:r>
                  <a:rPr lang="en-US" sz="1750">
                    <a:latin typeface="+mn-lt"/>
                  </a:rPr>
                  <a:t> là hai biến cố độc lập. </a:t>
                </a:r>
              </a:p>
              <a:p>
                <a:pPr algn="just">
                  <a:lnSpc>
                    <a:spcPct val="150000"/>
                  </a:lnSpc>
                  <a:spcBef>
                    <a:spcPts val="100"/>
                  </a:spcBef>
                  <a:spcAft>
                    <a:spcPts val="100"/>
                  </a:spcAft>
                </a:pPr>
                <a:r>
                  <a:rPr lang="en-US" sz="1750">
                    <a:latin typeface="+mn-lt"/>
                  </a:rPr>
                  <a:t>Vì </a:t>
                </a:r>
                <a14:m>
                  <m:oMath xmlns:m="http://schemas.openxmlformats.org/officeDocument/2006/math">
                    <m:r>
                      <a:rPr lang="en-US" sz="1750" i="1" smtClean="0">
                        <a:latin typeface="Cambria Math" panose="02040503050406030204" pitchFamily="18" charset="0"/>
                      </a:rPr>
                      <m:t>𝐶</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oMath>
                </a14:m>
                <a:r>
                  <a:rPr lang="en-US" sz="1750">
                    <a:latin typeface="+mn-lt"/>
                  </a:rPr>
                  <a:t> nên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𝐶</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r>
                      <a:rPr lang="en-US" sz="1750" i="1" smtClean="0">
                        <a:latin typeface="Cambria Math" panose="02040503050406030204" pitchFamily="18" charset="0"/>
                      </a:rPr>
                      <m:t>)=0,8 . </m:t>
                    </m:r>
                    <m:r>
                      <a:rPr lang="en-US" sz="1750" i="1">
                        <a:latin typeface="Cambria Math" panose="02040503050406030204" pitchFamily="18" charset="0"/>
                      </a:rPr>
                      <m:t>0,4=0,32</m:t>
                    </m:r>
                    <m:r>
                      <a:rPr lang="en-US" sz="1750" i="1" smtClean="0">
                        <a:latin typeface="Cambria Math" panose="02040503050406030204" pitchFamily="18" charset="0"/>
                      </a:rPr>
                      <m:t>.</m:t>
                    </m:r>
                  </m:oMath>
                </a14:m>
                <a:endParaRPr lang="en-US" sz="175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746923" y="774314"/>
                <a:ext cx="7634248" cy="3897542"/>
              </a:xfrm>
              <a:prstGeom prst="rect">
                <a:avLst/>
              </a:prstGeom>
              <a:blipFill>
                <a:blip r:embed="rId5"/>
                <a:stretch>
                  <a:fillRect l="-559" r="-559" b="-156"/>
                </a:stretch>
              </a:blipFill>
            </p:spPr>
            <p:txBody>
              <a:bodyPr/>
              <a:lstStyle/>
              <a:p>
                <a:r>
                  <a:rPr lang="en-US">
                    <a:noFill/>
                  </a:rPr>
                  <a:t> </a:t>
                </a:r>
              </a:p>
            </p:txBody>
          </p:sp>
        </mc:Fallback>
      </mc:AlternateContent>
    </p:spTree>
    <p:extLst>
      <p:ext uri="{BB962C8B-B14F-4D97-AF65-F5344CB8AC3E}">
        <p14:creationId xmlns:p14="http://schemas.microsoft.com/office/powerpoint/2010/main" val="8442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wipe(down)">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235652" y="1121981"/>
            <a:ext cx="6652042" cy="2813914"/>
          </a:xfrm>
          <a:prstGeom prst="rect">
            <a:avLst/>
          </a:prstGeom>
        </p:spPr>
        <p:txBody>
          <a:bodyPr spcFirstLastPara="1" wrap="square" lIns="91425" tIns="91425" rIns="91425" bIns="91425" anchor="ctr" anchorCtr="0">
            <a:noAutofit/>
          </a:bodyPr>
          <a:lstStyle/>
          <a:p>
            <a:pPr>
              <a:lnSpc>
                <a:spcPct val="150000"/>
              </a:lnSpc>
              <a:spcBef>
                <a:spcPts val="600"/>
              </a:spcBef>
              <a:spcAft>
                <a:spcPts val="600"/>
              </a:spcAft>
            </a:pPr>
            <a:r>
              <a:rPr lang="en-US" sz="3800" b="1">
                <a:latin typeface="+mn-lt"/>
              </a:rPr>
              <a:t>IV. TÍNH XÁC SUẤT CỦA BIẾN CỐ TRONG MỘT SỐ BÀI TOÁN ĐƠN GIẢN</a:t>
            </a:r>
            <a:endParaRPr lang="vi-VN" sz="38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232650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446455" y="449870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roup 45"/>
          <p:cNvGrpSpPr/>
          <p:nvPr/>
        </p:nvGrpSpPr>
        <p:grpSpPr>
          <a:xfrm>
            <a:off x="151075" y="135968"/>
            <a:ext cx="7768424" cy="611474"/>
            <a:chOff x="566551" y="485104"/>
            <a:chExt cx="11219274" cy="611474"/>
          </a:xfrm>
        </p:grpSpPr>
        <p:sp>
          <p:nvSpPr>
            <p:cNvPr id="47" name="Round Single Corner Rectangle 46"/>
            <p:cNvSpPr/>
            <p:nvPr/>
          </p:nvSpPr>
          <p:spPr>
            <a:xfrm flipV="1">
              <a:off x="566551" y="485104"/>
              <a:ext cx="11219274"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8" name="Rectangle 47"/>
            <p:cNvSpPr/>
            <p:nvPr/>
          </p:nvSpPr>
          <p:spPr>
            <a:xfrm>
              <a:off x="725329" y="567959"/>
              <a:ext cx="10899730" cy="43088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vi-VN" sz="2200" b="1">
                  <a:solidFill>
                    <a:srgbClr val="FFFF00"/>
                  </a:solidFill>
                  <a:cs typeface="Arial" panose="020B0604020202020204" pitchFamily="34" charset="0"/>
                </a:rPr>
                <a:t>1. Tính xác suất của biến cố bằng phương pháp tổ hợp</a:t>
              </a:r>
              <a:endParaRPr kumimoji="0" lang="en-US" sz="2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sp>
        <p:nvSpPr>
          <p:cNvPr id="49" name="TextBox 48"/>
          <p:cNvSpPr txBox="1"/>
          <p:nvPr/>
        </p:nvSpPr>
        <p:spPr>
          <a:xfrm>
            <a:off x="600941" y="880136"/>
            <a:ext cx="7936550" cy="4031873"/>
          </a:xfrm>
          <a:prstGeom prst="rect">
            <a:avLst/>
          </a:prstGeom>
          <a:noFill/>
        </p:spPr>
        <p:txBody>
          <a:bodyPr wrap="square" rtlCol="0">
            <a:spAutoFit/>
          </a:bodyPr>
          <a:lstStyle/>
          <a:p>
            <a:pPr algn="just">
              <a:lnSpc>
                <a:spcPct val="160000"/>
              </a:lnSpc>
            </a:pPr>
            <a:r>
              <a:rPr kumimoji="0" lang="en-US" sz="2000" b="1" i="0" u="none" strike="noStrike" kern="0" cap="none" spc="0" normalizeH="0" baseline="0" noProof="0">
                <a:ln>
                  <a:noFill/>
                </a:ln>
                <a:solidFill>
                  <a:srgbClr val="FFFFFF"/>
                </a:solidFill>
                <a:effectLst/>
                <a:highlight>
                  <a:srgbClr val="CE4D8E"/>
                </a:highlight>
                <a:uLnTx/>
                <a:uFillTx/>
                <a:latin typeface="+mn-lt"/>
                <a:sym typeface="Arial"/>
              </a:rPr>
              <a:t>Ví dụ 9:</a:t>
            </a:r>
            <a:r>
              <a:rPr kumimoji="0" lang="en-US" sz="2000" b="0" i="0" u="none" strike="noStrike" kern="1200" cap="none" spc="0" normalizeH="0" baseline="0" noProof="0">
                <a:ln>
                  <a:noFill/>
                </a:ln>
                <a:solidFill>
                  <a:srgbClr val="000000"/>
                </a:solidFill>
                <a:effectLst/>
                <a:uLnTx/>
                <a:uFillTx/>
                <a:latin typeface="+mn-lt"/>
                <a:ea typeface="+mn-ea"/>
                <a:cs typeface="Arial" panose="020B0604020202020204" pitchFamily="34" charset="0"/>
                <a:sym typeface="Arial"/>
              </a:rPr>
              <a:t> </a:t>
            </a:r>
          </a:p>
          <a:p>
            <a:pPr algn="just">
              <a:lnSpc>
                <a:spcPct val="160000"/>
              </a:lnSpc>
            </a:pPr>
            <a:r>
              <a:rPr lang="vi-VN" sz="2000">
                <a:latin typeface="+mn-lt"/>
              </a:rPr>
              <a:t>Một đội văn nghệ có 4 học sinh nam và 5 học sinh nữ. Giáo viên phụ trách đội muốn chọn ra một đội tốp ca gồm 3 học sinh sao cho có cả nam và nữ cùng tham gia.</a:t>
            </a:r>
          </a:p>
          <a:p>
            <a:pPr algn="just">
              <a:lnSpc>
                <a:spcPct val="160000"/>
              </a:lnSpc>
            </a:pPr>
            <a:r>
              <a:rPr lang="vi-VN" sz="2000">
                <a:latin typeface="+mn-lt"/>
              </a:rPr>
              <a:t>a) Giáo viên phụ trách đội có bao nhiêu cách chọn một đội tốp ca như vậy? </a:t>
            </a:r>
            <a:endParaRPr lang="en-US" sz="2000">
              <a:latin typeface="+mn-lt"/>
            </a:endParaRPr>
          </a:p>
          <a:p>
            <a:pPr algn="just">
              <a:lnSpc>
                <a:spcPct val="160000"/>
              </a:lnSpc>
            </a:pPr>
            <a:r>
              <a:rPr lang="vi-VN" sz="2000">
                <a:latin typeface="+mn-lt"/>
              </a:rPr>
              <a:t>b) Tính xác suất của biến cố H: “Trong 3 học sinh chọn ra có cả nam </a:t>
            </a:r>
            <a:r>
              <a:rPr lang="en-US" sz="2000">
                <a:latin typeface="+mn-lt"/>
              </a:rPr>
              <a:t>         </a:t>
            </a:r>
            <a:r>
              <a:rPr lang="vi-VN" sz="2000">
                <a:latin typeface="+mn-lt"/>
              </a:rPr>
              <a:t>và nữ.”</a:t>
            </a:r>
          </a:p>
        </p:txBody>
      </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4243383" y="27549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811171" y="807314"/>
                <a:ext cx="7590907" cy="4094839"/>
              </a:xfrm>
              <a:prstGeom prst="rect">
                <a:avLst/>
              </a:prstGeom>
            </p:spPr>
            <p:txBody>
              <a:bodyPr wrap="square">
                <a:spAutoFit/>
              </a:bodyPr>
              <a:lstStyle/>
              <a:p>
                <a:pPr>
                  <a:lnSpc>
                    <a:spcPct val="150000"/>
                  </a:lnSpc>
                  <a:spcAft>
                    <a:spcPts val="500"/>
                  </a:spcAft>
                </a:pPr>
                <a:r>
                  <a:rPr lang="en-US" sz="1700">
                    <a:latin typeface="+mn-lt"/>
                  </a:rPr>
                  <a:t>Xét các biến cố:</a:t>
                </a:r>
              </a:p>
              <a:p>
                <a:pPr>
                  <a:lnSpc>
                    <a:spcPct val="150000"/>
                  </a:lnSpc>
                  <a:spcAft>
                    <a:spcPts val="500"/>
                  </a:spcAft>
                </a:pPr>
                <a:r>
                  <a:rPr lang="en-US" sz="1700"/>
                  <a:t>	</a:t>
                </a:r>
                <a14:m>
                  <m:oMath xmlns:m="http://schemas.openxmlformats.org/officeDocument/2006/math">
                    <m:r>
                      <a:rPr lang="en-US" sz="1700" i="1" smtClean="0">
                        <a:latin typeface="Cambria Math" panose="02040503050406030204" pitchFamily="18" charset="0"/>
                      </a:rPr>
                      <m:t>𝐻</m:t>
                    </m:r>
                  </m:oMath>
                </a14:m>
                <a:r>
                  <a:rPr lang="en-US" sz="1700">
                    <a:latin typeface="+mn-lt"/>
                  </a:rPr>
                  <a:t>: “Trong 3 học sinh chọn ra có cả nam và nữ”;</a:t>
                </a:r>
              </a:p>
              <a:p>
                <a:pPr>
                  <a:lnSpc>
                    <a:spcPct val="150000"/>
                  </a:lnSpc>
                  <a:spcAft>
                    <a:spcPts val="500"/>
                  </a:spcAft>
                </a:pPr>
                <a:r>
                  <a:rPr lang="en-US" sz="1700"/>
                  <a:t>	</a:t>
                </a:r>
                <a14:m>
                  <m:oMath xmlns:m="http://schemas.openxmlformats.org/officeDocument/2006/math">
                    <m:r>
                      <a:rPr lang="en-US" sz="1700" i="1" smtClean="0">
                        <a:latin typeface="Cambria Math" panose="02040503050406030204" pitchFamily="18" charset="0"/>
                      </a:rPr>
                      <m:t>𝐴</m:t>
                    </m:r>
                  </m:oMath>
                </a14:m>
                <a:r>
                  <a:rPr lang="en-US" sz="1700">
                    <a:latin typeface="+mn-lt"/>
                  </a:rPr>
                  <a:t>: “Trong 3 học sinh chọn ra có 2 học sinh nam và 1 học sinh nữ”;</a:t>
                </a:r>
              </a:p>
              <a:p>
                <a:pPr>
                  <a:lnSpc>
                    <a:spcPct val="150000"/>
                  </a:lnSpc>
                  <a:spcAft>
                    <a:spcPts val="500"/>
                  </a:spcAft>
                </a:pPr>
                <a:r>
                  <a:rPr lang="en-US" sz="1700"/>
                  <a:t>	</a:t>
                </a:r>
                <a14:m>
                  <m:oMath xmlns:m="http://schemas.openxmlformats.org/officeDocument/2006/math">
                    <m:r>
                      <a:rPr lang="en-US" sz="1700" i="1" smtClean="0">
                        <a:latin typeface="Cambria Math" panose="02040503050406030204" pitchFamily="18" charset="0"/>
                      </a:rPr>
                      <m:t>𝐵</m:t>
                    </m:r>
                  </m:oMath>
                </a14:m>
                <a:r>
                  <a:rPr lang="en-US" sz="1700">
                    <a:latin typeface="+mn-lt"/>
                  </a:rPr>
                  <a:t>: “Trong 3 học sinh chọn ra có 1 học sinh nam và 2 học sinh nữ”. </a:t>
                </a:r>
              </a:p>
              <a:p>
                <a:pPr>
                  <a:lnSpc>
                    <a:spcPct val="150000"/>
                  </a:lnSpc>
                  <a:spcAft>
                    <a:spcPts val="500"/>
                  </a:spcAft>
                </a:pPr>
                <a:r>
                  <a:rPr lang="en-US" sz="1700">
                    <a:latin typeface="+mn-lt"/>
                  </a:rPr>
                  <a:t>Khi đó </a:t>
                </a:r>
                <a14:m>
                  <m:oMath xmlns:m="http://schemas.openxmlformats.org/officeDocument/2006/math">
                    <m:r>
                      <a:rPr lang="en-US" sz="1700" i="1" smtClean="0">
                        <a:latin typeface="Cambria Math" panose="02040503050406030204" pitchFamily="18" charset="0"/>
                      </a:rPr>
                      <m:t>𝐻</m:t>
                    </m:r>
                    <m:r>
                      <a:rPr lang="en-US" sz="1700" i="1" smtClean="0">
                        <a:latin typeface="Cambria Math" panose="02040503050406030204" pitchFamily="18" charset="0"/>
                      </a:rPr>
                      <m:t>=</m:t>
                    </m:r>
                    <m:r>
                      <a:rPr lang="en-US" sz="1700" i="1" smtClean="0">
                        <a:latin typeface="Cambria Math" panose="02040503050406030204" pitchFamily="18" charset="0"/>
                      </a:rPr>
                      <m:t>𝐴</m:t>
                    </m:r>
                    <m:r>
                      <a:rPr lang="en-US" sz="1700" i="1" smtClean="0">
                        <a:latin typeface="Cambria Math" panose="02040503050406030204" pitchFamily="18" charset="0"/>
                        <a:ea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 </m:t>
                    </m:r>
                  </m:oMath>
                </a14:m>
                <a:r>
                  <a:rPr lang="en-US" sz="1700">
                    <a:latin typeface="+mn-lt"/>
                  </a:rPr>
                  <a:t>và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ea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=Ø</m:t>
                    </m:r>
                  </m:oMath>
                </a14:m>
                <a:r>
                  <a:rPr lang="en-US" sz="1700">
                    <a:latin typeface="+mn-lt"/>
                  </a:rPr>
                  <a:t>.</a:t>
                </a:r>
              </a:p>
              <a:p>
                <a:pPr>
                  <a:lnSpc>
                    <a:spcPct val="150000"/>
                  </a:lnSpc>
                  <a:spcAft>
                    <a:spcPts val="500"/>
                  </a:spcAft>
                </a:pPr>
                <a:r>
                  <a:rPr lang="en-US" sz="1700">
                    <a:latin typeface="+mn-lt"/>
                  </a:rPr>
                  <a:t>Do hai biến cố </a:t>
                </a:r>
                <a14:m>
                  <m:oMath xmlns:m="http://schemas.openxmlformats.org/officeDocument/2006/math">
                    <m:r>
                      <a:rPr lang="en-US" sz="1700" i="1" smtClean="0">
                        <a:latin typeface="Cambria Math" panose="02040503050406030204" pitchFamily="18" charset="0"/>
                      </a:rPr>
                      <m:t>𝐴</m:t>
                    </m:r>
                  </m:oMath>
                </a14:m>
                <a:r>
                  <a:rPr lang="en-US" sz="1700">
                    <a:latin typeface="+mn-lt"/>
                  </a:rPr>
                  <a:t> và </a:t>
                </a:r>
                <a14:m>
                  <m:oMath xmlns:m="http://schemas.openxmlformats.org/officeDocument/2006/math">
                    <m:r>
                      <a:rPr lang="en-US" sz="1700" i="1" smtClean="0">
                        <a:latin typeface="Cambria Math" panose="02040503050406030204" pitchFamily="18" charset="0"/>
                      </a:rPr>
                      <m:t>𝐵</m:t>
                    </m:r>
                  </m:oMath>
                </a14:m>
                <a:r>
                  <a:rPr lang="en-US" sz="1700">
                    <a:latin typeface="+mn-lt"/>
                  </a:rPr>
                  <a:t> là xung khắc nên </a:t>
                </a:r>
                <a14:m>
                  <m:oMath xmlns:m="http://schemas.openxmlformats.org/officeDocument/2006/math">
                    <m:r>
                      <a:rPr lang="en-US" sz="1700" i="1" smtClean="0">
                        <a:latin typeface="Cambria Math" panose="02040503050406030204" pitchFamily="18" charset="0"/>
                      </a:rPr>
                      <m:t>𝑛</m:t>
                    </m:r>
                    <m:r>
                      <a:rPr lang="en-US" sz="1700" i="1" smtClean="0">
                        <a:latin typeface="Cambria Math" panose="02040503050406030204" pitchFamily="18" charset="0"/>
                      </a:rPr>
                      <m:t>(</m:t>
                    </m:r>
                    <m:r>
                      <a:rPr lang="en-US" sz="1700" i="1" smtClean="0">
                        <a:latin typeface="Cambria Math" panose="02040503050406030204" pitchFamily="18" charset="0"/>
                      </a:rPr>
                      <m:t>𝐻</m:t>
                    </m:r>
                    <m:r>
                      <a:rPr lang="en-US" sz="1700" i="1" smtClean="0">
                        <a:latin typeface="Cambria Math" panose="02040503050406030204" pitchFamily="18" charset="0"/>
                      </a:rPr>
                      <m:t>)=</m:t>
                    </m:r>
                    <m:r>
                      <a:rPr lang="en-US" sz="1700" i="1" smtClean="0">
                        <a:latin typeface="Cambria Math" panose="02040503050406030204" pitchFamily="18" charset="0"/>
                      </a:rPr>
                      <m:t>𝑛</m:t>
                    </m:r>
                    <m:r>
                      <a:rPr lang="en-US" sz="1700" i="1" smtClean="0">
                        <a:latin typeface="Cambria Math" panose="02040503050406030204" pitchFamily="18" charset="0"/>
                      </a:rPr>
                      <m:t>(</m:t>
                    </m:r>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𝑛</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oMath>
                </a14:m>
                <a:endParaRPr lang="en-US" sz="1700">
                  <a:latin typeface="+mn-lt"/>
                </a:endParaRPr>
              </a:p>
              <a:p>
                <a:pPr>
                  <a:lnSpc>
                    <a:spcPct val="150000"/>
                  </a:lnSpc>
                  <a:spcAft>
                    <a:spcPts val="500"/>
                  </a:spcAft>
                </a:pPr>
                <a:r>
                  <a:rPr lang="en-US" sz="1700">
                    <a:latin typeface="+mn-lt"/>
                  </a:rPr>
                  <a:t>a) Số các kết quả thuận lợi cho biến cố </a:t>
                </a:r>
                <a14:m>
                  <m:oMath xmlns:m="http://schemas.openxmlformats.org/officeDocument/2006/math">
                    <m:r>
                      <a:rPr lang="en-US" sz="1700" i="1" smtClean="0">
                        <a:latin typeface="Cambria Math" panose="02040503050406030204" pitchFamily="18" charset="0"/>
                      </a:rPr>
                      <m:t>𝐴</m:t>
                    </m:r>
                  </m:oMath>
                </a14:m>
                <a:r>
                  <a:rPr lang="en-US" sz="1700">
                    <a:latin typeface="+mn-lt"/>
                  </a:rPr>
                  <a:t> là:</a:t>
                </a:r>
              </a:p>
              <a:p>
                <a:pPr>
                  <a:lnSpc>
                    <a:spcPct val="150000"/>
                  </a:lnSpc>
                  <a:spcAft>
                    <a:spcPts val="500"/>
                  </a:spcAft>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𝑛</m:t>
                      </m:r>
                      <m:d>
                        <m:dPr>
                          <m:ctrlPr>
                            <a:rPr lang="en-US" sz="1700" i="1">
                              <a:latin typeface="Cambria Math" panose="02040503050406030204" pitchFamily="18" charset="0"/>
                            </a:rPr>
                          </m:ctrlPr>
                        </m:dPr>
                        <m:e>
                          <m:r>
                            <a:rPr lang="en-US" sz="1700" i="1">
                              <a:latin typeface="Cambria Math" panose="02040503050406030204" pitchFamily="18" charset="0"/>
                            </a:rPr>
                            <m:t>𝐴</m:t>
                          </m:r>
                        </m:e>
                      </m:d>
                      <m:r>
                        <a:rPr lang="en-US" sz="1700" b="0" i="1" smtClean="0">
                          <a:latin typeface="Cambria Math" panose="02040503050406030204" pitchFamily="18" charset="0"/>
                        </a:rPr>
                        <m:t>=</m:t>
                      </m:r>
                      <m:sSubSup>
                        <m:sSubSupPr>
                          <m:ctrlPr>
                            <a:rPr lang="en-US" sz="1700" b="0" i="1" smtClean="0">
                              <a:latin typeface="Cambria Math" panose="02040503050406030204" pitchFamily="18" charset="0"/>
                            </a:rPr>
                          </m:ctrlPr>
                        </m:sSubSupPr>
                        <m:e>
                          <m:r>
                            <a:rPr lang="en-US" sz="1700" b="0" i="1" smtClean="0">
                              <a:latin typeface="Cambria Math" panose="02040503050406030204" pitchFamily="18" charset="0"/>
                            </a:rPr>
                            <m:t>𝐶</m:t>
                          </m:r>
                        </m:e>
                        <m:sub>
                          <m:r>
                            <a:rPr lang="en-US" sz="1700" b="0" i="1" smtClean="0">
                              <a:latin typeface="Cambria Math" panose="02040503050406030204" pitchFamily="18" charset="0"/>
                            </a:rPr>
                            <m:t>4</m:t>
                          </m:r>
                        </m:sub>
                        <m:sup>
                          <m:r>
                            <a:rPr lang="en-US" sz="1700" b="0" i="1" smtClean="0">
                              <a:latin typeface="Cambria Math" panose="02040503050406030204" pitchFamily="18" charset="0"/>
                            </a:rPr>
                            <m:t>2</m:t>
                          </m:r>
                        </m:sup>
                      </m:sSubSup>
                      <m:r>
                        <a:rPr lang="en-US" sz="1700" b="0" i="1" smtClean="0">
                          <a:latin typeface="Cambria Math" panose="02040503050406030204" pitchFamily="18" charset="0"/>
                        </a:rPr>
                        <m:t>.</m:t>
                      </m:r>
                      <m:sSubSup>
                        <m:sSubSupPr>
                          <m:ctrlPr>
                            <a:rPr lang="en-US" sz="1700" i="1">
                              <a:latin typeface="Cambria Math" panose="02040503050406030204" pitchFamily="18" charset="0"/>
                            </a:rPr>
                          </m:ctrlPr>
                        </m:sSubSupPr>
                        <m:e>
                          <m:r>
                            <a:rPr lang="en-US" sz="1700" i="1">
                              <a:latin typeface="Cambria Math" panose="02040503050406030204" pitchFamily="18" charset="0"/>
                            </a:rPr>
                            <m:t>𝐶</m:t>
                          </m:r>
                        </m:e>
                        <m:sub>
                          <m:r>
                            <a:rPr lang="en-US" sz="1700" b="0" i="1" smtClean="0">
                              <a:latin typeface="Cambria Math" panose="02040503050406030204" pitchFamily="18" charset="0"/>
                            </a:rPr>
                            <m:t>5</m:t>
                          </m:r>
                        </m:sub>
                        <m:sup>
                          <m:r>
                            <a:rPr lang="en-US" sz="1700" b="0" i="1" smtClean="0">
                              <a:latin typeface="Cambria Math" panose="02040503050406030204" pitchFamily="18" charset="0"/>
                            </a:rPr>
                            <m:t>1</m:t>
                          </m:r>
                        </m:sup>
                      </m:sSubSup>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4!</m:t>
                          </m:r>
                        </m:num>
                        <m:den>
                          <m:r>
                            <a:rPr lang="en-US" sz="1700" b="0" i="1" smtClean="0">
                              <a:latin typeface="Cambria Math" panose="02040503050406030204" pitchFamily="18" charset="0"/>
                            </a:rPr>
                            <m:t>2!.2!</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5</m:t>
                          </m:r>
                          <m:r>
                            <a:rPr lang="en-US" sz="1700" i="1">
                              <a:latin typeface="Cambria Math" panose="02040503050406030204" pitchFamily="18" charset="0"/>
                            </a:rPr>
                            <m:t>!</m:t>
                          </m:r>
                        </m:num>
                        <m:den>
                          <m:r>
                            <a:rPr lang="en-US" sz="1700" b="0" i="1" smtClean="0">
                              <a:latin typeface="Cambria Math" panose="02040503050406030204" pitchFamily="18" charset="0"/>
                            </a:rPr>
                            <m:t>1</m:t>
                          </m:r>
                          <m:r>
                            <a:rPr lang="en-US" sz="1700" i="1">
                              <a:latin typeface="Cambria Math" panose="02040503050406030204" pitchFamily="18" charset="0"/>
                            </a:rPr>
                            <m:t>!.</m:t>
                          </m:r>
                          <m:r>
                            <a:rPr lang="en-US" sz="1700" b="0" i="1" smtClean="0">
                              <a:latin typeface="Cambria Math" panose="02040503050406030204" pitchFamily="18" charset="0"/>
                            </a:rPr>
                            <m:t>4</m:t>
                          </m:r>
                          <m:r>
                            <a:rPr lang="en-US" sz="1700" i="1">
                              <a:latin typeface="Cambria Math" panose="02040503050406030204" pitchFamily="18" charset="0"/>
                            </a:rPr>
                            <m:t>!</m:t>
                          </m:r>
                        </m:den>
                      </m:f>
                      <m:r>
                        <a:rPr lang="en-US" sz="1700" b="0" i="1" smtClean="0">
                          <a:latin typeface="Cambria Math" panose="02040503050406030204" pitchFamily="18" charset="0"/>
                        </a:rPr>
                        <m:t>=6.5=30</m:t>
                      </m:r>
                    </m:oMath>
                  </m:oMathPara>
                </a14:m>
                <a:endParaRPr lang="en-US" sz="17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811171" y="807314"/>
                <a:ext cx="7590907" cy="4094839"/>
              </a:xfrm>
              <a:prstGeom prst="rect">
                <a:avLst/>
              </a:prstGeom>
              <a:blipFill>
                <a:blip r:embed="rId3"/>
                <a:stretch>
                  <a:fillRect l="-482"/>
                </a:stretch>
              </a:blipFill>
            </p:spPr>
            <p:txBody>
              <a:bodyPr/>
              <a:lstStyle/>
              <a:p>
                <a:r>
                  <a:rPr lang="en-US">
                    <a:noFill/>
                  </a:rPr>
                  <a:t> </a:t>
                </a:r>
              </a:p>
            </p:txBody>
          </p:sp>
        </mc:Fallback>
      </mc:AlternateContent>
      <p:grpSp>
        <p:nvGrpSpPr>
          <p:cNvPr id="30" name="Google Shape;2482;p39"/>
          <p:cNvGrpSpPr/>
          <p:nvPr/>
        </p:nvGrpSpPr>
        <p:grpSpPr>
          <a:xfrm>
            <a:off x="8446455" y="4498703"/>
            <a:ext cx="546000" cy="546000"/>
            <a:chOff x="7807225" y="3947400"/>
            <a:chExt cx="546000" cy="546000"/>
          </a:xfrm>
        </p:grpSpPr>
        <p:sp>
          <p:nvSpPr>
            <p:cNvPr id="31"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495;p39"/>
            <p:cNvGrpSpPr/>
            <p:nvPr/>
          </p:nvGrpSpPr>
          <p:grpSpPr>
            <a:xfrm>
              <a:off x="7846500" y="3983675"/>
              <a:ext cx="490400" cy="480150"/>
              <a:chOff x="7846500" y="3983675"/>
              <a:chExt cx="490400" cy="480150"/>
            </a:xfrm>
          </p:grpSpPr>
          <p:sp>
            <p:nvSpPr>
              <p:cNvPr id="44"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2601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up)">
                                      <p:cBhvr>
                                        <p:cTn id="42" dur="500"/>
                                        <p:tgtEl>
                                          <p:spTgt spid="2">
                                            <p:txEl>
                                              <p:pRg st="6" end="6"/>
                                            </p:txEl>
                                          </p:spTgt>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wipe(up)">
                                      <p:cBhvr>
                                        <p:cTn id="4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42135" y="994615"/>
                <a:ext cx="7528976" cy="2953694"/>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sym typeface="Arial"/>
                  </a:rPr>
                  <a:t>Số các kết quả thuận lợi cho biến cố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a14:m>
                <a:r>
                  <a:rPr kumimoji="0" lang="en-US" sz="1800" b="0" i="0" u="none" strike="noStrike" kern="0" cap="none" spc="0" normalizeH="0" baseline="0" noProof="0">
                    <a:ln>
                      <a:noFill/>
                    </a:ln>
                    <a:solidFill>
                      <a:srgbClr val="000000"/>
                    </a:solidFill>
                    <a:effectLst/>
                    <a:uLnTx/>
                    <a:uFillTx/>
                    <a:sym typeface="Arial"/>
                  </a:rPr>
                  <a:t> là:</a:t>
                </a:r>
              </a:p>
              <a:p>
                <a:pPr marL="0" marR="0" lvl="0" indent="0" algn="l"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𝑛</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e>
                      </m:d>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Sup>
                        <m:sSub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p>
                      </m:sSub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ub>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b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=4.10=40</m:t>
                      </m:r>
                    </m:oMath>
                  </m:oMathPara>
                </a14:m>
                <a:endParaRPr kumimoji="0" lang="en-US" sz="1800" b="0" i="0" u="none" strike="noStrike" kern="0" cap="none" spc="0" normalizeH="0" baseline="0" noProof="0">
                  <a:ln>
                    <a:noFill/>
                  </a:ln>
                  <a:solidFill>
                    <a:srgbClr val="000000"/>
                  </a:solidFill>
                  <a:effectLst/>
                  <a:uLnTx/>
                  <a:uFillTx/>
                  <a:sym typeface="Arial"/>
                </a:endParaRPr>
              </a:p>
              <a:p>
                <a:pPr lvl="0">
                  <a:lnSpc>
                    <a:spcPct val="150000"/>
                  </a:lnSpc>
                  <a:spcBef>
                    <a:spcPts val="600"/>
                  </a:spcBef>
                  <a:spcAft>
                    <a:spcPts val="600"/>
                  </a:spcAft>
                  <a:defRPr/>
                </a:pPr>
                <a:r>
                  <a:rPr lang="en-US" sz="1800"/>
                  <a:t>Số các kết quả thuận lợi cho biến cố </a:t>
                </a:r>
                <a14:m>
                  <m:oMath xmlns:m="http://schemas.openxmlformats.org/officeDocument/2006/math">
                    <m:r>
                      <a:rPr lang="en-US" sz="1800" b="0" i="1" smtClean="0">
                        <a:latin typeface="Cambria Math" panose="02040503050406030204" pitchFamily="18" charset="0"/>
                      </a:rPr>
                      <m:t>𝐻</m:t>
                    </m:r>
                  </m:oMath>
                </a14:m>
                <a:r>
                  <a:rPr lang="en-US" sz="1800"/>
                  <a:t> là:</a:t>
                </a:r>
              </a:p>
              <a:p>
                <a:pP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𝐻</m:t>
                          </m:r>
                        </m:e>
                      </m:d>
                      <m:r>
                        <a:rPr lang="en-US" sz="1800" i="1">
                          <a:latin typeface="Cambria Math" panose="02040503050406030204" pitchFamily="18" charset="0"/>
                        </a:rPr>
                        <m:t>=</m:t>
                      </m:r>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𝐴</m:t>
                          </m:r>
                        </m:e>
                      </m:d>
                      <m:r>
                        <a:rPr lang="en-US" sz="1800" i="1">
                          <a:latin typeface="Cambria Math" panose="02040503050406030204" pitchFamily="18" charset="0"/>
                        </a:rPr>
                        <m:t>+</m:t>
                      </m:r>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𝐵</m:t>
                          </m:r>
                        </m:e>
                      </m:d>
                      <m:r>
                        <a:rPr lang="en-US" sz="1800" b="0" i="1" smtClean="0">
                          <a:latin typeface="Cambria Math" panose="02040503050406030204" pitchFamily="18" charset="0"/>
                        </a:rPr>
                        <m:t>=30+40=70</m:t>
                      </m:r>
                    </m:oMath>
                  </m:oMathPara>
                </a14:m>
                <a:endParaRPr lang="en-US" sz="1800"/>
              </a:p>
              <a:p>
                <a:pPr>
                  <a:lnSpc>
                    <a:spcPct val="150000"/>
                  </a:lnSpc>
                  <a:spcBef>
                    <a:spcPts val="600"/>
                  </a:spcBef>
                  <a:spcAft>
                    <a:spcPts val="600"/>
                  </a:spcAft>
                  <a:defRPr/>
                </a:pPr>
                <a:r>
                  <a:rPr lang="vi-VN" sz="1800"/>
                  <a:t>Vậy giáo viên phụ trách có 70 cách chọn một đội tốp ca như dự định.</a:t>
                </a:r>
              </a:p>
            </p:txBody>
          </p:sp>
        </mc:Choice>
        <mc:Fallback xmlns="">
          <p:sp>
            <p:nvSpPr>
              <p:cNvPr id="2" name="Rectangle 1"/>
              <p:cNvSpPr>
                <a:spLocks noRot="1" noChangeAspect="1" noMove="1" noResize="1" noEditPoints="1" noAdjustHandles="1" noChangeArrowheads="1" noChangeShapeType="1" noTextEdit="1"/>
              </p:cNvSpPr>
              <p:nvPr/>
            </p:nvSpPr>
            <p:spPr>
              <a:xfrm>
                <a:off x="842135" y="994615"/>
                <a:ext cx="7528976" cy="2953694"/>
              </a:xfrm>
              <a:prstGeom prst="rect">
                <a:avLst/>
              </a:prstGeom>
              <a:blipFill>
                <a:blip r:embed="rId3"/>
                <a:stretch>
                  <a:fillRect l="-648" b="-2268"/>
                </a:stretch>
              </a:blipFill>
            </p:spPr>
            <p:txBody>
              <a:bodyPr/>
              <a:lstStyle/>
              <a:p>
                <a:r>
                  <a:rPr lang="en-US">
                    <a:noFill/>
                  </a:rPr>
                  <a:t> </a:t>
                </a:r>
              </a:p>
            </p:txBody>
          </p:sp>
        </mc:Fallback>
      </mc:AlternateContent>
      <p:grpSp>
        <p:nvGrpSpPr>
          <p:cNvPr id="29" name="Google Shape;2482;p39"/>
          <p:cNvGrpSpPr/>
          <p:nvPr/>
        </p:nvGrpSpPr>
        <p:grpSpPr>
          <a:xfrm>
            <a:off x="8446455" y="4498703"/>
            <a:ext cx="546000" cy="546000"/>
            <a:chOff x="7807225" y="3947400"/>
            <a:chExt cx="546000" cy="546000"/>
          </a:xfrm>
        </p:grpSpPr>
        <p:sp>
          <p:nvSpPr>
            <p:cNvPr id="30"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1"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Google Shape;2495;p39"/>
            <p:cNvGrpSpPr/>
            <p:nvPr/>
          </p:nvGrpSpPr>
          <p:grpSpPr>
            <a:xfrm>
              <a:off x="7846500" y="3983675"/>
              <a:ext cx="490400" cy="480150"/>
              <a:chOff x="7846500" y="3983675"/>
              <a:chExt cx="490400" cy="480150"/>
            </a:xfrm>
          </p:grpSpPr>
          <p:sp>
            <p:nvSpPr>
              <p:cNvPr id="43"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Rectangle 48"/>
          <p:cNvSpPr/>
          <p:nvPr/>
        </p:nvSpPr>
        <p:spPr>
          <a:xfrm>
            <a:off x="4243383" y="27549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18563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34938" y="883020"/>
                <a:ext cx="8242616" cy="3730830"/>
              </a:xfrm>
              <a:prstGeom prst="rect">
                <a:avLst/>
              </a:prstGeom>
            </p:spPr>
            <p:txBody>
              <a:bodyPr wrap="square">
                <a:spAutoFit/>
              </a:bodyPr>
              <a:lstStyle/>
              <a:p>
                <a:pPr lvl="0" algn="just">
                  <a:lnSpc>
                    <a:spcPct val="165000"/>
                  </a:lnSpc>
                </a:pPr>
                <a:r>
                  <a:rPr kumimoji="0" lang="en-US" sz="1800" b="0" i="0" u="none" strike="noStrike" kern="0" cap="none" spc="0" normalizeH="0" baseline="0" noProof="0">
                    <a:ln>
                      <a:noFill/>
                    </a:ln>
                    <a:solidFill>
                      <a:srgbClr val="000000"/>
                    </a:solidFill>
                    <a:effectLst/>
                    <a:uLnTx/>
                    <a:uFillTx/>
                    <a:latin typeface="+mn-lt"/>
                    <a:sym typeface="Arial"/>
                  </a:rPr>
                  <a:t>b) Đội văn nghệ có 9 học sinh. Mỗi cách chọn 3 học sinh trong 9 học sinh đó là một tổ hợp chập 3 của 9 phần tử. </a:t>
                </a:r>
              </a:p>
              <a:p>
                <a:pPr lvl="0" algn="just">
                  <a:lnSpc>
                    <a:spcPct val="165000"/>
                  </a:lnSpc>
                </a:pPr>
                <a:r>
                  <a:rPr kumimoji="0" lang="en-US" sz="1800" b="0" i="0" u="none" strike="noStrike" kern="0" cap="none" spc="0" normalizeH="0" baseline="0" noProof="0">
                    <a:ln>
                      <a:noFill/>
                    </a:ln>
                    <a:solidFill>
                      <a:srgbClr val="000000"/>
                    </a:solidFill>
                    <a:effectLst/>
                    <a:uLnTx/>
                    <a:uFillTx/>
                    <a:latin typeface="+mn-lt"/>
                    <a:sym typeface="Arial"/>
                  </a:rPr>
                  <a:t>Do đó, không gian mẫu </a:t>
                </a:r>
                <a14:m>
                  <m:oMath xmlns:m="http://schemas.openxmlformats.org/officeDocument/2006/math">
                    <m:r>
                      <m:rPr>
                        <m:sty m:val="p"/>
                      </m:rPr>
                      <a:rPr lang="el-GR" sz="1800">
                        <a:latin typeface="Cambria Math" panose="02040503050406030204" pitchFamily="18" charset="0"/>
                      </a:rPr>
                      <m:t>Ω</m:t>
                    </m:r>
                  </m:oMath>
                </a14:m>
                <a:r>
                  <a:rPr kumimoji="0" lang="en-US" sz="1800" b="0" i="0" u="none" strike="noStrike" kern="0" cap="none" spc="0" normalizeH="0" baseline="0" noProof="0">
                    <a:ln>
                      <a:noFill/>
                    </a:ln>
                    <a:solidFill>
                      <a:srgbClr val="000000"/>
                    </a:solidFill>
                    <a:effectLst/>
                    <a:uLnTx/>
                    <a:uFillTx/>
                    <a:latin typeface="+mn-lt"/>
                    <a:sym typeface="Arial"/>
                  </a:rPr>
                  <a:t> gồm các tổ hợp chập 3 của 9 phần tử và</a:t>
                </a:r>
              </a:p>
              <a:p>
                <a:pPr algn="just">
                  <a:lnSpc>
                    <a:spcPct val="165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𝑛</m:t>
                      </m:r>
                      <m:d>
                        <m:dPr>
                          <m:ctrlPr>
                            <a:rPr lang="en-US" sz="1800" i="1">
                              <a:latin typeface="Cambria Math" panose="02040503050406030204" pitchFamily="18" charset="0"/>
                            </a:rPr>
                          </m:ctrlPr>
                        </m:dPr>
                        <m:e>
                          <m:r>
                            <m:rPr>
                              <m:sty m:val="p"/>
                            </m:rPr>
                            <a:rPr lang="el-GR" sz="1800">
                              <a:latin typeface="Cambria Math" panose="02040503050406030204" pitchFamily="18" charset="0"/>
                            </a:rPr>
                            <m:t>Ω</m:t>
                          </m:r>
                        </m:e>
                      </m:d>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rPr>
                            <m:t>𝐶</m:t>
                          </m:r>
                        </m:e>
                        <m:sub>
                          <m:r>
                            <a:rPr lang="en-US" sz="1800" b="0" i="1" smtClean="0">
                              <a:latin typeface="Cambria Math" panose="02040503050406030204" pitchFamily="18" charset="0"/>
                            </a:rPr>
                            <m:t>9</m:t>
                          </m:r>
                        </m:sub>
                        <m:sup>
                          <m:r>
                            <a:rPr lang="en-US" sz="1800" b="0" i="1" smtClean="0">
                              <a:latin typeface="Cambria Math" panose="02040503050406030204" pitchFamily="18" charset="0"/>
                            </a:rPr>
                            <m:t>3</m:t>
                          </m:r>
                        </m:sup>
                      </m:sSubSup>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9</m:t>
                          </m:r>
                          <m:r>
                            <a:rPr lang="en-US" sz="1800" i="1">
                              <a:latin typeface="Cambria Math" panose="02040503050406030204" pitchFamily="18" charset="0"/>
                            </a:rPr>
                            <m:t>!</m:t>
                          </m:r>
                        </m:num>
                        <m:den>
                          <m:r>
                            <a:rPr lang="en-US" sz="1800" b="0" i="1" smtClean="0">
                              <a:latin typeface="Cambria Math" panose="02040503050406030204" pitchFamily="18" charset="0"/>
                            </a:rPr>
                            <m:t>3</m:t>
                          </m:r>
                          <m:r>
                            <a:rPr lang="en-US" sz="1800" i="1">
                              <a:latin typeface="Cambria Math" panose="02040503050406030204" pitchFamily="18" charset="0"/>
                            </a:rPr>
                            <m:t>!.</m:t>
                          </m:r>
                          <m:r>
                            <a:rPr lang="en-US" sz="1800" b="0" i="1" smtClean="0">
                              <a:latin typeface="Cambria Math" panose="02040503050406030204" pitchFamily="18" charset="0"/>
                            </a:rPr>
                            <m:t>6</m:t>
                          </m:r>
                          <m:r>
                            <a:rPr lang="en-US" sz="1800" i="1">
                              <a:latin typeface="Cambria Math" panose="02040503050406030204" pitchFamily="18" charset="0"/>
                            </a:rPr>
                            <m:t>!</m:t>
                          </m:r>
                        </m:den>
                      </m:f>
                      <m:r>
                        <a:rPr lang="en-US" sz="1800" i="1">
                          <a:latin typeface="Cambria Math" panose="02040503050406030204" pitchFamily="18" charset="0"/>
                        </a:rPr>
                        <m:t>=</m:t>
                      </m:r>
                      <m:r>
                        <a:rPr lang="en-US" sz="1800" b="0" i="1" smtClean="0">
                          <a:latin typeface="Cambria Math" panose="02040503050406030204" pitchFamily="18" charset="0"/>
                        </a:rPr>
                        <m:t>8</m:t>
                      </m:r>
                      <m:r>
                        <a:rPr lang="en-US" sz="1800" i="1">
                          <a:latin typeface="Cambria Math" panose="02040503050406030204" pitchFamily="18" charset="0"/>
                        </a:rPr>
                        <m:t>4</m:t>
                      </m:r>
                    </m:oMath>
                  </m:oMathPara>
                </a14:m>
                <a:endParaRPr lang="en-US" sz="1800">
                  <a:latin typeface="+mn-lt"/>
                </a:endParaRPr>
              </a:p>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sym typeface="Arial"/>
                  </a:rPr>
                  <a:t>Vậy xác suất của biến cố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a14:m>
                <a:r>
                  <a:rPr kumimoji="0" lang="en-US" sz="1800" b="0" i="0" u="none" strike="noStrike" kern="0" cap="none" spc="0" normalizeH="0" baseline="0" noProof="0">
                    <a:ln>
                      <a:noFill/>
                    </a:ln>
                    <a:solidFill>
                      <a:srgbClr val="000000"/>
                    </a:solidFill>
                    <a:effectLst/>
                    <a:uLnTx/>
                    <a:uFillTx/>
                    <a:latin typeface="+mn-lt"/>
                    <a:sym typeface="Arial"/>
                  </a:rPr>
                  <a:t> là:</a:t>
                </a:r>
              </a:p>
              <a:p>
                <a:pPr algn="just">
                  <a:lnSpc>
                    <a:spcPct val="165000"/>
                  </a:lnSpc>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𝐻</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𝐻</m:t>
                              </m:r>
                            </m:e>
                          </m:d>
                        </m:num>
                        <m:den>
                          <m:r>
                            <a:rPr lang="en-US" sz="1800" i="1">
                              <a:latin typeface="Cambria Math" panose="02040503050406030204" pitchFamily="18" charset="0"/>
                            </a:rPr>
                            <m:t>𝑛</m:t>
                          </m:r>
                          <m:d>
                            <m:dPr>
                              <m:ctrlPr>
                                <a:rPr lang="en-US" sz="1800" i="1">
                                  <a:latin typeface="Cambria Math" panose="02040503050406030204" pitchFamily="18" charset="0"/>
                                </a:rPr>
                              </m:ctrlPr>
                            </m:dPr>
                            <m:e>
                              <m:r>
                                <m:rPr>
                                  <m:sty m:val="p"/>
                                </m:rPr>
                                <a:rPr lang="el-GR" sz="1800">
                                  <a:latin typeface="Cambria Math" panose="02040503050406030204" pitchFamily="18" charset="0"/>
                                </a:rPr>
                                <m:t>Ω</m:t>
                              </m:r>
                            </m:e>
                          </m:d>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70</m:t>
                          </m:r>
                        </m:num>
                        <m:den>
                          <m:r>
                            <a:rPr lang="en-US" sz="1800" b="0" i="1" smtClean="0">
                              <a:latin typeface="Cambria Math" panose="02040503050406030204" pitchFamily="18" charset="0"/>
                            </a:rPr>
                            <m:t>84</m:t>
                          </m:r>
                        </m:den>
                      </m:f>
                      <m:r>
                        <a:rPr lang="en-US" sz="1800" i="1">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5</m:t>
                          </m:r>
                        </m:num>
                        <m:den>
                          <m:r>
                            <a:rPr lang="en-US" sz="1800" b="0" i="1" smtClean="0">
                              <a:latin typeface="Cambria Math" panose="02040503050406030204" pitchFamily="18" charset="0"/>
                            </a:rPr>
                            <m:t>6</m:t>
                          </m:r>
                        </m:den>
                      </m:f>
                    </m:oMath>
                  </m:oMathPara>
                </a14:m>
                <a:endParaRPr lang="en-US" sz="18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434938" y="883020"/>
                <a:ext cx="8242616" cy="3730830"/>
              </a:xfrm>
              <a:prstGeom prst="rect">
                <a:avLst/>
              </a:prstGeom>
              <a:blipFill>
                <a:blip r:embed="rId3"/>
                <a:stretch>
                  <a:fillRect l="-592" r="-666"/>
                </a:stretch>
              </a:blipFill>
            </p:spPr>
            <p:txBody>
              <a:bodyPr/>
              <a:lstStyle/>
              <a:p>
                <a:r>
                  <a:rPr lang="en-US">
                    <a:noFill/>
                  </a:rPr>
                  <a:t> </a:t>
                </a:r>
              </a:p>
            </p:txBody>
          </p:sp>
        </mc:Fallback>
      </mc:AlternateContent>
      <p:grpSp>
        <p:nvGrpSpPr>
          <p:cNvPr id="29" name="Google Shape;2482;p39"/>
          <p:cNvGrpSpPr/>
          <p:nvPr/>
        </p:nvGrpSpPr>
        <p:grpSpPr>
          <a:xfrm>
            <a:off x="8446455" y="4498703"/>
            <a:ext cx="546000" cy="546000"/>
            <a:chOff x="7807225" y="3947400"/>
            <a:chExt cx="546000" cy="546000"/>
          </a:xfrm>
        </p:grpSpPr>
        <p:sp>
          <p:nvSpPr>
            <p:cNvPr id="30"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1"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Google Shape;2495;p39"/>
            <p:cNvGrpSpPr/>
            <p:nvPr/>
          </p:nvGrpSpPr>
          <p:grpSpPr>
            <a:xfrm>
              <a:off x="7846500" y="3983675"/>
              <a:ext cx="490400" cy="480150"/>
              <a:chOff x="7846500" y="3983675"/>
              <a:chExt cx="490400" cy="480150"/>
            </a:xfrm>
          </p:grpSpPr>
          <p:sp>
            <p:nvSpPr>
              <p:cNvPr id="43"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Rectangle 48"/>
          <p:cNvSpPr/>
          <p:nvPr/>
        </p:nvSpPr>
        <p:spPr>
          <a:xfrm>
            <a:off x="4243383" y="27549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551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8" name="TextBox 7"/>
          <p:cNvSpPr txBox="1"/>
          <p:nvPr/>
        </p:nvSpPr>
        <p:spPr>
          <a:xfrm>
            <a:off x="3460446" y="270343"/>
            <a:ext cx="2199253" cy="46166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7</a:t>
            </a:r>
          </a:p>
        </p:txBody>
      </p:sp>
      <mc:AlternateContent xmlns:mc="http://schemas.openxmlformats.org/markup-compatibility/2006" xmlns:a14="http://schemas.microsoft.com/office/drawing/2010/main">
        <mc:Choice Requires="a14">
          <p:sp>
            <p:nvSpPr>
              <p:cNvPr id="9" name="Rectangle 8"/>
              <p:cNvSpPr/>
              <p:nvPr/>
            </p:nvSpPr>
            <p:spPr>
              <a:xfrm>
                <a:off x="399700" y="747910"/>
                <a:ext cx="8320744" cy="1401794"/>
              </a:xfrm>
              <a:prstGeom prst="rect">
                <a:avLst/>
              </a:prstGeom>
            </p:spPr>
            <p:txBody>
              <a:bodyPr wrap="square">
                <a:spAutoFit/>
              </a:bodyPr>
              <a:lstStyle/>
              <a:p>
                <a:pPr lvl="0" algn="just">
                  <a:lnSpc>
                    <a:spcPct val="165000"/>
                  </a:lnSpc>
                </a:pPr>
                <a:r>
                  <a:rPr lang="vi-VN" sz="1800">
                    <a:latin typeface="Arial" panose="020B0604020202020204" pitchFamily="34" charset="0"/>
                  </a:rPr>
                  <a:t>Cho hai đường thẳng song song </a:t>
                </a:r>
                <a14:m>
                  <m:oMath xmlns:m="http://schemas.openxmlformats.org/officeDocument/2006/math">
                    <m:sSub>
                      <m:sSubPr>
                        <m:ctrlPr>
                          <a:rPr lang="vi-VN"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1</m:t>
                        </m:r>
                      </m:sub>
                    </m:sSub>
                  </m:oMath>
                </a14:m>
                <a:r>
                  <a:rPr lang="vi-VN" sz="1800">
                    <a:latin typeface="Arial" panose="020B0604020202020204" pitchFamily="34" charset="0"/>
                  </a:rPr>
                  <a:t> và </a:t>
                </a:r>
                <a14:m>
                  <m:oMath xmlns:m="http://schemas.openxmlformats.org/officeDocument/2006/math">
                    <m:sSub>
                      <m:sSubPr>
                        <m:ctrlPr>
                          <a:rPr lang="vi-VN"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oMath>
                </a14:m>
                <a:r>
                  <a:rPr lang="vi-VN" sz="1800">
                    <a:latin typeface="Arial" panose="020B0604020202020204" pitchFamily="34" charset="0"/>
                  </a:rPr>
                  <a:t>. Trên </a:t>
                </a:r>
                <a14:m>
                  <m:oMath xmlns:m="http://schemas.openxmlformats.org/officeDocument/2006/math">
                    <m:sSub>
                      <m:sSubPr>
                        <m:ctrlPr>
                          <a:rPr lang="vi-VN" sz="1800" i="1">
                            <a:latin typeface="Cambria Math" panose="02040503050406030204" pitchFamily="18" charset="0"/>
                          </a:rPr>
                        </m:ctrlPr>
                      </m:sSubPr>
                      <m:e>
                        <m:r>
                          <a:rPr lang="en-US" sz="1800" i="1">
                            <a:latin typeface="Cambria Math" panose="02040503050406030204" pitchFamily="18" charset="0"/>
                          </a:rPr>
                          <m:t>𝑑</m:t>
                        </m:r>
                      </m:e>
                      <m:sub>
                        <m:r>
                          <a:rPr lang="en-US" sz="1800" i="1">
                            <a:latin typeface="Cambria Math" panose="02040503050406030204" pitchFamily="18" charset="0"/>
                          </a:rPr>
                          <m:t>1</m:t>
                        </m:r>
                      </m:sub>
                    </m:sSub>
                  </m:oMath>
                </a14:m>
                <a:r>
                  <a:rPr lang="en-US" sz="1800">
                    <a:latin typeface="Arial" panose="020B0604020202020204" pitchFamily="34" charset="0"/>
                  </a:rPr>
                  <a:t> </a:t>
                </a:r>
                <a:r>
                  <a:rPr lang="vi-VN" sz="1800">
                    <a:latin typeface="Arial" panose="020B0604020202020204" pitchFamily="34" charset="0"/>
                  </a:rPr>
                  <a:t>lấy 17 điểm phân biệt, trên </a:t>
                </a:r>
                <a14:m>
                  <m:oMath xmlns:m="http://schemas.openxmlformats.org/officeDocument/2006/math">
                    <m:sSub>
                      <m:sSubPr>
                        <m:ctrlPr>
                          <a:rPr lang="vi-VN" sz="1800" i="1">
                            <a:latin typeface="Cambria Math" panose="02040503050406030204" pitchFamily="18" charset="0"/>
                          </a:rPr>
                        </m:ctrlPr>
                      </m:sSubPr>
                      <m:e>
                        <m:r>
                          <a:rPr lang="en-US" sz="1800" i="1">
                            <a:latin typeface="Cambria Math" panose="02040503050406030204" pitchFamily="18" charset="0"/>
                          </a:rPr>
                          <m:t>𝑑</m:t>
                        </m:r>
                      </m:e>
                      <m:sub>
                        <m:r>
                          <a:rPr lang="en-US" sz="1800" i="1">
                            <a:latin typeface="Cambria Math" panose="02040503050406030204" pitchFamily="18" charset="0"/>
                          </a:rPr>
                          <m:t>2</m:t>
                        </m:r>
                      </m:sub>
                    </m:sSub>
                  </m:oMath>
                </a14:m>
                <a:r>
                  <a:rPr lang="vi-VN" sz="1800">
                    <a:latin typeface="Arial" panose="020B0604020202020204" pitchFamily="34" charset="0"/>
                  </a:rPr>
                  <a:t> lấy 20 điểm phân biệt. Chọn ngẫu nhiên 3 điểm, tính xác suất để các điểm này tạo thành 3 đỉnh của một tam giác.</a:t>
                </a:r>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99700" y="747910"/>
                <a:ext cx="8320744" cy="1401794"/>
              </a:xfrm>
              <a:prstGeom prst="rect">
                <a:avLst/>
              </a:prstGeom>
              <a:blipFill>
                <a:blip r:embed="rId3"/>
                <a:stretch>
                  <a:fillRect l="-659" r="-586" b="-608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814799" y="4344986"/>
            <a:ext cx="1203819" cy="722292"/>
          </a:xfrm>
          <a:prstGeom prst="rect">
            <a:avLst/>
          </a:prstGeom>
        </p:spPr>
      </p:pic>
      <p:sp>
        <p:nvSpPr>
          <p:cNvPr id="10" name="Rectangle 9"/>
          <p:cNvSpPr/>
          <p:nvPr/>
        </p:nvSpPr>
        <p:spPr>
          <a:xfrm>
            <a:off x="4212733" y="2143533"/>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518E"/>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81054" y="2643173"/>
                <a:ext cx="8239390" cy="2258182"/>
              </a:xfrm>
              <a:prstGeom prst="rect">
                <a:avLst/>
              </a:prstGeom>
            </p:spPr>
            <p:txBody>
              <a:bodyPr wrap="square">
                <a:spAutoFit/>
              </a:bodyPr>
              <a:lstStyle/>
              <a:p>
                <a:pPr algn="just">
                  <a:lnSpc>
                    <a:spcPct val="150000"/>
                  </a:lnSpc>
                </a:pPr>
                <a:r>
                  <a:rPr lang="vi-VN" sz="1800">
                    <a:latin typeface="+mn-lt"/>
                    <a:ea typeface="Arial" panose="020B0604020202020204" pitchFamily="34" charset="0"/>
                    <a:cs typeface="Times New Roman" panose="02020603050405020304" pitchFamily="18" charset="0"/>
                  </a:rPr>
                  <a:t>- Không gian mẫu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𝑛</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1800">
                            <a:effectLst/>
                            <a:latin typeface="Cambria Math" panose="02040503050406030204" pitchFamily="18" charset="0"/>
                            <a:ea typeface="Arial" panose="020B0604020202020204" pitchFamily="34" charset="0"/>
                            <a:cs typeface="Times New Roman" panose="02020603050405020304" pitchFamily="18" charset="0"/>
                          </a:rPr>
                          <m:t>Ω</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37</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3</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=7770</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 Xét các biến cố:</a:t>
                </a:r>
                <a:r>
                  <a:rPr lang="en-US" sz="1800">
                    <a:latin typeface="+mn-lt"/>
                    <a:ea typeface="Arial" panose="020B0604020202020204" pitchFamily="34" charset="0"/>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Arial" panose="020B0604020202020204" pitchFamily="34" charset="0"/>
                    <a:cs typeface="Times New Roman" panose="02020603050405020304" pitchFamily="18" charset="0"/>
                  </a:rPr>
                  <a:t>: "Trong 3 điểm có 1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vi-VN" sz="1800">
                    <a:effectLst/>
                    <a:latin typeface="+mn-lt"/>
                    <a:ea typeface="Arial" panose="020B0604020202020204" pitchFamily="34" charset="0"/>
                    <a:cs typeface="Times New Roman" panose="02020603050405020304" pitchFamily="18" charset="0"/>
                  </a:rPr>
                  <a:t> và 2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2</m:t>
                        </m:r>
                      </m:sub>
                    </m:sSub>
                    <m:r>
                      <a:rPr lang="vi-VN"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𝑛</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e>
                      </m:d>
                      <m:r>
                        <a:rPr lang="vi-VN" sz="1800" i="1">
                          <a:effectLst/>
                          <a:latin typeface="Cambria Math" panose="02040503050406030204" pitchFamily="18" charset="0"/>
                          <a:ea typeface="Dotum" panose="020B0600000101010101" pitchFamily="34" charset="-127"/>
                          <a:cs typeface="Times New Roman" panose="02020603050405020304" pitchFamily="18" charset="0"/>
                        </a:rPr>
                        <m:t>=</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vi-VN"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vi-VN" sz="1800" i="1">
                              <a:effectLst/>
                              <a:latin typeface="Cambria Math" panose="02040503050406030204" pitchFamily="18" charset="0"/>
                              <a:ea typeface="Dotum" panose="020B0600000101010101" pitchFamily="34" charset="-127"/>
                              <a:cs typeface="Times New Roman" panose="02020603050405020304" pitchFamily="18" charset="0"/>
                            </a:rPr>
                            <m:t>17</m:t>
                          </m:r>
                        </m:sub>
                        <m:sup>
                          <m:r>
                            <a:rPr lang="vi-VN" sz="1800" i="1">
                              <a:effectLst/>
                              <a:latin typeface="Cambria Math" panose="02040503050406030204" pitchFamily="18" charset="0"/>
                              <a:ea typeface="Dotum" panose="020B0600000101010101" pitchFamily="34" charset="-127"/>
                              <a:cs typeface="Times New Roman" panose="02020603050405020304" pitchFamily="18" charset="0"/>
                            </a:rPr>
                            <m:t>1</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vi-VN"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vi-VN" sz="1800" i="1">
                              <a:effectLst/>
                              <a:latin typeface="Cambria Math" panose="02040503050406030204" pitchFamily="18" charset="0"/>
                              <a:ea typeface="Dotum" panose="020B0600000101010101" pitchFamily="34" charset="-127"/>
                              <a:cs typeface="Times New Roman" panose="02020603050405020304" pitchFamily="18" charset="0"/>
                            </a:rPr>
                            <m:t>20</m:t>
                          </m:r>
                        </m:sub>
                        <m:sup>
                          <m:r>
                            <a:rPr lang="vi-VN" sz="1800" i="1">
                              <a:effectLst/>
                              <a:latin typeface="Cambria Math" panose="02040503050406030204" pitchFamily="18" charset="0"/>
                              <a:ea typeface="Dotum" panose="020B0600000101010101" pitchFamily="34" charset="-127"/>
                              <a:cs typeface="Times New Roman" panose="02020603050405020304" pitchFamily="18" charset="0"/>
                            </a:rPr>
                            <m:t>2</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=3230</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800">
                    <a:effectLst/>
                    <a:latin typeface="+mn-lt"/>
                    <a:ea typeface="Arial" panose="020B0604020202020204" pitchFamily="34" charset="0"/>
                    <a:cs typeface="Times New Roman" panose="02020603050405020304" pitchFamily="18" charset="0"/>
                  </a:rPr>
                  <a:t>: "Trong 3 có 2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vi-VN" sz="1800">
                    <a:effectLst/>
                    <a:latin typeface="+mn-lt"/>
                    <a:ea typeface="Arial" panose="020B0604020202020204" pitchFamily="34" charset="0"/>
                    <a:cs typeface="Times New Roman" panose="02020603050405020304" pitchFamily="18" charset="0"/>
                  </a:rPr>
                  <a:t> và 1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2</m:t>
                        </m:r>
                      </m:sub>
                    </m:sSub>
                  </m:oMath>
                </a14:m>
                <a:r>
                  <a:rPr lang="vi-VN" sz="1800">
                    <a:effectLst/>
                    <a:latin typeface="+mn-lt"/>
                    <a:ea typeface="Arial" panose="020B060402020202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𝑛</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17</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2</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20</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1</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=2720</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81054" y="2643173"/>
                <a:ext cx="8239390" cy="2258182"/>
              </a:xfrm>
              <a:prstGeom prst="rect">
                <a:avLst/>
              </a:prstGeom>
              <a:blipFill>
                <a:blip r:embed="rId5"/>
                <a:stretch>
                  <a:fillRect l="-666"/>
                </a:stretch>
              </a:blipFill>
            </p:spPr>
            <p:txBody>
              <a:bodyPr/>
              <a:lstStyle/>
              <a:p>
                <a:r>
                  <a:rPr lang="en-US">
                    <a:noFill/>
                  </a:rPr>
                  <a:t> </a:t>
                </a:r>
              </a:p>
            </p:txBody>
          </p:sp>
        </mc:Fallback>
      </mc:AlternateContent>
    </p:spTree>
    <p:extLst>
      <p:ext uri="{BB962C8B-B14F-4D97-AF65-F5344CB8AC3E}">
        <p14:creationId xmlns:p14="http://schemas.microsoft.com/office/powerpoint/2010/main" val="274547993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left)">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barn(inVertical)">
                                      <p:cBhvr>
                                        <p:cTn id="4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8" name="TextBox 7"/>
          <p:cNvSpPr txBox="1"/>
          <p:nvPr/>
        </p:nvSpPr>
        <p:spPr>
          <a:xfrm>
            <a:off x="3460446" y="270343"/>
            <a:ext cx="2199253" cy="46166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7</a:t>
            </a:r>
          </a:p>
        </p:txBody>
      </p:sp>
      <mc:AlternateContent xmlns:mc="http://schemas.openxmlformats.org/markup-compatibility/2006" xmlns:a14="http://schemas.microsoft.com/office/drawing/2010/main">
        <mc:Choice Requires="a14">
          <p:sp>
            <p:nvSpPr>
              <p:cNvPr id="9" name="Rectangle 8"/>
              <p:cNvSpPr/>
              <p:nvPr/>
            </p:nvSpPr>
            <p:spPr>
              <a:xfrm>
                <a:off x="399700" y="747910"/>
                <a:ext cx="8320744" cy="1401794"/>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hai đường thẳng song song </a:t>
                </a:r>
                <a14:m>
                  <m:oMath xmlns:m="http://schemas.openxmlformats.org/officeDocument/2006/math">
                    <m:sSub>
                      <m:sSubPr>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và </a:t>
                </a:r>
                <a14:m>
                  <m:oMath xmlns:m="http://schemas.openxmlformats.org/officeDocument/2006/math">
                    <m:sSub>
                      <m:sSub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Trên </a:t>
                </a:r>
                <a14:m>
                  <m:oMath xmlns:m="http://schemas.openxmlformats.org/officeDocument/2006/math">
                    <m:sSub>
                      <m:sSub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1</m:t>
                        </m:r>
                      </m:sub>
                    </m:sSub>
                  </m:oMath>
                </a14:m>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lấy 17 điểm phân biệt, trên </a:t>
                </a:r>
                <a14:m>
                  <m:oMath xmlns:m="http://schemas.openxmlformats.org/officeDocument/2006/math">
                    <m:sSub>
                      <m:sSub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lấy 20 điểm phân biệt. Chọn ngẫu nhiên 3 điểm, tính xác suất để các điểm này tạo thành 3 đỉnh của một tam giác.</a:t>
                </a:r>
              </a:p>
            </p:txBody>
          </p:sp>
        </mc:Choice>
        <mc:Fallback xmlns="">
          <p:sp>
            <p:nvSpPr>
              <p:cNvPr id="9" name="Rectangle 8"/>
              <p:cNvSpPr>
                <a:spLocks noRot="1" noChangeAspect="1" noMove="1" noResize="1" noEditPoints="1" noAdjustHandles="1" noChangeArrowheads="1" noChangeShapeType="1" noTextEdit="1"/>
              </p:cNvSpPr>
              <p:nvPr/>
            </p:nvSpPr>
            <p:spPr>
              <a:xfrm>
                <a:off x="399700" y="747910"/>
                <a:ext cx="8320744" cy="1401794"/>
              </a:xfrm>
              <a:prstGeom prst="rect">
                <a:avLst/>
              </a:prstGeom>
              <a:blipFill>
                <a:blip r:embed="rId3"/>
                <a:stretch>
                  <a:fillRect l="-659" r="-586" b="-608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814799" y="4344986"/>
            <a:ext cx="1203819" cy="722292"/>
          </a:xfrm>
          <a:prstGeom prst="rect">
            <a:avLst/>
          </a:prstGeom>
        </p:spPr>
      </p:pic>
      <p:sp>
        <p:nvSpPr>
          <p:cNvPr id="10" name="Rectangle 9"/>
          <p:cNvSpPr/>
          <p:nvPr/>
        </p:nvSpPr>
        <p:spPr>
          <a:xfrm>
            <a:off x="4212733" y="2143533"/>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518E"/>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1" name="Rectangle 10"/>
              <p:cNvSpPr/>
              <p:nvPr/>
            </p:nvSpPr>
            <p:spPr>
              <a:xfrm>
                <a:off x="481054" y="2643173"/>
                <a:ext cx="8239390" cy="1817164"/>
              </a:xfrm>
              <a:prstGeom prst="rect">
                <a:avLst/>
              </a:prstGeom>
            </p:spPr>
            <p:txBody>
              <a:bodyPr wrap="square">
                <a:spAutoFit/>
              </a:bodyPr>
              <a:lstStyle/>
              <a:p>
                <a:pPr lvl="0" algn="just">
                  <a:lnSpc>
                    <a:spcPct val="150000"/>
                  </a:lnSpc>
                  <a:defRPr/>
                </a:pP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𝐻</m:t>
                    </m:r>
                  </m:oMath>
                </a14:m>
                <a:r>
                  <a:rPr lang="vi-VN" sz="1800">
                    <a:latin typeface="Arial" panose="020B0604020202020204" pitchFamily="34" charset="0"/>
                    <a:ea typeface="Arial" panose="020B0604020202020204" pitchFamily="34" charset="0"/>
                    <a:cs typeface="Times New Roman" panose="02020603050405020304" pitchFamily="18" charset="0"/>
                  </a:rPr>
                  <a:t>: "Ba điểm được chọn thuộc vào đường thẳng </a:t>
                </a:r>
                <a14:m>
                  <m:oMath xmlns:m="http://schemas.openxmlformats.org/officeDocument/2006/math">
                    <m:sSub>
                      <m:sSubPr>
                        <m:ctrlPr>
                          <a:rPr lang="en-US" sz="1800" i="1">
                            <a:latin typeface="Cambria Math" panose="02040503050406030204" pitchFamily="18" charset="0"/>
                            <a:ea typeface="Arial" panose="020B0604020202020204" pitchFamily="34" charset="0"/>
                            <a:cs typeface="Times New Roman" panose="02020603050405020304" pitchFamily="18" charset="0"/>
                          </a:rPr>
                        </m:ctrlPr>
                      </m:sSubPr>
                      <m:e>
                        <m:r>
                          <a:rPr lang="vi-VN" sz="1800" i="1">
                            <a:latin typeface="Cambria Math" panose="02040503050406030204" pitchFamily="18" charset="0"/>
                            <a:ea typeface="Arial" panose="020B0604020202020204" pitchFamily="34" charset="0"/>
                            <a:cs typeface="Times New Roman" panose="02020603050405020304" pitchFamily="18" charset="0"/>
                          </a:rPr>
                          <m:t>𝑑</m:t>
                        </m:r>
                      </m:e>
                      <m:sub>
                        <m:r>
                          <a:rPr lang="vi-VN" sz="1800" i="1">
                            <a:latin typeface="Cambria Math" panose="02040503050406030204" pitchFamily="18" charset="0"/>
                            <a:ea typeface="Arial" panose="020B0604020202020204" pitchFamily="34" charset="0"/>
                            <a:cs typeface="Times New Roman" panose="02020603050405020304" pitchFamily="18" charset="0"/>
                          </a:rPr>
                          <m:t>1</m:t>
                        </m:r>
                      </m:sub>
                    </m:sSub>
                  </m:oMath>
                </a14:m>
                <a:r>
                  <a:rPr lang="vi-VN" sz="1800">
                    <a:latin typeface="Arial" panose="020B0604020202020204" pitchFamily="34" charset="0"/>
                    <a:ea typeface="Arial" panose="020B0604020202020204" pitchFamily="34" charset="0"/>
                    <a:cs typeface="Times New Roman" panose="02020603050405020304" pitchFamily="18" charset="0"/>
                  </a:rPr>
                  <a:t> hoặc </a:t>
                </a:r>
                <a14:m>
                  <m:oMath xmlns:m="http://schemas.openxmlformats.org/officeDocument/2006/math">
                    <m:r>
                      <a:rPr lang="vi-VN" sz="1800" i="1">
                        <a:latin typeface="Cambria Math" panose="02040503050406030204" pitchFamily="18" charset="0"/>
                        <a:ea typeface="Arial" panose="020B0604020202020204" pitchFamily="34" charset="0"/>
                        <a:cs typeface="Times New Roman" panose="02020603050405020304" pitchFamily="18" charset="0"/>
                      </a:rPr>
                      <m:t>𝑑</m:t>
                    </m:r>
                    <m:sSub>
                      <m:sSubPr>
                        <m:ctrlPr>
                          <a:rPr lang="en-US" sz="1800" i="1">
                            <a:latin typeface="Cambria Math" panose="02040503050406030204" pitchFamily="18" charset="0"/>
                            <a:ea typeface="Arial" panose="020B0604020202020204" pitchFamily="34" charset="0"/>
                            <a:cs typeface="Times New Roman" panose="02020603050405020304" pitchFamily="18" charset="0"/>
                          </a:rPr>
                        </m:ctrlPr>
                      </m:sSubPr>
                      <m:e>
                        <m:r>
                          <a:rPr lang="vi-VN" sz="1800">
                            <a:latin typeface="Cambria Math" panose="02040503050406030204" pitchFamily="18" charset="0"/>
                            <a:ea typeface="Arial" panose="020B0604020202020204" pitchFamily="34" charset="0"/>
                            <a:cs typeface="Times New Roman" panose="02020603050405020304" pitchFamily="18" charset="0"/>
                          </a:rPr>
                          <m:t>­</m:t>
                        </m:r>
                      </m:e>
                      <m:sub>
                        <m:r>
                          <a:rPr lang="vi-VN" sz="1800" i="1">
                            <a:latin typeface="Cambria Math" panose="02040503050406030204" pitchFamily="18" charset="0"/>
                            <a:ea typeface="Arial" panose="020B0604020202020204" pitchFamily="34" charset="0"/>
                            <a:cs typeface="Times New Roman" panose="02020603050405020304" pitchFamily="18" charset="0"/>
                          </a:rPr>
                          <m:t>2</m:t>
                        </m:r>
                      </m:sub>
                    </m:sSub>
                  </m:oMath>
                </a14:m>
                <a:r>
                  <a:rPr lang="vi-VN" sz="1800">
                    <a:latin typeface="Arial" panose="020B0604020202020204" pitchFamily="34" charset="0"/>
                    <a:ea typeface="Arial" panose="020B060402020202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defRPr/>
                </a:pPr>
                <a:r>
                  <a:rPr lang="vi-VN" sz="1800">
                    <a:latin typeface="Arial" panose="020B0604020202020204" pitchFamily="34" charset="0"/>
                    <a:ea typeface="Arial" panose="020B0604020202020204" pitchFamily="34" charset="0"/>
                    <a:cs typeface="Times New Roman" panose="02020603050405020304" pitchFamily="18" charset="0"/>
                  </a:rPr>
                  <a:t>Khi đó: </a:t>
                </a:r>
                <a14:m>
                  <m:oMath xmlns:m="http://schemas.openxmlformats.org/officeDocument/2006/math">
                    <m:r>
                      <a:rPr lang="vi-VN" sz="1800" i="1">
                        <a:latin typeface="Cambria Math" panose="02040503050406030204" pitchFamily="18" charset="0"/>
                        <a:ea typeface="Arial" panose="020B0604020202020204" pitchFamily="34" charset="0"/>
                        <a:cs typeface="Times New Roman" panose="02020603050405020304" pitchFamily="18" charset="0"/>
                      </a:rPr>
                      <m:t>𝐻</m:t>
                    </m:r>
                    <m:r>
                      <a:rPr lang="vi-VN" sz="1800" i="1">
                        <a:latin typeface="Cambria Math" panose="02040503050406030204" pitchFamily="18" charset="0"/>
                        <a:ea typeface="Arial" panose="020B0604020202020204" pitchFamily="34" charset="0"/>
                        <a:cs typeface="Times New Roman" panose="02020603050405020304" pitchFamily="18" charset="0"/>
                      </a:rPr>
                      <m:t>=</m:t>
                    </m:r>
                    <m:r>
                      <a:rPr lang="vi-VN" sz="1800" i="1">
                        <a:latin typeface="Cambria Math" panose="02040503050406030204" pitchFamily="18" charset="0"/>
                        <a:ea typeface="Arial" panose="020B0604020202020204" pitchFamily="34" charset="0"/>
                        <a:cs typeface="Times New Roman" panose="02020603050405020304" pitchFamily="18" charset="0"/>
                      </a:rPr>
                      <m:t>𝐴</m:t>
                    </m:r>
                    <m:r>
                      <a:rPr lang="vi-VN" sz="1800" i="1">
                        <a:latin typeface="Cambria Math" panose="02040503050406030204" pitchFamily="18" charset="0"/>
                        <a:ea typeface="Arial" panose="020B0604020202020204" pitchFamily="34" charset="0"/>
                        <a:cs typeface="Times New Roman" panose="02020603050405020304" pitchFamily="18" charset="0"/>
                      </a:rPr>
                      <m:t>∪</m:t>
                    </m:r>
                    <m:r>
                      <a:rPr lang="vi-VN" sz="1800" i="1">
                        <a:latin typeface="Cambria Math" panose="02040503050406030204" pitchFamily="18" charset="0"/>
                        <a:ea typeface="Arial" panose="020B0604020202020204" pitchFamily="34" charset="0"/>
                        <a:cs typeface="Times New Roman" panose="02020603050405020304" pitchFamily="18" charset="0"/>
                      </a:rPr>
                      <m:t>𝐵</m:t>
                    </m:r>
                  </m:oMath>
                </a14:m>
                <a:r>
                  <a:rPr lang="vi-VN" sz="1800">
                    <a:latin typeface="Arial" panose="020B0604020202020204" pitchFamily="34" charset="0"/>
                    <a:ea typeface="Dotum" panose="020B0600000101010101" pitchFamily="34" charset="-127"/>
                    <a:cs typeface="Times New Roman" panose="02020603050405020304" pitchFamily="18" charset="0"/>
                  </a:rPr>
                  <a:t> và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𝐴</m:t>
                    </m:r>
                    <m:r>
                      <a:rPr lang="vi-VN" sz="1800" i="1">
                        <a:latin typeface="Cambria Math" panose="02040503050406030204" pitchFamily="18" charset="0"/>
                        <a:ea typeface="Dotum" panose="020B0600000101010101" pitchFamily="34" charset="-127"/>
                        <a:cs typeface="Times New Roman" panose="02020603050405020304" pitchFamily="18" charset="0"/>
                      </a:rPr>
                      <m:t>∩</m:t>
                    </m:r>
                    <m:r>
                      <a:rPr lang="vi-VN" sz="1800" i="1">
                        <a:latin typeface="Cambria Math" panose="02040503050406030204" pitchFamily="18" charset="0"/>
                        <a:ea typeface="Dotum" panose="020B0600000101010101" pitchFamily="34" charset="-127"/>
                        <a:cs typeface="Times New Roman" panose="02020603050405020304" pitchFamily="18" charset="0"/>
                      </a:rPr>
                      <m:t>𝐵</m:t>
                    </m:r>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latin typeface="Arial" panose="020B0604020202020204" pitchFamily="34" charset="0"/>
                    <a:ea typeface="Dotum" panose="020B0600000101010101" pitchFamily="34" charset="-127"/>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Dotum" panose="020B0600000101010101" pitchFamily="34" charset="-127"/>
                          <a:cs typeface="Times New Roman" panose="02020603050405020304" pitchFamily="18" charset="0"/>
                        </a:rPr>
                        <m:t>⇒ </m:t>
                      </m:r>
                      <m:r>
                        <a:rPr lang="vi-VN" sz="18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vi-VN" sz="1800" i="1">
                              <a:latin typeface="Cambria Math" panose="02040503050406030204" pitchFamily="18" charset="0"/>
                              <a:ea typeface="Dotum" panose="020B0600000101010101" pitchFamily="34" charset="-127"/>
                              <a:cs typeface="Times New Roman" panose="02020603050405020304" pitchFamily="18" charset="0"/>
                            </a:rPr>
                            <m:t>𝐻</m:t>
                          </m:r>
                        </m:e>
                      </m:d>
                      <m:r>
                        <a:rPr lang="vi-VN"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vi-VN" sz="1800" i="1">
                              <a:latin typeface="Cambria Math" panose="02040503050406030204" pitchFamily="18" charset="0"/>
                              <a:ea typeface="Dotum" panose="020B0600000101010101" pitchFamily="34" charset="-127"/>
                              <a:cs typeface="Times New Roman" panose="02020603050405020304" pitchFamily="18" charset="0"/>
                            </a:rPr>
                            <m:t>3230+2720</m:t>
                          </m:r>
                        </m:num>
                        <m:den>
                          <m:r>
                            <a:rPr lang="vi-VN" sz="1800" i="1">
                              <a:latin typeface="Cambria Math" panose="02040503050406030204" pitchFamily="18" charset="0"/>
                              <a:ea typeface="Dotum" panose="020B0600000101010101" pitchFamily="34" charset="-127"/>
                              <a:cs typeface="Times New Roman" panose="02020603050405020304" pitchFamily="18" charset="0"/>
                            </a:rPr>
                            <m:t>7770</m:t>
                          </m:r>
                        </m:den>
                      </m:f>
                      <m:r>
                        <a:rPr lang="vi-VN"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vi-VN" sz="1800" i="1">
                              <a:latin typeface="Cambria Math" panose="02040503050406030204" pitchFamily="18" charset="0"/>
                              <a:ea typeface="Dotum" panose="020B0600000101010101" pitchFamily="34" charset="-127"/>
                              <a:cs typeface="Times New Roman" panose="02020603050405020304" pitchFamily="18" charset="0"/>
                            </a:rPr>
                            <m:t>85</m:t>
                          </m:r>
                        </m:num>
                        <m:den>
                          <m:r>
                            <a:rPr lang="vi-VN" sz="1800" i="1">
                              <a:latin typeface="Cambria Math" panose="02040503050406030204" pitchFamily="18" charset="0"/>
                              <a:ea typeface="Dotum" panose="020B0600000101010101" pitchFamily="34" charset="-127"/>
                              <a:cs typeface="Times New Roman" panose="02020603050405020304" pitchFamily="18" charset="0"/>
                            </a:rPr>
                            <m:t>111</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81054" y="2643173"/>
                <a:ext cx="8239390" cy="1817164"/>
              </a:xfrm>
              <a:prstGeom prst="rect">
                <a:avLst/>
              </a:prstGeom>
              <a:blipFill>
                <a:blip r:embed="rId5"/>
                <a:stretch>
                  <a:fillRect l="-666"/>
                </a:stretch>
              </a:blipFill>
            </p:spPr>
            <p:txBody>
              <a:bodyPr/>
              <a:lstStyle/>
              <a:p>
                <a:r>
                  <a:rPr lang="en-US">
                    <a:noFill/>
                  </a:rPr>
                  <a:t> </a:t>
                </a:r>
              </a:p>
            </p:txBody>
          </p:sp>
        </mc:Fallback>
      </mc:AlternateContent>
    </p:spTree>
    <p:extLst>
      <p:ext uri="{BB962C8B-B14F-4D97-AF65-F5344CB8AC3E}">
        <p14:creationId xmlns:p14="http://schemas.microsoft.com/office/powerpoint/2010/main" val="7563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down)">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wipe(left)">
                                      <p:cBhvr>
                                        <p:cTn id="3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403509" y="4573002"/>
            <a:ext cx="549617" cy="432391"/>
          </a:xfrm>
          <a:prstGeom prst="rect">
            <a:avLst/>
          </a:prstGeom>
        </p:spPr>
      </p:pic>
      <p:grpSp>
        <p:nvGrpSpPr>
          <p:cNvPr id="7" name="Group 6"/>
          <p:cNvGrpSpPr/>
          <p:nvPr/>
        </p:nvGrpSpPr>
        <p:grpSpPr>
          <a:xfrm>
            <a:off x="87469" y="103367"/>
            <a:ext cx="8810001" cy="611474"/>
            <a:chOff x="566551" y="485104"/>
            <a:chExt cx="12723534" cy="611474"/>
          </a:xfrm>
        </p:grpSpPr>
        <p:sp>
          <p:nvSpPr>
            <p:cNvPr id="8" name="Round Single Corner Rectangle 7"/>
            <p:cNvSpPr/>
            <p:nvPr/>
          </p:nvSpPr>
          <p:spPr>
            <a:xfrm flipV="1">
              <a:off x="566551" y="485104"/>
              <a:ext cx="12620241"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 name="Rectangle 8"/>
            <p:cNvSpPr/>
            <p:nvPr/>
          </p:nvSpPr>
          <p:spPr>
            <a:xfrm>
              <a:off x="644949" y="583861"/>
              <a:ext cx="12645136" cy="43088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vi-VN" sz="2200" b="1">
                  <a:solidFill>
                    <a:srgbClr val="FFFF00"/>
                  </a:solidFill>
                  <a:cs typeface="Arial" panose="020B0604020202020204" pitchFamily="34" charset="0"/>
                </a:rPr>
                <a:t>2. Tính xác suất của biến cố bằng cách sử dụng sơ đồ hình cây</a:t>
              </a:r>
              <a:endParaRPr kumimoji="0" lang="en-US" sz="2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sp>
        <p:nvSpPr>
          <p:cNvPr id="3" name="Rectangle 1"/>
          <p:cNvSpPr>
            <a:spLocks noChangeArrowheads="1"/>
          </p:cNvSpPr>
          <p:nvPr/>
        </p:nvSpPr>
        <p:spPr bwMode="auto">
          <a:xfrm>
            <a:off x="1327907" y="781007"/>
            <a:ext cx="75218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Open Sans"/>
              </a:rPr>
              <a:t>Để trang trí một tờ giấy có dạng hình chữ nhật, bạn Thuỳ chia tờ giấy đó thành bốn hình chữ nhật nhỏ bằng nhau. Mỗi hình chữ nhật nhỏ được tô bằng một trong hai màu xanh hoặc vàng. Vẽ sơ đồ hình cây biểu thị các khả năng mà bạn Thuỳ có thể tô màu trang trí cho tờ giấy đó.</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itle 21"/>
          <p:cNvSpPr txBox="1">
            <a:spLocks/>
          </p:cNvSpPr>
          <p:nvPr/>
        </p:nvSpPr>
        <p:spPr>
          <a:xfrm>
            <a:off x="327789" y="980498"/>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7</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439279" y="253533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054" y="2865455"/>
            <a:ext cx="5405356" cy="2134972"/>
          </a:xfrm>
          <a:prstGeom prst="rect">
            <a:avLst/>
          </a:prstGeom>
        </p:spPr>
      </p:pic>
    </p:spTree>
    <p:extLst>
      <p:ext uri="{BB962C8B-B14F-4D97-AF65-F5344CB8AC3E}">
        <p14:creationId xmlns:p14="http://schemas.microsoft.com/office/powerpoint/2010/main" val="7479322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269" y="103367"/>
            <a:ext cx="888160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rot="21430490">
            <a:off x="8409990" y="4250545"/>
            <a:ext cx="660631" cy="817467"/>
          </a:xfrm>
          <a:prstGeom prst="rect">
            <a:avLst/>
          </a:prstGeom>
        </p:spPr>
      </p:pic>
      <p:sp>
        <p:nvSpPr>
          <p:cNvPr id="12" name="TextBox 11"/>
          <p:cNvSpPr txBox="1"/>
          <p:nvPr/>
        </p:nvSpPr>
        <p:spPr>
          <a:xfrm>
            <a:off x="208760" y="196798"/>
            <a:ext cx="8711413" cy="1361911"/>
          </a:xfrm>
          <a:prstGeom prst="rect">
            <a:avLst/>
          </a:prstGeom>
          <a:noFill/>
        </p:spPr>
        <p:txBody>
          <a:bodyPr wrap="square" rtlCol="0">
            <a:spAutoFit/>
          </a:bodyPr>
          <a:lstStyle/>
          <a:p>
            <a:pPr lvl="0" algn="just">
              <a:lnSpc>
                <a:spcPct val="150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latin typeface="Arial"/>
                <a:cs typeface="Arial"/>
                <a:sym typeface="Arial"/>
              </a:rPr>
              <a:t>Ví dụ 10:</a:t>
            </a: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800" kern="1200">
                <a:latin typeface="Arial" panose="020B0604020202020204" pitchFamily="34" charset="0"/>
                <a:ea typeface="+mn-ea"/>
                <a:cs typeface="Arial" panose="020B0604020202020204" pitchFamily="34" charset="0"/>
              </a:rPr>
              <a:t>Câu lạc bộ nghệ thuật của một trường trung học phổ thông gồm học sinh của cả ba khối 10, 11, 12, mỗi khối có 5 học sinh. Chọn ngẫu nhiên 3 học sinh để tham gia biểu diễn. Tính xác suất để 3 học sinh được chọn chỉ thuộc hai khối.</a:t>
            </a:r>
          </a:p>
        </p:txBody>
      </p:sp>
      <p:sp>
        <p:nvSpPr>
          <p:cNvPr id="13" name="Rectangle 12"/>
          <p:cNvSpPr/>
          <p:nvPr/>
        </p:nvSpPr>
        <p:spPr>
          <a:xfrm>
            <a:off x="4196831" y="1464062"/>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208759" y="1940796"/>
                <a:ext cx="8711413" cy="3087064"/>
              </a:xfrm>
              <a:prstGeom prst="rect">
                <a:avLst/>
              </a:prstGeom>
            </p:spPr>
            <p:txBody>
              <a:bodyPr wrap="square">
                <a:spAutoFit/>
              </a:bodyPr>
              <a:lstStyle/>
              <a:p>
                <a:pPr algn="just">
                  <a:lnSpc>
                    <a:spcPct val="150000"/>
                  </a:lnSpc>
                  <a:spcAft>
                    <a:spcPts val="500"/>
                  </a:spcAft>
                </a:pPr>
                <a:r>
                  <a:rPr lang="vi-VN" sz="1800"/>
                  <a:t>• </a:t>
                </a:r>
                <a:r>
                  <a:rPr lang="en-US" sz="1800">
                    <a:latin typeface="+mn-lt"/>
                  </a:rPr>
                  <a:t>Mỗi cách chọn ra đồng thời 3 học sinh trong câu lạc bộ cho ta một tổ hợp chập 3 của 15 phần tử. </a:t>
                </a:r>
              </a:p>
              <a:p>
                <a:pPr algn="just">
                  <a:lnSpc>
                    <a:spcPct val="150000"/>
                  </a:lnSpc>
                  <a:spcAft>
                    <a:spcPts val="500"/>
                  </a:spcAft>
                </a:pPr>
                <a:r>
                  <a:rPr lang="en-US" sz="1800">
                    <a:latin typeface="+mn-lt"/>
                  </a:rPr>
                  <a:t>Do đó, không gian mẫu </a:t>
                </a:r>
                <a14:m>
                  <m:oMath xmlns:m="http://schemas.openxmlformats.org/officeDocument/2006/math">
                    <m:r>
                      <m:rPr>
                        <m:sty m:val="p"/>
                      </m:rPr>
                      <a:rPr lang="vi-VN" sz="1800">
                        <a:latin typeface="Cambria Math" panose="02040503050406030204" pitchFamily="18" charset="0"/>
                        <a:ea typeface="Arial" panose="020B0604020202020204" pitchFamily="34" charset="0"/>
                        <a:cs typeface="Times New Roman" panose="02020603050405020304" pitchFamily="18" charset="0"/>
                      </a:rPr>
                      <m:t>Ω</m:t>
                    </m:r>
                  </m:oMath>
                </a14:m>
                <a:r>
                  <a:rPr lang="en-US" sz="1800">
                    <a:latin typeface="+mn-lt"/>
                  </a:rPr>
                  <a:t> gồm các tổ hợp chập 3 của 15 phần tử và</a:t>
                </a:r>
              </a:p>
              <a:p>
                <a:pPr lvl="0"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𝑛</m:t>
                      </m:r>
                      <m:d>
                        <m:dPr>
                          <m:ctrlPr>
                            <a:rPr lang="en-US" sz="1800" i="1">
                              <a:latin typeface="Cambria Math" panose="02040503050406030204" pitchFamily="18" charset="0"/>
                            </a:rPr>
                          </m:ctrlPr>
                        </m:dPr>
                        <m:e>
                          <m:r>
                            <m:rPr>
                              <m:sty m:val="p"/>
                            </m:rPr>
                            <a:rPr lang="vi-VN" sz="1800">
                              <a:latin typeface="Cambria Math" panose="02040503050406030204" pitchFamily="18" charset="0"/>
                              <a:ea typeface="Arial" panose="020B0604020202020204" pitchFamily="34" charset="0"/>
                              <a:cs typeface="Times New Roman" panose="02020603050405020304" pitchFamily="18" charset="0"/>
                            </a:rPr>
                            <m:t>Ω</m:t>
                          </m:r>
                        </m:e>
                      </m:d>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rPr>
                            <m:t>𝐶</m:t>
                          </m:r>
                        </m:e>
                        <m:sub>
                          <m:r>
                            <a:rPr lang="en-US" sz="1800" b="0" i="1" smtClean="0">
                              <a:latin typeface="Cambria Math" panose="02040503050406030204" pitchFamily="18" charset="0"/>
                            </a:rPr>
                            <m:t>15</m:t>
                          </m:r>
                        </m:sub>
                        <m:sup>
                          <m:r>
                            <a:rPr lang="en-US" sz="1800" b="0" i="1" smtClean="0">
                              <a:latin typeface="Cambria Math" panose="02040503050406030204" pitchFamily="18" charset="0"/>
                            </a:rPr>
                            <m:t>3</m:t>
                          </m:r>
                        </m:sup>
                      </m:sSub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15</m:t>
                          </m:r>
                          <m:r>
                            <a:rPr lang="en-US" sz="1800" i="1">
                              <a:latin typeface="Cambria Math" panose="02040503050406030204" pitchFamily="18" charset="0"/>
                            </a:rPr>
                            <m:t>!</m:t>
                          </m:r>
                        </m:num>
                        <m:den>
                          <m:r>
                            <a:rPr lang="en-US" sz="1800" b="0" i="1" smtClean="0">
                              <a:latin typeface="Cambria Math" panose="02040503050406030204" pitchFamily="18" charset="0"/>
                            </a:rPr>
                            <m:t>3</m:t>
                          </m:r>
                          <m:r>
                            <a:rPr lang="en-US" sz="1800" i="1">
                              <a:latin typeface="Cambria Math" panose="02040503050406030204" pitchFamily="18" charset="0"/>
                            </a:rPr>
                            <m:t>!.</m:t>
                          </m:r>
                          <m:r>
                            <a:rPr lang="en-US" sz="1800" b="0" i="1" smtClean="0">
                              <a:latin typeface="Cambria Math" panose="02040503050406030204" pitchFamily="18" charset="0"/>
                            </a:rPr>
                            <m:t>12</m:t>
                          </m:r>
                          <m:r>
                            <a:rPr lang="en-US" sz="1800" i="1">
                              <a:latin typeface="Cambria Math" panose="02040503050406030204" pitchFamily="18" charset="0"/>
                            </a:rPr>
                            <m:t>!</m:t>
                          </m:r>
                        </m:den>
                      </m:f>
                      <m:r>
                        <a:rPr lang="en-US" sz="1800" i="1">
                          <a:latin typeface="Cambria Math" panose="02040503050406030204" pitchFamily="18" charset="0"/>
                        </a:rPr>
                        <m:t>=4</m:t>
                      </m:r>
                      <m:r>
                        <a:rPr lang="en-US" sz="1800" b="0" i="1" smtClean="0">
                          <a:latin typeface="Cambria Math" panose="02040503050406030204" pitchFamily="18" charset="0"/>
                        </a:rPr>
                        <m:t>55</m:t>
                      </m:r>
                    </m:oMath>
                  </m:oMathPara>
                </a14:m>
                <a:endParaRPr lang="en-US" sz="1800"/>
              </a:p>
              <a:p>
                <a:pPr lvl="0" algn="just">
                  <a:lnSpc>
                    <a:spcPct val="150000"/>
                  </a:lnSpc>
                </a:pPr>
                <a:r>
                  <a:rPr lang="vi-VN" sz="1800"/>
                  <a:t>• Xét biến cố </a:t>
                </a:r>
                <a14:m>
                  <m:oMath xmlns:m="http://schemas.openxmlformats.org/officeDocument/2006/math">
                    <m:r>
                      <a:rPr lang="vi-VN" sz="1800" i="1" smtClean="0">
                        <a:latin typeface="Cambria Math" panose="02040503050406030204" pitchFamily="18" charset="0"/>
                      </a:rPr>
                      <m:t>𝐴</m:t>
                    </m:r>
                  </m:oMath>
                </a14:m>
                <a:r>
                  <a:rPr lang="vi-VN" sz="1800"/>
                  <a:t>: “Chọn được 3 học sinh chỉ thuộc hai khối”.</a:t>
                </a:r>
              </a:p>
              <a:p>
                <a:pPr lvl="0" algn="just">
                  <a:lnSpc>
                    <a:spcPct val="150000"/>
                  </a:lnSpc>
                </a:pPr>
                <a:r>
                  <a:rPr lang="vi-VN" sz="1800"/>
                  <a:t>Sơ đồ hình cây biểu thị các khả năng thuận lợi cho biến cố </a:t>
                </a:r>
                <a14:m>
                  <m:oMath xmlns:m="http://schemas.openxmlformats.org/officeDocument/2006/math">
                    <m:r>
                      <a:rPr lang="vi-VN" sz="1800" i="1" smtClean="0">
                        <a:latin typeface="Cambria Math" panose="02040503050406030204" pitchFamily="18" charset="0"/>
                      </a:rPr>
                      <m:t>𝐴</m:t>
                    </m:r>
                  </m:oMath>
                </a14:m>
                <a:r>
                  <a:rPr lang="en-US" sz="1800"/>
                  <a:t>.</a:t>
                </a:r>
                <a:endParaRPr lang="vi-VN" sz="1800"/>
              </a:p>
            </p:txBody>
          </p:sp>
        </mc:Choice>
        <mc:Fallback xmlns="">
          <p:sp>
            <p:nvSpPr>
              <p:cNvPr id="6" name="Rectangle 5"/>
              <p:cNvSpPr>
                <a:spLocks noRot="1" noChangeAspect="1" noMove="1" noResize="1" noEditPoints="1" noAdjustHandles="1" noChangeArrowheads="1" noChangeShapeType="1" noTextEdit="1"/>
              </p:cNvSpPr>
              <p:nvPr/>
            </p:nvSpPr>
            <p:spPr>
              <a:xfrm>
                <a:off x="208759" y="1940796"/>
                <a:ext cx="8711413" cy="3087064"/>
              </a:xfrm>
              <a:prstGeom prst="rect">
                <a:avLst/>
              </a:prstGeom>
              <a:blipFill>
                <a:blip r:embed="rId4"/>
                <a:stretch>
                  <a:fillRect l="-560" r="-630" b="-592"/>
                </a:stretch>
              </a:blipFill>
            </p:spPr>
            <p:txBody>
              <a:bodyPr/>
              <a:lstStyle/>
              <a:p>
                <a:r>
                  <a:rPr lang="en-US">
                    <a:noFill/>
                  </a:rPr>
                  <a:t> </a:t>
                </a:r>
              </a:p>
            </p:txBody>
          </p:sp>
        </mc:Fallback>
      </mc:AlternateContent>
    </p:spTree>
    <p:extLst>
      <p:ext uri="{BB962C8B-B14F-4D97-AF65-F5344CB8AC3E}">
        <p14:creationId xmlns:p14="http://schemas.microsoft.com/office/powerpoint/2010/main" val="19784846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94677" y="1363857"/>
            <a:ext cx="6349894" cy="2087009"/>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I. PHÉP TOÁN TRÊN CÁC BIẾN CỐ</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269" y="103367"/>
            <a:ext cx="888160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rot="21430490">
            <a:off x="8409990" y="4250545"/>
            <a:ext cx="660631" cy="817467"/>
          </a:xfrm>
          <a:prstGeom prst="rect">
            <a:avLst/>
          </a:prstGeom>
        </p:spPr>
      </p:pic>
      <p:sp>
        <p:nvSpPr>
          <p:cNvPr id="13" name="Rectangle 12"/>
          <p:cNvSpPr/>
          <p:nvPr/>
        </p:nvSpPr>
        <p:spPr>
          <a:xfrm>
            <a:off x="356349" y="13670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47695" y="685001"/>
            <a:ext cx="5943905" cy="427377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043894" y="821905"/>
                <a:ext cx="2782732" cy="2871363"/>
              </a:xfrm>
              <a:prstGeom prst="rect">
                <a:avLst/>
              </a:prstGeom>
            </p:spPr>
            <p:txBody>
              <a:bodyPr wrap="square">
                <a:spAutoFit/>
              </a:bodyPr>
              <a:lstStyle/>
              <a:p>
                <a:pPr lvl="0" algn="just">
                  <a:lnSpc>
                    <a:spcPct val="150000"/>
                  </a:lnSpc>
                </a:pPr>
                <a:r>
                  <a:rPr lang="en-US" sz="1700"/>
                  <a:t>Như vậy, số kết quả thuận lợi cho biến cố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t> là: </a:t>
                </a:r>
              </a:p>
              <a:p>
                <a:pPr lvl="0" algn="just">
                  <a:lnSpc>
                    <a:spcPct val="150000"/>
                  </a:lnSpc>
                </a:pPr>
                <a14:m>
                  <m:oMathPara xmlns:m="http://schemas.openxmlformats.org/officeDocument/2006/math">
                    <m:oMathParaPr>
                      <m:jc m:val="centerGroup"/>
                    </m:oMathParaPr>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𝑛</m:t>
                      </m:r>
                      <m:d>
                        <m:dPr>
                          <m:ctrlPr>
                            <a:rPr lang="en-US" sz="1700" i="1">
                              <a:latin typeface="Cambria Math" panose="02040503050406030204" pitchFamily="18" charset="0"/>
                              <a:ea typeface="Dotum" panose="020B0600000101010101" pitchFamily="34" charset="-127"/>
                              <a:cs typeface="Times New Roman" panose="02020603050405020304" pitchFamily="18" charset="0"/>
                            </a:rPr>
                          </m:ctrlPr>
                        </m:dPr>
                        <m:e>
                          <m:r>
                            <a:rPr lang="vi-VN" sz="1700" i="1">
                              <a:latin typeface="Cambria Math" panose="02040503050406030204" pitchFamily="18" charset="0"/>
                              <a:ea typeface="Dotum" panose="020B0600000101010101" pitchFamily="34" charset="-127"/>
                              <a:cs typeface="Times New Roman" panose="02020603050405020304" pitchFamily="18" charset="0"/>
                            </a:rPr>
                            <m:t>𝐴</m:t>
                          </m:r>
                        </m:e>
                      </m:d>
                      <m:r>
                        <a:rPr lang="vi-VN" sz="1700" i="1">
                          <a:latin typeface="Cambria Math" panose="02040503050406030204" pitchFamily="18" charset="0"/>
                          <a:ea typeface="Dotum" panose="020B0600000101010101" pitchFamily="34" charset="-127"/>
                          <a:cs typeface="Times New Roman" panose="02020603050405020304" pitchFamily="18" charset="0"/>
                        </a:rPr>
                        <m:t>=</m:t>
                      </m:r>
                      <m:r>
                        <a:rPr lang="en-US" sz="1700" b="0" i="1" smtClean="0">
                          <a:latin typeface="Cambria Math" panose="02040503050406030204" pitchFamily="18" charset="0"/>
                          <a:ea typeface="Dotum" panose="020B0600000101010101" pitchFamily="34" charset="-127"/>
                          <a:cs typeface="Times New Roman" panose="02020603050405020304" pitchFamily="18" charset="0"/>
                        </a:rPr>
                        <m:t>50.6=300</m:t>
                      </m:r>
                    </m:oMath>
                  </m:oMathPara>
                </a14:m>
                <a:endParaRPr lang="en-US" sz="1700"/>
              </a:p>
              <a:p>
                <a:pPr algn="just">
                  <a:lnSpc>
                    <a:spcPct val="150000"/>
                  </a:lnSpc>
                </a:pPr>
                <a:r>
                  <a:rPr lang="en-US" sz="1700"/>
                  <a:t>Vậy xác suất của biên cố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t> là: </a:t>
                </a:r>
              </a:p>
              <a:p>
                <a:pPr algn="just">
                  <a:lnSpc>
                    <a:spcPct val="150000"/>
                  </a:lnSpc>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𝑃</m:t>
                      </m:r>
                      <m:d>
                        <m:dPr>
                          <m:ctrlPr>
                            <a:rPr lang="en-US" sz="1700" i="1">
                              <a:latin typeface="Cambria Math" panose="02040503050406030204" pitchFamily="18" charset="0"/>
                            </a:rPr>
                          </m:ctrlPr>
                        </m:dPr>
                        <m:e>
                          <m:r>
                            <a:rPr lang="en-US" sz="1700" b="0" i="1" smtClean="0">
                              <a:latin typeface="Cambria Math" panose="02040503050406030204" pitchFamily="18" charset="0"/>
                            </a:rPr>
                            <m:t>𝐴</m:t>
                          </m:r>
                        </m:e>
                      </m:d>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𝑛</m:t>
                          </m:r>
                          <m:d>
                            <m:dPr>
                              <m:ctrlPr>
                                <a:rPr lang="en-US" sz="1700" i="1">
                                  <a:latin typeface="Cambria Math" panose="02040503050406030204" pitchFamily="18" charset="0"/>
                                </a:rPr>
                              </m:ctrlPr>
                            </m:dPr>
                            <m:e>
                              <m:r>
                                <a:rPr lang="en-US" sz="1700" b="0" i="1" smtClean="0">
                                  <a:latin typeface="Cambria Math" panose="02040503050406030204" pitchFamily="18" charset="0"/>
                                </a:rPr>
                                <m:t>𝐴</m:t>
                              </m:r>
                            </m:e>
                          </m:d>
                        </m:num>
                        <m:den>
                          <m:r>
                            <a:rPr lang="en-US" sz="1700" i="1">
                              <a:latin typeface="Cambria Math" panose="02040503050406030204" pitchFamily="18" charset="0"/>
                            </a:rPr>
                            <m:t>𝑛</m:t>
                          </m:r>
                          <m:d>
                            <m:dPr>
                              <m:ctrlPr>
                                <a:rPr lang="en-US" sz="1700" i="1">
                                  <a:latin typeface="Cambria Math" panose="02040503050406030204" pitchFamily="18" charset="0"/>
                                </a:rPr>
                              </m:ctrlPr>
                            </m:dPr>
                            <m:e>
                              <m:r>
                                <m:rPr>
                                  <m:sty m:val="p"/>
                                </m:rPr>
                                <a:rPr lang="el-GR" sz="1700">
                                  <a:latin typeface="Cambria Math" panose="02040503050406030204" pitchFamily="18" charset="0"/>
                                </a:rPr>
                                <m:t>Ω</m:t>
                              </m:r>
                            </m:e>
                          </m:d>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30</m:t>
                          </m:r>
                          <m:r>
                            <a:rPr lang="en-US" sz="1700" i="1">
                              <a:latin typeface="Cambria Math" panose="02040503050406030204" pitchFamily="18" charset="0"/>
                            </a:rPr>
                            <m:t>0</m:t>
                          </m:r>
                        </m:num>
                        <m:den>
                          <m:r>
                            <a:rPr lang="en-US" sz="1700" b="0" i="1" smtClean="0">
                              <a:latin typeface="Cambria Math" panose="02040503050406030204" pitchFamily="18" charset="0"/>
                            </a:rPr>
                            <m:t>455</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60</m:t>
                          </m:r>
                        </m:num>
                        <m:den>
                          <m:r>
                            <a:rPr lang="en-US" sz="1700" b="0" i="1" smtClean="0">
                              <a:latin typeface="Cambria Math" panose="02040503050406030204" pitchFamily="18" charset="0"/>
                            </a:rPr>
                            <m:t>91</m:t>
                          </m:r>
                        </m:den>
                      </m:f>
                    </m:oMath>
                  </m:oMathPara>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6043894" y="821905"/>
                <a:ext cx="2782732" cy="2871363"/>
              </a:xfrm>
              <a:prstGeom prst="rect">
                <a:avLst/>
              </a:prstGeom>
              <a:blipFill>
                <a:blip r:embed="rId6"/>
                <a:stretch>
                  <a:fillRect l="-1313" r="-1313"/>
                </a:stretch>
              </a:blipFill>
            </p:spPr>
            <p:txBody>
              <a:bodyPr/>
              <a:lstStyle/>
              <a:p>
                <a:r>
                  <a:rPr lang="en-US">
                    <a:noFill/>
                  </a:rPr>
                  <a:t> </a:t>
                </a:r>
              </a:p>
            </p:txBody>
          </p:sp>
        </mc:Fallback>
      </mc:AlternateContent>
    </p:spTree>
    <p:extLst>
      <p:ext uri="{BB962C8B-B14F-4D97-AF65-F5344CB8AC3E}">
        <p14:creationId xmlns:p14="http://schemas.microsoft.com/office/powerpoint/2010/main" val="390464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ircle(in)">
                                      <p:cBhvr>
                                        <p:cTn id="20" dur="500"/>
                                        <p:tgtEl>
                                          <p:spTgt spid="5">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ircle(in)">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5" name="TextBox 4"/>
          <p:cNvSpPr txBox="1"/>
          <p:nvPr/>
        </p:nvSpPr>
        <p:spPr>
          <a:xfrm>
            <a:off x="3460444" y="365758"/>
            <a:ext cx="2199253" cy="46166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8</a:t>
            </a:r>
          </a:p>
        </p:txBody>
      </p:sp>
      <p:sp>
        <p:nvSpPr>
          <p:cNvPr id="8" name="Rectangle 7"/>
          <p:cNvSpPr/>
          <p:nvPr/>
        </p:nvSpPr>
        <p:spPr>
          <a:xfrm>
            <a:off x="585488" y="819472"/>
            <a:ext cx="7949167" cy="1463478"/>
          </a:xfrm>
          <a:prstGeom prst="rect">
            <a:avLst/>
          </a:prstGeom>
        </p:spPr>
        <p:txBody>
          <a:bodyPr wrap="square">
            <a:spAutoFit/>
          </a:bodyPr>
          <a:lstStyle/>
          <a:p>
            <a:pPr lvl="0" algn="just">
              <a:lnSpc>
                <a:spcPct val="165000"/>
              </a:lnSpc>
            </a:pPr>
            <a:r>
              <a:rPr lang="vi-VN" sz="1800">
                <a:latin typeface="Arial" panose="020B0604020202020204" pitchFamily="34" charset="0"/>
              </a:rPr>
              <a:t>Một hộp có 5 viên bi màu xanh, 6 viên bi màu đỏ và 7 viên bi màu vàng. Chọn ngẫu nhiên 5 viên bi trong hộp. Tính xác suất để 5 viên bi được chọn có đủ ba màu và số bi màu đỏ bằng số bi màu vàng.</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9" name="Rectangle 8"/>
          <p:cNvSpPr/>
          <p:nvPr/>
        </p:nvSpPr>
        <p:spPr>
          <a:xfrm>
            <a:off x="4211256" y="2277921"/>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88416" y="2736664"/>
                <a:ext cx="7949167" cy="1826206"/>
              </a:xfrm>
              <a:prstGeom prst="rect">
                <a:avLst/>
              </a:prstGeom>
            </p:spPr>
            <p:txBody>
              <a:bodyPr wrap="square">
                <a:spAutoFit/>
              </a:bodyPr>
              <a:lstStyle/>
              <a:p>
                <a:pPr algn="just">
                  <a:lnSpc>
                    <a:spcPct val="150000"/>
                  </a:lnSpc>
                </a:pPr>
                <a:r>
                  <a:rPr lang="vi-VN" sz="1800">
                    <a:latin typeface="+mn-lt"/>
                    <a:ea typeface="Dotum" panose="020B0600000101010101" pitchFamily="34" charset="-127"/>
                    <a:cs typeface="Times New Roman" panose="02020603050405020304" pitchFamily="18" charset="0"/>
                  </a:rPr>
                  <a:t>Ta có: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𝑛</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1800">
                            <a:effectLst/>
                            <a:latin typeface="Cambria Math" panose="02040503050406030204" pitchFamily="18" charset="0"/>
                            <a:ea typeface="Arial" panose="020B0604020202020204" pitchFamily="34" charset="0"/>
                            <a:cs typeface="Times New Roman" panose="02020603050405020304" pitchFamily="18" charset="0"/>
                          </a:rPr>
                          <m:t>Ω</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8</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5</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=8 568</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Dotum" panose="020B0600000101010101" pitchFamily="34" charset="-127"/>
                    <a:cs typeface="Times New Roman" panose="02020603050405020304" pitchFamily="18" charset="0"/>
                  </a:rPr>
                  <a:t>Xét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"Trong 5 viên bi có 1 viên bi màu xanh, 2 viên bi màu vàng, </a:t>
                </a:r>
                <a:r>
                  <a:rPr lang="en-US" sz="1800">
                    <a:effectLst/>
                    <a:latin typeface="+mn-lt"/>
                    <a:ea typeface="Dotum" panose="020B0600000101010101" pitchFamily="34" charset="-127"/>
                    <a:cs typeface="Times New Roman" panose="02020603050405020304" pitchFamily="18" charset="0"/>
                  </a:rPr>
                  <a:t>     </a:t>
                </a:r>
                <a:r>
                  <a:rPr lang="vi-VN" sz="1800">
                    <a:effectLst/>
                    <a:latin typeface="+mn-lt"/>
                    <a:ea typeface="Dotum" panose="020B0600000101010101" pitchFamily="34" charset="-127"/>
                    <a:cs typeface="Times New Roman" panose="02020603050405020304" pitchFamily="18" charset="0"/>
                  </a:rPr>
                  <a:t>2 viên bi màu đỏ"</a:t>
                </a:r>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𝑛</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800" i="1">
                          <a:effectLst/>
                          <a:latin typeface="Cambria Math" panose="02040503050406030204" pitchFamily="18" charset="0"/>
                          <a:ea typeface="Dotum" panose="020B0600000101010101" pitchFamily="34" charset="-127"/>
                          <a:cs typeface="Times New Roman" panose="02020603050405020304" pitchFamily="18" charset="0"/>
                        </a:rPr>
                        <m:t>) = </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pt-BR"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pt-BR" sz="1800" i="1">
                              <a:effectLst/>
                              <a:latin typeface="Cambria Math" panose="02040503050406030204" pitchFamily="18" charset="0"/>
                              <a:ea typeface="Dotum" panose="020B0600000101010101" pitchFamily="34" charset="-127"/>
                              <a:cs typeface="Times New Roman" panose="02020603050405020304" pitchFamily="18" charset="0"/>
                            </a:rPr>
                            <m:t>5</m:t>
                          </m:r>
                        </m:sub>
                        <m:sup>
                          <m:r>
                            <a:rPr lang="pt-BR" sz="1800" i="1">
                              <a:effectLst/>
                              <a:latin typeface="Cambria Math" panose="02040503050406030204" pitchFamily="18" charset="0"/>
                              <a:ea typeface="Dotum" panose="020B0600000101010101" pitchFamily="34" charset="-127"/>
                              <a:cs typeface="Times New Roman" panose="02020603050405020304" pitchFamily="18" charset="0"/>
                            </a:rPr>
                            <m:t>1</m:t>
                          </m:r>
                        </m:sup>
                      </m:sSubSup>
                      <m:r>
                        <a:rPr lang="pt-BR" sz="1800" i="1">
                          <a:effectLst/>
                          <a:latin typeface="Cambria Math" panose="02040503050406030204" pitchFamily="18" charset="0"/>
                          <a:ea typeface="Dotum" panose="020B0600000101010101" pitchFamily="34" charset="-127"/>
                          <a:cs typeface="Times New Roman" panose="02020603050405020304" pitchFamily="18" charset="0"/>
                        </a:rPr>
                        <m:t>. </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pt-BR"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pt-BR" sz="1800" i="1">
                              <a:effectLst/>
                              <a:latin typeface="Cambria Math" panose="02040503050406030204" pitchFamily="18" charset="0"/>
                              <a:ea typeface="Dotum" panose="020B0600000101010101" pitchFamily="34" charset="-127"/>
                              <a:cs typeface="Times New Roman" panose="02020603050405020304" pitchFamily="18" charset="0"/>
                            </a:rPr>
                            <m:t>6</m:t>
                          </m:r>
                        </m:sub>
                        <m:sup>
                          <m:r>
                            <a:rPr lang="pt-BR" sz="1800" i="1">
                              <a:effectLst/>
                              <a:latin typeface="Cambria Math" panose="02040503050406030204" pitchFamily="18" charset="0"/>
                              <a:ea typeface="Dotum" panose="020B0600000101010101" pitchFamily="34" charset="-127"/>
                              <a:cs typeface="Times New Roman" panose="02020603050405020304" pitchFamily="18" charset="0"/>
                            </a:rPr>
                            <m:t>2</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 </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pt-BR"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pt-BR" sz="1800" i="1">
                              <a:effectLst/>
                              <a:latin typeface="Cambria Math" panose="02040503050406030204" pitchFamily="18" charset="0"/>
                              <a:ea typeface="Dotum" panose="020B0600000101010101" pitchFamily="34" charset="-127"/>
                              <a:cs typeface="Times New Roman" panose="02020603050405020304" pitchFamily="18" charset="0"/>
                            </a:rPr>
                            <m:t>7</m:t>
                          </m:r>
                        </m:sub>
                        <m:sup>
                          <m:r>
                            <a:rPr lang="pt-BR" sz="1800" i="1">
                              <a:effectLst/>
                              <a:latin typeface="Cambria Math" panose="02040503050406030204" pitchFamily="18" charset="0"/>
                              <a:ea typeface="Dotum" panose="020B0600000101010101" pitchFamily="34" charset="-127"/>
                              <a:cs typeface="Times New Roman" panose="02020603050405020304" pitchFamily="18" charset="0"/>
                            </a:rPr>
                            <m:t>2</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 =1575</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8416" y="2736664"/>
                <a:ext cx="7949167" cy="1826206"/>
              </a:xfrm>
              <a:prstGeom prst="rect">
                <a:avLst/>
              </a:prstGeom>
              <a:blipFill>
                <a:blip r:embed="rId3"/>
                <a:stretch>
                  <a:fillRect l="-690" r="-613"/>
                </a:stretch>
              </a:blipFill>
            </p:spPr>
            <p:txBody>
              <a:bodyPr/>
              <a:lstStyle/>
              <a:p>
                <a:r>
                  <a:rPr lang="en-US">
                    <a:noFill/>
                  </a:rPr>
                  <a:t> </a:t>
                </a:r>
              </a:p>
            </p:txBody>
          </p:sp>
        </mc:Fallback>
      </mc:AlternateContent>
    </p:spTree>
    <p:extLst>
      <p:ext uri="{BB962C8B-B14F-4D97-AF65-F5344CB8AC3E}">
        <p14:creationId xmlns:p14="http://schemas.microsoft.com/office/powerpoint/2010/main" val="8042326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left)">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 name="Rectangle 8"/>
          <p:cNvSpPr/>
          <p:nvPr/>
        </p:nvSpPr>
        <p:spPr>
          <a:xfrm>
            <a:off x="4163038" y="45424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648030" y="1075767"/>
                <a:ext cx="7756498" cy="29958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rPr>
                  <a:t>Xét biến cố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rPr>
                  <a:t>: "Trong 5 viên bi có 3 viên bi màu xanh, 1 viên bi màu vàng, 1 viên bi màu đỏ"</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SupPr>
                        <m:e>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b>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sub>
                        <m: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sup>
                      </m:sSub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SupPr>
                        <m:e>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b>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6</m:t>
                          </m:r>
                        </m:sub>
                        <m: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SupPr>
                        <m:e>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b>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7</m:t>
                          </m:r>
                        </m:sub>
                        <m: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420</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rPr>
                  <a:t>Vậy xác suất để 5 viên bi được chọn có đủ 3 màu và số bi màu đỏ bằng số bi màu vàng là: </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1575</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420</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8568</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95</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408</m:t>
                          </m:r>
                        </m:den>
                      </m:f>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648030" y="1075767"/>
                <a:ext cx="7756498" cy="2995820"/>
              </a:xfrm>
              <a:prstGeom prst="rect">
                <a:avLst/>
              </a:prstGeom>
              <a:blipFill>
                <a:blip r:embed="rId3"/>
                <a:stretch>
                  <a:fillRect l="-628" r="-628"/>
                </a:stretch>
              </a:blipFill>
            </p:spPr>
            <p:txBody>
              <a:bodyPr/>
              <a:lstStyle/>
              <a:p>
                <a:r>
                  <a:rPr lang="en-US">
                    <a:noFill/>
                  </a:rPr>
                  <a:t> </a:t>
                </a:r>
              </a:p>
            </p:txBody>
          </p:sp>
        </mc:Fallback>
      </mc:AlternateContent>
    </p:spTree>
    <p:extLst>
      <p:ext uri="{BB962C8B-B14F-4D97-AF65-F5344CB8AC3E}">
        <p14:creationId xmlns:p14="http://schemas.microsoft.com/office/powerpoint/2010/main" val="23033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1620398" y="1634264"/>
            <a:ext cx="5890491" cy="1849600"/>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06451" y="384984"/>
            <a:ext cx="8537441" cy="1001941"/>
          </a:xfrm>
          <a:prstGeom prst="rect">
            <a:avLst/>
          </a:prstGeom>
          <a:noFill/>
        </p:spPr>
        <p:txBody>
          <a:bodyPr wrap="square" rtlCol="0">
            <a:spAutoFit/>
          </a:bodyPr>
          <a:lstStyle/>
          <a:p>
            <a:pPr algn="just">
              <a:lnSpc>
                <a:spcPct val="150000"/>
              </a:lnSpc>
            </a:pPr>
            <a:r>
              <a:rPr lang="nl-NL" sz="2100" b="1" kern="100">
                <a:latin typeface="Arial" panose="020B0604020202020204" pitchFamily="34" charset="0"/>
                <a:ea typeface="Calibri" panose="020F0502020204030204" pitchFamily="34" charset="0"/>
                <a:cs typeface="Arial" panose="020B0604020202020204" pitchFamily="34" charset="0"/>
              </a:rPr>
              <a:t>Câu 1. </a:t>
            </a:r>
            <a:r>
              <a:rPr lang="nl-NL" sz="2100" kern="100">
                <a:latin typeface="Arial" panose="020B0604020202020204" pitchFamily="34" charset="0"/>
                <a:ea typeface="Calibri" panose="020F0502020204030204" pitchFamily="34" charset="0"/>
                <a:cs typeface="Arial" panose="020B0604020202020204" pitchFamily="34" charset="0"/>
              </a:rPr>
              <a:t>Gieo đồng tiền hai lần. Xác suất để sau hai lần gieo thì mặt sấp xuất hiện ít nhất một lần.</a:t>
            </a:r>
            <a:endParaRPr lang="en-US" sz="2100"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857822" y="29346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52994" y="191673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297095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40018" y="2991775"/>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00205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26046" y="1965932"/>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32366" y="302810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19307" y="1617719"/>
            <a:ext cx="2380249" cy="1517196"/>
            <a:chOff x="1148116" y="2322255"/>
            <a:chExt cx="6349936" cy="956609"/>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956609"/>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956609"/>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1584335"/>
            <a:ext cx="2380250" cy="956610"/>
            <a:chOff x="1222590" y="2311922"/>
            <a:chExt cx="6442649" cy="603153"/>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60315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cs typeface="Times New Roman" panose="02020603050405020304" pitchFamily="18" charset="0"/>
                              </a:rPr>
                            </m:ctrlPr>
                          </m:fPr>
                          <m:num>
                            <m:r>
                              <a:rPr lang="vi-VN" sz="2000" i="1">
                                <a:latin typeface="Cambria Math" panose="02040503050406030204" pitchFamily="18" charset="0"/>
                                <a:ea typeface="Arial" panose="020B0604020202020204" pitchFamily="34" charset="0"/>
                                <a:cs typeface="Times New Roman" panose="02020603050405020304" pitchFamily="18" charset="0"/>
                              </a:rPr>
                              <m:t>1</m:t>
                            </m:r>
                          </m:num>
                          <m:den>
                            <m:r>
                              <a:rPr lang="en-US" sz="2000" b="0" i="1" smtClean="0">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603153"/>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2716039"/>
            <a:ext cx="2351743" cy="956610"/>
            <a:chOff x="1222590" y="2318119"/>
            <a:chExt cx="5840031" cy="603153"/>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60315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603153"/>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2716039"/>
            <a:ext cx="2380250" cy="959685"/>
            <a:chOff x="1222591" y="2316287"/>
            <a:chExt cx="5310397" cy="605092"/>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605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605092"/>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14052" y="323545"/>
            <a:ext cx="8537441" cy="1001941"/>
          </a:xfrm>
          <a:prstGeom prst="rect">
            <a:avLst/>
          </a:prstGeom>
          <a:noFill/>
        </p:spPr>
        <p:txBody>
          <a:bodyPr wrap="square" rtlCol="0">
            <a:spAutoFit/>
          </a:bodyPr>
          <a:lstStyle/>
          <a:p>
            <a:pPr marR="30480" algn="just">
              <a:lnSpc>
                <a:spcPct val="150000"/>
              </a:lnSpc>
              <a:spcBef>
                <a:spcPts val="600"/>
              </a:spcBef>
              <a:spcAft>
                <a:spcPts val="600"/>
              </a:spcAft>
            </a:pPr>
            <a:r>
              <a:rPr lang="fr-FR" sz="2100" b="1">
                <a:latin typeface="Arial" panose="020B0604020202020204" pitchFamily="34" charset="0"/>
                <a:ea typeface="Times New Roman" panose="02020603050405020304" pitchFamily="18" charset="0"/>
                <a:cs typeface="Arial" panose="020B0604020202020204" pitchFamily="34" charset="0"/>
              </a:rPr>
              <a:t>Câu 2</a:t>
            </a:r>
            <a:r>
              <a:rPr lang="fr-FR" sz="2100">
                <a:latin typeface="Arial" panose="020B0604020202020204" pitchFamily="34" charset="0"/>
                <a:ea typeface="Times New Roman" panose="02020603050405020304" pitchFamily="18" charset="0"/>
                <a:cs typeface="Arial" panose="020B0604020202020204" pitchFamily="34" charset="0"/>
              </a:rPr>
              <a:t>. Một hộp đựng 4 bi xanh và 6 bi đỏ rút ngẫu nhiên 2 viên bi trong hộp. Xác suất để rút được 1 bi xanh và 1 bi đỏ là:</a:t>
            </a:r>
            <a:endParaRPr lang="en-US" sz="21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Oval 6"/>
          <p:cNvSpPr/>
          <p:nvPr/>
        </p:nvSpPr>
        <p:spPr>
          <a:xfrm>
            <a:off x="5011192" y="299481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057" y="299481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11192" y="194692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093388" y="3051962"/>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00205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109" y="304401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092195" y="200407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19307" y="1617721"/>
            <a:ext cx="2380249" cy="959622"/>
            <a:chOff x="1148116" y="2322255"/>
            <a:chExt cx="6349936" cy="605052"/>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60505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15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605052"/>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1584332"/>
            <a:ext cx="2380250" cy="959621"/>
            <a:chOff x="1222590" y="2311922"/>
            <a:chExt cx="6442649" cy="605052"/>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60505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6</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605052"/>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2716040"/>
            <a:ext cx="2351743" cy="959622"/>
            <a:chOff x="1222590" y="2318119"/>
            <a:chExt cx="5840031" cy="605052"/>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60505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8</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605052"/>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2716041"/>
            <a:ext cx="2380250" cy="957955"/>
            <a:chOff x="1222591" y="2316287"/>
            <a:chExt cx="5310397" cy="604001"/>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604001"/>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15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604001"/>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593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06947" y="154173"/>
                <a:ext cx="8551652" cy="1989134"/>
              </a:xfrm>
              <a:prstGeom prst="rect">
                <a:avLst/>
              </a:prstGeom>
              <a:noFill/>
            </p:spPr>
            <p:txBody>
              <a:bodyPr wrap="square" rtlCol="0">
                <a:spAutoFit/>
              </a:bodyPr>
              <a:lstStyle/>
              <a:p>
                <a:pPr marR="30480" algn="just">
                  <a:lnSpc>
                    <a:spcPct val="150000"/>
                  </a:lnSpc>
                  <a:spcBef>
                    <a:spcPts val="600"/>
                  </a:spcBef>
                  <a:spcAft>
                    <a:spcPts val="600"/>
                  </a:spcAft>
                </a:pPr>
                <a:r>
                  <a:rPr lang="fr-FR" sz="1700" b="1">
                    <a:latin typeface="Arial" panose="020B0604020202020204" pitchFamily="34" charset="0"/>
                    <a:ea typeface="Times New Roman" panose="02020603050405020304" pitchFamily="18" charset="0"/>
                    <a:cs typeface="Arial" panose="020B0604020202020204" pitchFamily="34" charset="0"/>
                  </a:rPr>
                  <a:t>Câu 3.</a:t>
                </a:r>
                <a:r>
                  <a:rPr lang="fr-FR" sz="1700">
                    <a:effectLst/>
                    <a:latin typeface="Arial" panose="020B0604020202020204" pitchFamily="34" charset="0"/>
                    <a:ea typeface="Times New Roman" panose="02020603050405020304" pitchFamily="18" charset="0"/>
                    <a:cs typeface="Arial" panose="020B0604020202020204" pitchFamily="34" charset="0"/>
                  </a:rPr>
                  <a:t> </a:t>
                </a:r>
                <a:r>
                  <a:rPr lang="vi-VN" sz="1700">
                    <a:effectLst/>
                    <a:latin typeface="Arial" panose="020B0604020202020204" pitchFamily="34" charset="0"/>
                    <a:ea typeface="Times New Roman" panose="02020603050405020304" pitchFamily="18" charset="0"/>
                    <a:cs typeface="Arial" panose="020B0604020202020204" pitchFamily="34" charset="0"/>
                  </a:rPr>
                  <a:t>Hai người độc lập nhau ném bóng vào rổ. Mỗi người ném vào rổ của mình một quả bóng. Biết rằng xác suất ném bóng trúng vào rổ của từng người tương ứng là </a:t>
                </a:r>
                <a14:m>
                  <m:oMath xmlns:m="http://schemas.openxmlformats.org/officeDocument/2006/math">
                    <m:f>
                      <m:f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vi-VN" sz="17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
                      <m:f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vi-VN" sz="1700">
                    <a:effectLst/>
                    <a:latin typeface="Arial" panose="020B0604020202020204" pitchFamily="34" charset="0"/>
                    <a:ea typeface="Times New Roman" panose="02020603050405020304" pitchFamily="18" charset="0"/>
                    <a:cs typeface="Arial" panose="020B0604020202020204" pitchFamily="34" charset="0"/>
                  </a:rPr>
                  <a:t> . Gọi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ffectLst/>
                    <a:latin typeface="Arial" panose="020B0604020202020204" pitchFamily="34" charset="0"/>
                    <a:ea typeface="Times New Roman" panose="02020603050405020304" pitchFamily="18" charset="0"/>
                    <a:cs typeface="Arial" panose="020B0604020202020204" pitchFamily="34" charset="0"/>
                  </a:rPr>
                  <a:t> là biến cố: “Cả hai cùng ném bóng trúng vào rổ”. Khi đó, xác suất của biến cố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ffectLst/>
                    <a:latin typeface="Arial" panose="020B0604020202020204" pitchFamily="34" charset="0"/>
                    <a:ea typeface="Times New Roman" panose="02020603050405020304" pitchFamily="18" charset="0"/>
                    <a:cs typeface="Arial" panose="020B0604020202020204" pitchFamily="34" charset="0"/>
                  </a:rPr>
                  <a:t> là bao nhiêu?</a:t>
                </a:r>
                <a:endParaRPr lang="en-US" sz="1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06947" y="154173"/>
                <a:ext cx="8551652" cy="1989134"/>
              </a:xfrm>
              <a:prstGeom prst="rect">
                <a:avLst/>
              </a:prstGeom>
              <a:blipFill>
                <a:blip r:embed="rId6"/>
                <a:stretch>
                  <a:fillRect l="-428" r="-143" b="-612"/>
                </a:stretch>
              </a:blipFill>
            </p:spPr>
            <p:txBody>
              <a:bodyPr/>
              <a:lstStyle/>
              <a:p>
                <a:r>
                  <a:rPr lang="en-US">
                    <a:noFill/>
                  </a:rPr>
                  <a:t> </a:t>
                </a:r>
              </a:p>
            </p:txBody>
          </p:sp>
        </mc:Fallback>
      </mc:AlternateContent>
      <p:sp>
        <p:nvSpPr>
          <p:cNvPr id="11" name="Oval 10"/>
          <p:cNvSpPr/>
          <p:nvPr/>
        </p:nvSpPr>
        <p:spPr>
          <a:xfrm>
            <a:off x="797628" y="319442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797628" y="236578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878631" y="242293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870680" y="324362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grpSp>
        <p:nvGrpSpPr>
          <p:cNvPr id="3" name="Group 2"/>
          <p:cNvGrpSpPr/>
          <p:nvPr/>
        </p:nvGrpSpPr>
        <p:grpSpPr>
          <a:xfrm>
            <a:off x="1527258" y="2123133"/>
            <a:ext cx="2380249" cy="757001"/>
            <a:chOff x="1148116" y="2322255"/>
            <a:chExt cx="6349936" cy="565265"/>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52298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12</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35</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522982"/>
                </a:xfrm>
                <a:prstGeom prst="rect">
                  <a:avLst/>
                </a:prstGeom>
                <a:blipFill>
                  <a:blip r:embed="rId8"/>
                  <a:stretch>
                    <a:fillRect b="-2609"/>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757917" y="2092297"/>
            <a:ext cx="2380250" cy="770839"/>
            <a:chOff x="1222590" y="2311922"/>
            <a:chExt cx="6442649" cy="575598"/>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52298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25</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522983"/>
                </a:xfrm>
                <a:prstGeom prst="rect">
                  <a:avLst/>
                </a:prstGeom>
                <a:blipFill>
                  <a:blip r:embed="rId12"/>
                  <a:stretch>
                    <a:fillRect b="-1739"/>
                  </a:stretch>
                </a:blipFill>
              </p:spPr>
              <p:txBody>
                <a:bodyPr/>
                <a:lstStyle/>
                <a:p>
                  <a:r>
                    <a:rPr lang="en-US">
                      <a:noFill/>
                    </a:rPr>
                    <a:t> </a:t>
                  </a:r>
                </a:p>
              </p:txBody>
            </p:sp>
          </mc:Fallback>
        </mc:AlternateContent>
      </p:grpSp>
      <p:grpSp>
        <p:nvGrpSpPr>
          <p:cNvPr id="32" name="Group 31"/>
          <p:cNvGrpSpPr/>
          <p:nvPr/>
        </p:nvGrpSpPr>
        <p:grpSpPr>
          <a:xfrm>
            <a:off x="1527258" y="2951991"/>
            <a:ext cx="2351743" cy="762540"/>
            <a:chOff x="1222590" y="2318119"/>
            <a:chExt cx="5840031" cy="569401"/>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522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49</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522092"/>
                </a:xfrm>
                <a:prstGeom prst="rect">
                  <a:avLst/>
                </a:prstGeom>
                <a:blipFill>
                  <a:blip r:embed="rId13"/>
                  <a:stretch>
                    <a:fillRect b="-2609"/>
                  </a:stretch>
                </a:blipFill>
              </p:spPr>
              <p:txBody>
                <a:bodyPr/>
                <a:lstStyle/>
                <a:p>
                  <a:r>
                    <a:rPr lang="en-US">
                      <a:noFill/>
                    </a:rPr>
                    <a:t> </a:t>
                  </a:r>
                </a:p>
              </p:txBody>
            </p:sp>
          </mc:Fallback>
        </mc:AlternateContent>
      </p:grpSp>
      <p:grpSp>
        <p:nvGrpSpPr>
          <p:cNvPr id="35" name="Group 34"/>
          <p:cNvGrpSpPr/>
          <p:nvPr/>
        </p:nvGrpSpPr>
        <p:grpSpPr>
          <a:xfrm>
            <a:off x="5749966" y="2952441"/>
            <a:ext cx="2380250" cy="764993"/>
            <a:chOff x="1222591" y="2316287"/>
            <a:chExt cx="5310397" cy="571233"/>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52298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35</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522983"/>
                </a:xfrm>
                <a:prstGeom prst="rect">
                  <a:avLst/>
                </a:prstGeom>
                <a:blipFill>
                  <a:blip r:embed="rId14"/>
                  <a:stretch>
                    <a:fillRect b="-2609"/>
                  </a:stretch>
                </a:blipFill>
              </p:spPr>
              <p:txBody>
                <a:bodyPr/>
                <a:lstStyle/>
                <a:p>
                  <a:r>
                    <a:rPr lang="en-US">
                      <a:noFill/>
                    </a:rPr>
                    <a:t> </a:t>
                  </a:r>
                </a:p>
              </p:txBody>
            </p:sp>
          </mc:Fallback>
        </mc:AlternateContent>
      </p:grpSp>
      <p:sp>
        <p:nvSpPr>
          <p:cNvPr id="27" name="Oval 26"/>
          <p:cNvSpPr/>
          <p:nvPr/>
        </p:nvSpPr>
        <p:spPr>
          <a:xfrm>
            <a:off x="5009853" y="319119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8" name="Oval 27"/>
          <p:cNvSpPr/>
          <p:nvPr/>
        </p:nvSpPr>
        <p:spPr>
          <a:xfrm>
            <a:off x="5007899" y="23689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38" name="TextBox 37"/>
          <p:cNvSpPr txBox="1"/>
          <p:nvPr/>
        </p:nvSpPr>
        <p:spPr>
          <a:xfrm>
            <a:off x="5092049" y="3248340"/>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TextBox 38"/>
          <p:cNvSpPr txBox="1"/>
          <p:nvPr/>
        </p:nvSpPr>
        <p:spPr>
          <a:xfrm>
            <a:off x="5088902" y="2426075"/>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24192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chemeClr val="accent2"/>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3"/>
                                        </p:tgtEl>
                                        <p:attrNameLst>
                                          <p:attrName>fillcolor</p:attrName>
                                        </p:attrNameLst>
                                      </p:cBhvr>
                                      <p:to>
                                        <a:schemeClr val="accent2"/>
                                      </p:to>
                                    </p:animClr>
                                    <p:set>
                                      <p:cBhvr>
                                        <p:cTn id="22" dur="2000" fill="hold"/>
                                        <p:tgtEl>
                                          <p:spTgt spid="13"/>
                                        </p:tgtEl>
                                        <p:attrNameLst>
                                          <p:attrName>fill.type</p:attrName>
                                        </p:attrNameLst>
                                      </p:cBhvr>
                                      <p:to>
                                        <p:strVal val="solid"/>
                                      </p:to>
                                    </p:set>
                                    <p:set>
                                      <p:cBhvr>
                                        <p:cTn id="23" dur="2000" fill="hold"/>
                                        <p:tgtEl>
                                          <p:spTgt spid="1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7"/>
                                        </p:tgtEl>
                                        <p:attrNameLst>
                                          <p:attrName>fillcolor</p:attrName>
                                        </p:attrNameLst>
                                      </p:cBhvr>
                                      <p:to>
                                        <a:srgbClr val="3399FF"/>
                                      </p:to>
                                    </p:animClr>
                                    <p:set>
                                      <p:cBhvr>
                                        <p:cTn id="29" dur="2000" fill="hold"/>
                                        <p:tgtEl>
                                          <p:spTgt spid="27"/>
                                        </p:tgtEl>
                                        <p:attrNameLst>
                                          <p:attrName>fill.type</p:attrName>
                                        </p:attrNameLst>
                                      </p:cBhvr>
                                      <p:to>
                                        <p:strVal val="solid"/>
                                      </p:to>
                                    </p:set>
                                    <p:set>
                                      <p:cBhvr>
                                        <p:cTn id="30" dur="2000" fill="hold"/>
                                        <p:tgtEl>
                                          <p:spTgt spid="2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3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28"/>
                                        </p:tgtEl>
                                        <p:attrNameLst>
                                          <p:attrName>fillcolor</p:attrName>
                                        </p:attrNameLst>
                                      </p:cBhvr>
                                      <p:to>
                                        <a:schemeClr val="accent2"/>
                                      </p:to>
                                    </p:animClr>
                                    <p:set>
                                      <p:cBhvr>
                                        <p:cTn id="36" dur="2000" fill="hold"/>
                                        <p:tgtEl>
                                          <p:spTgt spid="28"/>
                                        </p:tgtEl>
                                        <p:attrNameLst>
                                          <p:attrName>fill.type</p:attrName>
                                        </p:attrNameLst>
                                      </p:cBhvr>
                                      <p:to>
                                        <p:strVal val="solid"/>
                                      </p:to>
                                    </p:set>
                                    <p:set>
                                      <p:cBhvr>
                                        <p:cTn id="37" dur="2000" fill="hold"/>
                                        <p:tgtEl>
                                          <p:spTgt spid="2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9"/>
                  </p:tgtEl>
                </p:cond>
              </p:nextCondLst>
            </p:seq>
          </p:childTnLst>
        </p:cTn>
      </p:par>
    </p:tnLst>
    <p:bldLst>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14052" y="130082"/>
                <a:ext cx="8537441" cy="1421992"/>
              </a:xfrm>
              <a:prstGeom prst="rect">
                <a:avLst/>
              </a:prstGeom>
              <a:noFill/>
            </p:spPr>
            <p:txBody>
              <a:bodyPr wrap="square" rtlCol="0">
                <a:spAutoFit/>
              </a:bodyPr>
              <a:lstStyle/>
              <a:p>
                <a:pPr marR="30480" algn="just">
                  <a:lnSpc>
                    <a:spcPct val="150000"/>
                  </a:lnSpc>
                  <a:spcBef>
                    <a:spcPts val="600"/>
                  </a:spcBef>
                  <a:spcAft>
                    <a:spcPts val="600"/>
                  </a:spcAft>
                </a:pPr>
                <a:r>
                  <a:rPr lang="fr-FR" sz="2000" b="1">
                    <a:latin typeface="Arial" panose="020B0604020202020204" pitchFamily="34" charset="0"/>
                    <a:ea typeface="Times New Roman" panose="02020603050405020304" pitchFamily="18" charset="0"/>
                    <a:cs typeface="Arial" panose="020B0604020202020204" pitchFamily="34" charset="0"/>
                  </a:rPr>
                  <a:t>Câu 4.</a:t>
                </a:r>
                <a:r>
                  <a:rPr lang="fr-FR" sz="2000">
                    <a:effectLst/>
                    <a:latin typeface="Arial" panose="020B0604020202020204" pitchFamily="34" charset="0"/>
                    <a:ea typeface="Times New Roman" panose="02020603050405020304" pitchFamily="18" charset="0"/>
                    <a:cs typeface="Arial" panose="020B0604020202020204" pitchFamily="34" charset="0"/>
                  </a:rPr>
                  <a:t> </a:t>
                </a:r>
                <a:r>
                  <a:rPr lang="vi-VN" sz="2000">
                    <a:effectLst/>
                    <a:latin typeface="Arial" panose="020B0604020202020204" pitchFamily="34" charset="0"/>
                    <a:ea typeface="Times New Roman" panose="02020603050405020304" pitchFamily="18" charset="0"/>
                    <a:cs typeface="Arial" panose="020B0604020202020204" pitchFamily="34" charset="0"/>
                  </a:rPr>
                  <a:t>Hai xạ thủ bắn mỗi người một viên đạn vào bia, biết xác suất bắn trúng vòng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2000">
                    <a:effectLst/>
                    <a:latin typeface="Arial" panose="020B0604020202020204" pitchFamily="34" charset="0"/>
                    <a:ea typeface="Times New Roman" panose="02020603050405020304" pitchFamily="18" charset="0"/>
                    <a:cs typeface="Arial" panose="020B0604020202020204" pitchFamily="34" charset="0"/>
                  </a:rPr>
                  <a:t> của xạ thủ thứ nhất là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0,75</m:t>
                    </m:r>
                  </m:oMath>
                </a14:m>
                <a:r>
                  <a:rPr lang="vi-VN" sz="2000">
                    <a:effectLst/>
                    <a:latin typeface="Arial" panose="020B0604020202020204" pitchFamily="34" charset="0"/>
                    <a:ea typeface="Times New Roman" panose="02020603050405020304" pitchFamily="18" charset="0"/>
                    <a:cs typeface="Arial" panose="020B0604020202020204" pitchFamily="34" charset="0"/>
                  </a:rPr>
                  <a:t> và của xạ thủ thứ hai là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0,85</m:t>
                    </m:r>
                  </m:oMath>
                </a14:m>
                <a:r>
                  <a:rPr lang="vi-VN" sz="2000">
                    <a:effectLst/>
                    <a:latin typeface="Arial" panose="020B0604020202020204" pitchFamily="34" charset="0"/>
                    <a:ea typeface="Times New Roman" panose="02020603050405020304" pitchFamily="18" charset="0"/>
                    <a:cs typeface="Arial" panose="020B0604020202020204" pitchFamily="34" charset="0"/>
                  </a:rPr>
                  <a:t>. Tính xác suất để có ít nhất một viên trúng vòng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2000">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4052" y="130082"/>
                <a:ext cx="8537441" cy="1421992"/>
              </a:xfrm>
              <a:prstGeom prst="rect">
                <a:avLst/>
              </a:prstGeom>
              <a:blipFill>
                <a:blip r:embed="rId6"/>
                <a:stretch>
                  <a:fillRect l="-786" r="-1214" b="-6410"/>
                </a:stretch>
              </a:blipFill>
            </p:spPr>
            <p:txBody>
              <a:bodyPr/>
              <a:lstStyle/>
              <a:p>
                <a:r>
                  <a:rPr lang="en-US">
                    <a:noFill/>
                  </a:rPr>
                  <a:t> </a:t>
                </a:r>
              </a:p>
            </p:txBody>
          </p:sp>
        </mc:Fallback>
      </mc:AlternateContent>
      <p:sp>
        <p:nvSpPr>
          <p:cNvPr id="7" name="Oval 6"/>
          <p:cNvSpPr/>
          <p:nvPr/>
        </p:nvSpPr>
        <p:spPr>
          <a:xfrm>
            <a:off x="858768" y="19287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057" y="305842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306011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5051272" y="19287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40964" y="1985857"/>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5132275" y="1985857"/>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109" y="310761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11726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481590" y="1829749"/>
            <a:ext cx="2397411" cy="684493"/>
            <a:chOff x="1047496" y="2455940"/>
            <a:chExt cx="6395720" cy="431580"/>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047496" y="2468592"/>
                  <a:ext cx="6349936" cy="384839"/>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0,9625</m:t>
                        </m:r>
                        <m:r>
                          <m:rPr>
                            <m:nor/>
                          </m:rPr>
                          <a:rPr lang="vi-VN" sz="2000">
                            <a:effectLst/>
                            <a:latin typeface="Times New Roman" panose="02020603050405020304" pitchFamily="18" charset="0"/>
                            <a:ea typeface="Arial" panose="020B0604020202020204" pitchFamily="34" charset="0"/>
                          </a:rPr>
                          <m:t>	</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47496" y="2468592"/>
                  <a:ext cx="6349936" cy="384839"/>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749966" y="1812747"/>
            <a:ext cx="2380250" cy="684492"/>
            <a:chOff x="1222590" y="2455940"/>
            <a:chExt cx="6442649" cy="431580"/>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483541"/>
                  <a:ext cx="5559227" cy="397816"/>
                </a:xfrm>
                <a:prstGeom prst="rect">
                  <a:avLst/>
                </a:prstGeom>
                <a:noFill/>
              </p:spPr>
              <p:txBody>
                <a:bodyPr wrap="square" rtlCol="0">
                  <a:spAutoFit/>
                </a:bodyPr>
                <a:lstStyle/>
                <a:p>
                  <a:pPr marR="3048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0,325</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483541"/>
                  <a:ext cx="5559227" cy="397816"/>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1527258" y="2968632"/>
            <a:ext cx="2351743" cy="714094"/>
            <a:chOff x="1222590" y="2437276"/>
            <a:chExt cx="5840031" cy="450244"/>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68646" y="2437276"/>
                  <a:ext cx="4791889" cy="384839"/>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0,6375</m:t>
                        </m:r>
                        <m:r>
                          <m:rPr>
                            <m:nor/>
                          </m:rPr>
                          <a:rPr lang="vi-VN" sz="2000">
                            <a:effectLst/>
                            <a:latin typeface="Times New Roman" panose="02020603050405020304" pitchFamily="18" charset="0"/>
                            <a:ea typeface="Arial" panose="020B0604020202020204" pitchFamily="34" charset="0"/>
                          </a:rPr>
                          <m:t>	</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68646" y="2437276"/>
                  <a:ext cx="4791889" cy="384839"/>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5749966" y="3001137"/>
            <a:ext cx="2380250" cy="684492"/>
            <a:chOff x="1222591" y="2455940"/>
            <a:chExt cx="5310397" cy="431580"/>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472081"/>
                  <a:ext cx="4806154" cy="397816"/>
                </a:xfrm>
                <a:prstGeom prst="rect">
                  <a:avLst/>
                </a:prstGeom>
                <a:noFill/>
              </p:spPr>
              <p:txBody>
                <a:bodyPr wrap="square" rtlCol="0">
                  <a:spAutoFit/>
                </a:bodyPr>
                <a:lstStyle/>
                <a:p>
                  <a:pPr marR="3048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0,0375</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472081"/>
                  <a:ext cx="4806154" cy="397816"/>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846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14052" y="162340"/>
            <a:ext cx="8537441" cy="1421992"/>
          </a:xfrm>
          <a:prstGeom prst="rect">
            <a:avLst/>
          </a:prstGeom>
          <a:noFill/>
        </p:spPr>
        <p:txBody>
          <a:bodyPr wrap="square" rtlCol="0">
            <a:spAutoFit/>
          </a:bodyPr>
          <a:lstStyle/>
          <a:p>
            <a:pPr marR="30480" algn="just">
              <a:lnSpc>
                <a:spcPct val="150000"/>
              </a:lnSpc>
              <a:spcBef>
                <a:spcPts val="600"/>
              </a:spcBef>
              <a:spcAft>
                <a:spcPts val="600"/>
              </a:spcAft>
            </a:pPr>
            <a:r>
              <a:rPr lang="fr-FR" sz="2000" b="1">
                <a:latin typeface="Arial" panose="020B0604020202020204" pitchFamily="34" charset="0"/>
                <a:ea typeface="Times New Roman" panose="02020603050405020304" pitchFamily="18" charset="0"/>
                <a:cs typeface="Arial" panose="020B0604020202020204" pitchFamily="34" charset="0"/>
              </a:rPr>
              <a:t>Câu 5.</a:t>
            </a:r>
            <a:r>
              <a:rPr lang="fr-FR" sz="2000">
                <a:latin typeface="Arial" panose="020B0604020202020204" pitchFamily="34" charset="0"/>
                <a:ea typeface="Times New Roman" panose="02020603050405020304" pitchFamily="18" charset="0"/>
                <a:cs typeface="Arial" panose="020B0604020202020204" pitchFamily="34" charset="0"/>
              </a:rPr>
              <a:t> Trong một chiếc hộp có 20 viên bi, trong đó có 8 viên bi màu đỏ, 7 viên bi màu xanh và 5 viên bi màu vàng. Lấy ngẫu nhiên ra 3 viên bi. Tìm xác suất để 3 viên bi lấy ra đều màu đỏ.</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Oval 6"/>
          <p:cNvSpPr/>
          <p:nvPr/>
        </p:nvSpPr>
        <p:spPr>
          <a:xfrm>
            <a:off x="5051363"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057" y="299481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299650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133559" y="200205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0874" y="19941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109" y="304401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05365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19307" y="1617719"/>
            <a:ext cx="2380249" cy="959685"/>
            <a:chOff x="1148116" y="2322255"/>
            <a:chExt cx="6349936" cy="605092"/>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605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13</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285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605092"/>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1584332"/>
            <a:ext cx="2380250" cy="1036630"/>
            <a:chOff x="1222590" y="2311922"/>
            <a:chExt cx="6442649" cy="653607"/>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653607"/>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14</m:t>
                            </m:r>
                          </m:num>
                          <m:den>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285</m:t>
                            </m:r>
                          </m:den>
                        </m:f>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653607"/>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2716038"/>
            <a:ext cx="2351743" cy="959685"/>
            <a:chOff x="1222590" y="2318119"/>
            <a:chExt cx="5840031" cy="605092"/>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605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19</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605092"/>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2716037"/>
            <a:ext cx="2380250" cy="959686"/>
            <a:chOff x="1222591" y="2316287"/>
            <a:chExt cx="5310397" cy="605093"/>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6050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12</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285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605093"/>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252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245303" y="1228026"/>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251080" y="1059009"/>
                <a:ext cx="7681958" cy="2054409"/>
              </a:xfrm>
              <a:prstGeom prst="rect">
                <a:avLst/>
              </a:prstGeom>
            </p:spPr>
            <p:txBody>
              <a:bodyPr wrap="square">
                <a:spAutoFit/>
              </a:bodyPr>
              <a:lstStyle/>
              <a:p>
                <a:pPr algn="just">
                  <a:lnSpc>
                    <a:spcPct val="150000"/>
                  </a:lnSpc>
                </a:pPr>
                <a:r>
                  <a:rPr lang="vi-VN" sz="1700">
                    <a:latin typeface="+mn-lt"/>
                  </a:rPr>
                  <a:t>Xét phép thử “Gieo ngẫu nhiên một xúc xắc cân đối và đồng chất một lần”. Gọi </a:t>
                </a:r>
                <a14:m>
                  <m:oMath xmlns:m="http://schemas.openxmlformats.org/officeDocument/2006/math">
                    <m:r>
                      <m:rPr>
                        <m:sty m:val="p"/>
                      </m:rPr>
                      <a:rPr lang="el-GR" sz="1700" i="0" smtClean="0">
                        <a:latin typeface="Cambria Math" panose="02040503050406030204" pitchFamily="18" charset="0"/>
                      </a:rPr>
                      <m:t>Ω</m:t>
                    </m:r>
                  </m:oMath>
                </a14:m>
                <a:r>
                  <a:rPr lang="el-GR" sz="1700">
                    <a:latin typeface="+mn-lt"/>
                  </a:rPr>
                  <a:t> </a:t>
                </a:r>
                <a:r>
                  <a:rPr lang="vi-VN" sz="1700">
                    <a:latin typeface="+mn-lt"/>
                  </a:rPr>
                  <a:t>là không gian mẫu của phép thử đó. Xét hai biến cố </a:t>
                </a:r>
                <a14:m>
                  <m:oMath xmlns:m="http://schemas.openxmlformats.org/officeDocument/2006/math">
                    <m:r>
                      <a:rPr lang="vi-VN" sz="1700" i="1" smtClean="0">
                        <a:latin typeface="Cambria Math" panose="02040503050406030204" pitchFamily="18" charset="0"/>
                      </a:rPr>
                      <m:t>𝐴</m:t>
                    </m:r>
                  </m:oMath>
                </a14:m>
                <a:r>
                  <a:rPr lang="vi-VN" sz="1700">
                    <a:latin typeface="+mn-lt"/>
                  </a:rPr>
                  <a:t> và </a:t>
                </a:r>
                <a14:m>
                  <m:oMath xmlns:m="http://schemas.openxmlformats.org/officeDocument/2006/math">
                    <m:r>
                      <a:rPr lang="vi-VN" sz="1700" i="1" smtClean="0">
                        <a:latin typeface="Cambria Math" panose="02040503050406030204" pitchFamily="18" charset="0"/>
                      </a:rPr>
                      <m:t>𝐵</m:t>
                    </m:r>
                  </m:oMath>
                </a14:m>
                <a:r>
                  <a:rPr lang="vi-VN" sz="1700">
                    <a:latin typeface="+mn-lt"/>
                  </a:rPr>
                  <a:t> nêu trong bài toán ở phần mở đầu.</a:t>
                </a:r>
              </a:p>
              <a:p>
                <a:pPr algn="just">
                  <a:lnSpc>
                    <a:spcPct val="150000"/>
                  </a:lnSpc>
                </a:pPr>
                <a:r>
                  <a:rPr lang="vi-VN" sz="1700">
                    <a:latin typeface="+mn-lt"/>
                  </a:rPr>
                  <a:t>a) Viết các tập con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smtClean="0">
                        <a:latin typeface="Cambria Math" panose="02040503050406030204" pitchFamily="18" charset="0"/>
                      </a:rPr>
                      <m:t>𝐵</m:t>
                    </m:r>
                    <m:r>
                      <a:rPr lang="vi-VN" sz="1700" i="1" smtClean="0">
                        <a:latin typeface="Cambria Math" panose="02040503050406030204" pitchFamily="18" charset="0"/>
                      </a:rPr>
                      <m:t> </m:t>
                    </m:r>
                  </m:oMath>
                </a14:m>
                <a:r>
                  <a:rPr lang="vi-VN" sz="1700">
                    <a:latin typeface="+mn-lt"/>
                  </a:rPr>
                  <a:t>của tập hợp </a:t>
                </a:r>
                <a14:m>
                  <m:oMath xmlns:m="http://schemas.openxmlformats.org/officeDocument/2006/math">
                    <m:r>
                      <m:rPr>
                        <m:sty m:val="p"/>
                      </m:rPr>
                      <a:rPr lang="el-GR" sz="1700" i="0" smtClean="0">
                        <a:latin typeface="Cambria Math" panose="02040503050406030204" pitchFamily="18" charset="0"/>
                      </a:rPr>
                      <m:t>Ω</m:t>
                    </m:r>
                  </m:oMath>
                </a14:m>
                <a:r>
                  <a:rPr lang="el-GR" sz="1700">
                    <a:latin typeface="+mn-lt"/>
                  </a:rPr>
                  <a:t> </a:t>
                </a:r>
                <a:r>
                  <a:rPr lang="vi-VN" sz="1700">
                    <a:latin typeface="+mn-lt"/>
                  </a:rPr>
                  <a:t>tương ứng với các biến cố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a:latin typeface="Cambria Math" panose="02040503050406030204" pitchFamily="18" charset="0"/>
                      </a:rPr>
                      <m:t>𝐵</m:t>
                    </m:r>
                  </m:oMath>
                </a14:m>
                <a:r>
                  <a:rPr lang="vi-VN" sz="1700">
                    <a:latin typeface="+mn-lt"/>
                  </a:rPr>
                  <a:t>.</a:t>
                </a:r>
              </a:p>
              <a:p>
                <a:pPr algn="just">
                  <a:lnSpc>
                    <a:spcPct val="150000"/>
                  </a:lnSpc>
                </a:pPr>
                <a:r>
                  <a:rPr lang="vi-VN" sz="1700">
                    <a:latin typeface="+mn-lt"/>
                  </a:rPr>
                  <a:t>b) Đặt </a:t>
                </a:r>
                <a14:m>
                  <m:oMath xmlns:m="http://schemas.openxmlformats.org/officeDocument/2006/math">
                    <m:r>
                      <a:rPr lang="vi-VN" sz="1700" i="1" smtClean="0">
                        <a:latin typeface="Cambria Math" panose="02040503050406030204" pitchFamily="18" charset="0"/>
                      </a:rPr>
                      <m:t>𝐶</m:t>
                    </m:r>
                    <m:r>
                      <a:rPr lang="vi-VN" sz="170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m:t>
                    </m:r>
                    <m:r>
                      <a:rPr lang="vi-VN" sz="1700" i="1" smtClean="0">
                        <a:latin typeface="Cambria Math" panose="02040503050406030204" pitchFamily="18" charset="0"/>
                      </a:rPr>
                      <m:t>𝐵</m:t>
                    </m:r>
                  </m:oMath>
                </a14:m>
                <a:r>
                  <a:rPr lang="vi-VN" sz="1700">
                    <a:latin typeface="+mn-lt"/>
                  </a:rPr>
                  <a:t>. Phát biểu biến cố </a:t>
                </a:r>
                <a14:m>
                  <m:oMath xmlns:m="http://schemas.openxmlformats.org/officeDocument/2006/math">
                    <m:r>
                      <a:rPr lang="vi-VN" sz="1700" i="1" smtClean="0">
                        <a:latin typeface="Cambria Math" panose="02040503050406030204" pitchFamily="18" charset="0"/>
                      </a:rPr>
                      <m:t>𝐶</m:t>
                    </m:r>
                  </m:oMath>
                </a14:m>
                <a:r>
                  <a:rPr lang="vi-VN" sz="1700">
                    <a:latin typeface="+mn-lt"/>
                  </a:rPr>
                  <a:t> dưới dạng mệnh đề nêu sự kiện.</a:t>
                </a:r>
              </a:p>
            </p:txBody>
          </p:sp>
        </mc:Choice>
        <mc:Fallback xmlns="">
          <p:sp>
            <p:nvSpPr>
              <p:cNvPr id="2" name="Rectangle 1"/>
              <p:cNvSpPr>
                <a:spLocks noRot="1" noChangeAspect="1" noMove="1" noResize="1" noEditPoints="1" noAdjustHandles="1" noChangeArrowheads="1" noChangeShapeType="1" noTextEdit="1"/>
              </p:cNvSpPr>
              <p:nvPr/>
            </p:nvSpPr>
            <p:spPr>
              <a:xfrm>
                <a:off x="1251080" y="1059009"/>
                <a:ext cx="7681958" cy="2054409"/>
              </a:xfrm>
              <a:prstGeom prst="rect">
                <a:avLst/>
              </a:prstGeom>
              <a:blipFill>
                <a:blip r:embed="rId7"/>
                <a:stretch>
                  <a:fillRect l="-476" r="-556" b="-890"/>
                </a:stretch>
              </a:blipFill>
            </p:spPr>
            <p:txBody>
              <a:bodyPr/>
              <a:lstStyle/>
              <a:p>
                <a:r>
                  <a:rPr lang="en-US">
                    <a:noFill/>
                  </a:rPr>
                  <a:t> </a:t>
                </a:r>
              </a:p>
            </p:txBody>
          </p:sp>
        </mc:Fallback>
      </mc:AlternateContent>
      <p:pic>
        <p:nvPicPr>
          <p:cNvPr id="16" name="Picture 15"/>
          <p:cNvPicPr>
            <a:picLocks noChangeAspect="1"/>
          </p:cNvPicPr>
          <p:nvPr/>
        </p:nvPicPr>
        <p:blipFill>
          <a:blip r:embed="rId8"/>
          <a:stretch>
            <a:fillRect/>
          </a:stretch>
        </p:blipFill>
        <p:spPr>
          <a:xfrm>
            <a:off x="8259232" y="237671"/>
            <a:ext cx="612342" cy="718838"/>
          </a:xfrm>
          <a:prstGeom prst="rect">
            <a:avLst/>
          </a:prstGeom>
        </p:spPr>
      </p:pic>
      <p:pic>
        <p:nvPicPr>
          <p:cNvPr id="12" name="Picture 11"/>
          <p:cNvPicPr>
            <a:picLocks noChangeAspect="1"/>
          </p:cNvPicPr>
          <p:nvPr/>
        </p:nvPicPr>
        <p:blipFill>
          <a:blip r:embed="rId9"/>
          <a:stretch>
            <a:fillRect/>
          </a:stretch>
        </p:blipFill>
        <p:spPr>
          <a:xfrm rot="1130443">
            <a:off x="8427974" y="4569884"/>
            <a:ext cx="469433" cy="463336"/>
          </a:xfrm>
          <a:prstGeom prst="rect">
            <a:avLst/>
          </a:prstGeom>
        </p:spPr>
      </p:pic>
      <p:grpSp>
        <p:nvGrpSpPr>
          <p:cNvPr id="9" name="Group 8"/>
          <p:cNvGrpSpPr/>
          <p:nvPr/>
        </p:nvGrpSpPr>
        <p:grpSpPr>
          <a:xfrm>
            <a:off x="87117" y="113748"/>
            <a:ext cx="2687888" cy="611474"/>
            <a:chOff x="566552" y="485104"/>
            <a:chExt cx="3881888" cy="611474"/>
          </a:xfrm>
        </p:grpSpPr>
        <p:sp>
          <p:nvSpPr>
            <p:cNvPr id="10" name="Round Single Corner Rectangle 9"/>
            <p:cNvSpPr/>
            <p:nvPr/>
          </p:nvSpPr>
          <p:spPr>
            <a:xfrm flipV="1">
              <a:off x="566552" y="485104"/>
              <a:ext cx="3801506"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759778" y="567959"/>
              <a:ext cx="368866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1. </a:t>
              </a:r>
              <a:r>
                <a:rPr lang="vi-VN" sz="2400" b="1">
                  <a:solidFill>
                    <a:srgbClr val="FFFF00"/>
                  </a:solidFill>
                  <a:cs typeface="Arial" panose="020B0604020202020204" pitchFamily="34" charset="0"/>
                </a:rPr>
                <a:t>Biến cố hợp</a:t>
              </a:r>
              <a:endParaRPr lang="en-US" sz="2400" b="1">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274933" y="3357901"/>
                <a:ext cx="7063811" cy="1423467"/>
              </a:xfrm>
              <a:prstGeom prst="rect">
                <a:avLst/>
              </a:prstGeom>
            </p:spPr>
            <p:txBody>
              <a:bodyPr wrap="square">
                <a:spAutoFit/>
              </a:bodyPr>
              <a:lstStyle/>
              <a:p>
                <a:pPr algn="just">
                  <a:lnSpc>
                    <a:spcPct val="150000"/>
                  </a:lnSpc>
                  <a:spcBef>
                    <a:spcPts val="600"/>
                  </a:spcBef>
                  <a:spcAft>
                    <a:spcPts val="600"/>
                  </a:spcAft>
                </a:pPr>
                <a:r>
                  <a:rPr lang="vi-VN" sz="1700">
                    <a:latin typeface="+mn-lt"/>
                    <a:ea typeface="Dotum" panose="020B0600000101010101" pitchFamily="34" charset="-127"/>
                    <a:cs typeface="Times New Roman" panose="02020603050405020304" pitchFamily="18" charset="0"/>
                  </a:rPr>
                  <a:t>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700" i="1">
                            <a:effectLst/>
                            <a:latin typeface="Cambria Math" panose="02040503050406030204" pitchFamily="18" charset="0"/>
                            <a:ea typeface="Dotum" panose="020B0600000101010101" pitchFamily="34" charset="-127"/>
                            <a:cs typeface="Times New Roman" panose="02020603050405020304" pitchFamily="18" charset="0"/>
                          </a:rPr>
                          <m:t>2; 4; 6</m:t>
                        </m:r>
                      </m:e>
                    </m:d>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={3;6}</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700">
                    <a:effectLst/>
                    <a:latin typeface="+mn-lt"/>
                    <a:ea typeface="Dotum" panose="020B0600000101010101" pitchFamily="34" charset="-127"/>
                    <a:cs typeface="Times New Roman" panose="02020603050405020304" pitchFamily="18" charset="0"/>
                  </a:rPr>
                  <a:t>b) Biến cố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1700">
                    <a:effectLst/>
                    <a:latin typeface="+mn-lt"/>
                    <a:ea typeface="Dotum" panose="020B0600000101010101" pitchFamily="34" charset="-127"/>
                    <a:cs typeface="Times New Roman" panose="02020603050405020304" pitchFamily="18" charset="0"/>
                  </a:rPr>
                  <a:t> là “Mặt xuất hiện của xúc xắc có số chấm là số chẵn hoặc chia hết cho 3”</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74933" y="3357901"/>
                <a:ext cx="7063811" cy="1423467"/>
              </a:xfrm>
              <a:prstGeom prst="rect">
                <a:avLst/>
              </a:prstGeom>
              <a:blipFill>
                <a:blip r:embed="rId10"/>
                <a:stretch>
                  <a:fillRect l="-518" r="-604" b="-1717"/>
                </a:stretch>
              </a:blipFill>
            </p:spPr>
            <p:txBody>
              <a:bodyPr/>
              <a:lstStyle/>
              <a:p>
                <a:r>
                  <a:rPr lang="en-US">
                    <a:noFill/>
                  </a:rPr>
                  <a:t> </a:t>
                </a:r>
              </a:p>
            </p:txBody>
          </p:sp>
        </mc:Fallback>
      </mc:AlternateContent>
      <p:sp>
        <p:nvSpPr>
          <p:cNvPr id="14" name="Rectangle 13"/>
          <p:cNvSpPr/>
          <p:nvPr/>
        </p:nvSpPr>
        <p:spPr>
          <a:xfrm>
            <a:off x="358190" y="2966658"/>
            <a:ext cx="697627" cy="456535"/>
          </a:xfrm>
          <a:prstGeom prst="rect">
            <a:avLst/>
          </a:prstGeom>
        </p:spPr>
        <p:txBody>
          <a:bodyPr wrap="none">
            <a:spAutoFit/>
          </a:bodyPr>
          <a:lstStyle/>
          <a:p>
            <a:pPr lvl="0" algn="just">
              <a:lnSpc>
                <a:spcPct val="150000"/>
              </a:lnSpc>
              <a:spcBef>
                <a:spcPts val="300"/>
              </a:spcBef>
              <a:spcAft>
                <a:spcPts val="300"/>
              </a:spcAft>
            </a:pPr>
            <a:r>
              <a:rPr lang="en-US" sz="1800" b="1" i="1" u="sng">
                <a:solidFill>
                  <a:srgbClr val="C00000"/>
                </a:solidFill>
                <a:ea typeface="Calibri" panose="020F0502020204030204" pitchFamily="34" charset="0"/>
                <a:cs typeface="Times New Roman" panose="02020603050405020304" pitchFamily="18" charset="0"/>
              </a:rPr>
              <a:t>Giải:</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down)">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678417" y="297792"/>
                <a:ext cx="7834546" cy="3231654"/>
              </a:xfrm>
              <a:prstGeom prst="rect">
                <a:avLst/>
              </a:prstGeom>
            </p:spPr>
            <p:txBody>
              <a:bodyPr wrap="square">
                <a:spAutoFit/>
              </a:bodyPr>
              <a:lstStyle/>
              <a:p>
                <a:pPr lvl="0" algn="just">
                  <a:lnSpc>
                    <a:spcPct val="150000"/>
                  </a:lnSpc>
                  <a:buClrTx/>
                </a:pP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1 (SGK – tr24)</a:t>
                </a:r>
                <a:r>
                  <a:rPr lang="vi-VN" sz="17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Tung một đồng xu cân đối và đồng chất hai lần liên tiếp. Xét các biến cố:</a:t>
                </a:r>
                <a:endParaRPr lang="en-US" sz="1700" kern="1200">
                  <a:ea typeface="Times New Roman" panose="02020603050405020304" pitchFamily="18" charset="0"/>
                  <a:cs typeface="Arial" panose="020B0604020202020204" pitchFamily="34" charset="0"/>
                </a:endParaRP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𝐴</m:t>
                    </m:r>
                    <m:r>
                      <a:rPr lang="fr-FR" sz="1700" i="1">
                        <a:latin typeface="Cambria Math" panose="02040503050406030204" pitchFamily="18" charset="0"/>
                        <a:ea typeface="Calibri" panose="020F0502020204030204" pitchFamily="34"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“Lần thứ nhất xuất hiện mặt ngửa”;</a:t>
                </a: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 “Lần thứ hai xuất hiện mặt ngửa”;</a:t>
                </a: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𝐶</m:t>
                    </m:r>
                    <m:r>
                      <a:rPr lang="fr-FR" sz="1700" i="1">
                        <a:latin typeface="Cambria Math" panose="02040503050406030204" pitchFamily="18" charset="0"/>
                        <a:ea typeface="Calibri" panose="020F0502020204030204" pitchFamily="34"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“Cả hai lần đều xuất hiện mặt ngửa”;</a:t>
                </a: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𝐷</m:t>
                    </m:r>
                  </m:oMath>
                </a14:m>
                <a:r>
                  <a:rPr lang="vi-VN" sz="1700" kern="1200">
                    <a:ea typeface="Times New Roman" panose="02020603050405020304" pitchFamily="18" charset="0"/>
                    <a:cs typeface="Arial" panose="020B0604020202020204" pitchFamily="34" charset="0"/>
                  </a:rPr>
                  <a:t> : “Có ít nhất một lần xuất hiện mặt ngửa”.</a:t>
                </a:r>
              </a:p>
              <a:p>
                <a:pPr lvl="0" algn="just">
                  <a:lnSpc>
                    <a:spcPct val="150000"/>
                  </a:lnSpc>
                  <a:buClrTx/>
                </a:pPr>
                <a:r>
                  <a:rPr lang="vi-VN" sz="1700" kern="1200">
                    <a:ea typeface="Times New Roman" panose="02020603050405020304" pitchFamily="18" charset="0"/>
                    <a:cs typeface="Arial" panose="020B0604020202020204" pitchFamily="34" charset="0"/>
                  </a:rPr>
                  <a:t>Trong hai biến cố </a:t>
                </a:r>
                <a14:m>
                  <m:oMath xmlns:m="http://schemas.openxmlformats.org/officeDocument/2006/math">
                    <m:r>
                      <a:rPr lang="en-US" sz="1700" b="0" i="1" smtClean="0">
                        <a:latin typeface="Cambria Math" panose="02040503050406030204" pitchFamily="18" charset="0"/>
                        <a:ea typeface="Calibri" panose="020F0502020204030204" pitchFamily="34" charset="0"/>
                        <a:cs typeface="Times New Roman" panose="02020603050405020304" pitchFamily="18" charset="0"/>
                      </a:rPr>
                      <m:t>𝐶</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en-US" sz="1700" b="0" i="1" smtClean="0">
                        <a:latin typeface="Cambria Math" panose="02040503050406030204" pitchFamily="18" charset="0"/>
                        <a:ea typeface="Calibri" panose="020F0502020204030204" pitchFamily="34" charset="0"/>
                        <a:cs typeface="Times New Roman" panose="02020603050405020304" pitchFamily="18" charset="0"/>
                      </a:rPr>
                      <m:t>𝐷</m:t>
                    </m:r>
                  </m:oMath>
                </a14:m>
                <a:r>
                  <a:rPr lang="en-US" sz="1700" kern="1200">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biến cố nào là biến cố hợp của hai biến cố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𝐴</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Biến cố nào là biến cố giao của hai biến cố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𝐴</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678417" y="297792"/>
                <a:ext cx="7834546" cy="3231654"/>
              </a:xfrm>
              <a:prstGeom prst="rect">
                <a:avLst/>
              </a:prstGeom>
              <a:blipFill>
                <a:blip r:embed="rId3"/>
                <a:stretch>
                  <a:fillRect l="-467" r="-545" b="-189"/>
                </a:stretch>
              </a:blipFill>
            </p:spPr>
            <p:txBody>
              <a:bodyPr/>
              <a:lstStyle/>
              <a:p>
                <a:r>
                  <a:rPr lang="en-US">
                    <a:noFill/>
                  </a:rPr>
                  <a:t> </a:t>
                </a:r>
              </a:p>
            </p:txBody>
          </p:sp>
        </mc:Fallback>
      </mc:AlternateContent>
      <p:sp>
        <p:nvSpPr>
          <p:cNvPr id="91" name="Rectangle 90"/>
          <p:cNvSpPr/>
          <p:nvPr/>
        </p:nvSpPr>
        <p:spPr>
          <a:xfrm>
            <a:off x="4240465" y="3529446"/>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mc:AlternateContent xmlns:mc="http://schemas.openxmlformats.org/markup-compatibility/2006" xmlns:a14="http://schemas.microsoft.com/office/drawing/2010/main">
        <mc:Choice Requires="a14">
          <p:sp>
            <p:nvSpPr>
              <p:cNvPr id="2" name="Rectangle 1"/>
              <p:cNvSpPr/>
              <p:nvPr/>
            </p:nvSpPr>
            <p:spPr>
              <a:xfrm>
                <a:off x="1898784" y="3915195"/>
                <a:ext cx="5274227" cy="877163"/>
              </a:xfrm>
              <a:prstGeom prst="rect">
                <a:avLst/>
              </a:prstGeom>
            </p:spPr>
            <p:txBody>
              <a:bodyPr wrap="square">
                <a:spAutoFit/>
              </a:bodyPr>
              <a:lstStyle/>
              <a:p>
                <a:pPr marL="285750" indent="-285750" algn="ctr">
                  <a:lnSpc>
                    <a:spcPct val="150000"/>
                  </a:lnSpc>
                  <a:buFontTx/>
                  <a:buChar char="-"/>
                </a:pPr>
                <a:r>
                  <a:rPr lang="fr-FR" sz="1700">
                    <a:latin typeface="Arial" panose="020B0604020202020204" pitchFamily="34" charset="0"/>
                    <a:ea typeface="Calibri" panose="020F0502020204030204" pitchFamily="34" charset="0"/>
                    <a:cs typeface="Arial" panose="020B0604020202020204" pitchFamily="34" charset="0"/>
                  </a:rPr>
                  <a:t>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1700">
                    <a:effectLst/>
                    <a:latin typeface="Arial" panose="020B0604020202020204" pitchFamily="34" charset="0"/>
                    <a:ea typeface="Calibri" panose="020F0502020204030204" pitchFamily="34" charset="0"/>
                    <a:cs typeface="Arial" panose="020B0604020202020204" pitchFamily="34" charset="0"/>
                  </a:rPr>
                  <a:t> là biến cố giao của hai 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𝐴</m:t>
                    </m:r>
                    <m:r>
                      <a:rPr lang="fr-FR" sz="1700" i="1">
                        <a:effectLst/>
                        <a:latin typeface="Cambria Math" panose="02040503050406030204" pitchFamily="18" charset="0"/>
                        <a:ea typeface="Calibri" panose="020F0502020204030204" pitchFamily="34" charset="0"/>
                        <a:cs typeface="Times New Roman" panose="02020603050405020304" pitchFamily="18" charset="0"/>
                      </a:rPr>
                      <m:t>, </m:t>
                    </m:r>
                    <m:r>
                      <a:rPr lang="fr-FR" sz="1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a:effectLst/>
                    <a:latin typeface="Arial" panose="020B0604020202020204" pitchFamily="34" charset="0"/>
                    <a:ea typeface="Calibri" panose="020F0502020204030204" pitchFamily="34" charset="0"/>
                    <a:cs typeface="Arial" panose="020B0604020202020204" pitchFamily="34" charset="0"/>
                  </a:rPr>
                  <a:t>.</a:t>
                </a:r>
                <a:endParaRPr lang="en-US" sz="1700">
                  <a:latin typeface="Arial" panose="020B0604020202020204" pitchFamily="34" charset="0"/>
                  <a:ea typeface="Calibri" panose="020F0502020204030204" pitchFamily="34" charset="0"/>
                  <a:cs typeface="Arial" panose="020B0604020202020204" pitchFamily="34" charset="0"/>
                </a:endParaRPr>
              </a:p>
              <a:p>
                <a:pPr marL="285750" indent="-285750" algn="ctr">
                  <a:lnSpc>
                    <a:spcPct val="150000"/>
                  </a:lnSpc>
                  <a:buFontTx/>
                  <a:buChar char="-"/>
                </a:pPr>
                <a:r>
                  <a:rPr lang="fr-FR" sz="1700">
                    <a:effectLst/>
                    <a:latin typeface="Arial" panose="020B0604020202020204" pitchFamily="34" charset="0"/>
                    <a:ea typeface="Calibri" panose="020F0502020204030204" pitchFamily="34" charset="0"/>
                    <a:cs typeface="Arial" panose="020B0604020202020204" pitchFamily="34" charset="0"/>
                  </a:rPr>
                  <a:t>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fr-FR" sz="1700">
                    <a:effectLst/>
                    <a:latin typeface="Arial" panose="020B0604020202020204" pitchFamily="34" charset="0"/>
                    <a:ea typeface="Calibri" panose="020F0502020204030204" pitchFamily="34" charset="0"/>
                    <a:cs typeface="Arial" panose="020B0604020202020204" pitchFamily="34" charset="0"/>
                  </a:rPr>
                  <a:t> là biến cố hợp của hai 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𝐴</m:t>
                    </m:r>
                    <m:r>
                      <a:rPr lang="fr-FR" sz="1700" i="1">
                        <a:effectLst/>
                        <a:latin typeface="Cambria Math" panose="02040503050406030204" pitchFamily="18" charset="0"/>
                        <a:ea typeface="Calibri" panose="020F0502020204030204" pitchFamily="34" charset="0"/>
                        <a:cs typeface="Times New Roman" panose="02020603050405020304" pitchFamily="18" charset="0"/>
                      </a:rPr>
                      <m:t>, </m:t>
                    </m:r>
                    <m:r>
                      <a:rPr lang="fr-FR" sz="1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a:effectLst/>
                    <a:latin typeface="Arial" panose="020B0604020202020204" pitchFamily="34" charset="0"/>
                    <a:ea typeface="Calibri" panose="020F0502020204030204" pitchFamily="34" charset="0"/>
                    <a:cs typeface="Arial" panose="020B0604020202020204" pitchFamily="34" charset="0"/>
                  </a:rPr>
                  <a:t>.</a:t>
                </a:r>
                <a:endParaRPr lang="en-US" sz="1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98784" y="3915195"/>
                <a:ext cx="5274227" cy="877163"/>
              </a:xfrm>
              <a:prstGeom prst="rect">
                <a:avLst/>
              </a:prstGeom>
              <a:blipFill>
                <a:blip r:embed="rId4"/>
                <a:stretch>
                  <a:fillRect b="-3472"/>
                </a:stretch>
              </a:blipFill>
            </p:spPr>
            <p:txBody>
              <a:bodyPr/>
              <a:lstStyle/>
              <a:p>
                <a:r>
                  <a:rPr lang="en-US">
                    <a:noFill/>
                  </a:rPr>
                  <a:t> </a:t>
                </a:r>
              </a:p>
            </p:txBody>
          </p:sp>
        </mc:Fallback>
      </mc:AlternateContent>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barn(inVertical)">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841486" y="282174"/>
                <a:ext cx="7623452" cy="3231654"/>
              </a:xfrm>
              <a:prstGeom prst="rect">
                <a:avLst/>
              </a:prstGeom>
            </p:spPr>
            <p:txBody>
              <a:bodyPr wrap="square">
                <a:spAutoFit/>
              </a:bodyPr>
              <a:lstStyle/>
              <a:p>
                <a:pPr lvl="0" algn="just">
                  <a:lnSpc>
                    <a:spcPct val="150000"/>
                  </a:lnSpc>
                  <a:buClrTx/>
                </a:pP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a:t>
                </a:r>
                <a:r>
                  <a:rPr kumimoji="0" lang="en-US" sz="1700" b="1" i="0" u="none" strike="noStrike" kern="1200" cap="none" spc="0" normalizeH="0" noProof="0">
                    <a:ln>
                      <a:noFill/>
                    </a:ln>
                    <a:solidFill>
                      <a:srgbClr val="1F497D"/>
                    </a:solidFill>
                    <a:effectLst/>
                    <a:uLnTx/>
                    <a:uFillTx/>
                    <a:ea typeface="Times New Roman" panose="02020603050405020304" pitchFamily="18" charset="0"/>
                    <a:cs typeface="Arial" panose="020B0604020202020204" pitchFamily="34" charset="0"/>
                    <a:sym typeface="Arial"/>
                  </a:rPr>
                  <a:t> </a:t>
                </a: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2 (SGK – tr24)</a:t>
                </a:r>
                <a:r>
                  <a:rPr lang="vi-VN" sz="17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Gieo ngẫu nhiên một xúc xắc cân đối và đồng chất hai lần liên tiếp. Xét các biến cố:</a:t>
                </a:r>
                <a:endParaRPr lang="en-US" sz="1700" kern="1200">
                  <a:ea typeface="Times New Roman" panose="02020603050405020304" pitchFamily="18" charset="0"/>
                  <a:cs typeface="Arial" panose="020B0604020202020204" pitchFamily="34" charset="0"/>
                </a:endParaRPr>
              </a:p>
              <a:p>
                <a:pPr lvl="0" algn="just">
                  <a:lnSpc>
                    <a:spcPct val="150000"/>
                  </a:lnSpc>
                  <a:buClrTx/>
                </a:pPr>
                <a:r>
                  <a:rPr lang="en-US" sz="1700">
                    <a:ea typeface="Times New Roman" panose="02020603050405020304" pitchFamily="18"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𝐴</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“Số chấm xuất hiện ở lần gieo thứ nhất lớn hơn 4”;</a:t>
                </a:r>
              </a:p>
              <a:p>
                <a:pPr lvl="0" algn="just">
                  <a:lnSpc>
                    <a:spcPct val="150000"/>
                  </a:lnSpc>
                  <a:buClrTx/>
                </a:pPr>
                <a:r>
                  <a:rPr lang="en-US" sz="1700">
                    <a:ea typeface="Arial" panose="020B0604020202020204" pitchFamily="34"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Arial" panose="020B0604020202020204" pitchFamily="34" charset="0"/>
                        <a:cs typeface="Times New Roman" panose="02020603050405020304" pitchFamily="18" charset="0"/>
                      </a:rPr>
                      <m:t>𝐵</m:t>
                    </m:r>
                    <m:r>
                      <a:rPr lang="vi-VN" sz="1700" i="1">
                        <a:latin typeface="Cambria Math" panose="02040503050406030204" pitchFamily="18" charset="0"/>
                        <a:ea typeface="Arial" panose="020B0604020202020204" pitchFamily="34"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“Số chấm xuất hiện ở lần gieo thứ hai nhỏ hơn 4”;</a:t>
                </a:r>
              </a:p>
              <a:p>
                <a:pPr algn="just">
                  <a:lnSpc>
                    <a:spcPct val="150000"/>
                  </a:lnSpc>
                  <a:buClrTx/>
                </a:pPr>
                <a:r>
                  <a:rPr lang="en-US" sz="1700">
                    <a:ea typeface="Arial" panose="020B0604020202020204" pitchFamily="34"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Arial" panose="020B0604020202020204" pitchFamily="34" charset="0"/>
                        <a:cs typeface="Times New Roman" panose="02020603050405020304" pitchFamily="18" charset="0"/>
                      </a:rPr>
                      <m:t>𝐶</m:t>
                    </m:r>
                  </m:oMath>
                </a14:m>
                <a:r>
                  <a:rPr lang="en-US" sz="1700" kern="1200">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 “Số chấm xuất hiện ở lần gieo thứ nhất nhỏ hơn 4”.</a:t>
                </a:r>
              </a:p>
              <a:p>
                <a:pPr lvl="0" algn="just">
                  <a:lnSpc>
                    <a:spcPct val="150000"/>
                  </a:lnSpc>
                  <a:buClrTx/>
                </a:pPr>
                <a:r>
                  <a:rPr lang="vi-VN" sz="1700" kern="1200">
                    <a:ea typeface="Times New Roman" panose="02020603050405020304" pitchFamily="18" charset="0"/>
                    <a:cs typeface="Arial" panose="020B0604020202020204" pitchFamily="34" charset="0"/>
                  </a:rPr>
                  <a:t>Trong các biến cố trên, hãy:</a:t>
                </a:r>
              </a:p>
              <a:p>
                <a:pPr lvl="0" algn="just">
                  <a:lnSpc>
                    <a:spcPct val="150000"/>
                  </a:lnSpc>
                  <a:buClrTx/>
                </a:pPr>
                <a:r>
                  <a:rPr lang="vi-VN" sz="1700" kern="1200">
                    <a:ea typeface="Times New Roman" panose="02020603050405020304" pitchFamily="18" charset="0"/>
                    <a:cs typeface="Arial" panose="020B0604020202020204" pitchFamily="34" charset="0"/>
                  </a:rPr>
                  <a:t>a) Tìm cặp biến cố xung khắc;</a:t>
                </a:r>
              </a:p>
              <a:p>
                <a:pPr lvl="0" algn="just">
                  <a:lnSpc>
                    <a:spcPct val="150000"/>
                  </a:lnSpc>
                  <a:buClrTx/>
                </a:pPr>
                <a:r>
                  <a:rPr lang="vi-VN" sz="1700" kern="1200">
                    <a:ea typeface="Times New Roman" panose="02020603050405020304" pitchFamily="18" charset="0"/>
                    <a:cs typeface="Arial" panose="020B0604020202020204" pitchFamily="34" charset="0"/>
                  </a:rPr>
                  <a:t>b) Tìm cặp biến cố độc lập.</a:t>
                </a:r>
              </a:p>
            </p:txBody>
          </p:sp>
        </mc:Choice>
        <mc:Fallback xmlns="">
          <p:sp>
            <p:nvSpPr>
              <p:cNvPr id="5" name="Rectangle 4"/>
              <p:cNvSpPr>
                <a:spLocks noRot="1" noChangeAspect="1" noMove="1" noResize="1" noEditPoints="1" noAdjustHandles="1" noChangeArrowheads="1" noChangeShapeType="1" noTextEdit="1"/>
              </p:cNvSpPr>
              <p:nvPr/>
            </p:nvSpPr>
            <p:spPr>
              <a:xfrm>
                <a:off x="841486" y="282174"/>
                <a:ext cx="7623452" cy="3231654"/>
              </a:xfrm>
              <a:prstGeom prst="rect">
                <a:avLst/>
              </a:prstGeom>
              <a:blipFill>
                <a:blip r:embed="rId3"/>
                <a:stretch>
                  <a:fillRect l="-480" r="-480" b="-189"/>
                </a:stretch>
              </a:blipFill>
            </p:spPr>
            <p:txBody>
              <a:bodyPr/>
              <a:lstStyle/>
              <a:p>
                <a:r>
                  <a:rPr lang="en-US">
                    <a:noFill/>
                  </a:rPr>
                  <a:t> </a:t>
                </a:r>
              </a:p>
            </p:txBody>
          </p:sp>
        </mc:Fallback>
      </mc:AlternateContent>
      <p:sp>
        <p:nvSpPr>
          <p:cNvPr id="3" name="Rectangle 2"/>
          <p:cNvSpPr/>
          <p:nvPr/>
        </p:nvSpPr>
        <p:spPr>
          <a:xfrm>
            <a:off x="113241" y="119270"/>
            <a:ext cx="333955" cy="453224"/>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62188" y="282174"/>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03188" y="333722"/>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697455" y="328422"/>
            <a:ext cx="271698" cy="493444"/>
          </a:xfrm>
          <a:prstGeom prst="rect">
            <a:avLst/>
          </a:prstGeom>
        </p:spPr>
      </p:pic>
      <p:sp>
        <p:nvSpPr>
          <p:cNvPr id="10" name="Rectangle 9"/>
          <p:cNvSpPr/>
          <p:nvPr/>
        </p:nvSpPr>
        <p:spPr>
          <a:xfrm>
            <a:off x="4318023" y="3480481"/>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mc:AlternateContent xmlns:mc="http://schemas.openxmlformats.org/markup-compatibility/2006" xmlns:a14="http://schemas.microsoft.com/office/drawing/2010/main">
        <mc:Choice Requires="a14">
          <p:sp>
            <p:nvSpPr>
              <p:cNvPr id="2" name="Rectangle 1"/>
              <p:cNvSpPr/>
              <p:nvPr/>
            </p:nvSpPr>
            <p:spPr>
              <a:xfrm>
                <a:off x="2521739" y="3890083"/>
                <a:ext cx="4262943" cy="877163"/>
              </a:xfrm>
              <a:prstGeom prst="rect">
                <a:avLst/>
              </a:prstGeom>
            </p:spPr>
            <p:txBody>
              <a:bodyPr wrap="square">
                <a:spAutoFit/>
              </a:bodyPr>
              <a:lstStyle/>
              <a:p>
                <a:pPr algn="just">
                  <a:lnSpc>
                    <a:spcPct val="150000"/>
                  </a:lnSpc>
                </a:pPr>
                <a:r>
                  <a:rPr lang="vi-VN" sz="1700">
                    <a:latin typeface="+mn-lt"/>
                    <a:ea typeface="Times New Roman" panose="02020603050405020304" pitchFamily="18" charset="0"/>
                    <a:cs typeface="Times New Roman" panose="02020603050405020304" pitchFamily="18" charset="0"/>
                  </a:rPr>
                  <a:t>a) Cặp biến cố xung khắc là: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𝐶</m:t>
                    </m:r>
                  </m:oMath>
                </a14:m>
                <a:endParaRPr lang="en-US" sz="1700">
                  <a:effectLst/>
                  <a:latin typeface="+mn-lt"/>
                  <a:ea typeface="Arial" panose="020B0604020202020204" pitchFamily="34" charset="0"/>
                  <a:cs typeface="Times New Roman" panose="02020603050405020304" pitchFamily="18" charset="0"/>
                </a:endParaRPr>
              </a:p>
              <a:p>
                <a:pPr>
                  <a:lnSpc>
                    <a:spcPct val="150000"/>
                  </a:lnSpc>
                </a:pPr>
                <a:r>
                  <a:rPr lang="vi-VN" sz="1700">
                    <a:effectLst/>
                    <a:latin typeface="+mn-lt"/>
                    <a:ea typeface="Times New Roman" panose="02020603050405020304" pitchFamily="18" charset="0"/>
                    <a:cs typeface="Times New Roman" panose="02020603050405020304" pitchFamily="18" charset="0"/>
                  </a:rPr>
                  <a:t>b) </a:t>
                </a:r>
                <a:r>
                  <a:rPr lang="vi-VN" sz="1700">
                    <a:effectLst/>
                    <a:latin typeface="+mn-lt"/>
                    <a:ea typeface="Arial" panose="020B0604020202020204" pitchFamily="34" charset="0"/>
                    <a:cs typeface="Times New Roman" panose="02020603050405020304" pitchFamily="18" charset="0"/>
                  </a:rPr>
                  <a:t>Cặp biến cố độc lập là: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700">
                    <a:effectLst/>
                    <a:latin typeface="+mn-lt"/>
                    <a:ea typeface="Arial" panose="020B0604020202020204" pitchFamily="34" charset="0"/>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700">
                    <a:effectLst/>
                    <a:latin typeface="+mn-lt"/>
                    <a:ea typeface="Arial" panose="020B0604020202020204" pitchFamily="34" charset="0"/>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700">
                    <a:effectLst/>
                    <a:latin typeface="+mn-lt"/>
                    <a:ea typeface="Arial" panose="020B0604020202020204" pitchFamily="34" charset="0"/>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𝐶</m:t>
                    </m:r>
                  </m:oMath>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21739" y="3890083"/>
                <a:ext cx="4262943" cy="877163"/>
              </a:xfrm>
              <a:prstGeom prst="rect">
                <a:avLst/>
              </a:prstGeom>
              <a:blipFill>
                <a:blip r:embed="rId5"/>
                <a:stretch>
                  <a:fillRect l="-1001" b="-34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425756" y="230592"/>
            <a:ext cx="8308017" cy="47490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7588822" flipV="1">
            <a:off x="195553" y="1252124"/>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879565" y="212387"/>
                <a:ext cx="7335125" cy="1338828"/>
              </a:xfrm>
              <a:prstGeom prst="rect">
                <a:avLst/>
              </a:prstGeom>
            </p:spPr>
            <p:txBody>
              <a:bodyPr wrap="square">
                <a:spAutoFit/>
              </a:bodyPr>
              <a:lstStyle/>
              <a:p>
                <a:pPr algn="just">
                  <a:lnSpc>
                    <a:spcPct val="150000"/>
                  </a:lnSpc>
                </a:pPr>
                <a:r>
                  <a:rPr lang="en-US" sz="1800" b="1" kern="1200">
                    <a:solidFill>
                      <a:srgbClr val="1F497D"/>
                    </a:solidFill>
                    <a:ea typeface="Times New Roman" panose="02020603050405020304" pitchFamily="18" charset="0"/>
                    <a:cs typeface="Arial" panose="020B0604020202020204" pitchFamily="34" charset="0"/>
                  </a:rPr>
                  <a:t>Bài tập 3 (SGK – tr24)</a:t>
                </a:r>
                <a:r>
                  <a:rPr lang="vi-VN" sz="1800" b="1" kern="1200">
                    <a:solidFill>
                      <a:srgbClr val="1F497D"/>
                    </a:solidFill>
                    <a:ea typeface="Times New Roman" panose="02020603050405020304" pitchFamily="18" charset="0"/>
                    <a:cs typeface="Arial" panose="020B0604020202020204" pitchFamily="34" charset="0"/>
                  </a:rPr>
                  <a:t> </a:t>
                </a:r>
                <a:r>
                  <a:rPr lang="vi-VN" sz="1800">
                    <a:latin typeface="+mn-lt"/>
                    <a:cs typeface="Arial" panose="020B0604020202020204" pitchFamily="34" charset="0"/>
                  </a:rPr>
                  <a:t>Chọn ngẫu nhiên một số tự nhiên có hai chữ số. Tính xác suất của biến cố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𝑀</m:t>
                    </m:r>
                  </m:oMath>
                </a14:m>
                <a:r>
                  <a:rPr lang="vi-VN" sz="1800">
                    <a:latin typeface="+mn-lt"/>
                    <a:cs typeface="Arial" panose="020B0604020202020204" pitchFamily="34" charset="0"/>
                  </a:rPr>
                  <a:t>: “Số tự nhiên có hai chữ số được </a:t>
                </a:r>
                <a:r>
                  <a:rPr lang="en-US" sz="1800">
                    <a:latin typeface="+mn-lt"/>
                    <a:cs typeface="Arial" panose="020B0604020202020204" pitchFamily="34" charset="0"/>
                  </a:rPr>
                  <a:t>chọn </a:t>
                </a:r>
                <a:r>
                  <a:rPr lang="vi-VN" sz="1800">
                    <a:latin typeface="+mn-lt"/>
                    <a:cs typeface="Arial" panose="020B0604020202020204" pitchFamily="34" charset="0"/>
                  </a:rPr>
                  <a:t>chia hết cho 11 hoặc chia hết cho 12”.</a:t>
                </a:r>
                <a:endParaRPr lang="en-US" sz="1800">
                  <a:latin typeface="+mn-lt"/>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879565" y="212387"/>
                <a:ext cx="7335125" cy="1338828"/>
              </a:xfrm>
              <a:prstGeom prst="rect">
                <a:avLst/>
              </a:prstGeom>
              <a:blipFill>
                <a:blip r:embed="rId3"/>
                <a:stretch>
                  <a:fillRect l="-664" r="-664" b="-3196"/>
                </a:stretch>
              </a:blipFill>
            </p:spPr>
            <p:txBody>
              <a:bodyPr/>
              <a:lstStyle/>
              <a:p>
                <a:r>
                  <a:rPr lang="en-US">
                    <a:noFill/>
                  </a:rPr>
                  <a:t> </a:t>
                </a:r>
              </a:p>
            </p:txBody>
          </p:sp>
        </mc:Fallback>
      </mc:AlternateContent>
      <p:sp>
        <p:nvSpPr>
          <p:cNvPr id="46" name="Rectangle 45"/>
          <p:cNvSpPr/>
          <p:nvPr/>
        </p:nvSpPr>
        <p:spPr>
          <a:xfrm>
            <a:off x="4294747" y="1495343"/>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p:grpSp>
        <p:nvGrpSpPr>
          <p:cNvPr id="49" name="Google Shape;4008;p63"/>
          <p:cNvGrpSpPr/>
          <p:nvPr/>
        </p:nvGrpSpPr>
        <p:grpSpPr>
          <a:xfrm rot="253853">
            <a:off x="8243344" y="4239831"/>
            <a:ext cx="872002" cy="808996"/>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mc:AlternateContent xmlns:mc="http://schemas.openxmlformats.org/markup-compatibility/2006" xmlns:a14="http://schemas.microsoft.com/office/drawing/2010/main">
        <mc:Choice Requires="a14">
          <p:sp>
            <p:nvSpPr>
              <p:cNvPr id="5" name="Rectangle 4"/>
              <p:cNvSpPr/>
              <p:nvPr/>
            </p:nvSpPr>
            <p:spPr>
              <a:xfrm>
                <a:off x="843028" y="1864675"/>
                <a:ext cx="7573318" cy="3108480"/>
              </a:xfrm>
              <a:prstGeom prst="rect">
                <a:avLst/>
              </a:prstGeom>
            </p:spPr>
            <p:txBody>
              <a:bodyPr wrap="square">
                <a:spAutoFit/>
              </a:bodyPr>
              <a:lstStyle/>
              <a:p>
                <a:pPr algn="just">
                  <a:lnSpc>
                    <a:spcPct val="150000"/>
                  </a:lnSpc>
                </a:pPr>
                <a:r>
                  <a:rPr lang="vi-VN" sz="1800">
                    <a:latin typeface="Arial" panose="020B0604020202020204" pitchFamily="34" charset="0"/>
                    <a:ea typeface="Calibri" panose="020F0502020204030204" pitchFamily="34" charset="0"/>
                    <a:cs typeface="Arial" panose="020B0604020202020204" pitchFamily="34" charset="0"/>
                  </a:rPr>
                  <a:t>Ta có số phần tử của không gian mẫu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𝛺</m:t>
                    </m:r>
                    <m:r>
                      <a:rPr lang="vi-VN" sz="1800" i="1">
                        <a:effectLst/>
                        <a:latin typeface="Cambria Math" panose="02040503050406030204" pitchFamily="18" charset="0"/>
                        <a:ea typeface="Calibri" panose="020F0502020204030204" pitchFamily="34" charset="0"/>
                        <a:cs typeface="Times New Roman" panose="02020603050405020304" pitchFamily="18" charset="0"/>
                      </a:rPr>
                      <m:t>)=90 </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 Xét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1800">
                    <a:effectLst/>
                    <a:latin typeface="Arial" panose="020B0604020202020204" pitchFamily="34" charset="0"/>
                    <a:ea typeface="Calibri" panose="020F0502020204030204" pitchFamily="34" charset="0"/>
                    <a:cs typeface="Arial" panose="020B0604020202020204" pitchFamily="34" charset="0"/>
                  </a:rPr>
                  <a:t>: "Số tự nhiên có hai chữ số được chọn chia hết cho 11". </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Số kết quả thuận lợi cho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1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r>
                      <a:rPr lang="vi-VN" sz="1800" i="1">
                        <a:effectLst/>
                        <a:latin typeface="Cambria Math" panose="02040503050406030204" pitchFamily="18" charset="0"/>
                        <a:ea typeface="Calibri" panose="020F0502020204030204" pitchFamily="34" charset="0"/>
                        <a:cs typeface="Times New Roman" panose="02020603050405020304" pitchFamily="18" charset="0"/>
                      </a:rPr>
                      <m:t>)=9⇒</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e>
                    </m:d>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9</m:t>
                        </m:r>
                      </m:num>
                      <m:den>
                        <m:r>
                          <a:rPr lang="vi-VN" sz="1800" i="1">
                            <a:effectLst/>
                            <a:latin typeface="Cambria Math" panose="02040503050406030204" pitchFamily="18" charset="0"/>
                            <a:ea typeface="Calibri" panose="020F0502020204030204" pitchFamily="34" charset="0"/>
                            <a:cs typeface="Times New Roman" panose="02020603050405020304" pitchFamily="18" charset="0"/>
                          </a:rPr>
                          <m:t>90</m:t>
                        </m:r>
                      </m:den>
                    </m:f>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8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1800">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 Xét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800">
                    <a:effectLst/>
                    <a:latin typeface="Arial" panose="020B0604020202020204" pitchFamily="34" charset="0"/>
                    <a:ea typeface="Calibri" panose="020F0502020204030204" pitchFamily="34" charset="0"/>
                    <a:cs typeface="Arial" panose="020B0604020202020204" pitchFamily="34" charset="0"/>
                  </a:rPr>
                  <a:t>: "Số tự nhiên có hai chữ số được chọn chia hết cho 12". </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Số kết quả thuận lợi cho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r>
                      <a:rPr lang="vi-VN" sz="1800" i="1">
                        <a:effectLst/>
                        <a:latin typeface="Cambria Math" panose="02040503050406030204" pitchFamily="18" charset="0"/>
                        <a:ea typeface="Calibri" panose="020F0502020204030204" pitchFamily="34" charset="0"/>
                        <a:cs typeface="Times New Roman" panose="02020603050405020304" pitchFamily="18" charset="0"/>
                      </a:rPr>
                      <m:t>)=8⇒</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90</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45</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1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45</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90</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43028" y="1864675"/>
                <a:ext cx="7573318" cy="3108480"/>
              </a:xfrm>
              <a:prstGeom prst="rect">
                <a:avLst/>
              </a:prstGeom>
              <a:blipFill>
                <a:blip r:embed="rId4"/>
                <a:stretch>
                  <a:fillRect l="-644"/>
                </a:stretch>
              </a:blipFill>
            </p:spPr>
            <p:txBody>
              <a:bodyPr/>
              <a:lstStyle/>
              <a:p>
                <a:r>
                  <a:rPr lang="en-US">
                    <a:noFill/>
                  </a:rPr>
                  <a:t> </a:t>
                </a:r>
              </a:p>
            </p:txBody>
          </p:sp>
        </mc:Fallback>
      </mc:AlternateContent>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up)">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sp>
        <p:nvSpPr>
          <p:cNvPr id="7" name="Rectangle 6"/>
          <p:cNvSpPr/>
          <p:nvPr/>
        </p:nvSpPr>
        <p:spPr>
          <a:xfrm>
            <a:off x="644739" y="272130"/>
            <a:ext cx="7898931" cy="1661993"/>
          </a:xfrm>
          <a:prstGeom prst="rect">
            <a:avLst/>
          </a:prstGeom>
        </p:spPr>
        <p:txBody>
          <a:bodyPr wrap="square">
            <a:spAutoFit/>
          </a:bodyPr>
          <a:lstStyle/>
          <a:p>
            <a:pPr algn="just">
              <a:lnSpc>
                <a:spcPct val="150000"/>
              </a:lnSpc>
            </a:pPr>
            <a:r>
              <a:rPr lang="en-US" sz="1700" b="1" kern="1200">
                <a:solidFill>
                  <a:srgbClr val="1F497D"/>
                </a:solidFill>
                <a:ea typeface="Times New Roman" panose="02020603050405020304" pitchFamily="18" charset="0"/>
                <a:cs typeface="Arial" panose="020B0604020202020204" pitchFamily="34" charset="0"/>
              </a:rPr>
              <a:t>Bài tập 4 (SGK – tr24)</a:t>
            </a:r>
            <a:r>
              <a:rPr lang="vi-VN" sz="1700" b="1" kern="1200">
                <a:solidFill>
                  <a:srgbClr val="1F497D"/>
                </a:solidFill>
                <a:ea typeface="Times New Roman" panose="02020603050405020304" pitchFamily="18" charset="0"/>
                <a:cs typeface="Arial" panose="020B0604020202020204" pitchFamily="34" charset="0"/>
              </a:rPr>
              <a:t> </a:t>
            </a:r>
            <a:r>
              <a:rPr lang="vi-VN" sz="1700">
                <a:latin typeface="+mn-lt"/>
                <a:cs typeface="Arial" panose="020B0604020202020204" pitchFamily="34" charset="0"/>
              </a:rPr>
              <a:t>Một hộp có 12 viên bi có cùng kích thước và khối lượng, trong đó có 7 viên bi màu xanh và 5 viên bi màu vàng. Chọn ngẫu nhiên 5 viên bi từ hộp đó. Tính xác suất để trong 5 viên bi được chọn có ít nhất 2 viên bi </a:t>
            </a:r>
            <a:r>
              <a:rPr lang="en-US" sz="1700">
                <a:latin typeface="+mn-lt"/>
                <a:cs typeface="Arial" panose="020B0604020202020204" pitchFamily="34" charset="0"/>
              </a:rPr>
              <a:t>   </a:t>
            </a:r>
            <a:r>
              <a:rPr lang="vi-VN" sz="1700">
                <a:latin typeface="+mn-lt"/>
                <a:cs typeface="Arial" panose="020B0604020202020204" pitchFamily="34" charset="0"/>
              </a:rPr>
              <a:t>màu vàng.</a:t>
            </a:r>
          </a:p>
        </p:txBody>
      </p:sp>
      <p:sp>
        <p:nvSpPr>
          <p:cNvPr id="8" name="Rectangle 7"/>
          <p:cNvSpPr/>
          <p:nvPr/>
        </p:nvSpPr>
        <p:spPr>
          <a:xfrm>
            <a:off x="4259016" y="1846999"/>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mc:AlternateContent xmlns:mc="http://schemas.openxmlformats.org/markup-compatibility/2006" xmlns:a14="http://schemas.microsoft.com/office/drawing/2010/main">
        <mc:Choice Requires="a14">
          <p:sp>
            <p:nvSpPr>
              <p:cNvPr id="2" name="Rectangle 1"/>
              <p:cNvSpPr/>
              <p:nvPr/>
            </p:nvSpPr>
            <p:spPr>
              <a:xfrm>
                <a:off x="644739" y="2200942"/>
                <a:ext cx="7735934" cy="2620782"/>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Số phần tử của không gian mẫu là: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𝛺</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12</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792</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Số cách lấy ra 5 viên bi sao cho trong đó có ít nhất 2 viên bi màu vàng là:</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2 viên bi màu vàng và 3 viên màu xanh: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2</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7</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350</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3 viên bi màu vàng và 2 viên màu xanh: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7</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pt-BR" sz="17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210</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4 viên bi màu vàng và 1 viên màu xanh: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4</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7</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35</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5 viên bi màu vàng: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44739" y="2200942"/>
                <a:ext cx="7735934" cy="2620782"/>
              </a:xfrm>
              <a:prstGeom prst="rect">
                <a:avLst/>
              </a:prstGeom>
              <a:blipFill>
                <a:blip r:embed="rId3"/>
                <a:stretch>
                  <a:fillRect l="-55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sp>
        <p:nvSpPr>
          <p:cNvPr id="7" name="Rectangle 6"/>
          <p:cNvSpPr/>
          <p:nvPr/>
        </p:nvSpPr>
        <p:spPr>
          <a:xfrm>
            <a:off x="644739" y="272130"/>
            <a:ext cx="7898931" cy="16619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7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Bài tập 4 (SGK – tr24)</a:t>
            </a:r>
            <a:r>
              <a:rPr kumimoji="0" lang="vi-VN" sz="17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 </a:t>
            </a:r>
            <a:r>
              <a:rPr kumimoji="0" lang="vi-VN"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Một hộp có 12 viên bi có cùng kích thước và khối lượng, trong đó có 7 viên bi màu xanh và 5 viên bi màu vàng. Chọn ngẫu nhiên 5 viên bi từ hộp đó. Tính xác suất để trong 5 viên bi được chọn có ít nhất 2 viên bi </a:t>
            </a:r>
            <a:r>
              <a:rPr kumimoji="0" lang="en-US" sz="1700" b="0" i="0" u="none" strike="noStrike" kern="0" cap="none" spc="0" normalizeH="0" baseline="0" noProof="0">
                <a:ln>
                  <a:noFill/>
                </a:ln>
                <a:solidFill>
                  <a:srgbClr val="000000"/>
                </a:solidFill>
                <a:effectLst/>
                <a:uLnTx/>
                <a:uFillTx/>
                <a:latin typeface="Arial"/>
                <a:cs typeface="Arial" panose="020B0604020202020204" pitchFamily="34" charset="0"/>
                <a:sym typeface="Arial"/>
              </a:rPr>
              <a:t>   </a:t>
            </a:r>
            <a:r>
              <a:rPr kumimoji="0" lang="vi-VN"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màu vàng.</a:t>
            </a:r>
          </a:p>
        </p:txBody>
      </p:sp>
      <p:sp>
        <p:nvSpPr>
          <p:cNvPr id="8" name="Rectangle 7"/>
          <p:cNvSpPr/>
          <p:nvPr/>
        </p:nvSpPr>
        <p:spPr>
          <a:xfrm>
            <a:off x="4259016" y="1846999"/>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73177" y="2325178"/>
                <a:ext cx="8283824" cy="2207079"/>
              </a:xfrm>
              <a:prstGeom prst="rect">
                <a:avLst/>
              </a:prstGeom>
            </p:spPr>
            <p:txBody>
              <a:bodyPr wrap="square">
                <a:spAutoFit/>
              </a:bodyPr>
              <a:lstStyle/>
              <a:p>
                <a:pPr lvl="0" algn="just">
                  <a:lnSpc>
                    <a:spcPct val="150000"/>
                  </a:lnSpc>
                  <a:spcBef>
                    <a:spcPts val="300"/>
                  </a:spcBef>
                  <a:spcAft>
                    <a:spcPts val="300"/>
                  </a:spcAft>
                </a:pP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Tổng số cách lấy ra 5 viên bi sao cho trong đó có ít nhất 2 viên bi màu vàng là: </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350+210+35+1=596</m:t>
                      </m:r>
                    </m:oMath>
                  </m:oMathPara>
                </a14:m>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Xác suất để lấy ra 5 viên bi sao cho trong đó có ít nhất 2 viên bi màu vàng là</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596</m:t>
                          </m:r>
                        </m:num>
                        <m:den>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792</m:t>
                          </m:r>
                        </m:den>
                      </m:f>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149</m:t>
                          </m:r>
                        </m:num>
                        <m:den>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198</m:t>
                          </m:r>
                        </m:den>
                      </m:f>
                    </m:oMath>
                  </m:oMathPara>
                </a14:m>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573177" y="2325178"/>
                <a:ext cx="8283824" cy="220707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6597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8423" y="3914279"/>
            <a:ext cx="1024217" cy="1115665"/>
          </a:xfrm>
          <a:prstGeom prst="rect">
            <a:avLst/>
          </a:prstGeom>
        </p:spPr>
      </p:pic>
      <p:sp>
        <p:nvSpPr>
          <p:cNvPr id="6" name="Rectangle 5"/>
          <p:cNvSpPr/>
          <p:nvPr/>
        </p:nvSpPr>
        <p:spPr>
          <a:xfrm>
            <a:off x="215369" y="15902"/>
            <a:ext cx="8705994" cy="1949636"/>
          </a:xfrm>
          <a:prstGeom prst="rect">
            <a:avLst/>
          </a:prstGeom>
        </p:spPr>
        <p:txBody>
          <a:bodyPr wrap="square">
            <a:spAutoFit/>
          </a:bodyPr>
          <a:lstStyle/>
          <a:p>
            <a:pPr lvl="0" algn="just">
              <a:lnSpc>
                <a:spcPct val="150000"/>
              </a:lnSpc>
            </a:pPr>
            <a:r>
              <a:rPr kumimoji="0" lang="en-US" sz="165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5 (SGK – tr24)</a:t>
            </a:r>
            <a:r>
              <a:rPr kumimoji="0" lang="vi-VN" sz="165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 </a:t>
            </a:r>
            <a:r>
              <a:rPr lang="vi-VN" sz="1650">
                <a:latin typeface="Arial" panose="020B0604020202020204" pitchFamily="34" charset="0"/>
                <a:cs typeface="Arial" panose="020B0604020202020204" pitchFamily="34" charset="0"/>
              </a:rPr>
              <a:t>Hai bạn Việt và Nam cùng tham gia một kì thi trắc nghiệm môn Toán và môn Tiếng Anh một cách độc lập nhau. Đề thi của mỗi môn gồm 6 mã đề khác nhau và các môn khác nhau thì mã đề cũng khác nhau. Đề thi được sắp xếp và phát cho học sinh một cách ngẫu nhiên. Tính xác suất để hai bạn Việt và Nam có chung đúng một mã đề thi trong kì thi đó.</a:t>
            </a:r>
            <a:endParaRPr kumimoji="0" lang="vi-VN" sz="165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440406" y="198144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5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364332" y="2260659"/>
                <a:ext cx="6408068" cy="2874890"/>
              </a:xfrm>
              <a:prstGeom prst="rect">
                <a:avLst/>
              </a:prstGeom>
            </p:spPr>
            <p:txBody>
              <a:bodyPr wrap="square">
                <a:spAutoFit/>
              </a:bodyPr>
              <a:lstStyle/>
              <a:p>
                <a:pPr algn="just">
                  <a:lnSpc>
                    <a:spcPct val="150000"/>
                  </a:lnSpc>
                </a:pPr>
                <a:r>
                  <a:rPr lang="vi-VN" sz="1650">
                    <a:latin typeface="+mn-lt"/>
                    <a:ea typeface="Calibri" panose="020F0502020204030204" pitchFamily="34" charset="0"/>
                    <a:cs typeface="Times New Roman" panose="02020603050405020304" pitchFamily="18" charset="0"/>
                  </a:rPr>
                  <a:t>Không gian mẫu: </a:t>
                </a:r>
                <a14:m>
                  <m:oMath xmlns:m="http://schemas.openxmlformats.org/officeDocument/2006/math">
                    <m:r>
                      <m:rPr>
                        <m:sty m:val="p"/>
                      </m:rPr>
                      <a:rPr lang="vi-VN" sz="1650">
                        <a:effectLst/>
                        <a:latin typeface="Cambria Math" panose="02040503050406030204" pitchFamily="18" charset="0"/>
                        <a:ea typeface="Calibri" panose="020F0502020204030204" pitchFamily="34" charset="0"/>
                        <a:cs typeface="Times New Roman" panose="02020603050405020304" pitchFamily="18" charset="0"/>
                      </a:rPr>
                      <m:t>Ω</m:t>
                    </m:r>
                    <m:r>
                      <a:rPr lang="vi-VN" sz="165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e>
                      <m:sup>
                        <m:r>
                          <a:rPr lang="vi-VN" sz="1650" i="1">
                            <a:effectLst/>
                            <a:latin typeface="Cambria Math" panose="02040503050406030204" pitchFamily="18" charset="0"/>
                            <a:ea typeface="Calibri" panose="020F0502020204030204" pitchFamily="34" charset="0"/>
                            <a:cs typeface="Times New Roman" panose="02020603050405020304" pitchFamily="18" charset="0"/>
                          </a:rPr>
                          <m:t>4</m:t>
                        </m:r>
                      </m:sup>
                    </m:sSup>
                  </m:oMath>
                </a14:m>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TH1: Môn Toán trùng mã đề thi, môn Tiếng Anh không trùng.</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Hùng chọn 1 mã Toán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Hùng chọn 1 mã Tiếng Anh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Vương chọn 1 mã Toán (phải giống Hùng)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Vương chọn 1 trong 5 mã Tiếng Anh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5</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650">
                        <a:latin typeface="Cambria Math" panose="02040503050406030204" pitchFamily="18" charset="0"/>
                        <a:ea typeface="Calibri" panose="020F0502020204030204" pitchFamily="34" charset="0"/>
                        <a:cs typeface="Times New Roman" panose="02020603050405020304" pitchFamily="18" charset="0"/>
                      </a:rPr>
                      <m:t>⇒</m:t>
                    </m:r>
                  </m:oMath>
                </a14:m>
                <a:r>
                  <a:rPr lang="vi-VN" sz="1650">
                    <a:effectLst/>
                    <a:latin typeface="+mn-lt"/>
                    <a:ea typeface="Calibri" panose="020F0502020204030204" pitchFamily="34" charset="0"/>
                    <a:cs typeface="Times New Roman" panose="02020603050405020304" pitchFamily="18" charset="0"/>
                  </a:rPr>
                  <a:t> Có tất cả: </a:t>
                </a:r>
                <a14:m>
                  <m:oMath xmlns:m="http://schemas.openxmlformats.org/officeDocument/2006/math">
                    <m:r>
                      <a:rPr lang="vi-VN" sz="1650" i="1">
                        <a:effectLst/>
                        <a:latin typeface="Cambria Math" panose="02040503050406030204" pitchFamily="18" charset="0"/>
                        <a:ea typeface="Calibri" panose="020F0502020204030204" pitchFamily="34" charset="0"/>
                        <a:cs typeface="Times New Roman" panose="02020603050405020304" pitchFamily="18" charset="0"/>
                      </a:rPr>
                      <m:t>6.6.1.5=180</m:t>
                    </m:r>
                  </m:oMath>
                </a14:m>
                <a:r>
                  <a:rPr lang="vi-VN" sz="1650">
                    <a:effectLst/>
                    <a:latin typeface="+mn-lt"/>
                    <a:ea typeface="Calibri" panose="020F0502020204030204" pitchFamily="34" charset="0"/>
                    <a:cs typeface="Times New Roman" panose="02020603050405020304" pitchFamily="18" charset="0"/>
                  </a:rPr>
                  <a:t> cách chọn.</a:t>
                </a:r>
                <a:endParaRPr lang="en-US" sz="165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64332" y="2260659"/>
                <a:ext cx="6408068" cy="2874890"/>
              </a:xfrm>
              <a:prstGeom prst="rect">
                <a:avLst/>
              </a:prstGeom>
              <a:blipFill>
                <a:blip r:embed="rId4"/>
                <a:stretch>
                  <a:fillRect l="-571"/>
                </a:stretch>
              </a:blipFill>
            </p:spPr>
            <p:txBody>
              <a:bodyPr/>
              <a:lstStyle/>
              <a:p>
                <a:r>
                  <a:rPr lang="en-US">
                    <a:noFill/>
                  </a:rPr>
                  <a:t> </a:t>
                </a:r>
              </a:p>
            </p:txBody>
          </p:sp>
        </mc:Fallback>
      </mc:AlternateContent>
    </p:spTree>
    <p:extLst>
      <p:ext uri="{BB962C8B-B14F-4D97-AF65-F5344CB8AC3E}">
        <p14:creationId xmlns:p14="http://schemas.microsoft.com/office/powerpoint/2010/main" val="39098179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down)">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barn(inVertical)">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8423" y="3914279"/>
            <a:ext cx="1024217" cy="1115665"/>
          </a:xfrm>
          <a:prstGeom prst="rect">
            <a:avLst/>
          </a:prstGeom>
        </p:spPr>
      </p:pic>
      <p:sp>
        <p:nvSpPr>
          <p:cNvPr id="6" name="Rectangle 5"/>
          <p:cNvSpPr/>
          <p:nvPr/>
        </p:nvSpPr>
        <p:spPr>
          <a:xfrm>
            <a:off x="215369" y="15902"/>
            <a:ext cx="8705994" cy="19496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5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Bài tập 5 (SGK – tr24)</a:t>
            </a:r>
            <a:r>
              <a:rPr kumimoji="0" lang="vi-VN" sz="165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 </a:t>
            </a:r>
            <a:r>
              <a:rPr kumimoji="0" lang="vi-VN" sz="165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Hai bạn Việt và Nam cùng tham gia một kì thi trắc nghiệm môn Toán và môn Tiếng Anh một cách độc lập nhau. Đề thi của mỗi môn gồm 6 mã đề khác nhau và các môn khác nhau thì mã đề cũng khác nhau. Đề thi được sắp xếp và phát cho học sinh một cách ngẫu nhiên. Tính xác suất để hai bạn Việt và Nam có chung đúng một mã đề thi trong kì thi đó.</a:t>
            </a:r>
          </a:p>
        </p:txBody>
      </p:sp>
      <mc:AlternateContent xmlns:mc="http://schemas.openxmlformats.org/markup-compatibility/2006" xmlns:a14="http://schemas.microsoft.com/office/drawing/2010/main">
        <mc:Choice Requires="a14">
          <p:sp>
            <p:nvSpPr>
              <p:cNvPr id="4" name="Rectangle 3"/>
              <p:cNvSpPr/>
              <p:nvPr/>
            </p:nvSpPr>
            <p:spPr>
              <a:xfrm>
                <a:off x="714758" y="2519938"/>
                <a:ext cx="7707215" cy="1686359"/>
              </a:xfrm>
              <a:prstGeom prst="rect">
                <a:avLst/>
              </a:prstGeom>
            </p:spPr>
            <p:txBody>
              <a:bodyPr wrap="square">
                <a:spAutoFit/>
              </a:bodyPr>
              <a:lstStyle/>
              <a:p>
                <a:pPr lvl="0" algn="just">
                  <a:lnSpc>
                    <a:spcPct val="150000"/>
                  </a:lnSpc>
                  <a:spcBef>
                    <a:spcPts val="300"/>
                  </a:spcBef>
                  <a:spcAft>
                    <a:spcPts val="300"/>
                  </a:spcAft>
                  <a:defRPr/>
                </a:pPr>
                <a:r>
                  <a:rPr lang="vi-VN" sz="1600">
                    <a:latin typeface="+mn-lt"/>
                    <a:ea typeface="Calibri" panose="020F0502020204030204" pitchFamily="34" charset="0"/>
                    <a:cs typeface="Times New Roman" panose="02020603050405020304" pitchFamily="18" charset="0"/>
                  </a:rPr>
                  <a:t>⁕ TH2: Môn Tiếng Anh trùng mã đề thi, môn Toán không trùng: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6</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1</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6</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5</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180</m:t>
                    </m:r>
                  </m:oMath>
                </a14:m>
                <a:r>
                  <a:rPr lang="vi-VN" sz="1600">
                    <a:latin typeface="+mn-lt"/>
                    <a:ea typeface="Calibri" panose="020F0502020204030204" pitchFamily="34" charset="0"/>
                    <a:cs typeface="Times New Roman" panose="02020603050405020304" pitchFamily="18" charset="0"/>
                  </a:rPr>
                  <a:t> cách</a:t>
                </a:r>
                <a:endParaRPr lang="en-US" sz="16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vi-VN" sz="1600">
                    <a:latin typeface="+mn-lt"/>
                    <a:ea typeface="Calibri" panose="020F0502020204030204" pitchFamily="34" charset="0"/>
                    <a:cs typeface="Times New Roman" panose="02020603050405020304" pitchFamily="18" charset="0"/>
                  </a:rPr>
                  <a:t>Vậy </a:t>
                </a:r>
                <a:endParaRPr lang="en-US" sz="16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𝑃</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180</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180</m:t>
                          </m:r>
                        </m:num>
                        <m:den>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6</m:t>
                              </m:r>
                            </m:e>
                            <m:sup>
                              <m:r>
                                <a:rPr lang="vi-VN" sz="1600" i="1">
                                  <a:latin typeface="Cambria Math" panose="02040503050406030204" pitchFamily="18" charset="0"/>
                                  <a:ea typeface="Calibri" panose="020F0502020204030204" pitchFamily="34" charset="0"/>
                                  <a:cs typeface="Times New Roman" panose="02020603050405020304" pitchFamily="18" charset="0"/>
                                </a:rPr>
                                <m:t>4</m:t>
                              </m:r>
                            </m:sup>
                          </m:sSup>
                        </m:den>
                      </m:f>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5</m:t>
                          </m:r>
                        </m:num>
                        <m:den>
                          <m:r>
                            <a:rPr lang="vi-VN" sz="1600" i="1">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14758" y="2519938"/>
                <a:ext cx="7707215" cy="1686359"/>
              </a:xfrm>
              <a:prstGeom prst="rect">
                <a:avLst/>
              </a:prstGeom>
              <a:blipFill>
                <a:blip r:embed="rId4"/>
                <a:stretch>
                  <a:fillRect l="-395"/>
                </a:stretch>
              </a:blipFill>
            </p:spPr>
            <p:txBody>
              <a:bodyPr/>
              <a:lstStyle/>
              <a:p>
                <a:r>
                  <a:rPr lang="en-US">
                    <a:noFill/>
                  </a:rPr>
                  <a:t> </a:t>
                </a:r>
              </a:p>
            </p:txBody>
          </p:sp>
        </mc:Fallback>
      </mc:AlternateContent>
      <p:sp>
        <p:nvSpPr>
          <p:cNvPr id="7" name="Rectangle 6"/>
          <p:cNvSpPr/>
          <p:nvPr/>
        </p:nvSpPr>
        <p:spPr>
          <a:xfrm>
            <a:off x="440406" y="198144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50" b="0" i="0" u="none" strike="noStrike" kern="0" cap="none" spc="0" normalizeH="0" baseline="0" noProof="0">
              <a:ln>
                <a:noFill/>
              </a:ln>
              <a:solidFill>
                <a:srgbClr val="000000"/>
              </a:solidFill>
              <a:effectLst/>
              <a:uLnTx/>
              <a:uFillTx/>
              <a:latin typeface="Arial"/>
              <a:sym typeface="Arial"/>
            </a:endParaRPr>
          </a:p>
        </p:txBody>
      </p:sp>
    </p:spTree>
    <p:extLst>
      <p:ext uri="{BB962C8B-B14F-4D97-AF65-F5344CB8AC3E}">
        <p14:creationId xmlns:p14="http://schemas.microsoft.com/office/powerpoint/2010/main" val="12013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334831" y="70459"/>
            <a:ext cx="8458433" cy="1269578"/>
          </a:xfrm>
          <a:prstGeom prst="rect">
            <a:avLst/>
          </a:prstGeom>
        </p:spPr>
        <p:txBody>
          <a:bodyPr wrap="square">
            <a:spAutoFit/>
          </a:bodyPr>
          <a:lstStyle/>
          <a:p>
            <a:pPr algn="just">
              <a:lnSpc>
                <a:spcPct val="150000"/>
              </a:lnSpc>
            </a:pPr>
            <a:r>
              <a:rPr lang="en-US" sz="1700" b="1" kern="1200">
                <a:solidFill>
                  <a:srgbClr val="1F497D"/>
                </a:solidFill>
                <a:ea typeface="Times New Roman" panose="02020603050405020304" pitchFamily="18" charset="0"/>
                <a:cs typeface="Arial" panose="020B0604020202020204" pitchFamily="34" charset="0"/>
              </a:rPr>
              <a:t>Bài tập 6 (SGK – tr24)</a:t>
            </a:r>
            <a:r>
              <a:rPr lang="vi-VN" sz="1700" b="1" kern="1200">
                <a:solidFill>
                  <a:srgbClr val="1F497D"/>
                </a:solidFill>
                <a:ea typeface="Times New Roman" panose="02020603050405020304" pitchFamily="18" charset="0"/>
                <a:cs typeface="Arial" panose="020B0604020202020204" pitchFamily="34" charset="0"/>
              </a:rPr>
              <a:t> </a:t>
            </a:r>
            <a:r>
              <a:rPr lang="vi-VN" sz="1700">
                <a:latin typeface="Arial" panose="020B0604020202020204" pitchFamily="34" charset="0"/>
                <a:cs typeface="Arial" panose="020B0604020202020204" pitchFamily="34" charset="0"/>
              </a:rPr>
              <a:t>Trong một chiếc hộp có 20 viên bi </a:t>
            </a:r>
            <a:r>
              <a:rPr lang="en-US" sz="1700">
                <a:latin typeface="Arial" panose="020B0604020202020204" pitchFamily="34" charset="0"/>
                <a:cs typeface="Arial" panose="020B0604020202020204" pitchFamily="34" charset="0"/>
              </a:rPr>
              <a:t>với</a:t>
            </a:r>
            <a:r>
              <a:rPr lang="vi-VN" sz="1700">
                <a:latin typeface="Arial" panose="020B0604020202020204" pitchFamily="34" charset="0"/>
                <a:cs typeface="Arial" panose="020B0604020202020204" pitchFamily="34" charset="0"/>
              </a:rPr>
              <a:t> cùng kích thước và khối lượng, trong đó có 9 viên bi màu đỏ, 6 viên bi màu xanh và 5 viên bi màu vàng. Lấy ngẫu nhiên đồng thời 3 viên bi. Tìm xác suất để 3 viên bi lấy ra có đúng hai màu.</a:t>
            </a:r>
          </a:p>
        </p:txBody>
      </p:sp>
      <p:pic>
        <p:nvPicPr>
          <p:cNvPr id="6" name="Picture 5"/>
          <p:cNvPicPr>
            <a:picLocks noChangeAspect="1"/>
          </p:cNvPicPr>
          <p:nvPr/>
        </p:nvPicPr>
        <p:blipFill>
          <a:blip r:embed="rId3"/>
          <a:stretch>
            <a:fillRect/>
          </a:stretch>
        </p:blipFill>
        <p:spPr>
          <a:xfrm>
            <a:off x="7914923" y="3970912"/>
            <a:ext cx="1155738" cy="1155738"/>
          </a:xfrm>
          <a:prstGeom prst="rect">
            <a:avLst/>
          </a:prstGeom>
        </p:spPr>
      </p:pic>
      <p:sp>
        <p:nvSpPr>
          <p:cNvPr id="23" name="Rectangle 22"/>
          <p:cNvSpPr/>
          <p:nvPr/>
        </p:nvSpPr>
        <p:spPr>
          <a:xfrm>
            <a:off x="4236811" y="1340037"/>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38684" y="1686380"/>
                <a:ext cx="7796254" cy="3323026"/>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Ta có không gian mẫu: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𝛺</m:t>
                    </m:r>
                    <m:r>
                      <a:rPr lang="vi-VN"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20</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 =1140</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Gọi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1700">
                    <a:effectLst/>
                    <a:latin typeface="+mn-lt"/>
                    <a:ea typeface="Calibri" panose="020F0502020204030204" pitchFamily="34" charset="0"/>
                    <a:cs typeface="Times New Roman" panose="02020603050405020304" pitchFamily="18" charset="0"/>
                  </a:rPr>
                  <a:t> là biến cố: "3 viên vi lấy ra có đúng hai màu"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Khi đó </a:t>
                </a:r>
                <a14:m>
                  <m:oMath xmlns:m="http://schemas.openxmlformats.org/officeDocument/2006/math">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7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1700">
                    <a:effectLst/>
                    <a:latin typeface="+mn-lt"/>
                    <a:ea typeface="Calibri" panose="020F0502020204030204" pitchFamily="34" charset="0"/>
                    <a:cs typeface="Times New Roman" panose="02020603050405020304" pitchFamily="18" charset="0"/>
                  </a:rPr>
                  <a:t> là biến cố: "3 viên bi lấy ra có đúng 1 màu hoặc có cả ba màu"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9</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6</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9</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6</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=384</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1700" i="1">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1700" i="1">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𝛺</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384</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1140</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32</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95</m:t>
                          </m:r>
                        </m:den>
                      </m:f>
                    </m:oMath>
                  </m:oMathPara>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32</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95</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63</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95</m:t>
                          </m:r>
                        </m:den>
                      </m:f>
                    </m:oMath>
                  </m:oMathPara>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38684" y="1686380"/>
                <a:ext cx="7796254" cy="3323026"/>
              </a:xfrm>
              <a:prstGeom prst="rect">
                <a:avLst/>
              </a:prstGeom>
              <a:blipFill>
                <a:blip r:embed="rId4"/>
                <a:stretch>
                  <a:fillRect l="-54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barn(inVertical)">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up)">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wipe(left)">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tập cuối chương V</a:t>
            </a:r>
            <a:r>
              <a:rPr lang="en-US"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82879" y="4222142"/>
            <a:ext cx="254442" cy="37371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1176" y="4222142"/>
            <a:ext cx="166978" cy="373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15847" y="287572"/>
            <a:ext cx="168303" cy="1815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17173" y="79514"/>
            <a:ext cx="246490" cy="184205"/>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700052" y="233238"/>
            <a:ext cx="189506" cy="27697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38403" y="2965774"/>
            <a:ext cx="1352685" cy="1871149"/>
          </a:xfrm>
          <a:prstGeom prst="rect">
            <a:avLst/>
          </a:prstGeom>
        </p:spPr>
      </p:pic>
      <p:sp>
        <p:nvSpPr>
          <p:cNvPr id="22" name="TextBox 21"/>
          <p:cNvSpPr txBox="1"/>
          <p:nvPr/>
        </p:nvSpPr>
        <p:spPr>
          <a:xfrm>
            <a:off x="3345381" y="437651"/>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200" b="1" i="0" u="none" strike="noStrike" kern="0" cap="none" spc="0" normalizeH="0" noProof="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84346" y="1312531"/>
            <a:ext cx="7253885" cy="2583605"/>
            <a:chOff x="1371599" y="993288"/>
            <a:chExt cx="7253885" cy="2583605"/>
          </a:xfrm>
        </p:grpSpPr>
        <p:sp>
          <p:nvSpPr>
            <p:cNvPr id="24" name="Rounded Rectangular Callout 23"/>
            <p:cNvSpPr/>
            <p:nvPr/>
          </p:nvSpPr>
          <p:spPr>
            <a:xfrm>
              <a:off x="1371599" y="993288"/>
              <a:ext cx="7253885" cy="2583605"/>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1611320" y="1130928"/>
                  <a:ext cx="6774441" cy="2308324"/>
                </a:xfrm>
                <a:prstGeom prst="rect">
                  <a:avLst/>
                </a:prstGeom>
              </p:spPr>
              <p:txBody>
                <a:bodyPr wrap="square">
                  <a:spAutoFit/>
                </a:bodyPr>
                <a:lstStyle/>
                <a:p>
                  <a:pPr algn="just">
                    <a:lnSpc>
                      <a:spcPct val="150000"/>
                    </a:lnSpc>
                    <a:spcBef>
                      <a:spcPts val="600"/>
                    </a:spcBef>
                    <a:spcAft>
                      <a:spcPts val="600"/>
                    </a:spcAft>
                  </a:pPr>
                  <a:r>
                    <a:rPr lang="vi-VN" sz="2400">
                      <a:latin typeface="+mn-lt"/>
                      <a:ea typeface="Dotum" panose="020B0600000101010101" pitchFamily="34" charset="-127"/>
                      <a:cs typeface="Times New Roman" panose="02020603050405020304" pitchFamily="18" charset="0"/>
                    </a:rPr>
                    <a:t>Cho hai biến cố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4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400" i="1">
                          <a:effectLst/>
                          <a:latin typeface="Cambria Math" panose="02040503050406030204" pitchFamily="18" charset="0"/>
                          <a:ea typeface="Dotum" panose="020B0600000101010101" pitchFamily="34" charset="-127"/>
                          <a:cs typeface="Times New Roman" panose="02020603050405020304" pitchFamily="18" charset="0"/>
                        </a:rPr>
                        <m:t>, </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là các tập con của không gian mẫu </a:t>
                  </a:r>
                  <a14:m>
                    <m:oMath xmlns:m="http://schemas.openxmlformats.org/officeDocument/2006/math">
                      <m:r>
                        <m:rPr>
                          <m:sty m:val="p"/>
                        </m:rPr>
                        <a:rPr lang="vi-VN" sz="2400">
                          <a:effectLst/>
                          <a:latin typeface="Cambria Math" panose="02040503050406030204" pitchFamily="18" charset="0"/>
                          <a:ea typeface="Dotum" panose="020B0600000101010101" pitchFamily="34" charset="-127"/>
                          <a:cs typeface="Times New Roman" panose="02020603050405020304" pitchFamily="18" charset="0"/>
                        </a:rPr>
                        <m:t>Ω</m:t>
                      </m:r>
                    </m:oMath>
                  </a14:m>
                  <a:r>
                    <a:rPr lang="vi-VN" sz="2400">
                      <a:effectLst/>
                      <a:latin typeface="+mn-lt"/>
                      <a:ea typeface="Dotum" panose="020B0600000101010101" pitchFamily="34" charset="-127"/>
                      <a:cs typeface="Times New Roman" panose="02020603050405020304" pitchFamily="18" charset="0"/>
                    </a:rPr>
                    <a:t>. Đặt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𝐶</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ta có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2400">
                      <a:effectLst/>
                      <a:latin typeface="+mn-lt"/>
                      <a:ea typeface="Dotum" panose="020B0600000101010101" pitchFamily="34" charset="-127"/>
                      <a:cs typeface="Times New Roman" panose="02020603050405020304" pitchFamily="18" charset="0"/>
                    </a:rPr>
                    <a:t> là một biến cố và được gọi là </a:t>
                  </a:r>
                  <a:r>
                    <a:rPr lang="vi-VN" sz="2400" b="1" i="1">
                      <a:effectLst/>
                      <a:latin typeface="+mn-lt"/>
                      <a:ea typeface="Dotum" panose="020B0600000101010101" pitchFamily="34" charset="-127"/>
                      <a:cs typeface="Times New Roman" panose="02020603050405020304" pitchFamily="18" charset="0"/>
                    </a:rPr>
                    <a:t>biến cố hợp </a:t>
                  </a:r>
                  <a:r>
                    <a:rPr lang="vi-VN" sz="2400">
                      <a:effectLst/>
                      <a:latin typeface="+mn-lt"/>
                      <a:ea typeface="Dotum" panose="020B0600000101010101" pitchFamily="34" charset="-127"/>
                      <a:cs typeface="Times New Roman" panose="02020603050405020304" pitchFamily="18" charset="0"/>
                    </a:rPr>
                    <a:t>của hai biến cố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4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kí hiệu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2400">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11320" y="1130928"/>
                  <a:ext cx="6774441" cy="2308324"/>
                </a:xfrm>
                <a:prstGeom prst="rect">
                  <a:avLst/>
                </a:prstGeom>
                <a:blipFill>
                  <a:blip r:embed="rId7"/>
                  <a:stretch>
                    <a:fillRect l="-1440" r="-1350" b="-2375"/>
                  </a:stretch>
                </a:blipFill>
              </p:spPr>
              <p:txBody>
                <a:bodyPr/>
                <a:lstStyle/>
                <a:p>
                  <a:r>
                    <a:rPr lang="en-US">
                      <a:noFill/>
                    </a:rPr>
                    <a:t> </a:t>
                  </a:r>
                </a:p>
              </p:txBody>
            </p:sp>
          </mc:Fallback>
        </mc:AlternateContent>
      </p:grpSp>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NGHE!</a:t>
            </a:r>
          </a:p>
        </p:txBody>
      </p:sp>
      <p:grpSp>
        <p:nvGrpSpPr>
          <p:cNvPr id="2895" name="Google Shape;2895;p46"/>
          <p:cNvGrpSpPr/>
          <p:nvPr/>
        </p:nvGrpSpPr>
        <p:grpSpPr>
          <a:xfrm rot="1399004">
            <a:off x="7736392" y="3669491"/>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7951" y="1311965"/>
            <a:ext cx="381663" cy="471843"/>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9" name="Rectangle 8"/>
          <p:cNvSpPr/>
          <p:nvPr/>
        </p:nvSpPr>
        <p:spPr>
          <a:xfrm>
            <a:off x="429371" y="346681"/>
            <a:ext cx="8325016" cy="44450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607300" y="616550"/>
                <a:ext cx="7953255" cy="3829062"/>
              </a:xfrm>
              <a:prstGeom prst="rect">
                <a:avLst/>
              </a:prstGeom>
            </p:spPr>
            <p:txBody>
              <a:bodyPr wrap="square">
                <a:spAutoFit/>
              </a:bodyPr>
              <a:lstStyle/>
              <a:p>
                <a:pPr algn="just">
                  <a:lnSpc>
                    <a:spcPct val="165000"/>
                  </a:lnSpc>
                </a:pPr>
                <a:r>
                  <a:rPr lang="nl-NL" sz="2400" b="1" i="1" u="sng" kern="100">
                    <a:solidFill>
                      <a:srgbClr val="C00000"/>
                    </a:solidFill>
                    <a:latin typeface="+mn-lt"/>
                    <a:ea typeface="Calibri" panose="020F0502020204030204" pitchFamily="34" charset="0"/>
                    <a:cs typeface="Times New Roman" panose="02020603050405020304" pitchFamily="18" charset="0"/>
                  </a:rPr>
                  <a:t>Chú ý:</a:t>
                </a:r>
                <a:endParaRPr lang="en-US" sz="2400" b="1" i="1" u="sng" kern="100">
                  <a:solidFill>
                    <a:srgbClr val="C00000"/>
                  </a:solidFill>
                  <a:effectLst/>
                  <a:latin typeface="+mn-lt"/>
                  <a:ea typeface="Calibri" panose="020F0502020204030204" pitchFamily="34" charset="0"/>
                  <a:cs typeface="Times New Roman" panose="02020603050405020304" pitchFamily="18" charset="0"/>
                </a:endParaRPr>
              </a:p>
              <a:p>
                <a:pPr algn="just">
                  <a:lnSpc>
                    <a:spcPct val="165000"/>
                  </a:lnSpc>
                </a:pPr>
                <a:r>
                  <a:rPr lang="fr-FR" sz="2100">
                    <a:latin typeface="+mn-lt"/>
                    <a:ea typeface="Dotum" panose="020B0600000101010101" pitchFamily="34" charset="-127"/>
                    <a:cs typeface="Times New Roman" panose="02020603050405020304" pitchFamily="18" charset="0"/>
                  </a:rPr>
                  <a:t>Xét một kết quả thuận lợi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oMath>
                </a14:m>
                <a:r>
                  <a:rPr lang="fr-FR" sz="2100">
                    <a:effectLst/>
                    <a:latin typeface="+mn-lt"/>
                    <a:ea typeface="Dotum" panose="020B0600000101010101" pitchFamily="34" charset="-127"/>
                    <a:cs typeface="Times New Roman" panose="02020603050405020304" pitchFamily="18" charset="0"/>
                  </a:rPr>
                  <a:t> cho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fr-FR" sz="21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fr-FR" sz="2100">
                    <a:effectLst/>
                    <a:latin typeface="+mn-lt"/>
                    <a:ea typeface="Dotum" panose="020B0600000101010101" pitchFamily="34" charset="-127"/>
                    <a:cs typeface="Times New Roman" panose="02020603050405020304" pitchFamily="18" charset="0"/>
                  </a:rPr>
                  <a:t>. </a:t>
                </a:r>
                <a:endParaRPr lang="en-US" sz="2100">
                  <a:effectLst/>
                  <a:latin typeface="+mn-lt"/>
                  <a:ea typeface="Arial" panose="020B0604020202020204" pitchFamily="34" charset="0"/>
                  <a:cs typeface="Times New Roman" panose="02020603050405020304" pitchFamily="18" charset="0"/>
                </a:endParaRPr>
              </a:p>
              <a:p>
                <a:pPr algn="just">
                  <a:lnSpc>
                    <a:spcPct val="165000"/>
                  </a:lnSpc>
                </a:pPr>
                <a:r>
                  <a:rPr lang="fr-FR" sz="2100">
                    <a:effectLst/>
                    <a:latin typeface="+mn-lt"/>
                    <a:ea typeface="Dotum" panose="020B0600000101010101" pitchFamily="34" charset="-127"/>
                    <a:cs typeface="Times New Roman" panose="02020603050405020304" pitchFamily="18" charset="0"/>
                  </a:rPr>
                  <a:t>Vì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hoặc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Nói cách khác,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𝛼</m:t>
                    </m:r>
                  </m:oMath>
                </a14:m>
                <a:r>
                  <a:rPr lang="fr-FR" sz="2100">
                    <a:effectLst/>
                    <a:latin typeface="+mn-lt"/>
                    <a:ea typeface="Dotum" panose="020B0600000101010101" pitchFamily="34" charset="-127"/>
                    <a:cs typeface="Times New Roman" panose="02020603050405020304" pitchFamily="18" charset="0"/>
                  </a:rPr>
                  <a:t> là một kết quả nhuận lợi cho biến cố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hoặc biến cố</a:t>
                </a:r>
                <a:r>
                  <a:rPr lang="fr-FR" sz="2100">
                    <a:ea typeface="Dotum" panose="020B0600000101010101" pitchFamily="34" charset="-127"/>
                    <a:cs typeface="Times New Roman" panose="02020603050405020304" pitchFamily="18" charset="0"/>
                  </a:rPr>
                  <a:t>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𝐵</m:t>
                    </m:r>
                    <m:r>
                      <a:rPr lang="en-US" sz="2100" b="0" i="1" smtClean="0">
                        <a:latin typeface="Cambria Math" panose="02040503050406030204" pitchFamily="18" charset="0"/>
                        <a:ea typeface="Dotum" panose="020B0600000101010101" pitchFamily="34" charset="-127"/>
                        <a:cs typeface="Times New Roman" panose="02020603050405020304" pitchFamily="18" charset="0"/>
                      </a:rPr>
                      <m:t>.</m:t>
                    </m:r>
                  </m:oMath>
                </a14:m>
                <a:r>
                  <a:rPr lang="fr-FR" sz="2100">
                    <a:effectLst/>
                    <a:latin typeface="+mn-lt"/>
                    <a:ea typeface="Dotum" panose="020B0600000101010101" pitchFamily="34" charset="-127"/>
                    <a:cs typeface="Times New Roman" panose="02020603050405020304" pitchFamily="18" charset="0"/>
                  </a:rPr>
                  <a:t> Điều đó có nghĩa là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hoặc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xảy ra. Vì vậy,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fr-FR" sz="2100">
                    <a:effectLst/>
                    <a:latin typeface="+mn-lt"/>
                    <a:ea typeface="Dotum" panose="020B0600000101010101" pitchFamily="34" charset="-127"/>
                    <a:cs typeface="Times New Roman" panose="02020603050405020304" pitchFamily="18" charset="0"/>
                  </a:rPr>
                  <a:t> có thể phát biểu dưới dạng mệnh đề nêu sự kiện là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xảy ra hoặc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xảy ra” hay “</a:t>
                </a:r>
                <a:r>
                  <a:rPr lang="vi-VN" sz="2100">
                    <a:effectLst/>
                    <a:latin typeface="+mn-lt"/>
                    <a:ea typeface="Dotum" panose="020B0600000101010101" pitchFamily="34" charset="-127"/>
                    <a:cs typeface="Times New Roman" panose="02020603050405020304" pitchFamily="18" charset="0"/>
                  </a:rPr>
                  <a:t>C</a:t>
                </a:r>
                <a:r>
                  <a:rPr lang="fr-FR" sz="2100">
                    <a:effectLst/>
                    <a:latin typeface="+mn-lt"/>
                    <a:ea typeface="Dotum" panose="020B0600000101010101" pitchFamily="34" charset="-127"/>
                    <a:cs typeface="Times New Roman" panose="02020603050405020304" pitchFamily="18" charset="0"/>
                  </a:rPr>
                  <a:t>ó ít nhất một trong các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xảy ra”.</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7300" y="616550"/>
                <a:ext cx="7953255" cy="3829062"/>
              </a:xfrm>
              <a:prstGeom prst="rect">
                <a:avLst/>
              </a:prstGeom>
              <a:blipFill>
                <a:blip r:embed="rId6"/>
                <a:stretch>
                  <a:fillRect l="-1227" r="-920" b="-2229"/>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7894134" y="616550"/>
            <a:ext cx="638113" cy="555661"/>
          </a:xfrm>
          <a:prstGeom prst="rect">
            <a:avLst/>
          </a:prstGeom>
        </p:spPr>
      </p:pic>
      <p:sp>
        <p:nvSpPr>
          <p:cNvPr id="3" name="TextBox 2">
            <a:extLst>
              <a:ext uri="{FF2B5EF4-FFF2-40B4-BE49-F238E27FC236}">
                <a16:creationId xmlns:a16="http://schemas.microsoft.com/office/drawing/2014/main" id="{E94EDCEA-AE8C-DD6F-25D1-9B4078996802}"/>
              </a:ext>
            </a:extLst>
          </p:cNvPr>
          <p:cNvSpPr txBox="1"/>
          <p:nvPr/>
        </p:nvSpPr>
        <p:spPr>
          <a:xfrm>
            <a:off x="607300" y="4310890"/>
            <a:ext cx="4572000" cy="307777"/>
          </a:xfrm>
          <a:prstGeom prst="rect">
            <a:avLst/>
          </a:prstGeom>
          <a:noFill/>
        </p:spPr>
        <p:txBody>
          <a:bodyPr wrap="square">
            <a:spAutoFit/>
          </a:bodyPr>
          <a:lstStyle/>
          <a:p>
            <a:r>
              <a:rPr lang="en-US"/>
              <a:t>https://www.vnteach.com</a:t>
            </a:r>
          </a:p>
        </p:txBody>
      </p:sp>
    </p:spTree>
    <p:extLst>
      <p:ext uri="{BB962C8B-B14F-4D97-AF65-F5344CB8AC3E}">
        <p14:creationId xmlns:p14="http://schemas.microsoft.com/office/powerpoint/2010/main" val="13372492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159026" y="124044"/>
            <a:ext cx="8820073" cy="487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4751" y="131824"/>
            <a:ext cx="8521195" cy="4062651"/>
          </a:xfrm>
          <a:prstGeom prst="rect">
            <a:avLst/>
          </a:prstGeom>
          <a:noFill/>
        </p:spPr>
        <p:txBody>
          <a:bodyPr wrap="square" rtlCol="0">
            <a:spAutoFit/>
          </a:bodyPr>
          <a:lstStyle/>
          <a:p>
            <a:pPr algn="just">
              <a:lnSpc>
                <a:spcPct val="150000"/>
              </a:lnSpc>
            </a:pPr>
            <a:r>
              <a:rPr lang="en-US" sz="1800" b="1">
                <a:solidFill>
                  <a:schemeClr val="bg2"/>
                </a:solidFill>
                <a:highlight>
                  <a:srgbClr val="CE4D8E"/>
                </a:highlight>
              </a:rPr>
              <a:t>Ví dụ 1:</a:t>
            </a:r>
            <a:r>
              <a:rPr lang="en-US" sz="1800" kern="1200">
                <a:solidFill>
                  <a:schemeClr val="bg2"/>
                </a:solidFill>
                <a:latin typeface="Arial" panose="020B0604020202020204" pitchFamily="34" charset="0"/>
                <a:ea typeface="+mn-ea"/>
                <a:cs typeface="Arial" panose="020B0604020202020204" pitchFamily="34" charset="0"/>
              </a:rPr>
              <a:t> </a:t>
            </a:r>
            <a:r>
              <a:rPr lang="vi-VN" sz="1700">
                <a:latin typeface="+mn-lt"/>
              </a:rPr>
              <a:t>Một hộp có 10 quả bóng màu xanh và 8 quả bóng màu đỏ, các quả bóng có kích thước và khối lượng giống nhau. Lấy ngẫu nhiên đồng thời 2 quả bóng. Xét các biến cố:</a:t>
            </a:r>
          </a:p>
          <a:p>
            <a:pPr algn="just">
              <a:lnSpc>
                <a:spcPct val="150000"/>
              </a:lnSpc>
            </a:pPr>
            <a:r>
              <a:rPr lang="en-US" sz="1700">
                <a:latin typeface="+mn-lt"/>
              </a:rPr>
              <a:t>	</a:t>
            </a:r>
            <a:r>
              <a:rPr lang="vi-VN" sz="1700">
                <a:latin typeface="+mn-lt"/>
              </a:rPr>
              <a:t>A: “Hai quả bóng lấy ra có màu xanh”;</a:t>
            </a:r>
          </a:p>
          <a:p>
            <a:pPr algn="just">
              <a:lnSpc>
                <a:spcPct val="150000"/>
              </a:lnSpc>
            </a:pPr>
            <a:r>
              <a:rPr lang="en-US" sz="1700">
                <a:latin typeface="+mn-lt"/>
              </a:rPr>
              <a:t>	</a:t>
            </a:r>
            <a:r>
              <a:rPr lang="vi-VN" sz="1700">
                <a:latin typeface="+mn-lt"/>
              </a:rPr>
              <a:t>B: “Hai quả bóng lấy ra có màu đỏ”.</a:t>
            </a:r>
          </a:p>
          <a:p>
            <a:pPr algn="just">
              <a:lnSpc>
                <a:spcPct val="150000"/>
              </a:lnSpc>
            </a:pPr>
            <a:r>
              <a:rPr lang="vi-VN" sz="1700">
                <a:latin typeface="+mn-lt"/>
              </a:rPr>
              <a:t>Chọn phát biểu đúng trong những phát biểu sau đây:</a:t>
            </a:r>
          </a:p>
          <a:p>
            <a:pPr algn="just">
              <a:lnSpc>
                <a:spcPct val="150000"/>
              </a:lnSpc>
            </a:pPr>
            <a:r>
              <a:rPr lang="vi-VN" sz="1700">
                <a:latin typeface="+mn-lt"/>
              </a:rPr>
              <a:t>a) Biến cố hợp của hai biến cố A và B là “Hai quả bóng lấy ra cùng có màu đỏ hoặc màu xanh”;</a:t>
            </a:r>
          </a:p>
          <a:p>
            <a:pPr algn="just">
              <a:lnSpc>
                <a:spcPct val="150000"/>
              </a:lnSpc>
            </a:pPr>
            <a:r>
              <a:rPr lang="vi-VN" sz="1700">
                <a:latin typeface="+mn-lt"/>
              </a:rPr>
              <a:t>b) Biến cố hợp của hai biến cố A và B là “Hai quả bóng lấy ra có màu khác nhau”; </a:t>
            </a:r>
            <a:endParaRPr lang="en-US" sz="1700">
              <a:latin typeface="+mn-lt"/>
            </a:endParaRPr>
          </a:p>
          <a:p>
            <a:pPr algn="just">
              <a:lnSpc>
                <a:spcPct val="150000"/>
              </a:lnSpc>
            </a:pPr>
            <a:r>
              <a:rPr lang="vi-VN" sz="1700">
                <a:latin typeface="+mn-lt"/>
              </a:rPr>
              <a:t>c) Biến cố hợp của hai biến cố A và B là “Hai quả bóng lấy ra có cùng màu”.</a:t>
            </a:r>
          </a:p>
        </p:txBody>
      </p:sp>
      <p:sp>
        <p:nvSpPr>
          <p:cNvPr id="25" name="Rectangle 24"/>
          <p:cNvSpPr/>
          <p:nvPr/>
        </p:nvSpPr>
        <p:spPr>
          <a:xfrm>
            <a:off x="1210940" y="4006482"/>
            <a:ext cx="726481" cy="476734"/>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
        <p:nvSpPr>
          <p:cNvPr id="3" name="Rectangle 2"/>
          <p:cNvSpPr/>
          <p:nvPr/>
        </p:nvSpPr>
        <p:spPr>
          <a:xfrm>
            <a:off x="1812849" y="4446636"/>
            <a:ext cx="5504997" cy="484748"/>
          </a:xfrm>
          <a:prstGeom prst="rect">
            <a:avLst/>
          </a:prstGeom>
        </p:spPr>
        <p:txBody>
          <a:bodyPr wrap="square">
            <a:spAutoFit/>
          </a:bodyPr>
          <a:lstStyle/>
          <a:p>
            <a:pPr>
              <a:lnSpc>
                <a:spcPct val="150000"/>
              </a:lnSpc>
            </a:pPr>
            <a:r>
              <a:rPr lang="en-US" sz="1700">
                <a:latin typeface="+mj-lt"/>
              </a:rPr>
              <a:t>Phát biểu a) đúng; phát biểu b) sai; phát biểu c) đúng.</a:t>
            </a:r>
          </a:p>
        </p:txBody>
      </p:sp>
      <p:pic>
        <p:nvPicPr>
          <p:cNvPr id="11" name="Picture 10"/>
          <p:cNvPicPr>
            <a:picLocks noChangeAspect="1"/>
          </p:cNvPicPr>
          <p:nvPr/>
        </p:nvPicPr>
        <p:blipFill>
          <a:blip r:embed="rId3"/>
          <a:stretch>
            <a:fillRect/>
          </a:stretch>
        </p:blipFill>
        <p:spPr>
          <a:xfrm>
            <a:off x="8324522" y="4297296"/>
            <a:ext cx="686907" cy="796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8718</TotalTime>
  <Words>6635</Words>
  <Application>Microsoft Office PowerPoint</Application>
  <PresentationFormat>On-screen Show (16:9)</PresentationFormat>
  <Paragraphs>417</Paragraphs>
  <Slides>70</Slides>
  <Notes>69</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70</vt:i4>
      </vt:variant>
    </vt:vector>
  </HeadingPairs>
  <TitlesOfParts>
    <vt:vector size="84" baseType="lpstr">
      <vt:lpstr>Lilita One</vt:lpstr>
      <vt:lpstr>Arial</vt:lpstr>
      <vt:lpstr>DM Sans</vt:lpstr>
      <vt:lpstr>Anaheim</vt:lpstr>
      <vt:lpstr>Cambria Math</vt:lpstr>
      <vt:lpstr>Nunito Light</vt:lpstr>
      <vt:lpstr>Times New Roman</vt:lpstr>
      <vt:lpstr>Lato</vt:lpstr>
      <vt:lpstr>Maven Pro ExtraBold</vt:lpstr>
      <vt:lpstr>Calibri</vt:lpstr>
      <vt:lpstr>Quicksand Medium</vt:lpstr>
      <vt:lpstr>Wingdings</vt:lpstr>
      <vt:lpstr>Measurement and Data - Mathematics - 1st Grade by Slidesgo</vt:lpstr>
      <vt:lpstr>Office Theme</vt:lpstr>
      <vt:lpstr>PowerPoint Presentation</vt:lpstr>
      <vt:lpstr>PowerPoint Presentation</vt:lpstr>
      <vt:lpstr>PowerPoint Presentation</vt:lpstr>
      <vt:lpstr>NỘI DUNG BÀI HỌC</vt:lpstr>
      <vt:lpstr>I. PHÉP TOÁN TRÊN CÁC BIẾN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BIẾN CỐ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CÁC QUY TẮC TÍNH XÁC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TÍNH XÁC SUẤT CỦA BIẾN CỐ TRONG MỘT SỐ BÀI TOÁN ĐƠN GIẢN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modified xsi:type="dcterms:W3CDTF">2024-01-18T03:55:41Z</dcterms:modified>
</cp:coreProperties>
</file>