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ontserrat ExtraBold" pitchFamily="2" charset="0"/>
      <p:bold r:id="rId13"/>
      <p:boldItalic r:id="rId14"/>
    </p:embeddedFont>
    <p:embeddedFont>
      <p:font typeface="Nunito Black" pitchFamily="2" charset="0"/>
      <p:bold r:id="rId15"/>
      <p:boldItalic r:id="rId16"/>
    </p:embeddedFont>
    <p:embeddedFont>
      <p:font typeface="Nunito Medium" pitchFamily="2" charset="0"/>
      <p:regular r:id="rId17"/>
      <p:italic r:id="rId18"/>
    </p:embeddedFont>
    <p:embeddedFont>
      <p:font typeface="Nunito Sans SemiBold" pitchFamily="2" charset="0"/>
      <p:bold r:id="rId19"/>
      <p:boldItalic r:id="rId20"/>
    </p:embeddedFont>
    <p:embeddedFont>
      <p:font typeface="Nunito SemiBold" pitchFamily="2" charset="0"/>
      <p:bold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9" autoAdjust="0"/>
    <p:restoredTop sz="94744" autoAdjust="0"/>
  </p:normalViewPr>
  <p:slideViewPr>
    <p:cSldViewPr>
      <p:cViewPr varScale="1">
        <p:scale>
          <a:sx n="48" d="100"/>
          <a:sy n="48" d="100"/>
        </p:scale>
        <p:origin x="18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A49F6-B0AF-46A9-8FA8-E66EFED4634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92980-3E2E-49DB-8FFC-0D12843FA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5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92980-3E2E-49DB-8FFC-0D12843FAA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6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92980-3E2E-49DB-8FFC-0D12843FAA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20.sv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sv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7ACF66B-418C-C310-B04C-F47CB6FFB3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5831" r="10421" b="15831"/>
          <a:stretch/>
        </p:blipFill>
        <p:spPr>
          <a:xfrm>
            <a:off x="0" y="-47926"/>
            <a:ext cx="18288000" cy="1052553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084526" y="1287524"/>
            <a:ext cx="9033033" cy="7711952"/>
          </a:xfrm>
          <a:custGeom>
            <a:avLst/>
            <a:gdLst/>
            <a:ahLst/>
            <a:cxnLst/>
            <a:rect l="l" t="t" r="r" b="b"/>
            <a:pathLst>
              <a:path w="9033033" h="7711952">
                <a:moveTo>
                  <a:pt x="0" y="0"/>
                </a:moveTo>
                <a:lnTo>
                  <a:pt x="9033033" y="0"/>
                </a:lnTo>
                <a:lnTo>
                  <a:pt x="9033033" y="7711952"/>
                </a:lnTo>
                <a:lnTo>
                  <a:pt x="0" y="7711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455579" y="-2568452"/>
            <a:ext cx="11472161" cy="9323738"/>
          </a:xfrm>
          <a:custGeom>
            <a:avLst/>
            <a:gdLst/>
            <a:ahLst/>
            <a:cxnLst/>
            <a:rect l="l" t="t" r="r" b="b"/>
            <a:pathLst>
              <a:path w="11472161" h="9323738">
                <a:moveTo>
                  <a:pt x="0" y="0"/>
                </a:moveTo>
                <a:lnTo>
                  <a:pt x="11472161" y="0"/>
                </a:lnTo>
                <a:lnTo>
                  <a:pt x="11472161" y="9323738"/>
                </a:lnTo>
                <a:lnTo>
                  <a:pt x="0" y="9323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61533" y="5645448"/>
            <a:ext cx="10920145" cy="4832164"/>
          </a:xfrm>
          <a:custGeom>
            <a:avLst/>
            <a:gdLst/>
            <a:ahLst/>
            <a:cxnLst/>
            <a:rect l="l" t="t" r="r" b="b"/>
            <a:pathLst>
              <a:path w="10920145" h="4832164">
                <a:moveTo>
                  <a:pt x="0" y="0"/>
                </a:moveTo>
                <a:lnTo>
                  <a:pt x="10920145" y="0"/>
                </a:lnTo>
                <a:lnTo>
                  <a:pt x="10920145" y="4832164"/>
                </a:lnTo>
                <a:lnTo>
                  <a:pt x="0" y="48321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0C49C1-65C1-BEAD-E9F2-944566DD6931}"/>
              </a:ext>
            </a:extLst>
          </p:cNvPr>
          <p:cNvGrpSpPr/>
          <p:nvPr/>
        </p:nvGrpSpPr>
        <p:grpSpPr>
          <a:xfrm>
            <a:off x="2133601" y="3131414"/>
            <a:ext cx="14188558" cy="2778800"/>
            <a:chOff x="2133601" y="2436043"/>
            <a:chExt cx="14188558" cy="2778800"/>
          </a:xfrm>
        </p:grpSpPr>
        <p:sp>
          <p:nvSpPr>
            <p:cNvPr id="8" name="TextBox 8"/>
            <p:cNvSpPr txBox="1"/>
            <p:nvPr/>
          </p:nvSpPr>
          <p:spPr>
            <a:xfrm>
              <a:off x="6414770" y="2436043"/>
              <a:ext cx="545846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FFFF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Montserrat ExtraBold" pitchFamily="2" charset="0"/>
                </a:rPr>
                <a:t>TỌA ĐÀM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33601" y="3714338"/>
              <a:ext cx="14188558" cy="15005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2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Nunito Black" pitchFamily="2" charset="0"/>
                </a:rPr>
                <a:t>PHƯƠNG PHÁP HỌC TẬP VÀ NGHIÊN CỨU TÀI LIỆU HIỆU QUẢ</a:t>
              </a:r>
            </a:p>
            <a:p>
              <a:pPr algn="ctr">
                <a:lnSpc>
                  <a:spcPts val="602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Nunito Black" pitchFamily="2" charset="0"/>
                </a:rPr>
                <a:t>DÀNH CHO TÂN SINH VIÊN K62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64342" y="9518111"/>
            <a:ext cx="8559316" cy="336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800"/>
              </a:lnSpc>
              <a:defRPr sz="2000">
                <a:solidFill>
                  <a:srgbClr val="FFFFFF"/>
                </a:solidFill>
                <a:latin typeface="Montserrat SemiBold" pitchFamily="2" charset="0"/>
              </a:defRPr>
            </a:lvl1pPr>
          </a:lstStyle>
          <a:p>
            <a:r>
              <a:rPr lang="en-US" dirty="0" err="1">
                <a:latin typeface="Nunito Sans SemiBold" panose="020F0502020204030204" pitchFamily="2" charset="0"/>
              </a:rPr>
              <a:t>Quảng</a:t>
            </a:r>
            <a:r>
              <a:rPr lang="en-US" dirty="0">
                <a:latin typeface="Nunito Sans SemiBold" panose="020F0502020204030204" pitchFamily="2" charset="0"/>
              </a:rPr>
              <a:t> Ninh, </a:t>
            </a:r>
            <a:r>
              <a:rPr lang="en-US" dirty="0" err="1">
                <a:latin typeface="Nunito Sans SemiBold" panose="020F0502020204030204" pitchFamily="2" charset="0"/>
              </a:rPr>
              <a:t>ngày</a:t>
            </a:r>
            <a:r>
              <a:rPr lang="en-US" dirty="0">
                <a:latin typeface="Nunito Sans SemiBold" panose="020F0502020204030204" pitchFamily="2" charset="0"/>
              </a:rPr>
              <a:t> 15 </a:t>
            </a:r>
            <a:r>
              <a:rPr lang="en-US" dirty="0" err="1">
                <a:latin typeface="Nunito Sans SemiBold" panose="020F0502020204030204" pitchFamily="2" charset="0"/>
              </a:rPr>
              <a:t>tháng</a:t>
            </a:r>
            <a:r>
              <a:rPr lang="en-US" dirty="0">
                <a:latin typeface="Nunito Sans SemiBold" panose="020F0502020204030204" pitchFamily="2" charset="0"/>
              </a:rPr>
              <a:t> 10 </a:t>
            </a:r>
            <a:r>
              <a:rPr lang="en-US" dirty="0" err="1">
                <a:latin typeface="Nunito Sans SemiBold" panose="020F0502020204030204" pitchFamily="2" charset="0"/>
              </a:rPr>
              <a:t>năm</a:t>
            </a:r>
            <a:r>
              <a:rPr lang="en-US" dirty="0">
                <a:latin typeface="Nunito Sans SemiBold" panose="020F0502020204030204" pitchFamily="2" charset="0"/>
              </a:rPr>
              <a:t>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62600" y="1460423"/>
            <a:ext cx="7162800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Nunito Sans SemiBold" panose="020F0502020204030204" pitchFamily="2" charset="0"/>
              </a:rPr>
              <a:t>CÂU LẠC BỘ HỌC THUẬT VÀ NGHIÊN CỨU KHOA HỌC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F60C2E-BFD6-E28C-4763-111FA7503E85}"/>
              </a:ext>
            </a:extLst>
          </p:cNvPr>
          <p:cNvGrpSpPr/>
          <p:nvPr/>
        </p:nvGrpSpPr>
        <p:grpSpPr>
          <a:xfrm>
            <a:off x="7571786" y="273467"/>
            <a:ext cx="3144428" cy="1014057"/>
            <a:chOff x="7571786" y="273467"/>
            <a:chExt cx="3144428" cy="1014057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7BCF37B-3069-FCCE-0226-750E3FFB1EBD}"/>
                </a:ext>
              </a:extLst>
            </p:cNvPr>
            <p:cNvSpPr/>
            <p:nvPr/>
          </p:nvSpPr>
          <p:spPr>
            <a:xfrm>
              <a:off x="8715226" y="429976"/>
              <a:ext cx="857548" cy="857548"/>
            </a:xfrm>
            <a:custGeom>
              <a:avLst/>
              <a:gdLst/>
              <a:ahLst/>
              <a:cxnLst/>
              <a:rect l="l" t="t" r="r" b="b"/>
              <a:pathLst>
                <a:path w="857548" h="857548">
                  <a:moveTo>
                    <a:pt x="0" y="0"/>
                  </a:moveTo>
                  <a:lnTo>
                    <a:pt x="857548" y="0"/>
                  </a:lnTo>
                  <a:lnTo>
                    <a:pt x="857548" y="857548"/>
                  </a:lnTo>
                  <a:lnTo>
                    <a:pt x="0" y="857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5AFD276-5AF1-E225-6D26-5327BF24D534}"/>
                </a:ext>
              </a:extLst>
            </p:cNvPr>
            <p:cNvGrpSpPr/>
            <p:nvPr/>
          </p:nvGrpSpPr>
          <p:grpSpPr>
            <a:xfrm>
              <a:off x="7571786" y="273467"/>
              <a:ext cx="3144428" cy="1014057"/>
              <a:chOff x="7571786" y="273467"/>
              <a:chExt cx="3144428" cy="1014057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C3402CD3-38C8-C76C-8E43-6324EC3240CD}"/>
                  </a:ext>
                </a:extLst>
              </p:cNvPr>
              <p:cNvSpPr/>
              <p:nvPr/>
            </p:nvSpPr>
            <p:spPr>
              <a:xfrm>
                <a:off x="9795329" y="273467"/>
                <a:ext cx="920885" cy="1014057"/>
              </a:xfrm>
              <a:custGeom>
                <a:avLst/>
                <a:gdLst/>
                <a:ahLst/>
                <a:cxnLst/>
                <a:rect l="l" t="t" r="r" b="b"/>
                <a:pathLst>
                  <a:path w="920885" h="1014057">
                    <a:moveTo>
                      <a:pt x="0" y="0"/>
                    </a:moveTo>
                    <a:lnTo>
                      <a:pt x="920885" y="0"/>
                    </a:lnTo>
                    <a:lnTo>
                      <a:pt x="920885" y="1014057"/>
                    </a:lnTo>
                    <a:lnTo>
                      <a:pt x="0" y="10140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A7EE989F-1186-E1C3-06AA-6B6F381C6B44}"/>
                  </a:ext>
                </a:extLst>
              </p:cNvPr>
              <p:cNvSpPr/>
              <p:nvPr/>
            </p:nvSpPr>
            <p:spPr>
              <a:xfrm>
                <a:off x="7571786" y="436234"/>
                <a:ext cx="851645" cy="851290"/>
              </a:xfrm>
              <a:custGeom>
                <a:avLst/>
                <a:gdLst/>
                <a:ahLst/>
                <a:cxnLst/>
                <a:rect l="l" t="t" r="r" b="b"/>
                <a:pathLst>
                  <a:path w="851645" h="851290">
                    <a:moveTo>
                      <a:pt x="0" y="0"/>
                    </a:moveTo>
                    <a:lnTo>
                      <a:pt x="851645" y="0"/>
                    </a:lnTo>
                    <a:lnTo>
                      <a:pt x="851645" y="851290"/>
                    </a:lnTo>
                    <a:lnTo>
                      <a:pt x="0" y="851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7ACF66B-418C-C310-B04C-F47CB6FFB3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5831" r="10421" b="15831"/>
          <a:stretch/>
        </p:blipFill>
        <p:spPr>
          <a:xfrm>
            <a:off x="0" y="-47926"/>
            <a:ext cx="18288000" cy="1052553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084526" y="1287524"/>
            <a:ext cx="9033033" cy="7711952"/>
          </a:xfrm>
          <a:custGeom>
            <a:avLst/>
            <a:gdLst/>
            <a:ahLst/>
            <a:cxnLst/>
            <a:rect l="l" t="t" r="r" b="b"/>
            <a:pathLst>
              <a:path w="9033033" h="7711952">
                <a:moveTo>
                  <a:pt x="0" y="0"/>
                </a:moveTo>
                <a:lnTo>
                  <a:pt x="9033033" y="0"/>
                </a:lnTo>
                <a:lnTo>
                  <a:pt x="9033033" y="7711952"/>
                </a:lnTo>
                <a:lnTo>
                  <a:pt x="0" y="7711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455579" y="-2568452"/>
            <a:ext cx="11472161" cy="9323738"/>
          </a:xfrm>
          <a:custGeom>
            <a:avLst/>
            <a:gdLst/>
            <a:ahLst/>
            <a:cxnLst/>
            <a:rect l="l" t="t" r="r" b="b"/>
            <a:pathLst>
              <a:path w="11472161" h="9323738">
                <a:moveTo>
                  <a:pt x="0" y="0"/>
                </a:moveTo>
                <a:lnTo>
                  <a:pt x="11472161" y="0"/>
                </a:lnTo>
                <a:lnTo>
                  <a:pt x="11472161" y="9323738"/>
                </a:lnTo>
                <a:lnTo>
                  <a:pt x="0" y="9323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61533" y="5645448"/>
            <a:ext cx="10920145" cy="4832164"/>
          </a:xfrm>
          <a:custGeom>
            <a:avLst/>
            <a:gdLst/>
            <a:ahLst/>
            <a:cxnLst/>
            <a:rect l="l" t="t" r="r" b="b"/>
            <a:pathLst>
              <a:path w="10920145" h="4832164">
                <a:moveTo>
                  <a:pt x="0" y="0"/>
                </a:moveTo>
                <a:lnTo>
                  <a:pt x="10920145" y="0"/>
                </a:lnTo>
                <a:lnTo>
                  <a:pt x="10920145" y="4832164"/>
                </a:lnTo>
                <a:lnTo>
                  <a:pt x="0" y="48321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D7767F-44F8-6EC9-A966-4503CEC4512F}"/>
              </a:ext>
            </a:extLst>
          </p:cNvPr>
          <p:cNvGrpSpPr/>
          <p:nvPr/>
        </p:nvGrpSpPr>
        <p:grpSpPr>
          <a:xfrm>
            <a:off x="2133601" y="3131414"/>
            <a:ext cx="14188558" cy="2778800"/>
            <a:chOff x="2133601" y="3650761"/>
            <a:chExt cx="14188558" cy="2778800"/>
          </a:xfrm>
        </p:grpSpPr>
        <p:sp>
          <p:nvSpPr>
            <p:cNvPr id="8" name="TextBox 8"/>
            <p:cNvSpPr txBox="1"/>
            <p:nvPr/>
          </p:nvSpPr>
          <p:spPr>
            <a:xfrm>
              <a:off x="6414770" y="3650761"/>
              <a:ext cx="545846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FFFF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Nunito Black" pitchFamily="2" charset="0"/>
                </a:rPr>
                <a:t>TỌA ĐÀM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33601" y="4929056"/>
              <a:ext cx="14188558" cy="15005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2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Nunito Black" pitchFamily="2" charset="0"/>
                </a:rPr>
                <a:t>PHƯƠNG PHÁP HỌC TẬP VÀ NGHIÊN CỨU TÀI LIỆU HIỆU QUẢ</a:t>
              </a:r>
            </a:p>
            <a:p>
              <a:pPr algn="ctr">
                <a:lnSpc>
                  <a:spcPts val="602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Nunito Black" pitchFamily="2" charset="0"/>
                </a:rPr>
                <a:t>DÀNH CHO TÂN SINH VIÊN K62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64342" y="9518111"/>
            <a:ext cx="8559316" cy="336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800"/>
              </a:lnSpc>
              <a:defRPr sz="2000">
                <a:solidFill>
                  <a:srgbClr val="FFFFFF"/>
                </a:solidFill>
                <a:latin typeface="Montserrat SemiBold" pitchFamily="2" charset="0"/>
              </a:defRPr>
            </a:lvl1pPr>
          </a:lstStyle>
          <a:p>
            <a:r>
              <a:rPr lang="en-US" dirty="0" err="1">
                <a:latin typeface="Nunito Sans SemiBold" panose="020F0502020204030204" pitchFamily="2" charset="0"/>
              </a:rPr>
              <a:t>Quảng</a:t>
            </a:r>
            <a:r>
              <a:rPr lang="en-US" dirty="0">
                <a:latin typeface="Nunito Sans SemiBold" panose="020F0502020204030204" pitchFamily="2" charset="0"/>
              </a:rPr>
              <a:t> Ninh, </a:t>
            </a:r>
            <a:r>
              <a:rPr lang="en-US" dirty="0" err="1">
                <a:latin typeface="Nunito Sans SemiBold" panose="020F0502020204030204" pitchFamily="2" charset="0"/>
              </a:rPr>
              <a:t>ngày</a:t>
            </a:r>
            <a:r>
              <a:rPr lang="en-US" dirty="0">
                <a:latin typeface="Nunito Sans SemiBold" panose="020F0502020204030204" pitchFamily="2" charset="0"/>
              </a:rPr>
              <a:t> 15 </a:t>
            </a:r>
            <a:r>
              <a:rPr lang="en-US" dirty="0" err="1">
                <a:latin typeface="Nunito Sans SemiBold" panose="020F0502020204030204" pitchFamily="2" charset="0"/>
              </a:rPr>
              <a:t>tháng</a:t>
            </a:r>
            <a:r>
              <a:rPr lang="en-US" dirty="0">
                <a:latin typeface="Nunito Sans SemiBold" panose="020F0502020204030204" pitchFamily="2" charset="0"/>
              </a:rPr>
              <a:t> 10 </a:t>
            </a:r>
            <a:r>
              <a:rPr lang="en-US" dirty="0" err="1">
                <a:latin typeface="Nunito Sans SemiBold" panose="020F0502020204030204" pitchFamily="2" charset="0"/>
              </a:rPr>
              <a:t>năm</a:t>
            </a:r>
            <a:r>
              <a:rPr lang="en-US" dirty="0">
                <a:latin typeface="Nunito Sans SemiBold" panose="020F0502020204030204" pitchFamily="2" charset="0"/>
              </a:rPr>
              <a:t> 2023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62600" y="1502064"/>
            <a:ext cx="7162800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Nunito Sans SemiBold" panose="020F0502020204030204" pitchFamily="2" charset="0"/>
              </a:rPr>
              <a:t>CÂU LẠC BỘ HỌC THUẬT VÀ NGHIÊN CỨU KHOA HỌC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FE32D5-0DF0-E509-A9D5-239D0A098819}"/>
              </a:ext>
            </a:extLst>
          </p:cNvPr>
          <p:cNvGrpSpPr/>
          <p:nvPr/>
        </p:nvGrpSpPr>
        <p:grpSpPr>
          <a:xfrm>
            <a:off x="7571786" y="273467"/>
            <a:ext cx="3144428" cy="1014057"/>
            <a:chOff x="7571786" y="273467"/>
            <a:chExt cx="3144428" cy="1014057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3320991A-EC25-9332-63F9-FFE9B7927CF6}"/>
                </a:ext>
              </a:extLst>
            </p:cNvPr>
            <p:cNvSpPr/>
            <p:nvPr/>
          </p:nvSpPr>
          <p:spPr>
            <a:xfrm>
              <a:off x="8715226" y="429976"/>
              <a:ext cx="857548" cy="857548"/>
            </a:xfrm>
            <a:custGeom>
              <a:avLst/>
              <a:gdLst/>
              <a:ahLst/>
              <a:cxnLst/>
              <a:rect l="l" t="t" r="r" b="b"/>
              <a:pathLst>
                <a:path w="857548" h="857548">
                  <a:moveTo>
                    <a:pt x="0" y="0"/>
                  </a:moveTo>
                  <a:lnTo>
                    <a:pt x="857548" y="0"/>
                  </a:lnTo>
                  <a:lnTo>
                    <a:pt x="857548" y="857548"/>
                  </a:lnTo>
                  <a:lnTo>
                    <a:pt x="0" y="857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017B57-3BCC-28A9-F180-EE87B96DFFB5}"/>
                </a:ext>
              </a:extLst>
            </p:cNvPr>
            <p:cNvGrpSpPr/>
            <p:nvPr/>
          </p:nvGrpSpPr>
          <p:grpSpPr>
            <a:xfrm>
              <a:off x="7571786" y="273467"/>
              <a:ext cx="3144428" cy="1014057"/>
              <a:chOff x="7571786" y="273467"/>
              <a:chExt cx="3144428" cy="1014057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3CF0CE91-D255-DABF-1E9A-B4C90E0A582D}"/>
                  </a:ext>
                </a:extLst>
              </p:cNvPr>
              <p:cNvSpPr/>
              <p:nvPr/>
            </p:nvSpPr>
            <p:spPr>
              <a:xfrm>
                <a:off x="9795329" y="273467"/>
                <a:ext cx="920885" cy="1014057"/>
              </a:xfrm>
              <a:custGeom>
                <a:avLst/>
                <a:gdLst/>
                <a:ahLst/>
                <a:cxnLst/>
                <a:rect l="l" t="t" r="r" b="b"/>
                <a:pathLst>
                  <a:path w="920885" h="1014057">
                    <a:moveTo>
                      <a:pt x="0" y="0"/>
                    </a:moveTo>
                    <a:lnTo>
                      <a:pt x="920885" y="0"/>
                    </a:lnTo>
                    <a:lnTo>
                      <a:pt x="920885" y="1014057"/>
                    </a:lnTo>
                    <a:lnTo>
                      <a:pt x="0" y="10140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7BA1C240-2640-D8D2-3248-4258273D24AD}"/>
                  </a:ext>
                </a:extLst>
              </p:cNvPr>
              <p:cNvSpPr/>
              <p:nvPr/>
            </p:nvSpPr>
            <p:spPr>
              <a:xfrm>
                <a:off x="7571786" y="436234"/>
                <a:ext cx="851645" cy="851290"/>
              </a:xfrm>
              <a:custGeom>
                <a:avLst/>
                <a:gdLst/>
                <a:ahLst/>
                <a:cxnLst/>
                <a:rect l="l" t="t" r="r" b="b"/>
                <a:pathLst>
                  <a:path w="851645" h="851290">
                    <a:moveTo>
                      <a:pt x="0" y="0"/>
                    </a:moveTo>
                    <a:lnTo>
                      <a:pt x="851645" y="0"/>
                    </a:lnTo>
                    <a:lnTo>
                      <a:pt x="851645" y="851290"/>
                    </a:lnTo>
                    <a:lnTo>
                      <a:pt x="0" y="851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2594875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978159D-68A8-C022-D60F-BB6703304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5831" r="10421" b="15831"/>
          <a:stretch/>
        </p:blipFill>
        <p:spPr>
          <a:xfrm>
            <a:off x="0" y="-47926"/>
            <a:ext cx="18288000" cy="1052553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520256" y="4916705"/>
            <a:ext cx="8711926" cy="11694479"/>
          </a:xfrm>
          <a:custGeom>
            <a:avLst/>
            <a:gdLst/>
            <a:ahLst/>
            <a:cxnLst/>
            <a:rect l="l" t="t" r="r" b="b"/>
            <a:pathLst>
              <a:path w="8711926" h="11694479">
                <a:moveTo>
                  <a:pt x="0" y="0"/>
                </a:moveTo>
                <a:lnTo>
                  <a:pt x="8711925" y="0"/>
                </a:lnTo>
                <a:lnTo>
                  <a:pt x="8711925" y="11694479"/>
                </a:lnTo>
                <a:lnTo>
                  <a:pt x="0" y="11694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033654">
            <a:off x="15561993" y="-58686"/>
            <a:ext cx="2649028" cy="3030620"/>
          </a:xfrm>
          <a:custGeom>
            <a:avLst/>
            <a:gdLst/>
            <a:ahLst/>
            <a:cxnLst/>
            <a:rect l="l" t="t" r="r" b="b"/>
            <a:pathLst>
              <a:path w="2649028" h="3030620">
                <a:moveTo>
                  <a:pt x="0" y="0"/>
                </a:moveTo>
                <a:lnTo>
                  <a:pt x="2649028" y="0"/>
                </a:lnTo>
                <a:lnTo>
                  <a:pt x="2649028" y="3030620"/>
                </a:lnTo>
                <a:lnTo>
                  <a:pt x="0" y="30306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21224" y="3195043"/>
            <a:ext cx="12460529" cy="5208247"/>
          </a:xfrm>
          <a:custGeom>
            <a:avLst/>
            <a:gdLst/>
            <a:ahLst/>
            <a:cxnLst/>
            <a:rect l="l" t="t" r="r" b="b"/>
            <a:pathLst>
              <a:path w="12460529" h="5208247">
                <a:moveTo>
                  <a:pt x="0" y="0"/>
                </a:moveTo>
                <a:lnTo>
                  <a:pt x="12460528" y="0"/>
                </a:lnTo>
                <a:lnTo>
                  <a:pt x="12460528" y="5208247"/>
                </a:lnTo>
                <a:lnTo>
                  <a:pt x="0" y="5208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11600" y="442361"/>
            <a:ext cx="1014263" cy="1014263"/>
          </a:xfrm>
          <a:custGeom>
            <a:avLst/>
            <a:gdLst/>
            <a:ahLst/>
            <a:cxnLst/>
            <a:rect l="l" t="t" r="r" b="b"/>
            <a:pathLst>
              <a:path w="1014263" h="1014263">
                <a:moveTo>
                  <a:pt x="0" y="0"/>
                </a:moveTo>
                <a:lnTo>
                  <a:pt x="1014263" y="0"/>
                </a:lnTo>
                <a:lnTo>
                  <a:pt x="1014263" y="1014263"/>
                </a:lnTo>
                <a:lnTo>
                  <a:pt x="0" y="10142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55157" y="350356"/>
            <a:ext cx="9577685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Nunito Black" pitchFamily="2" charset="0"/>
              </a:rPr>
              <a:t>PHƯƠNG PHÁP HỌC TẬP VÀ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Nunito Black" pitchFamily="2" charset="0"/>
              </a:rPr>
              <a:t>NGHIÊN CỨU TÀI LIỆU HIỆU QUẢ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F02B5894-C96E-848A-6B3F-DD79CC86C5BC}"/>
              </a:ext>
            </a:extLst>
          </p:cNvPr>
          <p:cNvSpPr/>
          <p:nvPr/>
        </p:nvSpPr>
        <p:spPr>
          <a:xfrm>
            <a:off x="8564809" y="2522579"/>
            <a:ext cx="6835330" cy="6835302"/>
          </a:xfrm>
          <a:prstGeom prst="roundRect">
            <a:avLst>
              <a:gd name="adj" fmla="val 50000"/>
            </a:avLst>
          </a:pr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5000" contrast="15000"/>
                      </a14:imgEffect>
                    </a14:imgLayer>
                  </a14:imgProps>
                </a:ext>
              </a:extLst>
            </a:blip>
            <a:stretch>
              <a:fillRect l="-53355" t="-56482" b="-73440"/>
            </a:stretch>
          </a:blipFill>
          <a:ln w="34925">
            <a:solidFill>
              <a:schemeClr val="bg1"/>
            </a:solidFill>
          </a:ln>
          <a:effectLst>
            <a:outerShdw blurRad="50800" dist="50800" dir="5400000" algn="ctr" rotWithShape="0">
              <a:srgbClr val="002060"/>
            </a:outerShdw>
          </a:effectLst>
        </p:spPr>
        <p:txBody>
          <a:bodyPr/>
          <a:lstStyle/>
          <a:p>
            <a:r>
              <a:rPr lang="en-US" dirty="0"/>
              <a:t>z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1823FF-F27C-7E68-C822-F8D6673EB572}"/>
              </a:ext>
            </a:extLst>
          </p:cNvPr>
          <p:cNvGrpSpPr/>
          <p:nvPr/>
        </p:nvGrpSpPr>
        <p:grpSpPr>
          <a:xfrm>
            <a:off x="2751934" y="7601838"/>
            <a:ext cx="7396953" cy="1580814"/>
            <a:chOff x="1747047" y="8059474"/>
            <a:chExt cx="7396953" cy="158081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8D6DFEB-B1C8-7051-7B2A-085CA1B80C76}"/>
                </a:ext>
              </a:extLst>
            </p:cNvPr>
            <p:cNvSpPr/>
            <p:nvPr/>
          </p:nvSpPr>
          <p:spPr>
            <a:xfrm>
              <a:off x="1747047" y="8658964"/>
              <a:ext cx="815830" cy="839188"/>
            </a:xfrm>
            <a:prstGeom prst="roundRect">
              <a:avLst>
                <a:gd name="adj" fmla="val 8549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  <a:effectLst>
              <a:outerShdw blurRad="50800" dist="50800" dir="5400000" algn="ctr" rotWithShape="0">
                <a:srgbClr val="002060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595EA83-EE5A-403D-A7C3-A9EE6AA1B199}"/>
                </a:ext>
              </a:extLst>
            </p:cNvPr>
            <p:cNvGrpSpPr/>
            <p:nvPr/>
          </p:nvGrpSpPr>
          <p:grpSpPr>
            <a:xfrm>
              <a:off x="2154962" y="8059474"/>
              <a:ext cx="6989038" cy="1580814"/>
              <a:chOff x="2889176" y="6897541"/>
              <a:chExt cx="5486400" cy="158081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3ADC1A0-0A4B-396E-E447-8FE457764A82}"/>
                  </a:ext>
                </a:extLst>
              </p:cNvPr>
              <p:cNvSpPr/>
              <p:nvPr/>
            </p:nvSpPr>
            <p:spPr>
              <a:xfrm>
                <a:off x="2889176" y="6897541"/>
                <a:ext cx="5486400" cy="1580814"/>
              </a:xfrm>
              <a:prstGeom prst="roundRect">
                <a:avLst>
                  <a:gd name="adj" fmla="val 8549"/>
                </a:avLst>
              </a:prstGeom>
              <a:solidFill>
                <a:srgbClr val="002060"/>
              </a:solidFill>
              <a:ln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2060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03EFF2CD-1C9F-6BD3-5D51-C9E471A118F1}"/>
                  </a:ext>
                </a:extLst>
              </p:cNvPr>
              <p:cNvSpPr txBox="1"/>
              <p:nvPr/>
            </p:nvSpPr>
            <p:spPr>
              <a:xfrm>
                <a:off x="3027189" y="7079212"/>
                <a:ext cx="5210374" cy="121187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FFFF"/>
                    </a:solidFill>
                    <a:latin typeface="Nunito Black" pitchFamily="2" charset="0"/>
                  </a:rPr>
                  <a:t>TS. VŨ KIM DUNG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dirty="0">
                    <a:solidFill>
                      <a:srgbClr val="FFFFFF"/>
                    </a:solidFill>
                    <a:latin typeface="Nunito SemiBold" pitchFamily="2" charset="0"/>
                  </a:rPr>
                  <a:t>Giảng viên Bộ môn Kinh doanh quốc tế- Viện Kinh tế và KDQT</a:t>
                </a:r>
              </a:p>
            </p:txBody>
          </p:sp>
        </p:grp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CCD7F32A-ED78-2E5B-E68C-73281DF1CE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11399607" y="6711644"/>
            <a:ext cx="4558998" cy="34743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F5FE27-757D-8F19-582F-B4CDE9AC4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5831" r="10421" b="15831"/>
          <a:stretch/>
        </p:blipFill>
        <p:spPr>
          <a:xfrm>
            <a:off x="0" y="-47926"/>
            <a:ext cx="18288000" cy="1052553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520256" y="4916705"/>
            <a:ext cx="8711926" cy="11694479"/>
          </a:xfrm>
          <a:custGeom>
            <a:avLst/>
            <a:gdLst/>
            <a:ahLst/>
            <a:cxnLst/>
            <a:rect l="l" t="t" r="r" b="b"/>
            <a:pathLst>
              <a:path w="8711926" h="11694479">
                <a:moveTo>
                  <a:pt x="0" y="0"/>
                </a:moveTo>
                <a:lnTo>
                  <a:pt x="8711925" y="0"/>
                </a:lnTo>
                <a:lnTo>
                  <a:pt x="8711925" y="11694479"/>
                </a:lnTo>
                <a:lnTo>
                  <a:pt x="0" y="11694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033654">
            <a:off x="15561993" y="-58686"/>
            <a:ext cx="2649028" cy="3030620"/>
          </a:xfrm>
          <a:custGeom>
            <a:avLst/>
            <a:gdLst/>
            <a:ahLst/>
            <a:cxnLst/>
            <a:rect l="l" t="t" r="r" b="b"/>
            <a:pathLst>
              <a:path w="2649028" h="3030620">
                <a:moveTo>
                  <a:pt x="0" y="0"/>
                </a:moveTo>
                <a:lnTo>
                  <a:pt x="2649028" y="0"/>
                </a:lnTo>
                <a:lnTo>
                  <a:pt x="2649028" y="3030620"/>
                </a:lnTo>
                <a:lnTo>
                  <a:pt x="0" y="30306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621224" y="3195043"/>
            <a:ext cx="12460529" cy="5208247"/>
          </a:xfrm>
          <a:custGeom>
            <a:avLst/>
            <a:gdLst/>
            <a:ahLst/>
            <a:cxnLst/>
            <a:rect l="l" t="t" r="r" b="b"/>
            <a:pathLst>
              <a:path w="12460529" h="5208247">
                <a:moveTo>
                  <a:pt x="0" y="0"/>
                </a:moveTo>
                <a:lnTo>
                  <a:pt x="12460528" y="0"/>
                </a:lnTo>
                <a:lnTo>
                  <a:pt x="12460528" y="5208247"/>
                </a:lnTo>
                <a:lnTo>
                  <a:pt x="0" y="5208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330700" y="847347"/>
            <a:ext cx="9626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Nunito Black" pitchFamily="2" charset="0"/>
              </a:rPr>
              <a:t>KINH NGHIỆM HỌC TẬP 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42A8E31-0D38-F2E7-ED7C-778F7CB362B9}"/>
              </a:ext>
            </a:extLst>
          </p:cNvPr>
          <p:cNvSpPr/>
          <p:nvPr/>
        </p:nvSpPr>
        <p:spPr>
          <a:xfrm>
            <a:off x="16611600" y="442361"/>
            <a:ext cx="1014263" cy="1014263"/>
          </a:xfrm>
          <a:custGeom>
            <a:avLst/>
            <a:gdLst/>
            <a:ahLst/>
            <a:cxnLst/>
            <a:rect l="l" t="t" r="r" b="b"/>
            <a:pathLst>
              <a:path w="1014263" h="1014263">
                <a:moveTo>
                  <a:pt x="0" y="0"/>
                </a:moveTo>
                <a:lnTo>
                  <a:pt x="1014263" y="0"/>
                </a:lnTo>
                <a:lnTo>
                  <a:pt x="1014263" y="1014263"/>
                </a:lnTo>
                <a:lnTo>
                  <a:pt x="0" y="10142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1782CD-B2D3-E98C-04A4-C7A246D93A91}"/>
              </a:ext>
            </a:extLst>
          </p:cNvPr>
          <p:cNvGrpSpPr/>
          <p:nvPr/>
        </p:nvGrpSpPr>
        <p:grpSpPr>
          <a:xfrm>
            <a:off x="414753" y="1756112"/>
            <a:ext cx="7891047" cy="8086107"/>
            <a:chOff x="9403888" y="1756112"/>
            <a:chExt cx="7891047" cy="808610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8EA752-7802-F313-A44C-9413A3D7E35B}"/>
                </a:ext>
              </a:extLst>
            </p:cNvPr>
            <p:cNvGrpSpPr/>
            <p:nvPr/>
          </p:nvGrpSpPr>
          <p:grpSpPr>
            <a:xfrm>
              <a:off x="9403888" y="1756112"/>
              <a:ext cx="7891047" cy="8086107"/>
              <a:chOff x="6830550" y="1756112"/>
              <a:chExt cx="7891047" cy="8086107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8D2A0946-F54C-C263-434E-FA595854E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830550" y="1756112"/>
                <a:ext cx="7891047" cy="8086107"/>
              </a:xfrm>
              <a:prstGeom prst="rect">
                <a:avLst/>
              </a:prstGeom>
            </p:spPr>
          </p:pic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EFA0CAD3-CE48-3E79-16DD-59BFC77F1625}"/>
                  </a:ext>
                </a:extLst>
              </p:cNvPr>
              <p:cNvSpPr/>
              <p:nvPr/>
            </p:nvSpPr>
            <p:spPr>
              <a:xfrm>
                <a:off x="8040797" y="3434733"/>
                <a:ext cx="5051918" cy="5051896"/>
              </a:xfrm>
              <a:prstGeom prst="roundRect">
                <a:avLst>
                  <a:gd name="adj" fmla="val 50000"/>
                </a:avLst>
              </a:prstGeom>
              <a:blipFill>
                <a:blip r:embed="rId14"/>
                <a:stretch>
                  <a:fillRect l="-8325" t="-55880" r="-8325"/>
                </a:stretch>
              </a:blipFill>
              <a:ln w="31750">
                <a:solidFill>
                  <a:schemeClr val="bg1"/>
                </a:solidFill>
              </a:ln>
              <a:effectLst>
                <a:outerShdw blurRad="50800" dist="50800" dir="5400000" algn="ctr" rotWithShape="0">
                  <a:srgbClr val="002060"/>
                </a:outerShdw>
              </a:effectLst>
            </p:spPr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08C9E34-9043-DCDA-6993-01CA8EFF0262}"/>
                </a:ext>
              </a:extLst>
            </p:cNvPr>
            <p:cNvGrpSpPr/>
            <p:nvPr/>
          </p:nvGrpSpPr>
          <p:grpSpPr>
            <a:xfrm>
              <a:off x="10140468" y="8059474"/>
              <a:ext cx="5894315" cy="1580814"/>
              <a:chOff x="1747047" y="8059474"/>
              <a:chExt cx="5894315" cy="1580814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848DF8E-146A-EC5E-F22D-B4F2FCEC3363}"/>
                  </a:ext>
                </a:extLst>
              </p:cNvPr>
              <p:cNvSpPr/>
              <p:nvPr/>
            </p:nvSpPr>
            <p:spPr>
              <a:xfrm>
                <a:off x="1747047" y="8658964"/>
                <a:ext cx="815830" cy="839188"/>
              </a:xfrm>
              <a:prstGeom prst="roundRect">
                <a:avLst>
                  <a:gd name="adj" fmla="val 8549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  <a:effectLst>
                <a:outerShdw blurRad="50800" dist="50800" dir="5400000" algn="ctr" rotWithShape="0">
                  <a:srgbClr val="002060"/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1F1F231-29D6-76E9-66C4-1A94BF8225B5}"/>
                  </a:ext>
                </a:extLst>
              </p:cNvPr>
              <p:cNvGrpSpPr/>
              <p:nvPr/>
            </p:nvGrpSpPr>
            <p:grpSpPr>
              <a:xfrm>
                <a:off x="2154962" y="8059474"/>
                <a:ext cx="5486400" cy="1580814"/>
                <a:chOff x="2889176" y="6897541"/>
                <a:chExt cx="5486400" cy="1580814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CB7EDCCB-C40D-CD6C-8253-73278414676E}"/>
                    </a:ext>
                  </a:extLst>
                </p:cNvPr>
                <p:cNvSpPr/>
                <p:nvPr/>
              </p:nvSpPr>
              <p:spPr>
                <a:xfrm>
                  <a:off x="2889176" y="6897541"/>
                  <a:ext cx="5486400" cy="1580814"/>
                </a:xfrm>
                <a:prstGeom prst="roundRect">
                  <a:avLst>
                    <a:gd name="adj" fmla="val 8549"/>
                  </a:avLst>
                </a:prstGeom>
                <a:solidFill>
                  <a:srgbClr val="002060"/>
                </a:solidFill>
                <a:ln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rgbClr val="002060"/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7">
                  <a:extLst>
                    <a:ext uri="{FF2B5EF4-FFF2-40B4-BE49-F238E27FC236}">
                      <a16:creationId xmlns:a16="http://schemas.microsoft.com/office/drawing/2014/main" id="{B7636D87-751A-212D-366C-073A9D495508}"/>
                    </a:ext>
                  </a:extLst>
                </p:cNvPr>
                <p:cNvSpPr txBox="1"/>
                <p:nvPr/>
              </p:nvSpPr>
              <p:spPr>
                <a:xfrm>
                  <a:off x="3027189" y="7199353"/>
                  <a:ext cx="5210374" cy="97719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FFFF"/>
                      </a:solidFill>
                      <a:latin typeface="Nunito Black" pitchFamily="2" charset="0"/>
                    </a:rPr>
                    <a:t>NGUYỄN THỊ QUYÊN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sz="2000" dirty="0">
                      <a:solidFill>
                        <a:srgbClr val="FFFFFF"/>
                      </a:solidFill>
                      <a:latin typeface="Nunito SemiBold" pitchFamily="2" charset="0"/>
                    </a:rPr>
                    <a:t>SINH VIÊN TIÊU BIỂU CSQN</a:t>
                  </a:r>
                  <a:endParaRPr lang="vi-VN" sz="2000" dirty="0">
                    <a:solidFill>
                      <a:srgbClr val="FFFFFF"/>
                    </a:solidFill>
                    <a:latin typeface="Nunito SemiBold" pitchFamily="2" charset="0"/>
                  </a:endParaRPr>
                </a:p>
              </p:txBody>
            </p:sp>
          </p:grp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947879-FA2F-AE34-0F71-330F94B682CA}"/>
              </a:ext>
            </a:extLst>
          </p:cNvPr>
          <p:cNvGrpSpPr/>
          <p:nvPr/>
        </p:nvGrpSpPr>
        <p:grpSpPr>
          <a:xfrm>
            <a:off x="8727752" y="5891467"/>
            <a:ext cx="8001000" cy="3748821"/>
            <a:chOff x="484306" y="4310653"/>
            <a:chExt cx="8001000" cy="374882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8FB9250-DDA4-76CC-FD67-A8AECE4F63E4}"/>
                </a:ext>
              </a:extLst>
            </p:cNvPr>
            <p:cNvGrpSpPr/>
            <p:nvPr/>
          </p:nvGrpSpPr>
          <p:grpSpPr>
            <a:xfrm>
              <a:off x="484306" y="4310653"/>
              <a:ext cx="8001000" cy="3748821"/>
              <a:chOff x="609600" y="4310653"/>
              <a:chExt cx="8001000" cy="3748821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6905A33-BEA1-7337-1FDD-450D26B4F683}"/>
                  </a:ext>
                </a:extLst>
              </p:cNvPr>
              <p:cNvSpPr/>
              <p:nvPr/>
            </p:nvSpPr>
            <p:spPr>
              <a:xfrm>
                <a:off x="609600" y="5143500"/>
                <a:ext cx="8001000" cy="2915974"/>
              </a:xfrm>
              <a:prstGeom prst="roundRect">
                <a:avLst>
                  <a:gd name="adj" fmla="val 678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ECAD9C6-94D5-142D-FFA9-FAADA7B7A130}"/>
                  </a:ext>
                </a:extLst>
              </p:cNvPr>
              <p:cNvGrpSpPr/>
              <p:nvPr/>
            </p:nvGrpSpPr>
            <p:grpSpPr>
              <a:xfrm>
                <a:off x="1227283" y="4310653"/>
                <a:ext cx="6765634" cy="1053111"/>
                <a:chOff x="1227283" y="4310653"/>
                <a:chExt cx="6765634" cy="1053111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4CE31AC6-2FC1-86AF-2C32-3DC9D2111C1C}"/>
                    </a:ext>
                  </a:extLst>
                </p:cNvPr>
                <p:cNvSpPr/>
                <p:nvPr/>
              </p:nvSpPr>
              <p:spPr>
                <a:xfrm>
                  <a:off x="1227283" y="4310653"/>
                  <a:ext cx="6765634" cy="1053111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1"/>
                </a:gradFill>
                <a:ln w="41275">
                  <a:solidFill>
                    <a:schemeClr val="bg1"/>
                  </a:solidFill>
                </a:ln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1804900" y="4429724"/>
                  <a:ext cx="5610401" cy="81496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6556"/>
                    </a:lnSpc>
                  </a:pPr>
                  <a:r>
                    <a:rPr lang="en-US" sz="4682" dirty="0">
                      <a:solidFill>
                        <a:srgbClr val="FFFFFF"/>
                      </a:solidFill>
                      <a:latin typeface="Nunito Black" pitchFamily="2" charset="0"/>
                    </a:rPr>
                    <a:t>BACKGROUNDS</a:t>
                  </a:r>
                </a:p>
              </p:txBody>
            </p:sp>
          </p:grpSp>
        </p:grp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C9EADEC8-CCFC-8167-26D2-6BD19F03242D}"/>
                </a:ext>
              </a:extLst>
            </p:cNvPr>
            <p:cNvSpPr txBox="1"/>
            <p:nvPr/>
          </p:nvSpPr>
          <p:spPr>
            <a:xfrm>
              <a:off x="702674" y="5501916"/>
              <a:ext cx="7564264" cy="22698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Lớp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trưởng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K60 KTKT –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Nhận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học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bổng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KKHT 3/4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kì</a:t>
              </a:r>
              <a:endParaRPr lang="en-US" sz="2000" dirty="0">
                <a:solidFill>
                  <a:sysClr val="windowText" lastClr="000000"/>
                </a:solidFill>
                <a:latin typeface="Nunito Sans SemiBold" panose="020F0502020204030204" pitchFamily="2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Chủ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tịch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CLB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Tiếng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Anh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ysClr val="windowText" lastClr="000000"/>
                  </a:solidFill>
                  <a:latin typeface="+mj-lt"/>
                </a:rPr>
                <a:t>Giai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+mj-lt"/>
                </a:rPr>
                <a:t>đoạn</a:t>
              </a:r>
              <a:r>
                <a:rPr lang="en-US" sz="200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+mj-lt"/>
                </a:rPr>
                <a:t>năm</a:t>
              </a:r>
              <a:r>
                <a:rPr lang="en-US" sz="2000" dirty="0">
                  <a:solidFill>
                    <a:sysClr val="windowText" lastClr="000000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+mj-lt"/>
                </a:rPr>
                <a:t>học</a:t>
              </a:r>
              <a:r>
                <a:rPr lang="en-US" sz="2000" dirty="0">
                  <a:solidFill>
                    <a:sysClr val="windowText" lastClr="000000"/>
                  </a:solidFill>
                  <a:latin typeface="+mj-lt"/>
                </a:rPr>
                <a:t> 2023: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Đạt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giải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Ba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cuộc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thi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SVNCKH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cấp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đơn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vị</a:t>
              </a:r>
              <a:endParaRPr lang="en-US" sz="2000" dirty="0">
                <a:solidFill>
                  <a:sysClr val="windowText" lastClr="000000"/>
                </a:solidFill>
                <a:latin typeface="Nunito Sans SemiBold" panose="020F0502020204030204" pitchFamily="2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SV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có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thành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tích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xuất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sắc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trong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phong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trào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hoạt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động</a:t>
              </a:r>
              <a:r>
                <a:rPr lang="en-US" sz="2000" dirty="0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 </a:t>
              </a:r>
              <a:r>
                <a:rPr lang="en-US" sz="2000" dirty="0" err="1">
                  <a:solidFill>
                    <a:sysClr val="windowText" lastClr="000000"/>
                  </a:solidFill>
                  <a:latin typeface="Nunito Sans SemiBold" panose="020F0502020204030204" pitchFamily="2" charset="0"/>
                </a:rPr>
                <a:t>Đoàn</a:t>
              </a:r>
              <a:endParaRPr lang="en-US" sz="2000" dirty="0">
                <a:solidFill>
                  <a:sysClr val="windowText" lastClr="000000"/>
                </a:solidFill>
                <a:latin typeface="Nunito Sans SemiBold" panose="020F0502020204030204" pitchFamily="2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634113-121D-3F9B-7681-4C2C90291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5831" r="10421" b="15831"/>
          <a:stretch/>
        </p:blipFill>
        <p:spPr>
          <a:xfrm>
            <a:off x="0" y="-119269"/>
            <a:ext cx="18288000" cy="1052553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084526" y="1287524"/>
            <a:ext cx="9033033" cy="7711952"/>
          </a:xfrm>
          <a:custGeom>
            <a:avLst/>
            <a:gdLst/>
            <a:ahLst/>
            <a:cxnLst/>
            <a:rect l="l" t="t" r="r" b="b"/>
            <a:pathLst>
              <a:path w="9033033" h="7711952">
                <a:moveTo>
                  <a:pt x="0" y="0"/>
                </a:moveTo>
                <a:lnTo>
                  <a:pt x="9033033" y="0"/>
                </a:lnTo>
                <a:lnTo>
                  <a:pt x="9033033" y="7711952"/>
                </a:lnTo>
                <a:lnTo>
                  <a:pt x="0" y="771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455579" y="-2568452"/>
            <a:ext cx="11472161" cy="9323738"/>
          </a:xfrm>
          <a:custGeom>
            <a:avLst/>
            <a:gdLst/>
            <a:ahLst/>
            <a:cxnLst/>
            <a:rect l="l" t="t" r="r" b="b"/>
            <a:pathLst>
              <a:path w="11472161" h="9323738">
                <a:moveTo>
                  <a:pt x="0" y="0"/>
                </a:moveTo>
                <a:lnTo>
                  <a:pt x="11472161" y="0"/>
                </a:lnTo>
                <a:lnTo>
                  <a:pt x="11472161" y="9323738"/>
                </a:lnTo>
                <a:lnTo>
                  <a:pt x="0" y="9323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67807" y="5970974"/>
            <a:ext cx="10920145" cy="4832164"/>
          </a:xfrm>
          <a:custGeom>
            <a:avLst/>
            <a:gdLst/>
            <a:ahLst/>
            <a:cxnLst/>
            <a:rect l="l" t="t" r="r" b="b"/>
            <a:pathLst>
              <a:path w="10920145" h="4832164">
                <a:moveTo>
                  <a:pt x="0" y="0"/>
                </a:moveTo>
                <a:lnTo>
                  <a:pt x="10920145" y="0"/>
                </a:lnTo>
                <a:lnTo>
                  <a:pt x="10920145" y="4832164"/>
                </a:lnTo>
                <a:lnTo>
                  <a:pt x="0" y="48321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15692" y="1441373"/>
            <a:ext cx="1085661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Nunito Sans SemiBold" panose="020F0502020204030204" pitchFamily="2" charset="0"/>
              </a:rPr>
              <a:t>CÂU LẠC BỘ HỌC THUẬT VÀ NGHIÊN CỨU KHOA HỌC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7643" y="8014630"/>
            <a:ext cx="455271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Nunito Black" pitchFamily="2" charset="0"/>
              </a:rPr>
              <a:t>SCAN 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26469" y="4575633"/>
            <a:ext cx="4762180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2400" dirty="0">
                <a:solidFill>
                  <a:srgbClr val="FFFFFF"/>
                </a:solidFill>
                <a:latin typeface="Nunito Sans SemiBold" panose="020F0502020204030204" pitchFamily="2" charset="0"/>
              </a:rPr>
              <a:t>CÂU HỎI DÀNH CHO DIỄN GIẢ </a:t>
            </a:r>
          </a:p>
          <a:p>
            <a:pPr>
              <a:lnSpc>
                <a:spcPts val="4759"/>
              </a:lnSpc>
            </a:pPr>
            <a:r>
              <a:rPr lang="en-US" sz="2400" dirty="0">
                <a:solidFill>
                  <a:srgbClr val="FFFFFF"/>
                </a:solidFill>
                <a:latin typeface="Nunito Sans SemiBold" panose="020F0502020204030204" pitchFamily="2" charset="0"/>
              </a:rPr>
              <a:t>BIỂU MẪU ĐIỂM DANH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CB8F0F-4E48-7E5E-5496-A8469EA84C16}"/>
              </a:ext>
            </a:extLst>
          </p:cNvPr>
          <p:cNvGrpSpPr/>
          <p:nvPr/>
        </p:nvGrpSpPr>
        <p:grpSpPr>
          <a:xfrm>
            <a:off x="7571786" y="273467"/>
            <a:ext cx="3144428" cy="1014057"/>
            <a:chOff x="7571786" y="273467"/>
            <a:chExt cx="3144428" cy="1014057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D7AECFB-353B-D2BB-D586-85197669D0D0}"/>
                </a:ext>
              </a:extLst>
            </p:cNvPr>
            <p:cNvSpPr/>
            <p:nvPr/>
          </p:nvSpPr>
          <p:spPr>
            <a:xfrm>
              <a:off x="8715226" y="429976"/>
              <a:ext cx="857548" cy="857548"/>
            </a:xfrm>
            <a:custGeom>
              <a:avLst/>
              <a:gdLst/>
              <a:ahLst/>
              <a:cxnLst/>
              <a:rect l="l" t="t" r="r" b="b"/>
              <a:pathLst>
                <a:path w="857548" h="857548">
                  <a:moveTo>
                    <a:pt x="0" y="0"/>
                  </a:moveTo>
                  <a:lnTo>
                    <a:pt x="857548" y="0"/>
                  </a:lnTo>
                  <a:lnTo>
                    <a:pt x="857548" y="857548"/>
                  </a:lnTo>
                  <a:lnTo>
                    <a:pt x="0" y="857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9F99DE-F764-A489-FE3D-AC113F2E61F9}"/>
                </a:ext>
              </a:extLst>
            </p:cNvPr>
            <p:cNvGrpSpPr/>
            <p:nvPr/>
          </p:nvGrpSpPr>
          <p:grpSpPr>
            <a:xfrm>
              <a:off x="7571786" y="273467"/>
              <a:ext cx="3144428" cy="1014057"/>
              <a:chOff x="7571786" y="273467"/>
              <a:chExt cx="3144428" cy="1014057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DF932F3E-B629-B64B-972C-B105AF1537E1}"/>
                  </a:ext>
                </a:extLst>
              </p:cNvPr>
              <p:cNvSpPr/>
              <p:nvPr/>
            </p:nvSpPr>
            <p:spPr>
              <a:xfrm>
                <a:off x="9795329" y="273467"/>
                <a:ext cx="920885" cy="1014057"/>
              </a:xfrm>
              <a:custGeom>
                <a:avLst/>
                <a:gdLst/>
                <a:ahLst/>
                <a:cxnLst/>
                <a:rect l="l" t="t" r="r" b="b"/>
                <a:pathLst>
                  <a:path w="920885" h="1014057">
                    <a:moveTo>
                      <a:pt x="0" y="0"/>
                    </a:moveTo>
                    <a:lnTo>
                      <a:pt x="920885" y="0"/>
                    </a:lnTo>
                    <a:lnTo>
                      <a:pt x="920885" y="1014057"/>
                    </a:lnTo>
                    <a:lnTo>
                      <a:pt x="0" y="10140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90BE7C5E-3484-F28C-22A0-6FC89B6BCF9D}"/>
                  </a:ext>
                </a:extLst>
              </p:cNvPr>
              <p:cNvSpPr/>
              <p:nvPr/>
            </p:nvSpPr>
            <p:spPr>
              <a:xfrm>
                <a:off x="7571786" y="436234"/>
                <a:ext cx="851645" cy="851290"/>
              </a:xfrm>
              <a:custGeom>
                <a:avLst/>
                <a:gdLst/>
                <a:ahLst/>
                <a:cxnLst/>
                <a:rect l="l" t="t" r="r" b="b"/>
                <a:pathLst>
                  <a:path w="851645" h="851290">
                    <a:moveTo>
                      <a:pt x="0" y="0"/>
                    </a:moveTo>
                    <a:lnTo>
                      <a:pt x="851645" y="0"/>
                    </a:lnTo>
                    <a:lnTo>
                      <a:pt x="851645" y="851290"/>
                    </a:lnTo>
                    <a:lnTo>
                      <a:pt x="0" y="851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7BD24F-7E7B-C048-5CAC-F88112DF1801}"/>
              </a:ext>
            </a:extLst>
          </p:cNvPr>
          <p:cNvGrpSpPr/>
          <p:nvPr/>
        </p:nvGrpSpPr>
        <p:grpSpPr>
          <a:xfrm>
            <a:off x="6644758" y="2599567"/>
            <a:ext cx="5166242" cy="5121684"/>
            <a:chOff x="10793428" y="3155943"/>
            <a:chExt cx="5894372" cy="584353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497DC2C-1ABE-3A2F-212E-6124AC1D1BC8}"/>
                </a:ext>
              </a:extLst>
            </p:cNvPr>
            <p:cNvSpPr/>
            <p:nvPr/>
          </p:nvSpPr>
          <p:spPr>
            <a:xfrm>
              <a:off x="10793428" y="3155943"/>
              <a:ext cx="5894372" cy="5843534"/>
            </a:xfrm>
            <a:prstGeom prst="roundRect">
              <a:avLst>
                <a:gd name="adj" fmla="val 5411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DE341B44-3B67-7EA8-5FA0-0CED75B8F27E}"/>
                </a:ext>
              </a:extLst>
            </p:cNvPr>
            <p:cNvSpPr/>
            <p:nvPr/>
          </p:nvSpPr>
          <p:spPr>
            <a:xfrm>
              <a:off x="11022678" y="3359774"/>
              <a:ext cx="5435873" cy="5435873"/>
            </a:xfrm>
            <a:custGeom>
              <a:avLst/>
              <a:gdLst/>
              <a:ahLst/>
              <a:cxnLst/>
              <a:rect l="l" t="t" r="r" b="b"/>
              <a:pathLst>
                <a:path w="5435873" h="5435873">
                  <a:moveTo>
                    <a:pt x="0" y="0"/>
                  </a:moveTo>
                  <a:lnTo>
                    <a:pt x="5435873" y="0"/>
                  </a:lnTo>
                  <a:lnTo>
                    <a:pt x="5435873" y="5435873"/>
                  </a:lnTo>
                  <a:lnTo>
                    <a:pt x="0" y="5435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86B73F-82C1-4DCA-306B-7765290FE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15831" r="10421" b="15831"/>
          <a:stretch/>
        </p:blipFill>
        <p:spPr>
          <a:xfrm>
            <a:off x="0" y="-47926"/>
            <a:ext cx="18288000" cy="1052553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084526" y="1287524"/>
            <a:ext cx="9033033" cy="7711952"/>
          </a:xfrm>
          <a:custGeom>
            <a:avLst/>
            <a:gdLst/>
            <a:ahLst/>
            <a:cxnLst/>
            <a:rect l="l" t="t" r="r" b="b"/>
            <a:pathLst>
              <a:path w="9033033" h="7711952">
                <a:moveTo>
                  <a:pt x="0" y="0"/>
                </a:moveTo>
                <a:lnTo>
                  <a:pt x="9033033" y="0"/>
                </a:lnTo>
                <a:lnTo>
                  <a:pt x="9033033" y="7711952"/>
                </a:lnTo>
                <a:lnTo>
                  <a:pt x="0" y="771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455579" y="-2568452"/>
            <a:ext cx="11472161" cy="9323738"/>
          </a:xfrm>
          <a:custGeom>
            <a:avLst/>
            <a:gdLst/>
            <a:ahLst/>
            <a:cxnLst/>
            <a:rect l="l" t="t" r="r" b="b"/>
            <a:pathLst>
              <a:path w="11472161" h="9323738">
                <a:moveTo>
                  <a:pt x="0" y="0"/>
                </a:moveTo>
                <a:lnTo>
                  <a:pt x="11472161" y="0"/>
                </a:lnTo>
                <a:lnTo>
                  <a:pt x="11472161" y="9323738"/>
                </a:lnTo>
                <a:lnTo>
                  <a:pt x="0" y="9323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61533" y="5645448"/>
            <a:ext cx="10920145" cy="4832164"/>
          </a:xfrm>
          <a:custGeom>
            <a:avLst/>
            <a:gdLst/>
            <a:ahLst/>
            <a:cxnLst/>
            <a:rect l="l" t="t" r="r" b="b"/>
            <a:pathLst>
              <a:path w="10920145" h="4832164">
                <a:moveTo>
                  <a:pt x="0" y="0"/>
                </a:moveTo>
                <a:lnTo>
                  <a:pt x="10920145" y="0"/>
                </a:lnTo>
                <a:lnTo>
                  <a:pt x="10920145" y="4832164"/>
                </a:lnTo>
                <a:lnTo>
                  <a:pt x="0" y="48321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492360" y="3492798"/>
            <a:ext cx="54710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359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Nunito Black" pitchFamily="2" charset="0"/>
              </a:rPr>
              <a:t>Q &amp; 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4FFF95-46D5-59D6-9787-A58DBB30B0CC}"/>
              </a:ext>
            </a:extLst>
          </p:cNvPr>
          <p:cNvGrpSpPr/>
          <p:nvPr/>
        </p:nvGrpSpPr>
        <p:grpSpPr>
          <a:xfrm>
            <a:off x="7571786" y="273467"/>
            <a:ext cx="3144428" cy="1014057"/>
            <a:chOff x="7571786" y="273467"/>
            <a:chExt cx="3144428" cy="1014057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364A434-8C48-D02B-E320-EBBC3E11F46D}"/>
                </a:ext>
              </a:extLst>
            </p:cNvPr>
            <p:cNvSpPr/>
            <p:nvPr/>
          </p:nvSpPr>
          <p:spPr>
            <a:xfrm>
              <a:off x="8715226" y="429976"/>
              <a:ext cx="857548" cy="857548"/>
            </a:xfrm>
            <a:custGeom>
              <a:avLst/>
              <a:gdLst/>
              <a:ahLst/>
              <a:cxnLst/>
              <a:rect l="l" t="t" r="r" b="b"/>
              <a:pathLst>
                <a:path w="857548" h="857548">
                  <a:moveTo>
                    <a:pt x="0" y="0"/>
                  </a:moveTo>
                  <a:lnTo>
                    <a:pt x="857548" y="0"/>
                  </a:lnTo>
                  <a:lnTo>
                    <a:pt x="857548" y="857548"/>
                  </a:lnTo>
                  <a:lnTo>
                    <a:pt x="0" y="857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A1F52E-83FF-AC19-09F2-792DD9FE150D}"/>
                </a:ext>
              </a:extLst>
            </p:cNvPr>
            <p:cNvGrpSpPr/>
            <p:nvPr/>
          </p:nvGrpSpPr>
          <p:grpSpPr>
            <a:xfrm>
              <a:off x="7571786" y="273467"/>
              <a:ext cx="3144428" cy="1014057"/>
              <a:chOff x="7571786" y="273467"/>
              <a:chExt cx="3144428" cy="1014057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C2F3D5C1-9946-A09D-7256-E2A45D0A31D9}"/>
                  </a:ext>
                </a:extLst>
              </p:cNvPr>
              <p:cNvSpPr/>
              <p:nvPr/>
            </p:nvSpPr>
            <p:spPr>
              <a:xfrm>
                <a:off x="9795329" y="273467"/>
                <a:ext cx="920885" cy="1014057"/>
              </a:xfrm>
              <a:custGeom>
                <a:avLst/>
                <a:gdLst/>
                <a:ahLst/>
                <a:cxnLst/>
                <a:rect l="l" t="t" r="r" b="b"/>
                <a:pathLst>
                  <a:path w="920885" h="1014057">
                    <a:moveTo>
                      <a:pt x="0" y="0"/>
                    </a:moveTo>
                    <a:lnTo>
                      <a:pt x="920885" y="0"/>
                    </a:lnTo>
                    <a:lnTo>
                      <a:pt x="920885" y="1014057"/>
                    </a:lnTo>
                    <a:lnTo>
                      <a:pt x="0" y="10140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FEC8424D-5D26-6AB0-85E1-65C25C71241F}"/>
                  </a:ext>
                </a:extLst>
              </p:cNvPr>
              <p:cNvSpPr/>
              <p:nvPr/>
            </p:nvSpPr>
            <p:spPr>
              <a:xfrm>
                <a:off x="7571786" y="436234"/>
                <a:ext cx="851645" cy="851290"/>
              </a:xfrm>
              <a:custGeom>
                <a:avLst/>
                <a:gdLst/>
                <a:ahLst/>
                <a:cxnLst/>
                <a:rect l="l" t="t" r="r" b="b"/>
                <a:pathLst>
                  <a:path w="851645" h="851290">
                    <a:moveTo>
                      <a:pt x="0" y="0"/>
                    </a:moveTo>
                    <a:lnTo>
                      <a:pt x="851645" y="0"/>
                    </a:lnTo>
                    <a:lnTo>
                      <a:pt x="851645" y="851290"/>
                    </a:lnTo>
                    <a:lnTo>
                      <a:pt x="0" y="8512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</p:sp>
        </p:grp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139D7A98-7AF9-5640-6225-C3E05650437D}"/>
              </a:ext>
            </a:extLst>
          </p:cNvPr>
          <p:cNvSpPr txBox="1"/>
          <p:nvPr/>
        </p:nvSpPr>
        <p:spPr>
          <a:xfrm>
            <a:off x="5562600" y="1460423"/>
            <a:ext cx="7162800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Nunito Sans SemiBold" panose="020F0502020204030204" pitchFamily="2" charset="0"/>
              </a:rPr>
              <a:t>CÂU LẠC BỘ HỌC THUẬT VÀ NGHIÊN CỨU KHOA HỌC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EDB2B7FA-D029-6E23-D078-3A468C6074B8}"/>
              </a:ext>
            </a:extLst>
          </p:cNvPr>
          <p:cNvSpPr txBox="1"/>
          <p:nvPr/>
        </p:nvSpPr>
        <p:spPr>
          <a:xfrm>
            <a:off x="4864342" y="9518111"/>
            <a:ext cx="8559316" cy="336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800"/>
              </a:lnSpc>
              <a:defRPr sz="2000">
                <a:solidFill>
                  <a:srgbClr val="FFFFFF"/>
                </a:solidFill>
                <a:latin typeface="Montserrat SemiBold" pitchFamily="2" charset="0"/>
              </a:defRPr>
            </a:lvl1pPr>
          </a:lstStyle>
          <a:p>
            <a:r>
              <a:rPr lang="en-US" dirty="0" err="1">
                <a:latin typeface="Nunito Sans SemiBold" panose="020F0502020204030204" pitchFamily="2" charset="0"/>
              </a:rPr>
              <a:t>Quảng</a:t>
            </a:r>
            <a:r>
              <a:rPr lang="en-US" dirty="0">
                <a:latin typeface="Nunito Sans SemiBold" panose="020F0502020204030204" pitchFamily="2" charset="0"/>
              </a:rPr>
              <a:t> Ninh, </a:t>
            </a:r>
            <a:r>
              <a:rPr lang="en-US" dirty="0" err="1">
                <a:latin typeface="Nunito Sans SemiBold" panose="020F0502020204030204" pitchFamily="2" charset="0"/>
              </a:rPr>
              <a:t>ngày</a:t>
            </a:r>
            <a:r>
              <a:rPr lang="en-US" dirty="0">
                <a:latin typeface="Nunito Sans SemiBold" panose="020F0502020204030204" pitchFamily="2" charset="0"/>
              </a:rPr>
              <a:t> 15 </a:t>
            </a:r>
            <a:r>
              <a:rPr lang="en-US" dirty="0" err="1">
                <a:latin typeface="Nunito Sans SemiBold" panose="020F0502020204030204" pitchFamily="2" charset="0"/>
              </a:rPr>
              <a:t>tháng</a:t>
            </a:r>
            <a:r>
              <a:rPr lang="en-US" dirty="0">
                <a:latin typeface="Nunito Sans SemiBold" panose="020F0502020204030204" pitchFamily="2" charset="0"/>
              </a:rPr>
              <a:t> 10 </a:t>
            </a:r>
            <a:r>
              <a:rPr lang="en-US" dirty="0" err="1">
                <a:latin typeface="Nunito Sans SemiBold" panose="020F0502020204030204" pitchFamily="2" charset="0"/>
              </a:rPr>
              <a:t>năm</a:t>
            </a:r>
            <a:r>
              <a:rPr lang="en-US" dirty="0">
                <a:latin typeface="Nunito Sans SemiBold" panose="020F0502020204030204" pitchFamily="2" charset="0"/>
              </a:rPr>
              <a:t>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unito">
      <a:majorFont>
        <a:latin typeface="Nunito Black"/>
        <a:ea typeface=""/>
        <a:cs typeface=""/>
      </a:majorFont>
      <a:minorFont>
        <a:latin typeface="Nunit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208</Words>
  <Application>Microsoft Office PowerPoint</Application>
  <PresentationFormat>Custom</PresentationFormat>
  <Paragraphs>33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Calibri</vt:lpstr>
      <vt:lpstr>Arial</vt:lpstr>
      <vt:lpstr>Nunito Black</vt:lpstr>
      <vt:lpstr>Nunito SemiBold</vt:lpstr>
      <vt:lpstr>Nunito Medium</vt:lpstr>
      <vt:lpstr>Nunito Sans SemiBold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PP HỌC TẬP VÀ ÔN THI</dc:title>
  <cp:lastModifiedBy>Trung Nghĩa Nguyễn</cp:lastModifiedBy>
  <cp:revision>6</cp:revision>
  <dcterms:created xsi:type="dcterms:W3CDTF">2006-08-16T00:00:00Z</dcterms:created>
  <dcterms:modified xsi:type="dcterms:W3CDTF">2023-11-15T07:45:46Z</dcterms:modified>
  <dc:identifier>DAFz2NXpAbk</dc:identifier>
</cp:coreProperties>
</file>