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97539-A944-43A1-9B3C-DE7A299AD106}" type="datetimeFigureOut">
              <a:rPr lang="en-US" smtClean="0"/>
              <a:t>14-Mar-21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E330-D8B2-48C4-8504-D2FC2D8AE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050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97539-A944-43A1-9B3C-DE7A299AD106}" type="datetimeFigureOut">
              <a:rPr lang="en-US" smtClean="0"/>
              <a:t>14-Mar-21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E330-D8B2-48C4-8504-D2FC2D8AE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89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97539-A944-43A1-9B3C-DE7A299AD106}" type="datetimeFigureOut">
              <a:rPr lang="en-US" smtClean="0"/>
              <a:t>14-Mar-21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E330-D8B2-48C4-8504-D2FC2D8AE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5681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5320E-644D-4D39-A745-C1F78C0BDC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0725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97539-A944-43A1-9B3C-DE7A299AD106}" type="datetimeFigureOut">
              <a:rPr lang="en-US" smtClean="0"/>
              <a:t>14-Mar-21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E330-D8B2-48C4-8504-D2FC2D8AE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377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97539-A944-43A1-9B3C-DE7A299AD106}" type="datetimeFigureOut">
              <a:rPr lang="en-US" smtClean="0"/>
              <a:t>14-Mar-21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E330-D8B2-48C4-8504-D2FC2D8AE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803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97539-A944-43A1-9B3C-DE7A299AD106}" type="datetimeFigureOut">
              <a:rPr lang="en-US" smtClean="0"/>
              <a:t>14-Mar-21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E330-D8B2-48C4-8504-D2FC2D8AE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512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97539-A944-43A1-9B3C-DE7A299AD106}" type="datetimeFigureOut">
              <a:rPr lang="en-US" smtClean="0"/>
              <a:t>14-Mar-21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E330-D8B2-48C4-8504-D2FC2D8AE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567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97539-A944-43A1-9B3C-DE7A299AD106}" type="datetimeFigureOut">
              <a:rPr lang="en-US" smtClean="0"/>
              <a:t>14-Mar-21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E330-D8B2-48C4-8504-D2FC2D8AE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850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97539-A944-43A1-9B3C-DE7A299AD106}" type="datetimeFigureOut">
              <a:rPr lang="en-US" smtClean="0"/>
              <a:t>14-Mar-21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E330-D8B2-48C4-8504-D2FC2D8AE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782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97539-A944-43A1-9B3C-DE7A299AD106}" type="datetimeFigureOut">
              <a:rPr lang="en-US" smtClean="0"/>
              <a:t>14-Mar-21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E330-D8B2-48C4-8504-D2FC2D8AE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655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97539-A944-43A1-9B3C-DE7A299AD106}" type="datetimeFigureOut">
              <a:rPr lang="en-US" smtClean="0"/>
              <a:t>14-Mar-21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E330-D8B2-48C4-8504-D2FC2D8AE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69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97539-A944-43A1-9B3C-DE7A299AD106}" type="datetimeFigureOut">
              <a:rPr lang="en-US" smtClean="0"/>
              <a:t>14-Mar-21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3E330-D8B2-48C4-8504-D2FC2D8AE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955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7.bin"/><Relationship Id="rId18" Type="http://schemas.openxmlformats.org/officeDocument/2006/relationships/oleObject" Target="../embeddings/oleObject10.bin"/><Relationship Id="rId26" Type="http://schemas.openxmlformats.org/officeDocument/2006/relationships/image" Target="../media/image10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2.bin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6.wmf"/><Relationship Id="rId25" Type="http://schemas.openxmlformats.org/officeDocument/2006/relationships/oleObject" Target="../embeddings/oleObject14.bin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9.bin"/><Relationship Id="rId20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image" Target="../media/image4.wmf"/><Relationship Id="rId24" Type="http://schemas.openxmlformats.org/officeDocument/2006/relationships/image" Target="../media/image9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8.bin"/><Relationship Id="rId23" Type="http://schemas.openxmlformats.org/officeDocument/2006/relationships/oleObject" Target="../embeddings/oleObject13.bin"/><Relationship Id="rId28" Type="http://schemas.openxmlformats.org/officeDocument/2006/relationships/image" Target="../media/image11.wmf"/><Relationship Id="rId10" Type="http://schemas.openxmlformats.org/officeDocument/2006/relationships/oleObject" Target="../embeddings/oleObject5.bin"/><Relationship Id="rId19" Type="http://schemas.openxmlformats.org/officeDocument/2006/relationships/oleObject" Target="../embeddings/oleObject11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5.wmf"/><Relationship Id="rId22" Type="http://schemas.openxmlformats.org/officeDocument/2006/relationships/image" Target="../media/image8.wmf"/><Relationship Id="rId27" Type="http://schemas.openxmlformats.org/officeDocument/2006/relationships/oleObject" Target="../embeddings/oleObject15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2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56771" y="234370"/>
            <a:ext cx="3126058" cy="445855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10800000" flipH="1" flipV="1">
            <a:off x="965317" y="718363"/>
            <a:ext cx="98513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Cho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63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629" y="275916"/>
            <a:ext cx="10515600" cy="683090"/>
          </a:xfrm>
        </p:spPr>
        <p:txBody>
          <a:bodyPr>
            <a:normAutofit fontScale="90000"/>
          </a:bodyPr>
          <a:lstStyle/>
          <a:p>
            <a:r>
              <a:rPr 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51     LUYỆN TẬP VỀ PHƯƠNG TRÌNH BẬC HAI MỘT ẨN</a:t>
            </a:r>
            <a:endParaRPr 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9502" y="1159727"/>
            <a:ext cx="68133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3x</a:t>
            </a:r>
            <a:r>
              <a:rPr lang="en-US" altLang="en-US" sz="2800" b="1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+ 2x = 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b)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altLang="en-US" sz="2800" b="1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- 3 = 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81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14" name="Rectangle 62"/>
          <p:cNvSpPr>
            <a:spLocks noChangeArrowheads="1"/>
          </p:cNvSpPr>
          <p:nvPr/>
        </p:nvSpPr>
        <p:spPr bwMode="auto">
          <a:xfrm>
            <a:off x="6629400" y="5486400"/>
            <a:ext cx="4572000" cy="808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15000"/>
              </a:spcBef>
              <a:spcAft>
                <a:spcPct val="20000"/>
              </a:spcAft>
              <a:buFontTx/>
              <a:buNone/>
            </a:pPr>
            <a:r>
              <a:rPr lang="en-US" altLang="en-US" sz="1800"/>
              <a:t>             </a:t>
            </a:r>
            <a:r>
              <a:rPr lang="en-US" altLang="en-US" sz="2000"/>
              <a:t>x</a:t>
            </a:r>
            <a:r>
              <a:rPr lang="en-US" altLang="en-US" sz="2000" baseline="30000"/>
              <a:t>2</a:t>
            </a:r>
            <a:r>
              <a:rPr lang="en-US" altLang="en-US" sz="2000"/>
              <a:t> =a (a≥0)</a:t>
            </a:r>
          </a:p>
          <a:p>
            <a:pPr eaLnBrk="1" hangingPunct="1">
              <a:spcBef>
                <a:spcPct val="15000"/>
              </a:spcBef>
              <a:spcAft>
                <a:spcPct val="20000"/>
              </a:spcAft>
              <a:buFontTx/>
              <a:buNone/>
            </a:pPr>
            <a:r>
              <a:rPr lang="en-US" altLang="en-US" sz="2000">
                <a:sym typeface="Wingdings" panose="05000000000000000000" pitchFamily="2" charset="2"/>
              </a:rPr>
              <a:t>                x= ±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704975" y="2990850"/>
            <a:ext cx="4648200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en-US" sz="2000" dirty="0"/>
              <a:t> </a:t>
            </a:r>
            <a:r>
              <a:rPr lang="en-US" altLang="en-US" sz="20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altLang="en-US" sz="2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2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2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altLang="en-US" sz="2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en-US" sz="2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x</a:t>
            </a:r>
            <a:r>
              <a:rPr lang="en-US" altLang="en-US" sz="2000" b="1" baseline="-250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0    ;   x</a:t>
            </a:r>
            <a:r>
              <a:rPr lang="en-US" altLang="en-US" sz="2000" b="1" baseline="-250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12292" name="Text Box 5"/>
          <p:cNvSpPr txBox="1">
            <a:spLocks noChangeArrowheads="1"/>
          </p:cNvSpPr>
          <p:nvPr/>
        </p:nvSpPr>
        <p:spPr bwMode="auto">
          <a:xfrm>
            <a:off x="1841500" y="1477964"/>
            <a:ext cx="4572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rgbClr val="0000FF"/>
                </a:solidFill>
              </a:rPr>
              <a:t>a)</a:t>
            </a:r>
            <a:endParaRPr lang="en-US" altLang="en-US" sz="1800" dirty="0">
              <a:solidFill>
                <a:srgbClr val="0000FF"/>
              </a:solidFill>
            </a:endParaRPr>
          </a:p>
        </p:txBody>
      </p:sp>
      <p:sp>
        <p:nvSpPr>
          <p:cNvPr id="12293" name="Text Box 6"/>
          <p:cNvSpPr txBox="1">
            <a:spLocks noChangeArrowheads="1"/>
          </p:cNvSpPr>
          <p:nvPr/>
        </p:nvSpPr>
        <p:spPr bwMode="auto">
          <a:xfrm>
            <a:off x="2336800" y="1484314"/>
            <a:ext cx="4432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3x</a:t>
            </a:r>
            <a:r>
              <a:rPr lang="en-US" altLang="en-US" sz="2000" b="1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en-US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2x 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0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3303588" y="1838326"/>
            <a:ext cx="2057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/>
              <a:t> </a:t>
            </a:r>
            <a:r>
              <a:rPr lang="en-US" altLang="en-US" sz="1800" dirty="0"/>
              <a:t> </a:t>
            </a:r>
            <a:r>
              <a:rPr lang="en-US" altLang="en-US" sz="2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altLang="en-US" sz="20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(3x </a:t>
            </a:r>
            <a:r>
              <a:rPr lang="en-US" altLang="en-US" sz="2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en-US" sz="20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en-US" altLang="en-US" sz="2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0</a:t>
            </a:r>
          </a:p>
        </p:txBody>
      </p:sp>
      <p:graphicFrame>
        <p:nvGraphicFramePr>
          <p:cNvPr id="23560" name="Object 8"/>
          <p:cNvGraphicFramePr>
            <a:graphicFrameLocks noChangeAspect="1"/>
          </p:cNvGraphicFramePr>
          <p:nvPr/>
        </p:nvGraphicFramePr>
        <p:xfrm>
          <a:off x="2846388" y="1914525"/>
          <a:ext cx="381000" cy="26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0" name="Equation" r:id="rId3" imgW="215713" imgH="152268" progId="Equation.DSMT4">
                  <p:embed/>
                </p:oleObj>
              </mc:Choice>
              <mc:Fallback>
                <p:oleObj name="Equation" r:id="rId3" imgW="215713" imgH="152268" progId="Equation.DSMT4">
                  <p:embed/>
                  <p:pic>
                    <p:nvPicPr>
                      <p:cNvPr id="2356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6388" y="1914525"/>
                        <a:ext cx="381000" cy="268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3276600" y="2216151"/>
            <a:ext cx="290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/>
              <a:t>  </a:t>
            </a:r>
            <a:r>
              <a:rPr lang="en-US" altLang="en-US" sz="2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altLang="en-US" sz="20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0 </a:t>
            </a:r>
            <a:r>
              <a:rPr lang="en-US" altLang="en-US" sz="20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en-US" sz="2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3x </a:t>
            </a:r>
            <a:r>
              <a:rPr lang="en-US" altLang="en-US" sz="2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en-US" sz="20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sz="2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0</a:t>
            </a: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3252788" y="2595564"/>
            <a:ext cx="2057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  </a:t>
            </a:r>
            <a:r>
              <a:rPr lang="en-US" altLang="en-US" sz="20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= 0 hoặc x =</a:t>
            </a:r>
            <a:r>
              <a:rPr lang="en-US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2356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7160838"/>
              </p:ext>
            </p:extLst>
          </p:nvPr>
        </p:nvGraphicFramePr>
        <p:xfrm>
          <a:off x="5138738" y="3286125"/>
          <a:ext cx="3048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" name="Equation" r:id="rId5" imgW="253800" imgH="393480" progId="Equation.DSMT4">
                  <p:embed/>
                </p:oleObj>
              </mc:Choice>
              <mc:Fallback>
                <p:oleObj name="Equation" r:id="rId5" imgW="253800" imgH="393480" progId="Equation.DSMT4">
                  <p:embed/>
                  <p:pic>
                    <p:nvPicPr>
                      <p:cNvPr id="2356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8738" y="3286125"/>
                        <a:ext cx="304800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4" name="Object 12"/>
          <p:cNvGraphicFramePr>
            <a:graphicFrameLocks noChangeAspect="1"/>
          </p:cNvGraphicFramePr>
          <p:nvPr/>
        </p:nvGraphicFramePr>
        <p:xfrm>
          <a:off x="2832100" y="2257425"/>
          <a:ext cx="381000" cy="26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2" name="Equation" r:id="rId7" imgW="215713" imgH="152268" progId="Equation.DSMT4">
                  <p:embed/>
                </p:oleObj>
              </mc:Choice>
              <mc:Fallback>
                <p:oleObj name="Equation" r:id="rId7" imgW="215713" imgH="152268" progId="Equation.DSMT4">
                  <p:embed/>
                  <p:pic>
                    <p:nvPicPr>
                      <p:cNvPr id="2356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2100" y="2257425"/>
                        <a:ext cx="381000" cy="268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5" name="Object 13"/>
          <p:cNvGraphicFramePr>
            <a:graphicFrameLocks noChangeAspect="1"/>
          </p:cNvGraphicFramePr>
          <p:nvPr/>
        </p:nvGraphicFramePr>
        <p:xfrm>
          <a:off x="2844800" y="2638425"/>
          <a:ext cx="381000" cy="26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3" name="Equation" r:id="rId9" imgW="215713" imgH="152268" progId="Equation.DSMT4">
                  <p:embed/>
                </p:oleObj>
              </mc:Choice>
              <mc:Fallback>
                <p:oleObj name="Equation" r:id="rId9" imgW="215713" imgH="152268" progId="Equation.DSMT4">
                  <p:embed/>
                  <p:pic>
                    <p:nvPicPr>
                      <p:cNvPr id="2356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4800" y="2638425"/>
                        <a:ext cx="381000" cy="268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1" name="Line 14"/>
          <p:cNvSpPr>
            <a:spLocks noChangeShapeType="1"/>
          </p:cNvSpPr>
          <p:nvPr/>
        </p:nvSpPr>
        <p:spPr bwMode="auto">
          <a:xfrm>
            <a:off x="6091238" y="1604731"/>
            <a:ext cx="33337" cy="516301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2" name="Text Box 15"/>
          <p:cNvSpPr txBox="1">
            <a:spLocks noChangeArrowheads="1"/>
          </p:cNvSpPr>
          <p:nvPr/>
        </p:nvSpPr>
        <p:spPr bwMode="auto">
          <a:xfrm>
            <a:off x="6234113" y="1474789"/>
            <a:ext cx="4572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rgbClr val="0000FF"/>
                </a:solidFill>
              </a:rPr>
              <a:t>b)</a:t>
            </a:r>
            <a:endParaRPr lang="en-US" altLang="en-US" sz="1800" dirty="0">
              <a:solidFill>
                <a:srgbClr val="0000FF"/>
              </a:solidFill>
            </a:endParaRPr>
          </a:p>
        </p:txBody>
      </p:sp>
      <p:sp>
        <p:nvSpPr>
          <p:cNvPr id="12303" name="Text Box 16"/>
          <p:cNvSpPr txBox="1">
            <a:spLocks noChangeArrowheads="1"/>
          </p:cNvSpPr>
          <p:nvPr/>
        </p:nvSpPr>
        <p:spPr bwMode="auto">
          <a:xfrm>
            <a:off x="6629400" y="1528764"/>
            <a:ext cx="4432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dirty="0" err="1">
                <a:solidFill>
                  <a:srgbClr val="0000FF"/>
                </a:solidFill>
              </a:rPr>
              <a:t>Giải</a:t>
            </a:r>
            <a:r>
              <a:rPr lang="en-US" altLang="en-US" sz="2000" b="1" dirty="0">
                <a:solidFill>
                  <a:srgbClr val="0000FF"/>
                </a:solidFill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</a:rPr>
              <a:t>phương</a:t>
            </a:r>
            <a:r>
              <a:rPr lang="en-US" altLang="en-US" sz="2000" b="1" dirty="0">
                <a:solidFill>
                  <a:srgbClr val="0000FF"/>
                </a:solidFill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</a:rPr>
              <a:t>trình</a:t>
            </a:r>
            <a:r>
              <a:rPr lang="en-US" altLang="en-US" sz="2000" b="1" dirty="0">
                <a:solidFill>
                  <a:srgbClr val="0000FF"/>
                </a:solidFill>
              </a:rPr>
              <a:t>  </a:t>
            </a:r>
            <a:r>
              <a:rPr lang="en-US" altLang="en-US" sz="2000" b="1" dirty="0" smtClean="0">
                <a:solidFill>
                  <a:srgbClr val="0000FF"/>
                </a:solidFill>
              </a:rPr>
              <a:t>2x</a:t>
            </a:r>
            <a:r>
              <a:rPr lang="en-US" altLang="en-US" sz="2000" b="1" baseline="30000" dirty="0" smtClean="0">
                <a:solidFill>
                  <a:srgbClr val="0000FF"/>
                </a:solidFill>
              </a:rPr>
              <a:t>2 </a:t>
            </a:r>
            <a:r>
              <a:rPr lang="en-US" altLang="en-US" sz="2000" b="1" dirty="0">
                <a:solidFill>
                  <a:srgbClr val="0000FF"/>
                </a:solidFill>
              </a:rPr>
              <a:t>- </a:t>
            </a:r>
            <a:r>
              <a:rPr lang="en-US" altLang="en-US" sz="2000" b="1" dirty="0" smtClean="0">
                <a:solidFill>
                  <a:srgbClr val="0000FF"/>
                </a:solidFill>
              </a:rPr>
              <a:t>3 </a:t>
            </a:r>
            <a:r>
              <a:rPr lang="en-US" altLang="en-US" sz="2000" b="1" dirty="0">
                <a:solidFill>
                  <a:srgbClr val="0000FF"/>
                </a:solidFill>
              </a:rPr>
              <a:t>= 0</a:t>
            </a:r>
          </a:p>
        </p:txBody>
      </p:sp>
      <p:graphicFrame>
        <p:nvGraphicFramePr>
          <p:cNvPr id="23569" name="Object 17"/>
          <p:cNvGraphicFramePr>
            <a:graphicFrameLocks noChangeAspect="1"/>
          </p:cNvGraphicFramePr>
          <p:nvPr/>
        </p:nvGraphicFramePr>
        <p:xfrm>
          <a:off x="7191375" y="2038350"/>
          <a:ext cx="381000" cy="26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4" name="Equation" r:id="rId10" imgW="215713" imgH="152268" progId="Equation.3">
                  <p:embed/>
                </p:oleObj>
              </mc:Choice>
              <mc:Fallback>
                <p:oleObj name="Equation" r:id="rId10" imgW="215713" imgH="152268" progId="Equation.3">
                  <p:embed/>
                  <p:pic>
                    <p:nvPicPr>
                      <p:cNvPr id="23569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1375" y="2038350"/>
                        <a:ext cx="381000" cy="268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70" name="Text Box 18"/>
          <p:cNvSpPr txBox="1">
            <a:spLocks noChangeArrowheads="1"/>
          </p:cNvSpPr>
          <p:nvPr/>
        </p:nvSpPr>
        <p:spPr bwMode="auto">
          <a:xfrm>
            <a:off x="7510463" y="1952626"/>
            <a:ext cx="1200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dirty="0" smtClean="0">
                <a:solidFill>
                  <a:srgbClr val="FF3300"/>
                </a:solidFill>
              </a:rPr>
              <a:t>2x</a:t>
            </a:r>
            <a:r>
              <a:rPr lang="en-US" altLang="en-US" sz="2000" b="1" baseline="30000" dirty="0" smtClean="0">
                <a:solidFill>
                  <a:srgbClr val="FF3300"/>
                </a:solidFill>
              </a:rPr>
              <a:t>2     </a:t>
            </a:r>
            <a:r>
              <a:rPr lang="en-US" altLang="en-US" sz="2000" b="1" dirty="0">
                <a:solidFill>
                  <a:srgbClr val="FF3300"/>
                </a:solidFill>
              </a:rPr>
              <a:t>= </a:t>
            </a:r>
            <a:r>
              <a:rPr lang="en-US" altLang="en-US" sz="2000" b="1" dirty="0" smtClean="0">
                <a:solidFill>
                  <a:srgbClr val="FF3300"/>
                </a:solidFill>
              </a:rPr>
              <a:t>3</a:t>
            </a:r>
            <a:endParaRPr lang="en-US" altLang="en-US" sz="2000" b="1" dirty="0">
              <a:solidFill>
                <a:srgbClr val="FF3300"/>
              </a:solidFill>
            </a:endParaRPr>
          </a:p>
        </p:txBody>
      </p:sp>
      <p:graphicFrame>
        <p:nvGraphicFramePr>
          <p:cNvPr id="23571" name="Object 19"/>
          <p:cNvGraphicFramePr>
            <a:graphicFrameLocks noChangeAspect="1"/>
          </p:cNvGraphicFramePr>
          <p:nvPr/>
        </p:nvGraphicFramePr>
        <p:xfrm>
          <a:off x="8753475" y="2057400"/>
          <a:ext cx="381000" cy="26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" name="Equation" r:id="rId12" imgW="215713" imgH="152268" progId="Equation.3">
                  <p:embed/>
                </p:oleObj>
              </mc:Choice>
              <mc:Fallback>
                <p:oleObj name="Equation" r:id="rId12" imgW="215713" imgH="152268" progId="Equation.3">
                  <p:embed/>
                  <p:pic>
                    <p:nvPicPr>
                      <p:cNvPr id="23571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53475" y="2057400"/>
                        <a:ext cx="381000" cy="268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72" name="Text Box 20"/>
          <p:cNvSpPr txBox="1">
            <a:spLocks noChangeArrowheads="1"/>
          </p:cNvSpPr>
          <p:nvPr/>
        </p:nvSpPr>
        <p:spPr bwMode="auto">
          <a:xfrm>
            <a:off x="9220200" y="1924051"/>
            <a:ext cx="144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FF3300"/>
                </a:solidFill>
              </a:rPr>
              <a:t>x</a:t>
            </a:r>
            <a:r>
              <a:rPr lang="en-US" altLang="en-US" sz="2000" b="1" baseline="30000">
                <a:solidFill>
                  <a:srgbClr val="FF3300"/>
                </a:solidFill>
              </a:rPr>
              <a:t>2     </a:t>
            </a:r>
            <a:r>
              <a:rPr lang="en-US" altLang="en-US" sz="2000" b="1">
                <a:solidFill>
                  <a:srgbClr val="FF3300"/>
                </a:solidFill>
              </a:rPr>
              <a:t>=</a:t>
            </a:r>
            <a:r>
              <a:rPr lang="en-US" altLang="en-US" sz="2000" b="1"/>
              <a:t> </a:t>
            </a:r>
          </a:p>
        </p:txBody>
      </p:sp>
      <p:graphicFrame>
        <p:nvGraphicFramePr>
          <p:cNvPr id="23573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9258410"/>
              </p:ext>
            </p:extLst>
          </p:nvPr>
        </p:nvGraphicFramePr>
        <p:xfrm>
          <a:off x="9986963" y="1804988"/>
          <a:ext cx="23336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" name="Equation" r:id="rId13" imgW="152280" imgH="393480" progId="Equation.DSMT4">
                  <p:embed/>
                </p:oleObj>
              </mc:Choice>
              <mc:Fallback>
                <p:oleObj name="Equation" r:id="rId13" imgW="152280" imgH="393480" progId="Equation.DSMT4">
                  <p:embed/>
                  <p:pic>
                    <p:nvPicPr>
                      <p:cNvPr id="23573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6963" y="1804988"/>
                        <a:ext cx="233362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4" name="Object 22"/>
          <p:cNvGraphicFramePr>
            <a:graphicFrameLocks noChangeAspect="1"/>
          </p:cNvGraphicFramePr>
          <p:nvPr/>
        </p:nvGraphicFramePr>
        <p:xfrm>
          <a:off x="7194550" y="2592389"/>
          <a:ext cx="381000" cy="26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7" name="Equation" r:id="rId15" imgW="215713" imgH="152268" progId="Equation.3">
                  <p:embed/>
                </p:oleObj>
              </mc:Choice>
              <mc:Fallback>
                <p:oleObj name="Equation" r:id="rId15" imgW="215713" imgH="152268" progId="Equation.3">
                  <p:embed/>
                  <p:pic>
                    <p:nvPicPr>
                      <p:cNvPr id="23574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4550" y="2592389"/>
                        <a:ext cx="381000" cy="268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75" name="Text Box 23"/>
          <p:cNvSpPr txBox="1">
            <a:spLocks noChangeArrowheads="1"/>
          </p:cNvSpPr>
          <p:nvPr/>
        </p:nvSpPr>
        <p:spPr bwMode="auto">
          <a:xfrm>
            <a:off x="7546975" y="2463801"/>
            <a:ext cx="144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FF3300"/>
                </a:solidFill>
              </a:rPr>
              <a:t>x</a:t>
            </a:r>
            <a:r>
              <a:rPr lang="en-US" altLang="en-US" sz="2000" b="1" baseline="30000">
                <a:solidFill>
                  <a:srgbClr val="FF3300"/>
                </a:solidFill>
              </a:rPr>
              <a:t>     </a:t>
            </a:r>
            <a:r>
              <a:rPr lang="en-US" altLang="en-US" sz="2000" b="1">
                <a:solidFill>
                  <a:srgbClr val="FF3300"/>
                </a:solidFill>
              </a:rPr>
              <a:t>= </a:t>
            </a:r>
          </a:p>
        </p:txBody>
      </p:sp>
      <p:graphicFrame>
        <p:nvGraphicFramePr>
          <p:cNvPr id="23576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6304062"/>
              </p:ext>
            </p:extLst>
          </p:nvPr>
        </p:nvGraphicFramePr>
        <p:xfrm>
          <a:off x="8266113" y="2286000"/>
          <a:ext cx="544512" cy="68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8" name="Equation" r:id="rId16" imgW="355320" imgH="444240" progId="Equation.DSMT4">
                  <p:embed/>
                </p:oleObj>
              </mc:Choice>
              <mc:Fallback>
                <p:oleObj name="Equation" r:id="rId16" imgW="355320" imgH="444240" progId="Equation.DSMT4">
                  <p:embed/>
                  <p:pic>
                    <p:nvPicPr>
                      <p:cNvPr id="23576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66113" y="2286000"/>
                        <a:ext cx="544512" cy="687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7" name="Object 25"/>
          <p:cNvGraphicFramePr>
            <a:graphicFrameLocks noChangeAspect="1"/>
          </p:cNvGraphicFramePr>
          <p:nvPr/>
        </p:nvGraphicFramePr>
        <p:xfrm>
          <a:off x="8699500" y="2501900"/>
          <a:ext cx="381000" cy="26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9" name="Equation" r:id="rId18" imgW="215713" imgH="152268" progId="Equation.3">
                  <p:embed/>
                </p:oleObj>
              </mc:Choice>
              <mc:Fallback>
                <p:oleObj name="Equation" r:id="rId18" imgW="215713" imgH="152268" progId="Equation.3">
                  <p:embed/>
                  <p:pic>
                    <p:nvPicPr>
                      <p:cNvPr id="23577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99500" y="2501900"/>
                        <a:ext cx="381000" cy="268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78" name="Text Box 26"/>
          <p:cNvSpPr txBox="1">
            <a:spLocks noChangeArrowheads="1"/>
          </p:cNvSpPr>
          <p:nvPr/>
        </p:nvSpPr>
        <p:spPr bwMode="auto">
          <a:xfrm>
            <a:off x="9132888" y="2425701"/>
            <a:ext cx="144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FF3300"/>
                </a:solidFill>
              </a:rPr>
              <a:t>x</a:t>
            </a:r>
            <a:r>
              <a:rPr lang="en-US" altLang="en-US" sz="2000" b="1" baseline="30000">
                <a:solidFill>
                  <a:srgbClr val="FF3300"/>
                </a:solidFill>
              </a:rPr>
              <a:t>     </a:t>
            </a:r>
            <a:r>
              <a:rPr lang="en-US" altLang="en-US" sz="2000" b="1">
                <a:solidFill>
                  <a:srgbClr val="FF3300"/>
                </a:solidFill>
              </a:rPr>
              <a:t>=</a:t>
            </a:r>
            <a:r>
              <a:rPr lang="en-US" altLang="en-US" sz="2000">
                <a:solidFill>
                  <a:srgbClr val="FF3300"/>
                </a:solidFill>
              </a:rPr>
              <a:t> </a:t>
            </a:r>
          </a:p>
        </p:txBody>
      </p:sp>
      <p:graphicFrame>
        <p:nvGraphicFramePr>
          <p:cNvPr id="23579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3451876"/>
              </p:ext>
            </p:extLst>
          </p:nvPr>
        </p:nvGraphicFramePr>
        <p:xfrm>
          <a:off x="9756776" y="2282825"/>
          <a:ext cx="563563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0" name="Equation" r:id="rId19" imgW="368280" imgH="431640" progId="Equation.DSMT4">
                  <p:embed/>
                </p:oleObj>
              </mc:Choice>
              <mc:Fallback>
                <p:oleObj name="Equation" r:id="rId19" imgW="368280" imgH="431640" progId="Equation.DSMT4">
                  <p:embed/>
                  <p:pic>
                    <p:nvPicPr>
                      <p:cNvPr id="23579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56776" y="2282825"/>
                        <a:ext cx="563563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80" name="Text Box 28"/>
          <p:cNvSpPr txBox="1">
            <a:spLocks noChangeArrowheads="1"/>
          </p:cNvSpPr>
          <p:nvPr/>
        </p:nvSpPr>
        <p:spPr bwMode="auto">
          <a:xfrm>
            <a:off x="6045200" y="2916239"/>
            <a:ext cx="46482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 </a:t>
            </a:r>
            <a:r>
              <a:rPr lang="en-US" altLang="en-US" sz="2000" b="1">
                <a:solidFill>
                  <a:srgbClr val="FF3300"/>
                </a:solidFill>
              </a:rPr>
              <a:t>Vậy phương trình có hai nghiệm 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FF3300"/>
                </a:solidFill>
              </a:rPr>
              <a:t>                              x</a:t>
            </a:r>
            <a:r>
              <a:rPr lang="en-US" altLang="en-US" sz="2000" b="1" baseline="-25000">
                <a:solidFill>
                  <a:srgbClr val="FF3300"/>
                </a:solidFill>
              </a:rPr>
              <a:t>1</a:t>
            </a:r>
            <a:r>
              <a:rPr lang="en-US" altLang="en-US" sz="2000" b="1">
                <a:solidFill>
                  <a:srgbClr val="FF3300"/>
                </a:solidFill>
              </a:rPr>
              <a:t>=        ;   x</a:t>
            </a:r>
            <a:r>
              <a:rPr lang="en-US" altLang="en-US" sz="2000" b="1" baseline="-25000">
                <a:solidFill>
                  <a:srgbClr val="FF3300"/>
                </a:solidFill>
              </a:rPr>
              <a:t>2</a:t>
            </a:r>
            <a:r>
              <a:rPr lang="en-US" altLang="en-US" sz="2000" b="1">
                <a:solidFill>
                  <a:srgbClr val="FF3300"/>
                </a:solidFill>
              </a:rPr>
              <a:t>=</a:t>
            </a:r>
          </a:p>
        </p:txBody>
      </p:sp>
      <p:graphicFrame>
        <p:nvGraphicFramePr>
          <p:cNvPr id="23581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6745446"/>
              </p:ext>
            </p:extLst>
          </p:nvPr>
        </p:nvGraphicFramePr>
        <p:xfrm>
          <a:off x="8647114" y="3217864"/>
          <a:ext cx="388937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" name="Equation" r:id="rId21" imgW="253800" imgH="431640" progId="Equation.DSMT4">
                  <p:embed/>
                </p:oleObj>
              </mc:Choice>
              <mc:Fallback>
                <p:oleObj name="Equation" r:id="rId21" imgW="253800" imgH="431640" progId="Equation.DSMT4">
                  <p:embed/>
                  <p:pic>
                    <p:nvPicPr>
                      <p:cNvPr id="23581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47114" y="3217864"/>
                        <a:ext cx="388937" cy="668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82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8162277"/>
              </p:ext>
            </p:extLst>
          </p:nvPr>
        </p:nvGraphicFramePr>
        <p:xfrm>
          <a:off x="9817101" y="3217864"/>
          <a:ext cx="563563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2" name="Equation" r:id="rId23" imgW="368280" imgH="431640" progId="Equation.DSMT4">
                  <p:embed/>
                </p:oleObj>
              </mc:Choice>
              <mc:Fallback>
                <p:oleObj name="Equation" r:id="rId23" imgW="368280" imgH="431640" progId="Equation.DSMT4">
                  <p:embed/>
                  <p:pic>
                    <p:nvPicPr>
                      <p:cNvPr id="23582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7101" y="3217864"/>
                        <a:ext cx="563563" cy="668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83" name="Object 31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073956364"/>
              </p:ext>
            </p:extLst>
          </p:nvPr>
        </p:nvGraphicFramePr>
        <p:xfrm>
          <a:off x="5003800" y="2463800"/>
          <a:ext cx="458788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3" name="Equation" r:id="rId25" imgW="253800" imgH="393480" progId="Equation.DSMT4">
                  <p:embed/>
                </p:oleObj>
              </mc:Choice>
              <mc:Fallback>
                <p:oleObj name="Equation" r:id="rId25" imgW="253800" imgH="393480" progId="Equation.DSMT4">
                  <p:embed/>
                  <p:pic>
                    <p:nvPicPr>
                      <p:cNvPr id="23583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800" y="2463800"/>
                        <a:ext cx="458788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606" name="Text Box 54"/>
          <p:cNvSpPr txBox="1">
            <a:spLocks noChangeArrowheads="1"/>
          </p:cNvSpPr>
          <p:nvPr/>
        </p:nvSpPr>
        <p:spPr bwMode="auto">
          <a:xfrm>
            <a:off x="1752600" y="4186239"/>
            <a:ext cx="4343400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en-US" sz="2400" b="1" dirty="0"/>
              <a:t> </a:t>
            </a:r>
            <a:r>
              <a:rPr lang="vi-VN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Muốn giải phương trình bậc hai khuyết hệ số c, ta phân tích vế trái thành nhân tử bằng cách đặt nhân tử chung. Rồi áp dụng cách giải </a:t>
            </a:r>
            <a:r>
              <a:rPr lang="vi-VN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 </a:t>
            </a:r>
            <a:r>
              <a:rPr lang="vi-VN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trình tích để giải.</a:t>
            </a:r>
          </a:p>
        </p:txBody>
      </p:sp>
      <p:sp>
        <p:nvSpPr>
          <p:cNvPr id="23610" name="Text Box 58"/>
          <p:cNvSpPr txBox="1">
            <a:spLocks noChangeArrowheads="1"/>
          </p:cNvSpPr>
          <p:nvPr/>
        </p:nvSpPr>
        <p:spPr bwMode="auto">
          <a:xfrm>
            <a:off x="6380163" y="3962400"/>
            <a:ext cx="40386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.VnArial" pitchFamily="34" charset="0"/>
              </a:rPr>
              <a:t> </a:t>
            </a:r>
            <a:r>
              <a:rPr lang="vi-V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Muốn giải phương trình bậc hai khuyết hệ số b, ta chuyển c sang vế phải. Rồi đư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a về dạng : </a:t>
            </a:r>
          </a:p>
        </p:txBody>
      </p:sp>
      <p:graphicFrame>
        <p:nvGraphicFramePr>
          <p:cNvPr id="23613" name="Object 61"/>
          <p:cNvGraphicFramePr>
            <a:graphicFrameLocks noChangeAspect="1"/>
          </p:cNvGraphicFramePr>
          <p:nvPr/>
        </p:nvGraphicFramePr>
        <p:xfrm>
          <a:off x="8686800" y="5867400"/>
          <a:ext cx="387350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4" name="Equation" r:id="rId27" imgW="241300" imgH="228600" progId="Equation.DSMT4">
                  <p:embed/>
                </p:oleObj>
              </mc:Choice>
              <mc:Fallback>
                <p:oleObj name="Equation" r:id="rId27" imgW="241300" imgH="228600" progId="Equation.DSMT4">
                  <p:embed/>
                  <p:pic>
                    <p:nvPicPr>
                      <p:cNvPr id="23613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6800" y="5867400"/>
                        <a:ext cx="387350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758979" y="166671"/>
            <a:ext cx="94613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3x</a:t>
            </a:r>
            <a:r>
              <a:rPr lang="en-US" altLang="en-US" sz="2800" b="1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+ 2x = 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b)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altLang="en-US" sz="2800" b="1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- 3 = 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601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5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5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3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3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35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35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3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35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35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3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35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35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3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35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35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3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3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3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3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3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3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3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3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3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3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3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3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3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23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3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3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23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36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36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23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3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3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23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36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36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23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236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236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23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14" grpId="0"/>
      <p:bldP spid="23556" grpId="0"/>
      <p:bldP spid="23559" grpId="0"/>
      <p:bldP spid="23561" grpId="0"/>
      <p:bldP spid="23562" grpId="0"/>
      <p:bldP spid="23570" grpId="0"/>
      <p:bldP spid="23572" grpId="0"/>
      <p:bldP spid="23575" grpId="0"/>
      <p:bldP spid="23578" grpId="0"/>
      <p:bldP spid="23580" grpId="0"/>
      <p:bldP spid="23606" grpId="0"/>
      <p:bldP spid="236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9503" y="892098"/>
            <a:ext cx="7738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4468" y="1538868"/>
            <a:ext cx="112961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LcParenR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8 = 0                   b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4453318"/>
              </p:ext>
            </p:extLst>
          </p:nvPr>
        </p:nvGraphicFramePr>
        <p:xfrm>
          <a:off x="4225925" y="1589088"/>
          <a:ext cx="133032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3" imgW="787320" imgH="203040" progId="Equation.DSMT4">
                  <p:embed/>
                </p:oleObj>
              </mc:Choice>
              <mc:Fallback>
                <p:oleObj name="Equation" r:id="rId3" imgW="7873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25925" y="1589088"/>
                        <a:ext cx="1330325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479503" y="2193436"/>
            <a:ext cx="10270273" cy="2308324"/>
            <a:chOff x="624468" y="2776654"/>
            <a:chExt cx="10270273" cy="2308324"/>
          </a:xfrm>
        </p:grpSpPr>
        <p:sp>
          <p:nvSpPr>
            <p:cNvPr id="7" name="TextBox 6"/>
            <p:cNvSpPr txBox="1"/>
            <p:nvPr/>
          </p:nvSpPr>
          <p:spPr>
            <a:xfrm>
              <a:off x="624468" y="2776654"/>
              <a:ext cx="10270273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400" dirty="0" err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Bài</a:t>
              </a:r>
              <a:r>
                <a:rPr lang="en-US" sz="240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3: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(BT 13 – SGK/43) Cho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phương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trình</a:t>
              </a:r>
              <a:endPara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457200" indent="-457200">
                <a:lnSpc>
                  <a:spcPct val="150000"/>
                </a:lnSpc>
                <a:buAutoNum type="alphaLcParenR"/>
              </a:pP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sz="2400" baseline="30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+ 8x = -2                                              b) x</a:t>
              </a:r>
              <a:r>
                <a:rPr lang="en-US" sz="2400" baseline="30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+ 2x  </a:t>
              </a:r>
              <a:r>
                <a:rPr lang="en-US" dirty="0" smtClean="0"/>
                <a:t>= </a:t>
              </a:r>
            </a:p>
            <a:p>
              <a:pPr>
                <a:lnSpc>
                  <a:spcPct val="150000"/>
                </a:lnSpc>
              </a:pP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Hãy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cộng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vào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hai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vế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mỗi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phương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trình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cùng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một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thích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hợp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để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được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một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phương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trình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mà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vế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trái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thành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một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bình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phương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08749450"/>
                </p:ext>
              </p:extLst>
            </p:nvPr>
          </p:nvGraphicFramePr>
          <p:xfrm>
            <a:off x="7681484" y="3393963"/>
            <a:ext cx="214317" cy="6039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9" name="Equation" r:id="rId5" imgW="139680" imgH="393480" progId="Equation.DSMT4">
                    <p:embed/>
                  </p:oleObj>
                </mc:Choice>
                <mc:Fallback>
                  <p:oleObj name="Equation" r:id="rId5" imgW="139680" imgH="393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7681484" y="3393963"/>
                          <a:ext cx="214317" cy="60398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" name="TextBox 9"/>
          <p:cNvSpPr txBox="1"/>
          <p:nvPr/>
        </p:nvSpPr>
        <p:spPr>
          <a:xfrm>
            <a:off x="479503" y="4583610"/>
            <a:ext cx="10660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6x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+ 2 = 0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0288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 descr="4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512" y="61332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ext Box 6"/>
          <p:cNvSpPr txBox="1">
            <a:spLocks noChangeArrowheads="1"/>
          </p:cNvSpPr>
          <p:nvPr/>
        </p:nvSpPr>
        <p:spPr bwMode="auto">
          <a:xfrm>
            <a:off x="2590800" y="1600200"/>
            <a:ext cx="7010400" cy="357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/>
              <a:t>* </a:t>
            </a:r>
            <a:r>
              <a:rPr lang="en-US" altLang="en-US" sz="24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alt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15; 16; 18 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(SBT/40)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alt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alt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Qua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5364" name="Rectangle 7"/>
          <p:cNvSpPr>
            <a:spLocks noChangeArrowheads="1"/>
          </p:cNvSpPr>
          <p:nvPr/>
        </p:nvSpPr>
        <p:spPr bwMode="auto">
          <a:xfrm>
            <a:off x="3157538" y="962026"/>
            <a:ext cx="58356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HỌC SINH TỰ HỌC</a:t>
            </a:r>
          </a:p>
        </p:txBody>
      </p:sp>
    </p:spTree>
    <p:extLst>
      <p:ext uri="{BB962C8B-B14F-4D97-AF65-F5344CB8AC3E}">
        <p14:creationId xmlns:p14="http://schemas.microsoft.com/office/powerpoint/2010/main" val="103463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15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431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.VnArial</vt:lpstr>
      <vt:lpstr>Arial</vt:lpstr>
      <vt:lpstr>Calibri</vt:lpstr>
      <vt:lpstr>Calibri Light</vt:lpstr>
      <vt:lpstr>Times New Roman</vt:lpstr>
      <vt:lpstr>Wingdings</vt:lpstr>
      <vt:lpstr>Office Theme</vt:lpstr>
      <vt:lpstr>Equation</vt:lpstr>
      <vt:lpstr>MathType 7.0 Equation</vt:lpstr>
      <vt:lpstr>PowerPoint Presentation</vt:lpstr>
      <vt:lpstr>Tiết 51     LUYỆN TẬP VỀ PHƯƠNG TRÌNH BẬC HAI MỘT ẨN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13</cp:revision>
  <dcterms:created xsi:type="dcterms:W3CDTF">2021-03-14T12:59:13Z</dcterms:created>
  <dcterms:modified xsi:type="dcterms:W3CDTF">2021-03-14T14:34:22Z</dcterms:modified>
</cp:coreProperties>
</file>