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0" r:id="rId2"/>
    <p:sldId id="304" r:id="rId3"/>
    <p:sldId id="302" r:id="rId4"/>
    <p:sldId id="292" r:id="rId5"/>
    <p:sldId id="354" r:id="rId6"/>
    <p:sldId id="355" r:id="rId7"/>
    <p:sldId id="301" r:id="rId8"/>
    <p:sldId id="306" r:id="rId9"/>
    <p:sldId id="333" r:id="rId10"/>
    <p:sldId id="343" r:id="rId11"/>
    <p:sldId id="334" r:id="rId12"/>
    <p:sldId id="353" r:id="rId13"/>
    <p:sldId id="335" r:id="rId14"/>
    <p:sldId id="341" r:id="rId15"/>
    <p:sldId id="345" r:id="rId16"/>
    <p:sldId id="342" r:id="rId17"/>
    <p:sldId id="315" r:id="rId18"/>
    <p:sldId id="332" r:id="rId19"/>
    <p:sldId id="331" r:id="rId20"/>
    <p:sldId id="328" r:id="rId21"/>
    <p:sldId id="329" r:id="rId22"/>
    <p:sldId id="330" r:id="rId2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00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82" d="100"/>
          <a:sy n="82" d="100"/>
        </p:scale>
        <p:origin x="27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54FA5A2-35D7-4010-9436-9BA3DD48353A}" type="datetimeFigureOut">
              <a:rPr lang="en-US"/>
              <a:pPr>
                <a:defRPr/>
              </a:pPr>
              <a:t>7/15/2022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516FE93-87DB-4840-A26C-2A2264E320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44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63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/>
          </p:cNvPr>
          <p:cNvSpPr txBox="1"/>
          <p:nvPr userDrawn="1"/>
        </p:nvSpPr>
        <p:spPr>
          <a:xfrm>
            <a:off x="10948988" y="-17463"/>
            <a:ext cx="1347787" cy="368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Lesson 2.3</a:t>
            </a:r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/>
          </p:cNvPr>
          <p:cNvSpPr txBox="1"/>
          <p:nvPr userDrawn="1"/>
        </p:nvSpPr>
        <p:spPr>
          <a:xfrm>
            <a:off x="10948988" y="-17463"/>
            <a:ext cx="1347787" cy="368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Lesson 2.3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15875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  <a:extLst/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3" name="TextBox 9">
            <a:extLst/>
          </p:cNvPr>
          <p:cNvSpPr txBox="1"/>
          <p:nvPr userDrawn="1"/>
        </p:nvSpPr>
        <p:spPr>
          <a:xfrm>
            <a:off x="153988" y="-41275"/>
            <a:ext cx="881062" cy="36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Unit 10</a:t>
            </a:r>
          </a:p>
        </p:txBody>
      </p:sp>
      <p:sp>
        <p:nvSpPr>
          <p:cNvPr id="14" name="TextBox 13">
            <a:extLst/>
          </p:cNvPr>
          <p:cNvSpPr txBox="1"/>
          <p:nvPr userDrawn="1"/>
        </p:nvSpPr>
        <p:spPr>
          <a:xfrm>
            <a:off x="25400" y="6510338"/>
            <a:ext cx="2593975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</a:t>
            </a: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i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-Learn Smart World </a:t>
            </a:r>
          </a:p>
        </p:txBody>
      </p:sp>
      <p:pic>
        <p:nvPicPr>
          <p:cNvPr id="15" name="Picture 14">
            <a:extLst/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26800" y="6396038"/>
            <a:ext cx="814388" cy="415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0.png"/><Relationship Id="rId5" Type="http://schemas.microsoft.com/office/2007/relationships/media" Target="../media/media5.mp3"/><Relationship Id="rId10" Type="http://schemas.openxmlformats.org/officeDocument/2006/relationships/image" Target="../media/image19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5103813" y="2646363"/>
            <a:ext cx="6596062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Calibri" pitchFamily="34" charset="0"/>
              </a:rPr>
              <a:t>Unit 9: English in the World</a:t>
            </a:r>
            <a:endParaRPr lang="en-US" sz="3200" b="1">
              <a:solidFill>
                <a:srgbClr val="0070C0"/>
              </a:solidFill>
              <a:latin typeface="Calibri" pitchFamily="34" charset="0"/>
            </a:endParaRPr>
          </a:p>
          <a:p>
            <a:pPr algn="ctr"/>
            <a:r>
              <a:rPr lang="en-US" sz="3200" b="1">
                <a:solidFill>
                  <a:srgbClr val="00B050"/>
                </a:solidFill>
                <a:latin typeface="Calibri" pitchFamily="34" charset="0"/>
              </a:rPr>
              <a:t>Lesson 2.3: Pronunciation &amp; Speaking</a:t>
            </a:r>
          </a:p>
          <a:p>
            <a:pPr algn="ctr"/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Page</a:t>
            </a:r>
            <a:r>
              <a:rPr lang="en-US" sz="3200">
                <a:latin typeface="Calibri" pitchFamily="34" charset="0"/>
              </a:rPr>
              <a:t> </a:t>
            </a: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73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6">
            <a:extLst>
              <a:ext uri="{FF2B5EF4-FFF2-40B4-BE49-F238E27FC236}">
                <a16:creationId xmlns:a16="http://schemas.microsoft.com/office/drawing/2014/main" id="{352F2B5B-A6FC-4E7E-9451-19D62E9E6E94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02C384-DBE1-4713-9AAF-2CB56AE1D56F}"/>
              </a:ext>
            </a:extLst>
          </p:cNvPr>
          <p:cNvSpPr/>
          <p:nvPr/>
        </p:nvSpPr>
        <p:spPr>
          <a:xfrm>
            <a:off x="811370" y="797142"/>
            <a:ext cx="99682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99"/>
                </a:solidFill>
                <a:latin typeface="+mn-lt"/>
              </a:rPr>
              <a:t>c. Listen and cross out the word that doesn't follow the note in "a." </a:t>
            </a:r>
            <a:endParaRPr lang="en-US" sz="3200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8EB565-1496-4992-99AB-4FD4A8997CAA}"/>
              </a:ext>
            </a:extLst>
          </p:cNvPr>
          <p:cNvSpPr/>
          <p:nvPr/>
        </p:nvSpPr>
        <p:spPr>
          <a:xfrm>
            <a:off x="811369" y="3427078"/>
            <a:ext cx="105864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99"/>
                </a:solidFill>
                <a:latin typeface="+mn-lt"/>
              </a:rPr>
              <a:t>d. Read the words with the sound noted in "a." to a partner. </a:t>
            </a:r>
            <a:endParaRPr lang="en-US" sz="3200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639D98-4A12-4370-A409-F57CBEB5FD5A}"/>
              </a:ext>
            </a:extLst>
          </p:cNvPr>
          <p:cNvSpPr/>
          <p:nvPr/>
        </p:nvSpPr>
        <p:spPr>
          <a:xfrm>
            <a:off x="1901781" y="2096721"/>
            <a:ext cx="1923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0099"/>
                </a:solidFill>
                <a:latin typeface="+mn-lt"/>
              </a:rPr>
              <a:t>Americ</a:t>
            </a:r>
            <a:r>
              <a:rPr lang="en-US" sz="2800" i="1" u="sng" dirty="0">
                <a:solidFill>
                  <a:srgbClr val="000099"/>
                </a:solidFill>
                <a:latin typeface="+mn-lt"/>
              </a:rPr>
              <a:t>a </a:t>
            </a:r>
            <a:endParaRPr lang="en-US" sz="2800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3BCC72-29F8-427E-9316-B022B3930D8C}"/>
              </a:ext>
            </a:extLst>
          </p:cNvPr>
          <p:cNvSpPr/>
          <p:nvPr/>
        </p:nvSpPr>
        <p:spPr>
          <a:xfrm>
            <a:off x="3825026" y="2096721"/>
            <a:ext cx="1923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0099"/>
                </a:solidFill>
                <a:latin typeface="+mn-lt"/>
              </a:rPr>
              <a:t>departm</a:t>
            </a:r>
            <a:r>
              <a:rPr lang="en-US" sz="2800" i="1" u="sng" dirty="0">
                <a:solidFill>
                  <a:srgbClr val="000099"/>
                </a:solidFill>
                <a:latin typeface="+mn-lt"/>
              </a:rPr>
              <a:t>e</a:t>
            </a:r>
            <a:r>
              <a:rPr lang="en-US" sz="2800" i="1" dirty="0">
                <a:solidFill>
                  <a:srgbClr val="000099"/>
                </a:solidFill>
                <a:latin typeface="+mn-lt"/>
              </a:rPr>
              <a:t>nt</a:t>
            </a:r>
            <a:r>
              <a:rPr lang="en-US" sz="2800" i="1" u="sng" dirty="0">
                <a:solidFill>
                  <a:srgbClr val="000099"/>
                </a:solidFill>
                <a:latin typeface="+mn-lt"/>
              </a:rPr>
              <a:t> </a:t>
            </a:r>
            <a:endParaRPr lang="en-US" sz="2800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8C87E7-A5A3-4020-AC62-0DE135E9CA37}"/>
              </a:ext>
            </a:extLst>
          </p:cNvPr>
          <p:cNvSpPr/>
          <p:nvPr/>
        </p:nvSpPr>
        <p:spPr>
          <a:xfrm>
            <a:off x="6308502" y="2096721"/>
            <a:ext cx="1923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0099"/>
                </a:solidFill>
                <a:latin typeface="+mn-lt"/>
              </a:rPr>
              <a:t>postc</a:t>
            </a:r>
            <a:r>
              <a:rPr lang="en-US" sz="2800" i="1" u="sng" dirty="0">
                <a:solidFill>
                  <a:srgbClr val="000099"/>
                </a:solidFill>
                <a:latin typeface="+mn-lt"/>
              </a:rPr>
              <a:t>a</a:t>
            </a:r>
            <a:r>
              <a:rPr lang="en-US" sz="2800" i="1" dirty="0">
                <a:solidFill>
                  <a:srgbClr val="000099"/>
                </a:solidFill>
                <a:latin typeface="+mn-lt"/>
              </a:rPr>
              <a:t>rd</a:t>
            </a:r>
            <a:r>
              <a:rPr lang="en-US" sz="2800" i="1" u="sng" dirty="0">
                <a:solidFill>
                  <a:srgbClr val="000099"/>
                </a:solidFill>
                <a:latin typeface="+mn-lt"/>
              </a:rPr>
              <a:t> </a:t>
            </a:r>
            <a:endParaRPr lang="en-US" sz="2800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E1213C-6214-45CB-8379-77B877850D47}"/>
              </a:ext>
            </a:extLst>
          </p:cNvPr>
          <p:cNvSpPr/>
          <p:nvPr/>
        </p:nvSpPr>
        <p:spPr>
          <a:xfrm>
            <a:off x="8382002" y="2096721"/>
            <a:ext cx="1418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0099"/>
                </a:solidFill>
                <a:latin typeface="+mn-lt"/>
              </a:rPr>
              <a:t>summ</a:t>
            </a:r>
            <a:r>
              <a:rPr lang="en-US" sz="2800" i="1" u="sng" dirty="0">
                <a:solidFill>
                  <a:srgbClr val="000099"/>
                </a:solidFill>
                <a:latin typeface="+mn-lt"/>
              </a:rPr>
              <a:t>e</a:t>
            </a:r>
            <a:r>
              <a:rPr lang="en-US" sz="2800" i="1" dirty="0">
                <a:solidFill>
                  <a:srgbClr val="000099"/>
                </a:solidFill>
                <a:latin typeface="+mn-lt"/>
              </a:rPr>
              <a:t>r</a:t>
            </a:r>
            <a:endParaRPr lang="en-US" sz="2800" dirty="0">
              <a:solidFill>
                <a:srgbClr val="000099"/>
              </a:solidFill>
              <a:latin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56D3FC-F3D0-430F-8353-AB523F800CEB}"/>
              </a:ext>
            </a:extLst>
          </p:cNvPr>
          <p:cNvCxnSpPr/>
          <p:nvPr/>
        </p:nvCxnSpPr>
        <p:spPr>
          <a:xfrm>
            <a:off x="6308502" y="2408349"/>
            <a:ext cx="13415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merica">
            <a:hlinkClick r:id="" action="ppaction://media"/>
            <a:extLst>
              <a:ext uri="{FF2B5EF4-FFF2-40B4-BE49-F238E27FC236}">
                <a16:creationId xmlns:a16="http://schemas.microsoft.com/office/drawing/2014/main" id="{9A50CA4F-B56C-4561-81D9-AB95DD3D9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44803" y="5259771"/>
            <a:ext cx="609600" cy="609600"/>
          </a:xfrm>
          <a:prstGeom prst="rect">
            <a:avLst/>
          </a:prstGeom>
        </p:spPr>
      </p:pic>
      <p:pic>
        <p:nvPicPr>
          <p:cNvPr id="8" name="department">
            <a:hlinkClick r:id="" action="ppaction://media"/>
            <a:extLst>
              <a:ext uri="{FF2B5EF4-FFF2-40B4-BE49-F238E27FC236}">
                <a16:creationId xmlns:a16="http://schemas.microsoft.com/office/drawing/2014/main" id="{5DA4408F-0793-4BEC-A318-13D0522681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67460" y="5259771"/>
            <a:ext cx="609600" cy="609600"/>
          </a:xfrm>
          <a:prstGeom prst="rect">
            <a:avLst/>
          </a:prstGeom>
        </p:spPr>
      </p:pic>
      <p:pic>
        <p:nvPicPr>
          <p:cNvPr id="10" name="postcard">
            <a:hlinkClick r:id="" action="ppaction://media"/>
            <a:extLst>
              <a:ext uri="{FF2B5EF4-FFF2-40B4-BE49-F238E27FC236}">
                <a16:creationId xmlns:a16="http://schemas.microsoft.com/office/drawing/2014/main" id="{1DAC8AE2-4B07-4048-AF3E-3A3ED5DF40B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07099" y="5259771"/>
            <a:ext cx="609600" cy="609600"/>
          </a:xfrm>
          <a:prstGeom prst="rect">
            <a:avLst/>
          </a:prstGeom>
        </p:spPr>
      </p:pic>
      <p:pic>
        <p:nvPicPr>
          <p:cNvPr id="11" name="summer">
            <a:hlinkClick r:id="" action="ppaction://media"/>
            <a:extLst>
              <a:ext uri="{FF2B5EF4-FFF2-40B4-BE49-F238E27FC236}">
                <a16:creationId xmlns:a16="http://schemas.microsoft.com/office/drawing/2014/main" id="{4E19CEAA-1EB2-49E7-BC85-2893D0EC25C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46738" y="5259771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8DA77F-B19F-468E-BDCB-5374BE094D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28471" y="1351323"/>
            <a:ext cx="474583" cy="463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6"/>
          <p:cNvSpPr>
            <a:spLocks noChangeArrowheads="1"/>
          </p:cNvSpPr>
          <p:nvPr/>
        </p:nvSpPr>
        <p:spPr bwMode="auto">
          <a:xfrm>
            <a:off x="1017431" y="1218634"/>
            <a:ext cx="11174569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0099"/>
                </a:solidFill>
                <a:latin typeface="Calibri" pitchFamily="34" charset="0"/>
              </a:rPr>
              <a:t>Emma</a:t>
            </a:r>
            <a:r>
              <a:rPr lang="en-US" sz="3200" dirty="0">
                <a:solidFill>
                  <a:srgbClr val="000099"/>
                </a:solidFill>
                <a:latin typeface="Calibri" pitchFamily="34" charset="0"/>
              </a:rPr>
              <a:t>: How was your holiday?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latin typeface="Calibri" pitchFamily="34" charset="0"/>
              </a:rPr>
              <a:t>Mike</a:t>
            </a:r>
            <a:r>
              <a:rPr lang="en-US" sz="3200" dirty="0">
                <a:latin typeface="Calibri" pitchFamily="34" charset="0"/>
              </a:rPr>
              <a:t>: It was great. We went to England. 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0099"/>
                </a:solidFill>
                <a:latin typeface="Calibri" pitchFamily="34" charset="0"/>
              </a:rPr>
              <a:t>Emma</a:t>
            </a:r>
            <a:r>
              <a:rPr lang="en-US" sz="3200" dirty="0">
                <a:solidFill>
                  <a:srgbClr val="000099"/>
                </a:solidFill>
                <a:latin typeface="Calibri" pitchFamily="34" charset="0"/>
              </a:rPr>
              <a:t>: Where did you go in England? 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latin typeface="Calibri" pitchFamily="34" charset="0"/>
              </a:rPr>
              <a:t>Mike</a:t>
            </a:r>
            <a:r>
              <a:rPr lang="en-US" sz="3200" dirty="0">
                <a:latin typeface="Calibri" pitchFamily="34" charset="0"/>
              </a:rPr>
              <a:t>: We went to London. 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0099"/>
                </a:solidFill>
                <a:latin typeface="Calibri" pitchFamily="34" charset="0"/>
              </a:rPr>
              <a:t>Emma</a:t>
            </a:r>
            <a:r>
              <a:rPr lang="en-US" sz="3200" dirty="0">
                <a:solidFill>
                  <a:srgbClr val="000099"/>
                </a:solidFill>
                <a:latin typeface="Calibri" pitchFamily="34" charset="0"/>
              </a:rPr>
              <a:t>: What did you do there?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latin typeface="Calibri" pitchFamily="34" charset="0"/>
              </a:rPr>
              <a:t>Mike</a:t>
            </a:r>
            <a:r>
              <a:rPr lang="en-US" sz="3200" dirty="0">
                <a:latin typeface="Calibri" pitchFamily="34" charset="0"/>
              </a:rPr>
              <a:t>: We went to the National Gallery and saw the London Eye.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0099"/>
                </a:solidFill>
                <a:latin typeface="Calibri" pitchFamily="34" charset="0"/>
              </a:rPr>
              <a:t>Emma</a:t>
            </a:r>
            <a:r>
              <a:rPr lang="en-US" sz="3200" dirty="0">
                <a:solidFill>
                  <a:srgbClr val="000099"/>
                </a:solidFill>
                <a:latin typeface="Calibri" pitchFamily="34" charset="0"/>
              </a:rPr>
              <a:t>: Did you try the local food?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latin typeface="Calibri" pitchFamily="34" charset="0"/>
              </a:rPr>
              <a:t>Mike</a:t>
            </a:r>
            <a:r>
              <a:rPr lang="en-US" sz="3200" dirty="0">
                <a:latin typeface="Calibri" pitchFamily="34" charset="0"/>
              </a:rPr>
              <a:t>: Yes, I ate fish and chips. It was good. 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0099"/>
                </a:solidFill>
                <a:latin typeface="Calibri" pitchFamily="34" charset="0"/>
              </a:rPr>
              <a:t>Emma</a:t>
            </a:r>
            <a:r>
              <a:rPr lang="en-US" sz="3200" dirty="0">
                <a:solidFill>
                  <a:srgbClr val="000099"/>
                </a:solidFill>
                <a:latin typeface="Calibri" pitchFamily="34" charset="0"/>
              </a:rPr>
              <a:t>: Well, it was great talking to you. </a:t>
            </a:r>
          </a:p>
        </p:txBody>
      </p:sp>
      <p:pic>
        <p:nvPicPr>
          <p:cNvPr id="1331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788" y="330200"/>
            <a:ext cx="11377612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267B8D42-AC19-4327-B745-DC8810236D5D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369888"/>
            <a:ext cx="10174287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379413" y="904875"/>
            <a:ext cx="6923087" cy="545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 dirty="0">
                <a:latin typeface="Calibri" pitchFamily="34" charset="0"/>
              </a:rPr>
              <a:t>Emma</a:t>
            </a:r>
            <a:r>
              <a:rPr lang="en-US" sz="3200" dirty="0">
                <a:latin typeface="Calibri" pitchFamily="34" charset="0"/>
              </a:rPr>
              <a:t>: How was your holiday?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b="1" dirty="0">
                <a:latin typeface="Calibri" pitchFamily="34" charset="0"/>
              </a:rPr>
              <a:t>Mike</a:t>
            </a:r>
            <a:r>
              <a:rPr lang="en-US" sz="3200" dirty="0">
                <a:latin typeface="Calibri" pitchFamily="34" charset="0"/>
              </a:rPr>
              <a:t>: It was great. We went to </a:t>
            </a:r>
            <a:r>
              <a:rPr lang="en-US" sz="3200" dirty="0">
                <a:solidFill>
                  <a:srgbClr val="3399FF"/>
                </a:solidFill>
                <a:latin typeface="Calibri" pitchFamily="34" charset="0"/>
              </a:rPr>
              <a:t>England</a:t>
            </a:r>
            <a:r>
              <a:rPr lang="en-US" sz="3200" dirty="0">
                <a:latin typeface="Calibri" pitchFamily="34" charset="0"/>
              </a:rPr>
              <a:t>. 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b="1" dirty="0">
                <a:latin typeface="Calibri" pitchFamily="34" charset="0"/>
              </a:rPr>
              <a:t>Emma</a:t>
            </a:r>
            <a:r>
              <a:rPr lang="en-US" sz="3200" dirty="0">
                <a:latin typeface="Calibri" pitchFamily="34" charset="0"/>
              </a:rPr>
              <a:t>: Where did you go in </a:t>
            </a:r>
            <a:r>
              <a:rPr lang="en-US" sz="3200" dirty="0">
                <a:solidFill>
                  <a:srgbClr val="3399FF"/>
                </a:solidFill>
                <a:latin typeface="Calibri" pitchFamily="34" charset="0"/>
              </a:rPr>
              <a:t>England</a:t>
            </a:r>
            <a:r>
              <a:rPr lang="en-US" sz="3200" dirty="0">
                <a:latin typeface="Calibri" pitchFamily="34" charset="0"/>
              </a:rPr>
              <a:t>? 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b="1" dirty="0">
                <a:latin typeface="Calibri" pitchFamily="34" charset="0"/>
              </a:rPr>
              <a:t>Mike</a:t>
            </a:r>
            <a:r>
              <a:rPr lang="en-US" sz="3200" dirty="0">
                <a:latin typeface="Calibri" pitchFamily="34" charset="0"/>
              </a:rPr>
              <a:t>: We went to </a:t>
            </a:r>
            <a:r>
              <a:rPr lang="en-US" sz="3200" dirty="0">
                <a:solidFill>
                  <a:srgbClr val="3399FF"/>
                </a:solidFill>
                <a:latin typeface="Calibri" pitchFamily="34" charset="0"/>
              </a:rPr>
              <a:t>London</a:t>
            </a:r>
            <a:r>
              <a:rPr lang="en-US" sz="3200" dirty="0">
                <a:latin typeface="Calibri" pitchFamily="34" charset="0"/>
              </a:rPr>
              <a:t>. </a:t>
            </a:r>
          </a:p>
          <a:p>
            <a:r>
              <a:rPr lang="en-US" sz="3200" b="1" dirty="0">
                <a:latin typeface="Calibri" pitchFamily="34" charset="0"/>
              </a:rPr>
              <a:t>Emma</a:t>
            </a:r>
            <a:r>
              <a:rPr lang="en-US" sz="3200" dirty="0">
                <a:latin typeface="Calibri" pitchFamily="34" charset="0"/>
              </a:rPr>
              <a:t>: What did you do there?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b="1" dirty="0">
                <a:latin typeface="Calibri" pitchFamily="34" charset="0"/>
              </a:rPr>
              <a:t>Mike</a:t>
            </a:r>
            <a:r>
              <a:rPr lang="en-US" sz="3200" dirty="0">
                <a:latin typeface="Calibri" pitchFamily="34" charset="0"/>
              </a:rPr>
              <a:t>: We went to </a:t>
            </a:r>
            <a:r>
              <a:rPr lang="en-US" sz="3200" dirty="0">
                <a:solidFill>
                  <a:srgbClr val="3399FF"/>
                </a:solidFill>
                <a:latin typeface="Calibri" pitchFamily="34" charset="0"/>
              </a:rPr>
              <a:t>the National Gallery</a:t>
            </a:r>
            <a:r>
              <a:rPr lang="en-US" sz="3200" dirty="0">
                <a:latin typeface="Calibri" pitchFamily="34" charset="0"/>
              </a:rPr>
              <a:t> </a:t>
            </a:r>
          </a:p>
          <a:p>
            <a:r>
              <a:rPr lang="en-US" sz="3200" dirty="0">
                <a:latin typeface="Calibri" pitchFamily="34" charset="0"/>
              </a:rPr>
              <a:t>and </a:t>
            </a:r>
            <a:r>
              <a:rPr lang="en-US" sz="3200" dirty="0">
                <a:solidFill>
                  <a:srgbClr val="3399FF"/>
                </a:solidFill>
                <a:latin typeface="Calibri" pitchFamily="34" charset="0"/>
              </a:rPr>
              <a:t>saw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3399FF"/>
                </a:solidFill>
                <a:latin typeface="Calibri" pitchFamily="34" charset="0"/>
              </a:rPr>
              <a:t>the London Eye</a:t>
            </a:r>
            <a:r>
              <a:rPr lang="en-US" sz="3200" dirty="0">
                <a:latin typeface="Calibri" pitchFamily="34" charset="0"/>
              </a:rPr>
              <a:t>. 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b="1" dirty="0">
                <a:latin typeface="Calibri" pitchFamily="34" charset="0"/>
              </a:rPr>
              <a:t>Emma</a:t>
            </a:r>
            <a:r>
              <a:rPr lang="en-US" sz="3200" dirty="0">
                <a:latin typeface="Calibri" pitchFamily="34" charset="0"/>
              </a:rPr>
              <a:t>: Did you try the local food?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b="1" dirty="0">
                <a:latin typeface="Calibri" pitchFamily="34" charset="0"/>
              </a:rPr>
              <a:t>Mike</a:t>
            </a:r>
            <a:r>
              <a:rPr lang="en-US" sz="3200" dirty="0">
                <a:latin typeface="Calibri" pitchFamily="34" charset="0"/>
              </a:rPr>
              <a:t>: Yes, I ate </a:t>
            </a:r>
            <a:r>
              <a:rPr lang="en-US" sz="3200" dirty="0">
                <a:solidFill>
                  <a:srgbClr val="3399FF"/>
                </a:solidFill>
                <a:latin typeface="Calibri" pitchFamily="34" charset="0"/>
              </a:rPr>
              <a:t>fish and chips</a:t>
            </a:r>
            <a:r>
              <a:rPr lang="en-US" sz="3200" dirty="0">
                <a:latin typeface="Calibri" pitchFamily="34" charset="0"/>
              </a:rPr>
              <a:t>. </a:t>
            </a:r>
          </a:p>
          <a:p>
            <a:r>
              <a:rPr lang="en-US" sz="3200" dirty="0">
                <a:latin typeface="Calibri" pitchFamily="34" charset="0"/>
              </a:rPr>
              <a:t>It was </a:t>
            </a:r>
            <a:r>
              <a:rPr lang="en-US" sz="3200" dirty="0">
                <a:solidFill>
                  <a:srgbClr val="3399FF"/>
                </a:solidFill>
                <a:latin typeface="Calibri" pitchFamily="34" charset="0"/>
              </a:rPr>
              <a:t>good</a:t>
            </a:r>
            <a:r>
              <a:rPr lang="en-US" sz="3200" dirty="0">
                <a:latin typeface="Calibri" pitchFamily="34" charset="0"/>
              </a:rPr>
              <a:t>. </a:t>
            </a:r>
          </a:p>
          <a:p>
            <a:r>
              <a:rPr lang="en-US" sz="3200" b="1" dirty="0">
                <a:latin typeface="Calibri" pitchFamily="34" charset="0"/>
              </a:rPr>
              <a:t>Emma</a:t>
            </a:r>
            <a:r>
              <a:rPr lang="en-US" sz="3200" dirty="0">
                <a:latin typeface="Calibri" pitchFamily="34" charset="0"/>
              </a:rPr>
              <a:t>: Well, it was </a:t>
            </a:r>
            <a:r>
              <a:rPr lang="en-US" sz="3200" dirty="0">
                <a:solidFill>
                  <a:srgbClr val="3399FF"/>
                </a:solidFill>
                <a:latin typeface="Calibri" pitchFamily="34" charset="0"/>
              </a:rPr>
              <a:t>great talking to you.</a:t>
            </a:r>
            <a:r>
              <a:rPr lang="en-US" sz="3200" dirty="0">
                <a:latin typeface="Calibri" pitchFamily="34" charset="0"/>
              </a:rPr>
              <a:t> 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6775" y="1431925"/>
            <a:ext cx="29051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8363" y="1916113"/>
            <a:ext cx="29051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7563" y="2400300"/>
            <a:ext cx="36385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88200" y="3333750"/>
            <a:ext cx="39528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23113" y="3878263"/>
            <a:ext cx="47434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31050" y="4714875"/>
            <a:ext cx="38195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78663" y="5334000"/>
            <a:ext cx="2524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50088" y="5878513"/>
            <a:ext cx="51419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4AE15D2B-5E13-46EA-B38F-88A62FC95E05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6775" y="1431925"/>
            <a:ext cx="29051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8363" y="1916113"/>
            <a:ext cx="29051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7563" y="2400300"/>
            <a:ext cx="36385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88200" y="3333750"/>
            <a:ext cx="39528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23113" y="3878263"/>
            <a:ext cx="47434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31050" y="4714875"/>
            <a:ext cx="38195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78663" y="5334000"/>
            <a:ext cx="2524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50088" y="5878513"/>
            <a:ext cx="51419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9" name="Rectangle 20"/>
          <p:cNvSpPr>
            <a:spLocks noChangeArrowheads="1"/>
          </p:cNvSpPr>
          <p:nvPr/>
        </p:nvSpPr>
        <p:spPr bwMode="auto">
          <a:xfrm>
            <a:off x="125413" y="976313"/>
            <a:ext cx="7165975" cy="545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latin typeface="Calibri" pitchFamily="34" charset="0"/>
              </a:rPr>
              <a:t>Emma</a:t>
            </a:r>
            <a:r>
              <a:rPr lang="en-US" sz="3200">
                <a:latin typeface="Calibri" pitchFamily="34" charset="0"/>
              </a:rPr>
              <a:t>: How was your holiday?</a:t>
            </a:r>
            <a:br>
              <a:rPr lang="en-US" sz="3200">
                <a:latin typeface="Calibri" pitchFamily="34" charset="0"/>
              </a:rPr>
            </a:br>
            <a:r>
              <a:rPr lang="en-US" sz="3200" b="1">
                <a:latin typeface="Calibri" pitchFamily="34" charset="0"/>
              </a:rPr>
              <a:t>Mike</a:t>
            </a:r>
            <a:r>
              <a:rPr lang="en-US" sz="3200">
                <a:latin typeface="Calibri" pitchFamily="34" charset="0"/>
              </a:rPr>
              <a:t>: It was great. We went to </a:t>
            </a:r>
            <a:r>
              <a:rPr lang="en-US" sz="3200">
                <a:solidFill>
                  <a:srgbClr val="3399FF"/>
                </a:solidFill>
                <a:latin typeface="Calibri" pitchFamily="34" charset="0"/>
              </a:rPr>
              <a:t>the USA</a:t>
            </a:r>
            <a:r>
              <a:rPr lang="en-US" sz="3200">
                <a:latin typeface="Calibri" pitchFamily="34" charset="0"/>
              </a:rPr>
              <a:t>. </a:t>
            </a:r>
            <a:br>
              <a:rPr lang="en-US" sz="3200">
                <a:latin typeface="Calibri" pitchFamily="34" charset="0"/>
              </a:rPr>
            </a:br>
            <a:r>
              <a:rPr lang="en-US" sz="3200" b="1">
                <a:latin typeface="Calibri" pitchFamily="34" charset="0"/>
              </a:rPr>
              <a:t>Emma</a:t>
            </a:r>
            <a:r>
              <a:rPr lang="en-US" sz="3200">
                <a:latin typeface="Calibri" pitchFamily="34" charset="0"/>
              </a:rPr>
              <a:t>: Where did you go in </a:t>
            </a:r>
            <a:r>
              <a:rPr lang="en-US" sz="3200">
                <a:solidFill>
                  <a:srgbClr val="3399FF"/>
                </a:solidFill>
                <a:latin typeface="Calibri" pitchFamily="34" charset="0"/>
              </a:rPr>
              <a:t>the USA</a:t>
            </a:r>
            <a:r>
              <a:rPr lang="en-US" sz="3200">
                <a:latin typeface="Calibri" pitchFamily="34" charset="0"/>
              </a:rPr>
              <a:t>? </a:t>
            </a:r>
            <a:br>
              <a:rPr lang="en-US" sz="3200">
                <a:latin typeface="Calibri" pitchFamily="34" charset="0"/>
              </a:rPr>
            </a:br>
            <a:r>
              <a:rPr lang="en-US" sz="3200" b="1">
                <a:latin typeface="Calibri" pitchFamily="34" charset="0"/>
              </a:rPr>
              <a:t>Mike</a:t>
            </a:r>
            <a:r>
              <a:rPr lang="en-US" sz="3200">
                <a:latin typeface="Calibri" pitchFamily="34" charset="0"/>
              </a:rPr>
              <a:t>: We went to </a:t>
            </a:r>
            <a:r>
              <a:rPr lang="en-US" sz="3200">
                <a:solidFill>
                  <a:srgbClr val="3399FF"/>
                </a:solidFill>
                <a:latin typeface="Calibri" pitchFamily="34" charset="0"/>
              </a:rPr>
              <a:t>New York City</a:t>
            </a:r>
            <a:r>
              <a:rPr lang="en-US" sz="3200">
                <a:latin typeface="Calibri" pitchFamily="34" charset="0"/>
              </a:rPr>
              <a:t>. </a:t>
            </a:r>
          </a:p>
          <a:p>
            <a:r>
              <a:rPr lang="en-US" sz="3200" b="1">
                <a:latin typeface="Calibri" pitchFamily="34" charset="0"/>
              </a:rPr>
              <a:t>Emma</a:t>
            </a:r>
            <a:r>
              <a:rPr lang="en-US" sz="3200">
                <a:latin typeface="Calibri" pitchFamily="34" charset="0"/>
              </a:rPr>
              <a:t>: What did you do there?</a:t>
            </a:r>
            <a:br>
              <a:rPr lang="en-US" sz="3200">
                <a:latin typeface="Calibri" pitchFamily="34" charset="0"/>
              </a:rPr>
            </a:br>
            <a:r>
              <a:rPr lang="en-US" sz="3200" b="1">
                <a:latin typeface="Calibri" pitchFamily="34" charset="0"/>
              </a:rPr>
              <a:t>Mike</a:t>
            </a:r>
            <a:r>
              <a:rPr lang="en-US" sz="3200">
                <a:latin typeface="Calibri" pitchFamily="34" charset="0"/>
              </a:rPr>
              <a:t>: We went to </a:t>
            </a:r>
            <a:r>
              <a:rPr lang="en-US" sz="3200">
                <a:solidFill>
                  <a:srgbClr val="3399FF"/>
                </a:solidFill>
                <a:latin typeface="Calibri" pitchFamily="34" charset="0"/>
              </a:rPr>
              <a:t>Central Park</a:t>
            </a:r>
            <a:r>
              <a:rPr lang="en-US" sz="3200">
                <a:latin typeface="Calibri" pitchFamily="34" charset="0"/>
              </a:rPr>
              <a:t> </a:t>
            </a:r>
          </a:p>
          <a:p>
            <a:r>
              <a:rPr lang="en-US" sz="3200">
                <a:latin typeface="Calibri" pitchFamily="34" charset="0"/>
              </a:rPr>
              <a:t>and </a:t>
            </a:r>
            <a:r>
              <a:rPr lang="en-US" sz="3200">
                <a:solidFill>
                  <a:srgbClr val="3399FF"/>
                </a:solidFill>
                <a:latin typeface="Calibri" pitchFamily="34" charset="0"/>
              </a:rPr>
              <a:t>took photos</a:t>
            </a:r>
            <a:r>
              <a:rPr lang="en-US" sz="3200">
                <a:latin typeface="Calibri" pitchFamily="34" charset="0"/>
              </a:rPr>
              <a:t>. </a:t>
            </a:r>
            <a:br>
              <a:rPr lang="en-US" sz="3200">
                <a:latin typeface="Calibri" pitchFamily="34" charset="0"/>
              </a:rPr>
            </a:br>
            <a:r>
              <a:rPr lang="en-US" sz="3200" b="1">
                <a:latin typeface="Calibri" pitchFamily="34" charset="0"/>
              </a:rPr>
              <a:t>Emma</a:t>
            </a:r>
            <a:r>
              <a:rPr lang="en-US" sz="3200">
                <a:latin typeface="Calibri" pitchFamily="34" charset="0"/>
              </a:rPr>
              <a:t>: Did you try the local food?</a:t>
            </a:r>
            <a:br>
              <a:rPr lang="en-US" sz="3200">
                <a:latin typeface="Calibri" pitchFamily="34" charset="0"/>
              </a:rPr>
            </a:br>
            <a:r>
              <a:rPr lang="en-US" sz="3200" b="1">
                <a:latin typeface="Calibri" pitchFamily="34" charset="0"/>
              </a:rPr>
              <a:t>Mike</a:t>
            </a:r>
            <a:r>
              <a:rPr lang="en-US" sz="3200">
                <a:latin typeface="Calibri" pitchFamily="34" charset="0"/>
              </a:rPr>
              <a:t>: Yes, I ate </a:t>
            </a:r>
            <a:r>
              <a:rPr lang="en-US" sz="3200">
                <a:solidFill>
                  <a:srgbClr val="3399FF"/>
                </a:solidFill>
                <a:latin typeface="Calibri" pitchFamily="34" charset="0"/>
              </a:rPr>
              <a:t>a hot dog</a:t>
            </a:r>
            <a:r>
              <a:rPr lang="en-US" sz="3200">
                <a:latin typeface="Calibri" pitchFamily="34" charset="0"/>
              </a:rPr>
              <a:t>. </a:t>
            </a:r>
          </a:p>
          <a:p>
            <a:r>
              <a:rPr lang="en-US" sz="3200">
                <a:latin typeface="Calibri" pitchFamily="34" charset="0"/>
              </a:rPr>
              <a:t>It was </a:t>
            </a:r>
            <a:r>
              <a:rPr lang="en-US" sz="3200">
                <a:solidFill>
                  <a:srgbClr val="3399FF"/>
                </a:solidFill>
                <a:latin typeface="Calibri" pitchFamily="34" charset="0"/>
              </a:rPr>
              <a:t>great</a:t>
            </a:r>
            <a:r>
              <a:rPr lang="en-US" sz="3200">
                <a:latin typeface="Calibri" pitchFamily="34" charset="0"/>
              </a:rPr>
              <a:t>. </a:t>
            </a:r>
          </a:p>
          <a:p>
            <a:r>
              <a:rPr lang="en-US" sz="3200" b="1">
                <a:latin typeface="Calibri" pitchFamily="34" charset="0"/>
              </a:rPr>
              <a:t>Emma</a:t>
            </a:r>
            <a:r>
              <a:rPr lang="en-US" sz="3200">
                <a:latin typeface="Calibri" pitchFamily="34" charset="0"/>
              </a:rPr>
              <a:t>: Well, it was </a:t>
            </a:r>
            <a:r>
              <a:rPr lang="en-US" sz="3200">
                <a:solidFill>
                  <a:srgbClr val="3399FF"/>
                </a:solidFill>
                <a:latin typeface="Calibri" pitchFamily="34" charset="0"/>
              </a:rPr>
              <a:t>nice seeing you again.</a:t>
            </a:r>
            <a:r>
              <a:rPr lang="en-US" sz="3200">
                <a:latin typeface="Calibri" pitchFamily="34" charset="0"/>
              </a:rPr>
              <a:t> </a:t>
            </a:r>
          </a:p>
        </p:txBody>
      </p:sp>
      <p:sp>
        <p:nvSpPr>
          <p:cNvPr id="15370" name="Text Box 21"/>
          <p:cNvSpPr txBox="1">
            <a:spLocks noChangeArrowheads="1"/>
          </p:cNvSpPr>
          <p:nvPr/>
        </p:nvSpPr>
        <p:spPr bwMode="auto">
          <a:xfrm>
            <a:off x="374650" y="414338"/>
            <a:ext cx="2673350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3399FF"/>
                </a:solidFill>
                <a:latin typeface="Calibri" pitchFamily="34" charset="0"/>
              </a:rPr>
              <a:t>Do the same</a:t>
            </a:r>
          </a:p>
        </p:txBody>
      </p:sp>
      <p:sp>
        <p:nvSpPr>
          <p:cNvPr id="15371" name="AutoShape 22"/>
          <p:cNvSpPr>
            <a:spLocks noChangeArrowheads="1"/>
          </p:cNvSpPr>
          <p:nvPr/>
        </p:nvSpPr>
        <p:spPr bwMode="auto">
          <a:xfrm>
            <a:off x="7232650" y="1441450"/>
            <a:ext cx="1328738" cy="4143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AutoShape 23"/>
          <p:cNvSpPr>
            <a:spLocks noChangeArrowheads="1"/>
          </p:cNvSpPr>
          <p:nvPr/>
        </p:nvSpPr>
        <p:spPr bwMode="auto">
          <a:xfrm>
            <a:off x="7232650" y="1927225"/>
            <a:ext cx="1328738" cy="4143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3" name="AutoShape 24"/>
          <p:cNvSpPr>
            <a:spLocks noChangeArrowheads="1"/>
          </p:cNvSpPr>
          <p:nvPr/>
        </p:nvSpPr>
        <p:spPr bwMode="auto">
          <a:xfrm>
            <a:off x="7273925" y="2425700"/>
            <a:ext cx="2119313" cy="4143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4" name="AutoShape 25"/>
          <p:cNvSpPr>
            <a:spLocks noChangeArrowheads="1"/>
          </p:cNvSpPr>
          <p:nvPr/>
        </p:nvSpPr>
        <p:spPr bwMode="auto">
          <a:xfrm>
            <a:off x="7275513" y="3422650"/>
            <a:ext cx="1841500" cy="4143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5" name="AutoShape 26"/>
          <p:cNvSpPr>
            <a:spLocks noChangeArrowheads="1"/>
          </p:cNvSpPr>
          <p:nvPr/>
        </p:nvSpPr>
        <p:spPr bwMode="auto">
          <a:xfrm>
            <a:off x="7232650" y="3922713"/>
            <a:ext cx="1689100" cy="41433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6" name="AutoShape 27"/>
          <p:cNvSpPr>
            <a:spLocks noChangeArrowheads="1"/>
          </p:cNvSpPr>
          <p:nvPr/>
        </p:nvSpPr>
        <p:spPr bwMode="auto">
          <a:xfrm>
            <a:off x="7232650" y="4765675"/>
            <a:ext cx="1466850" cy="4143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7" name="AutoShape 28"/>
          <p:cNvSpPr>
            <a:spLocks noChangeArrowheads="1"/>
          </p:cNvSpPr>
          <p:nvPr/>
        </p:nvSpPr>
        <p:spPr bwMode="auto">
          <a:xfrm>
            <a:off x="7189788" y="5362575"/>
            <a:ext cx="842962" cy="4143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8" name="AutoShape 29"/>
          <p:cNvSpPr>
            <a:spLocks noChangeArrowheads="1"/>
          </p:cNvSpPr>
          <p:nvPr/>
        </p:nvSpPr>
        <p:spPr bwMode="auto">
          <a:xfrm>
            <a:off x="7121525" y="5873750"/>
            <a:ext cx="2644775" cy="4143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2E5ED39B-B868-49F2-87DE-86008C4F02EA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" y="455613"/>
            <a:ext cx="29432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18"/>
          <p:cNvSpPr>
            <a:spLocks noChangeArrowheads="1"/>
          </p:cNvSpPr>
          <p:nvPr/>
        </p:nvSpPr>
        <p:spPr bwMode="auto">
          <a:xfrm>
            <a:off x="1081825" y="1369577"/>
            <a:ext cx="10854744" cy="2601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3200" dirty="0">
                <a:solidFill>
                  <a:srgbClr val="000099"/>
                </a:solidFill>
                <a:latin typeface="Calibri" pitchFamily="34" charset="0"/>
              </a:rPr>
              <a:t>a. You just returned home from a holiday. In pairs: Student B, page 122 (file 10), Student A answer Student B's questions about your trip. Then, swap roles. Ask questions and complete the table about Student B's holiday.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DA9320BF-188F-48C2-B97F-DE2F81BA0396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626" y="1331112"/>
            <a:ext cx="6572250" cy="487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4A31D5C9-FD9F-4EBF-99D7-F0D1CA449CA7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8E5C45-C905-4A6A-A02D-AF1F1F783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317" y="423863"/>
            <a:ext cx="5704089" cy="1800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E5CA4C-CA2A-490A-8B2F-883F3550D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517" y="2287714"/>
            <a:ext cx="5739890" cy="4066349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D697F0CD-2F24-40A8-817A-E68F482FC6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5900" y="459224"/>
            <a:ext cx="29432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993" y="1956113"/>
            <a:ext cx="10768013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EF33A9D4-8081-4AE0-A2BF-7384AFE138CE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2.3</a:t>
            </a:r>
          </a:p>
        </p:txBody>
      </p:sp>
      <p:pic>
        <p:nvPicPr>
          <p:cNvPr id="4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2467CAEE-34DE-4A07-A9B6-48E5CEC2E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40" y="793683"/>
            <a:ext cx="2293160" cy="146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/>
          </p:cNvPr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78D726DE-5B02-4191-9BAB-3E69E999F30E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1688" y="1419225"/>
            <a:ext cx="10364787" cy="33877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000099"/>
                </a:solidFill>
                <a:latin typeface="Calibri" pitchFamily="34" charset="0"/>
              </a:rPr>
              <a:t>Write a paragraph (about 70 words) about your holiday, your paragraph should include:</a:t>
            </a:r>
          </a:p>
          <a:p>
            <a:pPr>
              <a:buFontTx/>
              <a:buChar char="-"/>
              <a:defRPr/>
            </a:pPr>
            <a:r>
              <a:rPr lang="en-US" sz="3600" i="1" dirty="0">
                <a:solidFill>
                  <a:srgbClr val="000099"/>
                </a:solidFill>
                <a:latin typeface="Calibri" pitchFamily="34" charset="0"/>
              </a:rPr>
              <a:t>Where did you go?</a:t>
            </a:r>
          </a:p>
          <a:p>
            <a:pPr>
              <a:buFontTx/>
              <a:buChar char="-"/>
              <a:defRPr/>
            </a:pPr>
            <a:r>
              <a:rPr lang="en-US" sz="3600" i="1" dirty="0">
                <a:solidFill>
                  <a:srgbClr val="000099"/>
                </a:solidFill>
                <a:latin typeface="Calibri" pitchFamily="34" charset="0"/>
              </a:rPr>
              <a:t>What did you do?</a:t>
            </a:r>
          </a:p>
          <a:p>
            <a:pPr>
              <a:buFontTx/>
              <a:buChar char="-"/>
              <a:defRPr/>
            </a:pPr>
            <a:r>
              <a:rPr lang="en-US" sz="3600" i="1" dirty="0">
                <a:solidFill>
                  <a:srgbClr val="000099"/>
                </a:solidFill>
                <a:latin typeface="Calibri" pitchFamily="34" charset="0"/>
              </a:rPr>
              <a:t>What did you eat?</a:t>
            </a:r>
          </a:p>
          <a:p>
            <a:pPr>
              <a:buFontTx/>
              <a:buChar char="-"/>
              <a:defRPr/>
            </a:pPr>
            <a:r>
              <a:rPr lang="en-US" sz="3600" i="1" dirty="0">
                <a:solidFill>
                  <a:srgbClr val="000099"/>
                </a:solidFill>
                <a:latin typeface="Calibri" pitchFamily="34" charset="0"/>
              </a:rPr>
              <a:t>How did you feel?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AC7CABD2-3C84-44D2-BA1B-0E93EFC64478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/>
          </p:cNvPr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/>
          </p:cNvPr>
          <p:cNvSpPr txBox="1"/>
          <p:nvPr/>
        </p:nvSpPr>
        <p:spPr>
          <a:xfrm>
            <a:off x="10948988" y="-17463"/>
            <a:ext cx="1347787" cy="368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Lesson 2.3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175" y="627063"/>
            <a:ext cx="3265488" cy="584200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LESSON OUTLINE</a:t>
            </a:r>
          </a:p>
        </p:txBody>
      </p:sp>
      <p:pic>
        <p:nvPicPr>
          <p:cNvPr id="6147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2713" y="1571625"/>
            <a:ext cx="192087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6175" y="2435225"/>
            <a:ext cx="425767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 Diagonal Corner Rectangle 10"/>
          <p:cNvSpPr/>
          <p:nvPr/>
        </p:nvSpPr>
        <p:spPr>
          <a:xfrm>
            <a:off x="1382713" y="5595938"/>
            <a:ext cx="2378075" cy="539750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82713" y="3467100"/>
            <a:ext cx="3949700" cy="8048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151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86013" y="4483100"/>
            <a:ext cx="4052887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1BDA2414-3D63-4683-9A5F-8ED55D5DBC51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413" y="472156"/>
            <a:ext cx="4201181" cy="5876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/>
          <p:cNvSpPr>
            <a:spLocks noChangeArrowheads="1"/>
          </p:cNvSpPr>
          <p:nvPr/>
        </p:nvSpPr>
        <p:spPr bwMode="auto">
          <a:xfrm>
            <a:off x="333375" y="693738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4100" y="2243138"/>
            <a:ext cx="9715500" cy="22891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000099"/>
                </a:solidFill>
                <a:latin typeface="Calibri" pitchFamily="34" charset="0"/>
              </a:rPr>
              <a:t>Pronunciation:</a:t>
            </a:r>
          </a:p>
          <a:p>
            <a:pPr>
              <a:defRPr/>
            </a:pPr>
            <a:r>
              <a:rPr lang="en-US" sz="3600" dirty="0">
                <a:solidFill>
                  <a:srgbClr val="000099"/>
                </a:solidFill>
                <a:latin typeface="Calibri" pitchFamily="34" charset="0"/>
              </a:rPr>
              <a:t>- practice pronouncing the /ə/ sound. </a:t>
            </a:r>
            <a:br>
              <a:rPr lang="en-US" sz="3600" dirty="0">
                <a:solidFill>
                  <a:srgbClr val="000099"/>
                </a:solidFill>
                <a:latin typeface="Calibri" pitchFamily="34" charset="0"/>
              </a:rPr>
            </a:br>
            <a:r>
              <a:rPr lang="en-US" sz="3600" dirty="0">
                <a:solidFill>
                  <a:srgbClr val="000099"/>
                </a:solidFill>
                <a:latin typeface="Calibri" pitchFamily="34" charset="0"/>
              </a:rPr>
              <a:t>Speaking</a:t>
            </a:r>
          </a:p>
          <a:p>
            <a:pPr>
              <a:defRPr/>
            </a:pPr>
            <a:r>
              <a:rPr lang="en-US" sz="3600" dirty="0">
                <a:solidFill>
                  <a:srgbClr val="000099"/>
                </a:solidFill>
                <a:latin typeface="Calibri" pitchFamily="34" charset="0"/>
              </a:rPr>
              <a:t>- Make a conversation about holidays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3"/>
          <p:cNvSpPr>
            <a:spLocks noChangeArrowheads="1"/>
          </p:cNvSpPr>
          <p:nvPr/>
        </p:nvSpPr>
        <p:spPr bwMode="auto">
          <a:xfrm>
            <a:off x="333375" y="693738"/>
            <a:ext cx="33623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0" y="2374900"/>
            <a:ext cx="1072515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99"/>
                </a:solidFill>
                <a:latin typeface="Calibri" pitchFamily="34" charset="0"/>
              </a:rPr>
              <a:t>Practice the /ə/ sound.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99"/>
                </a:solidFill>
                <a:latin typeface="Calibri" pitchFamily="34" charset="0"/>
              </a:rPr>
              <a:t>Practice talking about </a:t>
            </a:r>
            <a:r>
              <a:rPr lang="en-US" sz="3600" i="1" dirty="0" smtClean="0">
                <a:solidFill>
                  <a:srgbClr val="000099"/>
                </a:solidFill>
                <a:latin typeface="Calibri" pitchFamily="34" charset="0"/>
              </a:rPr>
              <a:t>holiday.</a:t>
            </a:r>
            <a:endParaRPr lang="en-US" sz="3600" i="1" dirty="0">
              <a:solidFill>
                <a:srgbClr val="000099"/>
              </a:solidFill>
              <a:latin typeface="Calibri" pitchFamily="34" charset="0"/>
            </a:endParaRP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99"/>
                </a:solidFill>
                <a:latin typeface="Calibri" pitchFamily="34" charset="0"/>
              </a:rPr>
              <a:t>Prepare the next lesson (page 74 SB</a:t>
            </a:r>
            <a:r>
              <a:rPr lang="en-US" sz="3600" i="1" dirty="0" smtClean="0">
                <a:solidFill>
                  <a:srgbClr val="000099"/>
                </a:solidFill>
                <a:latin typeface="Calibri" pitchFamily="34" charset="0"/>
              </a:rPr>
              <a:t>)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 smtClean="0">
                <a:solidFill>
                  <a:srgbClr val="000099"/>
                </a:solidFill>
                <a:latin typeface="Calibri" pitchFamily="34" charset="0"/>
              </a:rPr>
              <a:t>Review all the vocabularies and grammar in the unit.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 smtClean="0">
                <a:solidFill>
                  <a:srgbClr val="000099"/>
                </a:solidFill>
                <a:latin typeface="Calibri" pitchFamily="34" charset="0"/>
              </a:rPr>
              <a:t>Play the consolidation games in </a:t>
            </a:r>
            <a:r>
              <a:rPr lang="en-US" sz="3600" b="1" i="1" dirty="0" smtClean="0">
                <a:solidFill>
                  <a:srgbClr val="000099"/>
                </a:solidFill>
                <a:latin typeface="Calibri" pitchFamily="34" charset="0"/>
              </a:rPr>
              <a:t>Tieng Anh 7 </a:t>
            </a:r>
            <a:r>
              <a:rPr lang="en-US" sz="3600" b="1" i="1" dirty="0" err="1" smtClean="0">
                <a:solidFill>
                  <a:srgbClr val="000099"/>
                </a:solidFill>
                <a:latin typeface="Calibri" pitchFamily="34" charset="0"/>
              </a:rPr>
              <a:t>i</a:t>
            </a:r>
            <a:r>
              <a:rPr lang="en-US" sz="3600" b="1" i="1" dirty="0" smtClean="0">
                <a:solidFill>
                  <a:srgbClr val="000099"/>
                </a:solidFill>
                <a:latin typeface="Calibri" pitchFamily="34" charset="0"/>
              </a:rPr>
              <a:t>-Learn Smart World DHA App</a:t>
            </a:r>
            <a:r>
              <a:rPr lang="en-US" sz="3600" i="1" dirty="0" smtClean="0">
                <a:solidFill>
                  <a:srgbClr val="000099"/>
                </a:solidFill>
                <a:latin typeface="Calibri" pitchFamily="34" charset="0"/>
              </a:rPr>
              <a:t> on </a:t>
            </a:r>
            <a:r>
              <a:rPr lang="en-US" sz="3600" i="1" dirty="0" smtClean="0">
                <a:solidFill>
                  <a:srgbClr val="000099"/>
                </a:solidFill>
                <a:latin typeface="Calibri" pitchFamily="34" charset="0"/>
                <a:hlinkClick r:id="rId2"/>
              </a:rPr>
              <a:t>www.eduhome.com.vn</a:t>
            </a:r>
            <a:r>
              <a:rPr lang="en-US" sz="3600" i="1" dirty="0" smtClean="0">
                <a:solidFill>
                  <a:srgbClr val="000099"/>
                </a:solidFill>
                <a:latin typeface="Calibri" pitchFamily="34" charset="0"/>
              </a:rPr>
              <a:t> </a:t>
            </a:r>
            <a:endParaRPr lang="en-US" sz="3600" i="1" dirty="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5BB069B9-85AF-4CC7-9D8C-DA2D2E306557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2.3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/>
          </p:cNvPr>
          <p:cNvSpPr txBox="1"/>
          <p:nvPr/>
        </p:nvSpPr>
        <p:spPr>
          <a:xfrm>
            <a:off x="11126788" y="-52388"/>
            <a:ext cx="996950" cy="368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4578" name="Picture 1"/>
          <p:cNvPicPr>
            <a:picLocks noChangeAspect="1"/>
          </p:cNvPicPr>
          <p:nvPr/>
        </p:nvPicPr>
        <p:blipFill>
          <a:blip r:embed="rId2"/>
          <a:srcRect t="6805" b="7188"/>
          <a:stretch>
            <a:fillRect/>
          </a:stretch>
        </p:blipFill>
        <p:spPr bwMode="auto">
          <a:xfrm>
            <a:off x="0" y="-52388"/>
            <a:ext cx="12382500" cy="709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3111500" y="5575300"/>
            <a:ext cx="645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Calibri" pitchFamily="34" charset="0"/>
              </a:rPr>
              <a:t>Stay positive and have a nice day!</a:t>
            </a:r>
            <a:endParaRPr lang="en-US">
              <a:solidFill>
                <a:srgbClr val="0070C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/>
          </p:cNvPicPr>
          <p:nvPr/>
        </p:nvPicPr>
        <p:blipFill>
          <a:blip r:embed="rId2"/>
          <a:srcRect l="16318" r="20451"/>
          <a:stretch>
            <a:fillRect/>
          </a:stretch>
        </p:blipFill>
        <p:spPr bwMode="auto">
          <a:xfrm>
            <a:off x="0" y="411163"/>
            <a:ext cx="5883275" cy="605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TextBox 2"/>
          <p:cNvSpPr txBox="1">
            <a:spLocks noChangeArrowheads="1"/>
          </p:cNvSpPr>
          <p:nvPr/>
        </p:nvSpPr>
        <p:spPr bwMode="auto">
          <a:xfrm>
            <a:off x="6196013" y="588963"/>
            <a:ext cx="5980112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endParaRPr lang="en-US" sz="5400">
              <a:solidFill>
                <a:srgbClr val="FF0000"/>
              </a:solidFill>
              <a:latin typeface="Calibri" pitchFamily="34" charset="0"/>
              <a:cs typeface="Times New Roman" pitchFamily="18" charset="0"/>
            </a:endParaRPr>
          </a:p>
          <a:p>
            <a:r>
              <a:rPr lang="en-US" sz="3600">
                <a:solidFill>
                  <a:srgbClr val="0070C0"/>
                </a:solidFill>
                <a:latin typeface="Calibri" pitchFamily="34" charset="0"/>
              </a:rPr>
              <a:t>- practice pronouncing the /ə/ sound.</a:t>
            </a:r>
            <a:r>
              <a:rPr lang="en-US"/>
              <a:t> </a:t>
            </a:r>
            <a:endParaRPr lang="en-US" sz="360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en-US" sz="3600">
                <a:solidFill>
                  <a:srgbClr val="0070C0"/>
                </a:solidFill>
                <a:latin typeface="Calibri" pitchFamily="34" charset="0"/>
              </a:rPr>
              <a:t>- ask and answer about your holidays. </a:t>
            </a:r>
            <a:r>
              <a:rPr lang="en-US" sz="3600">
                <a:latin typeface="Calibri" pitchFamily="34" charset="0"/>
              </a:rPr>
              <a:t/>
            </a:r>
            <a:br>
              <a:rPr lang="en-US" sz="3600">
                <a:latin typeface="Calibri" pitchFamily="34" charset="0"/>
              </a:rPr>
            </a:br>
            <a:endParaRPr lang="en-US" sz="3600">
              <a:latin typeface="Calibri" pitchFamily="34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E2F59CF2-15A3-4259-B0C7-74D171393969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2.3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8" y="300038"/>
            <a:ext cx="9180512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/>
          </p:cNvPr>
          <p:cNvSpPr/>
          <p:nvPr/>
        </p:nvSpPr>
        <p:spPr>
          <a:xfrm>
            <a:off x="8124825" y="552450"/>
            <a:ext cx="4027488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5536B04C-D5A4-491A-8312-AC899F63FF1E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2.3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smtClean="0">
                <a:latin typeface="+mj-lt"/>
              </a:rPr>
              <a:t>A. hover		B. defeat		C. contact		D. happen</a:t>
            </a:r>
            <a:endParaRPr lang="en-US" sz="3200" u="sng" smtClean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sz="3200" u="sng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2. A. wallet		B. postcard	C. demond		D. July</a:t>
            </a:r>
          </a:p>
          <a:p>
            <a:pPr>
              <a:lnSpc>
                <a:spcPct val="200000"/>
              </a:lnSpc>
            </a:pPr>
            <a:endParaRPr lang="en-US" sz="320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3. A. united		B. annual 		C. fantastic		D. excited</a:t>
            </a:r>
            <a:endParaRPr lang="en-US" sz="320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40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3711175" y="145550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310453" y="3376880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789339" y="5222575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18343" y="1637022"/>
            <a:ext cx="2780999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hʌv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ə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029388" y="1689087"/>
            <a:ext cx="29136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/dɪˈ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fi:t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601987" y="1702898"/>
            <a:ext cx="24884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kɑ:ntækt/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376009" y="1666288"/>
            <a:ext cx="2815991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hæpən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62627" y="3582109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wɑ:lɪt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689551" y="3575747"/>
            <a:ext cx="27531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ˈpoʊstkɑ:rd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617773" y="3543957"/>
            <a:ext cx="25782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di:mənd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604490" y="354395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/dʒʊˈlaɪ/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3122" y="5531160"/>
            <a:ext cx="250789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ju:ˈnaɪtɪd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865707" y="5546895"/>
            <a:ext cx="248939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ænjuəl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601987" y="5525943"/>
            <a:ext cx="25782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/fænˈ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tæstɪk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450628" y="5546895"/>
            <a:ext cx="25239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ɪkˈ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saɪtɪd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99342" y="273364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+mj-lt"/>
              </a:rPr>
              <a:t>Choose the word whose main stress is placed </a:t>
            </a:r>
            <a:endParaRPr lang="en-US" sz="3200" smtClean="0">
              <a:solidFill>
                <a:srgbClr val="0070C0"/>
              </a:solidFill>
              <a:latin typeface="+mj-lt"/>
            </a:endParaRPr>
          </a:p>
          <a:p>
            <a:r>
              <a:rPr lang="en-US" sz="3200" smtClean="0">
                <a:solidFill>
                  <a:srgbClr val="0070C0"/>
                </a:solidFill>
                <a:latin typeface="+mj-lt"/>
              </a:rPr>
              <a:t>differently from </a:t>
            </a:r>
            <a:r>
              <a:rPr lang="en-US" sz="3200">
                <a:solidFill>
                  <a:srgbClr val="0070C0"/>
                </a:solidFill>
                <a:latin typeface="+mj-lt"/>
              </a:rPr>
              <a:t>the </a:t>
            </a:r>
            <a:r>
              <a:rPr lang="en-US" sz="3200" smtClean="0">
                <a:solidFill>
                  <a:srgbClr val="0070C0"/>
                </a:solidFill>
                <a:latin typeface="+mj-lt"/>
              </a:rPr>
              <a:t>others. </a:t>
            </a:r>
            <a:r>
              <a:rPr lang="en-US" sz="3200">
                <a:solidFill>
                  <a:srgbClr val="0070C0"/>
                </a:solidFill>
              </a:rPr>
              <a:t/>
            </a:r>
            <a:br>
              <a:rPr lang="en-US" sz="320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04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256" y="1026596"/>
            <a:ext cx="12302836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 smtClean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f</a:t>
            </a:r>
            <a:r>
              <a:rPr lang="en-US" sz="3200" u="sng" dirty="0" smtClean="0">
                <a:latin typeface="+mj-lt"/>
              </a:rPr>
              <a:t>e</a:t>
            </a:r>
            <a:r>
              <a:rPr lang="en-US" sz="3200" dirty="0" smtClean="0">
                <a:latin typeface="+mj-lt"/>
              </a:rPr>
              <a:t>rry</a:t>
            </a:r>
            <a:r>
              <a:rPr lang="en-US" sz="3200" dirty="0">
                <a:latin typeface="+mj-lt"/>
              </a:rPr>
              <a:t>	</a:t>
            </a:r>
            <a:r>
              <a:rPr lang="en-US" sz="3200" dirty="0" smtClean="0">
                <a:latin typeface="+mj-lt"/>
              </a:rPr>
              <a:t>		B. </a:t>
            </a:r>
            <a:r>
              <a:rPr lang="en-US" sz="3200" dirty="0">
                <a:latin typeface="+mj-lt"/>
              </a:rPr>
              <a:t>r</a:t>
            </a:r>
            <a:r>
              <a:rPr lang="en-US" sz="3200" u="sng" dirty="0" smtClean="0">
                <a:latin typeface="+mj-lt"/>
              </a:rPr>
              <a:t>e</a:t>
            </a:r>
            <a:r>
              <a:rPr lang="en-US" sz="3200" dirty="0" smtClean="0">
                <a:latin typeface="+mj-lt"/>
              </a:rPr>
              <a:t>turn</a:t>
            </a:r>
            <a:r>
              <a:rPr lang="en-US" sz="3200" dirty="0" smtClean="0">
                <a:latin typeface="+mj-lt"/>
              </a:rPr>
              <a:t>		C. r</a:t>
            </a:r>
            <a:r>
              <a:rPr lang="en-US" sz="3200" u="sng" dirty="0" smtClean="0">
                <a:latin typeface="+mj-lt"/>
              </a:rPr>
              <a:t>e</a:t>
            </a:r>
            <a:r>
              <a:rPr lang="en-US" sz="3200" dirty="0" smtClean="0">
                <a:latin typeface="+mj-lt"/>
              </a:rPr>
              <a:t>ggae	</a:t>
            </a:r>
            <a:r>
              <a:rPr lang="en-US" sz="3200" dirty="0">
                <a:latin typeface="+mj-lt"/>
              </a:rPr>
              <a:t>	D. </a:t>
            </a:r>
            <a:r>
              <a:rPr lang="en-US" sz="3200" dirty="0" smtClean="0">
                <a:latin typeface="+mj-lt"/>
              </a:rPr>
              <a:t>ev</a:t>
            </a:r>
            <a:r>
              <a:rPr lang="en-US" sz="3200" u="sng" dirty="0" smtClean="0">
                <a:latin typeface="+mj-lt"/>
              </a:rPr>
              <a:t>e</a:t>
            </a:r>
            <a:r>
              <a:rPr lang="en-US" sz="3200" dirty="0" smtClean="0">
                <a:latin typeface="+mj-lt"/>
              </a:rPr>
              <a:t>nt</a:t>
            </a:r>
            <a:endParaRPr lang="en-US" sz="3200" u="sng" dirty="0" smtClean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sz="3200" dirty="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+mj-lt"/>
              </a:rPr>
              <a:t>2</a:t>
            </a:r>
            <a:r>
              <a:rPr lang="en-US" sz="3200" dirty="0">
                <a:latin typeface="+mj-lt"/>
              </a:rPr>
              <a:t>. A. </a:t>
            </a:r>
            <a:r>
              <a:rPr lang="en-US" sz="3200" dirty="0" smtClean="0">
                <a:latin typeface="+mj-lt"/>
              </a:rPr>
              <a:t>st</a:t>
            </a:r>
            <a:r>
              <a:rPr lang="en-US" sz="3200" u="sng" dirty="0" smtClean="0">
                <a:latin typeface="+mj-lt"/>
              </a:rPr>
              <a:t>a</a:t>
            </a:r>
            <a:r>
              <a:rPr lang="en-US" sz="3200" dirty="0" smtClean="0">
                <a:latin typeface="+mj-lt"/>
              </a:rPr>
              <a:t>dium		B. fant</a:t>
            </a:r>
            <a:r>
              <a:rPr lang="en-US" sz="3200" u="sng" dirty="0" smtClean="0">
                <a:latin typeface="+mj-lt"/>
              </a:rPr>
              <a:t>a</a:t>
            </a:r>
            <a:r>
              <a:rPr lang="en-US" sz="3200" dirty="0" smtClean="0">
                <a:latin typeface="+mj-lt"/>
              </a:rPr>
              <a:t>sy	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tr</a:t>
            </a:r>
            <a:r>
              <a:rPr lang="en-US" sz="3200" u="sng" dirty="0" smtClean="0">
                <a:latin typeface="+mj-lt"/>
              </a:rPr>
              <a:t>a</a:t>
            </a:r>
            <a:r>
              <a:rPr lang="en-US" sz="3200" dirty="0" smtClean="0">
                <a:latin typeface="+mj-lt"/>
              </a:rPr>
              <a:t>dition	D. sp</a:t>
            </a:r>
            <a:r>
              <a:rPr lang="en-US" sz="3200" u="sng" dirty="0" smtClean="0">
                <a:latin typeface="+mj-lt"/>
              </a:rPr>
              <a:t>a</a:t>
            </a:r>
            <a:r>
              <a:rPr lang="en-US" sz="3200" dirty="0" smtClean="0">
                <a:latin typeface="+mj-lt"/>
              </a:rPr>
              <a:t>ghetti</a:t>
            </a:r>
          </a:p>
          <a:p>
            <a:pPr>
              <a:lnSpc>
                <a:spcPct val="200000"/>
              </a:lnSpc>
            </a:pPr>
            <a:endParaRPr lang="en-US" sz="3200" dirty="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+mj-lt"/>
              </a:rPr>
              <a:t>3</a:t>
            </a:r>
            <a:r>
              <a:rPr lang="en-US" sz="3200" dirty="0">
                <a:latin typeface="+mj-lt"/>
              </a:rPr>
              <a:t>. A. </a:t>
            </a:r>
            <a:r>
              <a:rPr lang="en-US" sz="3200" dirty="0" smtClean="0">
                <a:latin typeface="+mj-lt"/>
              </a:rPr>
              <a:t>sp</a:t>
            </a:r>
            <a:r>
              <a:rPr lang="en-US" sz="3200" u="sng" dirty="0" smtClean="0">
                <a:latin typeface="+mj-lt"/>
              </a:rPr>
              <a:t>ea</a:t>
            </a:r>
            <a:r>
              <a:rPr lang="en-US" sz="3200" dirty="0" smtClean="0">
                <a:latin typeface="+mj-lt"/>
              </a:rPr>
              <a:t>k 		B. st</a:t>
            </a:r>
            <a:r>
              <a:rPr lang="en-US" sz="3200" u="sng" dirty="0" smtClean="0">
                <a:latin typeface="+mj-lt"/>
              </a:rPr>
              <a:t>ea</a:t>
            </a:r>
            <a:r>
              <a:rPr lang="en-US" sz="3200" dirty="0" smtClean="0">
                <a:latin typeface="+mj-lt"/>
              </a:rPr>
              <a:t>l	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w</a:t>
            </a:r>
            <a:r>
              <a:rPr lang="en-US" sz="3200" u="sng" dirty="0" smtClean="0">
                <a:latin typeface="+mj-lt"/>
              </a:rPr>
              <a:t>ea</a:t>
            </a:r>
            <a:r>
              <a:rPr lang="en-US" sz="3200" dirty="0" smtClean="0">
                <a:latin typeface="+mj-lt"/>
              </a:rPr>
              <a:t>r		D. t</a:t>
            </a:r>
            <a:r>
              <a:rPr lang="en-US" sz="3200" u="sng" dirty="0" smtClean="0">
                <a:latin typeface="+mj-lt"/>
              </a:rPr>
              <a:t>ea</a:t>
            </a:r>
            <a:r>
              <a:rPr lang="en-US" sz="3200" dirty="0" smtClean="0">
                <a:latin typeface="+mj-lt"/>
              </a:rPr>
              <a:t>ch</a:t>
            </a:r>
            <a:endParaRPr lang="en-US" sz="3200" u="sng" dirty="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/>
            </a: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40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49" y="855059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792123" y="137588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72520" y="334000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518071" y="531321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87810" y="1720972"/>
            <a:ext cx="24667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feri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46660" y="1712192"/>
            <a:ext cx="270444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 smtClean="0">
                <a:solidFill>
                  <a:srgbClr val="FF0000"/>
                </a:solidFill>
                <a:latin typeface="+mn-lt"/>
              </a:rPr>
              <a:t>rɪ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ˈ</a:t>
            </a:r>
            <a:r>
              <a:rPr lang="en-US" sz="3200" dirty="0" err="1" smtClean="0">
                <a:solidFill>
                  <a:srgbClr val="FF0000"/>
                </a:solidFill>
                <a:latin typeface="+mn-lt"/>
              </a:rPr>
              <a:t>tɝːn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58120" y="1667175"/>
            <a:ext cx="3069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reɡeɪ/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608286" y="1642065"/>
            <a:ext cx="2471896" cy="751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</a:rPr>
              <a:t>/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ɪˈvent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17906" y="5480292"/>
            <a:ext cx="2759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/spi:k/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19387" y="5472940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/wer/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650539" y="3581934"/>
            <a:ext cx="2763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/spəˈ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ɡeti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08669" y="3600632"/>
            <a:ext cx="242722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steɪdiəm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012321" y="3613640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/ˈfæntəsi/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721076" y="5496694"/>
            <a:ext cx="26929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ti:tʃ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751107" y="3619272"/>
            <a:ext cx="25280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trəˈ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dɪʃən/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118078" y="5549975"/>
            <a:ext cx="29937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/sti:l/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13278" y="258113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+mj-lt"/>
              </a:rPr>
              <a:t>Choose the word whose underlined part is </a:t>
            </a:r>
            <a:endParaRPr lang="en-US" sz="3200" smtClean="0">
              <a:solidFill>
                <a:srgbClr val="0070C0"/>
              </a:solidFill>
              <a:latin typeface="+mj-lt"/>
            </a:endParaRPr>
          </a:p>
          <a:p>
            <a:r>
              <a:rPr lang="en-US" sz="3200" smtClean="0">
                <a:solidFill>
                  <a:srgbClr val="0070C0"/>
                </a:solidFill>
                <a:latin typeface="+mj-lt"/>
              </a:rPr>
              <a:t>pronounced </a:t>
            </a:r>
            <a:r>
              <a:rPr lang="en-US" sz="3200">
                <a:solidFill>
                  <a:srgbClr val="0070C0"/>
                </a:solidFill>
                <a:latin typeface="+mj-lt"/>
              </a:rPr>
              <a:t>differently from that of the other words.</a:t>
            </a:r>
          </a:p>
        </p:txBody>
      </p:sp>
    </p:spTree>
    <p:extLst>
      <p:ext uri="{BB962C8B-B14F-4D97-AF65-F5344CB8AC3E}">
        <p14:creationId xmlns:p14="http://schemas.microsoft.com/office/powerpoint/2010/main" val="13600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333375" y="817563"/>
            <a:ext cx="398938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Work in pairs</a:t>
            </a:r>
            <a:endParaRPr lang="en-US" sz="5400" b="1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9218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93225" y="395288"/>
            <a:ext cx="2747963" cy="175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93788" y="2913063"/>
            <a:ext cx="9990137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indent="-742950">
              <a:spcBef>
                <a:spcPts val="1200"/>
              </a:spcBef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  <a:latin typeface="Calibri" pitchFamily="34" charset="0"/>
              </a:rPr>
              <a:t>Did you go on a holiday?</a:t>
            </a:r>
          </a:p>
          <a:p>
            <a:pPr marL="742950" indent="-742950">
              <a:spcBef>
                <a:spcPts val="1200"/>
              </a:spcBef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  <a:latin typeface="Calibri" pitchFamily="34" charset="0"/>
              </a:rPr>
              <a:t>Where did you go?</a:t>
            </a:r>
          </a:p>
          <a:p>
            <a:pPr marL="742950" indent="-742950">
              <a:spcBef>
                <a:spcPts val="1200"/>
              </a:spcBef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  <a:latin typeface="Calibri" pitchFamily="34" charset="0"/>
              </a:rPr>
              <a:t>What did you do?</a:t>
            </a:r>
          </a:p>
          <a:p>
            <a:pPr marL="742950" indent="-742950">
              <a:spcBef>
                <a:spcPts val="1200"/>
              </a:spcBef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  <a:latin typeface="Calibri" pitchFamily="34" charset="0"/>
              </a:rPr>
              <a:t>What did you eat?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246188" y="1911350"/>
            <a:ext cx="784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i="1" dirty="0">
                <a:solidFill>
                  <a:schemeClr val="accent1"/>
                </a:solidFill>
                <a:latin typeface="Calibri" pitchFamily="34" charset="0"/>
              </a:rPr>
              <a:t>Ask and answer the following questions.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3B0DE35-EF7E-44C6-A420-8526014F7E83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2.3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3663" y="-7934325"/>
            <a:ext cx="13350876" cy="149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904875"/>
            <a:ext cx="5300662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22363" y="384175"/>
            <a:ext cx="7905726" cy="254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45A0CE-303A-44F5-843D-F87CDDA1D88B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0CDC31-496D-4CF3-8C98-B89144F04428}"/>
              </a:ext>
            </a:extLst>
          </p:cNvPr>
          <p:cNvSpPr/>
          <p:nvPr/>
        </p:nvSpPr>
        <p:spPr>
          <a:xfrm>
            <a:off x="1553152" y="3062311"/>
            <a:ext cx="90195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+mn-lt"/>
              </a:rPr>
              <a:t>b. Listen to the words and focus on the underlined letters.</a:t>
            </a:r>
            <a:endParaRPr lang="en-US" sz="3200" dirty="0">
              <a:latin typeface="+mn-lt"/>
            </a:endParaRPr>
          </a:p>
        </p:txBody>
      </p:sp>
      <p:pic>
        <p:nvPicPr>
          <p:cNvPr id="4" name="souvenir">
            <a:hlinkClick r:id="" action="ppaction://media"/>
            <a:extLst>
              <a:ext uri="{FF2B5EF4-FFF2-40B4-BE49-F238E27FC236}">
                <a16:creationId xmlns:a16="http://schemas.microsoft.com/office/drawing/2014/main" id="{6DA0E4B9-A8C2-4FCA-B32C-A16E63884F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8462" y="5864225"/>
            <a:ext cx="609600" cy="609600"/>
          </a:xfrm>
          <a:prstGeom prst="rect">
            <a:avLst/>
          </a:prstGeom>
        </p:spPr>
      </p:pic>
      <p:pic>
        <p:nvPicPr>
          <p:cNvPr id="5" name="weather">
            <a:hlinkClick r:id="" action="ppaction://media"/>
            <a:extLst>
              <a:ext uri="{FF2B5EF4-FFF2-40B4-BE49-F238E27FC236}">
                <a16:creationId xmlns:a16="http://schemas.microsoft.com/office/drawing/2014/main" id="{9396C95D-3AC3-4AD0-88CC-C15E0F6D48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59358" y="5829300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D391BC-4843-4DEF-9347-550D91A85FF9}"/>
              </a:ext>
            </a:extLst>
          </p:cNvPr>
          <p:cNvSpPr/>
          <p:nvPr/>
        </p:nvSpPr>
        <p:spPr>
          <a:xfrm>
            <a:off x="2940676" y="4167742"/>
            <a:ext cx="17214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0099"/>
                </a:solidFill>
                <a:latin typeface="+mn-lt"/>
              </a:rPr>
              <a:t>souv</a:t>
            </a:r>
            <a:r>
              <a:rPr lang="en-US" sz="3200" i="1" u="sng" dirty="0">
                <a:solidFill>
                  <a:srgbClr val="000099"/>
                </a:solidFill>
                <a:latin typeface="+mn-lt"/>
              </a:rPr>
              <a:t>e</a:t>
            </a:r>
            <a:r>
              <a:rPr lang="en-US" sz="3200" i="1" dirty="0">
                <a:solidFill>
                  <a:srgbClr val="000099"/>
                </a:solidFill>
                <a:latin typeface="+mn-lt"/>
              </a:rPr>
              <a:t>nir </a:t>
            </a:r>
            <a:endParaRPr lang="en-US" sz="3200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9AC69-6C8F-4702-9073-AF62F4D0377F}"/>
              </a:ext>
            </a:extLst>
          </p:cNvPr>
          <p:cNvSpPr/>
          <p:nvPr/>
        </p:nvSpPr>
        <p:spPr>
          <a:xfrm>
            <a:off x="6930981" y="4182670"/>
            <a:ext cx="17214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0099"/>
                </a:solidFill>
                <a:latin typeface="+mn-lt"/>
              </a:rPr>
              <a:t>weath</a:t>
            </a:r>
            <a:r>
              <a:rPr lang="en-US" sz="3200" i="1" u="sng" dirty="0">
                <a:solidFill>
                  <a:srgbClr val="000099"/>
                </a:solidFill>
                <a:latin typeface="+mn-lt"/>
              </a:rPr>
              <a:t>e</a:t>
            </a:r>
            <a:r>
              <a:rPr lang="en-US" sz="3200" i="1" dirty="0">
                <a:solidFill>
                  <a:srgbClr val="000099"/>
                </a:solidFill>
                <a:latin typeface="+mn-lt"/>
              </a:rPr>
              <a:t>r</a:t>
            </a:r>
            <a:endParaRPr lang="en-US" sz="3200" dirty="0">
              <a:solidFill>
                <a:srgbClr val="000099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4963</TotalTime>
  <Words>625</Words>
  <Application>Microsoft Office PowerPoint</Application>
  <PresentationFormat>Widescreen</PresentationFormat>
  <Paragraphs>124</Paragraphs>
  <Slides>22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236</cp:revision>
  <dcterms:created xsi:type="dcterms:W3CDTF">2020-12-08T03:17:05Z</dcterms:created>
  <dcterms:modified xsi:type="dcterms:W3CDTF">2022-07-15T04:53:30Z</dcterms:modified>
</cp:coreProperties>
</file>