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79" r:id="rId2"/>
  </p:sldMasterIdLst>
  <p:notesMasterIdLst>
    <p:notesMasterId r:id="rId14"/>
  </p:notesMasterIdLst>
  <p:sldIdLst>
    <p:sldId id="276" r:id="rId3"/>
    <p:sldId id="267" r:id="rId4"/>
    <p:sldId id="263" r:id="rId5"/>
    <p:sldId id="268" r:id="rId6"/>
    <p:sldId id="274" r:id="rId7"/>
    <p:sldId id="269" r:id="rId8"/>
    <p:sldId id="270" r:id="rId9"/>
    <p:sldId id="271" r:id="rId10"/>
    <p:sldId id="272" r:id="rId11"/>
    <p:sldId id="275" r:id="rId12"/>
    <p:sldId id="273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80" autoAdjust="0"/>
    <p:restoredTop sz="94660"/>
  </p:normalViewPr>
  <p:slideViewPr>
    <p:cSldViewPr>
      <p:cViewPr varScale="1">
        <p:scale>
          <a:sx n="59" d="100"/>
          <a:sy n="59" d="100"/>
        </p:scale>
        <p:origin x="10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7FC7066-58E5-4C49-9BCC-C5AFE2EB126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0A8D608-D4D1-4476-99B4-271E7011B93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95ECB409-28CF-4D2E-B632-9648C78EA4F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F9E11260-3642-47B6-92B0-186C7F576F3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7ED6FA4C-9CE0-49CF-BC97-05A31281438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463D467D-4EF9-492A-8702-8D656C836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5FE4EE-67D2-4792-B512-B27296C39651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>
            <a:extLst>
              <a:ext uri="{FF2B5EF4-FFF2-40B4-BE49-F238E27FC236}">
                <a16:creationId xmlns:a16="http://schemas.microsoft.com/office/drawing/2014/main" id="{83234169-21FF-4164-9DFF-F44358BD9C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114808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FA9336BF-992F-488E-82B5-56FF571A2FA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447800"/>
            <a:ext cx="3048000" cy="2514600"/>
            <a:chOff x="144" y="912"/>
            <a:chExt cx="1440" cy="1584"/>
          </a:xfrm>
        </p:grpSpPr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01430C04-64D7-42DD-9391-5B2510517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8965203A-93A5-4F2B-8525-48883E52E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F5F487C0-B649-42CF-A210-AE5E3643E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459F2748-9AC9-4892-97F1-F16E3E54A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BC2F8D4F-6B41-497C-A1A8-E971DED4F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E3CF82CA-DBB8-4302-B314-5F9A2538D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A5C511DF-3AC1-4C94-99DD-B41C46832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9969F108-78E7-4A98-962E-3CBAA473F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4" name="Rectangle 17">
              <a:extLst>
                <a:ext uri="{FF2B5EF4-FFF2-40B4-BE49-F238E27FC236}">
                  <a16:creationId xmlns:a16="http://schemas.microsoft.com/office/drawing/2014/main" id="{C74EEE34-16DE-4702-9167-FDC3CFBEC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42F1102D-ABE0-4271-A1CC-D1D2B5688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6" name="Rectangle 19">
              <a:extLst>
                <a:ext uri="{FF2B5EF4-FFF2-40B4-BE49-F238E27FC236}">
                  <a16:creationId xmlns:a16="http://schemas.microsoft.com/office/drawing/2014/main" id="{2744A791-EFE1-490E-8CFA-396ED5A2D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7" name="Rectangle 20">
              <a:extLst>
                <a:ext uri="{FF2B5EF4-FFF2-40B4-BE49-F238E27FC236}">
                  <a16:creationId xmlns:a16="http://schemas.microsoft.com/office/drawing/2014/main" id="{649A9F9A-E956-4B54-9C4C-29123B6F7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8" name="Rectangle 21">
              <a:extLst>
                <a:ext uri="{FF2B5EF4-FFF2-40B4-BE49-F238E27FC236}">
                  <a16:creationId xmlns:a16="http://schemas.microsoft.com/office/drawing/2014/main" id="{19967447-97BC-4B73-9FDC-9DADC0E1A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</p:grpSp>
      <p:sp>
        <p:nvSpPr>
          <p:cNvPr id="19" name="Line 22">
            <a:extLst>
              <a:ext uri="{FF2B5EF4-FFF2-40B4-BE49-F238E27FC236}">
                <a16:creationId xmlns:a16="http://schemas.microsoft.com/office/drawing/2014/main" id="{BC94EFB2-B80F-4388-A7A1-71B691797C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00" y="6172200"/>
            <a:ext cx="114808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60800" y="1371600"/>
            <a:ext cx="7823200" cy="2286000"/>
          </a:xfrm>
        </p:spPr>
        <p:txBody>
          <a:bodyPr/>
          <a:lstStyle>
            <a:lvl1pPr>
              <a:defRPr sz="45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77216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BBD3CB61-4DF5-4B1F-9237-7194E86BA5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DA8B4FC3-E40E-4E4E-8C44-AD55F9DD8C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41CD8919-67F7-433C-9E32-C261882153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149C08A8-CD4B-42D1-8598-29BC3541088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1042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24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02600" y="-76200"/>
            <a:ext cx="256540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-76200"/>
            <a:ext cx="749300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928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6400" y="-76200"/>
            <a:ext cx="10261600" cy="655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3971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9C08A8-CD4B-42D1-8598-29BC3541088B}" type="slidenum">
              <a:rPr lang="en-US" altLang="vi-VN" smtClean="0"/>
              <a:pPr/>
              <a:t>‹#›</a:t>
            </a:fld>
            <a:endParaRPr lang="en-US" altLang="vi-VN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857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853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5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331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664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200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75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161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70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5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96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9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65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914400"/>
            <a:ext cx="49784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8000" y="914400"/>
            <a:ext cx="49784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01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85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971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8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969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422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6A2A99-7A56-4760-BA01-45E3AA093F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-76200"/>
            <a:ext cx="934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8BEAA6B-089E-4B26-BE11-6AB7D6BE50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914400"/>
            <a:ext cx="10160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Line 6">
            <a:extLst>
              <a:ext uri="{FF2B5EF4-FFF2-40B4-BE49-F238E27FC236}">
                <a16:creationId xmlns:a16="http://schemas.microsoft.com/office/drawing/2014/main" id="{836283E6-D663-47CC-A907-7E09F62707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00" y="6705600"/>
            <a:ext cx="114808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9" name="Line 7">
            <a:extLst>
              <a:ext uri="{FF2B5EF4-FFF2-40B4-BE49-F238E27FC236}">
                <a16:creationId xmlns:a16="http://schemas.microsoft.com/office/drawing/2014/main" id="{A4F41CF1-9ECE-4B48-A1CD-66419FC062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85800"/>
            <a:ext cx="114808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030" name="Group 8">
            <a:extLst>
              <a:ext uri="{FF2B5EF4-FFF2-40B4-BE49-F238E27FC236}">
                <a16:creationId xmlns:a16="http://schemas.microsoft.com/office/drawing/2014/main" id="{3DED313F-BE0D-4B30-B7DE-0B561B6737C9}"/>
              </a:ext>
            </a:extLst>
          </p:cNvPr>
          <p:cNvGrpSpPr>
            <a:grpSpLocks/>
          </p:cNvGrpSpPr>
          <p:nvPr/>
        </p:nvGrpSpPr>
        <p:grpSpPr bwMode="auto">
          <a:xfrm>
            <a:off x="9753600" y="838200"/>
            <a:ext cx="2032000" cy="990600"/>
            <a:chOff x="144" y="288"/>
            <a:chExt cx="785" cy="864"/>
          </a:xfrm>
        </p:grpSpPr>
        <p:sp>
          <p:nvSpPr>
            <p:cNvPr id="1031" name="Rectangle 9">
              <a:extLst>
                <a:ext uri="{FF2B5EF4-FFF2-40B4-BE49-F238E27FC236}">
                  <a16:creationId xmlns:a16="http://schemas.microsoft.com/office/drawing/2014/main" id="{CE654EF2-97A7-4B6C-98FA-B7958B8EE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032" name="Rectangle 10">
              <a:extLst>
                <a:ext uri="{FF2B5EF4-FFF2-40B4-BE49-F238E27FC236}">
                  <a16:creationId xmlns:a16="http://schemas.microsoft.com/office/drawing/2014/main" id="{2C1E2B3D-F9FD-4CC6-BD32-4D14B69E5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033" name="Rectangle 11">
              <a:extLst>
                <a:ext uri="{FF2B5EF4-FFF2-40B4-BE49-F238E27FC236}">
                  <a16:creationId xmlns:a16="http://schemas.microsoft.com/office/drawing/2014/main" id="{4CE81124-A6BB-4148-B484-F774BC5EF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034" name="Rectangle 12">
              <a:extLst>
                <a:ext uri="{FF2B5EF4-FFF2-40B4-BE49-F238E27FC236}">
                  <a16:creationId xmlns:a16="http://schemas.microsoft.com/office/drawing/2014/main" id="{42DA8C5C-4F2D-4102-9E44-4A0A71B8D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035" name="Rectangle 13">
              <a:extLst>
                <a:ext uri="{FF2B5EF4-FFF2-40B4-BE49-F238E27FC236}">
                  <a16:creationId xmlns:a16="http://schemas.microsoft.com/office/drawing/2014/main" id="{9403CF4A-F2D2-44A9-A857-450DCBCB0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036" name="Rectangle 14">
              <a:extLst>
                <a:ext uri="{FF2B5EF4-FFF2-40B4-BE49-F238E27FC236}">
                  <a16:creationId xmlns:a16="http://schemas.microsoft.com/office/drawing/2014/main" id="{BE78BA4B-9A4D-4E75-87CD-7E5B40D8F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037" name="Rectangle 15">
              <a:extLst>
                <a:ext uri="{FF2B5EF4-FFF2-40B4-BE49-F238E27FC236}">
                  <a16:creationId xmlns:a16="http://schemas.microsoft.com/office/drawing/2014/main" id="{FE97BC3A-B0D4-4042-B34A-308606235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038" name="Rectangle 16">
              <a:extLst>
                <a:ext uri="{FF2B5EF4-FFF2-40B4-BE49-F238E27FC236}">
                  <a16:creationId xmlns:a16="http://schemas.microsoft.com/office/drawing/2014/main" id="{6A788EC2-AAAF-45CE-9897-45C9AC7EC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039" name="Rectangle 17">
              <a:extLst>
                <a:ext uri="{FF2B5EF4-FFF2-40B4-BE49-F238E27FC236}">
                  <a16:creationId xmlns:a16="http://schemas.microsoft.com/office/drawing/2014/main" id="{10E89341-467C-40D8-ABF4-989D2A4E8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040" name="Rectangle 18">
              <a:extLst>
                <a:ext uri="{FF2B5EF4-FFF2-40B4-BE49-F238E27FC236}">
                  <a16:creationId xmlns:a16="http://schemas.microsoft.com/office/drawing/2014/main" id="{FEE88E6E-96A6-4450-9DE2-2B67FB89F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041" name="Rectangle 19">
              <a:extLst>
                <a:ext uri="{FF2B5EF4-FFF2-40B4-BE49-F238E27FC236}">
                  <a16:creationId xmlns:a16="http://schemas.microsoft.com/office/drawing/2014/main" id="{4054F588-9556-43E6-9232-28DE240AF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042" name="Rectangle 20">
              <a:extLst>
                <a:ext uri="{FF2B5EF4-FFF2-40B4-BE49-F238E27FC236}">
                  <a16:creationId xmlns:a16="http://schemas.microsoft.com/office/drawing/2014/main" id="{1AB01D16-380D-408D-AB41-1F2D78F10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043" name="Rectangle 21">
              <a:extLst>
                <a:ext uri="{FF2B5EF4-FFF2-40B4-BE49-F238E27FC236}">
                  <a16:creationId xmlns:a16="http://schemas.microsoft.com/office/drawing/2014/main" id="{D6E4927E-19D5-4337-BFBF-FDA46C661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anose="05000000000000000000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6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http://www2.ttvnol.com/uploaded2/dandi/dao%20dong%20dieu%20hoa.gi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0.emf"/><Relationship Id="rId18" Type="http://schemas.openxmlformats.org/officeDocument/2006/relationships/oleObject" Target="../embeddings/oleObject9.bin"/><Relationship Id="rId3" Type="http://schemas.openxmlformats.org/officeDocument/2006/relationships/image" Target="../media/image5.emf"/><Relationship Id="rId21" Type="http://schemas.openxmlformats.org/officeDocument/2006/relationships/image" Target="../media/image14.emf"/><Relationship Id="rId7" Type="http://schemas.openxmlformats.org/officeDocument/2006/relationships/image" Target="../media/image7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2.e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5" Type="http://schemas.openxmlformats.org/officeDocument/2006/relationships/image" Target="../media/image11.e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3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emf"/><Relationship Id="rId1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16.bin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22.bin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5.wmf"/><Relationship Id="rId5" Type="http://schemas.openxmlformats.org/officeDocument/2006/relationships/image" Target="../media/image22.e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27.emf"/><Relationship Id="rId7" Type="http://schemas.openxmlformats.org/officeDocument/2006/relationships/image" Target="../media/image29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1.wmf"/><Relationship Id="rId5" Type="http://schemas.openxmlformats.org/officeDocument/2006/relationships/image" Target="../media/image28.e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32.emf"/><Relationship Id="rId7" Type="http://schemas.openxmlformats.org/officeDocument/2006/relationships/image" Target="../media/image34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15A5F4BD-EF2F-4258-9F50-B13C116C4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8382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BÀI 2: CON LẮC LÒ XO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631E5A8B-9DEB-4AAD-B8D9-109CCFE4C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524000"/>
            <a:ext cx="3810000" cy="2286000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D01771FA-ADF6-4C2E-AEA7-A865476DA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191000"/>
            <a:ext cx="10020300" cy="2381250"/>
          </a:xfrm>
          <a:prstGeom prst="rect">
            <a:avLst/>
          </a:prstGeom>
        </p:spPr>
      </p:pic>
      <p:pic>
        <p:nvPicPr>
          <p:cNvPr id="3" name="Picture 2" descr="A picture containing water, blue, swimming&#10;&#10;Description automatically generated">
            <a:extLst>
              <a:ext uri="{FF2B5EF4-FFF2-40B4-BE49-F238E27FC236}">
                <a16:creationId xmlns:a16="http://schemas.microsoft.com/office/drawing/2014/main" id="{3D446103-4B8D-4812-BDB7-DEEEE34ED2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6" y="904875"/>
            <a:ext cx="979714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39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EEADB124-AFD0-40F0-B54D-083447DC5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BÀI 2: CON LẮC LÒ XO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EDF50D0-80F6-4E92-AFD5-6998E1241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116" y="740109"/>
            <a:ext cx="10439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I. Con lắc lò xo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Khảo sát con lắc lò xo về mặt động lực học</a:t>
            </a:r>
          </a:p>
        </p:txBody>
      </p:sp>
      <p:sp>
        <p:nvSpPr>
          <p:cNvPr id="38926" name="Rectangle 14">
            <a:extLst>
              <a:ext uri="{FF2B5EF4-FFF2-40B4-BE49-F238E27FC236}">
                <a16:creationId xmlns:a16="http://schemas.microsoft.com/office/drawing/2014/main" id="{DAC4A04F-27EE-4AC0-A6D3-911D2E1DB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116" y="2162307"/>
            <a:ext cx="88969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III. Khảo sát con lắc lò xo về mặt năng lượng</a:t>
            </a: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ACBBA7E3-FA7A-40D1-9F92-11F1D0E89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4238494"/>
            <a:ext cx="10020300" cy="2381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6853E9-1F53-4A44-8440-8F0BE0FBDA89}"/>
                  </a:ext>
                </a:extLst>
              </p:cNvPr>
              <p:cNvSpPr txBox="1"/>
              <p:nvPr/>
            </p:nvSpPr>
            <p:spPr>
              <a:xfrm>
                <a:off x="1676400" y="2845841"/>
                <a:ext cx="9293121" cy="10143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vi-VN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32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vi-VN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vi-VN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2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3200" i="1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vi-VN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3200" i="1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vi-VN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vi-VN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32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vi-VN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3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vi-VN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vi-VN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vi-VN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vi-VN" sz="3200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vi-VN" sz="3200" b="0" i="0" smtClean="0">
                          <a:latin typeface="Cambria Math" panose="02040503050406030204" pitchFamily="18" charset="0"/>
                        </a:rPr>
                        <m:t>ằ</m:t>
                      </m:r>
                      <m:r>
                        <m:rPr>
                          <m:sty m:val="p"/>
                        </m:rPr>
                        <a:rPr lang="vi-VN" sz="3200" b="0" i="0" smtClean="0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vi-VN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32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vi-VN" sz="3200" b="0" i="0" smtClean="0">
                          <a:latin typeface="Cambria Math" panose="02040503050406030204" pitchFamily="18" charset="0"/>
                        </a:rPr>
                        <m:t>ố</m:t>
                      </m:r>
                    </m:oMath>
                  </m:oMathPara>
                </a14:m>
                <a:endParaRPr lang="vi-VN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6853E9-1F53-4A44-8440-8F0BE0FBD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845841"/>
                <a:ext cx="9293121" cy="10143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261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hanh-cong-6">
            <a:extLst>
              <a:ext uri="{FF2B5EF4-FFF2-40B4-BE49-F238E27FC236}">
                <a16:creationId xmlns:a16="http://schemas.microsoft.com/office/drawing/2014/main" id="{8B000590-1550-4F4C-9BAF-86BD15FDD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74850"/>
            <a:ext cx="853440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WordArt 3">
            <a:extLst>
              <a:ext uri="{FF2B5EF4-FFF2-40B4-BE49-F238E27FC236}">
                <a16:creationId xmlns:a16="http://schemas.microsoft.com/office/drawing/2014/main" id="{1E86D176-60AA-40C3-9F1C-C79D4F7ACF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762000"/>
            <a:ext cx="7239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cs typeface="Arial" panose="020B0604020202020204" pitchFamily="34" charset="0"/>
              </a:rPr>
              <a:t>THÂN ÁI CHÀO TẠM BIỆT!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9E076770-69FF-44DE-8648-29A5860AF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09551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 b="1" dirty="0">
                <a:solidFill>
                  <a:srgbClr val="FF0000"/>
                </a:solidFill>
                <a:latin typeface="Tahoma" panose="020B0604030504040204" pitchFamily="34" charset="0"/>
              </a:rPr>
              <a:t>BÀI 2: CON LẮC LÒ XO</a:t>
            </a: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7E6E7734-DB2E-4F08-A39B-D52F7C4CE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793049"/>
            <a:ext cx="716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vi-VN" sz="3200" b="1" dirty="0">
                <a:solidFill>
                  <a:srgbClr val="FF0000"/>
                </a:solidFill>
              </a:rPr>
              <a:t>I. Con lắc lò xo</a:t>
            </a:r>
          </a:p>
        </p:txBody>
      </p:sp>
      <p:sp>
        <p:nvSpPr>
          <p:cNvPr id="37900" name="Text Box 12">
            <a:extLst>
              <a:ext uri="{FF2B5EF4-FFF2-40B4-BE49-F238E27FC236}">
                <a16:creationId xmlns:a16="http://schemas.microsoft.com/office/drawing/2014/main" id="{0FD71EE9-AEB0-4C5B-8DE5-B0E1ADBAA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6193" y="2438776"/>
            <a:ext cx="144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40CD3"/>
                </a:solidFill>
                <a:latin typeface="VNI-Helve" pitchFamily="2" charset="0"/>
              </a:rPr>
              <a:t>VTCB</a:t>
            </a:r>
          </a:p>
        </p:txBody>
      </p:sp>
      <p:grpSp>
        <p:nvGrpSpPr>
          <p:cNvPr id="37910" name="Group 22">
            <a:extLst>
              <a:ext uri="{FF2B5EF4-FFF2-40B4-BE49-F238E27FC236}">
                <a16:creationId xmlns:a16="http://schemas.microsoft.com/office/drawing/2014/main" id="{B3CC23F5-2384-4889-9D35-94FA683150A3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1392203"/>
            <a:ext cx="3592512" cy="1138238"/>
            <a:chOff x="3209" y="794"/>
            <a:chExt cx="2263" cy="717"/>
          </a:xfrm>
        </p:grpSpPr>
        <p:sp>
          <p:nvSpPr>
            <p:cNvPr id="3082" name="Oval 6">
              <a:extLst>
                <a:ext uri="{FF2B5EF4-FFF2-40B4-BE49-F238E27FC236}">
                  <a16:creationId xmlns:a16="http://schemas.microsoft.com/office/drawing/2014/main" id="{2709E1B8-AD4F-4F4E-BA8E-97CFFDD69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914"/>
              <a:ext cx="192" cy="21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5757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083" name="Freeform 7">
              <a:extLst>
                <a:ext uri="{FF2B5EF4-FFF2-40B4-BE49-F238E27FC236}">
                  <a16:creationId xmlns:a16="http://schemas.microsoft.com/office/drawing/2014/main" id="{C26C840A-55DB-4901-AF0C-2981C1CF4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" y="914"/>
              <a:ext cx="1104" cy="233"/>
            </a:xfrm>
            <a:custGeom>
              <a:avLst/>
              <a:gdLst>
                <a:gd name="T0" fmla="*/ 0 w 1680"/>
                <a:gd name="T1" fmla="*/ 117 h 280"/>
                <a:gd name="T2" fmla="*/ 53 w 1680"/>
                <a:gd name="T3" fmla="*/ 0 h 280"/>
                <a:gd name="T4" fmla="*/ 105 w 1680"/>
                <a:gd name="T5" fmla="*/ 233 h 280"/>
                <a:gd name="T6" fmla="*/ 158 w 1680"/>
                <a:gd name="T7" fmla="*/ 0 h 280"/>
                <a:gd name="T8" fmla="*/ 210 w 1680"/>
                <a:gd name="T9" fmla="*/ 233 h 280"/>
                <a:gd name="T10" fmla="*/ 263 w 1680"/>
                <a:gd name="T11" fmla="*/ 0 h 280"/>
                <a:gd name="T12" fmla="*/ 315 w 1680"/>
                <a:gd name="T13" fmla="*/ 233 h 280"/>
                <a:gd name="T14" fmla="*/ 368 w 1680"/>
                <a:gd name="T15" fmla="*/ 0 h 280"/>
                <a:gd name="T16" fmla="*/ 421 w 1680"/>
                <a:gd name="T17" fmla="*/ 233 h 280"/>
                <a:gd name="T18" fmla="*/ 473 w 1680"/>
                <a:gd name="T19" fmla="*/ 0 h 280"/>
                <a:gd name="T20" fmla="*/ 526 w 1680"/>
                <a:gd name="T21" fmla="*/ 233 h 280"/>
                <a:gd name="T22" fmla="*/ 578 w 1680"/>
                <a:gd name="T23" fmla="*/ 0 h 280"/>
                <a:gd name="T24" fmla="*/ 631 w 1680"/>
                <a:gd name="T25" fmla="*/ 233 h 280"/>
                <a:gd name="T26" fmla="*/ 683 w 1680"/>
                <a:gd name="T27" fmla="*/ 0 h 280"/>
                <a:gd name="T28" fmla="*/ 736 w 1680"/>
                <a:gd name="T29" fmla="*/ 233 h 280"/>
                <a:gd name="T30" fmla="*/ 789 w 1680"/>
                <a:gd name="T31" fmla="*/ 0 h 280"/>
                <a:gd name="T32" fmla="*/ 841 w 1680"/>
                <a:gd name="T33" fmla="*/ 233 h 280"/>
                <a:gd name="T34" fmla="*/ 894 w 1680"/>
                <a:gd name="T35" fmla="*/ 0 h 280"/>
                <a:gd name="T36" fmla="*/ 946 w 1680"/>
                <a:gd name="T37" fmla="*/ 233 h 280"/>
                <a:gd name="T38" fmla="*/ 999 w 1680"/>
                <a:gd name="T39" fmla="*/ 0 h 280"/>
                <a:gd name="T40" fmla="*/ 1051 w 1680"/>
                <a:gd name="T41" fmla="*/ 233 h 280"/>
                <a:gd name="T42" fmla="*/ 1104 w 1680"/>
                <a:gd name="T43" fmla="*/ 117 h 2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680" h="280">
                  <a:moveTo>
                    <a:pt x="0" y="140"/>
                  </a:moveTo>
                  <a:lnTo>
                    <a:pt x="80" y="0"/>
                  </a:lnTo>
                  <a:lnTo>
                    <a:pt x="160" y="280"/>
                  </a:lnTo>
                  <a:lnTo>
                    <a:pt x="240" y="0"/>
                  </a:lnTo>
                  <a:lnTo>
                    <a:pt x="320" y="280"/>
                  </a:lnTo>
                  <a:lnTo>
                    <a:pt x="400" y="0"/>
                  </a:lnTo>
                  <a:lnTo>
                    <a:pt x="480" y="280"/>
                  </a:lnTo>
                  <a:lnTo>
                    <a:pt x="560" y="0"/>
                  </a:lnTo>
                  <a:lnTo>
                    <a:pt x="640" y="280"/>
                  </a:lnTo>
                  <a:lnTo>
                    <a:pt x="720" y="0"/>
                  </a:lnTo>
                  <a:lnTo>
                    <a:pt x="800" y="280"/>
                  </a:lnTo>
                  <a:lnTo>
                    <a:pt x="880" y="0"/>
                  </a:lnTo>
                  <a:lnTo>
                    <a:pt x="960" y="280"/>
                  </a:lnTo>
                  <a:lnTo>
                    <a:pt x="1040" y="0"/>
                  </a:lnTo>
                  <a:lnTo>
                    <a:pt x="1120" y="280"/>
                  </a:lnTo>
                  <a:lnTo>
                    <a:pt x="1200" y="0"/>
                  </a:lnTo>
                  <a:lnTo>
                    <a:pt x="1280" y="280"/>
                  </a:lnTo>
                  <a:lnTo>
                    <a:pt x="1360" y="0"/>
                  </a:lnTo>
                  <a:lnTo>
                    <a:pt x="1440" y="280"/>
                  </a:lnTo>
                  <a:lnTo>
                    <a:pt x="1520" y="0"/>
                  </a:lnTo>
                  <a:lnTo>
                    <a:pt x="1600" y="280"/>
                  </a:lnTo>
                  <a:lnTo>
                    <a:pt x="1680" y="14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4" name="Freeform 8">
              <a:extLst>
                <a:ext uri="{FF2B5EF4-FFF2-40B4-BE49-F238E27FC236}">
                  <a16:creationId xmlns:a16="http://schemas.microsoft.com/office/drawing/2014/main" id="{4DE9D3B1-71EE-4C6B-A165-CCCA86C1CDEF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333" y="813"/>
              <a:ext cx="2068" cy="357"/>
            </a:xfrm>
            <a:custGeom>
              <a:avLst/>
              <a:gdLst>
                <a:gd name="T0" fmla="*/ 0 w 1844"/>
                <a:gd name="T1" fmla="*/ 0 h 1785"/>
                <a:gd name="T2" fmla="*/ 2068 w 1844"/>
                <a:gd name="T3" fmla="*/ 0 h 1785"/>
                <a:gd name="T4" fmla="*/ 2068 w 1844"/>
                <a:gd name="T5" fmla="*/ 357 h 17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44" h="1785">
                  <a:moveTo>
                    <a:pt x="0" y="0"/>
                  </a:moveTo>
                  <a:lnTo>
                    <a:pt x="1844" y="0"/>
                  </a:lnTo>
                  <a:lnTo>
                    <a:pt x="1844" y="1785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5" name="Rectangle 9" descr="浅色上对角线">
              <a:extLst>
                <a:ext uri="{FF2B5EF4-FFF2-40B4-BE49-F238E27FC236}">
                  <a16:creationId xmlns:a16="http://schemas.microsoft.com/office/drawing/2014/main" id="{D0C92DBE-00C3-44B4-8865-B8CBFE0A4E8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233" y="794"/>
              <a:ext cx="96" cy="391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086" name="Text Box 10">
              <a:extLst>
                <a:ext uri="{FF2B5EF4-FFF2-40B4-BE49-F238E27FC236}">
                  <a16:creationId xmlns:a16="http://schemas.microsoft.com/office/drawing/2014/main" id="{D6758018-1426-4E87-9342-20BBD55452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" y="1146"/>
              <a:ext cx="2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3087" name="Line 11">
              <a:extLst>
                <a:ext uri="{FF2B5EF4-FFF2-40B4-BE49-F238E27FC236}">
                  <a16:creationId xmlns:a16="http://schemas.microsoft.com/office/drawing/2014/main" id="{65BA25D9-6D7D-4799-84D5-B55E98E28D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5" y="1137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8" name="Rectangle 13" descr="浅色上对角线">
              <a:extLst>
                <a:ext uri="{FF2B5EF4-FFF2-40B4-BE49-F238E27FC236}">
                  <a16:creationId xmlns:a16="http://schemas.microsoft.com/office/drawing/2014/main" id="{C6AF7D84-6890-4B14-BEA2-EB2DF48F1FD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209" y="1173"/>
              <a:ext cx="2263" cy="29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</p:grpSp>
      <p:sp>
        <p:nvSpPr>
          <p:cNvPr id="37903" name="Rectangle 15">
            <a:extLst>
              <a:ext uri="{FF2B5EF4-FFF2-40B4-BE49-F238E27FC236}">
                <a16:creationId xmlns:a16="http://schemas.microsoft.com/office/drawing/2014/main" id="{61C51463-4519-491D-A66C-AB8ED0514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3097"/>
            <a:ext cx="734126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vi-VN" sz="3200" b="1" dirty="0">
                <a:solidFill>
                  <a:schemeClr val="accent2"/>
                </a:solidFill>
              </a:rPr>
              <a:t>1. Con lắc lò xo:</a:t>
            </a:r>
            <a:r>
              <a:rPr lang="en-US" altLang="vi-VN" sz="3200" b="1" dirty="0"/>
              <a:t> </a:t>
            </a:r>
            <a:r>
              <a:rPr lang="en-US" altLang="vi-VN" sz="3200" dirty="0"/>
              <a:t>Gồm vật nhỏ khối lượng m gắn vào đầu một lò xo có độ cứng k và có khối lượng không đáng kể, đầu kia của lò xo được giữ cố định.</a:t>
            </a:r>
          </a:p>
        </p:txBody>
      </p:sp>
      <p:sp>
        <p:nvSpPr>
          <p:cNvPr id="37904" name="Rectangle 16">
            <a:extLst>
              <a:ext uri="{FF2B5EF4-FFF2-40B4-BE49-F238E27FC236}">
                <a16:creationId xmlns:a16="http://schemas.microsoft.com/office/drawing/2014/main" id="{656DEDEC-56F5-43B1-8CAC-501F23EAF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527" y="3627779"/>
            <a:ext cx="11440946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vi-VN" sz="3200" b="1" dirty="0">
                <a:solidFill>
                  <a:schemeClr val="accent2"/>
                </a:solidFill>
              </a:rPr>
              <a:t>2. Vị trí cân bằng:</a:t>
            </a:r>
            <a:r>
              <a:rPr lang="en-US" altLang="vi-VN" sz="3200" b="1" dirty="0"/>
              <a:t> </a:t>
            </a:r>
            <a:r>
              <a:rPr lang="en-US" altLang="vi-VN" sz="3200" dirty="0"/>
              <a:t>là vị trí </a:t>
            </a:r>
            <a:r>
              <a:rPr lang="en-US" altLang="vi-VN" sz="3200" dirty="0" err="1"/>
              <a:t>F</a:t>
            </a:r>
            <a:r>
              <a:rPr lang="en-US" altLang="vi-VN" sz="3200" baseline="-25000" dirty="0" err="1"/>
              <a:t>hợp</a:t>
            </a:r>
            <a:r>
              <a:rPr lang="en-US" altLang="vi-VN" sz="3200" baseline="-25000" dirty="0"/>
              <a:t> lực</a:t>
            </a:r>
            <a:r>
              <a:rPr lang="en-US" altLang="vi-VN" sz="3200" dirty="0"/>
              <a:t> = 0</a:t>
            </a: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vi-VN" sz="3200" dirty="0"/>
              <a:t>- Với lò xo nằm ngang: VTCB là vị trí lò xo không biến dạng</a:t>
            </a:r>
          </a:p>
        </p:txBody>
      </p:sp>
      <p:sp>
        <p:nvSpPr>
          <p:cNvPr id="37905" name="Line 17">
            <a:extLst>
              <a:ext uri="{FF2B5EF4-FFF2-40B4-BE49-F238E27FC236}">
                <a16:creationId xmlns:a16="http://schemas.microsoft.com/office/drawing/2014/main" id="{C42B8518-054D-4684-9613-BB93D020A7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85286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37908" name="Picture 20" descr="http://www2.ttvnol.com/uploaded2/dandi/dao%20dong%20dieu%20hoa.gif">
            <a:extLst>
              <a:ext uri="{FF2B5EF4-FFF2-40B4-BE49-F238E27FC236}">
                <a16:creationId xmlns:a16="http://schemas.microsoft.com/office/drawing/2014/main" id="{53398669-9086-4E24-9480-779B63BBB88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778" y="4926064"/>
            <a:ext cx="5855415" cy="180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900" grpId="0"/>
      <p:bldP spid="379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15A5F4BD-EF2F-4258-9F50-B13C116C4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 b="1">
                <a:solidFill>
                  <a:srgbClr val="FFFF00"/>
                </a:solidFill>
                <a:latin typeface="Tahoma" panose="020B0604030504040204" pitchFamily="34" charset="0"/>
              </a:rPr>
              <a:t>BÀI 2: CON LẮC LÒ XO</a:t>
            </a: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11132DD7-25EC-49A1-A638-AD448B14B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714375"/>
            <a:ext cx="9753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vi-VN" sz="3200" b="1" dirty="0">
                <a:solidFill>
                  <a:srgbClr val="FFFF00"/>
                </a:solidFill>
              </a:rPr>
              <a:t>I. Con lắc lò xo</a:t>
            </a:r>
          </a:p>
          <a:p>
            <a:pPr eaLnBrk="1" hangingPunct="1"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vi-VN" sz="3200" b="1" dirty="0">
                <a:solidFill>
                  <a:srgbClr val="FFFF00"/>
                </a:solidFill>
              </a:rPr>
              <a:t>II. Khảo sát con lắc lò xo về mặt động lực học</a:t>
            </a:r>
          </a:p>
        </p:txBody>
      </p:sp>
      <p:sp>
        <p:nvSpPr>
          <p:cNvPr id="30726" name="Line 6">
            <a:extLst>
              <a:ext uri="{FF2B5EF4-FFF2-40B4-BE49-F238E27FC236}">
                <a16:creationId xmlns:a16="http://schemas.microsoft.com/office/drawing/2014/main" id="{0B546450-98F9-42EE-B993-3227652DC8C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86825" y="2105025"/>
            <a:ext cx="0" cy="1866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30779" name="Group 59">
            <a:extLst>
              <a:ext uri="{FF2B5EF4-FFF2-40B4-BE49-F238E27FC236}">
                <a16:creationId xmlns:a16="http://schemas.microsoft.com/office/drawing/2014/main" id="{22800FE2-9615-4ED6-BEAF-E53F7FF825DD}"/>
              </a:ext>
            </a:extLst>
          </p:cNvPr>
          <p:cNvGrpSpPr>
            <a:grpSpLocks/>
          </p:cNvGrpSpPr>
          <p:nvPr/>
        </p:nvGrpSpPr>
        <p:grpSpPr bwMode="auto">
          <a:xfrm>
            <a:off x="7442200" y="1905001"/>
            <a:ext cx="4368800" cy="1192213"/>
            <a:chOff x="3048" y="1104"/>
            <a:chExt cx="2752" cy="751"/>
          </a:xfrm>
        </p:grpSpPr>
        <p:grpSp>
          <p:nvGrpSpPr>
            <p:cNvPr id="4135" name="Group 7">
              <a:extLst>
                <a:ext uri="{FF2B5EF4-FFF2-40B4-BE49-F238E27FC236}">
                  <a16:creationId xmlns:a16="http://schemas.microsoft.com/office/drawing/2014/main" id="{5224844C-0419-474E-8566-4C4840E0EF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4" y="1448"/>
              <a:ext cx="2736" cy="407"/>
              <a:chOff x="3024" y="2544"/>
              <a:chExt cx="2736" cy="407"/>
            </a:xfrm>
          </p:grpSpPr>
          <p:grpSp>
            <p:nvGrpSpPr>
              <p:cNvPr id="4144" name="Group 8">
                <a:extLst>
                  <a:ext uri="{FF2B5EF4-FFF2-40B4-BE49-F238E27FC236}">
                    <a16:creationId xmlns:a16="http://schemas.microsoft.com/office/drawing/2014/main" id="{6D382D0E-366D-4A7D-89B6-F42E9A928B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2544"/>
                <a:ext cx="2688" cy="327"/>
                <a:chOff x="3024" y="2544"/>
                <a:chExt cx="2688" cy="327"/>
              </a:xfrm>
            </p:grpSpPr>
            <p:sp>
              <p:nvSpPr>
                <p:cNvPr id="4146" name="Line 9">
                  <a:extLst>
                    <a:ext uri="{FF2B5EF4-FFF2-40B4-BE49-F238E27FC236}">
                      <a16:creationId xmlns:a16="http://schemas.microsoft.com/office/drawing/2014/main" id="{17E8EA2D-5F8C-4B34-8C16-5CF9532847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4" y="2648"/>
                  <a:ext cx="26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147" name="Text Box 10">
                  <a:extLst>
                    <a:ext uri="{FF2B5EF4-FFF2-40B4-BE49-F238E27FC236}">
                      <a16:creationId xmlns:a16="http://schemas.microsoft.com/office/drawing/2014/main" id="{5EE3EB82-AE5E-49E9-84B4-1E8501E5A2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08" y="2544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vi-VN" sz="2800">
                      <a:latin typeface="Times New Roman" panose="02020603050405020304" pitchFamily="18" charset="0"/>
                    </a:rPr>
                    <a:t>o</a:t>
                  </a:r>
                </a:p>
              </p:txBody>
            </p:sp>
          </p:grpSp>
          <p:sp>
            <p:nvSpPr>
              <p:cNvPr id="4145" name="Text Box 11">
                <a:extLst>
                  <a:ext uri="{FF2B5EF4-FFF2-40B4-BE49-F238E27FC236}">
                    <a16:creationId xmlns:a16="http://schemas.microsoft.com/office/drawing/2014/main" id="{59ED6EC3-B9CF-4C8A-9939-CE7C9BCE21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0" y="2624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2800">
                    <a:latin typeface="Times New Roman" panose="02020603050405020304" pitchFamily="18" charset="0"/>
                  </a:rPr>
                  <a:t>x</a:t>
                </a:r>
              </a:p>
            </p:txBody>
          </p:sp>
        </p:grpSp>
        <p:grpSp>
          <p:nvGrpSpPr>
            <p:cNvPr id="4136" name="Group 12">
              <a:extLst>
                <a:ext uri="{FF2B5EF4-FFF2-40B4-BE49-F238E27FC236}">
                  <a16:creationId xmlns:a16="http://schemas.microsoft.com/office/drawing/2014/main" id="{8A9BBFB9-A4A2-4225-B1AA-89129920CB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" y="1104"/>
              <a:ext cx="2280" cy="392"/>
              <a:chOff x="3048" y="2208"/>
              <a:chExt cx="2280" cy="392"/>
            </a:xfrm>
          </p:grpSpPr>
          <p:sp>
            <p:nvSpPr>
              <p:cNvPr id="4137" name="Freeform 13">
                <a:extLst>
                  <a:ext uri="{FF2B5EF4-FFF2-40B4-BE49-F238E27FC236}">
                    <a16:creationId xmlns:a16="http://schemas.microsoft.com/office/drawing/2014/main" id="{0448E6B5-2AF0-452C-A2F3-77B69173B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6" y="2320"/>
                <a:ext cx="1296" cy="233"/>
              </a:xfrm>
              <a:custGeom>
                <a:avLst/>
                <a:gdLst>
                  <a:gd name="T0" fmla="*/ 0 w 1680"/>
                  <a:gd name="T1" fmla="*/ 117 h 280"/>
                  <a:gd name="T2" fmla="*/ 62 w 1680"/>
                  <a:gd name="T3" fmla="*/ 0 h 280"/>
                  <a:gd name="T4" fmla="*/ 123 w 1680"/>
                  <a:gd name="T5" fmla="*/ 233 h 280"/>
                  <a:gd name="T6" fmla="*/ 185 w 1680"/>
                  <a:gd name="T7" fmla="*/ 0 h 280"/>
                  <a:gd name="T8" fmla="*/ 247 w 1680"/>
                  <a:gd name="T9" fmla="*/ 233 h 280"/>
                  <a:gd name="T10" fmla="*/ 309 w 1680"/>
                  <a:gd name="T11" fmla="*/ 0 h 280"/>
                  <a:gd name="T12" fmla="*/ 370 w 1680"/>
                  <a:gd name="T13" fmla="*/ 233 h 280"/>
                  <a:gd name="T14" fmla="*/ 432 w 1680"/>
                  <a:gd name="T15" fmla="*/ 0 h 280"/>
                  <a:gd name="T16" fmla="*/ 494 w 1680"/>
                  <a:gd name="T17" fmla="*/ 233 h 280"/>
                  <a:gd name="T18" fmla="*/ 555 w 1680"/>
                  <a:gd name="T19" fmla="*/ 0 h 280"/>
                  <a:gd name="T20" fmla="*/ 617 w 1680"/>
                  <a:gd name="T21" fmla="*/ 233 h 280"/>
                  <a:gd name="T22" fmla="*/ 679 w 1680"/>
                  <a:gd name="T23" fmla="*/ 0 h 280"/>
                  <a:gd name="T24" fmla="*/ 741 w 1680"/>
                  <a:gd name="T25" fmla="*/ 233 h 280"/>
                  <a:gd name="T26" fmla="*/ 802 w 1680"/>
                  <a:gd name="T27" fmla="*/ 0 h 280"/>
                  <a:gd name="T28" fmla="*/ 864 w 1680"/>
                  <a:gd name="T29" fmla="*/ 233 h 280"/>
                  <a:gd name="T30" fmla="*/ 926 w 1680"/>
                  <a:gd name="T31" fmla="*/ 0 h 280"/>
                  <a:gd name="T32" fmla="*/ 987 w 1680"/>
                  <a:gd name="T33" fmla="*/ 233 h 280"/>
                  <a:gd name="T34" fmla="*/ 1049 w 1680"/>
                  <a:gd name="T35" fmla="*/ 0 h 280"/>
                  <a:gd name="T36" fmla="*/ 1111 w 1680"/>
                  <a:gd name="T37" fmla="*/ 233 h 280"/>
                  <a:gd name="T38" fmla="*/ 1173 w 1680"/>
                  <a:gd name="T39" fmla="*/ 0 h 280"/>
                  <a:gd name="T40" fmla="*/ 1234 w 1680"/>
                  <a:gd name="T41" fmla="*/ 233 h 280"/>
                  <a:gd name="T42" fmla="*/ 1296 w 1680"/>
                  <a:gd name="T43" fmla="*/ 117 h 28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80" h="280">
                    <a:moveTo>
                      <a:pt x="0" y="140"/>
                    </a:moveTo>
                    <a:lnTo>
                      <a:pt x="80" y="0"/>
                    </a:lnTo>
                    <a:lnTo>
                      <a:pt x="160" y="280"/>
                    </a:lnTo>
                    <a:lnTo>
                      <a:pt x="240" y="0"/>
                    </a:lnTo>
                    <a:lnTo>
                      <a:pt x="320" y="280"/>
                    </a:lnTo>
                    <a:lnTo>
                      <a:pt x="400" y="0"/>
                    </a:lnTo>
                    <a:lnTo>
                      <a:pt x="480" y="280"/>
                    </a:lnTo>
                    <a:lnTo>
                      <a:pt x="560" y="0"/>
                    </a:lnTo>
                    <a:lnTo>
                      <a:pt x="640" y="280"/>
                    </a:lnTo>
                    <a:lnTo>
                      <a:pt x="720" y="0"/>
                    </a:lnTo>
                    <a:lnTo>
                      <a:pt x="800" y="280"/>
                    </a:lnTo>
                    <a:lnTo>
                      <a:pt x="880" y="0"/>
                    </a:lnTo>
                    <a:lnTo>
                      <a:pt x="960" y="280"/>
                    </a:lnTo>
                    <a:lnTo>
                      <a:pt x="1040" y="0"/>
                    </a:lnTo>
                    <a:lnTo>
                      <a:pt x="1120" y="280"/>
                    </a:lnTo>
                    <a:lnTo>
                      <a:pt x="1200" y="0"/>
                    </a:lnTo>
                    <a:lnTo>
                      <a:pt x="1280" y="280"/>
                    </a:lnTo>
                    <a:lnTo>
                      <a:pt x="1360" y="0"/>
                    </a:lnTo>
                    <a:lnTo>
                      <a:pt x="1440" y="280"/>
                    </a:lnTo>
                    <a:lnTo>
                      <a:pt x="1520" y="0"/>
                    </a:lnTo>
                    <a:lnTo>
                      <a:pt x="1600" y="280"/>
                    </a:lnTo>
                    <a:lnTo>
                      <a:pt x="1680" y="14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4138" name="Group 14">
                <a:extLst>
                  <a:ext uri="{FF2B5EF4-FFF2-40B4-BE49-F238E27FC236}">
                    <a16:creationId xmlns:a16="http://schemas.microsoft.com/office/drawing/2014/main" id="{E53B02B3-4543-4FF6-A358-8A3FB32923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8" y="2208"/>
                <a:ext cx="2280" cy="392"/>
                <a:chOff x="3048" y="2208"/>
                <a:chExt cx="2280" cy="392"/>
              </a:xfrm>
            </p:grpSpPr>
            <p:grpSp>
              <p:nvGrpSpPr>
                <p:cNvPr id="4139" name="Group 15">
                  <a:extLst>
                    <a:ext uri="{FF2B5EF4-FFF2-40B4-BE49-F238E27FC236}">
                      <a16:creationId xmlns:a16="http://schemas.microsoft.com/office/drawing/2014/main" id="{9F930070-9410-496C-B66B-97F226BC0A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 flipV="1">
                  <a:off x="3048" y="2208"/>
                  <a:ext cx="2280" cy="392"/>
                  <a:chOff x="2730" y="2481"/>
                  <a:chExt cx="2033" cy="1959"/>
                </a:xfrm>
              </p:grpSpPr>
              <p:sp>
                <p:nvSpPr>
                  <p:cNvPr id="4141" name="Freeform 16">
                    <a:extLst>
                      <a:ext uri="{FF2B5EF4-FFF2-40B4-BE49-F238E27FC236}">
                        <a16:creationId xmlns:a16="http://schemas.microsoft.com/office/drawing/2014/main" id="{9C08F902-BB8E-4BDD-B21E-140BA11AB6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30" y="2640"/>
                    <a:ext cx="1844" cy="1785"/>
                  </a:xfrm>
                  <a:custGeom>
                    <a:avLst/>
                    <a:gdLst>
                      <a:gd name="T0" fmla="*/ 0 w 1844"/>
                      <a:gd name="T1" fmla="*/ 0 h 1785"/>
                      <a:gd name="T2" fmla="*/ 1844 w 1844"/>
                      <a:gd name="T3" fmla="*/ 0 h 1785"/>
                      <a:gd name="T4" fmla="*/ 1844 w 1844"/>
                      <a:gd name="T5" fmla="*/ 1785 h 178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844" h="1785">
                        <a:moveTo>
                          <a:pt x="0" y="0"/>
                        </a:moveTo>
                        <a:lnTo>
                          <a:pt x="1844" y="0"/>
                        </a:lnTo>
                        <a:lnTo>
                          <a:pt x="1844" y="1785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4142" name="Rectangle 17" descr="浅色上对角线">
                    <a:extLst>
                      <a:ext uri="{FF2B5EF4-FFF2-40B4-BE49-F238E27FC236}">
                        <a16:creationId xmlns:a16="http://schemas.microsoft.com/office/drawing/2014/main" id="{256E544D-B610-4D47-9FCB-94820F4C40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45" y="2481"/>
                    <a:ext cx="2018" cy="144"/>
                  </a:xfrm>
                  <a:prstGeom prst="rect">
                    <a:avLst/>
                  </a:prstGeom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vi-VN" altLang="vi-VN"/>
                  </a:p>
                </p:txBody>
              </p:sp>
              <p:sp>
                <p:nvSpPr>
                  <p:cNvPr id="4143" name="Rectangle 18" descr="浅色上对角线">
                    <a:extLst>
                      <a:ext uri="{FF2B5EF4-FFF2-40B4-BE49-F238E27FC236}">
                        <a16:creationId xmlns:a16="http://schemas.microsoft.com/office/drawing/2014/main" id="{602C8F27-C6CA-48A3-9AE2-4CA4BB8381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89" y="2484"/>
                    <a:ext cx="167" cy="1956"/>
                  </a:xfrm>
                  <a:prstGeom prst="rect">
                    <a:avLst/>
                  </a:prstGeom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vi-VN" altLang="vi-VN"/>
                  </a:p>
                </p:txBody>
              </p:sp>
            </p:grpSp>
            <p:sp>
              <p:nvSpPr>
                <p:cNvPr id="4140" name="Oval 19">
                  <a:extLst>
                    <a:ext uri="{FF2B5EF4-FFF2-40B4-BE49-F238E27FC236}">
                      <a16:creationId xmlns:a16="http://schemas.microsoft.com/office/drawing/2014/main" id="{BACF5823-61F7-4F75-A2B1-ABC4A7D347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2" y="2304"/>
                  <a:ext cx="232" cy="23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757575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vi-VN" altLang="vi-VN"/>
                </a:p>
              </p:txBody>
            </p:sp>
          </p:grpSp>
        </p:grpSp>
      </p:grpSp>
      <p:grpSp>
        <p:nvGrpSpPr>
          <p:cNvPr id="30740" name="Group 20">
            <a:extLst>
              <a:ext uri="{FF2B5EF4-FFF2-40B4-BE49-F238E27FC236}">
                <a16:creationId xmlns:a16="http://schemas.microsoft.com/office/drawing/2014/main" id="{DEBF4B53-48BB-412E-8CA3-0EC08626DE18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3378201"/>
            <a:ext cx="3505200" cy="1103313"/>
            <a:chOff x="3064" y="3136"/>
            <a:chExt cx="2208" cy="695"/>
          </a:xfrm>
        </p:grpSpPr>
        <p:sp>
          <p:nvSpPr>
            <p:cNvPr id="4127" name="Freeform 21">
              <a:extLst>
                <a:ext uri="{FF2B5EF4-FFF2-40B4-BE49-F238E27FC236}">
                  <a16:creationId xmlns:a16="http://schemas.microsoft.com/office/drawing/2014/main" id="{34219770-1D1F-46E2-8F25-CEB9AF07F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" y="3224"/>
              <a:ext cx="1832" cy="233"/>
            </a:xfrm>
            <a:custGeom>
              <a:avLst/>
              <a:gdLst>
                <a:gd name="T0" fmla="*/ 0 w 1680"/>
                <a:gd name="T1" fmla="*/ 117 h 280"/>
                <a:gd name="T2" fmla="*/ 87 w 1680"/>
                <a:gd name="T3" fmla="*/ 0 h 280"/>
                <a:gd name="T4" fmla="*/ 174 w 1680"/>
                <a:gd name="T5" fmla="*/ 233 h 280"/>
                <a:gd name="T6" fmla="*/ 262 w 1680"/>
                <a:gd name="T7" fmla="*/ 0 h 280"/>
                <a:gd name="T8" fmla="*/ 349 w 1680"/>
                <a:gd name="T9" fmla="*/ 233 h 280"/>
                <a:gd name="T10" fmla="*/ 436 w 1680"/>
                <a:gd name="T11" fmla="*/ 0 h 280"/>
                <a:gd name="T12" fmla="*/ 523 w 1680"/>
                <a:gd name="T13" fmla="*/ 233 h 280"/>
                <a:gd name="T14" fmla="*/ 611 w 1680"/>
                <a:gd name="T15" fmla="*/ 0 h 280"/>
                <a:gd name="T16" fmla="*/ 698 w 1680"/>
                <a:gd name="T17" fmla="*/ 233 h 280"/>
                <a:gd name="T18" fmla="*/ 785 w 1680"/>
                <a:gd name="T19" fmla="*/ 0 h 280"/>
                <a:gd name="T20" fmla="*/ 872 w 1680"/>
                <a:gd name="T21" fmla="*/ 233 h 280"/>
                <a:gd name="T22" fmla="*/ 960 w 1680"/>
                <a:gd name="T23" fmla="*/ 0 h 280"/>
                <a:gd name="T24" fmla="*/ 1047 w 1680"/>
                <a:gd name="T25" fmla="*/ 233 h 280"/>
                <a:gd name="T26" fmla="*/ 1134 w 1680"/>
                <a:gd name="T27" fmla="*/ 0 h 280"/>
                <a:gd name="T28" fmla="*/ 1221 w 1680"/>
                <a:gd name="T29" fmla="*/ 233 h 280"/>
                <a:gd name="T30" fmla="*/ 1309 w 1680"/>
                <a:gd name="T31" fmla="*/ 0 h 280"/>
                <a:gd name="T32" fmla="*/ 1396 w 1680"/>
                <a:gd name="T33" fmla="*/ 233 h 280"/>
                <a:gd name="T34" fmla="*/ 1483 w 1680"/>
                <a:gd name="T35" fmla="*/ 0 h 280"/>
                <a:gd name="T36" fmla="*/ 1570 w 1680"/>
                <a:gd name="T37" fmla="*/ 233 h 280"/>
                <a:gd name="T38" fmla="*/ 1658 w 1680"/>
                <a:gd name="T39" fmla="*/ 0 h 280"/>
                <a:gd name="T40" fmla="*/ 1745 w 1680"/>
                <a:gd name="T41" fmla="*/ 233 h 280"/>
                <a:gd name="T42" fmla="*/ 1832 w 1680"/>
                <a:gd name="T43" fmla="*/ 117 h 2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680" h="280">
                  <a:moveTo>
                    <a:pt x="0" y="140"/>
                  </a:moveTo>
                  <a:lnTo>
                    <a:pt x="80" y="0"/>
                  </a:lnTo>
                  <a:lnTo>
                    <a:pt x="160" y="280"/>
                  </a:lnTo>
                  <a:lnTo>
                    <a:pt x="240" y="0"/>
                  </a:lnTo>
                  <a:lnTo>
                    <a:pt x="320" y="280"/>
                  </a:lnTo>
                  <a:lnTo>
                    <a:pt x="400" y="0"/>
                  </a:lnTo>
                  <a:lnTo>
                    <a:pt x="480" y="280"/>
                  </a:lnTo>
                  <a:lnTo>
                    <a:pt x="560" y="0"/>
                  </a:lnTo>
                  <a:lnTo>
                    <a:pt x="640" y="280"/>
                  </a:lnTo>
                  <a:lnTo>
                    <a:pt x="720" y="0"/>
                  </a:lnTo>
                  <a:lnTo>
                    <a:pt x="800" y="280"/>
                  </a:lnTo>
                  <a:lnTo>
                    <a:pt x="880" y="0"/>
                  </a:lnTo>
                  <a:lnTo>
                    <a:pt x="960" y="280"/>
                  </a:lnTo>
                  <a:lnTo>
                    <a:pt x="1040" y="0"/>
                  </a:lnTo>
                  <a:lnTo>
                    <a:pt x="1120" y="280"/>
                  </a:lnTo>
                  <a:lnTo>
                    <a:pt x="1200" y="0"/>
                  </a:lnTo>
                  <a:lnTo>
                    <a:pt x="1280" y="280"/>
                  </a:lnTo>
                  <a:lnTo>
                    <a:pt x="1360" y="0"/>
                  </a:lnTo>
                  <a:lnTo>
                    <a:pt x="1440" y="280"/>
                  </a:lnTo>
                  <a:lnTo>
                    <a:pt x="1520" y="0"/>
                  </a:lnTo>
                  <a:lnTo>
                    <a:pt x="1600" y="280"/>
                  </a:lnTo>
                  <a:lnTo>
                    <a:pt x="1680" y="14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4128" name="Group 22">
              <a:extLst>
                <a:ext uri="{FF2B5EF4-FFF2-40B4-BE49-F238E27FC236}">
                  <a16:creationId xmlns:a16="http://schemas.microsoft.com/office/drawing/2014/main" id="{56483078-50FE-406C-BFDE-81CF80FAA70C}"/>
                </a:ext>
              </a:extLst>
            </p:cNvPr>
            <p:cNvGrpSpPr>
              <a:grpSpLocks/>
            </p:cNvGrpSpPr>
            <p:nvPr/>
          </p:nvGrpSpPr>
          <p:grpSpPr bwMode="auto">
            <a:xfrm flipH="1" flipV="1">
              <a:off x="3064" y="3136"/>
              <a:ext cx="2208" cy="376"/>
              <a:chOff x="2730" y="2481"/>
              <a:chExt cx="2033" cy="1959"/>
            </a:xfrm>
          </p:grpSpPr>
          <p:sp>
            <p:nvSpPr>
              <p:cNvPr id="4132" name="Freeform 23">
                <a:extLst>
                  <a:ext uri="{FF2B5EF4-FFF2-40B4-BE49-F238E27FC236}">
                    <a16:creationId xmlns:a16="http://schemas.microsoft.com/office/drawing/2014/main" id="{5329BE26-E8B6-4C9A-8C93-8FD003262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" y="2640"/>
                <a:ext cx="1844" cy="1785"/>
              </a:xfrm>
              <a:custGeom>
                <a:avLst/>
                <a:gdLst>
                  <a:gd name="T0" fmla="*/ 0 w 1844"/>
                  <a:gd name="T1" fmla="*/ 0 h 1785"/>
                  <a:gd name="T2" fmla="*/ 1844 w 1844"/>
                  <a:gd name="T3" fmla="*/ 0 h 1785"/>
                  <a:gd name="T4" fmla="*/ 1844 w 1844"/>
                  <a:gd name="T5" fmla="*/ 1785 h 178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44" h="1785">
                    <a:moveTo>
                      <a:pt x="0" y="0"/>
                    </a:moveTo>
                    <a:lnTo>
                      <a:pt x="1844" y="0"/>
                    </a:lnTo>
                    <a:lnTo>
                      <a:pt x="1844" y="1785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33" name="Rectangle 24" descr="浅色上对角线">
                <a:extLst>
                  <a:ext uri="{FF2B5EF4-FFF2-40B4-BE49-F238E27FC236}">
                    <a16:creationId xmlns:a16="http://schemas.microsoft.com/office/drawing/2014/main" id="{B6D00996-972D-438C-BA14-9A9A5D91E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5" y="2481"/>
                <a:ext cx="2018" cy="144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4134" name="Rectangle 25" descr="浅色上对角线">
                <a:extLst>
                  <a:ext uri="{FF2B5EF4-FFF2-40B4-BE49-F238E27FC236}">
                    <a16:creationId xmlns:a16="http://schemas.microsoft.com/office/drawing/2014/main" id="{9152F830-C64A-4BE0-8621-E60A42395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9" y="2484"/>
                <a:ext cx="167" cy="1956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sp>
          <p:nvSpPr>
            <p:cNvPr id="4129" name="AutoShape 26">
              <a:extLst>
                <a:ext uri="{FF2B5EF4-FFF2-40B4-BE49-F238E27FC236}">
                  <a16:creationId xmlns:a16="http://schemas.microsoft.com/office/drawing/2014/main" id="{85D6EEFC-70E6-4ECB-8F23-A90E616328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872" y="3288"/>
              <a:ext cx="48" cy="544"/>
            </a:xfrm>
            <a:prstGeom prst="rightBrace">
              <a:avLst>
                <a:gd name="adj1" fmla="val 94444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130" name="Text Box 27">
              <a:extLst>
                <a:ext uri="{FF2B5EF4-FFF2-40B4-BE49-F238E27FC236}">
                  <a16:creationId xmlns:a16="http://schemas.microsoft.com/office/drawing/2014/main" id="{FF6FB77E-F3DA-4E76-B8E7-565E60AF3B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3504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800">
                  <a:latin typeface="VNI-Times" pitchFamily="2" charset="0"/>
                </a:rPr>
                <a:t>x</a:t>
              </a:r>
            </a:p>
          </p:txBody>
        </p:sp>
        <p:sp>
          <p:nvSpPr>
            <p:cNvPr id="4131" name="Oval 28">
              <a:extLst>
                <a:ext uri="{FF2B5EF4-FFF2-40B4-BE49-F238E27FC236}">
                  <a16:creationId xmlns:a16="http://schemas.microsoft.com/office/drawing/2014/main" id="{264FB60B-EA9C-4C10-AA90-4B5E71A30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224"/>
              <a:ext cx="232" cy="2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5757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</p:grpSp>
      <p:sp>
        <p:nvSpPr>
          <p:cNvPr id="30750" name="Text Box 30">
            <a:extLst>
              <a:ext uri="{FF2B5EF4-FFF2-40B4-BE49-F238E27FC236}">
                <a16:creationId xmlns:a16="http://schemas.microsoft.com/office/drawing/2014/main" id="{AF471CA8-8BBA-49BF-897D-2431CE859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4" y="1744206"/>
            <a:ext cx="668019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sz="2800" dirty="0"/>
              <a:t>- Chọn trục </a:t>
            </a:r>
            <a:r>
              <a:rPr lang="en-US" altLang="vi-VN" sz="2800" dirty="0" err="1"/>
              <a:t>tọa</a:t>
            </a:r>
            <a:r>
              <a:rPr lang="en-US" altLang="vi-VN" sz="2800" dirty="0"/>
              <a:t> độ Ox trùng với trục của lò xo, chiều dương là chiều tăng độ dài lò xo. Gốc </a:t>
            </a:r>
            <a:r>
              <a:rPr lang="en-US" altLang="vi-VN" sz="2800" dirty="0" err="1"/>
              <a:t>tọa</a:t>
            </a:r>
            <a:r>
              <a:rPr lang="en-US" altLang="vi-VN" sz="2800" dirty="0"/>
              <a:t> độ tại VTCB</a:t>
            </a:r>
          </a:p>
          <a:p>
            <a:pPr algn="just"/>
            <a:r>
              <a:rPr lang="en-US" altLang="vi-VN" sz="2800" dirty="0"/>
              <a:t>- Khi vật ở li độ x, ta có hợp lực tác dụng lên vật:</a:t>
            </a:r>
          </a:p>
        </p:txBody>
      </p:sp>
      <p:grpSp>
        <p:nvGrpSpPr>
          <p:cNvPr id="30780" name="Group 60">
            <a:extLst>
              <a:ext uri="{FF2B5EF4-FFF2-40B4-BE49-F238E27FC236}">
                <a16:creationId xmlns:a16="http://schemas.microsoft.com/office/drawing/2014/main" id="{E750BEE1-5FC0-4855-8D41-A32D50CBBA06}"/>
              </a:ext>
            </a:extLst>
          </p:cNvPr>
          <p:cNvGrpSpPr>
            <a:grpSpLocks/>
          </p:cNvGrpSpPr>
          <p:nvPr/>
        </p:nvGrpSpPr>
        <p:grpSpPr bwMode="auto">
          <a:xfrm>
            <a:off x="10788650" y="3670300"/>
            <a:ext cx="501650" cy="977900"/>
            <a:chOff x="5156" y="2216"/>
            <a:chExt cx="316" cy="616"/>
          </a:xfrm>
        </p:grpSpPr>
        <p:sp>
          <p:nvSpPr>
            <p:cNvPr id="4125" name="Line 31">
              <a:extLst>
                <a:ext uri="{FF2B5EF4-FFF2-40B4-BE49-F238E27FC236}">
                  <a16:creationId xmlns:a16="http://schemas.microsoft.com/office/drawing/2014/main" id="{D10E99C3-97E0-4A3D-97D6-2E49E799C4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6" y="2216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aphicFrame>
          <p:nvGraphicFramePr>
            <p:cNvPr id="4126" name="Object 33">
              <a:extLst>
                <a:ext uri="{FF2B5EF4-FFF2-40B4-BE49-F238E27FC236}">
                  <a16:creationId xmlns:a16="http://schemas.microsoft.com/office/drawing/2014/main" id="{EB08EF31-26BF-48B6-88C3-683E31DC2B5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96" y="2464"/>
            <a:ext cx="276" cy="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42799" imgH="190573" progId="Equation.3">
                    <p:embed/>
                  </p:oleObj>
                </mc:Choice>
                <mc:Fallback>
                  <p:oleObj name="Equation" r:id="rId2" imgW="142799" imgH="190573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6" y="2464"/>
                          <a:ext cx="276" cy="3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781" name="Group 61">
            <a:extLst>
              <a:ext uri="{FF2B5EF4-FFF2-40B4-BE49-F238E27FC236}">
                <a16:creationId xmlns:a16="http://schemas.microsoft.com/office/drawing/2014/main" id="{58A7BD4D-7170-407D-8DA5-9EA75D2B470E}"/>
              </a:ext>
            </a:extLst>
          </p:cNvPr>
          <p:cNvGrpSpPr>
            <a:grpSpLocks/>
          </p:cNvGrpSpPr>
          <p:nvPr/>
        </p:nvGrpSpPr>
        <p:grpSpPr bwMode="auto">
          <a:xfrm>
            <a:off x="10779125" y="2662238"/>
            <a:ext cx="488950" cy="1071562"/>
            <a:chOff x="5150" y="1581"/>
            <a:chExt cx="308" cy="675"/>
          </a:xfrm>
        </p:grpSpPr>
        <p:sp>
          <p:nvSpPr>
            <p:cNvPr id="4123" name="Line 32">
              <a:extLst>
                <a:ext uri="{FF2B5EF4-FFF2-40B4-BE49-F238E27FC236}">
                  <a16:creationId xmlns:a16="http://schemas.microsoft.com/office/drawing/2014/main" id="{DBCABAD1-6824-4A50-81D2-30E18FFBBA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56" y="1776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aphicFrame>
          <p:nvGraphicFramePr>
            <p:cNvPr id="4124" name="Object 34">
              <a:extLst>
                <a:ext uri="{FF2B5EF4-FFF2-40B4-BE49-F238E27FC236}">
                  <a16:creationId xmlns:a16="http://schemas.microsoft.com/office/drawing/2014/main" id="{564C7CEC-7CF2-4D0A-B291-CF57B6DF260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50" y="1581"/>
            <a:ext cx="308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71412" imgH="209468" progId="Equation.3">
                    <p:embed/>
                  </p:oleObj>
                </mc:Choice>
                <mc:Fallback>
                  <p:oleObj name="Equation" r:id="rId4" imgW="171412" imgH="209468" progId="Equation.3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0" y="1581"/>
                          <a:ext cx="308" cy="3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782" name="Group 62">
            <a:extLst>
              <a:ext uri="{FF2B5EF4-FFF2-40B4-BE49-F238E27FC236}">
                <a16:creationId xmlns:a16="http://schemas.microsoft.com/office/drawing/2014/main" id="{A31A070E-94CA-46A4-B762-2E3F9767E582}"/>
              </a:ext>
            </a:extLst>
          </p:cNvPr>
          <p:cNvGrpSpPr>
            <a:grpSpLocks/>
          </p:cNvGrpSpPr>
          <p:nvPr/>
        </p:nvGrpSpPr>
        <p:grpSpPr bwMode="auto">
          <a:xfrm>
            <a:off x="9663114" y="3001963"/>
            <a:ext cx="1112837" cy="681038"/>
            <a:chOff x="4447" y="1795"/>
            <a:chExt cx="701" cy="429"/>
          </a:xfrm>
        </p:grpSpPr>
        <p:sp>
          <p:nvSpPr>
            <p:cNvPr id="4121" name="Line 35">
              <a:extLst>
                <a:ext uri="{FF2B5EF4-FFF2-40B4-BE49-F238E27FC236}">
                  <a16:creationId xmlns:a16="http://schemas.microsoft.com/office/drawing/2014/main" id="{5EEBC393-D11A-4878-A152-32A440C93F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20" y="2224"/>
              <a:ext cx="5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aphicFrame>
          <p:nvGraphicFramePr>
            <p:cNvPr id="4122" name="Object 36">
              <a:extLst>
                <a:ext uri="{FF2B5EF4-FFF2-40B4-BE49-F238E27FC236}">
                  <a16:creationId xmlns:a16="http://schemas.microsoft.com/office/drawing/2014/main" id="{148DF204-0DF3-4EE8-BC90-AC04D599BEB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47" y="1795"/>
            <a:ext cx="286" cy="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52517" imgH="190573" progId="Equation.3">
                    <p:embed/>
                  </p:oleObj>
                </mc:Choice>
                <mc:Fallback>
                  <p:oleObj name="Equation" r:id="rId6" imgW="152517" imgH="190573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7" y="1795"/>
                          <a:ext cx="286" cy="3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757" name="Object 37">
            <a:extLst>
              <a:ext uri="{FF2B5EF4-FFF2-40B4-BE49-F238E27FC236}">
                <a16:creationId xmlns:a16="http://schemas.microsoft.com/office/drawing/2014/main" id="{DC5A2D68-929B-47A8-8203-06FE9638EE0F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197498413"/>
              </p:ext>
            </p:extLst>
          </p:nvPr>
        </p:nvGraphicFramePr>
        <p:xfrm>
          <a:off x="1752600" y="4000501"/>
          <a:ext cx="243840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0683" imgH="209468" progId="Equation.3">
                  <p:embed/>
                </p:oleObj>
              </mc:Choice>
              <mc:Fallback>
                <p:oleObj name="Equation" r:id="rId8" imgW="990683" imgH="209468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000501"/>
                        <a:ext cx="2438400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67" name="Group 47">
            <a:extLst>
              <a:ext uri="{FF2B5EF4-FFF2-40B4-BE49-F238E27FC236}">
                <a16:creationId xmlns:a16="http://schemas.microsoft.com/office/drawing/2014/main" id="{D79BED62-39BF-4747-94EA-89430F178CB8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4737100"/>
            <a:ext cx="2133600" cy="609600"/>
            <a:chOff x="480" y="3072"/>
            <a:chExt cx="1392" cy="384"/>
          </a:xfrm>
        </p:grpSpPr>
        <p:sp>
          <p:nvSpPr>
            <p:cNvPr id="4119" name="Text Box 39">
              <a:extLst>
                <a:ext uri="{FF2B5EF4-FFF2-40B4-BE49-F238E27FC236}">
                  <a16:creationId xmlns:a16="http://schemas.microsoft.com/office/drawing/2014/main" id="{1E912FFD-A180-4A1E-B274-99EEEEC4B5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129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800"/>
                <a:t>Vì: </a:t>
              </a:r>
              <a:endParaRPr lang="en-US" altLang="vi-VN" sz="2800">
                <a:solidFill>
                  <a:srgbClr val="FFFF00"/>
                </a:solidFill>
              </a:endParaRPr>
            </a:p>
          </p:txBody>
        </p:sp>
        <p:graphicFrame>
          <p:nvGraphicFramePr>
            <p:cNvPr id="4120" name="Object 40">
              <a:extLst>
                <a:ext uri="{FF2B5EF4-FFF2-40B4-BE49-F238E27FC236}">
                  <a16:creationId xmlns:a16="http://schemas.microsoft.com/office/drawing/2014/main" id="{11D2841A-4114-4BDC-A61C-D9DF37372AA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16" y="3072"/>
            <a:ext cx="1056" cy="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628692" imgH="209468" progId="Equation.DSMT4">
                    <p:embed/>
                  </p:oleObj>
                </mc:Choice>
                <mc:Fallback>
                  <p:oleObj name="Equation" r:id="rId10" imgW="628692" imgH="209468" progId="Equation.DSMT4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3072"/>
                          <a:ext cx="1056" cy="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768" name="Group 48">
            <a:extLst>
              <a:ext uri="{FF2B5EF4-FFF2-40B4-BE49-F238E27FC236}">
                <a16:creationId xmlns:a16="http://schemas.microsoft.com/office/drawing/2014/main" id="{FCB5F0B9-B67E-4896-83FC-F53BB5E90FBD}"/>
              </a:ext>
            </a:extLst>
          </p:cNvPr>
          <p:cNvGrpSpPr>
            <a:grpSpLocks/>
          </p:cNvGrpSpPr>
          <p:nvPr/>
        </p:nvGrpSpPr>
        <p:grpSpPr bwMode="auto">
          <a:xfrm>
            <a:off x="3862388" y="4708526"/>
            <a:ext cx="2057400" cy="638175"/>
            <a:chOff x="1968" y="3054"/>
            <a:chExt cx="1427" cy="402"/>
          </a:xfrm>
        </p:grpSpPr>
        <p:sp>
          <p:nvSpPr>
            <p:cNvPr id="4117" name="Text Box 41">
              <a:extLst>
                <a:ext uri="{FF2B5EF4-FFF2-40B4-BE49-F238E27FC236}">
                  <a16:creationId xmlns:a16="http://schemas.microsoft.com/office/drawing/2014/main" id="{7E031471-86E3-439B-9165-0D225ABC4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3129"/>
              <a:ext cx="7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800"/>
                <a:t>nên: </a:t>
              </a:r>
              <a:endParaRPr lang="en-US" altLang="vi-VN" sz="2800" b="1">
                <a:solidFill>
                  <a:srgbClr val="FFFF00"/>
                </a:solidFill>
              </a:endParaRPr>
            </a:p>
          </p:txBody>
        </p:sp>
        <p:graphicFrame>
          <p:nvGraphicFramePr>
            <p:cNvPr id="4118" name="Object 42">
              <a:extLst>
                <a:ext uri="{FF2B5EF4-FFF2-40B4-BE49-F238E27FC236}">
                  <a16:creationId xmlns:a16="http://schemas.microsoft.com/office/drawing/2014/main" id="{83B113D4-8895-4F01-AA8E-D0A5DA64D36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96" y="3054"/>
            <a:ext cx="899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495341" imgH="209468" progId="Equation.3">
                    <p:embed/>
                  </p:oleObj>
                </mc:Choice>
                <mc:Fallback>
                  <p:oleObj name="Equation" r:id="rId12" imgW="495341" imgH="209468" progId="Equation.3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3054"/>
                          <a:ext cx="899" cy="3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769" name="Object 49">
            <a:extLst>
              <a:ext uri="{FF2B5EF4-FFF2-40B4-BE49-F238E27FC236}">
                <a16:creationId xmlns:a16="http://schemas.microsoft.com/office/drawing/2014/main" id="{5FAF27F7-FBCD-4D70-B895-01A12C6A4A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4851400"/>
          <a:ext cx="22860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00105" imgH="171408" progId="Equation.DSMT4">
                  <p:embed/>
                </p:oleObj>
              </mc:Choice>
              <mc:Fallback>
                <p:oleObj name="Equation" r:id="rId14" imgW="800105" imgH="171408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851400"/>
                        <a:ext cx="22860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3" name="Object 53">
            <a:extLst>
              <a:ext uri="{FF2B5EF4-FFF2-40B4-BE49-F238E27FC236}">
                <a16:creationId xmlns:a16="http://schemas.microsoft.com/office/drawing/2014/main" id="{935E4145-2D1B-46B9-9F8D-17AC7C3F72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53400" y="4572000"/>
          <a:ext cx="23622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00105" imgH="380876" progId="Equation.DSMT4">
                  <p:embed/>
                </p:oleObj>
              </mc:Choice>
              <mc:Fallback>
                <p:oleObj name="Equation" r:id="rId16" imgW="800105" imgH="380876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4572000"/>
                        <a:ext cx="23622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83" name="Group 63">
            <a:extLst>
              <a:ext uri="{FF2B5EF4-FFF2-40B4-BE49-F238E27FC236}">
                <a16:creationId xmlns:a16="http://schemas.microsoft.com/office/drawing/2014/main" id="{00751189-2760-4CBE-937F-5F38831DAB83}"/>
              </a:ext>
            </a:extLst>
          </p:cNvPr>
          <p:cNvGrpSpPr>
            <a:grpSpLocks/>
          </p:cNvGrpSpPr>
          <p:nvPr/>
        </p:nvGrpSpPr>
        <p:grpSpPr bwMode="auto">
          <a:xfrm>
            <a:off x="1676401" y="5221288"/>
            <a:ext cx="2443163" cy="1079500"/>
            <a:chOff x="96" y="3289"/>
            <a:chExt cx="1539" cy="680"/>
          </a:xfrm>
        </p:grpSpPr>
        <p:sp>
          <p:nvSpPr>
            <p:cNvPr id="4115" name="Text Box 54">
              <a:extLst>
                <a:ext uri="{FF2B5EF4-FFF2-40B4-BE49-F238E27FC236}">
                  <a16:creationId xmlns:a16="http://schemas.microsoft.com/office/drawing/2014/main" id="{99EC9400-F4CB-4895-A951-617AB1FA2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456"/>
              <a:ext cx="9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/>
                <a:t>- Đặt:</a:t>
              </a:r>
            </a:p>
          </p:txBody>
        </p:sp>
        <p:graphicFrame>
          <p:nvGraphicFramePr>
            <p:cNvPr id="4116" name="Object 55">
              <a:extLst>
                <a:ext uri="{FF2B5EF4-FFF2-40B4-BE49-F238E27FC236}">
                  <a16:creationId xmlns:a16="http://schemas.microsoft.com/office/drawing/2014/main" id="{4DF45140-3C64-4753-8E58-EFE7C23675C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05" y="3289"/>
            <a:ext cx="930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495341" imgH="380876" progId="Equation.DSMT4">
                    <p:embed/>
                  </p:oleObj>
                </mc:Choice>
                <mc:Fallback>
                  <p:oleObj name="Equation" r:id="rId18" imgW="495341" imgH="380876" progId="Equation.DSMT4">
                    <p:embed/>
                    <p:pic>
                      <p:nvPicPr>
                        <p:cNvPr id="0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" y="3289"/>
                          <a:ext cx="930" cy="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776" name="Object 56">
            <a:extLst>
              <a:ext uri="{FF2B5EF4-FFF2-40B4-BE49-F238E27FC236}">
                <a16:creationId xmlns:a16="http://schemas.microsoft.com/office/drawing/2014/main" id="{B41160D7-9DDA-4219-B21F-04BB6289FD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9564" y="5462588"/>
          <a:ext cx="2325687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90657" imgH="190573" progId="Equation.DSMT4">
                  <p:embed/>
                </p:oleObj>
              </mc:Choice>
              <mc:Fallback>
                <p:oleObj name="Equation" r:id="rId20" imgW="790657" imgH="190573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564" y="5462588"/>
                        <a:ext cx="2325687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7" name="Text Box 57">
            <a:extLst>
              <a:ext uri="{FF2B5EF4-FFF2-40B4-BE49-F238E27FC236}">
                <a16:creationId xmlns:a16="http://schemas.microsoft.com/office/drawing/2014/main" id="{121872B0-702A-46F4-A513-5604C9008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3" y="6110288"/>
            <a:ext cx="108965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dirty="0">
                <a:sym typeface="Symbol" panose="05050102010706020507" pitchFamily="18" charset="2"/>
              </a:rPr>
              <a:t> Dao động của con lắc lò xo là dao động điều hòa.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0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0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0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3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1000"/>
                                        <p:tgtEl>
                                          <p:spTgt spid="3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1000"/>
                                        <p:tgtEl>
                                          <p:spTgt spid="3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1000"/>
                                        <p:tgtEl>
                                          <p:spTgt spid="3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1000"/>
                                        <p:tgtEl>
                                          <p:spTgt spid="3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3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B72737A3-FFE7-4FAD-B4BD-B0936F05B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 b="1">
                <a:solidFill>
                  <a:srgbClr val="FFFF00"/>
                </a:solidFill>
                <a:latin typeface="Tahoma" panose="020B0604030504040204" pitchFamily="34" charset="0"/>
              </a:rPr>
              <a:t>BÀI 2: CON LẮC LÒ XO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2F5B854-47BD-4056-8167-E17310B4E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14375"/>
            <a:ext cx="9982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vi-VN" sz="3200" b="1" dirty="0">
                <a:solidFill>
                  <a:srgbClr val="FFFF00"/>
                </a:solidFill>
              </a:rPr>
              <a:t>I. Con lắc lò xo</a:t>
            </a:r>
          </a:p>
          <a:p>
            <a:pPr eaLnBrk="1" hangingPunct="1"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vi-VN" sz="3200" b="1" dirty="0">
                <a:solidFill>
                  <a:srgbClr val="FFFF00"/>
                </a:solidFill>
              </a:rPr>
              <a:t>II. Khảo sát con lắc lò xo về mặt động lực học</a:t>
            </a:r>
          </a:p>
        </p:txBody>
      </p:sp>
      <p:grpSp>
        <p:nvGrpSpPr>
          <p:cNvPr id="5124" name="Group 46">
            <a:extLst>
              <a:ext uri="{FF2B5EF4-FFF2-40B4-BE49-F238E27FC236}">
                <a16:creationId xmlns:a16="http://schemas.microsoft.com/office/drawing/2014/main" id="{16EA3765-2265-4028-A602-42345E1F15C6}"/>
              </a:ext>
            </a:extLst>
          </p:cNvPr>
          <p:cNvGrpSpPr>
            <a:grpSpLocks/>
          </p:cNvGrpSpPr>
          <p:nvPr/>
        </p:nvGrpSpPr>
        <p:grpSpPr bwMode="auto">
          <a:xfrm>
            <a:off x="6832600" y="1981200"/>
            <a:ext cx="4597400" cy="3085208"/>
            <a:chOff x="3048" y="1104"/>
            <a:chExt cx="2752" cy="1728"/>
          </a:xfrm>
        </p:grpSpPr>
        <p:sp>
          <p:nvSpPr>
            <p:cNvPr id="5135" name="Line 4">
              <a:extLst>
                <a:ext uri="{FF2B5EF4-FFF2-40B4-BE49-F238E27FC236}">
                  <a16:creationId xmlns:a16="http://schemas.microsoft.com/office/drawing/2014/main" id="{4B6396D9-9261-47B2-B449-D1B91EB1F0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8" y="1326"/>
              <a:ext cx="0" cy="11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5136" name="Group 5">
              <a:extLst>
                <a:ext uri="{FF2B5EF4-FFF2-40B4-BE49-F238E27FC236}">
                  <a16:creationId xmlns:a16="http://schemas.microsoft.com/office/drawing/2014/main" id="{238AE092-7286-4DEB-A8D6-D02E72EDC3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4" y="1448"/>
              <a:ext cx="2736" cy="407"/>
              <a:chOff x="3024" y="2544"/>
              <a:chExt cx="2736" cy="407"/>
            </a:xfrm>
          </p:grpSpPr>
          <p:grpSp>
            <p:nvGrpSpPr>
              <p:cNvPr id="5160" name="Group 6">
                <a:extLst>
                  <a:ext uri="{FF2B5EF4-FFF2-40B4-BE49-F238E27FC236}">
                    <a16:creationId xmlns:a16="http://schemas.microsoft.com/office/drawing/2014/main" id="{E009D0A7-D2E9-46FB-889A-55B2B161BA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2544"/>
                <a:ext cx="2688" cy="327"/>
                <a:chOff x="3024" y="2544"/>
                <a:chExt cx="2688" cy="327"/>
              </a:xfrm>
            </p:grpSpPr>
            <p:sp>
              <p:nvSpPr>
                <p:cNvPr id="5162" name="Line 7">
                  <a:extLst>
                    <a:ext uri="{FF2B5EF4-FFF2-40B4-BE49-F238E27FC236}">
                      <a16:creationId xmlns:a16="http://schemas.microsoft.com/office/drawing/2014/main" id="{F44470FD-9EE7-45D0-A71A-C1C124E036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4" y="2648"/>
                  <a:ext cx="26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63" name="Text Box 8">
                  <a:extLst>
                    <a:ext uri="{FF2B5EF4-FFF2-40B4-BE49-F238E27FC236}">
                      <a16:creationId xmlns:a16="http://schemas.microsoft.com/office/drawing/2014/main" id="{B80D87E4-87D1-46E7-B67F-CEEDCE93C6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08" y="2544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vi-VN" sz="2800">
                      <a:latin typeface="Times New Roman" panose="02020603050405020304" pitchFamily="18" charset="0"/>
                    </a:rPr>
                    <a:t>o</a:t>
                  </a:r>
                </a:p>
              </p:txBody>
            </p:sp>
          </p:grpSp>
          <p:sp>
            <p:nvSpPr>
              <p:cNvPr id="5161" name="Text Box 9">
                <a:extLst>
                  <a:ext uri="{FF2B5EF4-FFF2-40B4-BE49-F238E27FC236}">
                    <a16:creationId xmlns:a16="http://schemas.microsoft.com/office/drawing/2014/main" id="{70BA6A8C-8ED0-4390-85CC-C103B61C2C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0" y="2624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2800">
                    <a:latin typeface="Times New Roman" panose="02020603050405020304" pitchFamily="18" charset="0"/>
                  </a:rPr>
                  <a:t>x</a:t>
                </a:r>
              </a:p>
            </p:txBody>
          </p:sp>
        </p:grpSp>
        <p:grpSp>
          <p:nvGrpSpPr>
            <p:cNvPr id="5137" name="Group 10">
              <a:extLst>
                <a:ext uri="{FF2B5EF4-FFF2-40B4-BE49-F238E27FC236}">
                  <a16:creationId xmlns:a16="http://schemas.microsoft.com/office/drawing/2014/main" id="{96B9A9BB-B4ED-4D56-8DC5-6C098EB9B1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" y="1104"/>
              <a:ext cx="2280" cy="392"/>
              <a:chOff x="3048" y="2208"/>
              <a:chExt cx="2280" cy="392"/>
            </a:xfrm>
          </p:grpSpPr>
          <p:sp>
            <p:nvSpPr>
              <p:cNvPr id="5153" name="Freeform 11">
                <a:extLst>
                  <a:ext uri="{FF2B5EF4-FFF2-40B4-BE49-F238E27FC236}">
                    <a16:creationId xmlns:a16="http://schemas.microsoft.com/office/drawing/2014/main" id="{7D52150F-7823-4D48-A72E-130C1CA89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6" y="2320"/>
                <a:ext cx="1296" cy="233"/>
              </a:xfrm>
              <a:custGeom>
                <a:avLst/>
                <a:gdLst>
                  <a:gd name="T0" fmla="*/ 0 w 1680"/>
                  <a:gd name="T1" fmla="*/ 117 h 280"/>
                  <a:gd name="T2" fmla="*/ 62 w 1680"/>
                  <a:gd name="T3" fmla="*/ 0 h 280"/>
                  <a:gd name="T4" fmla="*/ 123 w 1680"/>
                  <a:gd name="T5" fmla="*/ 233 h 280"/>
                  <a:gd name="T6" fmla="*/ 185 w 1680"/>
                  <a:gd name="T7" fmla="*/ 0 h 280"/>
                  <a:gd name="T8" fmla="*/ 247 w 1680"/>
                  <a:gd name="T9" fmla="*/ 233 h 280"/>
                  <a:gd name="T10" fmla="*/ 309 w 1680"/>
                  <a:gd name="T11" fmla="*/ 0 h 280"/>
                  <a:gd name="T12" fmla="*/ 370 w 1680"/>
                  <a:gd name="T13" fmla="*/ 233 h 280"/>
                  <a:gd name="T14" fmla="*/ 432 w 1680"/>
                  <a:gd name="T15" fmla="*/ 0 h 280"/>
                  <a:gd name="T16" fmla="*/ 494 w 1680"/>
                  <a:gd name="T17" fmla="*/ 233 h 280"/>
                  <a:gd name="T18" fmla="*/ 555 w 1680"/>
                  <a:gd name="T19" fmla="*/ 0 h 280"/>
                  <a:gd name="T20" fmla="*/ 617 w 1680"/>
                  <a:gd name="T21" fmla="*/ 233 h 280"/>
                  <a:gd name="T22" fmla="*/ 679 w 1680"/>
                  <a:gd name="T23" fmla="*/ 0 h 280"/>
                  <a:gd name="T24" fmla="*/ 741 w 1680"/>
                  <a:gd name="T25" fmla="*/ 233 h 280"/>
                  <a:gd name="T26" fmla="*/ 802 w 1680"/>
                  <a:gd name="T27" fmla="*/ 0 h 280"/>
                  <a:gd name="T28" fmla="*/ 864 w 1680"/>
                  <a:gd name="T29" fmla="*/ 233 h 280"/>
                  <a:gd name="T30" fmla="*/ 926 w 1680"/>
                  <a:gd name="T31" fmla="*/ 0 h 280"/>
                  <a:gd name="T32" fmla="*/ 987 w 1680"/>
                  <a:gd name="T33" fmla="*/ 233 h 280"/>
                  <a:gd name="T34" fmla="*/ 1049 w 1680"/>
                  <a:gd name="T35" fmla="*/ 0 h 280"/>
                  <a:gd name="T36" fmla="*/ 1111 w 1680"/>
                  <a:gd name="T37" fmla="*/ 233 h 280"/>
                  <a:gd name="T38" fmla="*/ 1173 w 1680"/>
                  <a:gd name="T39" fmla="*/ 0 h 280"/>
                  <a:gd name="T40" fmla="*/ 1234 w 1680"/>
                  <a:gd name="T41" fmla="*/ 233 h 280"/>
                  <a:gd name="T42" fmla="*/ 1296 w 1680"/>
                  <a:gd name="T43" fmla="*/ 117 h 28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80" h="280">
                    <a:moveTo>
                      <a:pt x="0" y="140"/>
                    </a:moveTo>
                    <a:lnTo>
                      <a:pt x="80" y="0"/>
                    </a:lnTo>
                    <a:lnTo>
                      <a:pt x="160" y="280"/>
                    </a:lnTo>
                    <a:lnTo>
                      <a:pt x="240" y="0"/>
                    </a:lnTo>
                    <a:lnTo>
                      <a:pt x="320" y="280"/>
                    </a:lnTo>
                    <a:lnTo>
                      <a:pt x="400" y="0"/>
                    </a:lnTo>
                    <a:lnTo>
                      <a:pt x="480" y="280"/>
                    </a:lnTo>
                    <a:lnTo>
                      <a:pt x="560" y="0"/>
                    </a:lnTo>
                    <a:lnTo>
                      <a:pt x="640" y="280"/>
                    </a:lnTo>
                    <a:lnTo>
                      <a:pt x="720" y="0"/>
                    </a:lnTo>
                    <a:lnTo>
                      <a:pt x="800" y="280"/>
                    </a:lnTo>
                    <a:lnTo>
                      <a:pt x="880" y="0"/>
                    </a:lnTo>
                    <a:lnTo>
                      <a:pt x="960" y="280"/>
                    </a:lnTo>
                    <a:lnTo>
                      <a:pt x="1040" y="0"/>
                    </a:lnTo>
                    <a:lnTo>
                      <a:pt x="1120" y="280"/>
                    </a:lnTo>
                    <a:lnTo>
                      <a:pt x="1200" y="0"/>
                    </a:lnTo>
                    <a:lnTo>
                      <a:pt x="1280" y="280"/>
                    </a:lnTo>
                    <a:lnTo>
                      <a:pt x="1360" y="0"/>
                    </a:lnTo>
                    <a:lnTo>
                      <a:pt x="1440" y="280"/>
                    </a:lnTo>
                    <a:lnTo>
                      <a:pt x="1520" y="0"/>
                    </a:lnTo>
                    <a:lnTo>
                      <a:pt x="1600" y="280"/>
                    </a:lnTo>
                    <a:lnTo>
                      <a:pt x="1680" y="14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5154" name="Group 12">
                <a:extLst>
                  <a:ext uri="{FF2B5EF4-FFF2-40B4-BE49-F238E27FC236}">
                    <a16:creationId xmlns:a16="http://schemas.microsoft.com/office/drawing/2014/main" id="{05749E8B-FD41-487C-B581-FC6936FA92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8" y="2208"/>
                <a:ext cx="2280" cy="392"/>
                <a:chOff x="3048" y="2208"/>
                <a:chExt cx="2280" cy="392"/>
              </a:xfrm>
            </p:grpSpPr>
            <p:grpSp>
              <p:nvGrpSpPr>
                <p:cNvPr id="5155" name="Group 13">
                  <a:extLst>
                    <a:ext uri="{FF2B5EF4-FFF2-40B4-BE49-F238E27FC236}">
                      <a16:creationId xmlns:a16="http://schemas.microsoft.com/office/drawing/2014/main" id="{E9548B44-F030-422C-AFCD-322361DF3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 flipV="1">
                  <a:off x="3048" y="2208"/>
                  <a:ext cx="2280" cy="392"/>
                  <a:chOff x="2730" y="2481"/>
                  <a:chExt cx="2033" cy="1959"/>
                </a:xfrm>
              </p:grpSpPr>
              <p:sp>
                <p:nvSpPr>
                  <p:cNvPr id="5157" name="Freeform 14">
                    <a:extLst>
                      <a:ext uri="{FF2B5EF4-FFF2-40B4-BE49-F238E27FC236}">
                        <a16:creationId xmlns:a16="http://schemas.microsoft.com/office/drawing/2014/main" id="{76F186D0-F81A-41AE-9D78-F38527A760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30" y="2640"/>
                    <a:ext cx="1844" cy="1785"/>
                  </a:xfrm>
                  <a:custGeom>
                    <a:avLst/>
                    <a:gdLst>
                      <a:gd name="T0" fmla="*/ 0 w 1844"/>
                      <a:gd name="T1" fmla="*/ 0 h 1785"/>
                      <a:gd name="T2" fmla="*/ 1844 w 1844"/>
                      <a:gd name="T3" fmla="*/ 0 h 1785"/>
                      <a:gd name="T4" fmla="*/ 1844 w 1844"/>
                      <a:gd name="T5" fmla="*/ 1785 h 178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844" h="1785">
                        <a:moveTo>
                          <a:pt x="0" y="0"/>
                        </a:moveTo>
                        <a:lnTo>
                          <a:pt x="1844" y="0"/>
                        </a:lnTo>
                        <a:lnTo>
                          <a:pt x="1844" y="1785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5158" name="Rectangle 15" descr="浅色上对角线">
                    <a:extLst>
                      <a:ext uri="{FF2B5EF4-FFF2-40B4-BE49-F238E27FC236}">
                        <a16:creationId xmlns:a16="http://schemas.microsoft.com/office/drawing/2014/main" id="{F5531B7D-55D7-417B-A23E-B54CA847FE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45" y="2481"/>
                    <a:ext cx="2018" cy="144"/>
                  </a:xfrm>
                  <a:prstGeom prst="rect">
                    <a:avLst/>
                  </a:prstGeom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vi-VN" altLang="vi-VN"/>
                  </a:p>
                </p:txBody>
              </p:sp>
              <p:sp>
                <p:nvSpPr>
                  <p:cNvPr id="5159" name="Rectangle 16" descr="浅色上对角线">
                    <a:extLst>
                      <a:ext uri="{FF2B5EF4-FFF2-40B4-BE49-F238E27FC236}">
                        <a16:creationId xmlns:a16="http://schemas.microsoft.com/office/drawing/2014/main" id="{5D78B124-A2F6-4B72-9228-B0F9955274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89" y="2484"/>
                    <a:ext cx="167" cy="1956"/>
                  </a:xfrm>
                  <a:prstGeom prst="rect">
                    <a:avLst/>
                  </a:prstGeom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vi-VN" altLang="vi-VN"/>
                  </a:p>
                </p:txBody>
              </p:sp>
            </p:grpSp>
            <p:sp>
              <p:nvSpPr>
                <p:cNvPr id="5156" name="Oval 17">
                  <a:extLst>
                    <a:ext uri="{FF2B5EF4-FFF2-40B4-BE49-F238E27FC236}">
                      <a16:creationId xmlns:a16="http://schemas.microsoft.com/office/drawing/2014/main" id="{53A8FF30-1045-49B1-B4CC-AA2D528C69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2" y="2304"/>
                  <a:ext cx="232" cy="23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757575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vi-VN" altLang="vi-VN"/>
                </a:p>
              </p:txBody>
            </p:sp>
          </p:grpSp>
        </p:grpSp>
        <p:grpSp>
          <p:nvGrpSpPr>
            <p:cNvPr id="5138" name="Group 18">
              <a:extLst>
                <a:ext uri="{FF2B5EF4-FFF2-40B4-BE49-F238E27FC236}">
                  <a16:creationId xmlns:a16="http://schemas.microsoft.com/office/drawing/2014/main" id="{3E968032-061A-4374-B223-A55251BAA4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4" y="2032"/>
              <a:ext cx="2208" cy="695"/>
              <a:chOff x="3064" y="3136"/>
              <a:chExt cx="2208" cy="695"/>
            </a:xfrm>
          </p:grpSpPr>
          <p:sp>
            <p:nvSpPr>
              <p:cNvPr id="5145" name="Freeform 19">
                <a:extLst>
                  <a:ext uri="{FF2B5EF4-FFF2-40B4-BE49-F238E27FC236}">
                    <a16:creationId xmlns:a16="http://schemas.microsoft.com/office/drawing/2014/main" id="{856943BA-7CBE-4D61-A4BB-48340C305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6" y="3224"/>
                <a:ext cx="1832" cy="233"/>
              </a:xfrm>
              <a:custGeom>
                <a:avLst/>
                <a:gdLst>
                  <a:gd name="T0" fmla="*/ 0 w 1680"/>
                  <a:gd name="T1" fmla="*/ 117 h 280"/>
                  <a:gd name="T2" fmla="*/ 87 w 1680"/>
                  <a:gd name="T3" fmla="*/ 0 h 280"/>
                  <a:gd name="T4" fmla="*/ 174 w 1680"/>
                  <a:gd name="T5" fmla="*/ 233 h 280"/>
                  <a:gd name="T6" fmla="*/ 262 w 1680"/>
                  <a:gd name="T7" fmla="*/ 0 h 280"/>
                  <a:gd name="T8" fmla="*/ 349 w 1680"/>
                  <a:gd name="T9" fmla="*/ 233 h 280"/>
                  <a:gd name="T10" fmla="*/ 436 w 1680"/>
                  <a:gd name="T11" fmla="*/ 0 h 280"/>
                  <a:gd name="T12" fmla="*/ 523 w 1680"/>
                  <a:gd name="T13" fmla="*/ 233 h 280"/>
                  <a:gd name="T14" fmla="*/ 611 w 1680"/>
                  <a:gd name="T15" fmla="*/ 0 h 280"/>
                  <a:gd name="T16" fmla="*/ 698 w 1680"/>
                  <a:gd name="T17" fmla="*/ 233 h 280"/>
                  <a:gd name="T18" fmla="*/ 785 w 1680"/>
                  <a:gd name="T19" fmla="*/ 0 h 280"/>
                  <a:gd name="T20" fmla="*/ 872 w 1680"/>
                  <a:gd name="T21" fmla="*/ 233 h 280"/>
                  <a:gd name="T22" fmla="*/ 960 w 1680"/>
                  <a:gd name="T23" fmla="*/ 0 h 280"/>
                  <a:gd name="T24" fmla="*/ 1047 w 1680"/>
                  <a:gd name="T25" fmla="*/ 233 h 280"/>
                  <a:gd name="T26" fmla="*/ 1134 w 1680"/>
                  <a:gd name="T27" fmla="*/ 0 h 280"/>
                  <a:gd name="T28" fmla="*/ 1221 w 1680"/>
                  <a:gd name="T29" fmla="*/ 233 h 280"/>
                  <a:gd name="T30" fmla="*/ 1309 w 1680"/>
                  <a:gd name="T31" fmla="*/ 0 h 280"/>
                  <a:gd name="T32" fmla="*/ 1396 w 1680"/>
                  <a:gd name="T33" fmla="*/ 233 h 280"/>
                  <a:gd name="T34" fmla="*/ 1483 w 1680"/>
                  <a:gd name="T35" fmla="*/ 0 h 280"/>
                  <a:gd name="T36" fmla="*/ 1570 w 1680"/>
                  <a:gd name="T37" fmla="*/ 233 h 280"/>
                  <a:gd name="T38" fmla="*/ 1658 w 1680"/>
                  <a:gd name="T39" fmla="*/ 0 h 280"/>
                  <a:gd name="T40" fmla="*/ 1745 w 1680"/>
                  <a:gd name="T41" fmla="*/ 233 h 280"/>
                  <a:gd name="T42" fmla="*/ 1832 w 1680"/>
                  <a:gd name="T43" fmla="*/ 117 h 28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80" h="280">
                    <a:moveTo>
                      <a:pt x="0" y="140"/>
                    </a:moveTo>
                    <a:lnTo>
                      <a:pt x="80" y="0"/>
                    </a:lnTo>
                    <a:lnTo>
                      <a:pt x="160" y="280"/>
                    </a:lnTo>
                    <a:lnTo>
                      <a:pt x="240" y="0"/>
                    </a:lnTo>
                    <a:lnTo>
                      <a:pt x="320" y="280"/>
                    </a:lnTo>
                    <a:lnTo>
                      <a:pt x="400" y="0"/>
                    </a:lnTo>
                    <a:lnTo>
                      <a:pt x="480" y="280"/>
                    </a:lnTo>
                    <a:lnTo>
                      <a:pt x="560" y="0"/>
                    </a:lnTo>
                    <a:lnTo>
                      <a:pt x="640" y="280"/>
                    </a:lnTo>
                    <a:lnTo>
                      <a:pt x="720" y="0"/>
                    </a:lnTo>
                    <a:lnTo>
                      <a:pt x="800" y="280"/>
                    </a:lnTo>
                    <a:lnTo>
                      <a:pt x="880" y="0"/>
                    </a:lnTo>
                    <a:lnTo>
                      <a:pt x="960" y="280"/>
                    </a:lnTo>
                    <a:lnTo>
                      <a:pt x="1040" y="0"/>
                    </a:lnTo>
                    <a:lnTo>
                      <a:pt x="1120" y="280"/>
                    </a:lnTo>
                    <a:lnTo>
                      <a:pt x="1200" y="0"/>
                    </a:lnTo>
                    <a:lnTo>
                      <a:pt x="1280" y="280"/>
                    </a:lnTo>
                    <a:lnTo>
                      <a:pt x="1360" y="0"/>
                    </a:lnTo>
                    <a:lnTo>
                      <a:pt x="1440" y="280"/>
                    </a:lnTo>
                    <a:lnTo>
                      <a:pt x="1520" y="0"/>
                    </a:lnTo>
                    <a:lnTo>
                      <a:pt x="1600" y="280"/>
                    </a:lnTo>
                    <a:lnTo>
                      <a:pt x="1680" y="14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5146" name="Group 20">
                <a:extLst>
                  <a:ext uri="{FF2B5EF4-FFF2-40B4-BE49-F238E27FC236}">
                    <a16:creationId xmlns:a16="http://schemas.microsoft.com/office/drawing/2014/main" id="{34AAAAD1-F6DD-4F99-A81B-DFD888BAC5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 flipV="1">
                <a:off x="3064" y="3136"/>
                <a:ext cx="2208" cy="376"/>
                <a:chOff x="2730" y="2481"/>
                <a:chExt cx="2033" cy="1959"/>
              </a:xfrm>
            </p:grpSpPr>
            <p:sp>
              <p:nvSpPr>
                <p:cNvPr id="5150" name="Freeform 21">
                  <a:extLst>
                    <a:ext uri="{FF2B5EF4-FFF2-40B4-BE49-F238E27FC236}">
                      <a16:creationId xmlns:a16="http://schemas.microsoft.com/office/drawing/2014/main" id="{AB6677B4-C179-442B-956F-E7BB217270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0" y="2640"/>
                  <a:ext cx="1844" cy="1785"/>
                </a:xfrm>
                <a:custGeom>
                  <a:avLst/>
                  <a:gdLst>
                    <a:gd name="T0" fmla="*/ 0 w 1844"/>
                    <a:gd name="T1" fmla="*/ 0 h 1785"/>
                    <a:gd name="T2" fmla="*/ 1844 w 1844"/>
                    <a:gd name="T3" fmla="*/ 0 h 1785"/>
                    <a:gd name="T4" fmla="*/ 1844 w 1844"/>
                    <a:gd name="T5" fmla="*/ 1785 h 178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844" h="1785">
                      <a:moveTo>
                        <a:pt x="0" y="0"/>
                      </a:moveTo>
                      <a:lnTo>
                        <a:pt x="1844" y="0"/>
                      </a:lnTo>
                      <a:lnTo>
                        <a:pt x="1844" y="1785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51" name="Rectangle 22" descr="浅色上对角线">
                  <a:extLst>
                    <a:ext uri="{FF2B5EF4-FFF2-40B4-BE49-F238E27FC236}">
                      <a16:creationId xmlns:a16="http://schemas.microsoft.com/office/drawing/2014/main" id="{E2B23858-D8B0-4EF5-94EC-DF3CEB2B38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5" y="2481"/>
                  <a:ext cx="2018" cy="144"/>
                </a:xfrm>
                <a:prstGeom prst="rect">
                  <a:avLst/>
                </a:prstGeom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vi-VN" altLang="vi-VN"/>
                </a:p>
              </p:txBody>
            </p:sp>
            <p:sp>
              <p:nvSpPr>
                <p:cNvPr id="5152" name="Rectangle 23" descr="浅色上对角线">
                  <a:extLst>
                    <a:ext uri="{FF2B5EF4-FFF2-40B4-BE49-F238E27FC236}">
                      <a16:creationId xmlns:a16="http://schemas.microsoft.com/office/drawing/2014/main" id="{143C2902-E306-434A-B8E0-361FC63E6D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89" y="2484"/>
                  <a:ext cx="167" cy="1956"/>
                </a:xfrm>
                <a:prstGeom prst="rect">
                  <a:avLst/>
                </a:prstGeom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vi-VN" altLang="vi-VN"/>
                </a:p>
              </p:txBody>
            </p:sp>
          </p:grpSp>
          <p:sp>
            <p:nvSpPr>
              <p:cNvPr id="5147" name="AutoShape 24">
                <a:extLst>
                  <a:ext uri="{FF2B5EF4-FFF2-40B4-BE49-F238E27FC236}">
                    <a16:creationId xmlns:a16="http://schemas.microsoft.com/office/drawing/2014/main" id="{E53A040E-03FE-4D71-A563-D65C2EE1FF7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872" y="3288"/>
                <a:ext cx="48" cy="544"/>
              </a:xfrm>
              <a:prstGeom prst="rightBrace">
                <a:avLst>
                  <a:gd name="adj1" fmla="val 94444"/>
                  <a:gd name="adj2" fmla="val 50000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5148" name="Text Box 25">
                <a:extLst>
                  <a:ext uri="{FF2B5EF4-FFF2-40B4-BE49-F238E27FC236}">
                    <a16:creationId xmlns:a16="http://schemas.microsoft.com/office/drawing/2014/main" id="{C518E3D4-91F9-46F6-82F2-B8265804EC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8" y="3504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2800">
                    <a:latin typeface="VNI-Times" pitchFamily="2" charset="0"/>
                  </a:rPr>
                  <a:t>x</a:t>
                </a:r>
              </a:p>
            </p:txBody>
          </p:sp>
          <p:sp>
            <p:nvSpPr>
              <p:cNvPr id="5149" name="Oval 26">
                <a:extLst>
                  <a:ext uri="{FF2B5EF4-FFF2-40B4-BE49-F238E27FC236}">
                    <a16:creationId xmlns:a16="http://schemas.microsoft.com/office/drawing/2014/main" id="{B5835768-5B29-4A4C-AAB4-937AE7700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224"/>
                <a:ext cx="232" cy="23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757575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sp>
          <p:nvSpPr>
            <p:cNvPr id="5139" name="Line 27">
              <a:extLst>
                <a:ext uri="{FF2B5EF4-FFF2-40B4-BE49-F238E27FC236}">
                  <a16:creationId xmlns:a16="http://schemas.microsoft.com/office/drawing/2014/main" id="{F29514F8-34BA-4A96-86F7-EECA05827F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6" y="2216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0" name="Line 28">
              <a:extLst>
                <a:ext uri="{FF2B5EF4-FFF2-40B4-BE49-F238E27FC236}">
                  <a16:creationId xmlns:a16="http://schemas.microsoft.com/office/drawing/2014/main" id="{DD4139A0-3948-4D0C-9010-31E15B7046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56" y="1776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aphicFrame>
          <p:nvGraphicFramePr>
            <p:cNvPr id="5141" name="Object 29">
              <a:extLst>
                <a:ext uri="{FF2B5EF4-FFF2-40B4-BE49-F238E27FC236}">
                  <a16:creationId xmlns:a16="http://schemas.microsoft.com/office/drawing/2014/main" id="{121EC73D-3F98-4622-8A13-367FDBCC8B5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96" y="2464"/>
            <a:ext cx="276" cy="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42799" imgH="190573" progId="Equation.3">
                    <p:embed/>
                  </p:oleObj>
                </mc:Choice>
                <mc:Fallback>
                  <p:oleObj name="Equation" r:id="rId2" imgW="142799" imgH="190573" progId="Equation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6" y="2464"/>
                          <a:ext cx="276" cy="3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42" name="Object 30">
              <a:extLst>
                <a:ext uri="{FF2B5EF4-FFF2-40B4-BE49-F238E27FC236}">
                  <a16:creationId xmlns:a16="http://schemas.microsoft.com/office/drawing/2014/main" id="{A18C6485-9A2D-425F-855F-F788133610D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50" y="1581"/>
            <a:ext cx="308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71412" imgH="209468" progId="Equation.3">
                    <p:embed/>
                  </p:oleObj>
                </mc:Choice>
                <mc:Fallback>
                  <p:oleObj name="Equation" r:id="rId4" imgW="171412" imgH="209468" progId="Equation.3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0" y="1581"/>
                          <a:ext cx="308" cy="3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3" name="Line 31">
              <a:extLst>
                <a:ext uri="{FF2B5EF4-FFF2-40B4-BE49-F238E27FC236}">
                  <a16:creationId xmlns:a16="http://schemas.microsoft.com/office/drawing/2014/main" id="{46A0860E-4CBE-4ABC-BE1E-70B018553F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20" y="2224"/>
              <a:ext cx="5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aphicFrame>
          <p:nvGraphicFramePr>
            <p:cNvPr id="5144" name="Object 32">
              <a:extLst>
                <a:ext uri="{FF2B5EF4-FFF2-40B4-BE49-F238E27FC236}">
                  <a16:creationId xmlns:a16="http://schemas.microsoft.com/office/drawing/2014/main" id="{E037ADA7-8DC3-47B3-8473-211EB3492E8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47" y="1795"/>
            <a:ext cx="286" cy="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52517" imgH="190573" progId="Equation.3">
                    <p:embed/>
                  </p:oleObj>
                </mc:Choice>
                <mc:Fallback>
                  <p:oleObj name="Equation" r:id="rId6" imgW="152517" imgH="190573" progId="Equation.3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7" y="1795"/>
                          <a:ext cx="286" cy="3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044" name="Group 36">
            <a:extLst>
              <a:ext uri="{FF2B5EF4-FFF2-40B4-BE49-F238E27FC236}">
                <a16:creationId xmlns:a16="http://schemas.microsoft.com/office/drawing/2014/main" id="{8888D6BE-56FA-4267-B9D9-80D3A93AB860}"/>
              </a:ext>
            </a:extLst>
          </p:cNvPr>
          <p:cNvGrpSpPr>
            <a:grpSpLocks/>
          </p:cNvGrpSpPr>
          <p:nvPr/>
        </p:nvGrpSpPr>
        <p:grpSpPr bwMode="auto">
          <a:xfrm>
            <a:off x="1309688" y="1676400"/>
            <a:ext cx="3643312" cy="1150938"/>
            <a:chOff x="96" y="1084"/>
            <a:chExt cx="2295" cy="725"/>
          </a:xfrm>
        </p:grpSpPr>
        <p:sp>
          <p:nvSpPr>
            <p:cNvPr id="5133" name="Text Box 33">
              <a:extLst>
                <a:ext uri="{FF2B5EF4-FFF2-40B4-BE49-F238E27FC236}">
                  <a16:creationId xmlns:a16="http://schemas.microsoft.com/office/drawing/2014/main" id="{CD60A022-5B5B-4E2C-BBCC-AE38432AC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1257"/>
              <a:ext cx="15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 dirty="0"/>
                <a:t>- Tần số góc:</a:t>
              </a:r>
            </a:p>
          </p:txBody>
        </p:sp>
        <p:graphicFrame>
          <p:nvGraphicFramePr>
            <p:cNvPr id="5134" name="Object 34">
              <a:extLst>
                <a:ext uri="{FF2B5EF4-FFF2-40B4-BE49-F238E27FC236}">
                  <a16:creationId xmlns:a16="http://schemas.microsoft.com/office/drawing/2014/main" id="{65D4439C-1C38-4A47-A88E-065E8100FF2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79" y="1084"/>
            <a:ext cx="912" cy="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552569" imgH="438102" progId="Equation.DSMT4">
                    <p:embed/>
                  </p:oleObj>
                </mc:Choice>
                <mc:Fallback>
                  <p:oleObj name="Equation" r:id="rId8" imgW="552569" imgH="438102" progId="Equation.DSMT4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9" y="1084"/>
                          <a:ext cx="912" cy="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048" name="Group 40">
            <a:extLst>
              <a:ext uri="{FF2B5EF4-FFF2-40B4-BE49-F238E27FC236}">
                <a16:creationId xmlns:a16="http://schemas.microsoft.com/office/drawing/2014/main" id="{55E40B97-A724-41B9-95C0-CAD079E860D7}"/>
              </a:ext>
            </a:extLst>
          </p:cNvPr>
          <p:cNvGrpSpPr>
            <a:grpSpLocks/>
          </p:cNvGrpSpPr>
          <p:nvPr/>
        </p:nvGrpSpPr>
        <p:grpSpPr bwMode="auto">
          <a:xfrm>
            <a:off x="1309688" y="2811464"/>
            <a:ext cx="3536950" cy="1150937"/>
            <a:chOff x="153" y="1675"/>
            <a:chExt cx="2228" cy="725"/>
          </a:xfrm>
        </p:grpSpPr>
        <p:sp>
          <p:nvSpPr>
            <p:cNvPr id="5131" name="Text Box 38">
              <a:extLst>
                <a:ext uri="{FF2B5EF4-FFF2-40B4-BE49-F238E27FC236}">
                  <a16:creationId xmlns:a16="http://schemas.microsoft.com/office/drawing/2014/main" id="{E5DD5EC0-EC20-42A6-8C24-818C3AEDD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" y="1848"/>
              <a:ext cx="15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/>
                <a:t>- Chu kì:</a:t>
              </a:r>
            </a:p>
          </p:txBody>
        </p:sp>
        <p:graphicFrame>
          <p:nvGraphicFramePr>
            <p:cNvPr id="5132" name="Object 39">
              <a:extLst>
                <a:ext uri="{FF2B5EF4-FFF2-40B4-BE49-F238E27FC236}">
                  <a16:creationId xmlns:a16="http://schemas.microsoft.com/office/drawing/2014/main" id="{2F760109-3457-4B2D-8E53-3D7B897081E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00" y="1675"/>
            <a:ext cx="1181" cy="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714264" imgH="438102" progId="Equation.DSMT4">
                    <p:embed/>
                  </p:oleObj>
                </mc:Choice>
                <mc:Fallback>
                  <p:oleObj name="Equation" r:id="rId10" imgW="714264" imgH="438102" progId="Equation.DSMT4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1675"/>
                          <a:ext cx="1181" cy="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049" name="Group 41">
            <a:extLst>
              <a:ext uri="{FF2B5EF4-FFF2-40B4-BE49-F238E27FC236}">
                <a16:creationId xmlns:a16="http://schemas.microsoft.com/office/drawing/2014/main" id="{8C7CF848-8A1E-4BAE-93C1-9B2A4664D91B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3954464"/>
            <a:ext cx="3602038" cy="1150937"/>
            <a:chOff x="153" y="1675"/>
            <a:chExt cx="2269" cy="725"/>
          </a:xfrm>
        </p:grpSpPr>
        <p:sp>
          <p:nvSpPr>
            <p:cNvPr id="5129" name="Text Box 42">
              <a:extLst>
                <a:ext uri="{FF2B5EF4-FFF2-40B4-BE49-F238E27FC236}">
                  <a16:creationId xmlns:a16="http://schemas.microsoft.com/office/drawing/2014/main" id="{9ECA70B5-EE98-4E28-BBD1-D7DD03D36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" y="1848"/>
              <a:ext cx="15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/>
                <a:t>- Tần số:</a:t>
              </a:r>
            </a:p>
          </p:txBody>
        </p:sp>
        <p:graphicFrame>
          <p:nvGraphicFramePr>
            <p:cNvPr id="5130" name="Object 43">
              <a:extLst>
                <a:ext uri="{FF2B5EF4-FFF2-40B4-BE49-F238E27FC236}">
                  <a16:creationId xmlns:a16="http://schemas.microsoft.com/office/drawing/2014/main" id="{7269EECA-8EED-4A98-A33B-540998AEC22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59" y="1675"/>
            <a:ext cx="1263" cy="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762043" imgH="438102" progId="Equation.DSMT4">
                    <p:embed/>
                  </p:oleObj>
                </mc:Choice>
                <mc:Fallback>
                  <p:oleObj name="Equation" r:id="rId12" imgW="762043" imgH="438102" progId="Equation.DSMT4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9" y="1675"/>
                          <a:ext cx="1263" cy="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052" name="Text Box 44">
            <a:extLst>
              <a:ext uri="{FF2B5EF4-FFF2-40B4-BE49-F238E27FC236}">
                <a16:creationId xmlns:a16="http://schemas.microsoft.com/office/drawing/2014/main" id="{ADDCC0C1-2420-48CE-A8D2-9C6A5EBEF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399" y="5516978"/>
            <a:ext cx="10349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chemeClr val="accent2"/>
                </a:solidFill>
              </a:rPr>
              <a:t>* Lực kéo về:</a:t>
            </a:r>
            <a:r>
              <a:rPr lang="en-US" altLang="vi-VN" sz="3200"/>
              <a:t>       F = -kx     </a:t>
            </a:r>
            <a:r>
              <a:rPr lang="en-US" altLang="vi-VN" sz="3200">
                <a:sym typeface="Symbol" panose="05050102010706020507" pitchFamily="18" charset="2"/>
              </a:rPr>
              <a:t> Luôn hướng về VTCB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4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4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B72737A3-FFE7-4FAD-B4BD-B0936F05B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BÀI 2: CON LẮC LÒ XO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2F5B854-47BD-4056-8167-E17310B4E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14375"/>
            <a:ext cx="9982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I. Con lắc lò xo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Khảo sát con lắc lò xo về mặt động lực học</a:t>
            </a:r>
          </a:p>
        </p:txBody>
      </p:sp>
      <p:grpSp>
        <p:nvGrpSpPr>
          <p:cNvPr id="43044" name="Group 36">
            <a:extLst>
              <a:ext uri="{FF2B5EF4-FFF2-40B4-BE49-F238E27FC236}">
                <a16:creationId xmlns:a16="http://schemas.microsoft.com/office/drawing/2014/main" id="{8888D6BE-56FA-4267-B9D9-80D3A93AB860}"/>
              </a:ext>
            </a:extLst>
          </p:cNvPr>
          <p:cNvGrpSpPr>
            <a:grpSpLocks/>
          </p:cNvGrpSpPr>
          <p:nvPr/>
        </p:nvGrpSpPr>
        <p:grpSpPr bwMode="auto">
          <a:xfrm>
            <a:off x="1309688" y="1676400"/>
            <a:ext cx="3643312" cy="1150938"/>
            <a:chOff x="96" y="1084"/>
            <a:chExt cx="2295" cy="725"/>
          </a:xfrm>
        </p:grpSpPr>
        <p:sp>
          <p:nvSpPr>
            <p:cNvPr id="5133" name="Text Box 33">
              <a:extLst>
                <a:ext uri="{FF2B5EF4-FFF2-40B4-BE49-F238E27FC236}">
                  <a16:creationId xmlns:a16="http://schemas.microsoft.com/office/drawing/2014/main" id="{CD60A022-5B5B-4E2C-BBCC-AE38432AC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1257"/>
              <a:ext cx="15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 Tần số góc:</a:t>
              </a:r>
            </a:p>
          </p:txBody>
        </p:sp>
        <p:graphicFrame>
          <p:nvGraphicFramePr>
            <p:cNvPr id="5134" name="Object 34">
              <a:extLst>
                <a:ext uri="{FF2B5EF4-FFF2-40B4-BE49-F238E27FC236}">
                  <a16:creationId xmlns:a16="http://schemas.microsoft.com/office/drawing/2014/main" id="{65D4439C-1C38-4A47-A88E-065E8100FF2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79" y="1084"/>
            <a:ext cx="912" cy="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552569" imgH="438102" progId="Equation.DSMT4">
                    <p:embed/>
                  </p:oleObj>
                </mc:Choice>
                <mc:Fallback>
                  <p:oleObj name="Equation" r:id="rId2" imgW="552569" imgH="438102" progId="Equation.DSMT4">
                    <p:embed/>
                    <p:pic>
                      <p:nvPicPr>
                        <p:cNvPr id="5134" name="Object 34">
                          <a:extLst>
                            <a:ext uri="{FF2B5EF4-FFF2-40B4-BE49-F238E27FC236}">
                              <a16:creationId xmlns:a16="http://schemas.microsoft.com/office/drawing/2014/main" id="{65D4439C-1C38-4A47-A88E-065E8100FF2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9" y="1084"/>
                          <a:ext cx="912" cy="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048" name="Group 40">
            <a:extLst>
              <a:ext uri="{FF2B5EF4-FFF2-40B4-BE49-F238E27FC236}">
                <a16:creationId xmlns:a16="http://schemas.microsoft.com/office/drawing/2014/main" id="{55E40B97-A724-41B9-95C0-CAD079E860D7}"/>
              </a:ext>
            </a:extLst>
          </p:cNvPr>
          <p:cNvGrpSpPr>
            <a:grpSpLocks/>
          </p:cNvGrpSpPr>
          <p:nvPr/>
        </p:nvGrpSpPr>
        <p:grpSpPr bwMode="auto">
          <a:xfrm>
            <a:off x="1309688" y="2811464"/>
            <a:ext cx="3536950" cy="1150937"/>
            <a:chOff x="153" y="1675"/>
            <a:chExt cx="2228" cy="725"/>
          </a:xfrm>
        </p:grpSpPr>
        <p:sp>
          <p:nvSpPr>
            <p:cNvPr id="5131" name="Text Box 38">
              <a:extLst>
                <a:ext uri="{FF2B5EF4-FFF2-40B4-BE49-F238E27FC236}">
                  <a16:creationId xmlns:a16="http://schemas.microsoft.com/office/drawing/2014/main" id="{E5DD5EC0-EC20-42A6-8C24-818C3AEDD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" y="1848"/>
              <a:ext cx="15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 Chu kì:</a:t>
              </a:r>
            </a:p>
          </p:txBody>
        </p:sp>
        <p:graphicFrame>
          <p:nvGraphicFramePr>
            <p:cNvPr id="5132" name="Object 39">
              <a:extLst>
                <a:ext uri="{FF2B5EF4-FFF2-40B4-BE49-F238E27FC236}">
                  <a16:creationId xmlns:a16="http://schemas.microsoft.com/office/drawing/2014/main" id="{2F760109-3457-4B2D-8E53-3D7B897081E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00" y="1675"/>
            <a:ext cx="1181" cy="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714264" imgH="438102" progId="Equation.DSMT4">
                    <p:embed/>
                  </p:oleObj>
                </mc:Choice>
                <mc:Fallback>
                  <p:oleObj name="Equation" r:id="rId4" imgW="714264" imgH="438102" progId="Equation.DSMT4">
                    <p:embed/>
                    <p:pic>
                      <p:nvPicPr>
                        <p:cNvPr id="5132" name="Object 39">
                          <a:extLst>
                            <a:ext uri="{FF2B5EF4-FFF2-40B4-BE49-F238E27FC236}">
                              <a16:creationId xmlns:a16="http://schemas.microsoft.com/office/drawing/2014/main" id="{2F760109-3457-4B2D-8E53-3D7B897081E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1675"/>
                          <a:ext cx="1181" cy="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049" name="Group 41">
            <a:extLst>
              <a:ext uri="{FF2B5EF4-FFF2-40B4-BE49-F238E27FC236}">
                <a16:creationId xmlns:a16="http://schemas.microsoft.com/office/drawing/2014/main" id="{8C7CF848-8A1E-4BAE-93C1-9B2A4664D91B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3954464"/>
            <a:ext cx="3602038" cy="1150937"/>
            <a:chOff x="153" y="1675"/>
            <a:chExt cx="2269" cy="725"/>
          </a:xfrm>
        </p:grpSpPr>
        <p:sp>
          <p:nvSpPr>
            <p:cNvPr id="5129" name="Text Box 42">
              <a:extLst>
                <a:ext uri="{FF2B5EF4-FFF2-40B4-BE49-F238E27FC236}">
                  <a16:creationId xmlns:a16="http://schemas.microsoft.com/office/drawing/2014/main" id="{9ECA70B5-EE98-4E28-BBD1-D7DD03D36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" y="1848"/>
              <a:ext cx="15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 Tần số:</a:t>
              </a:r>
            </a:p>
          </p:txBody>
        </p:sp>
        <p:graphicFrame>
          <p:nvGraphicFramePr>
            <p:cNvPr id="5130" name="Object 43">
              <a:extLst>
                <a:ext uri="{FF2B5EF4-FFF2-40B4-BE49-F238E27FC236}">
                  <a16:creationId xmlns:a16="http://schemas.microsoft.com/office/drawing/2014/main" id="{7269EECA-8EED-4A98-A33B-540998AEC22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59" y="1675"/>
            <a:ext cx="1263" cy="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762043" imgH="438102" progId="Equation.DSMT4">
                    <p:embed/>
                  </p:oleObj>
                </mc:Choice>
                <mc:Fallback>
                  <p:oleObj name="Equation" r:id="rId6" imgW="762043" imgH="438102" progId="Equation.DSMT4">
                    <p:embed/>
                    <p:pic>
                      <p:nvPicPr>
                        <p:cNvPr id="5130" name="Object 43">
                          <a:extLst>
                            <a:ext uri="{FF2B5EF4-FFF2-40B4-BE49-F238E27FC236}">
                              <a16:creationId xmlns:a16="http://schemas.microsoft.com/office/drawing/2014/main" id="{7269EECA-8EED-4A98-A33B-540998AEC22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9" y="1675"/>
                          <a:ext cx="1263" cy="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052" name="Text Box 44">
            <a:extLst>
              <a:ext uri="{FF2B5EF4-FFF2-40B4-BE49-F238E27FC236}">
                <a16:creationId xmlns:a16="http://schemas.microsoft.com/office/drawing/2014/main" id="{ADDCC0C1-2420-48CE-A8D2-9C6A5EBEF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399" y="5516978"/>
            <a:ext cx="10349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 Lực kéo về:</a:t>
            </a:r>
            <a:r>
              <a:rPr kumimoji="0" lang="en-US" altLang="vi-VN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F = -kx     </a:t>
            </a:r>
            <a:r>
              <a:rPr kumimoji="0" lang="en-US" altLang="vi-VN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 Luôn hướng về VTCB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3CA97DC0-F17A-448D-A909-F4D6016627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97" y="1790285"/>
            <a:ext cx="6211155" cy="372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03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845C3201-2651-4EEB-A1A4-A8FAD545B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 b="1" dirty="0">
                <a:solidFill>
                  <a:srgbClr val="FFFF00"/>
                </a:solidFill>
                <a:latin typeface="Tahoma" panose="020B0604030504040204" pitchFamily="34" charset="0"/>
              </a:rPr>
              <a:t>BÀI 2: CON LẮC LÒ XO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EBB86D8-E9A4-4980-AA4E-D3E7E25B3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714375"/>
            <a:ext cx="10820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vi-VN" sz="3200" b="1" dirty="0">
                <a:solidFill>
                  <a:srgbClr val="FFFF00"/>
                </a:solidFill>
              </a:rPr>
              <a:t>I. Con lắc lò xo</a:t>
            </a:r>
          </a:p>
          <a:p>
            <a:pPr eaLnBrk="1" hangingPunct="1"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vi-VN" sz="3200" b="1" dirty="0">
                <a:solidFill>
                  <a:srgbClr val="FFFF00"/>
                </a:solidFill>
              </a:rPr>
              <a:t>II. Khảo sát con lắc lò xo về mặt động lực học</a:t>
            </a:r>
          </a:p>
          <a:p>
            <a:pPr eaLnBrk="1" hangingPunct="1"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vi-VN" sz="3200" b="1" dirty="0">
                <a:solidFill>
                  <a:srgbClr val="FFFF00"/>
                </a:solidFill>
              </a:rPr>
              <a:t>III. Khảo sát con lắc lò xo về mặt năng lượng</a:t>
            </a:r>
          </a:p>
        </p:txBody>
      </p:sp>
      <p:graphicFrame>
        <p:nvGraphicFramePr>
          <p:cNvPr id="41988" name="Object 4">
            <a:extLst>
              <a:ext uri="{FF2B5EF4-FFF2-40B4-BE49-F238E27FC236}">
                <a16:creationId xmlns:a16="http://schemas.microsoft.com/office/drawing/2014/main" id="{46C40A8B-8969-456D-9640-57171002C5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135013"/>
              </p:ext>
            </p:extLst>
          </p:nvPr>
        </p:nvGraphicFramePr>
        <p:xfrm>
          <a:off x="7162800" y="2145632"/>
          <a:ext cx="182880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3981" imgH="380876" progId="Equation.3">
                  <p:embed/>
                </p:oleObj>
              </mc:Choice>
              <mc:Fallback>
                <p:oleObj name="Equation" r:id="rId2" imgW="723981" imgH="38087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145632"/>
                        <a:ext cx="1828800" cy="9794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Text Box 5">
            <a:extLst>
              <a:ext uri="{FF2B5EF4-FFF2-40B4-BE49-F238E27FC236}">
                <a16:creationId xmlns:a16="http://schemas.microsoft.com/office/drawing/2014/main" id="{956FDAD7-0A64-4BE6-A1FB-9AA0ED8B2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831433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/>
              <a:t>W</a:t>
            </a:r>
            <a:r>
              <a:rPr lang="en-US" altLang="vi-VN" sz="2800" baseline="-25000"/>
              <a:t>đ</a:t>
            </a:r>
            <a:r>
              <a:rPr lang="en-US" altLang="vi-VN" sz="2800"/>
              <a:t>(J); m(kg); v(m/s)</a:t>
            </a:r>
          </a:p>
        </p:txBody>
      </p:sp>
      <p:graphicFrame>
        <p:nvGraphicFramePr>
          <p:cNvPr id="41990" name="Object 6">
            <a:extLst>
              <a:ext uri="{FF2B5EF4-FFF2-40B4-BE49-F238E27FC236}">
                <a16:creationId xmlns:a16="http://schemas.microsoft.com/office/drawing/2014/main" id="{5BC1186A-1484-4AF5-B9A4-0B1AF25DE8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726386"/>
              </p:ext>
            </p:extLst>
          </p:nvPr>
        </p:nvGraphicFramePr>
        <p:xfrm>
          <a:off x="7283450" y="3212432"/>
          <a:ext cx="16319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588" imgH="380876" progId="Equation.3">
                  <p:embed/>
                </p:oleObj>
              </mc:Choice>
              <mc:Fallback>
                <p:oleObj name="Equation" r:id="rId4" imgW="647588" imgH="38087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3212432"/>
                        <a:ext cx="1631950" cy="971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Text Box 7">
            <a:extLst>
              <a:ext uri="{FF2B5EF4-FFF2-40B4-BE49-F238E27FC236}">
                <a16:creationId xmlns:a16="http://schemas.microsoft.com/office/drawing/2014/main" id="{3F7CC404-D2AD-4172-B37A-F1E2D0F96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898233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/>
              <a:t>W</a:t>
            </a:r>
            <a:r>
              <a:rPr lang="en-US" altLang="vi-VN" sz="2800" baseline="-25000"/>
              <a:t>t </a:t>
            </a:r>
            <a:r>
              <a:rPr lang="en-US" altLang="vi-VN" sz="2800"/>
              <a:t>(J); k(N/m); x(m)</a:t>
            </a:r>
          </a:p>
        </p:txBody>
      </p:sp>
      <p:graphicFrame>
        <p:nvGraphicFramePr>
          <p:cNvPr id="41992" name="Object 8">
            <a:extLst>
              <a:ext uri="{FF2B5EF4-FFF2-40B4-BE49-F238E27FC236}">
                <a16:creationId xmlns:a16="http://schemas.microsoft.com/office/drawing/2014/main" id="{9440C52D-8962-4C01-9F8F-0AAF93D675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151379"/>
              </p:ext>
            </p:extLst>
          </p:nvPr>
        </p:nvGraphicFramePr>
        <p:xfrm>
          <a:off x="6840538" y="4328445"/>
          <a:ext cx="276066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2930" imgH="380876" progId="Equation.3">
                  <p:embed/>
                </p:oleObj>
              </mc:Choice>
              <mc:Fallback>
                <p:oleObj name="Equation" r:id="rId6" imgW="1142930" imgH="38087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38" y="4328445"/>
                        <a:ext cx="2760662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3" name="Rectangle 9">
            <a:extLst>
              <a:ext uri="{FF2B5EF4-FFF2-40B4-BE49-F238E27FC236}">
                <a16:creationId xmlns:a16="http://schemas.microsoft.com/office/drawing/2014/main" id="{531246AD-91AD-41DD-8C46-94995140B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926" y="3441033"/>
            <a:ext cx="5248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vi-VN" sz="2800" b="1">
                <a:solidFill>
                  <a:schemeClr val="accent2"/>
                </a:solidFill>
              </a:rPr>
              <a:t>2. Thế năng của con lắc lò xo:</a:t>
            </a:r>
          </a:p>
        </p:txBody>
      </p:sp>
      <p:sp>
        <p:nvSpPr>
          <p:cNvPr id="41994" name="Rectangle 10">
            <a:extLst>
              <a:ext uri="{FF2B5EF4-FFF2-40B4-BE49-F238E27FC236}">
                <a16:creationId xmlns:a16="http://schemas.microsoft.com/office/drawing/2014/main" id="{9C7A2CD6-A712-4EFE-82F9-E086F0400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925" y="4523708"/>
            <a:ext cx="5124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vi-VN" sz="2800" b="1">
                <a:solidFill>
                  <a:schemeClr val="accent2"/>
                </a:solidFill>
              </a:rPr>
              <a:t>3. Cơ năng của con lắc lò xo:</a:t>
            </a:r>
          </a:p>
        </p:txBody>
      </p:sp>
      <p:sp>
        <p:nvSpPr>
          <p:cNvPr id="41995" name="Rectangle 11">
            <a:extLst>
              <a:ext uri="{FF2B5EF4-FFF2-40B4-BE49-F238E27FC236}">
                <a16:creationId xmlns:a16="http://schemas.microsoft.com/office/drawing/2014/main" id="{5607EAC9-DFF7-464C-84A6-4480094C0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2388520"/>
            <a:ext cx="5524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vi-VN" sz="2800" b="1" dirty="0">
                <a:solidFill>
                  <a:schemeClr val="accent2"/>
                </a:solidFill>
              </a:rPr>
              <a:t>1. Động năng của con lắc lò xo:</a:t>
            </a:r>
          </a:p>
        </p:txBody>
      </p:sp>
      <p:sp>
        <p:nvSpPr>
          <p:cNvPr id="41996" name="Rectangle 12">
            <a:extLst>
              <a:ext uri="{FF2B5EF4-FFF2-40B4-BE49-F238E27FC236}">
                <a16:creationId xmlns:a16="http://schemas.microsoft.com/office/drawing/2014/main" id="{F6212A22-8AAF-475B-AE47-F5F26C8B7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4965033"/>
            <a:ext cx="37258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vi-VN" sz="2800"/>
              <a:t>- Khi không có ma sát:</a:t>
            </a:r>
          </a:p>
        </p:txBody>
      </p:sp>
      <p:graphicFrame>
        <p:nvGraphicFramePr>
          <p:cNvPr id="41997" name="Object 13">
            <a:extLst>
              <a:ext uri="{FF2B5EF4-FFF2-40B4-BE49-F238E27FC236}">
                <a16:creationId xmlns:a16="http://schemas.microsoft.com/office/drawing/2014/main" id="{A5753238-EB59-4AFF-89A8-4176FF9BA6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438932"/>
              </p:ext>
            </p:extLst>
          </p:nvPr>
        </p:nvGraphicFramePr>
        <p:xfrm>
          <a:off x="2895600" y="5709570"/>
          <a:ext cx="838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7087" imgH="177569" progId="Equation.DSMT4">
                  <p:embed/>
                </p:oleObj>
              </mc:Choice>
              <mc:Fallback>
                <p:oleObj name="Equation" r:id="rId8" imgW="317087" imgH="17756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709570"/>
                        <a:ext cx="838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8" name="Object 14">
            <a:extLst>
              <a:ext uri="{FF2B5EF4-FFF2-40B4-BE49-F238E27FC236}">
                <a16:creationId xmlns:a16="http://schemas.microsoft.com/office/drawing/2014/main" id="{82F26C1A-24D6-4A99-801F-BB97A98FDD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105128"/>
              </p:ext>
            </p:extLst>
          </p:nvPr>
        </p:nvGraphicFramePr>
        <p:xfrm>
          <a:off x="3705226" y="5471446"/>
          <a:ext cx="6657975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78100" imgH="393700" progId="Equation.DSMT4">
                  <p:embed/>
                </p:oleObj>
              </mc:Choice>
              <mc:Fallback>
                <p:oleObj name="Equation" r:id="rId10" imgW="2578100" imgH="3937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5226" y="5471446"/>
                        <a:ext cx="6657975" cy="101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9" name="Object 15">
            <a:extLst>
              <a:ext uri="{FF2B5EF4-FFF2-40B4-BE49-F238E27FC236}">
                <a16:creationId xmlns:a16="http://schemas.microsoft.com/office/drawing/2014/main" id="{BA2CBB4C-4ED1-4AC1-A526-3FDD409D14AE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468048027"/>
              </p:ext>
            </p:extLst>
          </p:nvPr>
        </p:nvGraphicFramePr>
        <p:xfrm>
          <a:off x="3714750" y="5498432"/>
          <a:ext cx="37338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62148" imgH="380876" progId="Equation.DSMT4">
                  <p:embed/>
                </p:oleObj>
              </mc:Choice>
              <mc:Fallback>
                <p:oleObj name="Equation" r:id="rId12" imgW="1562148" imgH="380876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5498432"/>
                        <a:ext cx="37338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1" name="Rectangle 17">
            <a:extLst>
              <a:ext uri="{FF2B5EF4-FFF2-40B4-BE49-F238E27FC236}">
                <a16:creationId xmlns:a16="http://schemas.microsoft.com/office/drawing/2014/main" id="{88B50797-DE22-4921-AA17-4828D8CAF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498432"/>
            <a:ext cx="4572000" cy="1066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1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81" dur="1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1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1991" grpId="0"/>
      <p:bldP spid="41993" grpId="0"/>
      <p:bldP spid="41994" grpId="0"/>
      <p:bldP spid="41995" grpId="0"/>
      <p:bldP spid="41996" grpId="0"/>
      <p:bldP spid="420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4B286E45-4AAD-4486-98E2-11779033C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 b="1">
                <a:solidFill>
                  <a:srgbClr val="FFFF00"/>
                </a:solidFill>
                <a:latin typeface="Tahoma" panose="020B0604030504040204" pitchFamily="34" charset="0"/>
              </a:rPr>
              <a:t>BÀI 2: CON LẮC LÒ XO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D18B0FF-331C-4272-8A11-21BF85B1E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714375"/>
            <a:ext cx="8686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vi-VN" sz="2800" b="1">
                <a:solidFill>
                  <a:srgbClr val="FFFF00"/>
                </a:solidFill>
              </a:rPr>
              <a:t>I. Con lắc lò xo</a:t>
            </a:r>
          </a:p>
          <a:p>
            <a:pPr eaLnBrk="1" hangingPunct="1"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vi-VN" sz="2800" b="1">
                <a:solidFill>
                  <a:srgbClr val="FFFF00"/>
                </a:solidFill>
              </a:rPr>
              <a:t>II. Khảo sát con lắc lò xo về mặt động lực học</a:t>
            </a:r>
          </a:p>
          <a:p>
            <a:pPr eaLnBrk="1" hangingPunct="1"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vi-VN" sz="2800" b="1">
                <a:solidFill>
                  <a:srgbClr val="FFFF00"/>
                </a:solidFill>
              </a:rPr>
              <a:t>III. Khảo sát con lắc lò xo về mặt năng lượng</a:t>
            </a: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28B362B1-DA4A-4BA3-9639-FCF257929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98900"/>
            <a:ext cx="11811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b="1" dirty="0"/>
              <a:t>Nhận xét :</a:t>
            </a:r>
          </a:p>
          <a:p>
            <a:pPr algn="just" eaLnBrk="1" hangingPunct="1"/>
            <a:r>
              <a:rPr lang="en-US" altLang="vi-VN" sz="3200" dirty="0"/>
              <a:t> + Động năng và thế năng biến thiên cùng tần số góc 2</a:t>
            </a:r>
            <a:r>
              <a:rPr lang="en-US" altLang="vi-VN" sz="3200" dirty="0">
                <a:sym typeface="Symbol" panose="05050102010706020507" pitchFamily="18" charset="2"/>
              </a:rPr>
              <a:t></a:t>
            </a:r>
            <a:r>
              <a:rPr lang="en-US" altLang="vi-VN" sz="3200" dirty="0"/>
              <a:t>, tần số 2f, chu kỳ T/2</a:t>
            </a:r>
          </a:p>
          <a:p>
            <a:pPr algn="just" eaLnBrk="1" hangingPunct="1"/>
            <a:r>
              <a:rPr lang="en-US" altLang="vi-VN" sz="3200" dirty="0"/>
              <a:t> + </a:t>
            </a:r>
            <a:r>
              <a:rPr lang="vi-VN" altLang="vi-VN" sz="3200" dirty="0"/>
              <a:t>Cơ năng của con lắc</a:t>
            </a:r>
            <a:r>
              <a:rPr lang="en-US" altLang="vi-VN" sz="3200" dirty="0"/>
              <a:t> lò xo </a:t>
            </a:r>
            <a:r>
              <a:rPr lang="vi-VN" altLang="vi-VN" sz="3200" dirty="0"/>
              <a:t>tỉ lệ với bình phương biên độ dao động</a:t>
            </a:r>
            <a:r>
              <a:rPr lang="en-US" altLang="vi-VN" sz="3200" dirty="0"/>
              <a:t>.</a:t>
            </a:r>
            <a:r>
              <a:rPr lang="vi-VN" altLang="vi-VN" sz="3200" dirty="0"/>
              <a:t> </a:t>
            </a:r>
            <a:r>
              <a:rPr lang="en-US" altLang="vi-VN" sz="3200" dirty="0"/>
              <a:t>Và khi không có ma sát thì cơ năng luôn được bảo toàn.</a:t>
            </a:r>
          </a:p>
        </p:txBody>
      </p:sp>
      <p:graphicFrame>
        <p:nvGraphicFramePr>
          <p:cNvPr id="7173" name="Object 6">
            <a:extLst>
              <a:ext uri="{FF2B5EF4-FFF2-40B4-BE49-F238E27FC236}">
                <a16:creationId xmlns:a16="http://schemas.microsoft.com/office/drawing/2014/main" id="{7D782603-736D-4FD9-AF94-8999886792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8250" y="2057400"/>
          <a:ext cx="182880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3981" imgH="380876" progId="Equation.3">
                  <p:embed/>
                </p:oleObj>
              </mc:Choice>
              <mc:Fallback>
                <p:oleObj name="Equation" r:id="rId2" imgW="723981" imgH="38087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2057400"/>
                        <a:ext cx="1828800" cy="9794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7">
            <a:extLst>
              <a:ext uri="{FF2B5EF4-FFF2-40B4-BE49-F238E27FC236}">
                <a16:creationId xmlns:a16="http://schemas.microsoft.com/office/drawing/2014/main" id="{70CE9764-937F-48FF-8FFD-DBEE927616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6650" y="2057400"/>
          <a:ext cx="16319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588" imgH="380876" progId="Equation.3">
                  <p:embed/>
                </p:oleObj>
              </mc:Choice>
              <mc:Fallback>
                <p:oleObj name="Equation" r:id="rId4" imgW="647588" imgH="38087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0" y="2057400"/>
                        <a:ext cx="1631950" cy="971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8">
            <a:extLst>
              <a:ext uri="{FF2B5EF4-FFF2-40B4-BE49-F238E27FC236}">
                <a16:creationId xmlns:a16="http://schemas.microsoft.com/office/drawing/2014/main" id="{3BBBF318-F1FA-4536-A8DE-16218EE1D4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1" y="3124200"/>
          <a:ext cx="445611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66911" imgH="380876" progId="Equation.DSMT4">
                  <p:embed/>
                </p:oleObj>
              </mc:Choice>
              <mc:Fallback>
                <p:oleObj name="Equation" r:id="rId6" imgW="1866911" imgH="38087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1" y="3124200"/>
                        <a:ext cx="4456113" cy="933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9" name="Object 9">
            <a:extLst>
              <a:ext uri="{FF2B5EF4-FFF2-40B4-BE49-F238E27FC236}">
                <a16:creationId xmlns:a16="http://schemas.microsoft.com/office/drawing/2014/main" id="{4917E46E-DB95-4DFD-8693-54A8A00B2256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779690505"/>
              </p:ext>
            </p:extLst>
          </p:nvPr>
        </p:nvGraphicFramePr>
        <p:xfrm>
          <a:off x="4114799" y="4828628"/>
          <a:ext cx="5334001" cy="967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71700" imgH="393700" progId="Equation.DSMT4">
                  <p:embed/>
                </p:oleObj>
              </mc:Choice>
              <mc:Fallback>
                <p:oleObj name="Equation" r:id="rId8" imgW="2171700" imgH="393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799" y="4828628"/>
                        <a:ext cx="5334001" cy="9673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1" name="Object 11">
            <a:extLst>
              <a:ext uri="{FF2B5EF4-FFF2-40B4-BE49-F238E27FC236}">
                <a16:creationId xmlns:a16="http://schemas.microsoft.com/office/drawing/2014/main" id="{6B971117-9AF8-4D1A-9B73-E6C7DFF7FD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537537"/>
              </p:ext>
            </p:extLst>
          </p:nvPr>
        </p:nvGraphicFramePr>
        <p:xfrm>
          <a:off x="4060826" y="5585865"/>
          <a:ext cx="5395940" cy="967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97100" imgH="393700" progId="Equation.DSMT4">
                  <p:embed/>
                </p:oleObj>
              </mc:Choice>
              <mc:Fallback>
                <p:oleObj name="Equation" r:id="rId10" imgW="2197100" imgH="3937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826" y="5585865"/>
                        <a:ext cx="5395940" cy="967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9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32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567C57AF-F9C2-4AB6-9F87-D1AC97FFF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 b="1">
                <a:solidFill>
                  <a:srgbClr val="FFFF00"/>
                </a:solidFill>
                <a:latin typeface="Tahoma" panose="020B0604030504040204" pitchFamily="34" charset="0"/>
              </a:rPr>
              <a:t>BÀI 2: CON LẮC LÒ XO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E76F0A3-9F19-464C-8AF3-E70010BBE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714375"/>
            <a:ext cx="8686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vi-VN" sz="2800" b="1">
                <a:solidFill>
                  <a:srgbClr val="FFFF00"/>
                </a:solidFill>
              </a:rPr>
              <a:t>I. Con lắc lò xo</a:t>
            </a:r>
          </a:p>
          <a:p>
            <a:pPr eaLnBrk="1" hangingPunct="1"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vi-VN" sz="2800" b="1">
                <a:solidFill>
                  <a:srgbClr val="FFFF00"/>
                </a:solidFill>
              </a:rPr>
              <a:t>II. Khảo sát con lắc lò xo về mặt động lực học</a:t>
            </a:r>
          </a:p>
          <a:p>
            <a:pPr eaLnBrk="1" hangingPunct="1"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vi-VN" sz="2800" b="1">
                <a:solidFill>
                  <a:srgbClr val="FFFF00"/>
                </a:solidFill>
              </a:rPr>
              <a:t>III. Khảo sát con lắc lò xo về mặt năng lượng</a:t>
            </a:r>
          </a:p>
        </p:txBody>
      </p:sp>
      <p:sp>
        <p:nvSpPr>
          <p:cNvPr id="39940" name="AutoShape 4">
            <a:extLst>
              <a:ext uri="{FF2B5EF4-FFF2-40B4-BE49-F238E27FC236}">
                <a16:creationId xmlns:a16="http://schemas.microsoft.com/office/drawing/2014/main" id="{4DC71376-89FB-4D21-B1BF-E117E8E09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40340"/>
            <a:ext cx="10058400" cy="1752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sz="3200" b="1" dirty="0"/>
              <a:t>C2:</a:t>
            </a:r>
            <a:r>
              <a:rPr lang="en-US" altLang="vi-VN" sz="3200" dirty="0"/>
              <a:t> Hãy cho biết một cách định tính, thế năng và</a:t>
            </a:r>
          </a:p>
          <a:p>
            <a:pPr algn="just"/>
            <a:r>
              <a:rPr lang="en-US" altLang="vi-VN" sz="3200" dirty="0"/>
              <a:t>động năng của con lắc thay đổi thế nào khi nó đi từ</a:t>
            </a:r>
          </a:p>
          <a:p>
            <a:pPr algn="just"/>
            <a:r>
              <a:rPr lang="en-US" altLang="vi-VN" sz="3200" dirty="0"/>
              <a:t>vị trí biên về VTCB và từ VTCB đến vị trí biên</a:t>
            </a: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EE067DD2-82B1-40B1-A080-3D4E383A0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419600"/>
            <a:ext cx="10744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3200" dirty="0">
                <a:sym typeface="Symbol" panose="05050102010706020507" pitchFamily="18" charset="2"/>
              </a:rPr>
              <a:t> Khi con lắc đi từ vị trí biên về VTCB thì x giảm đến 0, vận tốc tăng từ 0 đến </a:t>
            </a:r>
            <a:r>
              <a:rPr lang="en-US" altLang="vi-VN" sz="3200" dirty="0" err="1">
                <a:sym typeface="Symbol" panose="05050102010706020507" pitchFamily="18" charset="2"/>
              </a:rPr>
              <a:t>v</a:t>
            </a:r>
            <a:r>
              <a:rPr lang="en-US" altLang="vi-VN" sz="3200" baseline="-25000" dirty="0" err="1">
                <a:sym typeface="Symbol" panose="05050102010706020507" pitchFamily="18" charset="2"/>
              </a:rPr>
              <a:t>max</a:t>
            </a:r>
            <a:r>
              <a:rPr lang="en-US" altLang="vi-VN" sz="3200" dirty="0">
                <a:sym typeface="Symbol" panose="05050102010706020507" pitchFamily="18" charset="2"/>
              </a:rPr>
              <a:t> nên động năng sẽ tăng và thế năng sẽ giảm. Và ngược lại.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  <p:bldP spid="399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EEADB124-AFD0-40F0-B54D-083447DC5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 b="1">
                <a:solidFill>
                  <a:srgbClr val="FFFF00"/>
                </a:solidFill>
                <a:latin typeface="Tahoma" panose="020B0604030504040204" pitchFamily="34" charset="0"/>
              </a:rPr>
              <a:t>BÀI 2: CON LẮC LÒ XO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EDF50D0-80F6-4E92-AFD5-6998E1241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990600"/>
            <a:ext cx="10439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vi-VN" sz="3200" b="1" dirty="0">
                <a:solidFill>
                  <a:srgbClr val="FFFF00"/>
                </a:solidFill>
              </a:rPr>
              <a:t>I. Con lắc lò xo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vi-VN" sz="3200" b="1" dirty="0">
                <a:solidFill>
                  <a:srgbClr val="FFFF00"/>
                </a:solidFill>
              </a:rPr>
              <a:t>II. Khảo sát con lắc lò xo về mặt động lực học</a:t>
            </a:r>
          </a:p>
        </p:txBody>
      </p:sp>
      <p:grpSp>
        <p:nvGrpSpPr>
          <p:cNvPr id="38932" name="Group 20">
            <a:extLst>
              <a:ext uri="{FF2B5EF4-FFF2-40B4-BE49-F238E27FC236}">
                <a16:creationId xmlns:a16="http://schemas.microsoft.com/office/drawing/2014/main" id="{3B5B4D72-A1A0-44E1-9124-8CB91D8A2063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401889"/>
            <a:ext cx="10972800" cy="2409825"/>
            <a:chOff x="192" y="1513"/>
            <a:chExt cx="5568" cy="1518"/>
          </a:xfrm>
        </p:grpSpPr>
        <p:graphicFrame>
          <p:nvGraphicFramePr>
            <p:cNvPr id="9223" name="Object 6">
              <a:extLst>
                <a:ext uri="{FF2B5EF4-FFF2-40B4-BE49-F238E27FC236}">
                  <a16:creationId xmlns:a16="http://schemas.microsoft.com/office/drawing/2014/main" id="{811B55DB-AB59-4312-8259-5BFF737BF8E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52" y="1513"/>
            <a:ext cx="912" cy="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552569" imgH="438102" progId="Equation.DSMT4">
                    <p:embed/>
                  </p:oleObj>
                </mc:Choice>
                <mc:Fallback>
                  <p:oleObj name="Equation" r:id="rId2" imgW="552569" imgH="438102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2" y="1513"/>
                          <a:ext cx="912" cy="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4" name="Object 9">
              <a:extLst>
                <a:ext uri="{FF2B5EF4-FFF2-40B4-BE49-F238E27FC236}">
                  <a16:creationId xmlns:a16="http://schemas.microsoft.com/office/drawing/2014/main" id="{D1F455E1-BE7C-44DF-97C4-1C2910E125C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11" y="1531"/>
            <a:ext cx="1472" cy="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95394" imgH="438102" progId="Equation.DSMT4">
                    <p:embed/>
                  </p:oleObj>
                </mc:Choice>
                <mc:Fallback>
                  <p:oleObj name="Equation" r:id="rId4" imgW="895394" imgH="438102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1" y="1531"/>
                          <a:ext cx="1472" cy="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5" name="Object 12">
              <a:extLst>
                <a:ext uri="{FF2B5EF4-FFF2-40B4-BE49-F238E27FC236}">
                  <a16:creationId xmlns:a16="http://schemas.microsoft.com/office/drawing/2014/main" id="{D40F84E2-7711-4F3E-A387-26AF81C6DA3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26" y="1528"/>
            <a:ext cx="1574" cy="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952621" imgH="438102" progId="Equation.DSMT4">
                    <p:embed/>
                  </p:oleObj>
                </mc:Choice>
                <mc:Fallback>
                  <p:oleObj name="Equation" r:id="rId6" imgW="952621" imgH="438102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6" y="1528"/>
                          <a:ext cx="1574" cy="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6" name="Text Box 13">
              <a:extLst>
                <a:ext uri="{FF2B5EF4-FFF2-40B4-BE49-F238E27FC236}">
                  <a16:creationId xmlns:a16="http://schemas.microsoft.com/office/drawing/2014/main" id="{A55CB0A8-3105-4298-8171-BA76101132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352"/>
              <a:ext cx="5568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200" b="1" dirty="0">
                  <a:solidFill>
                    <a:schemeClr val="accent2"/>
                  </a:solidFill>
                </a:rPr>
                <a:t>* Lực kéo về:</a:t>
              </a:r>
              <a:r>
                <a:rPr lang="en-US" altLang="vi-VN" sz="3200" dirty="0"/>
                <a:t>       F = -</a:t>
              </a:r>
              <a:r>
                <a:rPr lang="en-US" altLang="vi-VN" sz="3200" dirty="0" err="1"/>
                <a:t>kx</a:t>
              </a:r>
              <a:r>
                <a:rPr lang="en-US" altLang="vi-VN" sz="3200" dirty="0"/>
                <a:t>     </a:t>
              </a:r>
              <a:r>
                <a:rPr lang="en-US" altLang="vi-VN" sz="3200" dirty="0">
                  <a:sym typeface="Symbol" panose="05050102010706020507" pitchFamily="18" charset="2"/>
                </a:rPr>
                <a:t> Luôn hướng về VTCB</a:t>
              </a:r>
            </a:p>
          </p:txBody>
        </p:sp>
      </p:grpSp>
      <p:sp>
        <p:nvSpPr>
          <p:cNvPr id="38926" name="Rectangle 14">
            <a:extLst>
              <a:ext uri="{FF2B5EF4-FFF2-40B4-BE49-F238E27FC236}">
                <a16:creationId xmlns:a16="http://schemas.microsoft.com/office/drawing/2014/main" id="{DAC4A04F-27EE-4AC0-A6D3-911D2E1DB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545010"/>
            <a:ext cx="88969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vi-VN" sz="3200" b="1" dirty="0">
                <a:solidFill>
                  <a:srgbClr val="FFFF00"/>
                </a:solidFill>
              </a:rPr>
              <a:t>III. Khảo sát con lắc lò xo về mặt năng lượng</a:t>
            </a:r>
          </a:p>
        </p:txBody>
      </p:sp>
      <p:graphicFrame>
        <p:nvGraphicFramePr>
          <p:cNvPr id="38930" name="Object 18">
            <a:extLst>
              <a:ext uri="{FF2B5EF4-FFF2-40B4-BE49-F238E27FC236}">
                <a16:creationId xmlns:a16="http://schemas.microsoft.com/office/drawing/2014/main" id="{C279B90F-2C90-4874-90D2-1CE8D36A1F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520029"/>
              </p:ext>
            </p:extLst>
          </p:nvPr>
        </p:nvGraphicFramePr>
        <p:xfrm>
          <a:off x="2647950" y="5270500"/>
          <a:ext cx="67818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62200" imgH="393700" progId="Equation.DSMT4">
                  <p:embed/>
                </p:oleObj>
              </mc:Choice>
              <mc:Fallback>
                <p:oleObj name="Equation" r:id="rId8" imgW="2362200" imgH="3937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950" y="5270500"/>
                        <a:ext cx="67818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233C7BA8_8DE4_4070_A020_C17533D1B981&quot;,&quot;SourceFullName&quot;:&quot;http://www2.ttvnol.com/uploaded2/dandi/dao dong dieu hoa.gif&quot;,&quot;LastUpdate&quot;:&quot;2021-09-16 4:31 PM&quot;,&quot;UpdatedBy&quot;:&quot;MyPC&quot;,&quot;IsLinked&quot;:false,&quot;IsBrokenLink&quot;:false,&quot;Type&quot;:2}"/>
</p:tagLst>
</file>

<file path=ppt/theme/theme1.xml><?xml version="1.0" encoding="utf-8"?>
<a:theme xmlns:a="http://schemas.openxmlformats.org/drawingml/2006/main" name="Cascade">
  <a:themeElements>
    <a:clrScheme name="Cascade 6">
      <a:dk1>
        <a:srgbClr val="CCCC33"/>
      </a:dk1>
      <a:lt1>
        <a:srgbClr val="FFFFFF"/>
      </a:lt1>
      <a:dk2>
        <a:srgbClr val="003300"/>
      </a:dk2>
      <a:lt2>
        <a:srgbClr val="FFFFCC"/>
      </a:lt2>
      <a:accent1>
        <a:srgbClr val="008000"/>
      </a:accent1>
      <a:accent2>
        <a:srgbClr val="669900"/>
      </a:accent2>
      <a:accent3>
        <a:srgbClr val="AAADAA"/>
      </a:accent3>
      <a:accent4>
        <a:srgbClr val="DADADA"/>
      </a:accent4>
      <a:accent5>
        <a:srgbClr val="AAC0AA"/>
      </a:accent5>
      <a:accent6>
        <a:srgbClr val="5C8A00"/>
      </a:accent6>
      <a:hlink>
        <a:srgbClr val="FFCC00"/>
      </a:hlink>
      <a:folHlink>
        <a:srgbClr val="CC9900"/>
      </a:folHlink>
    </a:clrScheme>
    <a:fontScheme name="Casca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10">
        <a:dk1>
          <a:srgbClr val="CCCC33"/>
        </a:dk1>
        <a:lt1>
          <a:srgbClr val="FFFFFF"/>
        </a:lt1>
        <a:dk2>
          <a:srgbClr val="B2B2B2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D5D5D5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11">
        <a:dk1>
          <a:srgbClr val="CCCC33"/>
        </a:dk1>
        <a:lt1>
          <a:srgbClr val="FFFFFF"/>
        </a:lt1>
        <a:dk2>
          <a:srgbClr val="B2B2B2"/>
        </a:dk2>
        <a:lt2>
          <a:srgbClr val="FFFFCC"/>
        </a:lt2>
        <a:accent1>
          <a:srgbClr val="339933"/>
        </a:accent1>
        <a:accent2>
          <a:srgbClr val="669900"/>
        </a:accent2>
        <a:accent3>
          <a:srgbClr val="D5D5D5"/>
        </a:accent3>
        <a:accent4>
          <a:srgbClr val="DADADA"/>
        </a:accent4>
        <a:accent5>
          <a:srgbClr val="ADCAAD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1593</TotalTime>
  <Words>736</Words>
  <PresentationFormat>Widescreen</PresentationFormat>
  <Paragraphs>73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Cambria Math</vt:lpstr>
      <vt:lpstr>Corbel</vt:lpstr>
      <vt:lpstr>Tahoma</vt:lpstr>
      <vt:lpstr>Times New Roman</vt:lpstr>
      <vt:lpstr>VNI-Helve</vt:lpstr>
      <vt:lpstr>VNI-Times</vt:lpstr>
      <vt:lpstr>Wingdings</vt:lpstr>
      <vt:lpstr>Cascade</vt:lpstr>
      <vt:lpstr>Basis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2007-08-30T08:43:23Z</dcterms:created>
  <dcterms:modified xsi:type="dcterms:W3CDTF">2021-09-17T04:41:46Z</dcterms:modified>
</cp:coreProperties>
</file>