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04" r:id="rId2"/>
    <p:sldId id="405" r:id="rId3"/>
    <p:sldId id="406" r:id="rId4"/>
    <p:sldId id="407" r:id="rId5"/>
    <p:sldId id="408" r:id="rId6"/>
    <p:sldId id="409" r:id="rId7"/>
    <p:sldId id="410" r:id="rId8"/>
    <p:sldId id="376" r:id="rId9"/>
  </p:sldIdLst>
  <p:sldSz cx="12188825" cy="6858000"/>
  <p:notesSz cx="6858000" cy="9144000"/>
  <p:defaultTextStyle>
    <a:defPPr>
      <a:defRPr lang="en-US"/>
    </a:defPPr>
    <a:lvl1pPr marL="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2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85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27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702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128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553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0979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404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03B"/>
    <a:srgbClr val="B75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6634-C256-4E54-B045-0FC968CE322C}" type="datetimeFigureOut">
              <a:rPr lang="vi-VN" smtClean="0"/>
              <a:pPr/>
              <a:t>15/09/2021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9D81D-7D9F-44D6-A978-01A67BB375E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5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6" y="4406904"/>
            <a:ext cx="10360501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6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8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3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7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09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0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6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6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1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3050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26" indent="0">
              <a:buNone/>
              <a:defRPr sz="3900"/>
            </a:lvl2pPr>
            <a:lvl3pPr marL="1228850" indent="0">
              <a:buNone/>
              <a:defRPr sz="3200"/>
            </a:lvl3pPr>
            <a:lvl4pPr marL="1843276" indent="0">
              <a:buNone/>
              <a:defRPr sz="2700"/>
            </a:lvl4pPr>
            <a:lvl5pPr marL="2457702" indent="0">
              <a:buNone/>
              <a:defRPr sz="2700"/>
            </a:lvl5pPr>
            <a:lvl6pPr marL="3072128" indent="0">
              <a:buNone/>
              <a:defRPr sz="2700"/>
            </a:lvl6pPr>
            <a:lvl7pPr marL="3686553" indent="0">
              <a:buNone/>
              <a:defRPr sz="2700"/>
            </a:lvl7pPr>
            <a:lvl8pPr marL="4300979" indent="0">
              <a:buNone/>
              <a:defRPr sz="2700"/>
            </a:lvl8pPr>
            <a:lvl9pPr marL="491540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2885" tIns="61443" rIns="122885" bIns="614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vert="horz" lIns="122885" tIns="61443" rIns="122885" bIns="614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88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19" indent="-460819" algn="l" defTabSz="12288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443" indent="-384015" algn="l" defTabSz="122885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64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90" indent="-307212" algn="l" defTabSz="12288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916" indent="-307212" algn="l" defTabSz="12288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39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766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192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618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2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02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128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553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979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404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qkkich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CAA36DAE-F55F-4EA3-83B0-9B80D40EB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19" y="1654870"/>
            <a:ext cx="1171058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 LÍ 12</a:t>
            </a:r>
          </a:p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07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lang="en-US" sz="3200" b="1">
                <a:solidFill>
                  <a:srgbClr val="FFFF00"/>
                </a:solidFill>
              </a:rPr>
              <a:t>ĐẠI CƯƠNG VỀ SÓNG CƠ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4FD157B-13E7-4386-A82B-036D69964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23" y="3668427"/>
            <a:ext cx="7770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Đoàn văn Doanh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THPT Nam Trực –  Nam Định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65BA0E60-50D3-4C00-BBC8-03161A0C7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2" y="304800"/>
            <a:ext cx="64406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CLB VẬT LÝ TRƯỜNG </a:t>
            </a: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THPT NAM TRỰC - NAM ĐỊNH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875BBCD-9B7E-46D0-AB3C-4969D1AF8D17}"/>
              </a:ext>
            </a:extLst>
          </p:cNvPr>
          <p:cNvSpPr/>
          <p:nvPr/>
        </p:nvSpPr>
        <p:spPr>
          <a:xfrm>
            <a:off x="4648897" y="4902625"/>
            <a:ext cx="3388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qkkich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0981.120681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6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2"/>
          <p:cNvSpPr>
            <a:spLocks noChangeArrowheads="1"/>
          </p:cNvSpPr>
          <p:nvPr/>
        </p:nvSpPr>
        <p:spPr bwMode="auto">
          <a:xfrm>
            <a:off x="431688" y="188915"/>
            <a:ext cx="1103765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3200" b="1" dirty="0">
                <a:solidFill>
                  <a:schemeClr val="bg1"/>
                </a:solidFill>
              </a:rPr>
              <a:t>I. </a:t>
            </a:r>
            <a:r>
              <a:rPr lang="es-ES" altLang="en-US" sz="3200" b="1" dirty="0" err="1">
                <a:solidFill>
                  <a:schemeClr val="bg1"/>
                </a:solidFill>
              </a:rPr>
              <a:t>Sóng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cơ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và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sự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truyền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sóng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cơ</a:t>
            </a:r>
            <a:endParaRPr lang="es-ES" altLang="en-US" sz="3200" b="1" dirty="0">
              <a:solidFill>
                <a:schemeClr val="bg1"/>
              </a:solidFill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31689" y="684213"/>
            <a:ext cx="873320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1. </a:t>
            </a:r>
            <a:r>
              <a:rPr lang="en-US" altLang="en-US" sz="3200" dirty="0" err="1">
                <a:solidFill>
                  <a:schemeClr val="bg1"/>
                </a:solidFill>
              </a:rPr>
              <a:t>Sóng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cơ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23" y="1287465"/>
            <a:ext cx="5855291" cy="138499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lphaLcParenR"/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4394" name="Picture 10" descr="Sự truyền sóng cơ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75" y="3429000"/>
            <a:ext cx="3209480" cy="15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Kết quả hình ảnh cho sóng cơ và sự truyền sóng cơ"/>
          <p:cNvSpPr>
            <a:spLocks noChangeAspect="1" noChangeArrowheads="1"/>
          </p:cNvSpPr>
          <p:nvPr/>
        </p:nvSpPr>
        <p:spPr bwMode="auto">
          <a:xfrm>
            <a:off x="155534" y="-144463"/>
            <a:ext cx="30472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Kết quả hình ảnh cho sóng cơ và sự truyền sóng cơ"/>
          <p:cNvSpPr>
            <a:spLocks noChangeAspect="1" noChangeArrowheads="1"/>
          </p:cNvSpPr>
          <p:nvPr/>
        </p:nvSpPr>
        <p:spPr bwMode="auto">
          <a:xfrm>
            <a:off x="307895" y="7938"/>
            <a:ext cx="30472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44389" name="Picture 5" descr="C:\Users\TD1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833" y="468552"/>
            <a:ext cx="3275749" cy="194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2"/>
          <p:cNvSpPr>
            <a:spLocks noChangeArrowheads="1"/>
          </p:cNvSpPr>
          <p:nvPr/>
        </p:nvSpPr>
        <p:spPr bwMode="auto">
          <a:xfrm>
            <a:off x="431688" y="188915"/>
            <a:ext cx="1103765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3200" b="1" dirty="0">
                <a:solidFill>
                  <a:schemeClr val="bg1"/>
                </a:solidFill>
              </a:rPr>
              <a:t>I. </a:t>
            </a:r>
            <a:r>
              <a:rPr lang="es-ES" altLang="en-US" sz="3200" b="1" dirty="0" err="1">
                <a:solidFill>
                  <a:schemeClr val="bg1"/>
                </a:solidFill>
              </a:rPr>
              <a:t>Sóng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cơ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và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sự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truyền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sóng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cơ</a:t>
            </a:r>
            <a:endParaRPr lang="es-ES" altLang="en-US" sz="3200" b="1" dirty="0">
              <a:solidFill>
                <a:schemeClr val="bg1"/>
              </a:solidFill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31689" y="684213"/>
            <a:ext cx="873320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1. </a:t>
            </a:r>
            <a:r>
              <a:rPr lang="en-US" altLang="en-US" sz="3200" dirty="0" err="1">
                <a:solidFill>
                  <a:schemeClr val="bg1"/>
                </a:solidFill>
              </a:rPr>
              <a:t>Sóng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cơ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913" y="1600200"/>
            <a:ext cx="284554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831" y="1600201"/>
            <a:ext cx="8254934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8222" y="3048001"/>
            <a:ext cx="8254934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4392" name="Picture 8" descr="Sóng dọ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12" y="4492213"/>
            <a:ext cx="4913619" cy="16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6" name="Picture 12" descr="Chương II: sóng cơ là gì? phương trình truyền sóng cơ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5" y="4492213"/>
            <a:ext cx="4799350" cy="16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Kết quả hình ảnh cho sóng cơ và sự truyền sóng cơ"/>
          <p:cNvSpPr>
            <a:spLocks noChangeAspect="1" noChangeArrowheads="1"/>
          </p:cNvSpPr>
          <p:nvPr/>
        </p:nvSpPr>
        <p:spPr bwMode="auto">
          <a:xfrm>
            <a:off x="155534" y="-144463"/>
            <a:ext cx="30472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Kết quả hình ảnh cho sóng cơ và sự truyền sóng cơ"/>
          <p:cNvSpPr>
            <a:spLocks noChangeAspect="1" noChangeArrowheads="1"/>
          </p:cNvSpPr>
          <p:nvPr/>
        </p:nvSpPr>
        <p:spPr bwMode="auto">
          <a:xfrm>
            <a:off x="307895" y="7938"/>
            <a:ext cx="30472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699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288" y="1303132"/>
            <a:ext cx="6239068" cy="31085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122"/>
          <p:cNvSpPr>
            <a:spLocks noChangeArrowheads="1"/>
          </p:cNvSpPr>
          <p:nvPr/>
        </p:nvSpPr>
        <p:spPr bwMode="auto">
          <a:xfrm>
            <a:off x="431688" y="188915"/>
            <a:ext cx="1103765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3200" b="1" dirty="0">
                <a:solidFill>
                  <a:schemeClr val="bg1"/>
                </a:solidFill>
              </a:rPr>
              <a:t>I. </a:t>
            </a:r>
            <a:r>
              <a:rPr lang="es-ES" altLang="en-US" sz="3200" b="1" dirty="0" err="1">
                <a:solidFill>
                  <a:schemeClr val="bg1"/>
                </a:solidFill>
              </a:rPr>
              <a:t>Sóng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cơ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và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sự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truyền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sóng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cơ</a:t>
            </a:r>
            <a:endParaRPr lang="es-E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06295" y="685800"/>
            <a:ext cx="873320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1. </a:t>
            </a:r>
            <a:r>
              <a:rPr lang="en-US" altLang="en-US" sz="3200" dirty="0" err="1">
                <a:solidFill>
                  <a:schemeClr val="bg1"/>
                </a:solidFill>
              </a:rPr>
              <a:t>Sóng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cơ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21507" name="Picture 3" descr="C:\Users\Thao Uyen\Desktop\D1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40" y="3733800"/>
            <a:ext cx="2313538" cy="160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Thao Uyen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716" y="1219200"/>
            <a:ext cx="240624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/>
          <a:srcRect l="46852" t="20833" r="42606" b="40625"/>
          <a:stretch>
            <a:fillRect/>
          </a:stretch>
        </p:blipFill>
        <p:spPr bwMode="auto">
          <a:xfrm>
            <a:off x="6703854" y="1219200"/>
            <a:ext cx="223461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 descr="D:\DAY TRUC TUYEN\LỚP 12\tải xuống.jpg"/>
          <p:cNvPicPr>
            <a:picLocks noChangeAspect="1" noChangeArrowheads="1"/>
          </p:cNvPicPr>
          <p:nvPr/>
        </p:nvPicPr>
        <p:blipFill>
          <a:blip r:embed="rId5"/>
          <a:srcRect r="42453"/>
          <a:stretch>
            <a:fillRect/>
          </a:stretch>
        </p:blipFill>
        <p:spPr bwMode="auto">
          <a:xfrm>
            <a:off x="6602280" y="3657600"/>
            <a:ext cx="2336191" cy="1600200"/>
          </a:xfrm>
          <a:prstGeom prst="rect">
            <a:avLst/>
          </a:prstGeom>
          <a:noFill/>
        </p:spPr>
      </p:pic>
      <p:pic>
        <p:nvPicPr>
          <p:cNvPr id="145410" name="Picture 2" descr="Sóng địa chấn – KỸ SƯ ĐIỆ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8" y="4732784"/>
            <a:ext cx="243776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Thao Uyen\Desktop\longituddots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81" y="5562601"/>
            <a:ext cx="4413496" cy="101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2" name="Picture 4" descr="sóng cơ là gì? phương trình truyền sóng cơ.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21" y="4573261"/>
            <a:ext cx="3029773" cy="17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3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2"/>
          <p:cNvSpPr>
            <a:spLocks noChangeArrowheads="1"/>
          </p:cNvSpPr>
          <p:nvPr/>
        </p:nvSpPr>
        <p:spPr bwMode="auto">
          <a:xfrm>
            <a:off x="431688" y="188915"/>
            <a:ext cx="1103765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3200" b="1">
                <a:solidFill>
                  <a:schemeClr val="bg1"/>
                </a:solidFill>
              </a:rPr>
              <a:t>I. Sóng cơ và sự truyền sóng cơ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1688" y="692150"/>
            <a:ext cx="1026950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2. Các đại lượng đặc trưng cho sóng cơ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688" y="1417640"/>
            <a:ext cx="1132545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688" y="2780930"/>
            <a:ext cx="1132545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Chu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259" y="4149082"/>
            <a:ext cx="1132545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-4616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03148" y="10623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-4616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35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2"/>
          <p:cNvSpPr>
            <a:spLocks noChangeArrowheads="1"/>
          </p:cNvSpPr>
          <p:nvPr/>
        </p:nvSpPr>
        <p:spPr bwMode="auto">
          <a:xfrm>
            <a:off x="431688" y="188915"/>
            <a:ext cx="1103765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3200" b="1">
                <a:solidFill>
                  <a:schemeClr val="bg1"/>
                </a:solidFill>
              </a:rPr>
              <a:t>I. Sóng cơ và sự truyền sóng cơ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1688" y="692150"/>
            <a:ext cx="1026950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2. Các đại lượng đặc trưng cho sóng cơ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258" y="1340769"/>
            <a:ext cx="1107394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257" y="2492897"/>
            <a:ext cx="11150127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" name="Picture 11" descr="C:\Users\Thao Uyen\Desktop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33" y="3657601"/>
            <a:ext cx="4980223" cy="22859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-4616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03148" y="10623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-4616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415976"/>
              </p:ext>
            </p:extLst>
          </p:nvPr>
        </p:nvGraphicFramePr>
        <p:xfrm>
          <a:off x="2159001" y="4005064"/>
          <a:ext cx="3028736" cy="1249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669" imgH="418918" progId="Equation.DSMT4">
                  <p:embed/>
                </p:oleObj>
              </mc:Choice>
              <mc:Fallback>
                <p:oleObj name="Equation" r:id="rId3" imgW="761669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1" y="4005064"/>
                        <a:ext cx="3028736" cy="124944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95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2"/>
          <p:cNvSpPr>
            <a:spLocks noChangeArrowheads="1"/>
          </p:cNvSpPr>
          <p:nvPr/>
        </p:nvSpPr>
        <p:spPr bwMode="auto">
          <a:xfrm>
            <a:off x="431688" y="188915"/>
            <a:ext cx="1103765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3200" b="1" dirty="0">
                <a:solidFill>
                  <a:schemeClr val="bg1"/>
                </a:solidFill>
              </a:rPr>
              <a:t>I. </a:t>
            </a:r>
            <a:r>
              <a:rPr lang="es-ES" altLang="en-US" sz="3200" b="1" dirty="0" err="1">
                <a:solidFill>
                  <a:schemeClr val="bg1"/>
                </a:solidFill>
              </a:rPr>
              <a:t>Sóng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cơ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và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sự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truyền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sóng</a:t>
            </a:r>
            <a:r>
              <a:rPr lang="es-ES" altLang="en-US" sz="3200" b="1" dirty="0">
                <a:solidFill>
                  <a:schemeClr val="bg1"/>
                </a:solidFill>
              </a:rPr>
              <a:t> </a:t>
            </a:r>
            <a:r>
              <a:rPr lang="es-ES" altLang="en-US" sz="3200" b="1" dirty="0" err="1">
                <a:solidFill>
                  <a:schemeClr val="bg1"/>
                </a:solidFill>
              </a:rPr>
              <a:t>cơ</a:t>
            </a:r>
            <a:endParaRPr lang="es-ES" altLang="en-US" sz="3200" b="1" dirty="0">
              <a:solidFill>
                <a:schemeClr val="bg1"/>
              </a:solidFill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431688" y="692150"/>
            <a:ext cx="1026950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3. Phương trình sóng</a:t>
            </a: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-4616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273469"/>
              </p:ext>
            </p:extLst>
          </p:nvPr>
        </p:nvGraphicFramePr>
        <p:xfrm>
          <a:off x="474540" y="1411290"/>
          <a:ext cx="4096270" cy="610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228600" progId="Equation.DSMT4">
                  <p:embed/>
                </p:oleObj>
              </mc:Choice>
              <mc:Fallback>
                <p:oleObj name="Equation" r:id="rId2" imgW="116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40" y="1411290"/>
                        <a:ext cx="4096270" cy="61095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0" y="-4616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410401"/>
              </p:ext>
            </p:extLst>
          </p:nvPr>
        </p:nvGraphicFramePr>
        <p:xfrm>
          <a:off x="414108" y="2501900"/>
          <a:ext cx="4859659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560" imgH="431640" progId="Equation.DSMT4">
                  <p:embed/>
                </p:oleObj>
              </mc:Choice>
              <mc:Fallback>
                <p:oleObj name="Equation" r:id="rId4" imgW="1663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08" y="2501900"/>
                        <a:ext cx="4859659" cy="939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84971" y="1828801"/>
            <a:ext cx="1151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→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018233" y="3340100"/>
          <a:ext cx="15236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33" y="3340100"/>
                        <a:ext cx="15236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67" name="Picture 7"/>
          <p:cNvPicPr>
            <a:picLocks noChangeAspect="1" noChangeArrowheads="1"/>
          </p:cNvPicPr>
          <p:nvPr/>
        </p:nvPicPr>
        <p:blipFill>
          <a:blip r:embed="rId8"/>
          <a:srcRect l="14641" t="32292" r="47877" b="34375"/>
          <a:stretch>
            <a:fillRect/>
          </a:stretch>
        </p:blipFill>
        <p:spPr bwMode="auto">
          <a:xfrm>
            <a:off x="2590125" y="3733800"/>
            <a:ext cx="57135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108036" y="838200"/>
            <a:ext cx="59284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Phương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trình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sóng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hàm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tuần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hoàn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theo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gian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</a:rPr>
              <a:t>tuần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hoàn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theo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kì</a:t>
            </a:r>
            <a:r>
              <a:rPr lang="en-US" sz="2800" dirty="0">
                <a:solidFill>
                  <a:schemeClr val="bg1"/>
                </a:solidFill>
              </a:rPr>
              <a:t> T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</a:rPr>
              <a:t>Tuần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hoàn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theo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bước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sóng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endParaRPr lang="vi-VN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0787" y="716504"/>
            <a:ext cx="557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 CỐ. DẶN DÒ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777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754" t="-587" r="-754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</TotalTime>
  <Words>373</Words>
  <PresentationFormat>Tùy chỉnh</PresentationFormat>
  <Paragraphs>39</Paragraphs>
  <Slides>8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2021-02-17T02:18:53Z</dcterms:created>
  <dcterms:modified xsi:type="dcterms:W3CDTF">2021-09-15T06:28:11Z</dcterms:modified>
</cp:coreProperties>
</file>