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62" r:id="rId3"/>
    <p:sldId id="278" r:id="rId4"/>
    <p:sldId id="279" r:id="rId5"/>
    <p:sldId id="283" r:id="rId6"/>
    <p:sldId id="280" r:id="rId7"/>
    <p:sldId id="282" r:id="rId8"/>
    <p:sldId id="284" r:id="rId9"/>
    <p:sldId id="286" r:id="rId10"/>
    <p:sldId id="285" r:id="rId11"/>
    <p:sldId id="287" r:id="rId12"/>
    <p:sldId id="288" r:id="rId13"/>
    <p:sldId id="290" r:id="rId14"/>
    <p:sldId id="291" r:id="rId15"/>
    <p:sldId id="292" r:id="rId16"/>
    <p:sldId id="294" r:id="rId17"/>
    <p:sldId id="296" r:id="rId18"/>
    <p:sldId id="297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95" y="4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1623B-D227-44C0-A3B6-066BD59BB18A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4462-C00A-4983-97B5-53433B017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3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4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3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39BC198-3D7B-488A-90CC-E891FDE5C4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30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9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AB41-F015-4308-9117-7062BE1C11B2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03352-D476-4E42-B3C9-7C890E44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0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1229" y="2320027"/>
            <a:ext cx="9437129" cy="1635126"/>
            <a:chOff x="2206752" y="2743200"/>
            <a:chExt cx="11324557" cy="1962149"/>
          </a:xfrm>
        </p:grpSpPr>
        <p:sp>
          <p:nvSpPr>
            <p:cNvPr id="2" name="Rounded Rectangle 1"/>
            <p:cNvSpPr/>
            <p:nvPr/>
          </p:nvSpPr>
          <p:spPr>
            <a:xfrm>
              <a:off x="2206752" y="2743200"/>
              <a:ext cx="11228832" cy="182838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302475" y="2748046"/>
              <a:ext cx="11228834" cy="1957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BÀI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19: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CHỮ NHẬT.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THOI. </a:t>
              </a:r>
              <a:r>
                <a:rPr lang="en-US" sz="3333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HÌNH </a:t>
              </a:r>
              <a:r>
                <a:rPr lang="en-US" sz="3333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BÌNH HÀNH. HÌNH THANG CÂN</a:t>
              </a:r>
              <a:endPara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40279" y="4326456"/>
            <a:ext cx="1562974" cy="665544"/>
            <a:chOff x="4166885" y="5092861"/>
            <a:chExt cx="6690168" cy="798653"/>
          </a:xfrm>
        </p:grpSpPr>
        <p:sp>
          <p:nvSpPr>
            <p:cNvPr id="7" name="Horizontal Scroll 6"/>
            <p:cNvSpPr/>
            <p:nvPr/>
          </p:nvSpPr>
          <p:spPr>
            <a:xfrm>
              <a:off x="4166885" y="5092861"/>
              <a:ext cx="6690168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52382" y="5190528"/>
              <a:ext cx="6519170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</a:t>
              </a:r>
              <a:r>
                <a:rPr lang="en-US" sz="2667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组合 218"/>
          <p:cNvGrpSpPr/>
          <p:nvPr/>
        </p:nvGrpSpPr>
        <p:grpSpPr>
          <a:xfrm rot="20623984">
            <a:off x="5662500" y="1107543"/>
            <a:ext cx="979994" cy="870106"/>
            <a:chOff x="4193431" y="26035"/>
            <a:chExt cx="1464128" cy="1237336"/>
          </a:xfrm>
        </p:grpSpPr>
        <p:sp>
          <p:nvSpPr>
            <p:cNvPr id="12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23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9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16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603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6270776">
            <a:off x="-1025245" y="4298978"/>
            <a:ext cx="7457599" cy="4086916"/>
            <a:chOff x="2975032" y="3293453"/>
            <a:chExt cx="7457599" cy="4086916"/>
          </a:xfrm>
        </p:grpSpPr>
        <p:grpSp>
          <p:nvGrpSpPr>
            <p:cNvPr id="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7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6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92" name="Parallelogram 91"/>
          <p:cNvSpPr/>
          <p:nvPr/>
        </p:nvSpPr>
        <p:spPr>
          <a:xfrm>
            <a:off x="3619739" y="2918933"/>
            <a:ext cx="3120205" cy="1885667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1555491" y="240962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1160229" y="352999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298998" y="4889013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4.12b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1160229" y="79972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555490" y="734508"/>
            <a:ext cx="8830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OC, OB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4077411" y="2943366"/>
            <a:ext cx="2179399" cy="186123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600130" y="2943366"/>
            <a:ext cx="3139814" cy="183736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6605058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875825" y="244820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444087" y="481495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6270827" y="4607629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637511" y="1252796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009257" y="1353984"/>
            <a:ext cx="7457599" cy="4086916"/>
            <a:chOff x="2975032" y="3293453"/>
            <a:chExt cx="7457599" cy="4086916"/>
          </a:xfrm>
        </p:grpSpPr>
        <p:grpSp>
          <p:nvGrpSpPr>
            <p:cNvPr id="2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88" name="Group 387"/>
          <p:cNvGrpSpPr/>
          <p:nvPr/>
        </p:nvGrpSpPr>
        <p:grpSpPr>
          <a:xfrm rot="19787247">
            <a:off x="3240667" y="1341131"/>
            <a:ext cx="7457599" cy="4086916"/>
            <a:chOff x="2975032" y="3293453"/>
            <a:chExt cx="7457599" cy="4086916"/>
          </a:xfrm>
        </p:grpSpPr>
        <p:grpSp>
          <p:nvGrpSpPr>
            <p:cNvPr id="38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479" name="Group 478"/>
          <p:cNvGrpSpPr/>
          <p:nvPr/>
        </p:nvGrpSpPr>
        <p:grpSpPr>
          <a:xfrm rot="2445589">
            <a:off x="2831691" y="3662669"/>
            <a:ext cx="7457599" cy="4086916"/>
            <a:chOff x="2975032" y="3293453"/>
            <a:chExt cx="7457599" cy="4086916"/>
          </a:xfrm>
        </p:grpSpPr>
        <p:grpSp>
          <p:nvGrpSpPr>
            <p:cNvPr id="480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482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483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94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95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96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97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98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99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500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501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502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3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564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4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559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5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554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6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549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544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539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09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534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0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29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1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24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5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19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514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8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569" name="Rounded Rectangle 568"/>
          <p:cNvSpPr/>
          <p:nvPr/>
        </p:nvSpPr>
        <p:spPr>
          <a:xfrm>
            <a:off x="6149588" y="1267675"/>
            <a:ext cx="4258611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OA = OB; OC = OD</a:t>
            </a:r>
          </a:p>
        </p:txBody>
      </p:sp>
      <p:sp>
        <p:nvSpPr>
          <p:cNvPr id="570" name="TextBox 569"/>
          <p:cNvSpPr txBox="1"/>
          <p:nvPr/>
        </p:nvSpPr>
        <p:spPr>
          <a:xfrm>
            <a:off x="4981648" y="3377933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101" y="6103049"/>
            <a:ext cx="1028700" cy="676275"/>
          </a:xfrm>
          <a:prstGeom prst="rect">
            <a:avLst/>
          </a:prstGeom>
        </p:spPr>
      </p:pic>
      <p:sp>
        <p:nvSpPr>
          <p:cNvPr id="94" name="Rectangular Callout 93"/>
          <p:cNvSpPr/>
          <p:nvPr/>
        </p:nvSpPr>
        <p:spPr>
          <a:xfrm>
            <a:off x="8658812" y="4228373"/>
            <a:ext cx="3379182" cy="1605245"/>
          </a:xfrm>
          <a:prstGeom prst="wedgeRectCallout">
            <a:avLst>
              <a:gd name="adj1" fmla="val -4181"/>
              <a:gd name="adj2" fmla="val 1024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8739420" y="4312868"/>
            <a:ext cx="3250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34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0.21667 -0.00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-0.03842 0.277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5" grpId="0" animBg="1"/>
      <p:bldP spid="98" grpId="0" animBg="1"/>
      <p:bldP spid="101" grpId="0"/>
      <p:bldP spid="296" grpId="0" animBg="1"/>
      <p:bldP spid="569" grpId="0" animBg="1"/>
      <p:bldP spid="94" grpId="0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arallelogram 93"/>
          <p:cNvSpPr/>
          <p:nvPr/>
        </p:nvSpPr>
        <p:spPr>
          <a:xfrm>
            <a:off x="4309671" y="2961564"/>
            <a:ext cx="3312420" cy="1933034"/>
          </a:xfrm>
          <a:prstGeom prst="parallelogram">
            <a:avLst>
              <a:gd name="adj" fmla="val 3278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Connector 96"/>
          <p:cNvCxnSpPr/>
          <p:nvPr/>
        </p:nvCxnSpPr>
        <p:spPr>
          <a:xfrm flipV="1">
            <a:off x="1105469" y="4894598"/>
            <a:ext cx="9144000" cy="1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82388" y="2961563"/>
            <a:ext cx="9976513" cy="0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630304" y="450376"/>
            <a:ext cx="2153734" cy="6407624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469038" y="551859"/>
            <a:ext cx="1937982" cy="5950423"/>
          </a:xfrm>
          <a:prstGeom prst="line">
            <a:avLst/>
          </a:prstGeom>
          <a:ln w="3810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3" name="TextBox 122"/>
          <p:cNvSpPr txBox="1"/>
          <p:nvPr/>
        </p:nvSpPr>
        <p:spPr>
          <a:xfrm>
            <a:off x="825151" y="482418"/>
            <a:ext cx="9555978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539624" y="538436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090940" y="6009132"/>
            <a:ext cx="6101060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23070" y="2444414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7157" y="48753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1733" y="2407977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70442" y="480710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3293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8501" y="313980"/>
            <a:ext cx="11141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82974" y="325962"/>
            <a:ext cx="285527" cy="31885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Isosceles Triangle 18"/>
          <p:cNvSpPr/>
          <p:nvPr/>
        </p:nvSpPr>
        <p:spPr>
          <a:xfrm rot="14844215">
            <a:off x="992270" y="183172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4048940">
            <a:off x="3036109" y="978038"/>
            <a:ext cx="1774209" cy="22100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20" idx="2"/>
            <a:endCxn id="20" idx="4"/>
          </p:cNvCxnSpPr>
          <p:nvPr/>
        </p:nvCxnSpPr>
        <p:spPr>
          <a:xfrm>
            <a:off x="2562698" y="1686784"/>
            <a:ext cx="679466" cy="1638946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1890" flipH="1">
            <a:off x="2236427" y="1046968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25" name="Isosceles Triangle 24"/>
          <p:cNvSpPr/>
          <p:nvPr/>
        </p:nvSpPr>
        <p:spPr>
          <a:xfrm rot="4048940">
            <a:off x="3924939" y="2898846"/>
            <a:ext cx="1774209" cy="2210057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 rot="3891104">
            <a:off x="7806727" y="1001385"/>
            <a:ext cx="1897038" cy="2324345"/>
          </a:xfrm>
          <a:prstGeom prst="triangle">
            <a:avLst>
              <a:gd name="adj" fmla="val 53293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 rot="14683479">
            <a:off x="8231330" y="1912203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endCxn id="34" idx="4"/>
          </p:cNvCxnSpPr>
          <p:nvPr/>
        </p:nvCxnSpPr>
        <p:spPr>
          <a:xfrm flipV="1">
            <a:off x="8034629" y="1720450"/>
            <a:ext cx="1791145" cy="1809245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49592" flipH="1">
            <a:off x="9972131" y="1027007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38" name="Isosceles Triangle 37"/>
          <p:cNvSpPr/>
          <p:nvPr/>
        </p:nvSpPr>
        <p:spPr>
          <a:xfrm rot="3891104">
            <a:off x="8639148" y="3338730"/>
            <a:ext cx="1897038" cy="2324345"/>
          </a:xfrm>
          <a:prstGeom prst="triangle">
            <a:avLst>
              <a:gd name="adj" fmla="val 5329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1159760" y="5487888"/>
            <a:ext cx="5123222" cy="7310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10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07448 -0.28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4" y="-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-0.09144 L -0.0694 -0.341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5" grpId="0" animBg="1"/>
      <p:bldP spid="25" grpId="1" animBg="1"/>
      <p:bldP spid="33" grpId="0" animBg="1"/>
      <p:bldP spid="34" grpId="0" animBg="1"/>
      <p:bldP spid="34" grpId="1" animBg="1"/>
      <p:bldP spid="34" grpId="2" animBg="1"/>
      <p:bldP spid="38" grpId="0" animBg="1"/>
      <p:bldP spid="38" grpId="1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31814" y="1209112"/>
            <a:ext cx="9534770" cy="45138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extBox 1"/>
          <p:cNvSpPr txBox="1"/>
          <p:nvPr/>
        </p:nvSpPr>
        <p:spPr>
          <a:xfrm>
            <a:off x="2078995" y="1532288"/>
            <a:ext cx="2319689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b="1" i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2625" y="2193762"/>
            <a:ext cx="4182556" cy="55399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242625" y="2912029"/>
            <a:ext cx="4206601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242625" y="3577769"/>
            <a:ext cx="91294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2242625" y="4273729"/>
            <a:ext cx="5606022" cy="553998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9676" y="4961776"/>
            <a:ext cx="59307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2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20" dirty="0"/>
          </a:p>
        </p:txBody>
      </p:sp>
    </p:spTree>
    <p:extLst>
      <p:ext uri="{BB962C8B-B14F-4D97-AF65-F5344CB8AC3E}">
        <p14:creationId xmlns:p14="http://schemas.microsoft.com/office/powerpoint/2010/main" val="14373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9085" y="305304"/>
            <a:ext cx="278362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519085" y="887519"/>
            <a:ext cx="11451238" cy="48013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AB  5 cm, BC = 3 cm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474477" y="1248561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1: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487497" y="1756909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722470" y="1255571"/>
            <a:ext cx="827198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5cm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680906" y="1761851"/>
            <a:ext cx="9975592" cy="480131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 = 3 cm.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485368" y="2346348"/>
            <a:ext cx="1209049" cy="480131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1680909" y="2346327"/>
            <a:ext cx="9628459" cy="849463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BC,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AB. Hai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D, ta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48977" y="4467283"/>
            <a:ext cx="7457599" cy="4086916"/>
            <a:chOff x="2975032" y="3293453"/>
            <a:chExt cx="7457599" cy="4086916"/>
          </a:xfrm>
        </p:grpSpPr>
        <p:grpSp>
          <p:nvGrpSpPr>
            <p:cNvPr id="13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5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6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7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8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9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0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2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3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5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6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7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2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7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7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72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7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6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4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5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5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6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 rot="6864229">
            <a:off x="897267" y="5125890"/>
            <a:ext cx="7457599" cy="4086916"/>
            <a:chOff x="2975032" y="3293453"/>
            <a:chExt cx="7457599" cy="4086916"/>
          </a:xfrm>
        </p:grpSpPr>
        <p:grpSp>
          <p:nvGrpSpPr>
            <p:cNvPr id="10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2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2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2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2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2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8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7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6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5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4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94" name="Straight Connector 193"/>
          <p:cNvCxnSpPr/>
          <p:nvPr/>
        </p:nvCxnSpPr>
        <p:spPr>
          <a:xfrm>
            <a:off x="2321648" y="5996774"/>
            <a:ext cx="3359869" cy="982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/>
          <p:cNvCxnSpPr/>
          <p:nvPr/>
        </p:nvCxnSpPr>
        <p:spPr>
          <a:xfrm flipV="1">
            <a:off x="5697273" y="4180732"/>
            <a:ext cx="824837" cy="185487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flipV="1">
            <a:off x="2337082" y="3195790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>
            <a:off x="3005482" y="4180732"/>
            <a:ext cx="3489656" cy="1743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/>
          <p:nvPr/>
        </p:nvSpPr>
        <p:spPr>
          <a:xfrm>
            <a:off x="2743039" y="367494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6437060" y="36575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642788" y="589822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96302" y="585017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09" name="TextBox 208"/>
          <p:cNvSpPr txBox="1"/>
          <p:nvPr/>
        </p:nvSpPr>
        <p:spPr>
          <a:xfrm rot="17299410">
            <a:off x="6088082" y="4854155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3629653" y="6219347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1" name="Group 210"/>
          <p:cNvGrpSpPr/>
          <p:nvPr/>
        </p:nvGrpSpPr>
        <p:grpSpPr>
          <a:xfrm>
            <a:off x="2251905" y="4488459"/>
            <a:ext cx="7457599" cy="4086916"/>
            <a:chOff x="2975032" y="3293453"/>
            <a:chExt cx="7457599" cy="4086916"/>
          </a:xfrm>
        </p:grpSpPr>
        <p:grpSp>
          <p:nvGrpSpPr>
            <p:cNvPr id="212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14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15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26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27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28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29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30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31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32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33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34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35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96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6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91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7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86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8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81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9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76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0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71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1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66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2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61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56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51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46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3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301" name="Straight Connector 300"/>
          <p:cNvCxnSpPr/>
          <p:nvPr/>
        </p:nvCxnSpPr>
        <p:spPr>
          <a:xfrm flipV="1">
            <a:off x="2348565" y="4168634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206" idx="2"/>
          </p:cNvCxnSpPr>
          <p:nvPr/>
        </p:nvCxnSpPr>
        <p:spPr>
          <a:xfrm flipH="1">
            <a:off x="3181876" y="4180732"/>
            <a:ext cx="3408141" cy="1303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06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-0.23581 -0.1372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02748 -0.2766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205" grpId="0"/>
      <p:bldP spid="206" grpId="0"/>
      <p:bldP spid="207" grpId="0"/>
      <p:bldP spid="208" grpId="0"/>
      <p:bldP spid="209" grpId="0"/>
      <p:bldP spid="2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67000" y="900114"/>
            <a:ext cx="7315200" cy="54768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4868" name="Rectangle 4" descr="Papyrus"/>
          <p:cNvSpPr>
            <a:spLocks noChangeArrowheads="1"/>
          </p:cNvSpPr>
          <p:nvPr/>
        </p:nvSpPr>
        <p:spPr bwMode="auto">
          <a:xfrm>
            <a:off x="3186113" y="3819526"/>
            <a:ext cx="6119812" cy="16557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124200" y="277177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>
            <a:off x="3514726" y="3794125"/>
            <a:ext cx="54768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3136900" y="4471989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3276601" y="5486400"/>
            <a:ext cx="564197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3" name="Rectangle 9" descr="Papyrus"/>
          <p:cNvSpPr>
            <a:spLocks noChangeArrowheads="1"/>
          </p:cNvSpPr>
          <p:nvPr/>
        </p:nvSpPr>
        <p:spPr bwMode="auto">
          <a:xfrm rot="4394519">
            <a:off x="4102895" y="3415507"/>
            <a:ext cx="4105275" cy="230346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7642225" y="22955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>
            <a:off x="6915151" y="3095625"/>
            <a:ext cx="931863" cy="29860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851400" y="2371726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solidFill>
                  <a:schemeClr val="accent2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529139" y="3259139"/>
            <a:ext cx="1011237" cy="33496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87" name="Text Box 23"/>
          <p:cNvSpPr txBox="1">
            <a:spLocks noChangeArrowheads="1"/>
          </p:cNvSpPr>
          <p:nvPr/>
        </p:nvSpPr>
        <p:spPr bwMode="auto">
          <a:xfrm>
            <a:off x="4292600" y="3403600"/>
            <a:ext cx="3401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A</a:t>
            </a:r>
          </a:p>
        </p:txBody>
      </p:sp>
      <p:sp>
        <p:nvSpPr>
          <p:cNvPr id="164888" name="Text Box 24"/>
          <p:cNvSpPr txBox="1">
            <a:spLocks noChangeArrowheads="1"/>
          </p:cNvSpPr>
          <p:nvPr/>
        </p:nvSpPr>
        <p:spPr bwMode="auto">
          <a:xfrm>
            <a:off x="7107238" y="3403600"/>
            <a:ext cx="3289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B</a:t>
            </a:r>
          </a:p>
        </p:txBody>
      </p:sp>
      <p:sp>
        <p:nvSpPr>
          <p:cNvPr id="164889" name="Text Box 25"/>
          <p:cNvSpPr txBox="1">
            <a:spLocks noChangeArrowheads="1"/>
          </p:cNvSpPr>
          <p:nvPr/>
        </p:nvSpPr>
        <p:spPr bwMode="auto">
          <a:xfrm>
            <a:off x="7718425" y="5453063"/>
            <a:ext cx="32092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C</a:t>
            </a:r>
          </a:p>
        </p:txBody>
      </p:sp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4886325" y="5453063"/>
            <a:ext cx="3465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31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4185 L 0.61354 0.04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4185 L 0.61493 0.0420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64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21 0.01549 L 0.06111 0.5065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455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57 0.00439 L 0.00521 0.4372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6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6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9" grpId="0"/>
      <p:bldP spid="164871" grpId="0"/>
      <p:bldP spid="164871" grpId="1"/>
      <p:bldP spid="164874" grpId="0"/>
      <p:bldP spid="164876" grpId="0"/>
      <p:bldP spid="164876" grpId="1"/>
      <p:bldP spid="164887" grpId="0"/>
      <p:bldP spid="164888" grpId="0"/>
      <p:bldP spid="164889" grpId="0"/>
      <p:bldP spid="1648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roup 943"/>
          <p:cNvGrpSpPr/>
          <p:nvPr/>
        </p:nvGrpSpPr>
        <p:grpSpPr>
          <a:xfrm rot="18208382">
            <a:off x="5915651" y="-647681"/>
            <a:ext cx="8634782" cy="4526473"/>
            <a:chOff x="2656443" y="2057485"/>
            <a:chExt cx="8634782" cy="4526473"/>
          </a:xfrm>
        </p:grpSpPr>
        <p:grpSp>
          <p:nvGrpSpPr>
            <p:cNvPr id="94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94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94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4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95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95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96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96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96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96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96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96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96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96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6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0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6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0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0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0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10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9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98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9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98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97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97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8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94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  <a:endPara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grpSp>
        <p:nvGrpSpPr>
          <p:cNvPr id="753" name="Group 752"/>
          <p:cNvGrpSpPr/>
          <p:nvPr/>
        </p:nvGrpSpPr>
        <p:grpSpPr>
          <a:xfrm>
            <a:off x="4266832" y="3036696"/>
            <a:ext cx="8634782" cy="4526473"/>
            <a:chOff x="2656443" y="2057485"/>
            <a:chExt cx="8634782" cy="4526473"/>
          </a:xfrm>
        </p:grpSpPr>
        <p:grpSp>
          <p:nvGrpSpPr>
            <p:cNvPr id="390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39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39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39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40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0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0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0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0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0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0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0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1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1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41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7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6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7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46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45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6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45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44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5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44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1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43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4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43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2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3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42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2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42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  <a:endPara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641" y="613739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4cm.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226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4140971" y="4741121"/>
            <a:ext cx="467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7332670" y="4724128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dirty="0"/>
          </a:p>
        </p:txBody>
      </p:sp>
      <p:sp>
        <p:nvSpPr>
          <p:cNvPr id="385" name="Rectangle 384"/>
          <p:cNvSpPr/>
          <p:nvPr/>
        </p:nvSpPr>
        <p:spPr>
          <a:xfrm>
            <a:off x="5345322" y="2241000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800" dirty="0"/>
          </a:p>
        </p:txBody>
      </p:sp>
      <p:cxnSp>
        <p:nvCxnSpPr>
          <p:cNvPr id="388" name="Straight Connector 387"/>
          <p:cNvCxnSpPr/>
          <p:nvPr/>
        </p:nvCxnSpPr>
        <p:spPr>
          <a:xfrm>
            <a:off x="4368800" y="4730018"/>
            <a:ext cx="3087678" cy="906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TextBox 565"/>
          <p:cNvSpPr txBox="1"/>
          <p:nvPr/>
        </p:nvSpPr>
        <p:spPr>
          <a:xfrm>
            <a:off x="7533912" y="1706361"/>
            <a:ext cx="118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7" name="TextBox 566"/>
          <p:cNvSpPr txBox="1"/>
          <p:nvPr/>
        </p:nvSpPr>
        <p:spPr>
          <a:xfrm>
            <a:off x="5287655" y="4838764"/>
            <a:ext cx="1466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 rot="18161128">
            <a:off x="7828615" y="3056670"/>
            <a:ext cx="16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9" name="TextBox 568"/>
          <p:cNvSpPr txBox="1"/>
          <p:nvPr/>
        </p:nvSpPr>
        <p:spPr>
          <a:xfrm rot="21444866">
            <a:off x="4262956" y="3228238"/>
            <a:ext cx="118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0" name="Rectangle 569"/>
          <p:cNvSpPr/>
          <p:nvPr/>
        </p:nvSpPr>
        <p:spPr>
          <a:xfrm>
            <a:off x="9189801" y="2126251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dirty="0"/>
          </a:p>
        </p:txBody>
      </p:sp>
      <p:cxnSp>
        <p:nvCxnSpPr>
          <p:cNvPr id="755" name="Straight Connector 754"/>
          <p:cNvCxnSpPr/>
          <p:nvPr/>
        </p:nvCxnSpPr>
        <p:spPr>
          <a:xfrm flipV="1">
            <a:off x="7423500" y="2226165"/>
            <a:ext cx="1749278" cy="251499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7" name="Group 756"/>
          <p:cNvGrpSpPr/>
          <p:nvPr/>
        </p:nvGrpSpPr>
        <p:grpSpPr>
          <a:xfrm rot="18236667">
            <a:off x="5903739" y="-651656"/>
            <a:ext cx="8634782" cy="4526473"/>
            <a:chOff x="2656443" y="2057485"/>
            <a:chExt cx="8634782" cy="4526473"/>
          </a:xfrm>
        </p:grpSpPr>
        <p:grpSp>
          <p:nvGrpSpPr>
            <p:cNvPr id="758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760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761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2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3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4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5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6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7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8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69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0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71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772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773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774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775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776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777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778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779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780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781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842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3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4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5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6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2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37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8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9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0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41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2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3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4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5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6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4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827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8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9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0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31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5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822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3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4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5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6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6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817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8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9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0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21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7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812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3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4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5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6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8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807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8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9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0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11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89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02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3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4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5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6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0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797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8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9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0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01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791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92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3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4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5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796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75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  <a:endPara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cxnSp>
        <p:nvCxnSpPr>
          <p:cNvPr id="848" name="Straight Connector 847"/>
          <p:cNvCxnSpPr/>
          <p:nvPr/>
        </p:nvCxnSpPr>
        <p:spPr>
          <a:xfrm>
            <a:off x="3953933" y="2232644"/>
            <a:ext cx="5222631" cy="85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0" name="Straight Connector 849"/>
          <p:cNvCxnSpPr>
            <a:stCxn id="383" idx="0"/>
          </p:cNvCxnSpPr>
          <p:nvPr/>
        </p:nvCxnSpPr>
        <p:spPr>
          <a:xfrm flipV="1">
            <a:off x="4374550" y="1180497"/>
            <a:ext cx="2294673" cy="356062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4" name="Group 853"/>
          <p:cNvGrpSpPr/>
          <p:nvPr/>
        </p:nvGrpSpPr>
        <p:grpSpPr>
          <a:xfrm>
            <a:off x="4257770" y="3034842"/>
            <a:ext cx="8634782" cy="4526473"/>
            <a:chOff x="2656443" y="2057485"/>
            <a:chExt cx="8634782" cy="4526473"/>
          </a:xfrm>
        </p:grpSpPr>
        <p:grpSp>
          <p:nvGrpSpPr>
            <p:cNvPr id="855" name="Group 129"/>
            <p:cNvGrpSpPr>
              <a:grpSpLocks/>
            </p:cNvGrpSpPr>
            <p:nvPr/>
          </p:nvGrpSpPr>
          <p:grpSpPr bwMode="auto">
            <a:xfrm rot="1793184">
              <a:off x="2821718" y="2057485"/>
              <a:ext cx="8469507" cy="4526473"/>
              <a:chOff x="1740" y="3848"/>
              <a:chExt cx="3152" cy="1683"/>
            </a:xfrm>
          </p:grpSpPr>
          <p:sp>
            <p:nvSpPr>
              <p:cNvPr id="857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/>
              </a:p>
            </p:txBody>
          </p:sp>
          <p:sp>
            <p:nvSpPr>
              <p:cNvPr id="858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59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0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1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2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3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4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5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6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7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868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119" y="4183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69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112" y="5336"/>
                <a:ext cx="194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70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351" y="5186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71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603" y="5038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72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2855" y="4908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73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117" y="475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74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352" y="4615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5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605" y="4476"/>
                <a:ext cx="245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76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3866" y="4320"/>
                <a:ext cx="246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77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63"/>
                <a:ext cx="368" cy="19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878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4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79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93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0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92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3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1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92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2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91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2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3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91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4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0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1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5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04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6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99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0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1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2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903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7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94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5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6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7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8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  <p:grpSp>
            <p:nvGrpSpPr>
              <p:cNvPr id="888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889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0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1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2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  <p:sp>
              <p:nvSpPr>
                <p:cNvPr id="893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800"/>
                </a:p>
              </p:txBody>
            </p:sp>
          </p:grpSp>
        </p:grpSp>
        <p:sp>
          <p:nvSpPr>
            <p:cNvPr id="8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9104">
              <a:off x="2656443" y="4147654"/>
              <a:ext cx="521283" cy="52322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  <a:endParaRPr lang="en-US" sz="2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</p:txBody>
        </p:sp>
      </p:grpSp>
      <p:cxnSp>
        <p:nvCxnSpPr>
          <p:cNvPr id="1034" name="Straight Connector 1033"/>
          <p:cNvCxnSpPr/>
          <p:nvPr/>
        </p:nvCxnSpPr>
        <p:spPr>
          <a:xfrm flipV="1">
            <a:off x="4399793" y="2221369"/>
            <a:ext cx="1625717" cy="24910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/>
          <p:cNvCxnSpPr/>
          <p:nvPr/>
        </p:nvCxnSpPr>
        <p:spPr>
          <a:xfrm flipH="1" flipV="1">
            <a:off x="6002710" y="2214095"/>
            <a:ext cx="3208058" cy="16883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3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8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03152 -0.364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25599 -0.0138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383" grpId="0"/>
      <p:bldP spid="384" grpId="0"/>
      <p:bldP spid="385" grpId="0"/>
      <p:bldP spid="566" grpId="0"/>
      <p:bldP spid="567" grpId="0"/>
      <p:bldP spid="568" grpId="0"/>
      <p:bldP spid="569" grpId="0"/>
      <p:bldP spid="5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863" y="1241353"/>
            <a:ext cx="118761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4.11: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cm,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cm.</a:t>
            </a: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442874" y="203778"/>
            <a:ext cx="533846" cy="1419592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968" y="646651"/>
            <a:ext cx="1371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Bài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tập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29765" y="3033589"/>
            <a:ext cx="7457599" cy="4086916"/>
            <a:chOff x="2975032" y="3293453"/>
            <a:chExt cx="7457599" cy="4086916"/>
          </a:xfrm>
        </p:grpSpPr>
        <p:grpSp>
          <p:nvGrpSpPr>
            <p:cNvPr id="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9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8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8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7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7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6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6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5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5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4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4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 rot="6864229">
            <a:off x="2266635" y="3902579"/>
            <a:ext cx="7457599" cy="4086916"/>
            <a:chOff x="2975032" y="3293453"/>
            <a:chExt cx="7457599" cy="4086916"/>
          </a:xfrm>
        </p:grpSpPr>
        <p:grpSp>
          <p:nvGrpSpPr>
            <p:cNvPr id="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1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188" name="Straight Connector 187"/>
          <p:cNvCxnSpPr/>
          <p:nvPr/>
        </p:nvCxnSpPr>
        <p:spPr>
          <a:xfrm>
            <a:off x="3075182" y="4582840"/>
            <a:ext cx="4024320" cy="2989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flipV="1">
            <a:off x="7087939" y="2738664"/>
            <a:ext cx="863355" cy="190842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090616" y="1781856"/>
            <a:ext cx="1307141" cy="2817998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>
            <a:off x="3255266" y="2738664"/>
            <a:ext cx="4696028" cy="14142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3496573" y="226101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893405" y="2301011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085970" y="4491796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2749836" y="4436242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6" name="TextBox 195"/>
          <p:cNvSpPr txBox="1"/>
          <p:nvPr/>
        </p:nvSpPr>
        <p:spPr>
          <a:xfrm rot="17299410">
            <a:off x="7323361" y="3562364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4397757" y="4593808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3028605" y="3010667"/>
            <a:ext cx="7457599" cy="4086916"/>
            <a:chOff x="2975032" y="3293453"/>
            <a:chExt cx="7457599" cy="4086916"/>
          </a:xfrm>
        </p:grpSpPr>
        <p:grpSp>
          <p:nvGrpSpPr>
            <p:cNvPr id="199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01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02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13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14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15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16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17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18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19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20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21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22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83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3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78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4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73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68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63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58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53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48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43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1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38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2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33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>
          <a:xfrm flipV="1">
            <a:off x="3102099" y="2754700"/>
            <a:ext cx="837878" cy="183079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 flipH="1" flipV="1">
            <a:off x="3925283" y="2747330"/>
            <a:ext cx="4032789" cy="2471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3" name="Group 292"/>
          <p:cNvGrpSpPr/>
          <p:nvPr/>
        </p:nvGrpSpPr>
        <p:grpSpPr>
          <a:xfrm>
            <a:off x="3181005" y="3163067"/>
            <a:ext cx="7457599" cy="4086916"/>
            <a:chOff x="2975032" y="3293453"/>
            <a:chExt cx="7457599" cy="4086916"/>
          </a:xfrm>
        </p:grpSpPr>
        <p:grpSp>
          <p:nvGrpSpPr>
            <p:cNvPr id="294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296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97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08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09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10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11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12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13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14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15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16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17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78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8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73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9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68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0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63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1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58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2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53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3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48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4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43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5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38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6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33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27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28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5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536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27852 -0.2120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32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36 -0.2599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  <p:bldP spid="192" grpId="0"/>
      <p:bldP spid="193" grpId="0"/>
      <p:bldP spid="194" grpId="0"/>
      <p:bldP spid="195" grpId="0"/>
      <p:bldP spid="196" grpId="0"/>
      <p:bldP spid="1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500408" y="1711591"/>
            <a:ext cx="2369525" cy="149601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4454133" y="2853432"/>
            <a:ext cx="3004633" cy="1608561"/>
          </a:xfrm>
          <a:prstGeom prst="parallelogram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mond 6"/>
          <p:cNvSpPr/>
          <p:nvPr/>
        </p:nvSpPr>
        <p:spPr>
          <a:xfrm>
            <a:off x="9632053" y="3556381"/>
            <a:ext cx="2047742" cy="2523837"/>
          </a:xfrm>
          <a:prstGeom prst="diamon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3411" y="142431"/>
            <a:ext cx="10711199" cy="110601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riêng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thoi</a:t>
            </a:r>
            <a:endParaRPr lang="en-US" altLang="en-US" sz="3000" b="1" dirty="0">
              <a:solidFill>
                <a:srgbClr val="99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035" y="3248122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BẰNG NHAU</a:t>
            </a:r>
            <a:endParaRPr lang="en-US" sz="2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28035" y="5124493"/>
            <a:ext cx="3272309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GÓC ĐỐI BẰNG NHAU</a:t>
            </a:r>
            <a:endParaRPr lang="en-US" sz="2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28035" y="1751258"/>
            <a:ext cx="3174640" cy="70833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CÁC CẠNH ĐỐI SONG </a:t>
            </a:r>
            <a:r>
              <a:rPr lang="en-US" sz="2000" b="1" dirty="0" err="1" smtClean="0"/>
              <a:t>SONG</a:t>
            </a:r>
            <a:endParaRPr lang="en-US" sz="2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9178343" y="1085849"/>
            <a:ext cx="3013657" cy="51037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GÓC BẰNG NHAU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298546" y="6178555"/>
            <a:ext cx="2816449" cy="50088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BỐN CẠNH BẰNG NHAU</a:t>
            </a:r>
            <a:endParaRPr lang="en-US" b="1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776845" y="2195848"/>
            <a:ext cx="906884" cy="7405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877730" y="4580540"/>
            <a:ext cx="805999" cy="8820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6" idx="5"/>
          </p:cNvCxnSpPr>
          <p:nvPr/>
        </p:nvCxnSpPr>
        <p:spPr>
          <a:xfrm>
            <a:off x="3800344" y="3644848"/>
            <a:ext cx="854859" cy="1286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458766" y="2109750"/>
            <a:ext cx="1840290" cy="1138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407409" y="3991804"/>
            <a:ext cx="2138081" cy="97300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148365" y="1213468"/>
            <a:ext cx="2342886" cy="58167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000" b="1" u="sng" dirty="0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chất </a:t>
            </a:r>
            <a:r>
              <a:rPr lang="en-US" altLang="en-US" sz="3000" b="1" u="sng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endParaRPr lang="en-US" altLang="en-US" sz="3000" b="1" u="sng" dirty="0">
              <a:solidFill>
                <a:srgbClr val="00B05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90057"/>
            <a:ext cx="979496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4.10; 4.11; 4.12  SGK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</a:t>
            </a: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29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9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sz="29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Same Side Corner Rectangle 3"/>
          <p:cNvSpPr/>
          <p:nvPr/>
        </p:nvSpPr>
        <p:spPr>
          <a:xfrm rot="5400000">
            <a:off x="1937851" y="-1486223"/>
            <a:ext cx="728869" cy="4604569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576973"/>
            <a:ext cx="3434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Hướng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dẫn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nhà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5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034" y="551892"/>
            <a:ext cx="231968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endParaRPr lang="en-US" sz="2417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>
            <a:spLocks/>
          </p:cNvSpPr>
          <p:nvPr/>
        </p:nvSpPr>
        <p:spPr>
          <a:xfrm>
            <a:off x="2247293" y="558030"/>
            <a:ext cx="7863840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>
            <a:spLocks/>
          </p:cNvSpPr>
          <p:nvPr/>
        </p:nvSpPr>
        <p:spPr>
          <a:xfrm>
            <a:off x="251637" y="1010823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251638" y="1450010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>
            <a:spLocks/>
          </p:cNvSpPr>
          <p:nvPr/>
        </p:nvSpPr>
        <p:spPr>
          <a:xfrm>
            <a:off x="1387303" y="1006348"/>
            <a:ext cx="689331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AB 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cm.</a:t>
            </a:r>
            <a:endParaRPr lang="en-US" sz="2417" dirty="0"/>
          </a:p>
        </p:txBody>
      </p:sp>
      <p:sp>
        <p:nvSpPr>
          <p:cNvPr id="7" name="Rectangle 6"/>
          <p:cNvSpPr>
            <a:spLocks/>
          </p:cNvSpPr>
          <p:nvPr/>
        </p:nvSpPr>
        <p:spPr>
          <a:xfrm>
            <a:off x="1252259" y="1451799"/>
            <a:ext cx="10528438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B.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BC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3cm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9" name="Rectangle 38"/>
          <p:cNvSpPr>
            <a:spLocks/>
          </p:cNvSpPr>
          <p:nvPr/>
        </p:nvSpPr>
        <p:spPr>
          <a:xfrm>
            <a:off x="257848" y="2036968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1230549" y="2064336"/>
            <a:ext cx="10331125" cy="83625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C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AB.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BC.</a:t>
            </a:r>
            <a:endParaRPr lang="en-US" sz="2417" dirty="0"/>
          </a:p>
        </p:txBody>
      </p:sp>
      <p:sp>
        <p:nvSpPr>
          <p:cNvPr id="34" name="Rectangle 33"/>
          <p:cNvSpPr>
            <a:spLocks/>
          </p:cNvSpPr>
          <p:nvPr/>
        </p:nvSpPr>
        <p:spPr>
          <a:xfrm>
            <a:off x="207172" y="2740585"/>
            <a:ext cx="1180131" cy="46429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endParaRPr lang="en-US" sz="2417" dirty="0">
              <a:solidFill>
                <a:srgbClr val="00B050"/>
              </a:solidFill>
            </a:endParaRPr>
          </a:p>
        </p:txBody>
      </p:sp>
      <p:sp>
        <p:nvSpPr>
          <p:cNvPr id="35" name="Rectangle 34"/>
          <p:cNvSpPr>
            <a:spLocks/>
          </p:cNvSpPr>
          <p:nvPr/>
        </p:nvSpPr>
        <p:spPr>
          <a:xfrm>
            <a:off x="1365053" y="2801737"/>
            <a:ext cx="8240807" cy="464294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ABCD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/>
          </a:p>
        </p:txBody>
      </p:sp>
      <p:sp>
        <p:nvSpPr>
          <p:cNvPr id="31" name="TextBox 30"/>
          <p:cNvSpPr txBox="1"/>
          <p:nvPr/>
        </p:nvSpPr>
        <p:spPr>
          <a:xfrm>
            <a:off x="385034" y="139142"/>
            <a:ext cx="3667029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88704" y="3256604"/>
            <a:ext cx="4671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099259" y="446943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411569" y="573975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68800" y="3637992"/>
            <a:ext cx="1435100" cy="109202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92226" y="3600553"/>
            <a:ext cx="2422374" cy="1835000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68800" y="4730018"/>
            <a:ext cx="1433095" cy="1101356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51860" y="4302034"/>
            <a:ext cx="1913891" cy="1556519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8" name="Group 129"/>
          <p:cNvGrpSpPr>
            <a:grpSpLocks/>
          </p:cNvGrpSpPr>
          <p:nvPr/>
        </p:nvGrpSpPr>
        <p:grpSpPr bwMode="auto">
          <a:xfrm rot="3990802">
            <a:off x="3458702" y="5257821"/>
            <a:ext cx="6602175" cy="3737523"/>
            <a:chOff x="1740" y="3848"/>
            <a:chExt cx="3152" cy="1714"/>
          </a:xfrm>
        </p:grpSpPr>
        <p:sp>
          <p:nvSpPr>
            <p:cNvPr id="1089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90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01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02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03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04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05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06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07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08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109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110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171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1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166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2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161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3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156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4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151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5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146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6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141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7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136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8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131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9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126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0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121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64" name="Group 129"/>
          <p:cNvGrpSpPr>
            <a:grpSpLocks/>
          </p:cNvGrpSpPr>
          <p:nvPr/>
        </p:nvGrpSpPr>
        <p:grpSpPr bwMode="auto">
          <a:xfrm rot="21202836">
            <a:off x="4056018" y="1264393"/>
            <a:ext cx="6602175" cy="3737523"/>
            <a:chOff x="1740" y="3848"/>
            <a:chExt cx="3152" cy="1714"/>
          </a:xfrm>
        </p:grpSpPr>
        <p:sp>
          <p:nvSpPr>
            <p:cNvPr id="126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26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27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27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27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28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28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28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28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28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8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8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34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34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33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33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32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32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31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31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0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0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29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 rot="2134413">
            <a:off x="6422337" y="3855913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2" name="TextBox 1351"/>
          <p:cNvSpPr txBox="1"/>
          <p:nvPr/>
        </p:nvSpPr>
        <p:spPr>
          <a:xfrm rot="19534603">
            <a:off x="4597477" y="3718339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3" name="TextBox 1352"/>
          <p:cNvSpPr txBox="1"/>
          <p:nvPr/>
        </p:nvSpPr>
        <p:spPr>
          <a:xfrm rot="19226163">
            <a:off x="6434398" y="503536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4" name="TextBox 1353"/>
          <p:cNvSpPr txBox="1"/>
          <p:nvPr/>
        </p:nvSpPr>
        <p:spPr>
          <a:xfrm rot="2106641">
            <a:off x="4567462" y="5415791"/>
            <a:ext cx="8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5" name="Rectangle 1354"/>
          <p:cNvSpPr/>
          <p:nvPr/>
        </p:nvSpPr>
        <p:spPr>
          <a:xfrm>
            <a:off x="7327381" y="4492409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dirty="0"/>
          </a:p>
        </p:txBody>
      </p:sp>
      <p:grpSp>
        <p:nvGrpSpPr>
          <p:cNvPr id="1356" name="Group 129"/>
          <p:cNvGrpSpPr>
            <a:grpSpLocks/>
          </p:cNvGrpSpPr>
          <p:nvPr/>
        </p:nvGrpSpPr>
        <p:grpSpPr bwMode="auto">
          <a:xfrm rot="21043673">
            <a:off x="3971244" y="1113952"/>
            <a:ext cx="6602175" cy="3737523"/>
            <a:chOff x="1740" y="3848"/>
            <a:chExt cx="3152" cy="1714"/>
          </a:xfrm>
        </p:grpSpPr>
        <p:sp>
          <p:nvSpPr>
            <p:cNvPr id="1357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58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9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0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1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2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3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4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5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6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7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8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369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370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371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372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373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374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375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376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377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378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439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79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434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0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429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1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424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2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419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3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414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4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09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5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04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6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399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7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94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88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89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44" name="Group 129"/>
          <p:cNvGrpSpPr>
            <a:grpSpLocks/>
          </p:cNvGrpSpPr>
          <p:nvPr/>
        </p:nvGrpSpPr>
        <p:grpSpPr bwMode="auto">
          <a:xfrm rot="3990802">
            <a:off x="3468411" y="5264579"/>
            <a:ext cx="6602175" cy="3737523"/>
            <a:chOff x="1740" y="3848"/>
            <a:chExt cx="3152" cy="1714"/>
          </a:xfrm>
        </p:grpSpPr>
        <p:sp>
          <p:nvSpPr>
            <p:cNvPr id="1445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446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7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8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9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0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1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2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3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457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458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459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460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461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462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463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464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465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466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527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7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522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8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517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9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512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0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507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1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02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2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497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3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92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4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87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5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482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76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477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80" name="Straight Connector 379"/>
          <p:cNvCxnSpPr/>
          <p:nvPr/>
        </p:nvCxnSpPr>
        <p:spPr>
          <a:xfrm flipV="1">
            <a:off x="5788118" y="4660331"/>
            <a:ext cx="1440414" cy="1174557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5792883" y="3607581"/>
            <a:ext cx="1422544" cy="1056604"/>
          </a:xfrm>
          <a:prstGeom prst="line">
            <a:avLst/>
          </a:prstGeom>
          <a:ln w="38100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24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11459 0.1629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741 L 0.11966 -0.1645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41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0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/>
      <p:bldP spid="7" grpId="0"/>
      <p:bldP spid="39" grpId="0"/>
      <p:bldP spid="40" grpId="0"/>
      <p:bldP spid="34" grpId="0"/>
      <p:bldP spid="35" grpId="0"/>
      <p:bldP spid="23" grpId="0"/>
      <p:bldP spid="24" grpId="0"/>
      <p:bldP spid="26" grpId="0"/>
      <p:bldP spid="21" grpId="0"/>
      <p:bldP spid="1352" grpId="0"/>
      <p:bldP spid="1353" grpId="0"/>
      <p:bldP spid="1354" grpId="0"/>
      <p:bldP spid="1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3264" y="742927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8899" y="742927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572000" y="2009422"/>
            <a:ext cx="2921000" cy="2778478"/>
          </a:xfrm>
          <a:prstGeom prst="diamond">
            <a:avLst/>
          </a:prstGeom>
          <a:solidFill>
            <a:schemeClr val="bg1"/>
          </a:solidFill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11850" y="4775806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454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8300" y="3108295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440784"/>
            <a:ext cx="241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29"/>
          <p:cNvGrpSpPr>
            <a:grpSpLocks/>
          </p:cNvGrpSpPr>
          <p:nvPr/>
        </p:nvGrpSpPr>
        <p:grpSpPr bwMode="auto">
          <a:xfrm rot="20741136">
            <a:off x="3949191" y="-867221"/>
            <a:ext cx="7367018" cy="4086916"/>
            <a:chOff x="1740" y="3848"/>
            <a:chExt cx="3152" cy="1714"/>
          </a:xfrm>
        </p:grpSpPr>
        <p:sp>
          <p:nvSpPr>
            <p:cNvPr id="12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3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4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5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6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7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8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30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31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32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33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94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89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84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79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74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69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64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59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54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49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44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" name="Group 129"/>
          <p:cNvGrpSpPr>
            <a:grpSpLocks/>
          </p:cNvGrpSpPr>
          <p:nvPr/>
        </p:nvGrpSpPr>
        <p:grpSpPr bwMode="auto">
          <a:xfrm rot="4418068">
            <a:off x="3217012" y="4293854"/>
            <a:ext cx="7367018" cy="4086916"/>
            <a:chOff x="1740" y="3848"/>
            <a:chExt cx="3152" cy="1714"/>
          </a:xfrm>
        </p:grpSpPr>
        <p:sp>
          <p:nvSpPr>
            <p:cNvPr id="100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01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113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114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115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116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117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118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119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120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121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182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177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172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167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5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162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157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152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8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147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9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142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0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137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132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7" name="Group 129"/>
          <p:cNvGrpSpPr>
            <a:grpSpLocks/>
          </p:cNvGrpSpPr>
          <p:nvPr/>
        </p:nvGrpSpPr>
        <p:grpSpPr bwMode="auto">
          <a:xfrm rot="20741136">
            <a:off x="5410412" y="505927"/>
            <a:ext cx="7367018" cy="4086916"/>
            <a:chOff x="1740" y="3848"/>
            <a:chExt cx="3152" cy="1714"/>
          </a:xfrm>
        </p:grpSpPr>
        <p:sp>
          <p:nvSpPr>
            <p:cNvPr id="188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189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00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01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02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03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04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05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06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07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08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09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270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0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265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1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260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2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255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250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4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245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5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240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6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235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7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230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225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220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75" name="Group 129"/>
          <p:cNvGrpSpPr>
            <a:grpSpLocks/>
          </p:cNvGrpSpPr>
          <p:nvPr/>
        </p:nvGrpSpPr>
        <p:grpSpPr bwMode="auto">
          <a:xfrm rot="4418068">
            <a:off x="4689342" y="2894785"/>
            <a:ext cx="7367018" cy="4086916"/>
            <a:chOff x="1740" y="3848"/>
            <a:chExt cx="3152" cy="1714"/>
          </a:xfrm>
        </p:grpSpPr>
        <p:sp>
          <p:nvSpPr>
            <p:cNvPr id="276" name="Rectangle 130"/>
            <p:cNvSpPr>
              <a:spLocks noChangeArrowheads="1"/>
            </p:cNvSpPr>
            <p:nvPr/>
          </p:nvSpPr>
          <p:spPr bwMode="auto">
            <a:xfrm rot="19835920">
              <a:off x="1740" y="4513"/>
              <a:ext cx="3152" cy="431"/>
            </a:xfrm>
            <a:prstGeom prst="rect">
              <a:avLst/>
            </a:prstGeom>
            <a:noFill/>
            <a:ln w="38100">
              <a:solidFill>
                <a:srgbClr val="006666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vi-VN"/>
            </a:p>
          </p:txBody>
        </p:sp>
        <p:sp>
          <p:nvSpPr>
            <p:cNvPr id="277" name="Line 131"/>
            <p:cNvSpPr>
              <a:spLocks noChangeShapeType="1"/>
            </p:cNvSpPr>
            <p:nvPr/>
          </p:nvSpPr>
          <p:spPr bwMode="auto">
            <a:xfrm rot="-1764080">
              <a:off x="2134" y="517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132"/>
            <p:cNvSpPr>
              <a:spLocks noChangeShapeType="1"/>
            </p:cNvSpPr>
            <p:nvPr/>
          </p:nvSpPr>
          <p:spPr bwMode="auto">
            <a:xfrm rot="-1764080">
              <a:off x="2374" y="503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133"/>
            <p:cNvSpPr>
              <a:spLocks noChangeShapeType="1"/>
            </p:cNvSpPr>
            <p:nvPr/>
          </p:nvSpPr>
          <p:spPr bwMode="auto">
            <a:xfrm rot="-1764080">
              <a:off x="2623" y="4891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134"/>
            <p:cNvSpPr>
              <a:spLocks noChangeShapeType="1"/>
            </p:cNvSpPr>
            <p:nvPr/>
          </p:nvSpPr>
          <p:spPr bwMode="auto">
            <a:xfrm rot="-1764080">
              <a:off x="2873" y="4750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135"/>
            <p:cNvSpPr>
              <a:spLocks noChangeShapeType="1"/>
            </p:cNvSpPr>
            <p:nvPr/>
          </p:nvSpPr>
          <p:spPr bwMode="auto">
            <a:xfrm rot="-1764080">
              <a:off x="3126" y="4613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136"/>
            <p:cNvSpPr>
              <a:spLocks noChangeShapeType="1"/>
            </p:cNvSpPr>
            <p:nvPr/>
          </p:nvSpPr>
          <p:spPr bwMode="auto">
            <a:xfrm rot="-1764080">
              <a:off x="3376" y="446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137"/>
            <p:cNvSpPr>
              <a:spLocks noChangeShapeType="1"/>
            </p:cNvSpPr>
            <p:nvPr/>
          </p:nvSpPr>
          <p:spPr bwMode="auto">
            <a:xfrm rot="-1764080">
              <a:off x="3634" y="4332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138"/>
            <p:cNvSpPr>
              <a:spLocks noChangeShapeType="1"/>
            </p:cNvSpPr>
            <p:nvPr/>
          </p:nvSpPr>
          <p:spPr bwMode="auto">
            <a:xfrm rot="-1764080">
              <a:off x="3883" y="4187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139"/>
            <p:cNvSpPr>
              <a:spLocks noChangeShapeType="1"/>
            </p:cNvSpPr>
            <p:nvPr/>
          </p:nvSpPr>
          <p:spPr bwMode="auto">
            <a:xfrm rot="-1764080">
              <a:off x="4134" y="4049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140"/>
            <p:cNvSpPr>
              <a:spLocks noChangeShapeType="1"/>
            </p:cNvSpPr>
            <p:nvPr/>
          </p:nvSpPr>
          <p:spPr bwMode="auto">
            <a:xfrm rot="-1764080">
              <a:off x="4382" y="3906"/>
              <a:ext cx="0" cy="166"/>
            </a:xfrm>
            <a:prstGeom prst="line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Text Box 141">
              <a:extLst>
                <a:ext uri="{FF2B5EF4-FFF2-40B4-BE49-F238E27FC236}">
                  <a16:creationId xmlns:a16="http://schemas.microsoft.com/office/drawing/2014/main" id="{9D70623E-F4B0-9540-BC02-C00938E36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4119" y="4153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9</a:t>
              </a:r>
            </a:p>
          </p:txBody>
        </p:sp>
        <p:sp>
          <p:nvSpPr>
            <p:cNvPr id="288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112" y="5305"/>
              <a:ext cx="194" cy="2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</a:t>
              </a:r>
            </a:p>
          </p:txBody>
        </p:sp>
        <p:sp>
          <p:nvSpPr>
            <p:cNvPr id="289" name="Text Box 143">
              <a:extLst>
                <a:ext uri="{FF2B5EF4-FFF2-40B4-BE49-F238E27FC236}">
                  <a16:creationId xmlns:a16="http://schemas.microsoft.com/office/drawing/2014/main" id="{010F8841-F74C-504A-B35A-0DFE9642A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351" y="5155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2</a:t>
              </a:r>
            </a:p>
          </p:txBody>
        </p:sp>
        <p:sp>
          <p:nvSpPr>
            <p:cNvPr id="290" name="Text Box 144">
              <a:extLst>
                <a:ext uri="{FF2B5EF4-FFF2-40B4-BE49-F238E27FC236}">
                  <a16:creationId xmlns:a16="http://schemas.microsoft.com/office/drawing/2014/main" id="{598E16DF-6F69-F44A-B8A5-B1B08AE47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603" y="5008"/>
              <a:ext cx="246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3</a:t>
              </a:r>
            </a:p>
          </p:txBody>
        </p:sp>
        <p:sp>
          <p:nvSpPr>
            <p:cNvPr id="291" name="Text Box 145">
              <a:extLst>
                <a:ext uri="{FF2B5EF4-FFF2-40B4-BE49-F238E27FC236}">
                  <a16:creationId xmlns:a16="http://schemas.microsoft.com/office/drawing/2014/main" id="{A18B2B26-A87A-3A4A-85A9-F33C8386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2855" y="4878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4</a:t>
              </a:r>
            </a:p>
          </p:txBody>
        </p:sp>
        <p:sp>
          <p:nvSpPr>
            <p:cNvPr id="292" name="Text Box 146">
              <a:extLst>
                <a:ext uri="{FF2B5EF4-FFF2-40B4-BE49-F238E27FC236}">
                  <a16:creationId xmlns:a16="http://schemas.microsoft.com/office/drawing/2014/main" id="{998A8E05-7B44-2D4A-92BC-7181CA6A42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117" y="4725"/>
              <a:ext cx="245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5</a:t>
              </a:r>
            </a:p>
          </p:txBody>
        </p:sp>
        <p:sp>
          <p:nvSpPr>
            <p:cNvPr id="293" name="Text Box 147">
              <a:extLst>
                <a:ext uri="{FF2B5EF4-FFF2-40B4-BE49-F238E27FC236}">
                  <a16:creationId xmlns:a16="http://schemas.microsoft.com/office/drawing/2014/main" id="{5241B98A-0BC2-1644-AF9F-5B49229767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352" y="4585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6</a:t>
              </a:r>
            </a:p>
          </p:txBody>
        </p:sp>
        <p:sp>
          <p:nvSpPr>
            <p:cNvPr id="294" name="Text Box 148">
              <a:extLst>
                <a:ext uri="{FF2B5EF4-FFF2-40B4-BE49-F238E27FC236}">
                  <a16:creationId xmlns:a16="http://schemas.microsoft.com/office/drawing/2014/main" id="{A4FE1213-38B0-5747-81C0-BCC2EFAA7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605" y="4446"/>
              <a:ext cx="245" cy="25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7</a:t>
              </a:r>
            </a:p>
          </p:txBody>
        </p:sp>
        <p:sp>
          <p:nvSpPr>
            <p:cNvPr id="295" name="Text Box 149">
              <a:extLst>
                <a:ext uri="{FF2B5EF4-FFF2-40B4-BE49-F238E27FC236}">
                  <a16:creationId xmlns:a16="http://schemas.microsoft.com/office/drawing/2014/main" id="{8AF07B53-AE2D-BE40-A0D9-041AA30F6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764080">
              <a:off x="3866" y="4289"/>
              <a:ext cx="246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8</a:t>
              </a:r>
            </a:p>
          </p:txBody>
        </p:sp>
        <p:sp>
          <p:nvSpPr>
            <p:cNvPr id="296" name="Text Box 150">
              <a:extLst>
                <a:ext uri="{FF2B5EF4-FFF2-40B4-BE49-F238E27FC236}">
                  <a16:creationId xmlns:a16="http://schemas.microsoft.com/office/drawing/2014/main" id="{3DBDB4C3-3925-BA40-9013-A75836C56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35920">
              <a:off x="4319" y="4032"/>
              <a:ext cx="368" cy="25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10</a:t>
              </a:r>
            </a:p>
          </p:txBody>
        </p:sp>
        <p:grpSp>
          <p:nvGrpSpPr>
            <p:cNvPr id="297" name="Group 151"/>
            <p:cNvGrpSpPr>
              <a:grpSpLocks/>
            </p:cNvGrpSpPr>
            <p:nvPr/>
          </p:nvGrpSpPr>
          <p:grpSpPr bwMode="auto">
            <a:xfrm rot="-1764080">
              <a:off x="1897" y="5252"/>
              <a:ext cx="186" cy="84"/>
              <a:chOff x="760" y="1263"/>
              <a:chExt cx="206" cy="114"/>
            </a:xfrm>
          </p:grpSpPr>
          <p:sp>
            <p:nvSpPr>
              <p:cNvPr id="358" name="Line 15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15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15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15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15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8" name="Group 157"/>
            <p:cNvGrpSpPr>
              <a:grpSpLocks/>
            </p:cNvGrpSpPr>
            <p:nvPr/>
          </p:nvGrpSpPr>
          <p:grpSpPr bwMode="auto">
            <a:xfrm rot="-1764080">
              <a:off x="2139" y="5116"/>
              <a:ext cx="186" cy="84"/>
              <a:chOff x="760" y="1263"/>
              <a:chExt cx="206" cy="114"/>
            </a:xfrm>
          </p:grpSpPr>
          <p:sp>
            <p:nvSpPr>
              <p:cNvPr id="353" name="Line 15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15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16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16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16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9" name="Group 163"/>
            <p:cNvGrpSpPr>
              <a:grpSpLocks/>
            </p:cNvGrpSpPr>
            <p:nvPr/>
          </p:nvGrpSpPr>
          <p:grpSpPr bwMode="auto">
            <a:xfrm rot="-1764080">
              <a:off x="2388" y="4975"/>
              <a:ext cx="186" cy="84"/>
              <a:chOff x="760" y="1263"/>
              <a:chExt cx="206" cy="114"/>
            </a:xfrm>
          </p:grpSpPr>
          <p:sp>
            <p:nvSpPr>
              <p:cNvPr id="348" name="Line 16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16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16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16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16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0" name="Group 169"/>
            <p:cNvGrpSpPr>
              <a:grpSpLocks/>
            </p:cNvGrpSpPr>
            <p:nvPr/>
          </p:nvGrpSpPr>
          <p:grpSpPr bwMode="auto">
            <a:xfrm rot="-1764080">
              <a:off x="2638" y="4835"/>
              <a:ext cx="186" cy="84"/>
              <a:chOff x="760" y="1263"/>
              <a:chExt cx="206" cy="114"/>
            </a:xfrm>
          </p:grpSpPr>
          <p:sp>
            <p:nvSpPr>
              <p:cNvPr id="343" name="Line 17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17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17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17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17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1" name="Group 175"/>
            <p:cNvGrpSpPr>
              <a:grpSpLocks/>
            </p:cNvGrpSpPr>
            <p:nvPr/>
          </p:nvGrpSpPr>
          <p:grpSpPr bwMode="auto">
            <a:xfrm rot="-1764080">
              <a:off x="2887" y="4694"/>
              <a:ext cx="186" cy="84"/>
              <a:chOff x="760" y="1263"/>
              <a:chExt cx="206" cy="114"/>
            </a:xfrm>
          </p:grpSpPr>
          <p:sp>
            <p:nvSpPr>
              <p:cNvPr id="338" name="Line 17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17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17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17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18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2" name="Group 181"/>
            <p:cNvGrpSpPr>
              <a:grpSpLocks/>
            </p:cNvGrpSpPr>
            <p:nvPr/>
          </p:nvGrpSpPr>
          <p:grpSpPr bwMode="auto">
            <a:xfrm rot="-1764080">
              <a:off x="3137" y="4553"/>
              <a:ext cx="186" cy="84"/>
              <a:chOff x="760" y="1263"/>
              <a:chExt cx="206" cy="114"/>
            </a:xfrm>
          </p:grpSpPr>
          <p:sp>
            <p:nvSpPr>
              <p:cNvPr id="333" name="Line 18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18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18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18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18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3" name="Group 187"/>
            <p:cNvGrpSpPr>
              <a:grpSpLocks/>
            </p:cNvGrpSpPr>
            <p:nvPr/>
          </p:nvGrpSpPr>
          <p:grpSpPr bwMode="auto">
            <a:xfrm rot="-1764080">
              <a:off x="3391" y="4410"/>
              <a:ext cx="185" cy="84"/>
              <a:chOff x="760" y="1263"/>
              <a:chExt cx="206" cy="114"/>
            </a:xfrm>
          </p:grpSpPr>
          <p:sp>
            <p:nvSpPr>
              <p:cNvPr id="328" name="Line 188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89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90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91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92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4" name="Group 193"/>
            <p:cNvGrpSpPr>
              <a:grpSpLocks/>
            </p:cNvGrpSpPr>
            <p:nvPr/>
          </p:nvGrpSpPr>
          <p:grpSpPr bwMode="auto">
            <a:xfrm rot="-1764080">
              <a:off x="3644" y="4268"/>
              <a:ext cx="186" cy="84"/>
              <a:chOff x="760" y="1263"/>
              <a:chExt cx="206" cy="114"/>
            </a:xfrm>
          </p:grpSpPr>
          <p:sp>
            <p:nvSpPr>
              <p:cNvPr id="323" name="Line 194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195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96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97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98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5" name="Group 199"/>
            <p:cNvGrpSpPr>
              <a:grpSpLocks/>
            </p:cNvGrpSpPr>
            <p:nvPr/>
          </p:nvGrpSpPr>
          <p:grpSpPr bwMode="auto">
            <a:xfrm rot="-1764080">
              <a:off x="3895" y="4126"/>
              <a:ext cx="186" cy="84"/>
              <a:chOff x="760" y="1263"/>
              <a:chExt cx="206" cy="114"/>
            </a:xfrm>
          </p:grpSpPr>
          <p:sp>
            <p:nvSpPr>
              <p:cNvPr id="318" name="Line 200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01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02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03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04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6" name="Group 205"/>
            <p:cNvGrpSpPr>
              <a:grpSpLocks/>
            </p:cNvGrpSpPr>
            <p:nvPr/>
          </p:nvGrpSpPr>
          <p:grpSpPr bwMode="auto">
            <a:xfrm rot="-1764080">
              <a:off x="4149" y="3983"/>
              <a:ext cx="186" cy="84"/>
              <a:chOff x="760" y="1263"/>
              <a:chExt cx="206" cy="114"/>
            </a:xfrm>
          </p:grpSpPr>
          <p:sp>
            <p:nvSpPr>
              <p:cNvPr id="313" name="Line 206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07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08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209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210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" name="Group 211"/>
            <p:cNvGrpSpPr>
              <a:grpSpLocks/>
            </p:cNvGrpSpPr>
            <p:nvPr/>
          </p:nvGrpSpPr>
          <p:grpSpPr bwMode="auto">
            <a:xfrm rot="-1764080">
              <a:off x="4389" y="3848"/>
              <a:ext cx="186" cy="84"/>
              <a:chOff x="760" y="1263"/>
              <a:chExt cx="206" cy="114"/>
            </a:xfrm>
          </p:grpSpPr>
          <p:sp>
            <p:nvSpPr>
              <p:cNvPr id="308" name="Line 212"/>
              <p:cNvSpPr>
                <a:spLocks noChangeShapeType="1"/>
              </p:cNvSpPr>
              <p:nvPr/>
            </p:nvSpPr>
            <p:spPr bwMode="auto">
              <a:xfrm>
                <a:off x="760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13"/>
              <p:cNvSpPr>
                <a:spLocks noChangeShapeType="1"/>
              </p:cNvSpPr>
              <p:nvPr/>
            </p:nvSpPr>
            <p:spPr bwMode="auto">
              <a:xfrm>
                <a:off x="811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14"/>
              <p:cNvSpPr>
                <a:spLocks noChangeShapeType="1"/>
              </p:cNvSpPr>
              <p:nvPr/>
            </p:nvSpPr>
            <p:spPr bwMode="auto">
              <a:xfrm>
                <a:off x="863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15"/>
              <p:cNvSpPr>
                <a:spLocks noChangeShapeType="1"/>
              </p:cNvSpPr>
              <p:nvPr/>
            </p:nvSpPr>
            <p:spPr bwMode="auto">
              <a:xfrm>
                <a:off x="914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16"/>
              <p:cNvSpPr>
                <a:spLocks noChangeShapeType="1"/>
              </p:cNvSpPr>
              <p:nvPr/>
            </p:nvSpPr>
            <p:spPr bwMode="auto">
              <a:xfrm>
                <a:off x="966" y="1263"/>
                <a:ext cx="0" cy="114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417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30744" y="403208"/>
            <a:ext cx="342632" cy="3826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5676" y="37675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480" y="793571"/>
            <a:ext cx="9863845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856" y="34811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5856" y="4840062"/>
            <a:ext cx="28067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Up Arrow 8"/>
          <p:cNvSpPr/>
          <p:nvPr/>
        </p:nvSpPr>
        <p:spPr>
          <a:xfrm>
            <a:off x="1709206" y="4694012"/>
            <a:ext cx="279401" cy="292100"/>
          </a:xfrm>
          <a:prstGeom prst="curvedUp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29626" y="4157437"/>
            <a:ext cx="368300" cy="4064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35499" y="3577290"/>
            <a:ext cx="1562100" cy="1358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1"/>
          </p:cNvCxnSpPr>
          <p:nvPr/>
        </p:nvCxnSpPr>
        <p:spPr>
          <a:xfrm>
            <a:off x="4635499" y="4256740"/>
            <a:ext cx="1295401" cy="695461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6" descr="j03496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53339" flipH="1">
            <a:off x="4121580" y="3788299"/>
            <a:ext cx="346604" cy="60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5" name="Right Triangle 14"/>
          <p:cNvSpPr/>
          <p:nvPr/>
        </p:nvSpPr>
        <p:spPr>
          <a:xfrm>
            <a:off x="7124699" y="4219809"/>
            <a:ext cx="1295401" cy="680521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8659286" y="3194670"/>
            <a:ext cx="2391828" cy="18985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9855200" y="3194670"/>
            <a:ext cx="0" cy="1898576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1"/>
            <a:endCxn id="16" idx="3"/>
          </p:cNvCxnSpPr>
          <p:nvPr/>
        </p:nvCxnSpPr>
        <p:spPr>
          <a:xfrm>
            <a:off x="8659286" y="4143958"/>
            <a:ext cx="2391828" cy="0"/>
          </a:xfrm>
          <a:prstGeom prst="line">
            <a:avLst/>
          </a:prstGeom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22479" y="1670196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" y="2187515"/>
            <a:ext cx="10631321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20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8" grpId="1" animBg="1"/>
      <p:bldP spid="9" grpId="0" animBg="1"/>
      <p:bldP spid="10" grpId="0" animBg="1"/>
      <p:bldP spid="11" grpId="0" animBg="1"/>
      <p:bldP spid="15" grpId="0" animBg="1"/>
      <p:bldP spid="16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09" name="Oval 33"/>
          <p:cNvSpPr>
            <a:spLocks noChangeArrowheads="1"/>
          </p:cNvSpPr>
          <p:nvPr/>
        </p:nvSpPr>
        <p:spPr bwMode="auto">
          <a:xfrm rot="16200000">
            <a:off x="3022686" y="2715021"/>
            <a:ext cx="4087736" cy="41303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 rot="5159450" flipH="1">
            <a:off x="2997356" y="1488558"/>
            <a:ext cx="4176231" cy="6694518"/>
            <a:chOff x="3162" y="515"/>
            <a:chExt cx="2340" cy="3193"/>
          </a:xfrm>
        </p:grpSpPr>
        <p:grpSp>
          <p:nvGrpSpPr>
            <p:cNvPr id="6159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6173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74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75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6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7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8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9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0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1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2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83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8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6160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6161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62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6163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4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5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6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7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8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9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0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71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6172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184" name="Oval 33"/>
          <p:cNvSpPr>
            <a:spLocks noChangeArrowheads="1"/>
          </p:cNvSpPr>
          <p:nvPr/>
        </p:nvSpPr>
        <p:spPr bwMode="auto">
          <a:xfrm rot="16200000">
            <a:off x="6337587" y="2759583"/>
            <a:ext cx="4087736" cy="4130378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vi-VN" dirty="0">
              <a:solidFill>
                <a:srgbClr val="0033CC"/>
              </a:solidFill>
            </a:endParaRPr>
          </a:p>
        </p:txBody>
      </p:sp>
      <p:grpSp>
        <p:nvGrpSpPr>
          <p:cNvPr id="185" name="Group 40"/>
          <p:cNvGrpSpPr>
            <a:grpSpLocks/>
          </p:cNvGrpSpPr>
          <p:nvPr/>
        </p:nvGrpSpPr>
        <p:grpSpPr bwMode="auto">
          <a:xfrm rot="5159450" flipH="1">
            <a:off x="6312257" y="1533120"/>
            <a:ext cx="4176231" cy="6694518"/>
            <a:chOff x="3162" y="515"/>
            <a:chExt cx="2340" cy="3193"/>
          </a:xfrm>
        </p:grpSpPr>
        <p:grpSp>
          <p:nvGrpSpPr>
            <p:cNvPr id="186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200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1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202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0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211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87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88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9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90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8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99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75810" name="Oval 34"/>
          <p:cNvSpPr>
            <a:spLocks noChangeArrowheads="1"/>
          </p:cNvSpPr>
          <p:nvPr/>
        </p:nvSpPr>
        <p:spPr bwMode="auto">
          <a:xfrm flipH="1" flipV="1">
            <a:off x="4959604" y="4811467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75811" name="Text Box 35"/>
          <p:cNvSpPr txBox="1">
            <a:spLocks noChangeArrowheads="1"/>
          </p:cNvSpPr>
          <p:nvPr/>
        </p:nvSpPr>
        <p:spPr bwMode="auto">
          <a:xfrm>
            <a:off x="6565770" y="2971177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15" name="Freeform 39"/>
          <p:cNvSpPr>
            <a:spLocks/>
          </p:cNvSpPr>
          <p:nvPr/>
        </p:nvSpPr>
        <p:spPr bwMode="auto">
          <a:xfrm rot="3730348" flipV="1">
            <a:off x="7461367" y="4464166"/>
            <a:ext cx="183549" cy="1979290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75844" name="Text Box 68"/>
          <p:cNvSpPr txBox="1">
            <a:spLocks noChangeArrowheads="1"/>
          </p:cNvSpPr>
          <p:nvPr/>
        </p:nvSpPr>
        <p:spPr bwMode="auto">
          <a:xfrm>
            <a:off x="1773992" y="864133"/>
            <a:ext cx="640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Vẽ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hình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thoi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ABCD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có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cạnh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b="0" dirty="0" err="1" smtClean="0">
                <a:solidFill>
                  <a:srgbClr val="0000FF"/>
                </a:solidFill>
                <a:latin typeface="+mn-lt"/>
              </a:rPr>
              <a:t>bằng</a:t>
            </a:r>
            <a:r>
              <a:rPr lang="en-US" altLang="en-US" b="0" dirty="0" smtClean="0">
                <a:solidFill>
                  <a:srgbClr val="0000FF"/>
                </a:solidFill>
                <a:latin typeface="+mn-lt"/>
              </a:rPr>
              <a:t> 3 cm.</a:t>
            </a:r>
            <a:endParaRPr lang="en-US" altLang="en-US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5854" name="Text Box 78"/>
          <p:cNvSpPr txBox="1">
            <a:spLocks noChangeArrowheads="1"/>
          </p:cNvSpPr>
          <p:nvPr/>
        </p:nvSpPr>
        <p:spPr bwMode="auto">
          <a:xfrm rot="19944201">
            <a:off x="5426228" y="3714734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53184" y="3340486"/>
            <a:ext cx="7457599" cy="4086916"/>
            <a:chOff x="2975032" y="3293453"/>
            <a:chExt cx="7457599" cy="4086916"/>
          </a:xfrm>
        </p:grpSpPr>
        <p:grpSp>
          <p:nvGrpSpPr>
            <p:cNvPr id="67" name="Group 129"/>
            <p:cNvGrpSpPr>
              <a:grpSpLocks/>
            </p:cNvGrpSpPr>
            <p:nvPr/>
          </p:nvGrpSpPr>
          <p:grpSpPr bwMode="auto">
            <a:xfrm rot="1761852">
              <a:off x="3065613" y="3293453"/>
              <a:ext cx="7367018" cy="4086916"/>
              <a:chOff x="1740" y="3848"/>
              <a:chExt cx="3152" cy="1714"/>
            </a:xfrm>
          </p:grpSpPr>
          <p:sp>
            <p:nvSpPr>
              <p:cNvPr id="6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6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141">
                <a:extLst>
                  <a:ext uri="{FF2B5EF4-FFF2-40B4-BE49-F238E27FC236}">
                    <a16:creationId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81" name="Text Box 142">
                <a:extLst>
                  <a:ext uri="{FF2B5EF4-FFF2-40B4-BE49-F238E27FC236}">
                    <a16:creationId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82" name="Text Box 143">
                <a:extLst>
                  <a:ext uri="{FF2B5EF4-FFF2-40B4-BE49-F238E27FC236}">
                    <a16:creationId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83" name="Text Box 144">
                <a:extLst>
                  <a:ext uri="{FF2B5EF4-FFF2-40B4-BE49-F238E27FC236}">
                    <a16:creationId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84" name="Text Box 145">
                <a:extLst>
                  <a:ext uri="{FF2B5EF4-FFF2-40B4-BE49-F238E27FC236}">
                    <a16:creationId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85" name="Text Box 146">
                <a:extLst>
                  <a:ext uri="{FF2B5EF4-FFF2-40B4-BE49-F238E27FC236}">
                    <a16:creationId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86" name="Text Box 147">
                <a:extLst>
                  <a:ext uri="{FF2B5EF4-FFF2-40B4-BE49-F238E27FC236}">
                    <a16:creationId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87" name="Text Box 148">
                <a:extLst>
                  <a:ext uri="{FF2B5EF4-FFF2-40B4-BE49-F238E27FC236}">
                    <a16:creationId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88" name="Text Box 149">
                <a:extLst>
                  <a:ext uri="{FF2B5EF4-FFF2-40B4-BE49-F238E27FC236}">
                    <a16:creationId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89" name="Text Box 150">
                <a:extLst>
                  <a:ext uri="{FF2B5EF4-FFF2-40B4-BE49-F238E27FC236}">
                    <a16:creationId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9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51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46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41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3" name="Group 169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36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31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26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21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16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11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06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01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6" name="Text Box 142">
              <a:extLst>
                <a:ext uri="{FF2B5EF4-FFF2-40B4-BE49-F238E27FC236}">
                  <a16:creationId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597772">
              <a:off x="2975032" y="5267784"/>
              <a:ext cx="453427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57" name="Group 40"/>
          <p:cNvGrpSpPr>
            <a:grpSpLocks/>
          </p:cNvGrpSpPr>
          <p:nvPr/>
        </p:nvGrpSpPr>
        <p:grpSpPr bwMode="auto">
          <a:xfrm flipH="1">
            <a:off x="2963302" y="1562049"/>
            <a:ext cx="4176231" cy="6694518"/>
            <a:chOff x="3162" y="515"/>
            <a:chExt cx="2340" cy="3193"/>
          </a:xfrm>
        </p:grpSpPr>
        <p:grpSp>
          <p:nvGrpSpPr>
            <p:cNvPr id="158" name="Group 41"/>
            <p:cNvGrpSpPr>
              <a:grpSpLocks/>
            </p:cNvGrpSpPr>
            <p:nvPr/>
          </p:nvGrpSpPr>
          <p:grpSpPr bwMode="auto">
            <a:xfrm>
              <a:off x="4332" y="515"/>
              <a:ext cx="1170" cy="1601"/>
              <a:chOff x="4242" y="1043"/>
              <a:chExt cx="1170" cy="1601"/>
            </a:xfrm>
          </p:grpSpPr>
          <p:sp>
            <p:nvSpPr>
              <p:cNvPr id="172" name="Freeform 42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3" name="Group 43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74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45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46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7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8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9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50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 w="762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AutoShape 51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AutoShape 52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solidFill>
                  <a:srgbClr val="5D3B3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83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solidFill>
                  <a:srgbClr val="CC3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  <p:grpSp>
          <p:nvGrpSpPr>
            <p:cNvPr id="159" name="Group 54"/>
            <p:cNvGrpSpPr>
              <a:grpSpLocks/>
            </p:cNvGrpSpPr>
            <p:nvPr/>
          </p:nvGrpSpPr>
          <p:grpSpPr bwMode="auto">
            <a:xfrm flipH="1" flipV="1">
              <a:off x="3162" y="2107"/>
              <a:ext cx="1170" cy="1601"/>
              <a:chOff x="4242" y="1043"/>
              <a:chExt cx="1170" cy="1601"/>
            </a:xfrm>
          </p:grpSpPr>
          <p:sp>
            <p:nvSpPr>
              <p:cNvPr id="160" name="Freeform 55"/>
              <p:cNvSpPr>
                <a:spLocks/>
              </p:cNvSpPr>
              <p:nvPr/>
            </p:nvSpPr>
            <p:spPr bwMode="auto">
              <a:xfrm>
                <a:off x="4725" y="1376"/>
                <a:ext cx="547" cy="948"/>
              </a:xfrm>
              <a:custGeom>
                <a:avLst/>
                <a:gdLst>
                  <a:gd name="T0" fmla="*/ 547 w 547"/>
                  <a:gd name="T1" fmla="*/ 2447 h 876"/>
                  <a:gd name="T2" fmla="*/ 0 w 547"/>
                  <a:gd name="T3" fmla="*/ 0 h 876"/>
                  <a:gd name="T4" fmla="*/ 0 60000 65536"/>
                  <a:gd name="T5" fmla="*/ 0 60000 65536"/>
                  <a:gd name="T6" fmla="*/ 0 w 547"/>
                  <a:gd name="T7" fmla="*/ 0 h 876"/>
                  <a:gd name="T8" fmla="*/ 547 w 547"/>
                  <a:gd name="T9" fmla="*/ 876 h 8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7" h="876">
                    <a:moveTo>
                      <a:pt x="547" y="876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61" name="Group 56"/>
              <p:cNvGrpSpPr>
                <a:grpSpLocks/>
              </p:cNvGrpSpPr>
              <p:nvPr/>
            </p:nvGrpSpPr>
            <p:grpSpPr bwMode="auto">
              <a:xfrm>
                <a:off x="4242" y="1043"/>
                <a:ext cx="1170" cy="1601"/>
                <a:chOff x="4242" y="1043"/>
                <a:chExt cx="1170" cy="1601"/>
              </a:xfrm>
            </p:grpSpPr>
            <p:sp>
              <p:nvSpPr>
                <p:cNvPr id="162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4242" y="1253"/>
                  <a:ext cx="580" cy="1387"/>
                </a:xfrm>
                <a:prstGeom prst="lin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/>
              </p:nvSpPr>
              <p:spPr bwMode="auto">
                <a:xfrm>
                  <a:off x="4374" y="1376"/>
                  <a:ext cx="542" cy="952"/>
                </a:xfrm>
                <a:custGeom>
                  <a:avLst/>
                  <a:gdLst>
                    <a:gd name="T0" fmla="*/ 0 w 542"/>
                    <a:gd name="T1" fmla="*/ 2446 h 880"/>
                    <a:gd name="T2" fmla="*/ 542 w 542"/>
                    <a:gd name="T3" fmla="*/ 0 h 880"/>
                    <a:gd name="T4" fmla="*/ 0 60000 65536"/>
                    <a:gd name="T5" fmla="*/ 0 60000 65536"/>
                    <a:gd name="T6" fmla="*/ 0 w 542"/>
                    <a:gd name="T7" fmla="*/ 0 h 880"/>
                    <a:gd name="T8" fmla="*/ 542 w 542"/>
                    <a:gd name="T9" fmla="*/ 880 h 88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42" h="880">
                      <a:moveTo>
                        <a:pt x="0" y="880"/>
                      </a:moveTo>
                      <a:lnTo>
                        <a:pt x="54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/>
              </p:nvSpPr>
              <p:spPr bwMode="auto">
                <a:xfrm>
                  <a:off x="4823" y="1253"/>
                  <a:ext cx="567" cy="1357"/>
                </a:xfrm>
                <a:custGeom>
                  <a:avLst/>
                  <a:gdLst>
                    <a:gd name="T0" fmla="*/ 567 w 567"/>
                    <a:gd name="T1" fmla="*/ 3501 h 1254"/>
                    <a:gd name="T2" fmla="*/ 0 w 567"/>
                    <a:gd name="T3" fmla="*/ 0 h 1254"/>
                    <a:gd name="T4" fmla="*/ 0 60000 65536"/>
                    <a:gd name="T5" fmla="*/ 0 60000 65536"/>
                    <a:gd name="T6" fmla="*/ 0 w 567"/>
                    <a:gd name="T7" fmla="*/ 0 h 1254"/>
                    <a:gd name="T8" fmla="*/ 567 w 567"/>
                    <a:gd name="T9" fmla="*/ 1254 h 125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7" h="1254">
                      <a:moveTo>
                        <a:pt x="567" y="125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/>
              </p:nvSpPr>
              <p:spPr bwMode="auto">
                <a:xfrm>
                  <a:off x="4332" y="2276"/>
                  <a:ext cx="88" cy="70"/>
                </a:xfrm>
                <a:custGeom>
                  <a:avLst/>
                  <a:gdLst>
                    <a:gd name="T0" fmla="*/ 88 w 88"/>
                    <a:gd name="T1" fmla="*/ 205 h 64"/>
                    <a:gd name="T2" fmla="*/ 0 w 88"/>
                    <a:gd name="T3" fmla="*/ 0 h 64"/>
                    <a:gd name="T4" fmla="*/ 0 60000 65536"/>
                    <a:gd name="T5" fmla="*/ 0 60000 65536"/>
                    <a:gd name="T6" fmla="*/ 0 w 88"/>
                    <a:gd name="T7" fmla="*/ 0 h 64"/>
                    <a:gd name="T8" fmla="*/ 88 w 88"/>
                    <a:gd name="T9" fmla="*/ 64 h 6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64">
                      <a:moveTo>
                        <a:pt x="88" y="6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/>
              </p:nvSpPr>
              <p:spPr bwMode="auto">
                <a:xfrm>
                  <a:off x="4292" y="2207"/>
                  <a:ext cx="80" cy="156"/>
                </a:xfrm>
                <a:custGeom>
                  <a:avLst/>
                  <a:gdLst>
                    <a:gd name="T0" fmla="*/ 0 w 80"/>
                    <a:gd name="T1" fmla="*/ 407 h 144"/>
                    <a:gd name="T2" fmla="*/ 80 w 80"/>
                    <a:gd name="T3" fmla="*/ 0 h 144"/>
                    <a:gd name="T4" fmla="*/ 0 60000 65536"/>
                    <a:gd name="T5" fmla="*/ 0 60000 65536"/>
                    <a:gd name="T6" fmla="*/ 0 w 80"/>
                    <a:gd name="T7" fmla="*/ 0 h 144"/>
                    <a:gd name="T8" fmla="*/ 80 w 80"/>
                    <a:gd name="T9" fmla="*/ 144 h 14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0" h="144">
                      <a:moveTo>
                        <a:pt x="0" y="144"/>
                      </a:move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/>
              </p:nvSpPr>
              <p:spPr bwMode="auto">
                <a:xfrm>
                  <a:off x="5244" y="2311"/>
                  <a:ext cx="88" cy="61"/>
                </a:xfrm>
                <a:custGeom>
                  <a:avLst/>
                  <a:gdLst>
                    <a:gd name="T0" fmla="*/ 88 w 88"/>
                    <a:gd name="T1" fmla="*/ 0 h 56"/>
                    <a:gd name="T2" fmla="*/ 0 w 88"/>
                    <a:gd name="T3" fmla="*/ 170 h 56"/>
                    <a:gd name="T4" fmla="*/ 0 60000 65536"/>
                    <a:gd name="T5" fmla="*/ 0 60000 65536"/>
                    <a:gd name="T6" fmla="*/ 0 w 88"/>
                    <a:gd name="T7" fmla="*/ 0 h 56"/>
                    <a:gd name="T8" fmla="*/ 88 w 88"/>
                    <a:gd name="T9" fmla="*/ 56 h 5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88" h="56">
                      <a:moveTo>
                        <a:pt x="88" y="0"/>
                      </a:moveTo>
                      <a:lnTo>
                        <a:pt x="0" y="5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/>
              </p:nvSpPr>
              <p:spPr bwMode="auto">
                <a:xfrm>
                  <a:off x="5292" y="2242"/>
                  <a:ext cx="56" cy="138"/>
                </a:xfrm>
                <a:custGeom>
                  <a:avLst/>
                  <a:gdLst>
                    <a:gd name="T0" fmla="*/ 0 w 56"/>
                    <a:gd name="T1" fmla="*/ 0 h 128"/>
                    <a:gd name="T2" fmla="*/ 56 w 56"/>
                    <a:gd name="T3" fmla="*/ 343 h 128"/>
                    <a:gd name="T4" fmla="*/ 0 60000 65536"/>
                    <a:gd name="T5" fmla="*/ 0 60000 65536"/>
                    <a:gd name="T6" fmla="*/ 0 w 56"/>
                    <a:gd name="T7" fmla="*/ 0 h 128"/>
                    <a:gd name="T8" fmla="*/ 56 w 56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6" h="128">
                      <a:moveTo>
                        <a:pt x="0" y="0"/>
                      </a:moveTo>
                      <a:lnTo>
                        <a:pt x="56" y="12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62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AutoShape 64"/>
                <p:cNvSpPr>
                  <a:spLocks noChangeArrowheads="1"/>
                </p:cNvSpPr>
                <p:nvPr/>
              </p:nvSpPr>
              <p:spPr bwMode="auto">
                <a:xfrm>
                  <a:off x="4685" y="1262"/>
                  <a:ext cx="258" cy="27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81 w 21600"/>
                    <a:gd name="T25" fmla="*/ 3174 h 21600"/>
                    <a:gd name="T26" fmla="*/ 18419 w 21600"/>
                    <a:gd name="T27" fmla="*/ 18426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8121" y="10800"/>
                      </a:moveTo>
                      <a:cubicBezTo>
                        <a:pt x="8121" y="12280"/>
                        <a:pt x="9320" y="13479"/>
                        <a:pt x="10800" y="13479"/>
                      </a:cubicBezTo>
                      <a:cubicBezTo>
                        <a:pt x="12280" y="13479"/>
                        <a:pt x="13479" y="12280"/>
                        <a:pt x="13479" y="10800"/>
                      </a:cubicBezTo>
                      <a:cubicBezTo>
                        <a:pt x="13479" y="9320"/>
                        <a:pt x="12280" y="8121"/>
                        <a:pt x="10800" y="8121"/>
                      </a:cubicBezTo>
                      <a:cubicBezTo>
                        <a:pt x="9320" y="8121"/>
                        <a:pt x="8121" y="9320"/>
                        <a:pt x="8121" y="1080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0" name="AutoShape 65"/>
                <p:cNvSpPr>
                  <a:spLocks noChangeArrowheads="1"/>
                </p:cNvSpPr>
                <p:nvPr/>
              </p:nvSpPr>
              <p:spPr bwMode="auto">
                <a:xfrm>
                  <a:off x="4780" y="1043"/>
                  <a:ext cx="66" cy="307"/>
                </a:xfrm>
                <a:prstGeom prst="can">
                  <a:avLst>
                    <a:gd name="adj" fmla="val 11628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  <p:sp>
              <p:nvSpPr>
                <p:cNvPr id="171" name="Oval 66"/>
                <p:cNvSpPr>
                  <a:spLocks noChangeArrowheads="1"/>
                </p:cNvSpPr>
                <p:nvPr/>
              </p:nvSpPr>
              <p:spPr bwMode="auto">
                <a:xfrm flipH="1">
                  <a:off x="5372" y="2604"/>
                  <a:ext cx="40" cy="40"/>
                </a:xfrm>
                <a:prstGeom prst="ellipse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vi-VN" altLang="en-US"/>
                </a:p>
              </p:txBody>
            </p:sp>
          </p:grpSp>
        </p:grpSp>
      </p:grpSp>
      <p:sp>
        <p:nvSpPr>
          <p:cNvPr id="212" name="Text Box 35"/>
          <p:cNvSpPr txBox="1">
            <a:spLocks noChangeArrowheads="1"/>
          </p:cNvSpPr>
          <p:nvPr/>
        </p:nvSpPr>
        <p:spPr bwMode="auto">
          <a:xfrm>
            <a:off x="8595688" y="4452108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 flipH="1" flipV="1">
            <a:off x="8324432" y="4810862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 flipH="1" flipV="1">
            <a:off x="6624434" y="5934281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 flipH="1" flipV="1">
            <a:off x="6666510" y="3524300"/>
            <a:ext cx="136687" cy="13615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17" name="Freeform 39"/>
          <p:cNvSpPr>
            <a:spLocks/>
          </p:cNvSpPr>
          <p:nvPr/>
        </p:nvSpPr>
        <p:spPr bwMode="auto">
          <a:xfrm rot="3730348">
            <a:off x="6622233" y="3799097"/>
            <a:ext cx="1904211" cy="878575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8" name="Freeform 39"/>
          <p:cNvSpPr>
            <a:spLocks/>
          </p:cNvSpPr>
          <p:nvPr/>
        </p:nvSpPr>
        <p:spPr bwMode="auto">
          <a:xfrm rot="3730348">
            <a:off x="4966735" y="4968558"/>
            <a:ext cx="1840909" cy="98698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19" name="Freeform 39"/>
          <p:cNvSpPr>
            <a:spLocks/>
          </p:cNvSpPr>
          <p:nvPr/>
        </p:nvSpPr>
        <p:spPr bwMode="auto">
          <a:xfrm rot="3730348" flipV="1">
            <a:off x="5739271" y="3222318"/>
            <a:ext cx="303681" cy="2048201"/>
          </a:xfrm>
          <a:custGeom>
            <a:avLst/>
            <a:gdLst>
              <a:gd name="T0" fmla="*/ 1050 w 1050"/>
              <a:gd name="T1" fmla="*/ 0 h 446"/>
              <a:gd name="T2" fmla="*/ 0 w 1050"/>
              <a:gd name="T3" fmla="*/ 446 h 446"/>
              <a:gd name="T4" fmla="*/ 0 60000 65536"/>
              <a:gd name="T5" fmla="*/ 0 60000 65536"/>
              <a:gd name="T6" fmla="*/ 0 w 1050"/>
              <a:gd name="T7" fmla="*/ 0 h 446"/>
              <a:gd name="T8" fmla="*/ 1050 w 1050"/>
              <a:gd name="T9" fmla="*/ 446 h 44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50" h="446">
                <a:moveTo>
                  <a:pt x="1050" y="0"/>
                </a:moveTo>
                <a:lnTo>
                  <a:pt x="0" y="446"/>
                </a:lnTo>
              </a:path>
            </a:pathLst>
          </a:custGeom>
          <a:ln w="38100"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vi-VN"/>
          </a:p>
        </p:txBody>
      </p:sp>
      <p:sp>
        <p:nvSpPr>
          <p:cNvPr id="220" name="Text Box 35"/>
          <p:cNvSpPr txBox="1">
            <a:spLocks noChangeArrowheads="1"/>
          </p:cNvSpPr>
          <p:nvPr/>
        </p:nvSpPr>
        <p:spPr bwMode="auto">
          <a:xfrm>
            <a:off x="4594564" y="453360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21" name="Text Box 35"/>
          <p:cNvSpPr txBox="1">
            <a:spLocks noChangeArrowheads="1"/>
          </p:cNvSpPr>
          <p:nvPr/>
        </p:nvSpPr>
        <p:spPr bwMode="auto">
          <a:xfrm>
            <a:off x="6498689" y="6052144"/>
            <a:ext cx="56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 Box 78"/>
          <p:cNvSpPr txBox="1">
            <a:spLocks noChangeArrowheads="1"/>
          </p:cNvSpPr>
          <p:nvPr/>
        </p:nvSpPr>
        <p:spPr bwMode="auto">
          <a:xfrm rot="1995385">
            <a:off x="5161295" y="541143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3" name="Text Box 78"/>
          <p:cNvSpPr txBox="1">
            <a:spLocks noChangeArrowheads="1"/>
          </p:cNvSpPr>
          <p:nvPr/>
        </p:nvSpPr>
        <p:spPr bwMode="auto">
          <a:xfrm rot="1995385">
            <a:off x="7360251" y="3940753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5" name="Text Box 78"/>
          <p:cNvSpPr txBox="1">
            <a:spLocks noChangeArrowheads="1"/>
          </p:cNvSpPr>
          <p:nvPr/>
        </p:nvSpPr>
        <p:spPr bwMode="auto">
          <a:xfrm rot="19017666">
            <a:off x="7310561" y="5380347"/>
            <a:ext cx="9174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27" name="Text Box 43"/>
          <p:cNvSpPr txBox="1">
            <a:spLocks noChangeArrowheads="1"/>
          </p:cNvSpPr>
          <p:nvPr/>
        </p:nvSpPr>
        <p:spPr bwMode="auto">
          <a:xfrm>
            <a:off x="1694819" y="298456"/>
            <a:ext cx="4662892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2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en-US" sz="242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2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0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60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6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6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7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75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09" grpId="0" animBg="1"/>
      <p:bldP spid="75809" grpId="1" animBg="1"/>
      <p:bldP spid="184" grpId="0" animBg="1"/>
      <p:bldP spid="184" grpId="1" animBg="1"/>
      <p:bldP spid="75810" grpId="0" animBg="1"/>
      <p:bldP spid="75811" grpId="0"/>
      <p:bldP spid="75844" grpId="0"/>
      <p:bldP spid="75854" grpId="0"/>
      <p:bldP spid="212" grpId="0"/>
      <p:bldP spid="213" grpId="0" animBg="1"/>
      <p:bldP spid="214" grpId="0" animBg="1"/>
      <p:bldP spid="215" grpId="0" animBg="1"/>
      <p:bldP spid="220" grpId="0"/>
      <p:bldP spid="221" grpId="0"/>
      <p:bldP spid="222" grpId="0"/>
      <p:bldP spid="223" grpId="0"/>
      <p:bldP spid="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2300" y="172259"/>
            <a:ext cx="2679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1" y="1080008"/>
            <a:ext cx="6196764" cy="132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301" y="661432"/>
            <a:ext cx="9863845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7882" y="1292913"/>
            <a:ext cx="791196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62546" y="2040239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HĐ5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0167" y="5639716"/>
            <a:ext cx="8604986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82" y="533120"/>
            <a:ext cx="473611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17" b="1" dirty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BÌNH HÀNH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8171" y="2040239"/>
            <a:ext cx="9065623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H.4.11)?</a:t>
            </a:r>
            <a:endParaRPr lang="en-US" sz="24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802" y="2978961"/>
            <a:ext cx="2566172" cy="17704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67" y="2978961"/>
            <a:ext cx="2513534" cy="1885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061" y="2845289"/>
            <a:ext cx="2637575" cy="1904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0687" y="4749421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6999" y="4772650"/>
            <a:ext cx="4057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18332" y="4664057"/>
            <a:ext cx="383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760447" y="3303893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760447" y="3777187"/>
            <a:ext cx="749400" cy="83076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778690" y="329907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454429" y="4062811"/>
            <a:ext cx="11210" cy="521877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1" grpId="0"/>
      <p:bldP spid="8" grpId="0"/>
      <p:bldP spid="5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7362" y="358183"/>
            <a:ext cx="7588155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AutoShape 8" descr="Kệ trang trí hình bình hành... - SHOP NỘI THẤT - Theo Yêu Cầu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740" y="1315071"/>
            <a:ext cx="2852595" cy="3571301"/>
          </a:xfrm>
          <a:prstGeom prst="rect">
            <a:avLst/>
          </a:prstGeom>
        </p:spPr>
      </p:pic>
      <p:pic>
        <p:nvPicPr>
          <p:cNvPr id="1044" name="Picture 20" descr="Nhà ấn tượng với gạch trang trí họa tiết hình họ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328" y="1354512"/>
            <a:ext cx="2513225" cy="36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2" descr="Thảm màu khối hình bình hành Bắc Âu hiện đại | Trang trí và mô hình AI Tải  xuống miễn phí - Pikbest"/>
          <p:cNvSpPr>
            <a:spLocks noChangeAspect="1" noChangeArrowheads="1"/>
          </p:cNvSpPr>
          <p:nvPr/>
        </p:nvSpPr>
        <p:spPr bwMode="auto">
          <a:xfrm>
            <a:off x="-5766419" y="7937"/>
            <a:ext cx="6379194" cy="637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8" name="Picture 24" descr="thảm màu khối hình bình hành bắc Âu hiện đạ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315071"/>
            <a:ext cx="3657600" cy="399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62943" y="5743849"/>
            <a:ext cx="367849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thảm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05923" y="5561238"/>
            <a:ext cx="337292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43328" y="5571040"/>
            <a:ext cx="3151162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ốp</a:t>
            </a:r>
            <a:r>
              <a:rPr lang="en-US" sz="24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endParaRPr lang="en-US" sz="242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64154" y="582546"/>
            <a:ext cx="885524" cy="37538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r>
              <a:rPr lang="en-US" sz="2417" b="1" dirty="0" smtClean="0">
                <a:latin typeface="Times New Roman" pitchFamily="18" charset="0"/>
                <a:cs typeface="Times New Roman" pitchFamily="18" charset="0"/>
              </a:rPr>
              <a:t>HĐ6</a:t>
            </a:r>
            <a:endParaRPr lang="en-US" sz="241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76950" y="595866"/>
            <a:ext cx="4678415" cy="43088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200" dirty="0" err="1">
                <a:latin typeface="Times New Roman" panose="02020603050405020304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4.12a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483426" y="1225381"/>
            <a:ext cx="482585" cy="215145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7502601" y="1164081"/>
            <a:ext cx="2480038" cy="318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971831" y="1132205"/>
            <a:ext cx="500680" cy="21695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6951383" y="3308460"/>
            <a:ext cx="2521872" cy="117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952135" y="1194398"/>
            <a:ext cx="3013876" cy="213381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1842" y="1132205"/>
            <a:ext cx="2011412" cy="220105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23399" y="524565"/>
            <a:ext cx="30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41964" y="3189635"/>
            <a:ext cx="554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584709" y="3177656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37" name="TextBox 36"/>
          <p:cNvSpPr txBox="1"/>
          <p:nvPr/>
        </p:nvSpPr>
        <p:spPr>
          <a:xfrm flipH="1">
            <a:off x="9924660" y="567840"/>
            <a:ext cx="30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36421" y="1713033"/>
            <a:ext cx="447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236421" y="3946165"/>
            <a:ext cx="1761685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l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4.10b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>
            <a:spLocks/>
          </p:cNvSpPr>
          <p:nvPr/>
        </p:nvSpPr>
        <p:spPr>
          <a:xfrm>
            <a:off x="1340596" y="4389848"/>
            <a:ext cx="8819927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ABCD (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H.4.10b</a:t>
            </a:r>
            <a:r>
              <a:rPr lang="en-US" sz="2417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" name="Oval 55"/>
          <p:cNvSpPr/>
          <p:nvPr/>
        </p:nvSpPr>
        <p:spPr>
          <a:xfrm>
            <a:off x="1106916" y="4458120"/>
            <a:ext cx="285527" cy="3188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723" y="4391426"/>
            <a:ext cx="75184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2417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923" y="4405237"/>
            <a:ext cx="77216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417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3443" y="4391426"/>
            <a:ext cx="1747520" cy="4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2417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1"/>
            <a:endCxn id="9" idx="1"/>
          </p:cNvCxnSpPr>
          <p:nvPr/>
        </p:nvCxnSpPr>
        <p:spPr>
          <a:xfrm>
            <a:off x="1731665" y="2684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185412" y="933144"/>
            <a:ext cx="1041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5038628" y="1273816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122932" y="1667863"/>
            <a:ext cx="1561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H="1">
            <a:off x="3420141" y="2170883"/>
            <a:ext cx="106235" cy="290466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67211" y="341200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/>
          <p:cNvCxnSpPr>
            <a:stCxn id="82" idx="0"/>
          </p:cNvCxnSpPr>
          <p:nvPr/>
        </p:nvCxnSpPr>
        <p:spPr>
          <a:xfrm flipV="1">
            <a:off x="1541899" y="3052689"/>
            <a:ext cx="638593" cy="44360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82" idx="0"/>
          </p:cNvCxnSpPr>
          <p:nvPr/>
        </p:nvCxnSpPr>
        <p:spPr>
          <a:xfrm flipV="1">
            <a:off x="1541899" y="2433711"/>
            <a:ext cx="2991359" cy="1062584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c 91"/>
          <p:cNvSpPr/>
          <p:nvPr/>
        </p:nvSpPr>
        <p:spPr>
          <a:xfrm rot="666811">
            <a:off x="1880149" y="3318985"/>
            <a:ext cx="516206" cy="560727"/>
          </a:xfrm>
          <a:prstGeom prst="arc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81747" y="929865"/>
            <a:ext cx="1586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747190" y="1266372"/>
            <a:ext cx="575570" cy="851017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2188866" y="1214393"/>
            <a:ext cx="883103" cy="244089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 flipH="1">
            <a:off x="7412209" y="1092502"/>
            <a:ext cx="140946" cy="13665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 flipH="1">
            <a:off x="9414629" y="3243245"/>
            <a:ext cx="146360" cy="16994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 flipH="1">
            <a:off x="6923253" y="3239192"/>
            <a:ext cx="142884" cy="13853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9903346" y="1115079"/>
            <a:ext cx="158537" cy="1587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>
            <a:spLocks/>
          </p:cNvSpPr>
          <p:nvPr/>
        </p:nvSpPr>
        <p:spPr>
          <a:xfrm>
            <a:off x="1340596" y="4974175"/>
            <a:ext cx="3192662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A, B, C, D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>
            <a:spLocks/>
          </p:cNvSpPr>
          <p:nvPr/>
        </p:nvSpPr>
        <p:spPr>
          <a:xfrm>
            <a:off x="1365471" y="553027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AB, BC, CD, DA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>
            <a:spLocks/>
          </p:cNvSpPr>
          <p:nvPr/>
        </p:nvSpPr>
        <p:spPr>
          <a:xfrm>
            <a:off x="1392443" y="6101797"/>
            <a:ext cx="3522971" cy="4642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 smtClean="0">
                <a:latin typeface="Times New Roman" pitchFamily="18" charset="0"/>
                <a:cs typeface="Times New Roman" pitchFamily="18" charset="0"/>
              </a:rPr>
              <a:t>: AC, BD.</a:t>
            </a:r>
            <a:endParaRPr lang="en-US" sz="2417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Parallelogram 1"/>
          <p:cNvSpPr/>
          <p:nvPr/>
        </p:nvSpPr>
        <p:spPr>
          <a:xfrm>
            <a:off x="2073095" y="1493838"/>
            <a:ext cx="2882827" cy="2167539"/>
          </a:xfrm>
          <a:prstGeom prst="parallelogram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26957" y="1480812"/>
            <a:ext cx="1798838" cy="21360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747348" y="2909192"/>
            <a:ext cx="1755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2626957" y="3310052"/>
            <a:ext cx="345440" cy="184666"/>
          </a:xfrm>
          <a:prstGeom prst="straightConnector1">
            <a:avLst/>
          </a:prstGeom>
          <a:ln w="25400">
            <a:solidFill>
              <a:schemeClr val="accent2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67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21" grpId="0"/>
      <p:bldP spid="35" grpId="0"/>
      <p:bldP spid="36" grpId="0"/>
      <p:bldP spid="37" grpId="0"/>
      <p:bldP spid="52" grpId="0"/>
      <p:bldP spid="54" grpId="0"/>
      <p:bldP spid="55" grpId="0"/>
      <p:bldP spid="56" grpId="0" animBg="1"/>
      <p:bldP spid="3" grpId="0"/>
      <p:bldP spid="5" grpId="0"/>
      <p:bldP spid="7" grpId="0"/>
      <p:bldP spid="70" grpId="0"/>
      <p:bldP spid="79" grpId="0"/>
      <p:bldP spid="82" grpId="0"/>
      <p:bldP spid="93" grpId="0"/>
      <p:bldP spid="67" grpId="0" animBg="1"/>
      <p:bldP spid="68" grpId="0" animBg="1"/>
      <p:bldP spid="71" grpId="0" animBg="1"/>
      <p:bldP spid="74" grpId="0" animBg="1"/>
      <p:bldP spid="111" grpId="0"/>
      <p:bldP spid="112" grpId="0"/>
      <p:bldP spid="113" grpId="0"/>
      <p:bldP spid="5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1173</Words>
  <PresentationFormat>Widescreen</PresentationFormat>
  <Paragraphs>416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ＭＳ Ｐゴシック</vt:lpstr>
      <vt:lpstr>.VnTime</vt:lpstr>
      <vt:lpstr>Arial</vt:lpstr>
      <vt:lpstr>Calibri</vt:lpstr>
      <vt:lpstr>Calibri Light</vt:lpstr>
      <vt:lpstr>Courier New</vt:lpstr>
      <vt:lpstr>等线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2021-08-15T07:19:05Z</dcterms:created>
  <dcterms:modified xsi:type="dcterms:W3CDTF">2021-08-19T06:36:07Z</dcterms:modified>
</cp:coreProperties>
</file>